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docx" ContentType="application/vnd.openxmlformats-officedocument.wordprocessingml.document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7" r:id="rId1"/>
  </p:sldMasterIdLst>
  <p:notesMasterIdLst>
    <p:notesMasterId r:id="rId32"/>
  </p:notesMasterIdLst>
  <p:sldIdLst>
    <p:sldId id="289" r:id="rId2"/>
    <p:sldId id="256" r:id="rId3"/>
    <p:sldId id="257" r:id="rId4"/>
    <p:sldId id="258" r:id="rId5"/>
    <p:sldId id="287" r:id="rId6"/>
    <p:sldId id="260" r:id="rId7"/>
    <p:sldId id="261" r:id="rId8"/>
    <p:sldId id="262" r:id="rId9"/>
    <p:sldId id="267" r:id="rId10"/>
    <p:sldId id="268" r:id="rId11"/>
    <p:sldId id="263" r:id="rId12"/>
    <p:sldId id="264" r:id="rId13"/>
    <p:sldId id="265" r:id="rId14"/>
    <p:sldId id="266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4" r:id="rId30"/>
    <p:sldId id="285" r:id="rId3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800" kern="1200">
        <a:solidFill>
          <a:schemeClr val="hlink"/>
        </a:solidFill>
        <a:latin typeface="Times New Roman" pitchFamily="18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800" kern="1200">
        <a:solidFill>
          <a:schemeClr val="hlink"/>
        </a:solidFill>
        <a:latin typeface="Times New Roman" pitchFamily="18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800" kern="1200">
        <a:solidFill>
          <a:schemeClr val="hlink"/>
        </a:solidFill>
        <a:latin typeface="Times New Roman" pitchFamily="18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800" kern="1200">
        <a:solidFill>
          <a:schemeClr val="hlink"/>
        </a:solidFill>
        <a:latin typeface="Times New Roman" pitchFamily="18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800" kern="1200">
        <a:solidFill>
          <a:schemeClr val="hlink"/>
        </a:solidFill>
        <a:latin typeface="Times New Roman" pitchFamily="18" charset="0"/>
        <a:ea typeface="+mn-ea"/>
        <a:cs typeface="Arial" charset="0"/>
      </a:defRPr>
    </a:lvl5pPr>
    <a:lvl6pPr marL="2286000" algn="l" defTabSz="914400" rtl="0" eaLnBrk="1" latinLnBrk="0" hangingPunct="1">
      <a:defRPr sz="2800" kern="1200">
        <a:solidFill>
          <a:schemeClr val="hlink"/>
        </a:solidFill>
        <a:latin typeface="Times New Roman" pitchFamily="18" charset="0"/>
        <a:ea typeface="+mn-ea"/>
        <a:cs typeface="Arial" charset="0"/>
      </a:defRPr>
    </a:lvl6pPr>
    <a:lvl7pPr marL="2743200" algn="l" defTabSz="914400" rtl="0" eaLnBrk="1" latinLnBrk="0" hangingPunct="1">
      <a:defRPr sz="2800" kern="1200">
        <a:solidFill>
          <a:schemeClr val="hlink"/>
        </a:solidFill>
        <a:latin typeface="Times New Roman" pitchFamily="18" charset="0"/>
        <a:ea typeface="+mn-ea"/>
        <a:cs typeface="Arial" charset="0"/>
      </a:defRPr>
    </a:lvl7pPr>
    <a:lvl8pPr marL="3200400" algn="l" defTabSz="914400" rtl="0" eaLnBrk="1" latinLnBrk="0" hangingPunct="1">
      <a:defRPr sz="2800" kern="1200">
        <a:solidFill>
          <a:schemeClr val="hlink"/>
        </a:solidFill>
        <a:latin typeface="Times New Roman" pitchFamily="18" charset="0"/>
        <a:ea typeface="+mn-ea"/>
        <a:cs typeface="Arial" charset="0"/>
      </a:defRPr>
    </a:lvl8pPr>
    <a:lvl9pPr marL="3657600" algn="l" defTabSz="914400" rtl="0" eaLnBrk="1" latinLnBrk="0" hangingPunct="1">
      <a:defRPr sz="2800" kern="1200">
        <a:solidFill>
          <a:schemeClr val="hlink"/>
        </a:solidFill>
        <a:latin typeface="Times New Roman" pitchFamily="18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FFFF66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2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086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06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706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06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53E3BB39-38FF-487D-93BE-5CE13238B3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68619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8620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4979F1-26B6-4085-A148-F531DE11C8B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901942-A8A4-49C8-8E62-1825038198D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BBAC26-2AB4-4E14-A35C-4D65968EC44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8D2343-E795-4799-966F-61F424D3207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3D8CFE-6511-418C-817A-75407FB01E9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C5C01C-3E18-4CC8-9AC1-96BD3F2ECE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A3753A-58EE-4AA7-A166-D9B286D7F8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B5C024-1596-4060-82A4-7CF719A1B0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BEBF80-7A98-48E3-86ED-68F6F5AEBF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E52058-B2B1-467D-B453-CD3BA6256F2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120FF-BFB8-42FC-8514-796986A407A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U.S. Policies Affecting Food and Agricultural Marketing</a:t>
            </a:r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CE5B03B4-8D8C-423C-BEBC-75FEC25C105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67590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67591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67592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67593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67594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67595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7596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67597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67598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7599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09" r:id="rId1"/>
    <p:sldLayoutId id="2147483708" r:id="rId2"/>
    <p:sldLayoutId id="2147483707" r:id="rId3"/>
    <p:sldLayoutId id="2147483706" r:id="rId4"/>
    <p:sldLayoutId id="2147483705" r:id="rId5"/>
    <p:sldLayoutId id="2147483704" r:id="rId6"/>
    <p:sldLayoutId id="2147483703" r:id="rId7"/>
    <p:sldLayoutId id="2147483702" r:id="rId8"/>
    <p:sldLayoutId id="2147483701" r:id="rId9"/>
    <p:sldLayoutId id="2147483700" r:id="rId10"/>
    <p:sldLayoutId id="2147483699" r:id="rId11"/>
  </p:sldLayoutIdLst>
  <p:timing>
    <p:tnLst>
      <p:par>
        <p:cTn id="1" dur="indefinite" restart="never" nodeType="tmRoot"/>
      </p:par>
    </p:tnLst>
  </p:timing>
  <p:hf sldNum="0" hdr="0" ft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Office_Word_Document111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3"/>
          <p:cNvSpPr txBox="1">
            <a:spLocks noGrp="1" noChangeArrowheads="1"/>
          </p:cNvSpPr>
          <p:nvPr/>
        </p:nvSpPr>
        <p:spPr bwMode="auto">
          <a:xfrm>
            <a:off x="457200" y="6248400"/>
            <a:ext cx="2133600" cy="4762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anchor="b"/>
          <a:lstStyle/>
          <a:p>
            <a:pPr>
              <a:defRPr/>
            </a:pPr>
            <a:r>
              <a:rPr lang="en-US" sz="1200">
                <a:solidFill>
                  <a:schemeClr val="tx1"/>
                </a:solidFill>
                <a:latin typeface="Arial" charset="0"/>
                <a:ea typeface="ＭＳ Ｐゴシック" charset="0"/>
              </a:rPr>
              <a:t>U.S. Policies Affecting Food and Agricultural Marketing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ctrTitle" idx="4294967295"/>
          </p:nvPr>
        </p:nvSpPr>
        <p:spPr>
          <a:xfrm>
            <a:off x="685800" y="1752600"/>
            <a:ext cx="7772400" cy="1920875"/>
          </a:xfrm>
        </p:spPr>
        <p:txBody>
          <a:bodyPr/>
          <a:lstStyle/>
          <a:p>
            <a:r>
              <a:rPr lang="en-US" sz="5400" smtClean="0">
                <a:effectLst/>
              </a:rPr>
              <a:t>U.S. Policies Affecting Food and Agricultural Marketing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4294967295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marL="0" indent="0" algn="ctr">
              <a:buFont typeface="Wingdings" pitchFamily="2" charset="2"/>
              <a:buNone/>
            </a:pPr>
            <a:endParaRPr lang="en-US" smtClean="0">
              <a:effectLst/>
            </a:endParaRPr>
          </a:p>
          <a:p>
            <a:pPr marL="0" indent="0" algn="ctr">
              <a:buFont typeface="Wingdings" pitchFamily="2" charset="2"/>
              <a:buNone/>
            </a:pPr>
            <a:r>
              <a:rPr lang="en-US" smtClean="0">
                <a:effectLst/>
              </a:rPr>
              <a:t>Walter J. Armbruster</a:t>
            </a:r>
          </a:p>
          <a:p>
            <a:pPr marL="0" indent="0" algn="ctr">
              <a:buFont typeface="Wingdings" pitchFamily="2" charset="2"/>
              <a:buNone/>
            </a:pPr>
            <a:r>
              <a:rPr lang="en-US" smtClean="0">
                <a:effectLst/>
              </a:rPr>
              <a:t>Ronald D. Knutson</a:t>
            </a:r>
          </a:p>
          <a:p>
            <a:pPr marL="0" indent="0" algn="ctr">
              <a:buFont typeface="Wingdings" pitchFamily="2" charset="2"/>
              <a:buNone/>
            </a:pPr>
            <a:endParaRPr lang="en-US" smtClean="0"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Food Security Impacts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Biotechnology may help</a:t>
            </a:r>
          </a:p>
          <a:p>
            <a:pPr lvl="1" eaLnBrk="1" hangingPunct="1">
              <a:defRPr/>
            </a:pPr>
            <a:r>
              <a:rPr lang="en-US" dirty="0" smtClean="0"/>
              <a:t>Achieve productivity gains needed to feed a growing population</a:t>
            </a:r>
          </a:p>
          <a:p>
            <a:pPr lvl="1" eaLnBrk="1" hangingPunct="1">
              <a:defRPr/>
            </a:pPr>
            <a:r>
              <a:rPr lang="en-US" dirty="0" smtClean="0"/>
              <a:t>Introduce resistance to pests and diseases without costly purchased inputs</a:t>
            </a:r>
          </a:p>
          <a:p>
            <a:pPr lvl="1" eaLnBrk="1" hangingPunct="1">
              <a:defRPr/>
            </a:pPr>
            <a:r>
              <a:rPr lang="en-US" dirty="0" smtClean="0"/>
              <a:t>Heighten crops’ tolerance to adverse weather and soil conditions</a:t>
            </a:r>
          </a:p>
          <a:p>
            <a:pPr lvl="1" eaLnBrk="1" hangingPunct="1">
              <a:defRPr/>
            </a:pPr>
            <a:r>
              <a:rPr lang="en-US" dirty="0" smtClean="0"/>
              <a:t>Improve nutritional value of some foods</a:t>
            </a:r>
          </a:p>
          <a:p>
            <a:pPr eaLnBrk="1" hangingPunct="1">
              <a:defRPr/>
            </a:pPr>
            <a:endParaRPr lang="en-US" dirty="0"/>
          </a:p>
        </p:txBody>
      </p:sp>
      <p:sp>
        <p:nvSpPr>
          <p:cNvPr id="24579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Regulatory Policy and Programs</a:t>
            </a:r>
            <a:br>
              <a:rPr lang="en-US" dirty="0" smtClean="0"/>
            </a:br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Coordinated Framework for Regulation of Biotechnology</a:t>
            </a:r>
          </a:p>
          <a:p>
            <a:pPr lvl="1" eaLnBrk="1" hangingPunct="1">
              <a:defRPr/>
            </a:pPr>
            <a:r>
              <a:rPr lang="en-US" dirty="0" smtClean="0"/>
              <a:t>Provides the basic federal guidance for regulating biotechnology products </a:t>
            </a:r>
          </a:p>
          <a:p>
            <a:pPr lvl="1" eaLnBrk="1" hangingPunct="1">
              <a:defRPr/>
            </a:pPr>
            <a:r>
              <a:rPr lang="en-US" dirty="0" smtClean="0"/>
              <a:t>Coordinates regulatory activities of three lead regulatory agencies</a:t>
            </a:r>
          </a:p>
          <a:p>
            <a:pPr lvl="2" eaLnBrk="1" hangingPunct="1">
              <a:defRPr/>
            </a:pPr>
            <a:r>
              <a:rPr lang="en-US" dirty="0" smtClean="0"/>
              <a:t>USDA Animal and Plant Health Inspection Service (APHIS)</a:t>
            </a:r>
          </a:p>
          <a:p>
            <a:pPr lvl="2" eaLnBrk="1" hangingPunct="1">
              <a:defRPr/>
            </a:pPr>
            <a:r>
              <a:rPr lang="en-US" dirty="0" smtClean="0"/>
              <a:t>Food and Drug Administration (FDA)</a:t>
            </a:r>
          </a:p>
          <a:p>
            <a:pPr lvl="2" eaLnBrk="1" hangingPunct="1">
              <a:defRPr/>
            </a:pPr>
            <a:r>
              <a:rPr lang="en-US" dirty="0" smtClean="0"/>
              <a:t>Environmental Protection Agency (EPA)</a:t>
            </a:r>
            <a:endParaRPr lang="en-US" dirty="0"/>
          </a:p>
        </p:txBody>
      </p:sp>
      <p:sp>
        <p:nvSpPr>
          <p:cNvPr id="25603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Regulatory Policy and Programs</a:t>
            </a:r>
            <a:br>
              <a:rPr lang="en-US" dirty="0" smtClean="0"/>
            </a:br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81200"/>
            <a:ext cx="8229600" cy="3429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USDA/APHIS</a:t>
            </a:r>
          </a:p>
          <a:p>
            <a:pPr lvl="1" eaLnBrk="1" hangingPunct="1">
              <a:spcBef>
                <a:spcPct val="0"/>
              </a:spcBef>
              <a:spcAft>
                <a:spcPct val="65000"/>
              </a:spcAft>
              <a:defRPr/>
            </a:pPr>
            <a:r>
              <a:rPr lang="en-US" dirty="0" smtClean="0"/>
              <a:t>Governs field-testing of crops improved  through biotechnology </a:t>
            </a:r>
          </a:p>
          <a:p>
            <a:pPr lvl="1" eaLnBrk="1" hangingPunct="1">
              <a:spcBef>
                <a:spcPct val="0"/>
              </a:spcBef>
              <a:spcAft>
                <a:spcPct val="65000"/>
              </a:spcAft>
              <a:defRPr/>
            </a:pPr>
            <a:r>
              <a:rPr lang="en-US" dirty="0" smtClean="0"/>
              <a:t>Clearance is required prior to commercial production and sales of such crops</a:t>
            </a:r>
          </a:p>
          <a:p>
            <a:pPr lvl="1" eaLnBrk="1" hangingPunct="1">
              <a:spcBef>
                <a:spcPct val="0"/>
              </a:spcBef>
              <a:spcAft>
                <a:spcPct val="65000"/>
              </a:spcAft>
              <a:buFont typeface="Wingdings" pitchFamily="2" charset="2"/>
              <a:buNone/>
              <a:defRPr/>
            </a:pPr>
            <a:endParaRPr lang="en-US" dirty="0" smtClean="0"/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buFont typeface="Wingdings" pitchFamily="2" charset="2"/>
              <a:buNone/>
              <a:defRPr/>
            </a:pPr>
            <a:endParaRPr lang="en-US" dirty="0" smtClean="0"/>
          </a:p>
          <a:p>
            <a:pPr lvl="1" eaLnBrk="1" hangingPunct="1">
              <a:defRPr/>
            </a:pPr>
            <a:endParaRPr lang="en-US" dirty="0"/>
          </a:p>
        </p:txBody>
      </p:sp>
      <p:sp>
        <p:nvSpPr>
          <p:cNvPr id="26627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Regulatory Policy and Programs</a:t>
            </a:r>
            <a:br>
              <a:rPr lang="en-US" dirty="0" smtClean="0"/>
            </a:br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2800" dirty="0" smtClean="0"/>
              <a:t>EPA</a:t>
            </a:r>
          </a:p>
          <a:p>
            <a:pPr lvl="1" eaLnBrk="1" hangingPunct="1">
              <a:defRPr/>
            </a:pPr>
            <a:r>
              <a:rPr lang="en-US" sz="2400" dirty="0" smtClean="0"/>
              <a:t>Regulates environmental exposure to insect-protected crops to guard against harm to the environment, beneficial insects, and other living things</a:t>
            </a:r>
          </a:p>
          <a:p>
            <a:pPr lvl="1" eaLnBrk="1" hangingPunct="1">
              <a:buFont typeface="Wingdings" pitchFamily="2" charset="2"/>
              <a:buNone/>
              <a:defRPr/>
            </a:pPr>
            <a:endParaRPr lang="en-US" sz="2400" dirty="0" smtClean="0"/>
          </a:p>
          <a:p>
            <a:pPr eaLnBrk="1" hangingPunct="1">
              <a:spcBef>
                <a:spcPct val="0"/>
              </a:spcBef>
              <a:spcAft>
                <a:spcPct val="65000"/>
              </a:spcAft>
              <a:defRPr/>
            </a:pPr>
            <a:r>
              <a:rPr lang="en-US" sz="2800" dirty="0" smtClean="0"/>
              <a:t>FDA</a:t>
            </a:r>
          </a:p>
          <a:p>
            <a:pPr lvl="1" eaLnBrk="1" hangingPunct="1">
              <a:spcBef>
                <a:spcPct val="0"/>
              </a:spcBef>
              <a:spcAft>
                <a:spcPct val="65000"/>
              </a:spcAft>
              <a:defRPr/>
            </a:pPr>
            <a:r>
              <a:rPr lang="en-US" sz="2400" dirty="0" smtClean="0"/>
              <a:t>Regulates by same rules it applies to safeguard all foods in the marketplace	</a:t>
            </a:r>
          </a:p>
          <a:p>
            <a:pPr lvl="1" eaLnBrk="1" hangingPunct="1">
              <a:defRPr/>
            </a:pPr>
            <a:r>
              <a:rPr lang="en-US" sz="2400" dirty="0" smtClean="0"/>
              <a:t>Nutrition and safety of each product evaluated at many stages before reaching the consumer</a:t>
            </a:r>
          </a:p>
          <a:p>
            <a:pPr eaLnBrk="1" hangingPunct="1">
              <a:defRPr/>
            </a:pPr>
            <a:endParaRPr lang="en-US" dirty="0" smtClean="0"/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buFont typeface="Wingdings" pitchFamily="2" charset="2"/>
              <a:buNone/>
              <a:defRPr/>
            </a:pPr>
            <a:endParaRPr lang="en-US" dirty="0"/>
          </a:p>
        </p:txBody>
      </p:sp>
      <p:sp>
        <p:nvSpPr>
          <p:cNvPr id="27651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22098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Seed Industry</a:t>
            </a:r>
            <a:br>
              <a:rPr lang="en-US" dirty="0" smtClean="0"/>
            </a:br>
            <a:r>
              <a:rPr lang="en-US" dirty="0" smtClean="0"/>
              <a:t>Background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373563"/>
          </a:xfrm>
        </p:spPr>
        <p:txBody>
          <a:bodyPr/>
          <a:lstStyle/>
          <a:p>
            <a:pPr eaLnBrk="1" hangingPunct="1">
              <a:defRPr/>
            </a:pPr>
            <a:r>
              <a:rPr lang="en-US" sz="2800" smtClean="0"/>
              <a:t>With emergence of biotechnology innovations, upsurge of takeovers and mergers within seed industry</a:t>
            </a:r>
          </a:p>
          <a:p>
            <a:pPr eaLnBrk="1" hangingPunct="1">
              <a:defRPr/>
            </a:pPr>
            <a:r>
              <a:rPr lang="en-US" sz="2800" smtClean="0"/>
              <a:t>Top 10 companies comprise over 50 percent of world’s commercial seed sales</a:t>
            </a:r>
          </a:p>
          <a:p>
            <a:pPr eaLnBrk="1" hangingPunct="1">
              <a:defRPr/>
            </a:pPr>
            <a:r>
              <a:rPr lang="en-US" sz="2800" smtClean="0"/>
              <a:t>Monsanto, DuPont/Pioneer and Syngenta are industry leaders</a:t>
            </a:r>
          </a:p>
          <a:p>
            <a:pPr eaLnBrk="1" hangingPunct="1">
              <a:defRPr/>
            </a:pPr>
            <a:r>
              <a:rPr lang="en-US" sz="2800" smtClean="0"/>
              <a:t>Monsanto is largest seed company with 41 percent of global biotech corn and 25 percent of global biotech soybean seed sales </a:t>
            </a:r>
          </a:p>
        </p:txBody>
      </p:sp>
      <p:sp>
        <p:nvSpPr>
          <p:cNvPr id="28675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Seed Industry</a:t>
            </a:r>
            <a:br>
              <a:rPr lang="en-US" dirty="0" smtClean="0"/>
            </a:br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373563"/>
          </a:xfrm>
        </p:spPr>
        <p:txBody>
          <a:bodyPr/>
          <a:lstStyle/>
          <a:p>
            <a:pPr eaLnBrk="1" hangingPunct="1">
              <a:defRPr/>
            </a:pPr>
            <a:r>
              <a:rPr lang="en-US" sz="2800" dirty="0" smtClean="0"/>
              <a:t>Anticompetitive Behavior</a:t>
            </a:r>
          </a:p>
          <a:p>
            <a:pPr lvl="1" eaLnBrk="1" hangingPunct="1">
              <a:defRPr/>
            </a:pPr>
            <a:r>
              <a:rPr lang="en-US" sz="2400" dirty="0" smtClean="0"/>
              <a:t>Practices that prevent or reduce competition in markets – e.g. creation of barriers to entry for firms, price fixing, linking products together to limit consumer choice</a:t>
            </a:r>
          </a:p>
          <a:p>
            <a:pPr lvl="1" eaLnBrk="1" hangingPunct="1">
              <a:defRPr/>
            </a:pPr>
            <a:r>
              <a:rPr lang="en-US" sz="2400" dirty="0" smtClean="0"/>
              <a:t>Lawsuits filed against Monsanto over U.S. dominance of </a:t>
            </a:r>
            <a:r>
              <a:rPr lang="en-US" sz="2400" dirty="0" err="1" smtClean="0"/>
              <a:t>glyphosate</a:t>
            </a:r>
            <a:r>
              <a:rPr lang="en-US" sz="2400" dirty="0" smtClean="0"/>
              <a:t> herbicide</a:t>
            </a:r>
          </a:p>
          <a:p>
            <a:pPr lvl="1" eaLnBrk="1" hangingPunct="1">
              <a:defRPr/>
            </a:pPr>
            <a:r>
              <a:rPr lang="en-US" sz="2400" dirty="0" smtClean="0"/>
              <a:t>2009 Department of Justice and Department of Agriculture held joint public workshops to explore competition and regulatory issues in agricultural industry</a:t>
            </a:r>
          </a:p>
          <a:p>
            <a:pPr lvl="1" eaLnBrk="1" hangingPunct="1">
              <a:defRPr/>
            </a:pPr>
            <a:r>
              <a:rPr lang="en-US" sz="2400" dirty="0" smtClean="0"/>
              <a:t>Seed industry concentration main topic at first workshop</a:t>
            </a:r>
          </a:p>
          <a:p>
            <a:pPr lvl="1" eaLnBrk="1" hangingPunct="1">
              <a:defRPr/>
            </a:pPr>
            <a:endParaRPr lang="en-US" dirty="0"/>
          </a:p>
        </p:txBody>
      </p:sp>
      <p:sp>
        <p:nvSpPr>
          <p:cNvPr id="29699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Major Issues Arising From Current Policy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57400"/>
            <a:ext cx="8229600" cy="4068763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Minor Crops</a:t>
            </a:r>
          </a:p>
          <a:p>
            <a:pPr eaLnBrk="1" hangingPunct="1">
              <a:defRPr/>
            </a:pPr>
            <a:r>
              <a:rPr lang="en-US" dirty="0" smtClean="0"/>
              <a:t>Adventitious Presence</a:t>
            </a:r>
          </a:p>
          <a:p>
            <a:pPr eaLnBrk="1" hangingPunct="1">
              <a:defRPr/>
            </a:pPr>
            <a:r>
              <a:rPr lang="en-US" dirty="0" smtClean="0"/>
              <a:t>Regulatory Policy</a:t>
            </a:r>
          </a:p>
          <a:p>
            <a:pPr eaLnBrk="1" hangingPunct="1">
              <a:defRPr/>
            </a:pPr>
            <a:r>
              <a:rPr lang="en-US" dirty="0" smtClean="0"/>
              <a:t>Seed Industry Concentration</a:t>
            </a:r>
            <a:endParaRPr lang="en-US" dirty="0"/>
          </a:p>
        </p:txBody>
      </p:sp>
      <p:sp>
        <p:nvSpPr>
          <p:cNvPr id="30723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Minor Crops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Status Quo Policy</a:t>
            </a:r>
          </a:p>
          <a:p>
            <a:pPr lvl="1" eaLnBrk="1" hangingPunct="1">
              <a:defRPr/>
            </a:pPr>
            <a:r>
              <a:rPr lang="en-US" sz="2400" dirty="0" smtClean="0"/>
              <a:t>R&amp;D for biotech crops dominated by private sector companies</a:t>
            </a:r>
          </a:p>
          <a:p>
            <a:pPr lvl="1" eaLnBrk="1" hangingPunct="1">
              <a:defRPr/>
            </a:pPr>
            <a:r>
              <a:rPr lang="en-US" sz="2400" dirty="0" smtClean="0"/>
              <a:t>Marketability of a crop plays a dominant role in decisions on which crop to commercialize</a:t>
            </a:r>
          </a:p>
          <a:p>
            <a:pPr lvl="1" eaLnBrk="1" hangingPunct="1">
              <a:defRPr/>
            </a:pPr>
            <a:r>
              <a:rPr lang="en-US" sz="2400" dirty="0" smtClean="0"/>
              <a:t>Market for seeds must be large enough to warrant investment in commercialization</a:t>
            </a:r>
          </a:p>
          <a:p>
            <a:pPr lvl="1" eaLnBrk="1" hangingPunct="1">
              <a:defRPr/>
            </a:pPr>
            <a:r>
              <a:rPr lang="en-US" sz="2400" dirty="0" smtClean="0"/>
              <a:t>If markets too small - benefits to biotech firms too low to induce them to introduce biotech </a:t>
            </a:r>
            <a:r>
              <a:rPr lang="en-US" dirty="0" smtClean="0"/>
              <a:t>varieties</a:t>
            </a:r>
          </a:p>
          <a:p>
            <a:pPr lvl="1" eaLnBrk="1" hangingPunct="1">
              <a:defRPr/>
            </a:pPr>
            <a:r>
              <a:rPr lang="en-US" sz="2400" dirty="0" smtClean="0"/>
              <a:t>A reason minor crops – sunflowers, grain sorghum, papaya – overlooked by private sector</a:t>
            </a:r>
            <a:endParaRPr lang="en-US" sz="2400" dirty="0"/>
          </a:p>
        </p:txBody>
      </p:sp>
      <p:sp>
        <p:nvSpPr>
          <p:cNvPr id="31747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Minor Crops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Consequences</a:t>
            </a:r>
          </a:p>
          <a:p>
            <a:pPr lvl="1" eaLnBrk="1" hangingPunct="1">
              <a:defRPr/>
            </a:pPr>
            <a:r>
              <a:rPr lang="en-US" dirty="0" smtClean="0"/>
              <a:t>Technical efficiency – not maximized</a:t>
            </a:r>
          </a:p>
          <a:p>
            <a:pPr lvl="2" eaLnBrk="1" hangingPunct="1">
              <a:defRPr/>
            </a:pPr>
            <a:r>
              <a:rPr lang="en-US" dirty="0" smtClean="0"/>
              <a:t>Technology not used across wide spectrum of agricultural products – skewed to three commodity areas with large markets</a:t>
            </a:r>
          </a:p>
          <a:p>
            <a:pPr lvl="1" eaLnBrk="1" hangingPunct="1">
              <a:defRPr/>
            </a:pPr>
            <a:r>
              <a:rPr lang="en-US" dirty="0" err="1" smtClean="0"/>
              <a:t>Allocative</a:t>
            </a:r>
            <a:r>
              <a:rPr lang="en-US" dirty="0" smtClean="0"/>
              <a:t> efficiency  - not maximized</a:t>
            </a:r>
          </a:p>
          <a:p>
            <a:pPr lvl="2" eaLnBrk="1" hangingPunct="1">
              <a:defRPr/>
            </a:pPr>
            <a:r>
              <a:rPr lang="en-US" dirty="0" smtClean="0"/>
              <a:t>Lack of appropriate signals  to firms, growers and consumers that erects high barriers to entry – e.g. regulatory requirements </a:t>
            </a:r>
          </a:p>
          <a:p>
            <a:pPr lvl="2" eaLnBrk="1" hangingPunct="1">
              <a:defRPr/>
            </a:pPr>
            <a:r>
              <a:rPr lang="en-US" dirty="0" smtClean="0"/>
              <a:t>Skews incentives away from small to large markets to recover costs</a:t>
            </a:r>
            <a:endParaRPr lang="en-US" dirty="0"/>
          </a:p>
        </p:txBody>
      </p:sp>
      <p:sp>
        <p:nvSpPr>
          <p:cNvPr id="32771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Adventitious Presence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Status Quo Policy</a:t>
            </a:r>
          </a:p>
          <a:p>
            <a:pPr lvl="1" eaLnBrk="1" hangingPunct="1">
              <a:defRPr/>
            </a:pPr>
            <a:r>
              <a:rPr lang="en-US" dirty="0" smtClean="0"/>
              <a:t>Gene flow of approved biotech traits into non-biotech varieties of same crops remains a concern for growers whose market access depends on adhering to strict non-biotech standards</a:t>
            </a:r>
          </a:p>
          <a:p>
            <a:pPr lvl="1" eaLnBrk="1" hangingPunct="1">
              <a:defRPr/>
            </a:pPr>
            <a:r>
              <a:rPr lang="en-US" dirty="0" smtClean="0"/>
              <a:t>Currently no established tolerance for presence of biotech material in non-biotech crops – including organic crops</a:t>
            </a:r>
            <a:endParaRPr lang="en-US" dirty="0"/>
          </a:p>
        </p:txBody>
      </p:sp>
      <p:sp>
        <p:nvSpPr>
          <p:cNvPr id="33795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3"/>
          <p:cNvSpPr>
            <a:spLocks noGrp="1" noChangeArrowheads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5400" dirty="0" smtClean="0"/>
              <a:t>Agricultural Biotechnology Issues</a:t>
            </a:r>
            <a:endParaRPr lang="en-US" sz="5400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>
              <a:defRPr/>
            </a:pPr>
            <a:endParaRPr lang="en-US" dirty="0"/>
          </a:p>
          <a:p>
            <a:pPr eaLnBrk="1" hangingPunct="1">
              <a:defRPr/>
            </a:pPr>
            <a:r>
              <a:rPr lang="en-US" dirty="0" smtClean="0"/>
              <a:t>Michael J. Phillips</a:t>
            </a:r>
            <a:endParaRPr lang="en-US" dirty="0"/>
          </a:p>
          <a:p>
            <a:pPr eaLnBrk="1" hangingPunct="1"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Adventitious Presence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Consequences</a:t>
            </a:r>
          </a:p>
          <a:p>
            <a:pPr lvl="1" eaLnBrk="1" hangingPunct="1">
              <a:defRPr/>
            </a:pPr>
            <a:r>
              <a:rPr lang="en-US" smtClean="0"/>
              <a:t>Technical, allocative, and dynamic efficiencies – negatively affected by lack of AP tolerance/threshold in market system</a:t>
            </a:r>
          </a:p>
          <a:p>
            <a:pPr lvl="1" eaLnBrk="1" hangingPunct="1">
              <a:defRPr/>
            </a:pPr>
            <a:r>
              <a:rPr lang="en-US" smtClean="0"/>
              <a:t>Without thresholds that are widely accepted  - markets are very inefficient </a:t>
            </a:r>
          </a:p>
          <a:p>
            <a:pPr lvl="1" eaLnBrk="1" hangingPunct="1">
              <a:defRPr/>
            </a:pPr>
            <a:r>
              <a:rPr lang="en-US" smtClean="0"/>
              <a:t>Buyers and sellers left by default to establish a tolerance or to reject the sale if any “matter out of place” is detected</a:t>
            </a:r>
          </a:p>
          <a:p>
            <a:pPr lvl="1" eaLnBrk="1" hangingPunct="1">
              <a:defRPr/>
            </a:pPr>
            <a:endParaRPr lang="en-US" smtClean="0"/>
          </a:p>
        </p:txBody>
      </p:sp>
      <p:sp>
        <p:nvSpPr>
          <p:cNvPr id="34819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Regulatory Policy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Status Quo Policy</a:t>
            </a:r>
          </a:p>
          <a:p>
            <a:pPr lvl="1" eaLnBrk="1" hangingPunct="1">
              <a:defRPr/>
            </a:pPr>
            <a:r>
              <a:rPr lang="en-US" dirty="0" smtClean="0"/>
              <a:t>Coordinated Framework for Biotechnology resulted in three separate federal agencies involved in regulation of agricultural biotechnology</a:t>
            </a:r>
          </a:p>
          <a:p>
            <a:pPr lvl="1" eaLnBrk="1" hangingPunct="1">
              <a:defRPr/>
            </a:pPr>
            <a:r>
              <a:rPr lang="en-US" dirty="0" smtClean="0"/>
              <a:t>Result at times is an uncoordinated approach to regulatory policy</a:t>
            </a:r>
          </a:p>
          <a:p>
            <a:pPr lvl="1" eaLnBrk="1" hangingPunct="1">
              <a:defRPr/>
            </a:pPr>
            <a:r>
              <a:rPr lang="en-US" dirty="0" smtClean="0"/>
              <a:t>For example – AP issue has received high priority at FDA and issuance of a policy. However, AP issue at APHIS is still unresolved </a:t>
            </a:r>
            <a:endParaRPr lang="en-US" dirty="0"/>
          </a:p>
        </p:txBody>
      </p:sp>
      <p:sp>
        <p:nvSpPr>
          <p:cNvPr id="35843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Regulatory Policy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81200"/>
            <a:ext cx="8229600" cy="4144963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Consequences</a:t>
            </a:r>
          </a:p>
          <a:p>
            <a:pPr lvl="1" eaLnBrk="1" hangingPunct="1">
              <a:defRPr/>
            </a:pPr>
            <a:r>
              <a:rPr lang="en-US" dirty="0" smtClean="0"/>
              <a:t>Technical efficiency is negatively affected</a:t>
            </a:r>
          </a:p>
          <a:p>
            <a:pPr lvl="1" eaLnBrk="1" hangingPunct="1">
              <a:defRPr/>
            </a:pPr>
            <a:r>
              <a:rPr lang="en-US" dirty="0" smtClean="0"/>
              <a:t>Three agencies with their own mandates, loosely coordinated to provide regulatory policy are challenged to provide coordinated and efficient policy implementation </a:t>
            </a:r>
            <a:endParaRPr lang="en-US" dirty="0"/>
          </a:p>
        </p:txBody>
      </p:sp>
      <p:sp>
        <p:nvSpPr>
          <p:cNvPr id="36867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Seed Industry Concentration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Status Quo Policy</a:t>
            </a:r>
          </a:p>
          <a:p>
            <a:pPr lvl="1" eaLnBrk="1" hangingPunct="1">
              <a:defRPr/>
            </a:pPr>
            <a:r>
              <a:rPr lang="en-US" dirty="0" smtClean="0"/>
              <a:t>Anticompetitive practices could exist in the seed industry</a:t>
            </a:r>
          </a:p>
          <a:p>
            <a:pPr lvl="1" eaLnBrk="1" hangingPunct="1">
              <a:defRPr/>
            </a:pPr>
            <a:r>
              <a:rPr lang="en-US" dirty="0" smtClean="0"/>
              <a:t>Could have negative effects on markets through creation of monopoly profits</a:t>
            </a:r>
          </a:p>
          <a:p>
            <a:pPr lvl="1" eaLnBrk="1" hangingPunct="1">
              <a:defRPr/>
            </a:pPr>
            <a:r>
              <a:rPr lang="en-US" dirty="0" smtClean="0"/>
              <a:t>Some licensing practices and conditions pertaining to intellectual property rights may restrain competition resulting in higher prices</a:t>
            </a:r>
            <a:endParaRPr lang="en-US" dirty="0"/>
          </a:p>
        </p:txBody>
      </p:sp>
      <p:sp>
        <p:nvSpPr>
          <p:cNvPr id="37891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Seed Industry Concentration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Consequences</a:t>
            </a:r>
          </a:p>
          <a:p>
            <a:pPr lvl="1" eaLnBrk="1" hangingPunct="1">
              <a:defRPr/>
            </a:pPr>
            <a:r>
              <a:rPr lang="en-US" sz="2400" dirty="0" smtClean="0"/>
              <a:t>Trade-offs between technical and dynamic efficiencies and </a:t>
            </a:r>
            <a:r>
              <a:rPr lang="en-US" sz="2400" dirty="0" err="1" smtClean="0"/>
              <a:t>allocative</a:t>
            </a:r>
            <a:r>
              <a:rPr lang="en-US" sz="2400" dirty="0" smtClean="0"/>
              <a:t> efficiency exists</a:t>
            </a:r>
          </a:p>
          <a:p>
            <a:pPr lvl="1" eaLnBrk="1" hangingPunct="1">
              <a:defRPr/>
            </a:pPr>
            <a:r>
              <a:rPr lang="en-US" sz="2400" dirty="0" smtClean="0"/>
              <a:t>Technical and dynamic efficiencies have flourished by the granting of intellectual property rights to innovators – new biotech crops have increased yield/acre, decreased input costs and enhanced the environment</a:t>
            </a:r>
          </a:p>
          <a:p>
            <a:pPr lvl="1" eaLnBrk="1" hangingPunct="1">
              <a:defRPr/>
            </a:pPr>
            <a:r>
              <a:rPr lang="en-US" sz="2400" dirty="0" err="1" smtClean="0"/>
              <a:t>Allocative</a:t>
            </a:r>
            <a:r>
              <a:rPr lang="en-US" sz="2400" dirty="0" smtClean="0"/>
              <a:t> efficiency not fared as well </a:t>
            </a:r>
          </a:p>
          <a:p>
            <a:pPr lvl="2" eaLnBrk="1" hangingPunct="1">
              <a:defRPr/>
            </a:pPr>
            <a:r>
              <a:rPr lang="en-US" dirty="0" smtClean="0"/>
              <a:t>Seed industry more concentrated – small number of firms controlling large shares of market, higher prices to growers, and increased difficulty for new seed firms to enter the market</a:t>
            </a:r>
            <a:endParaRPr lang="en-US" dirty="0"/>
          </a:p>
        </p:txBody>
      </p:sp>
      <p:sp>
        <p:nvSpPr>
          <p:cNvPr id="38915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274638"/>
            <a:ext cx="8458200" cy="1143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Policy Options and Consequences</a:t>
            </a:r>
            <a:br>
              <a:rPr lang="en-US" dirty="0" smtClean="0"/>
            </a:br>
            <a:r>
              <a:rPr lang="en-US" dirty="0" smtClean="0"/>
              <a:t>Minor Crops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244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Establish Biotech Development Incentives</a:t>
            </a:r>
          </a:p>
          <a:p>
            <a:pPr lvl="1" eaLnBrk="1" hangingPunct="1">
              <a:defRPr/>
            </a:pPr>
            <a:r>
              <a:rPr lang="en-US" dirty="0" smtClean="0"/>
              <a:t>Mandate that biotech minor crops receive priority for determination of non-regulated status and commercialization</a:t>
            </a:r>
          </a:p>
          <a:p>
            <a:pPr eaLnBrk="1" hangingPunct="1">
              <a:defRPr/>
            </a:pPr>
            <a:r>
              <a:rPr lang="en-US" dirty="0" smtClean="0"/>
              <a:t>Consequences</a:t>
            </a:r>
          </a:p>
          <a:p>
            <a:pPr lvl="1" eaLnBrk="1" hangingPunct="1">
              <a:defRPr/>
            </a:pPr>
            <a:r>
              <a:rPr lang="en-US" dirty="0" smtClean="0"/>
              <a:t>Technical efficiency would increase – more crops using best technology available</a:t>
            </a:r>
          </a:p>
          <a:p>
            <a:pPr lvl="1" eaLnBrk="1" hangingPunct="1">
              <a:defRPr/>
            </a:pPr>
            <a:r>
              <a:rPr lang="en-US" dirty="0" err="1" smtClean="0"/>
              <a:t>Allocative</a:t>
            </a:r>
            <a:r>
              <a:rPr lang="en-US" dirty="0" smtClean="0"/>
              <a:t> and dynamic efficiencies could both increase with additional R&amp;D focused on  minor crops</a:t>
            </a:r>
            <a:endParaRPr lang="en-US" dirty="0"/>
          </a:p>
        </p:txBody>
      </p:sp>
      <p:sp>
        <p:nvSpPr>
          <p:cNvPr id="39939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274638"/>
            <a:ext cx="8534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Policy Options and Consequences</a:t>
            </a:r>
            <a:br>
              <a:rPr lang="en-US" dirty="0" smtClean="0"/>
            </a:br>
            <a:r>
              <a:rPr lang="en-US" dirty="0" smtClean="0"/>
              <a:t>Adventitious Presence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Establish a Minimum Tolerance</a:t>
            </a:r>
          </a:p>
          <a:p>
            <a:pPr lvl="1" eaLnBrk="1" hangingPunct="1">
              <a:defRPr/>
            </a:pPr>
            <a:r>
              <a:rPr lang="en-US" sz="2400" dirty="0" smtClean="0"/>
              <a:t>Buyers and sellers determine a minimum tolerance for marketing purposes</a:t>
            </a:r>
          </a:p>
          <a:p>
            <a:pPr lvl="1" eaLnBrk="1" hangingPunct="1">
              <a:defRPr/>
            </a:pPr>
            <a:r>
              <a:rPr lang="en-US" sz="2400" dirty="0" smtClean="0"/>
              <a:t>Government not likely involved – when government determines biotech product is safe – it is safe at any level</a:t>
            </a:r>
          </a:p>
          <a:p>
            <a:pPr eaLnBrk="1" hangingPunct="1">
              <a:defRPr/>
            </a:pPr>
            <a:r>
              <a:rPr lang="en-US" dirty="0" smtClean="0"/>
              <a:t>Consequences</a:t>
            </a:r>
          </a:p>
          <a:p>
            <a:pPr lvl="1" eaLnBrk="1" hangingPunct="1">
              <a:defRPr/>
            </a:pPr>
            <a:r>
              <a:rPr lang="en-US" sz="2400" dirty="0" smtClean="0"/>
              <a:t>Technical efficiency enhanced</a:t>
            </a:r>
          </a:p>
          <a:p>
            <a:pPr lvl="1" eaLnBrk="1" hangingPunct="1">
              <a:defRPr/>
            </a:pPr>
            <a:r>
              <a:rPr lang="en-US" sz="2400" dirty="0" err="1" smtClean="0"/>
              <a:t>Allocative</a:t>
            </a:r>
            <a:r>
              <a:rPr lang="en-US" sz="2400" dirty="0" smtClean="0"/>
              <a:t> efficiency improved with more certainty in markets</a:t>
            </a:r>
          </a:p>
          <a:p>
            <a:pPr lvl="1" eaLnBrk="1" hangingPunct="1">
              <a:defRPr/>
            </a:pPr>
            <a:r>
              <a:rPr lang="en-US" sz="2400" dirty="0" smtClean="0"/>
              <a:t>Non-market benefits also increased by creation of alternative markets (organic) to meet consumers’ needs</a:t>
            </a:r>
          </a:p>
          <a:p>
            <a:pPr lvl="1" eaLnBrk="1" hangingPunct="1">
              <a:defRPr/>
            </a:pPr>
            <a:endParaRPr lang="en-US" dirty="0"/>
          </a:p>
        </p:txBody>
      </p:sp>
      <p:sp>
        <p:nvSpPr>
          <p:cNvPr id="40963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686800" cy="1143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Policy Options and Consequences</a:t>
            </a:r>
            <a:br>
              <a:rPr lang="en-US" dirty="0" smtClean="0"/>
            </a:br>
            <a:r>
              <a:rPr lang="en-US" dirty="0" smtClean="0"/>
              <a:t>Regulatory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Establish Single Biotechnology Safety Agency</a:t>
            </a:r>
          </a:p>
          <a:p>
            <a:pPr lvl="1" eaLnBrk="1" hangingPunct="1">
              <a:defRPr/>
            </a:pPr>
            <a:r>
              <a:rPr lang="en-US" sz="2400" dirty="0" smtClean="0"/>
              <a:t>To alleviate inefficiencies of coordination across three federal agencies</a:t>
            </a:r>
          </a:p>
          <a:p>
            <a:pPr eaLnBrk="1" hangingPunct="1">
              <a:defRPr/>
            </a:pPr>
            <a:r>
              <a:rPr lang="en-US" dirty="0" smtClean="0"/>
              <a:t>Consequences</a:t>
            </a:r>
          </a:p>
          <a:p>
            <a:pPr lvl="1" eaLnBrk="1" hangingPunct="1">
              <a:defRPr/>
            </a:pPr>
            <a:r>
              <a:rPr lang="en-US" sz="2400" dirty="0" smtClean="0"/>
              <a:t>Technical efficiency enhanced</a:t>
            </a:r>
          </a:p>
          <a:p>
            <a:pPr lvl="1" eaLnBrk="1" hangingPunct="1">
              <a:defRPr/>
            </a:pPr>
            <a:r>
              <a:rPr lang="en-US" sz="2400" dirty="0" smtClean="0"/>
              <a:t>Example – greater possibility of establishing AP policy for food and environmental safety concurrently instead of current situation where AP policy in place for only food safety </a:t>
            </a:r>
          </a:p>
          <a:p>
            <a:pPr lvl="1" eaLnBrk="1" hangingPunct="1">
              <a:defRPr/>
            </a:pPr>
            <a:r>
              <a:rPr lang="en-US" sz="2400" dirty="0" smtClean="0"/>
              <a:t>Little, if any effect, on </a:t>
            </a:r>
            <a:r>
              <a:rPr lang="en-US" sz="2400" dirty="0" err="1" smtClean="0"/>
              <a:t>allocative</a:t>
            </a:r>
            <a:r>
              <a:rPr lang="en-US" sz="2400" dirty="0" smtClean="0"/>
              <a:t> or dynamic efficiencies</a:t>
            </a:r>
            <a:endParaRPr lang="en-US" sz="2400" dirty="0"/>
          </a:p>
        </p:txBody>
      </p:sp>
      <p:sp>
        <p:nvSpPr>
          <p:cNvPr id="41987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274638"/>
            <a:ext cx="8534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Policy Options and Consequences</a:t>
            </a:r>
            <a:br>
              <a:rPr lang="en-US" dirty="0" smtClean="0"/>
            </a:br>
            <a:r>
              <a:rPr lang="en-US" dirty="0" smtClean="0"/>
              <a:t>Seed Industry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5105400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Establish More Competition </a:t>
            </a:r>
          </a:p>
          <a:p>
            <a:pPr lvl="1" eaLnBrk="1" hangingPunct="1">
              <a:defRPr/>
            </a:pPr>
            <a:r>
              <a:rPr lang="en-US" sz="2400" smtClean="0"/>
              <a:t>Intellectual property rights and licensing agreements contributed to more concentrated industry</a:t>
            </a:r>
          </a:p>
          <a:p>
            <a:pPr lvl="1" eaLnBrk="1" hangingPunct="1">
              <a:defRPr/>
            </a:pPr>
            <a:r>
              <a:rPr lang="en-US" sz="2400" smtClean="0"/>
              <a:t>Could reduce patent protection from 17 to 10 years</a:t>
            </a:r>
          </a:p>
          <a:p>
            <a:pPr lvl="1" eaLnBrk="1" hangingPunct="1">
              <a:defRPr/>
            </a:pPr>
            <a:r>
              <a:rPr lang="en-US" sz="2400" smtClean="0"/>
              <a:t>Reduction allows generic seed to enter market earlier at reduced prices to growers</a:t>
            </a:r>
          </a:p>
          <a:p>
            <a:pPr eaLnBrk="1" hangingPunct="1">
              <a:defRPr/>
            </a:pPr>
            <a:r>
              <a:rPr lang="en-US" smtClean="0"/>
              <a:t>Consequences</a:t>
            </a:r>
          </a:p>
          <a:p>
            <a:pPr lvl="1" eaLnBrk="1" hangingPunct="1">
              <a:defRPr/>
            </a:pPr>
            <a:r>
              <a:rPr lang="en-US" sz="2400" smtClean="0"/>
              <a:t>Allocative efficiency increases since growers not subjected to higher prices for as long a period of time</a:t>
            </a:r>
          </a:p>
          <a:p>
            <a:pPr lvl="1" eaLnBrk="1" hangingPunct="1">
              <a:defRPr/>
            </a:pPr>
            <a:r>
              <a:rPr lang="en-US" sz="2400" smtClean="0"/>
              <a:t>Technical and dynamic efficiencies could suffer since seed companies may reduce R&amp;D leading to less biotech products </a:t>
            </a:r>
          </a:p>
        </p:txBody>
      </p:sp>
      <p:sp>
        <p:nvSpPr>
          <p:cNvPr id="43011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90600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dirty="0" smtClean="0"/>
              <a:t>Trade-offs in Marketing Performance Criteria by Policy Option</a:t>
            </a:r>
            <a:endParaRPr lang="en-US" sz="4000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6858000" cy="3651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7800"/>
                <a:gridCol w="5410200"/>
              </a:tblGrid>
              <a:tr h="289560">
                <a:tc>
                  <a:txBody>
                    <a:bodyPr/>
                    <a:lstStyle/>
                    <a:p>
                      <a:r>
                        <a:rPr lang="en-US" dirty="0" smtClean="0"/>
                        <a:t>Policy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               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 Marketing Performance Criteria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4042" name="Date Placeholder 3"/>
          <p:cNvSpPr>
            <a:spLocks noGrp="1"/>
          </p:cNvSpPr>
          <p:nvPr>
            <p:ph type="dt" sz="quarter" idx="10"/>
          </p:nvPr>
        </p:nvSpPr>
        <p:spPr>
          <a:xfrm>
            <a:off x="457200" y="6324600"/>
            <a:ext cx="2209800" cy="403225"/>
          </a:xfrm>
          <a:noFill/>
        </p:spPr>
        <p:txBody>
          <a:bodyPr/>
          <a:lstStyle/>
          <a:p>
            <a:r>
              <a:rPr lang="en-US" smtClean="0"/>
              <a:t>U.S. Policies Affecting Food </a:t>
            </a:r>
          </a:p>
          <a:p>
            <a:r>
              <a:rPr lang="en-US" smtClean="0"/>
              <a:t>and Agricultural Marketing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457200" y="1905000"/>
          <a:ext cx="6858000" cy="40227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7800"/>
                <a:gridCol w="1295400"/>
                <a:gridCol w="1371600"/>
                <a:gridCol w="1219200"/>
                <a:gridCol w="1524000"/>
              </a:tblGrid>
              <a:tr h="341971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Technical Efficiency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Allocative</a:t>
                      </a:r>
                      <a:r>
                        <a:rPr lang="en-US" dirty="0" smtClean="0"/>
                        <a:t> Efficiency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Dynamic Efficiency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Non-Market Benefits</a:t>
                      </a:r>
                      <a:endParaRPr lang="en-US" dirty="0"/>
                    </a:p>
                  </a:txBody>
                  <a:tcPr/>
                </a:tc>
              </a:tr>
              <a:tr h="341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Minor Crops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41971">
                <a:tc>
                  <a:txBody>
                    <a:bodyPr/>
                    <a:lstStyle/>
                    <a:p>
                      <a:r>
                        <a:rPr lang="en-US" i="1" dirty="0" smtClean="0"/>
                        <a:t>Status Quo</a:t>
                      </a:r>
                      <a:endParaRPr lang="en-US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__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__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598449">
                <a:tc>
                  <a:txBody>
                    <a:bodyPr/>
                    <a:lstStyle/>
                    <a:p>
                      <a:r>
                        <a:rPr lang="en-US" i="1" dirty="0" smtClean="0"/>
                        <a:t>Establish Incentives</a:t>
                      </a:r>
                      <a:endParaRPr lang="en-US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41971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41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AP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4197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i="1" dirty="0" smtClean="0"/>
                        <a:t>Status Quo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__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__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__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854927">
                <a:tc>
                  <a:txBody>
                    <a:bodyPr/>
                    <a:lstStyle/>
                    <a:p>
                      <a:r>
                        <a:rPr lang="en-US" i="1" dirty="0" smtClean="0"/>
                        <a:t>Establish a Minimum Tolerance</a:t>
                      </a:r>
                      <a:endParaRPr lang="en-US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  <p:sp>
        <p:nvSpPr>
          <p:cNvPr id="5222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FFFF"/>
                </a:solidFill>
                <a:latin typeface="Times New Roman" pitchFamily="18" charset="0"/>
              </a:rPr>
              <a:t>Purpose Of Paper</a:t>
            </a:r>
            <a:endParaRPr lang="en-US" dirty="0">
              <a:solidFill>
                <a:srgbClr val="FFFFFF"/>
              </a:solidFill>
              <a:latin typeface="Times New Roman" pitchFamily="18" charset="0"/>
            </a:endParaRPr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600" dirty="0" smtClean="0">
                <a:latin typeface="Times New Roman" pitchFamily="18" charset="0"/>
              </a:rPr>
              <a:t>One in a series focused on evolution of food and marketing system’s policies and programs designed in 1990s</a:t>
            </a:r>
          </a:p>
          <a:p>
            <a:pPr eaLnBrk="1" hangingPunct="1">
              <a:defRPr/>
            </a:pPr>
            <a:r>
              <a:rPr lang="en-US" sz="3600" dirty="0" smtClean="0">
                <a:latin typeface="Times New Roman" pitchFamily="18" charset="0"/>
              </a:rPr>
              <a:t> Advances in science and technology placing new demands on these policies</a:t>
            </a:r>
          </a:p>
          <a:p>
            <a:pPr eaLnBrk="1" hangingPunct="1">
              <a:defRPr/>
            </a:pPr>
            <a:r>
              <a:rPr lang="en-US" sz="3600" dirty="0" smtClean="0">
                <a:latin typeface="Times New Roman" pitchFamily="18" charset="0"/>
              </a:rPr>
              <a:t>Paper evaluates issues, policies and options affecting use of agricultural biotechnology </a:t>
            </a:r>
            <a:endParaRPr lang="en-US" sz="3600" dirty="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638"/>
            <a:ext cx="8686800" cy="1143000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dirty="0" smtClean="0"/>
              <a:t>Trade-offs in Marketing Performance Criteria by Policy Option</a:t>
            </a:r>
            <a:endParaRPr lang="en-US" sz="4000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315200" cy="3714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33600"/>
                <a:gridCol w="51816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Policy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               Marketing Performance Criteria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5066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457200" y="1981200"/>
          <a:ext cx="7315200" cy="4191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33600"/>
                <a:gridCol w="1219200"/>
                <a:gridCol w="1295400"/>
                <a:gridCol w="1219200"/>
                <a:gridCol w="1447800"/>
              </a:tblGrid>
              <a:tr h="563880"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Technical Efficiency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Allocative</a:t>
                      </a:r>
                      <a:r>
                        <a:rPr lang="en-US" dirty="0" smtClean="0"/>
                        <a:t> Efficiency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Dynamic Efficiency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Non-Market Benefits</a:t>
                      </a:r>
                      <a:endParaRPr lang="en-US" dirty="0"/>
                    </a:p>
                  </a:txBody>
                  <a:tcPr/>
                </a:tc>
              </a:tr>
              <a:tr h="5334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smtClean="0"/>
                        <a:t>Regulatory 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276497">
                <a:tc>
                  <a:txBody>
                    <a:bodyPr/>
                    <a:lstStyle/>
                    <a:p>
                      <a:r>
                        <a:rPr lang="en-US" i="1" dirty="0" smtClean="0"/>
                        <a:t>Status Quo</a:t>
                      </a:r>
                      <a:endParaRPr lang="en-US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__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276497">
                <a:tc>
                  <a:txBody>
                    <a:bodyPr/>
                    <a:lstStyle/>
                    <a:p>
                      <a:r>
                        <a:rPr lang="en-US" i="1" dirty="0" smtClean="0"/>
                        <a:t>Establish Biotechnology Agency</a:t>
                      </a:r>
                      <a:endParaRPr lang="en-US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27649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276497">
                <a:tc>
                  <a:txBody>
                    <a:bodyPr/>
                    <a:lstStyle/>
                    <a:p>
                      <a:r>
                        <a:rPr lang="en-US" b="1" dirty="0" smtClean="0"/>
                        <a:t>Seed Industry</a:t>
                      </a:r>
                      <a:r>
                        <a:rPr lang="en-US" b="1" baseline="0" dirty="0" smtClean="0"/>
                        <a:t> Concentration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276497">
                <a:tc>
                  <a:txBody>
                    <a:bodyPr/>
                    <a:lstStyle/>
                    <a:p>
                      <a:r>
                        <a:rPr lang="en-US" i="1" dirty="0" smtClean="0"/>
                        <a:t>Status Quo</a:t>
                      </a:r>
                      <a:endParaRPr lang="en-US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__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276497">
                <a:tc>
                  <a:txBody>
                    <a:bodyPr/>
                    <a:lstStyle/>
                    <a:p>
                      <a:r>
                        <a:rPr lang="en-US" i="1" dirty="0" smtClean="0"/>
                        <a:t>Establish More Competition</a:t>
                      </a:r>
                      <a:endParaRPr lang="en-US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__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__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Genetic Traits in Crops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81200"/>
            <a:ext cx="8229600" cy="4144963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Herbicide Tolerance - HT</a:t>
            </a:r>
          </a:p>
          <a:p>
            <a:pPr eaLnBrk="1" hangingPunct="1">
              <a:defRPr/>
            </a:pPr>
            <a:r>
              <a:rPr lang="en-US" dirty="0" smtClean="0"/>
              <a:t>Insect Resistance - IR</a:t>
            </a:r>
          </a:p>
          <a:p>
            <a:pPr eaLnBrk="1" hangingPunct="1">
              <a:defRPr/>
            </a:pPr>
            <a:r>
              <a:rPr lang="en-US" dirty="0" smtClean="0"/>
              <a:t>Virus Resistance - VR</a:t>
            </a:r>
            <a:endParaRPr lang="en-US" dirty="0"/>
          </a:p>
        </p:txBody>
      </p:sp>
      <p:sp>
        <p:nvSpPr>
          <p:cNvPr id="16387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Adoption of Biotechnology Crops</a:t>
            </a:r>
            <a:br>
              <a:rPr lang="en-US" dirty="0" smtClean="0"/>
            </a:br>
            <a:r>
              <a:rPr lang="en-US" dirty="0" smtClean="0"/>
              <a:t>in United States 1996-2011</a:t>
            </a:r>
            <a:endParaRPr lang="en-US" dirty="0"/>
          </a:p>
        </p:txBody>
      </p:sp>
      <p:sp>
        <p:nvSpPr>
          <p:cNvPr id="19460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  <p:graphicFrame>
        <p:nvGraphicFramePr>
          <p:cNvPr id="19458" name="Content Placeholder 4"/>
          <p:cNvGraphicFramePr>
            <a:graphicFrameLocks noChangeAspect="1"/>
          </p:cNvGraphicFramePr>
          <p:nvPr>
            <p:ph idx="1"/>
          </p:nvPr>
        </p:nvGraphicFramePr>
        <p:xfrm>
          <a:off x="609600" y="1752600"/>
          <a:ext cx="9144000" cy="4335463"/>
        </p:xfrm>
        <a:graphic>
          <a:graphicData uri="http://schemas.openxmlformats.org/presentationml/2006/ole">
            <p:oleObj spid="_x0000_s19458" name="Document" r:id="rId3" imgW="5949903" imgH="4183606" progId="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Market Conditions and Policies Influencing Commercialization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81200"/>
            <a:ext cx="8229600" cy="4144963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Minor Crops</a:t>
            </a:r>
          </a:p>
          <a:p>
            <a:pPr eaLnBrk="1" hangingPunct="1">
              <a:defRPr/>
            </a:pPr>
            <a:r>
              <a:rPr lang="en-US" dirty="0" smtClean="0"/>
              <a:t>Regulatory Costs</a:t>
            </a:r>
          </a:p>
          <a:p>
            <a:pPr eaLnBrk="1" hangingPunct="1">
              <a:defRPr/>
            </a:pPr>
            <a:r>
              <a:rPr lang="en-US" dirty="0" smtClean="0"/>
              <a:t>Intellectual Property Rights</a:t>
            </a:r>
          </a:p>
          <a:p>
            <a:pPr eaLnBrk="1" hangingPunct="1">
              <a:defRPr/>
            </a:pPr>
            <a:r>
              <a:rPr lang="en-US" dirty="0" smtClean="0"/>
              <a:t>Consumer Acceptance</a:t>
            </a:r>
            <a:endParaRPr lang="en-US" dirty="0"/>
          </a:p>
        </p:txBody>
      </p:sp>
      <p:sp>
        <p:nvSpPr>
          <p:cNvPr id="20483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Environmental Impacts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In general, biotech crops have fewer adverse effects on the environment than non-biotech crops</a:t>
            </a:r>
          </a:p>
          <a:p>
            <a:pPr eaLnBrk="1" hangingPunct="1">
              <a:defRPr/>
            </a:pPr>
            <a:r>
              <a:rPr lang="en-US" smtClean="0"/>
              <a:t>HT Crops</a:t>
            </a:r>
          </a:p>
          <a:p>
            <a:pPr lvl="1" eaLnBrk="1" hangingPunct="1">
              <a:defRPr/>
            </a:pPr>
            <a:r>
              <a:rPr lang="en-US" smtClean="0"/>
              <a:t>Farmers substituting glyphosate for more toxic herbicides</a:t>
            </a:r>
          </a:p>
          <a:p>
            <a:pPr lvl="1" eaLnBrk="1" hangingPunct="1">
              <a:defRPr/>
            </a:pPr>
            <a:r>
              <a:rPr lang="en-US" smtClean="0"/>
              <a:t>Adoption complements conservation tillage practices</a:t>
            </a:r>
          </a:p>
          <a:p>
            <a:pPr lvl="1" eaLnBrk="1" hangingPunct="1">
              <a:defRPr/>
            </a:pPr>
            <a:r>
              <a:rPr lang="en-US" smtClean="0"/>
              <a:t>Some concern that increased reliance on HT crops could reduce glyphosate effectiveness</a:t>
            </a:r>
          </a:p>
          <a:p>
            <a:pPr eaLnBrk="1" hangingPunct="1">
              <a:defRPr/>
            </a:pPr>
            <a:endParaRPr lang="en-US" smtClean="0"/>
          </a:p>
        </p:txBody>
      </p:sp>
      <p:sp>
        <p:nvSpPr>
          <p:cNvPr id="21507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Environmental Impacts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678363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dirty="0" smtClean="0"/>
              <a:t>IR Crops</a:t>
            </a:r>
          </a:p>
          <a:p>
            <a:pPr lvl="1" eaLnBrk="1" hangingPunct="1">
              <a:defRPr/>
            </a:pPr>
            <a:r>
              <a:rPr lang="en-US" sz="2400" dirty="0" smtClean="0"/>
              <a:t>Insecticide use has decreased with adoption of IR crops</a:t>
            </a:r>
          </a:p>
          <a:p>
            <a:pPr lvl="1" eaLnBrk="1" hangingPunct="1">
              <a:defRPr/>
            </a:pPr>
            <a:r>
              <a:rPr lang="en-US" sz="2400" dirty="0" smtClean="0"/>
              <a:t>Insect resistance to Bt crops has been low</a:t>
            </a:r>
          </a:p>
          <a:p>
            <a:pPr eaLnBrk="1" hangingPunct="1">
              <a:defRPr/>
            </a:pPr>
            <a:r>
              <a:rPr lang="en-US" sz="2400" dirty="0" smtClean="0"/>
              <a:t>Gene Flow</a:t>
            </a:r>
          </a:p>
          <a:p>
            <a:pPr lvl="1" eaLnBrk="1" hangingPunct="1">
              <a:defRPr/>
            </a:pPr>
            <a:r>
              <a:rPr lang="en-US" sz="2400" dirty="0" smtClean="0"/>
              <a:t>Pollen migration to wild or weedy relatives not a concern – compatible relatives of corn and soybean do not exist in the U.S.</a:t>
            </a:r>
          </a:p>
          <a:p>
            <a:pPr lvl="1" eaLnBrk="1" hangingPunct="1">
              <a:defRPr/>
            </a:pPr>
            <a:r>
              <a:rPr lang="en-US" sz="2400" dirty="0" smtClean="0"/>
              <a:t>Gene flow of approved biotech traits into non-biotech varieties of same crops may be a concern to growers whose market access depends on adhering to strict non-biotech presence standards</a:t>
            </a:r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buFont typeface="Wingdings" pitchFamily="2" charset="2"/>
              <a:buNone/>
              <a:defRPr/>
            </a:pPr>
            <a:r>
              <a:rPr lang="en-US" dirty="0" smtClean="0"/>
              <a:t>	</a:t>
            </a:r>
          </a:p>
          <a:p>
            <a:pPr lvl="1" eaLnBrk="1" hangingPunct="1">
              <a:defRPr/>
            </a:pPr>
            <a:endParaRPr lang="en-US" dirty="0"/>
          </a:p>
        </p:txBody>
      </p:sp>
      <p:sp>
        <p:nvSpPr>
          <p:cNvPr id="22531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Food Security Impacts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To meet projected food demands by 2025 – average cereal yield must increase by 80% over 1990 average.</a:t>
            </a:r>
          </a:p>
          <a:p>
            <a:pPr eaLnBrk="1" hangingPunct="1">
              <a:defRPr/>
            </a:pPr>
            <a:r>
              <a:rPr lang="en-US" dirty="0" smtClean="0"/>
              <a:t>Most land suitable for agriculture already in use</a:t>
            </a:r>
          </a:p>
          <a:p>
            <a:pPr eaLnBrk="1" hangingPunct="1">
              <a:defRPr/>
            </a:pPr>
            <a:r>
              <a:rPr lang="en-US" dirty="0" smtClean="0"/>
              <a:t>No option but to produce more food through higher yields per units of land, water, energy and time</a:t>
            </a:r>
          </a:p>
        </p:txBody>
      </p:sp>
      <p:sp>
        <p:nvSpPr>
          <p:cNvPr id="23555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U.S. Policies Affecting Food and Agricultural Marketing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ream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Garamond"/>
        <a:ea typeface=""/>
        <a:cs typeface="Arial"/>
      </a:majorFont>
      <a:minorFont>
        <a:latin typeface="Garamond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0" i="0" u="none" strike="noStrike" cap="none" normalizeH="0" baseline="0" smtClean="0">
            <a:ln>
              <a:noFill/>
            </a:ln>
            <a:solidFill>
              <a:schemeClr val="hlink"/>
            </a:solidFill>
            <a:effectLst/>
            <a:latin typeface="Times New Roman" pitchFamily="18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0" i="0" u="none" strike="noStrike" cap="none" normalizeH="0" baseline="0" smtClean="0">
            <a:ln>
              <a:noFill/>
            </a:ln>
            <a:solidFill>
              <a:schemeClr val="hlink"/>
            </a:solidFill>
            <a:effectLst/>
            <a:latin typeface="Times New Roman" pitchFamily="18" charset="0"/>
            <a:cs typeface="Arial" charset="0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707</TotalTime>
  <Words>1513</Words>
  <Application>Microsoft Office PowerPoint</Application>
  <PresentationFormat>On-screen Show (4:3)</PresentationFormat>
  <Paragraphs>243</Paragraphs>
  <Slides>30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Design Template</vt:lpstr>
      </vt:variant>
      <vt:variant>
        <vt:i4>2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8" baseType="lpstr">
      <vt:lpstr>Times New Roman</vt:lpstr>
      <vt:lpstr>Arial</vt:lpstr>
      <vt:lpstr>Garamond</vt:lpstr>
      <vt:lpstr>Wingdings</vt:lpstr>
      <vt:lpstr>MS PGothic</vt:lpstr>
      <vt:lpstr>Stream</vt:lpstr>
      <vt:lpstr>Stream</vt:lpstr>
      <vt:lpstr>Document</vt:lpstr>
      <vt:lpstr>U.S. Policies Affecting Food and Agricultural Marketing</vt:lpstr>
      <vt:lpstr>Agricultural Biotechnology Issues</vt:lpstr>
      <vt:lpstr>Purpose Of Paper</vt:lpstr>
      <vt:lpstr>Genetic Traits in Crops</vt:lpstr>
      <vt:lpstr>Adoption of Biotechnology Crops in United States 1996-2011</vt:lpstr>
      <vt:lpstr>Market Conditions and Policies Influencing Commercialization</vt:lpstr>
      <vt:lpstr>Environmental Impacts</vt:lpstr>
      <vt:lpstr>Environmental Impacts</vt:lpstr>
      <vt:lpstr>Food Security Impacts </vt:lpstr>
      <vt:lpstr>Food Security Impacts</vt:lpstr>
      <vt:lpstr>Regulatory Policy and Programs Background</vt:lpstr>
      <vt:lpstr>Regulatory Policy and Programs Background</vt:lpstr>
      <vt:lpstr>Regulatory Policy and Programs Background</vt:lpstr>
      <vt:lpstr>Seed Industry Background </vt:lpstr>
      <vt:lpstr>Seed Industry Background</vt:lpstr>
      <vt:lpstr>Major Issues Arising From Current Policy</vt:lpstr>
      <vt:lpstr>Minor Crops</vt:lpstr>
      <vt:lpstr>Minor Crops</vt:lpstr>
      <vt:lpstr>Adventitious Presence</vt:lpstr>
      <vt:lpstr>Adventitious Presence</vt:lpstr>
      <vt:lpstr>Regulatory Policy</vt:lpstr>
      <vt:lpstr>Regulatory Policy</vt:lpstr>
      <vt:lpstr>Seed Industry Concentration</vt:lpstr>
      <vt:lpstr>Seed Industry Concentration</vt:lpstr>
      <vt:lpstr>Policy Options and Consequences Minor Crops</vt:lpstr>
      <vt:lpstr>Policy Options and Consequences Adventitious Presence</vt:lpstr>
      <vt:lpstr>Policy Options and Consequences Regulatory</vt:lpstr>
      <vt:lpstr>Policy Options and Consequences Seed Industry</vt:lpstr>
      <vt:lpstr>Trade-offs in Marketing Performance Criteria by Policy Option</vt:lpstr>
      <vt:lpstr>Trade-offs in Marketing Performance Criteria by Policy Option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U.S. Policies Affecting Food and Agricultural Marketing</dc:title>
  <dc:creator>Walt</dc:creator>
  <cp:lastModifiedBy>Walt</cp:lastModifiedBy>
  <cp:revision>69</cp:revision>
  <dcterms:created xsi:type="dcterms:W3CDTF">2011-12-23T03:39:48Z</dcterms:created>
  <dcterms:modified xsi:type="dcterms:W3CDTF">2012-05-30T21:33:20Z</dcterms:modified>
</cp:coreProperties>
</file>