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87" autoAdjust="0"/>
    <p:restoredTop sz="94660"/>
  </p:normalViewPr>
  <p:slideViewPr>
    <p:cSldViewPr snapToGrid="0">
      <p:cViewPr>
        <p:scale>
          <a:sx n="70" d="100"/>
          <a:sy n="70" d="100"/>
        </p:scale>
        <p:origin x="1194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165FE-70E5-450E-8CC5-10C86F6E9C08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8981D-636B-4D03-A2E8-934E5A4012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05971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165FE-70E5-450E-8CC5-10C86F6E9C08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8981D-636B-4D03-A2E8-934E5A4012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94653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165FE-70E5-450E-8CC5-10C86F6E9C08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8981D-636B-4D03-A2E8-934E5A4012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1223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165FE-70E5-450E-8CC5-10C86F6E9C08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8981D-636B-4D03-A2E8-934E5A4012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5474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165FE-70E5-450E-8CC5-10C86F6E9C08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8981D-636B-4D03-A2E8-934E5A4012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8046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165FE-70E5-450E-8CC5-10C86F6E9C08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8981D-636B-4D03-A2E8-934E5A4012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86814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165FE-70E5-450E-8CC5-10C86F6E9C08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8981D-636B-4D03-A2E8-934E5A4012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5235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165FE-70E5-450E-8CC5-10C86F6E9C08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8981D-636B-4D03-A2E8-934E5A4012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3867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165FE-70E5-450E-8CC5-10C86F6E9C08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8981D-636B-4D03-A2E8-934E5A4012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8317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165FE-70E5-450E-8CC5-10C86F6E9C08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8981D-636B-4D03-A2E8-934E5A4012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0047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165FE-70E5-450E-8CC5-10C86F6E9C08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8981D-636B-4D03-A2E8-934E5A4012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213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165FE-70E5-450E-8CC5-10C86F6E9C08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88981D-636B-4D03-A2E8-934E5A4012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5868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577515" y="449179"/>
            <a:ext cx="107482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Tabelle 4.2-1	</a:t>
            </a:r>
          </a:p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Kundensegmentierung mit Hilfe des Scoring-Verfahrens 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(Krafft und Albers 2000)</a:t>
            </a: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</a:t>
            </a:r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8233337"/>
              </p:ext>
            </p:extLst>
          </p:nvPr>
        </p:nvGraphicFramePr>
        <p:xfrm>
          <a:off x="692906" y="1513447"/>
          <a:ext cx="8901471" cy="3972956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2640619"/>
                <a:gridCol w="676930"/>
                <a:gridCol w="676930"/>
                <a:gridCol w="676930"/>
                <a:gridCol w="676930"/>
                <a:gridCol w="676930"/>
                <a:gridCol w="1395606"/>
                <a:gridCol w="1480596"/>
              </a:tblGrid>
              <a:tr h="305612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tabLst>
                          <a:tab pos="180340" algn="l"/>
                        </a:tabLst>
                      </a:pP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tabLst>
                          <a:tab pos="180340" algn="l"/>
                        </a:tabLs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Punkte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tabLst>
                          <a:tab pos="180340" algn="l"/>
                        </a:tabLs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tabLst>
                          <a:tab pos="180340" algn="l"/>
                        </a:tabLs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305612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tabLst>
                          <a:tab pos="180340" algn="l"/>
                        </a:tabLs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Kriterien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tabLst>
                          <a:tab pos="180340" algn="l"/>
                        </a:tabLs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tabLst>
                          <a:tab pos="180340" algn="l"/>
                        </a:tabLs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tabLst>
                          <a:tab pos="180340" algn="l"/>
                        </a:tabLs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tabLst>
                          <a:tab pos="180340" algn="l"/>
                        </a:tabLs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tabLst>
                          <a:tab pos="180340" algn="l"/>
                        </a:tabLs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tabLst>
                          <a:tab pos="180340" algn="l"/>
                        </a:tabLs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Gewicht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tabLst>
                          <a:tab pos="180340" algn="l"/>
                        </a:tabLs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Wert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305612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Bedarfsvolumen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612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Wachstum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612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Preisdurchsetzbarkeit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612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Kundentreue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612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Bonität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612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Lieferanteil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612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Auftragskontinuität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612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Lead-User-Funktion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612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Strategischer Partner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612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Fit mit Ressourcen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612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Summe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320</a:t>
                      </a: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74751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577515" y="449179"/>
            <a:ext cx="10748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Tabelle 4.2-2	Berechnung der Kennzahlen zur optimalen Besuchszeiten-Allokation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</a:t>
            </a:r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8772821"/>
              </p:ext>
            </p:extLst>
          </p:nvPr>
        </p:nvGraphicFramePr>
        <p:xfrm>
          <a:off x="692268" y="1504369"/>
          <a:ext cx="10881033" cy="2274570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902187"/>
                <a:gridCol w="930381"/>
                <a:gridCol w="1269242"/>
                <a:gridCol w="1446662"/>
                <a:gridCol w="1105469"/>
                <a:gridCol w="1678675"/>
                <a:gridCol w="1091820"/>
                <a:gridCol w="1351129"/>
                <a:gridCol w="1105468"/>
              </a:tblGrid>
              <a:tr h="0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de-DE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Kunde (i)</a:t>
                      </a:r>
                      <a:endParaRPr lang="de-DE" sz="1600" kern="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17780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de-DE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DB-Satz (D</a:t>
                      </a:r>
                      <a:r>
                        <a:rPr lang="de-DE" sz="1600" b="1" kern="600" baseline="-25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de-DE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de-DE" sz="1600" kern="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de-DE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Geplanter </a:t>
                      </a:r>
                      <a:r>
                        <a:rPr lang="de-DE" sz="1600" b="1" kern="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Umsatz</a:t>
                      </a:r>
                      <a:r>
                        <a:rPr lang="de-DE" sz="1600" b="1" kern="600" baseline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600" b="1" kern="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de-DE" sz="1600" b="1" kern="600" dirty="0" err="1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</a:t>
                      </a:r>
                      <a:r>
                        <a:rPr lang="de-DE" sz="1600" b="1" kern="600" baseline="-25000" dirty="0" err="1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de-DE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de-DE" sz="1600" kern="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de-DE" sz="1600" b="1" kern="6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Gewin­nungs­wahrsch</a:t>
                      </a:r>
                      <a:r>
                        <a:rPr lang="de-DE" sz="1600" b="1" kern="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</a:t>
                      </a:r>
                      <a:r>
                        <a:rPr lang="de-DE" sz="1600" b="1" kern="600" baseline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600" b="1" kern="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de-DE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</a:t>
                      </a:r>
                      <a:r>
                        <a:rPr lang="de-DE" sz="1600" b="1" kern="600" baseline="-25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de-DE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de-DE" sz="1600" kern="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de-DE" sz="1600" b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Besuchs-Elas­tizität (E</a:t>
                      </a:r>
                      <a:r>
                        <a:rPr lang="de-DE" sz="1600" b="1" kern="6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de-DE" sz="1600" b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it-IT" sz="1600" b="1" kern="6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Kennzahl</a:t>
                      </a:r>
                      <a:r>
                        <a:rPr lang="it-IT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br>
                        <a:rPr lang="it-IT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it-IT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(D</a:t>
                      </a:r>
                      <a:r>
                        <a:rPr lang="it-IT" sz="1600" b="1" kern="600" baseline="-25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it-IT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it-IT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1600" b="1" kern="6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</a:t>
                      </a:r>
                      <a:r>
                        <a:rPr lang="it-IT" sz="1600" b="1" kern="6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it-IT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600" b="1" kern="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it-IT" sz="1600" b="1" kern="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1600" b="1" kern="6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</a:t>
                      </a:r>
                      <a:r>
                        <a:rPr lang="it-IT" sz="1600" b="1" kern="6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it-IT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it-IT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E</a:t>
                      </a:r>
                      <a:r>
                        <a:rPr lang="it-IT" sz="1600" b="1" kern="600" baseline="-25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it-IT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de-DE" sz="1600" kern="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de-DE" sz="1600" b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Arbeits-zeit-Anteil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de-DE" sz="1600" b="1" kern="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Be­suchs-zeiten-Anteil</a:t>
                      </a:r>
                      <a:r>
                        <a:rPr lang="de-DE" sz="1600" b="1" kern="600" baseline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600" b="1" kern="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(B</a:t>
                      </a:r>
                      <a:r>
                        <a:rPr lang="de-DE" sz="1600" b="1" kern="600" baseline="-250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de-DE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de-DE" sz="1600" kern="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de-DE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Be­suchs­zeit </a:t>
                      </a:r>
                      <a:r>
                        <a:rPr lang="de-DE" sz="1600" b="1" kern="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de-DE" sz="1600" b="1" kern="6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de-DE" sz="1600" b="1" kern="6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de-DE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de-DE" sz="1600" kern="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17780" marR="17780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17780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5.000.000</a:t>
                      </a:r>
                    </a:p>
                  </a:txBody>
                  <a:tcPr marL="17780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0,2</a:t>
                      </a:r>
                    </a:p>
                  </a:txBody>
                  <a:tcPr marL="17780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400.000</a:t>
                      </a:r>
                    </a:p>
                  </a:txBody>
                  <a:tcPr marL="36195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17,39%</a:t>
                      </a:r>
                    </a:p>
                  </a:txBody>
                  <a:tcPr marL="17780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17780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104,35</a:t>
                      </a:r>
                    </a:p>
                  </a:txBody>
                  <a:tcPr marL="17780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17780" marR="17780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17780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10.000.000</a:t>
                      </a:r>
                    </a:p>
                  </a:txBody>
                  <a:tcPr marL="17780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0,2</a:t>
                      </a:r>
                    </a:p>
                  </a:txBody>
                  <a:tcPr marL="17780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1.000.000</a:t>
                      </a:r>
                    </a:p>
                  </a:txBody>
                  <a:tcPr marL="36195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43,48%</a:t>
                      </a:r>
                    </a:p>
                  </a:txBody>
                  <a:tcPr marL="17780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17780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217,39</a:t>
                      </a:r>
                    </a:p>
                  </a:txBody>
                  <a:tcPr marL="17780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17780" marR="17780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17780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5.000.000</a:t>
                      </a:r>
                    </a:p>
                  </a:txBody>
                  <a:tcPr marL="17780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17780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0,4</a:t>
                      </a:r>
                    </a:p>
                  </a:txBody>
                  <a:tcPr marL="17780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300.000</a:t>
                      </a:r>
                    </a:p>
                  </a:txBody>
                  <a:tcPr marL="36195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13,04%</a:t>
                      </a:r>
                    </a:p>
                  </a:txBody>
                  <a:tcPr marL="17780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17780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52,17</a:t>
                      </a:r>
                    </a:p>
                  </a:txBody>
                  <a:tcPr marL="17780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17780" marR="17780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17780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10.000.000</a:t>
                      </a:r>
                    </a:p>
                  </a:txBody>
                  <a:tcPr marL="17780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17780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0,5</a:t>
                      </a:r>
                    </a:p>
                  </a:txBody>
                  <a:tcPr marL="17780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600.000</a:t>
                      </a:r>
                    </a:p>
                  </a:txBody>
                  <a:tcPr marL="36195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26,09%</a:t>
                      </a:r>
                    </a:p>
                  </a:txBody>
                  <a:tcPr marL="17780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35%</a:t>
                      </a:r>
                    </a:p>
                  </a:txBody>
                  <a:tcPr marL="17780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182,61</a:t>
                      </a:r>
                    </a:p>
                  </a:txBody>
                  <a:tcPr marL="17780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Summe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2.300.000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100,00%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2.000,00</a:t>
                      </a: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33359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577515" y="449179"/>
            <a:ext cx="108729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Tabelle 4.2-3	</a:t>
            </a:r>
          </a:p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Beispiel zur optimalen Verteilung von Marketing-Budgets auf k=3 Kunden und l=3 Kommunikationsmedien 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(Albers 2000)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</a:t>
            </a:r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2688244"/>
              </p:ext>
            </p:extLst>
          </p:nvPr>
        </p:nvGraphicFramePr>
        <p:xfrm>
          <a:off x="679260" y="1516074"/>
          <a:ext cx="10293540" cy="2305299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3374125"/>
                <a:gridCol w="2347415"/>
                <a:gridCol w="2320119"/>
                <a:gridCol w="2251881"/>
              </a:tblGrid>
              <a:tr h="409286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de-DE" sz="1600" b="1" kern="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Verteilung proportional </a:t>
                      </a:r>
                      <a:r>
                        <a:rPr lang="de-DE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zu</a:t>
                      </a:r>
                      <a:endParaRPr lang="de-DE" sz="1600" kern="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de-DE" sz="1600" b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Kunde k=A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de-DE" sz="1600" b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Kunde k=B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de-DE" sz="1600" b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Kunde k=C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667715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Kommunikations­medium l=1</a:t>
                      </a:r>
                      <a:b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Direct Mailings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40 % * 1 Mio. € * 0,15 </a:t>
                      </a:r>
                      <a:r>
                        <a:rPr lang="de-DE" sz="1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= </a:t>
                      </a: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60.000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40 % * 2 Mio. € * 0,20 = 160.000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30 % * 2 Mio. € * 0,25 = 150.000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797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Kommunikations­medium l=2</a:t>
                      </a:r>
                      <a:b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Call Center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40 % * 1 Mio. € * 0,15 </a:t>
                      </a:r>
                      <a:r>
                        <a:rPr lang="de-DE" sz="1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= </a:t>
                      </a: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60.000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40 % * 2 Mio. € * 0,10 = 80.000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30 % * 2 Mio. € * 0,05 = 30.000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501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Kommunikations­medium l=3</a:t>
                      </a:r>
                      <a:b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Persönlicher Verkauf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40 % * 1 Mio. € * 0,175 = 70.000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40 % * 2 Mio. € * 0,30 = 240.000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30 % * 2 Mio. € * 0,25 = 150.000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30028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577515" y="449179"/>
            <a:ext cx="108729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Tabelle 4.2-4	</a:t>
            </a:r>
          </a:p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Ergebnisse eines Feldexperiments bei United Airlines: </a:t>
            </a:r>
          </a:p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Umsatzsteigerungen durch Verkaufsaußendienstmitarbeiter mit geeigneten Tools (Experimentiergruppe) und ohne (Kontrollgruppe) </a:t>
            </a:r>
          </a:p>
          <a:p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(nach </a:t>
            </a:r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Fudge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 und </a:t>
            </a:r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Lodish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 1977)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</a:t>
            </a:r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4045059"/>
              </p:ext>
            </p:extLst>
          </p:nvPr>
        </p:nvGraphicFramePr>
        <p:xfrm>
          <a:off x="720206" y="1969392"/>
          <a:ext cx="8164487" cy="4534762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3701669"/>
                <a:gridCol w="2006221"/>
                <a:gridCol w="1476189"/>
                <a:gridCol w="980408"/>
              </a:tblGrid>
              <a:tr h="257402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400" kern="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b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Experimentier­gruppe</a:t>
                      </a:r>
                      <a:endParaRPr lang="de-DE" sz="14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b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Kontrollgruppe</a:t>
                      </a:r>
                      <a:endParaRPr lang="de-DE" sz="14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it-IT" sz="1400" b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Differenz</a:t>
                      </a:r>
                      <a:endParaRPr lang="de-DE" sz="14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219870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it-IT" sz="1400" b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San Francisco</a:t>
                      </a:r>
                      <a:endParaRPr lang="de-DE" sz="14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it-IT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4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it-IT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4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it-IT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4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402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Passagiergruppe A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374015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15,4 %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357505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-10,8 %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21590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26,2 %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402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Passagiergruppe B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374015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20,3 %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357505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26,7 %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21590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-6,4 %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402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Passagiergruppe C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374015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-0,5 %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357505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1,8 %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21590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-2,3 %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402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Passagiergruppe D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374015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21,8 %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357505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14,6 %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21590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7,2 %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402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Frachtgruppe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374015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en-GB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5,5 %</a:t>
                      </a:r>
                      <a:endParaRPr lang="de-DE" sz="14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357505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en-GB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-3,3 %</a:t>
                      </a:r>
                      <a:endParaRPr lang="de-DE" sz="14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21590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en-GB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8,8 %</a:t>
                      </a:r>
                      <a:endParaRPr lang="de-DE" sz="14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402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en-GB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Mittelwert für San Francisco</a:t>
                      </a:r>
                      <a:endParaRPr lang="de-DE" sz="14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374015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en-GB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12,6 %</a:t>
                      </a:r>
                      <a:endParaRPr lang="de-DE" sz="14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357505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en-GB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5,8 %</a:t>
                      </a:r>
                      <a:endParaRPr lang="de-DE" sz="14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21590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en-GB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6,7 %</a:t>
                      </a:r>
                      <a:endParaRPr lang="de-DE" sz="14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402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en-GB" sz="1400" b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York</a:t>
                      </a:r>
                      <a:endParaRPr lang="de-DE" sz="14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374015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en-GB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4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357505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en-GB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4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21590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en-GB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4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402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Passagiergruppe A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374015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10,6 %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357505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16,2 %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21590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-5,6 %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402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Passagiergruppe B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374015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15,5 %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357505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4,4 %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21590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10,6 %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402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Passagiergruppe C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374015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19,6 %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357505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-0,7 %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21590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20,3 %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402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Passagiergruppe D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374015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0,8 %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357505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-8,8 %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21590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9,6 %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402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Frachtgruppe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374015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9,8 %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357505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-2,6 %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21590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12,4 %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402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Mittelwert für New York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374015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11,2 %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357505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2,7 %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21590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9,5 %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402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Mittelwert über San Francisco und New York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374015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11,9 %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357505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3,8 %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21590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4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8,1 %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402">
                <a:tc gridSpan="4"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20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Signifikant unterschiedlich auf dem 2,5%-Niveau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79054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577515" y="449179"/>
            <a:ext cx="10872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Tabelle 4.2-5	</a:t>
            </a:r>
          </a:p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Ergebnisse einer Optimierung der Besuchszeiten-Allokation bei </a:t>
            </a:r>
            <a:r>
              <a:rPr lang="de-DE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Syntex</a:t>
            </a:r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Lodish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 et al. 1988) 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</a:t>
            </a:r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5682913"/>
              </p:ext>
            </p:extLst>
          </p:nvPr>
        </p:nvGraphicFramePr>
        <p:xfrm>
          <a:off x="679258" y="1514770"/>
          <a:ext cx="10061529" cy="3168015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990229"/>
                <a:gridCol w="1698523"/>
                <a:gridCol w="1818139"/>
                <a:gridCol w="1064526"/>
                <a:gridCol w="1834458"/>
                <a:gridCol w="2655654"/>
              </a:tblGrid>
              <a:tr h="0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Produkt</a:t>
                      </a:r>
                      <a:endParaRPr lang="de-DE" sz="1600" kern="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Ursprungsplan 1984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Ursprungsplan nach Anpassung</a:t>
                      </a:r>
                      <a:endParaRPr lang="de-DE" sz="1600" kern="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Ist-Wert 1984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Modellschätzung nach Anpassung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Umsatzschätzung für optimale </a:t>
                      </a:r>
                      <a:r>
                        <a:rPr lang="de-DE" sz="1600" b="1" kern="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Besuchszeiten-Allokation</a:t>
                      </a:r>
                      <a:endParaRPr lang="de-DE" sz="1600" kern="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it-IT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19812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it-IT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$175,0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21590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it-IT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$175,0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18034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it-IT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$204,0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21590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it-IT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$203,2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344805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it-IT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$203,2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it-IT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19812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it-IT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26,0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21590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it-IT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35,3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18034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it-IT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28,0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21590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it-IT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27,6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344805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it-IT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18,3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it-IT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19812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it-IT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15,2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21590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it-IT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20,7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18034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it-IT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20,4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21590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it-IT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20,7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344805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it-IT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15,2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it-IT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19812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it-IT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36,8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21590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it-IT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37,3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18034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it-IT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39,0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21590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it-IT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38,8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344805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it-IT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38,3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it-IT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19812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33,8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21590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36,2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18034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34,9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21590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33,8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344805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31,4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19812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14,0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21590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14,0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18034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13,1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21590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12,0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344805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12,0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19812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7,3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21590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7,3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18034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11,9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21590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5,2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344805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5,2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290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Summe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19812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308,1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21590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325,8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18034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351,3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215900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341,3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344805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323,6</a:t>
                      </a:r>
                      <a:endParaRPr lang="de-DE" sz="1600" kern="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05194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577515" y="449179"/>
            <a:ext cx="108729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Tabelle 4.3-1	</a:t>
            </a:r>
          </a:p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Schema zur Bewertung von Anfragen auf der Basis des Scoring-Konzepts </a:t>
            </a:r>
          </a:p>
          <a:p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(in Anlehnung an </a:t>
            </a:r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Kambartel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 1973)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</a:t>
            </a:r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4657107"/>
              </p:ext>
            </p:extLst>
          </p:nvPr>
        </p:nvGraphicFramePr>
        <p:xfrm>
          <a:off x="692908" y="1509175"/>
          <a:ext cx="10430019" cy="4591378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4582714"/>
                <a:gridCol w="1168311"/>
                <a:gridCol w="1024760"/>
                <a:gridCol w="1314736"/>
                <a:gridCol w="1169749"/>
                <a:gridCol w="1169749"/>
              </a:tblGrid>
              <a:tr h="613798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Bewertungskriterium</a:t>
                      </a:r>
                      <a:endParaRPr lang="de-DE" sz="1600" kern="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algn="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 dirty="0"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de-DE" sz="1600" dirty="0"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sehr </a:t>
                      </a:r>
                      <a:br>
                        <a:rPr lang="de-DE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de-DE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gut</a:t>
                      </a:r>
                      <a:endParaRPr lang="de-DE" sz="1600" kern="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gut</a:t>
                      </a:r>
                      <a:endParaRPr lang="de-DE" sz="1600" kern="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 kern="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durch-</a:t>
                      </a:r>
                      <a:r>
                        <a:rPr lang="de-DE" sz="1600" b="1" kern="600" dirty="0" err="1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schnittlich</a:t>
                      </a:r>
                      <a:endParaRPr lang="de-DE" sz="1600" kern="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schlecht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sehr schlecht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308544">
                <a:tc gridSpan="6"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Dominierende Kriterien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310833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Auftragsbezogene Zuverlässigkeit des Kunden</a:t>
                      </a:r>
                    </a:p>
                  </a:txBody>
                  <a:tcPr marL="68580" marR="36195" marT="53975" marB="0" anchor="ctr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 i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833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Projektbezogene Zuverlässigkeit des Kunden</a:t>
                      </a:r>
                    </a:p>
                  </a:txBody>
                  <a:tcPr marL="68580" marR="36195" marT="53975" marB="0" anchor="ctr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 i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833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Bonität des Kunden</a:t>
                      </a:r>
                    </a:p>
                  </a:txBody>
                  <a:tcPr marL="68580" marR="36195" marT="53975" marB="0" anchor="ctr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 i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105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Nutzung vorliegender Daten und </a:t>
                      </a:r>
                      <a:r>
                        <a:rPr lang="de-DE" sz="1600" kern="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Unterlagen</a:t>
                      </a:r>
                      <a:endParaRPr lang="de-DE" sz="1600" kern="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 anchor="ctr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27.600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 i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2,7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544">
                <a:tc gridSpan="6"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Ergänzende Kriterien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308544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Technologisches Risiko</a:t>
                      </a:r>
                    </a:p>
                  </a:txBody>
                  <a:tcPr marL="68580" marR="36195" marT="53975" marB="0" anchor="ctr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 i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544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Angebotsfrist</a:t>
                      </a:r>
                    </a:p>
                  </a:txBody>
                  <a:tcPr marL="68580" marR="36195" marT="53975" marB="0" anchor="ctr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 i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0,96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0,75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544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Staatliche Verordnungen</a:t>
                      </a:r>
                    </a:p>
                  </a:txBody>
                  <a:tcPr marL="68580" marR="36195" marT="53975" marB="0" anchor="ctr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 i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0,98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544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Schutzrechte</a:t>
                      </a:r>
                    </a:p>
                  </a:txBody>
                  <a:tcPr marL="68580" marR="36195" marT="53975" marB="0" anchor="ctr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 i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544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.....</a:t>
                      </a:r>
                    </a:p>
                  </a:txBody>
                  <a:tcPr marL="68580" marR="36195" marT="53975" marB="0" anchor="ctr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168">
                <a:tc gridSpan="6"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de-DE" sz="160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Anmerkung: Der Score des Beispielprojekts (fett und kursiv hervorgehoben) ergibt sich mit 7,84792 aus folgender Berechnung: 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Objek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3335830"/>
              </p:ext>
            </p:extLst>
          </p:nvPr>
        </p:nvGraphicFramePr>
        <p:xfrm>
          <a:off x="2040058" y="5820773"/>
          <a:ext cx="2258988" cy="293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Formel" r:id="rId3" imgW="2082600" imgH="253800" progId="Equation.3">
                  <p:embed/>
                </p:oleObj>
              </mc:Choice>
              <mc:Fallback>
                <p:oleObj name="Formel" r:id="rId3" imgW="2082600" imgH="2538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0058" y="5820773"/>
                        <a:ext cx="2258988" cy="29389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828537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577515" y="449179"/>
            <a:ext cx="108729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Tabelle 4.4-1	</a:t>
            </a:r>
          </a:p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Zusammenhang zwischen erwartetem Deckungsbeitrag und Angebotspreis sowie Zuschlagswahrscheinlichkeit</a:t>
            </a:r>
            <a:endParaRPr lang="de-DE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</a:t>
            </a:r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7816066"/>
              </p:ext>
            </p:extLst>
          </p:nvPr>
        </p:nvGraphicFramePr>
        <p:xfrm>
          <a:off x="697354" y="1510221"/>
          <a:ext cx="8487590" cy="2706937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2059230"/>
                <a:gridCol w="2142396"/>
                <a:gridCol w="2142396"/>
                <a:gridCol w="2143568"/>
              </a:tblGrid>
              <a:tr h="856817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Angebotspreis</a:t>
                      </a:r>
                      <a:br>
                        <a:rPr lang="de-DE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de-DE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de-DE" sz="1600" b="1" kern="6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bid</a:t>
                      </a:r>
                      <a:r>
                        <a:rPr lang="de-DE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de-DE" sz="1600" kern="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Deckungsbeitrag </a:t>
                      </a:r>
                      <a:br>
                        <a:rPr lang="de-DE" sz="1600" b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de-DE" sz="1600" b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(p-c)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Zuschlags­wahrscheinlichkeit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Erwarteter </a:t>
                      </a:r>
                      <a:br>
                        <a:rPr lang="de-DE" sz="1600" b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de-DE" sz="1600" b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Deckungs­beitrag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462530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9.500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444500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431800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0,81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46799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530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10.000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444500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431800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0,36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46799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216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530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10.500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444500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1100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431800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46799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530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11.000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444500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1600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431800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46799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79205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577515" y="449179"/>
            <a:ext cx="108729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Tabelle 4.4-2	Ergebnisse eines Tests des Modells von Edelman (1965)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</a:t>
            </a:r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4332627"/>
              </p:ext>
            </p:extLst>
          </p:nvPr>
        </p:nvGraphicFramePr>
        <p:xfrm>
          <a:off x="684024" y="1505175"/>
          <a:ext cx="10766448" cy="3357880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646390"/>
                <a:gridCol w="1794923"/>
                <a:gridCol w="1430738"/>
                <a:gridCol w="1640009"/>
                <a:gridCol w="2470244"/>
                <a:gridCol w="2784144"/>
              </a:tblGrid>
              <a:tr h="0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en-GB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</a:t>
                      </a:r>
                      <a:endParaRPr lang="de-DE" sz="1600" kern="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Angebots­preis </a:t>
                      </a:r>
                      <a:r>
                        <a:rPr lang="de-DE" sz="1600" b="1" kern="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ohne</a:t>
                      </a:r>
                      <a:r>
                        <a:rPr lang="de-DE" sz="1600" b="1" kern="600" baseline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de-DE" sz="1600" b="1" kern="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Verwendung </a:t>
                      </a:r>
                      <a:r>
                        <a:rPr lang="de-DE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des Modells in $</a:t>
                      </a:r>
                      <a:endParaRPr lang="de-DE" sz="1600" kern="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en-GB" sz="1600" b="1" kern="600" dirty="0" err="1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Angebots-preis</a:t>
                      </a:r>
                      <a:r>
                        <a:rPr lang="en-GB" sz="1600" b="1" kern="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des </a:t>
                      </a:r>
                      <a:r>
                        <a:rPr lang="en-GB" sz="1600" b="1" kern="6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Modells</a:t>
                      </a:r>
                      <a:r>
                        <a:rPr lang="en-GB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in $</a:t>
                      </a:r>
                      <a:endParaRPr lang="de-DE" sz="1600" kern="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Geringster Angebotspreis </a:t>
                      </a:r>
                      <a:r>
                        <a:rPr lang="de-DE" sz="1600" b="1" kern="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eines</a:t>
                      </a:r>
                      <a:r>
                        <a:rPr lang="de-DE" sz="1600" b="1" kern="600" baseline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de-DE" sz="1600" b="1" kern="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Konkurrenten </a:t>
                      </a:r>
                      <a:r>
                        <a:rPr lang="de-DE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 $</a:t>
                      </a:r>
                      <a:endParaRPr lang="de-DE" sz="1600" kern="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Angebots­preis ohne Verwendung des Modells: Prozentsatz unter dem geringsten </a:t>
                      </a:r>
                      <a:br>
                        <a:rPr lang="de-DE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de-DE" sz="1600" b="1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Konkurrenzpreis</a:t>
                      </a:r>
                      <a:endParaRPr lang="de-DE" sz="1600" kern="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Angebots­preis bei Verwendung des Modells: Prozentsatz unter dem </a:t>
                      </a:r>
                      <a:br>
                        <a:rPr lang="de-DE" sz="1600" b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de-DE" sz="1600" b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geringsten </a:t>
                      </a:r>
                      <a:br>
                        <a:rPr lang="de-DE" sz="1600" b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de-DE" sz="1600" b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Konkurrenzpreis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144145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  <a:tabLst>
                          <a:tab pos="323850" algn="dec"/>
                        </a:tabLs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44,53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  <a:tabLst>
                          <a:tab pos="375920" algn="dec"/>
                        </a:tabLs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46,00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  <a:tabLst>
                          <a:tab pos="255270" algn="dec"/>
                        </a:tabLs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46,49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  <a:tabLst>
                          <a:tab pos="393700" algn="dec"/>
                        </a:tabLs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4,2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  <a:tabLst>
                          <a:tab pos="365760" algn="dec"/>
                        </a:tabLst>
                      </a:pPr>
                      <a:r>
                        <a:rPr lang="de-DE" sz="160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145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  <a:tabLst>
                          <a:tab pos="323850" algn="dec"/>
                        </a:tabLs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47,36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  <a:tabLst>
                          <a:tab pos="375920" algn="dec"/>
                        </a:tabLs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42,68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  <a:tabLst>
                          <a:tab pos="255270" algn="dec"/>
                        </a:tabLs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42,93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  <a:tabLst>
                          <a:tab pos="393700" algn="dec"/>
                        </a:tabLs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- 10,3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  <a:tabLst>
                          <a:tab pos="365760" algn="dec"/>
                        </a:tabLs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145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  <a:tabLst>
                          <a:tab pos="323850" algn="dec"/>
                        </a:tabLs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62,73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  <a:tabLst>
                          <a:tab pos="375920" algn="dec"/>
                        </a:tabLs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59,04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  <a:tabLst>
                          <a:tab pos="255270" algn="dec"/>
                        </a:tabLs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60,76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  <a:tabLst>
                          <a:tab pos="393700" algn="dec"/>
                        </a:tabLs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-3,2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  <a:tabLst>
                          <a:tab pos="365760" algn="dec"/>
                        </a:tabLs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2,8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145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  <a:tabLst>
                          <a:tab pos="323850" algn="dec"/>
                        </a:tabLs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47,72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  <a:tabLst>
                          <a:tab pos="375920" algn="dec"/>
                        </a:tabLs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51,05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  <a:tabLst>
                          <a:tab pos="255270" algn="dec"/>
                        </a:tabLs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53,38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  <a:tabLst>
                          <a:tab pos="393700" algn="dec"/>
                        </a:tabLs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10,6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  <a:tabLst>
                          <a:tab pos="365760" algn="dec"/>
                        </a:tabLs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4,4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145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  <a:tabLst>
                          <a:tab pos="323850" algn="dec"/>
                        </a:tabLs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50,18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  <a:tabLst>
                          <a:tab pos="375920" algn="dec"/>
                        </a:tabLs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42,80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  <a:tabLst>
                          <a:tab pos="255270" algn="dec"/>
                        </a:tabLs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44,16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  <a:tabLst>
                          <a:tab pos="393700" algn="dec"/>
                        </a:tabLs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-13,7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  <a:tabLst>
                          <a:tab pos="365760" algn="dec"/>
                        </a:tabLst>
                      </a:pPr>
                      <a:r>
                        <a:rPr lang="de-DE" sz="160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3,1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145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  <a:tabLst>
                          <a:tab pos="323850" algn="dec"/>
                        </a:tabLs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60,39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  <a:tabLst>
                          <a:tab pos="375920" algn="dec"/>
                        </a:tabLs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54,61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  <a:tabLst>
                          <a:tab pos="255270" algn="dec"/>
                        </a:tabLs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55,10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  <a:tabLst>
                          <a:tab pos="393700" algn="dec"/>
                        </a:tabLs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-9,6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  <a:tabLst>
                          <a:tab pos="365760" algn="dec"/>
                        </a:tabLs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145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  <a:tabLst>
                          <a:tab pos="323850" algn="dec"/>
                        </a:tabLs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39,73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  <a:tabLst>
                          <a:tab pos="375920" algn="dec"/>
                        </a:tabLs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39,73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  <a:tabLst>
                          <a:tab pos="255270" algn="dec"/>
                        </a:tabLs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40,47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  <a:tabLst>
                          <a:tab pos="393700" algn="dec"/>
                        </a:tabLs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  <a:tabLst>
                          <a:tab pos="365760" algn="dec"/>
                        </a:tabLst>
                      </a:pPr>
                      <a:r>
                        <a:rPr lang="de-DE" sz="160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42227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577515" y="449179"/>
            <a:ext cx="108729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Tabelle 4.5-1	</a:t>
            </a:r>
            <a:r>
              <a:rPr lang="de-DE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Vorteilhaftigkeitsrechnung</a:t>
            </a:r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 für Kalt- und Warm-Akquise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</a:t>
            </a:r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2967558"/>
              </p:ext>
            </p:extLst>
          </p:nvPr>
        </p:nvGraphicFramePr>
        <p:xfrm>
          <a:off x="687502" y="1501503"/>
          <a:ext cx="10462718" cy="2803504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1877565"/>
                <a:gridCol w="1488318"/>
                <a:gridCol w="2210937"/>
                <a:gridCol w="1828800"/>
                <a:gridCol w="3057098"/>
              </a:tblGrid>
              <a:tr h="784441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de-DE" sz="1600" b="1" kern="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de-DE" sz="1600" b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Kosten in €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de-DE" sz="1600" b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Gewinnungs­wahrscheinlichkeit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de-DE" sz="1600" b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Benötigte Kontaktanzahl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de-DE" sz="1600" b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Kosten bezogen auf einen gewonnenen Kunden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521471">
                <a:tc>
                  <a:txBody>
                    <a:bodyPr/>
                    <a:lstStyle/>
                    <a:p>
                      <a:pPr marL="71755" algn="l">
                        <a:lnSpc>
                          <a:spcPct val="100000"/>
                        </a:lnSpc>
                        <a:spcAft>
                          <a:spcPts val="600"/>
                        </a:spcAft>
                        <a:tabLst>
                          <a:tab pos="215900" algn="l"/>
                        </a:tabLst>
                      </a:pPr>
                      <a:r>
                        <a:rPr lang="en-GB" sz="160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1600" kern="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1)</a:t>
                      </a:r>
                      <a:r>
                        <a:rPr lang="en-GB" sz="1600" kern="600" baseline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kern="600" dirty="0" err="1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Kalt-Akquise</a:t>
                      </a:r>
                      <a:endParaRPr lang="de-DE" sz="1600" kern="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53975" algn="ctr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GB" sz="160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250 pro </a:t>
                      </a:r>
                      <a:r>
                        <a:rPr lang="de-DE" sz="160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Besuch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600"/>
                        </a:spcAft>
                        <a:tabLst>
                          <a:tab pos="381635" algn="dec"/>
                        </a:tabLst>
                      </a:pPr>
                      <a:r>
                        <a:rPr lang="en-GB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4 %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53340" algn="ctr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GB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/ 0,04 = 25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600"/>
                        </a:spcAft>
                        <a:tabLst>
                          <a:tab pos="471805" algn="dec"/>
                        </a:tabLst>
                      </a:pPr>
                      <a:r>
                        <a:rPr lang="en-GB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6.250,00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471">
                <a:tc>
                  <a:txBody>
                    <a:bodyPr/>
                    <a:lstStyle/>
                    <a:p>
                      <a:pPr marL="71755" algn="l">
                        <a:lnSpc>
                          <a:spcPct val="100000"/>
                        </a:lnSpc>
                        <a:spcAft>
                          <a:spcPts val="600"/>
                        </a:spcAft>
                        <a:tabLst>
                          <a:tab pos="215900" algn="l"/>
                        </a:tabLst>
                      </a:pPr>
                      <a:r>
                        <a:rPr lang="en-GB" sz="160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1600" kern="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2a) Call-</a:t>
                      </a:r>
                      <a:r>
                        <a:rPr lang="en-GB" sz="1600" kern="600" dirty="0" err="1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Center</a:t>
                      </a:r>
                      <a:endParaRPr lang="de-DE" sz="1600" kern="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53975" algn="ctr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pro Telefonat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600"/>
                        </a:spcAft>
                        <a:tabLst>
                          <a:tab pos="381635" algn="dec"/>
                        </a:tabLst>
                      </a:pPr>
                      <a:r>
                        <a:rPr lang="de-DE" sz="160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53340" algn="ctr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/ 0,01 = 100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600"/>
                        </a:spcAft>
                        <a:tabLst>
                          <a:tab pos="471805" algn="dec"/>
                        </a:tabLst>
                      </a:pPr>
                      <a:r>
                        <a:rPr lang="de-DE" sz="160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2.500,00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471">
                <a:tc>
                  <a:txBody>
                    <a:bodyPr/>
                    <a:lstStyle/>
                    <a:p>
                      <a:pPr marL="71755" algn="l">
                        <a:lnSpc>
                          <a:spcPct val="100000"/>
                        </a:lnSpc>
                        <a:spcAft>
                          <a:spcPts val="600"/>
                        </a:spcAft>
                        <a:tabLst>
                          <a:tab pos="215900" algn="l"/>
                        </a:tabLst>
                      </a:pPr>
                      <a:r>
                        <a:rPr lang="de-DE" sz="160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de-DE" sz="1600" kern="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2b) Besuche</a:t>
                      </a:r>
                      <a:endParaRPr lang="de-DE" sz="1600" kern="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53975" algn="ctr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250 pro Besuch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600"/>
                        </a:spcAft>
                        <a:tabLst>
                          <a:tab pos="381635" algn="dec"/>
                        </a:tabLs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40 %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53340" algn="ctr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/ 0,4 = 2,5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600"/>
                        </a:spcAft>
                        <a:tabLst>
                          <a:tab pos="471805" algn="dec"/>
                        </a:tabLs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625,00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098">
                <a:tc>
                  <a:txBody>
                    <a:bodyPr/>
                    <a:lstStyle/>
                    <a:p>
                      <a:pPr marL="71755" algn="l">
                        <a:lnSpc>
                          <a:spcPct val="100000"/>
                        </a:lnSpc>
                        <a:spcAft>
                          <a:spcPts val="600"/>
                        </a:spcAft>
                        <a:tabLst>
                          <a:tab pos="215900" algn="l"/>
                        </a:tabLst>
                      </a:pPr>
                      <a:r>
                        <a:rPr lang="de-DE" sz="160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de-DE" sz="1600" kern="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2) Warm-Akquise</a:t>
                      </a:r>
                      <a:endParaRPr lang="de-DE" sz="1600" kern="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53975" algn="ctr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Summe (2a)+(2b)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53340" algn="ctr">
                        <a:lnSpc>
                          <a:spcPct val="100000"/>
                        </a:lnSpc>
                        <a:spcAft>
                          <a:spcPts val="600"/>
                        </a:spcAft>
                        <a:tabLst>
                          <a:tab pos="739140" algn="dec"/>
                        </a:tabLst>
                      </a:pPr>
                      <a:r>
                        <a:rPr lang="de-DE" sz="1600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600"/>
                        </a:spcAft>
                        <a:tabLst>
                          <a:tab pos="471805" algn="dec"/>
                        </a:tabLst>
                      </a:pPr>
                      <a:r>
                        <a:rPr lang="de-DE" sz="1600" kern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3.125,00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9556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771</Words>
  <Application>Microsoft Office PowerPoint</Application>
  <PresentationFormat>Breitbild</PresentationFormat>
  <Paragraphs>473</Paragraphs>
  <Slides>9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7" baseType="lpstr">
      <vt:lpstr>Arial Unicode MS</vt:lpstr>
      <vt:lpstr>Arial</vt:lpstr>
      <vt:lpstr>Calibri</vt:lpstr>
      <vt:lpstr>Calibri Light</vt:lpstr>
      <vt:lpstr>Symbol</vt:lpstr>
      <vt:lpstr>Times New Roman</vt:lpstr>
      <vt:lpstr>Office Theme</vt:lpstr>
      <vt:lpstr>Microsoft Formel-Editor 3.0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WWU Muenster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Irene Kowalenko</dc:creator>
  <cp:lastModifiedBy>Irene Kowalenko</cp:lastModifiedBy>
  <cp:revision>8</cp:revision>
  <dcterms:created xsi:type="dcterms:W3CDTF">2014-08-01T15:24:22Z</dcterms:created>
  <dcterms:modified xsi:type="dcterms:W3CDTF">2014-08-01T16:39:33Z</dcterms:modified>
</cp:coreProperties>
</file>