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3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7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mariadouneva:Jobs:IfM:Krafft:Aussendienstbuch:Kapitel%205:Abb%205%203%203%20Variable%20und%20fixe%20Anteile%20Kienbaum%202007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2669306820906402"/>
          <c:y val="0.11325955393125001"/>
          <c:w val="0.63346582738099"/>
          <c:h val="0.72928103019146495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Tabelle1!$B$2</c:f>
              <c:strCache>
                <c:ptCount val="1"/>
                <c:pt idx="0">
                  <c:v>Grundbezüge</c:v>
                </c:pt>
              </c:strCache>
            </c:strRef>
          </c:tx>
          <c:spPr>
            <a:solidFill>
              <a:srgbClr val="FFFF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Tabelle1!$A$3:$A$17</c:f>
              <c:strCache>
                <c:ptCount val="15"/>
                <c:pt idx="0">
                  <c:v>Holz, Möbel</c:v>
                </c:pt>
                <c:pt idx="1">
                  <c:v>Baustoffe, Steine &amp; Erden</c:v>
                </c:pt>
                <c:pt idx="2">
                  <c:v>Energie</c:v>
                </c:pt>
                <c:pt idx="3">
                  <c:v>Metall</c:v>
                </c:pt>
                <c:pt idx="4">
                  <c:v>Maschinenbau</c:v>
                </c:pt>
                <c:pt idx="5">
                  <c:v>Elektrotechnik</c:v>
                </c:pt>
                <c:pt idx="6">
                  <c:v>IT, TK</c:v>
                </c:pt>
                <c:pt idx="7">
                  <c:v>Medizin-, Mess-, Regeltechnik</c:v>
                </c:pt>
                <c:pt idx="8">
                  <c:v>Chemie</c:v>
                </c:pt>
                <c:pt idx="9">
                  <c:v>Kunststoff</c:v>
                </c:pt>
                <c:pt idx="10">
                  <c:v>Leder, Textil</c:v>
                </c:pt>
                <c:pt idx="11">
                  <c:v>Verlage, Medien</c:v>
                </c:pt>
                <c:pt idx="12">
                  <c:v>Nahrungs-, Genussmittel</c:v>
                </c:pt>
                <c:pt idx="13">
                  <c:v>Sonstige</c:v>
                </c:pt>
                <c:pt idx="14">
                  <c:v>Gesamt</c:v>
                </c:pt>
              </c:strCache>
            </c:strRef>
          </c:cat>
          <c:val>
            <c:numRef>
              <c:f>Tabelle1!$B$3:$B$17</c:f>
              <c:numCache>
                <c:formatCode>General</c:formatCode>
                <c:ptCount val="15"/>
                <c:pt idx="0">
                  <c:v>37.630000000000003</c:v>
                </c:pt>
                <c:pt idx="1">
                  <c:v>37.26</c:v>
                </c:pt>
                <c:pt idx="2">
                  <c:v>41.8</c:v>
                </c:pt>
                <c:pt idx="3">
                  <c:v>46.2</c:v>
                </c:pt>
                <c:pt idx="4">
                  <c:v>48.24</c:v>
                </c:pt>
                <c:pt idx="5">
                  <c:v>48.18</c:v>
                </c:pt>
                <c:pt idx="6">
                  <c:v>38.479999999999997</c:v>
                </c:pt>
                <c:pt idx="7">
                  <c:v>58.5</c:v>
                </c:pt>
                <c:pt idx="8">
                  <c:v>48.1</c:v>
                </c:pt>
                <c:pt idx="9">
                  <c:v>45.44</c:v>
                </c:pt>
                <c:pt idx="10">
                  <c:v>42.18</c:v>
                </c:pt>
                <c:pt idx="11">
                  <c:v>41.04</c:v>
                </c:pt>
                <c:pt idx="12">
                  <c:v>39.270000000000003</c:v>
                </c:pt>
                <c:pt idx="13">
                  <c:v>52.44</c:v>
                </c:pt>
                <c:pt idx="14">
                  <c:v>46.62</c:v>
                </c:pt>
              </c:numCache>
            </c:numRef>
          </c:val>
        </c:ser>
        <c:ser>
          <c:idx val="1"/>
          <c:order val="1"/>
          <c:tx>
            <c:strRef>
              <c:f>Tabelle1!$C$2</c:f>
              <c:strCache>
                <c:ptCount val="1"/>
                <c:pt idx="0">
                  <c:v>Variable Vergütung</c:v>
                </c:pt>
              </c:strCache>
            </c:strRef>
          </c:tx>
          <c:spPr>
            <a:solidFill>
              <a:srgbClr val="C0C0C0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Tabelle1!$A$3:$A$17</c:f>
              <c:strCache>
                <c:ptCount val="15"/>
                <c:pt idx="0">
                  <c:v>Holz, Möbel</c:v>
                </c:pt>
                <c:pt idx="1">
                  <c:v>Baustoffe, Steine &amp; Erden</c:v>
                </c:pt>
                <c:pt idx="2">
                  <c:v>Energie</c:v>
                </c:pt>
                <c:pt idx="3">
                  <c:v>Metall</c:v>
                </c:pt>
                <c:pt idx="4">
                  <c:v>Maschinenbau</c:v>
                </c:pt>
                <c:pt idx="5">
                  <c:v>Elektrotechnik</c:v>
                </c:pt>
                <c:pt idx="6">
                  <c:v>IT, TK</c:v>
                </c:pt>
                <c:pt idx="7">
                  <c:v>Medizin-, Mess-, Regeltechnik</c:v>
                </c:pt>
                <c:pt idx="8">
                  <c:v>Chemie</c:v>
                </c:pt>
                <c:pt idx="9">
                  <c:v>Kunststoff</c:v>
                </c:pt>
                <c:pt idx="10">
                  <c:v>Leder, Textil</c:v>
                </c:pt>
                <c:pt idx="11">
                  <c:v>Verlage, Medien</c:v>
                </c:pt>
                <c:pt idx="12">
                  <c:v>Nahrungs-, Genussmittel</c:v>
                </c:pt>
                <c:pt idx="13">
                  <c:v>Sonstige</c:v>
                </c:pt>
                <c:pt idx="14">
                  <c:v>Gesamt</c:v>
                </c:pt>
              </c:strCache>
            </c:strRef>
          </c:cat>
          <c:val>
            <c:numRef>
              <c:f>Tabelle1!$C$3:$C$17</c:f>
              <c:numCache>
                <c:formatCode>General</c:formatCode>
                <c:ptCount val="15"/>
                <c:pt idx="0">
                  <c:v>15.37</c:v>
                </c:pt>
                <c:pt idx="1">
                  <c:v>16.739999999999998</c:v>
                </c:pt>
                <c:pt idx="2">
                  <c:v>13.2</c:v>
                </c:pt>
                <c:pt idx="3">
                  <c:v>13.8</c:v>
                </c:pt>
                <c:pt idx="4">
                  <c:v>18.760000000000002</c:v>
                </c:pt>
                <c:pt idx="5">
                  <c:v>17.82</c:v>
                </c:pt>
                <c:pt idx="6">
                  <c:v>13.52</c:v>
                </c:pt>
                <c:pt idx="7">
                  <c:v>19.5</c:v>
                </c:pt>
                <c:pt idx="8">
                  <c:v>16.899999999999999</c:v>
                </c:pt>
                <c:pt idx="9">
                  <c:v>18.559999999999999</c:v>
                </c:pt>
                <c:pt idx="10">
                  <c:v>14.82</c:v>
                </c:pt>
                <c:pt idx="11">
                  <c:v>12.96</c:v>
                </c:pt>
                <c:pt idx="12">
                  <c:v>11.73</c:v>
                </c:pt>
                <c:pt idx="13">
                  <c:v>16.559999999999999</c:v>
                </c:pt>
                <c:pt idx="14">
                  <c:v>16.38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04382616"/>
        <c:axId val="304381440"/>
      </c:barChart>
      <c:catAx>
        <c:axId val="3043826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  <c:crossAx val="30438144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04381440"/>
        <c:scaling>
          <c:orientation val="minMax"/>
        </c:scaling>
        <c:delete val="0"/>
        <c:axPos val="b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95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de-DE"/>
                  <a:t>Einkommen in 1.000 €; variable Anteile in Prozent</a:t>
                </a:r>
              </a:p>
            </c:rich>
          </c:tx>
          <c:layout>
            <c:manualLayout>
              <c:xMode val="edge"/>
              <c:yMode val="edge"/>
              <c:x val="0.43227072344112299"/>
              <c:y val="0.91436369304411702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  <c:crossAx val="304382616"/>
        <c:crosses val="autoZero"/>
        <c:crossBetween val="between"/>
      </c:valAx>
      <c:spPr>
        <a:noFill/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591633178403"/>
          <c:y val="4.1436422169969601E-2"/>
          <c:w val="0.38246993351305097"/>
          <c:h val="4.69612784592989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8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de-DE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07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de-DE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EDC1-146C-43D0-A628-5797663AACCC}" type="datetimeFigureOut">
              <a:rPr lang="de-DE" smtClean="0"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7125-A0A5-40D3-8613-9E93A92284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2246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EDC1-146C-43D0-A628-5797663AACCC}" type="datetimeFigureOut">
              <a:rPr lang="de-DE" smtClean="0"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7125-A0A5-40D3-8613-9E93A92284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589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EDC1-146C-43D0-A628-5797663AACCC}" type="datetimeFigureOut">
              <a:rPr lang="de-DE" smtClean="0"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7125-A0A5-40D3-8613-9E93A92284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4884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EDC1-146C-43D0-A628-5797663AACCC}" type="datetimeFigureOut">
              <a:rPr lang="de-DE" smtClean="0"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7125-A0A5-40D3-8613-9E93A92284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824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EDC1-146C-43D0-A628-5797663AACCC}" type="datetimeFigureOut">
              <a:rPr lang="de-DE" smtClean="0"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7125-A0A5-40D3-8613-9E93A92284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750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EDC1-146C-43D0-A628-5797663AACCC}" type="datetimeFigureOut">
              <a:rPr lang="de-DE" smtClean="0"/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7125-A0A5-40D3-8613-9E93A92284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1609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EDC1-146C-43D0-A628-5797663AACCC}" type="datetimeFigureOut">
              <a:rPr lang="de-DE" smtClean="0"/>
              <a:t>10.01.2014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7125-A0A5-40D3-8613-9E93A92284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245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EDC1-146C-43D0-A628-5797663AACCC}" type="datetimeFigureOut">
              <a:rPr lang="de-DE" smtClean="0"/>
              <a:t>10.01.2014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7125-A0A5-40D3-8613-9E93A92284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1724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EDC1-146C-43D0-A628-5797663AACCC}" type="datetimeFigureOut">
              <a:rPr lang="de-DE" smtClean="0"/>
              <a:t>10.01.2014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7125-A0A5-40D3-8613-9E93A92284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199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EDC1-146C-43D0-A628-5797663AACCC}" type="datetimeFigureOut">
              <a:rPr lang="de-DE" smtClean="0"/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7125-A0A5-40D3-8613-9E93A92284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2050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EDC1-146C-43D0-A628-5797663AACCC}" type="datetimeFigureOut">
              <a:rPr lang="de-DE" smtClean="0"/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7125-A0A5-40D3-8613-9E93A92284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3024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3EDC1-146C-43D0-A628-5797663AACCC}" type="datetimeFigureOut">
              <a:rPr lang="de-DE" smtClean="0"/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97125-A0A5-40D3-8613-9E93A92284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7833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2438400" y="1632481"/>
            <a:ext cx="4838700" cy="2593975"/>
            <a:chOff x="768" y="719"/>
            <a:chExt cx="3048" cy="1634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768" y="725"/>
              <a:ext cx="721" cy="72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768" y="1632"/>
              <a:ext cx="720" cy="72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2160" y="1632"/>
              <a:ext cx="721" cy="72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2160" y="719"/>
              <a:ext cx="721" cy="72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864" y="960"/>
              <a:ext cx="612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5306" tIns="32653" rIns="65306" bIns="32653">
              <a:prstTxWarp prst="textNoShape">
                <a:avLst/>
              </a:prstTxWarp>
              <a:spAutoFit/>
            </a:bodyPr>
            <a:lstStyle/>
            <a:p>
              <a:pPr defTabSz="652463">
                <a:spcBef>
                  <a:spcPct val="50000"/>
                </a:spcBef>
              </a:pPr>
              <a:r>
                <a:rPr lang="de-DE" sz="1000" dirty="0">
                  <a:latin typeface="Arial" charset="0"/>
                </a:rPr>
                <a:t>Außendienst-Entwicklung</a:t>
              </a:r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2256" y="1008"/>
              <a:ext cx="61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5306" tIns="32653" rIns="65306" bIns="32653">
              <a:prstTxWarp prst="textNoShape">
                <a:avLst/>
              </a:prstTxWarp>
              <a:spAutoFit/>
            </a:bodyPr>
            <a:lstStyle/>
            <a:p>
              <a:pPr defTabSz="652463">
                <a:spcBef>
                  <a:spcPct val="50000"/>
                </a:spcBef>
              </a:pPr>
              <a:r>
                <a:rPr lang="de-DE" sz="1000">
                  <a:latin typeface="Arial" charset="0"/>
                </a:rPr>
                <a:t>Anreizsysteme</a:t>
              </a: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960" y="1920"/>
              <a:ext cx="61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5306" tIns="32653" rIns="65306" bIns="32653">
              <a:prstTxWarp prst="textNoShape">
                <a:avLst/>
              </a:prstTxWarp>
              <a:spAutoFit/>
            </a:bodyPr>
            <a:lstStyle/>
            <a:p>
              <a:pPr defTabSz="652463">
                <a:spcBef>
                  <a:spcPct val="50000"/>
                </a:spcBef>
              </a:pPr>
              <a:r>
                <a:rPr lang="de-DE" sz="1000">
                  <a:latin typeface="Arial" charset="0"/>
                </a:rPr>
                <a:t>Führung</a:t>
              </a: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2304" y="1872"/>
              <a:ext cx="612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5306" tIns="32653" rIns="65306" bIns="32653">
              <a:prstTxWarp prst="textNoShape">
                <a:avLst/>
              </a:prstTxWarp>
              <a:spAutoFit/>
            </a:bodyPr>
            <a:lstStyle/>
            <a:p>
              <a:pPr defTabSz="652463">
                <a:spcBef>
                  <a:spcPct val="50000"/>
                </a:spcBef>
              </a:pPr>
              <a:r>
                <a:rPr lang="de-DE" sz="1000" dirty="0">
                  <a:latin typeface="Arial" charset="0"/>
                </a:rPr>
                <a:t>Leistungs-beurteilung</a:t>
              </a:r>
            </a:p>
          </p:txBody>
        </p:sp>
        <p:cxnSp>
          <p:nvCxnSpPr>
            <p:cNvPr id="13" name="AutoShape 11"/>
            <p:cNvCxnSpPr>
              <a:cxnSpLocks noChangeShapeType="1"/>
              <a:stCxn id="5" idx="5"/>
              <a:endCxn id="7" idx="1"/>
            </p:cNvCxnSpPr>
            <p:nvPr/>
          </p:nvCxnSpPr>
          <p:spPr bwMode="auto">
            <a:xfrm>
              <a:off x="1383" y="1340"/>
              <a:ext cx="883" cy="39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14" name="AutoShape 12"/>
            <p:cNvCxnSpPr>
              <a:cxnSpLocks noChangeShapeType="1"/>
              <a:stCxn id="6" idx="7"/>
              <a:endCxn id="8" idx="3"/>
            </p:cNvCxnSpPr>
            <p:nvPr/>
          </p:nvCxnSpPr>
          <p:spPr bwMode="auto">
            <a:xfrm flipV="1">
              <a:off x="1383" y="1334"/>
              <a:ext cx="883" cy="40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15" name="AutoShape 14"/>
            <p:cNvCxnSpPr>
              <a:cxnSpLocks noChangeShapeType="1"/>
              <a:stCxn id="5" idx="4"/>
              <a:endCxn id="6" idx="0"/>
            </p:cNvCxnSpPr>
            <p:nvPr/>
          </p:nvCxnSpPr>
          <p:spPr bwMode="auto">
            <a:xfrm flipH="1">
              <a:off x="1128" y="1446"/>
              <a:ext cx="1" cy="18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16" name="AutoShape 15"/>
            <p:cNvCxnSpPr>
              <a:cxnSpLocks noChangeShapeType="1"/>
              <a:stCxn id="7" idx="2"/>
              <a:endCxn id="6" idx="6"/>
            </p:cNvCxnSpPr>
            <p:nvPr/>
          </p:nvCxnSpPr>
          <p:spPr bwMode="auto">
            <a:xfrm flipH="1">
              <a:off x="1488" y="1993"/>
              <a:ext cx="67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17" name="AutoShape 16"/>
            <p:cNvCxnSpPr>
              <a:cxnSpLocks noChangeShapeType="1"/>
              <a:stCxn id="8" idx="4"/>
              <a:endCxn id="7" idx="0"/>
            </p:cNvCxnSpPr>
            <p:nvPr/>
          </p:nvCxnSpPr>
          <p:spPr bwMode="auto">
            <a:xfrm>
              <a:off x="2521" y="1440"/>
              <a:ext cx="0" cy="19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3024" y="1877"/>
              <a:ext cx="792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5306" tIns="32653" rIns="65306" bIns="32653">
              <a:prstTxWarp prst="textNoShape">
                <a:avLst/>
              </a:prstTxWarp>
              <a:spAutoFit/>
            </a:bodyPr>
            <a:lstStyle/>
            <a:p>
              <a:pPr defTabSz="652463">
                <a:spcBef>
                  <a:spcPct val="50000"/>
                </a:spcBef>
              </a:pPr>
              <a:r>
                <a:rPr lang="de-DE" sz="1000">
                  <a:latin typeface="Arial" charset="0"/>
                </a:rPr>
                <a:t>Performance Management</a:t>
              </a:r>
            </a:p>
          </p:txBody>
        </p:sp>
        <p:cxnSp>
          <p:nvCxnSpPr>
            <p:cNvPr id="19" name="AutoShape 18"/>
            <p:cNvCxnSpPr>
              <a:cxnSpLocks noChangeShapeType="1"/>
              <a:stCxn id="7" idx="6"/>
              <a:endCxn id="18" idx="1"/>
            </p:cNvCxnSpPr>
            <p:nvPr/>
          </p:nvCxnSpPr>
          <p:spPr bwMode="auto">
            <a:xfrm>
              <a:off x="2881" y="1993"/>
              <a:ext cx="143" cy="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" name="AutoShape 19"/>
            <p:cNvCxnSpPr>
              <a:cxnSpLocks noChangeShapeType="1"/>
            </p:cNvCxnSpPr>
            <p:nvPr/>
          </p:nvCxnSpPr>
          <p:spPr bwMode="auto">
            <a:xfrm flipH="1">
              <a:off x="1488" y="1080"/>
              <a:ext cx="67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</p:grpSp>
      <p:sp>
        <p:nvSpPr>
          <p:cNvPr id="21" name="Textfeld 20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5.1-1</a:t>
            </a:r>
          </a:p>
        </p:txBody>
      </p:sp>
      <p:sp>
        <p:nvSpPr>
          <p:cNvPr id="22" name="Rechteck 21"/>
          <p:cNvSpPr/>
          <p:nvPr/>
        </p:nvSpPr>
        <p:spPr>
          <a:xfrm>
            <a:off x="2479646" y="4752991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25782379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5.3-1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/>
        </p:nvGraphicFramePr>
        <p:xfrm>
          <a:off x="3503712" y="1179831"/>
          <a:ext cx="2514600" cy="2311400"/>
        </p:xfrm>
        <a:graphic>
          <a:graphicData uri="http://schemas.openxmlformats.org/drawingml/2006/table">
            <a:tbl>
              <a:tblPr/>
              <a:tblGrid>
                <a:gridCol w="1143000"/>
                <a:gridCol w="1371600"/>
              </a:tblGrid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de-DE" sz="1000" b="1" dirty="0">
                          <a:latin typeface="Arial"/>
                          <a:ea typeface="Times New Roman"/>
                          <a:cs typeface="Times New Roman"/>
                        </a:rPr>
                        <a:t>Materielle </a:t>
                      </a:r>
                      <a:r>
                        <a:rPr lang="de-DE" sz="1000" b="1" dirty="0" smtClean="0">
                          <a:latin typeface="Arial"/>
                          <a:ea typeface="Times New Roman"/>
                          <a:cs typeface="Times New Roman"/>
                        </a:rPr>
                        <a:t>Anreize</a:t>
                      </a: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latin typeface="Arial"/>
                          <a:ea typeface="Times New Roman"/>
                          <a:cs typeface="Times New Roman"/>
                        </a:rPr>
                        <a:t>Monetär</a:t>
                      </a:r>
                      <a:endParaRPr lang="de-DE" sz="100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 smtClean="0">
                          <a:latin typeface="Arial"/>
                          <a:ea typeface="Times New Roman"/>
                          <a:cs typeface="Times New Roman"/>
                        </a:rPr>
                        <a:t>Nicht-monetär</a:t>
                      </a: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Höhe des Einkommens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Fixe versus variable Entlohnung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Anteil variabler Entlohnung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Provision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Prämie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Dienstwagen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 err="1">
                          <a:latin typeface="Arial"/>
                          <a:ea typeface="Times New Roman"/>
                          <a:cs typeface="Times New Roman"/>
                        </a:rPr>
                        <a:t>Incentive</a:t>
                      </a: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-Reisen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Sachprämien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Spesenregelung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Bürogröße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Büroausstattung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Fitnessstudio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Kinderbetreuung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Business Butler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Tabelle 3"/>
          <p:cNvGraphicFramePr>
            <a:graphicFrameLocks noGrp="1"/>
          </p:cNvGraphicFramePr>
          <p:nvPr/>
        </p:nvGraphicFramePr>
        <p:xfrm>
          <a:off x="3431704" y="3772119"/>
          <a:ext cx="4536504" cy="2476500"/>
        </p:xfrm>
        <a:graphic>
          <a:graphicData uri="http://schemas.openxmlformats.org/drawingml/2006/table">
            <a:tbl>
              <a:tblPr/>
              <a:tblGrid>
                <a:gridCol w="1584176"/>
                <a:gridCol w="1358421"/>
                <a:gridCol w="1593907"/>
              </a:tblGrid>
              <a:tr h="93092">
                <a:tc gridSpan="3"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de-DE" sz="1000" b="1" dirty="0">
                          <a:latin typeface="Arial"/>
                          <a:ea typeface="Times New Roman"/>
                          <a:cs typeface="Times New Roman"/>
                        </a:rPr>
                        <a:t>Immaterielle </a:t>
                      </a:r>
                      <a:r>
                        <a:rPr lang="de-DE" sz="1000" b="1" dirty="0" smtClean="0">
                          <a:latin typeface="Arial"/>
                          <a:ea typeface="Times New Roman"/>
                          <a:cs typeface="Times New Roman"/>
                        </a:rPr>
                        <a:t>Anreize</a:t>
                      </a: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 smtClean="0">
                          <a:latin typeface="Arial"/>
                          <a:ea typeface="Times New Roman"/>
                          <a:cs typeface="Times New Roman"/>
                        </a:rPr>
                        <a:t>Personenbezogen</a:t>
                      </a: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latin typeface="Arial"/>
                          <a:ea typeface="Times New Roman"/>
                          <a:cs typeface="Times New Roman"/>
                        </a:rPr>
                        <a:t>Arbeitsbezogen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latin typeface="Arial"/>
                          <a:ea typeface="Times New Roman"/>
                          <a:cs typeface="Times New Roman"/>
                        </a:rPr>
                        <a:t>Organisationsbezogen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Auszeichnungen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 err="1">
                          <a:latin typeface="Arial"/>
                          <a:ea typeface="Times New Roman"/>
                          <a:cs typeface="Times New Roman"/>
                        </a:rPr>
                        <a:t>Verkäuferclub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Lob &amp; Anerkennung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Persönlichkeits- </a:t>
                      </a:r>
                      <a:r>
                        <a:rPr lang="de-DE" sz="900" dirty="0" err="1">
                          <a:latin typeface="Arial"/>
                          <a:ea typeface="Times New Roman"/>
                          <a:cs typeface="Times New Roman"/>
                        </a:rPr>
                        <a:t>entwicklung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 err="1">
                          <a:latin typeface="Arial"/>
                          <a:ea typeface="Times New Roman"/>
                          <a:cs typeface="Times New Roman"/>
                        </a:rPr>
                        <a:t>Mentoring</a:t>
                      </a: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, Coaching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Freizeitregelung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900" dirty="0">
                          <a:latin typeface="Arial"/>
                          <a:ea typeface="Times New Roman"/>
                          <a:cs typeface="Times New Roman"/>
                        </a:rPr>
                        <a:t>Titel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900" dirty="0">
                          <a:latin typeface="Arial"/>
                          <a:ea typeface="Times New Roman"/>
                          <a:cs typeface="Times New Roman"/>
                        </a:rPr>
                        <a:t>Job Enrichment, Job Enlargement und Job Rotation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900" dirty="0">
                          <a:latin typeface="Arial"/>
                          <a:ea typeface="Times New Roman"/>
                          <a:cs typeface="Times New Roman"/>
                        </a:rPr>
                        <a:t>Flexible </a:t>
                      </a:r>
                      <a:r>
                        <a:rPr lang="en-US" sz="900" dirty="0" err="1">
                          <a:latin typeface="Arial"/>
                          <a:ea typeface="Times New Roman"/>
                          <a:cs typeface="Times New Roman"/>
                        </a:rPr>
                        <a:t>Arbeitszeiten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900" dirty="0" err="1">
                          <a:latin typeface="Arial"/>
                          <a:ea typeface="Times New Roman"/>
                          <a:cs typeface="Times New Roman"/>
                        </a:rPr>
                        <a:t>Verantwortung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900" dirty="0" err="1">
                          <a:latin typeface="Arial"/>
                          <a:ea typeface="Times New Roman"/>
                          <a:cs typeface="Times New Roman"/>
                        </a:rPr>
                        <a:t>Karrierepfade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900" dirty="0" err="1">
                          <a:latin typeface="Arial"/>
                          <a:ea typeface="Times New Roman"/>
                          <a:cs typeface="Times New Roman"/>
                        </a:rPr>
                        <a:t>Autonomie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900" dirty="0" err="1">
                          <a:latin typeface="Arial"/>
                          <a:ea typeface="Times New Roman"/>
                          <a:cs typeface="Times New Roman"/>
                        </a:rPr>
                        <a:t>Preiskompetenz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900" dirty="0">
                          <a:latin typeface="Arial"/>
                          <a:ea typeface="Times New Roman"/>
                          <a:cs typeface="Times New Roman"/>
                        </a:rPr>
                        <a:t>Aus-/ </a:t>
                      </a:r>
                      <a:r>
                        <a:rPr lang="en-US" sz="900" dirty="0" err="1">
                          <a:latin typeface="Arial"/>
                          <a:ea typeface="Times New Roman"/>
                          <a:cs typeface="Times New Roman"/>
                        </a:rPr>
                        <a:t>Fortbildung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900" dirty="0" err="1">
                          <a:latin typeface="Arial"/>
                          <a:ea typeface="Times New Roman"/>
                          <a:cs typeface="Times New Roman"/>
                        </a:rPr>
                        <a:t>Mitarbeiterevents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900" dirty="0" err="1">
                          <a:latin typeface="Arial"/>
                          <a:ea typeface="Times New Roman"/>
                          <a:cs typeface="Times New Roman"/>
                        </a:rPr>
                        <a:t>Vorschlagswesen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900" dirty="0" err="1" smtClean="0">
                          <a:latin typeface="Arial"/>
                        </a:rPr>
                        <a:t>Unternehmensimage</a:t>
                      </a:r>
                      <a:r>
                        <a:rPr lang="de-DE" sz="1100" dirty="0" smtClean="0">
                          <a:latin typeface="Calibri"/>
                        </a:rPr>
                        <a:t> 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900" dirty="0" err="1" smtClean="0">
                          <a:latin typeface="Arial"/>
                          <a:ea typeface="Times New Roman"/>
                          <a:cs typeface="Times New Roman"/>
                        </a:rPr>
                        <a:t>Ärztliche</a:t>
                      </a:r>
                      <a:r>
                        <a:rPr lang="en-US" sz="900" dirty="0" smtClean="0"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900" dirty="0" err="1">
                          <a:latin typeface="Arial"/>
                          <a:ea typeface="Times New Roman"/>
                          <a:cs typeface="Times New Roman"/>
                        </a:rPr>
                        <a:t>Versorgung</a:t>
                      </a:r>
                      <a:endParaRPr lang="de-DE" sz="1000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AutoShape 3"/>
          <p:cNvSpPr>
            <a:spLocks/>
          </p:cNvSpPr>
          <p:nvPr/>
        </p:nvSpPr>
        <p:spPr bwMode="auto">
          <a:xfrm>
            <a:off x="7968208" y="3988143"/>
            <a:ext cx="342900" cy="2304256"/>
          </a:xfrm>
          <a:prstGeom prst="rightBrace">
            <a:avLst>
              <a:gd name="adj1" fmla="val 44444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8256240" y="498696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b="1" dirty="0">
                <a:latin typeface="Arial" pitchFamily="34" charset="0"/>
                <a:cs typeface="Arial" pitchFamily="34" charset="0"/>
              </a:rPr>
              <a:t>Nichtfinanzielle Anreize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639616" y="819792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>
                <a:latin typeface="Arial" pitchFamily="34" charset="0"/>
                <a:cs typeface="Arial" pitchFamily="34" charset="0"/>
              </a:rPr>
              <a:t>Anreize</a:t>
            </a:r>
          </a:p>
        </p:txBody>
      </p:sp>
      <p:cxnSp>
        <p:nvCxnSpPr>
          <p:cNvPr id="8" name="Gerade Verbindung 9"/>
          <p:cNvCxnSpPr>
            <a:stCxn id="7" idx="2"/>
          </p:cNvCxnSpPr>
          <p:nvPr/>
        </p:nvCxnSpPr>
        <p:spPr>
          <a:xfrm>
            <a:off x="3071664" y="1066013"/>
            <a:ext cx="0" cy="27781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10"/>
          <p:cNvCxnSpPr/>
          <p:nvPr/>
        </p:nvCxnSpPr>
        <p:spPr>
          <a:xfrm>
            <a:off x="3071664" y="1251839"/>
            <a:ext cx="360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11"/>
          <p:cNvCxnSpPr/>
          <p:nvPr/>
        </p:nvCxnSpPr>
        <p:spPr>
          <a:xfrm>
            <a:off x="3071664" y="3844127"/>
            <a:ext cx="360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hteck 10"/>
          <p:cNvSpPr/>
          <p:nvPr/>
        </p:nvSpPr>
        <p:spPr>
          <a:xfrm>
            <a:off x="2945313" y="6581001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2814522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5.3-2</a:t>
            </a:r>
          </a:p>
        </p:txBody>
      </p:sp>
      <p:pic>
        <p:nvPicPr>
          <p:cNvPr id="3" name="Bild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930" y="87490"/>
            <a:ext cx="4242774" cy="6309471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3461780" y="6488658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1311719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5.3-3</a:t>
            </a:r>
          </a:p>
        </p:txBody>
      </p:sp>
      <p:graphicFrame>
        <p:nvGraphicFramePr>
          <p:cNvPr id="3" name="Diagramm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5671523"/>
              </p:ext>
            </p:extLst>
          </p:nvPr>
        </p:nvGraphicFramePr>
        <p:xfrm>
          <a:off x="3259667" y="467247"/>
          <a:ext cx="6409267" cy="45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hteck 3"/>
          <p:cNvSpPr/>
          <p:nvPr/>
        </p:nvSpPr>
        <p:spPr>
          <a:xfrm>
            <a:off x="3156979" y="5125524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25397900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5.3-4</a:t>
            </a:r>
          </a:p>
        </p:txBody>
      </p:sp>
      <p:pic>
        <p:nvPicPr>
          <p:cNvPr id="3" name="Bild 2" descr="5.3-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300" y="1428750"/>
            <a:ext cx="7137400" cy="4000500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2665913" y="5531924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4273561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5.3-5</a:t>
            </a:r>
          </a:p>
        </p:txBody>
      </p:sp>
      <p:grpSp>
        <p:nvGrpSpPr>
          <p:cNvPr id="3" name="Group 46"/>
          <p:cNvGrpSpPr>
            <a:grpSpLocks/>
          </p:cNvGrpSpPr>
          <p:nvPr/>
        </p:nvGrpSpPr>
        <p:grpSpPr bwMode="auto">
          <a:xfrm>
            <a:off x="3035300" y="257175"/>
            <a:ext cx="5829300" cy="5143500"/>
            <a:chOff x="1341" y="7924"/>
            <a:chExt cx="9180" cy="7920"/>
          </a:xfrm>
        </p:grpSpPr>
        <p:grpSp>
          <p:nvGrpSpPr>
            <p:cNvPr id="4" name="Group 47"/>
            <p:cNvGrpSpPr>
              <a:grpSpLocks/>
            </p:cNvGrpSpPr>
            <p:nvPr/>
          </p:nvGrpSpPr>
          <p:grpSpPr bwMode="auto">
            <a:xfrm>
              <a:off x="1341" y="7924"/>
              <a:ext cx="9180" cy="7920"/>
              <a:chOff x="1341" y="1624"/>
              <a:chExt cx="9180" cy="7920"/>
            </a:xfrm>
          </p:grpSpPr>
          <p:sp>
            <p:nvSpPr>
              <p:cNvPr id="9" name="Rectangle 48"/>
              <p:cNvSpPr>
                <a:spLocks noChangeArrowheads="1"/>
              </p:cNvSpPr>
              <p:nvPr/>
            </p:nvSpPr>
            <p:spPr bwMode="auto">
              <a:xfrm>
                <a:off x="1341" y="1624"/>
                <a:ext cx="9180" cy="792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" name="Text Box 49"/>
              <p:cNvSpPr txBox="1">
                <a:spLocks noChangeArrowheads="1"/>
              </p:cNvSpPr>
              <p:nvPr/>
            </p:nvSpPr>
            <p:spPr bwMode="auto">
              <a:xfrm>
                <a:off x="1391" y="1624"/>
                <a:ext cx="450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de-DE" sz="1200">
                    <a:latin typeface="Arial" charset="0"/>
                    <a:ea typeface="Times New Roman" charset="0"/>
                  </a:rPr>
                  <a:t>Linearer Provisionsplan</a:t>
                </a:r>
              </a:p>
            </p:txBody>
          </p:sp>
          <p:sp>
            <p:nvSpPr>
              <p:cNvPr id="11" name="Text Box 50"/>
              <p:cNvSpPr txBox="1">
                <a:spLocks noChangeArrowheads="1"/>
              </p:cNvSpPr>
              <p:nvPr/>
            </p:nvSpPr>
            <p:spPr bwMode="auto">
              <a:xfrm>
                <a:off x="5981" y="1624"/>
                <a:ext cx="450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de-DE" sz="1200">
                    <a:latin typeface="Arial" charset="0"/>
                    <a:ea typeface="Times New Roman" charset="0"/>
                  </a:rPr>
                  <a:t>Progressiver Provisionsplan</a:t>
                </a:r>
              </a:p>
            </p:txBody>
          </p:sp>
          <p:sp>
            <p:nvSpPr>
              <p:cNvPr id="12" name="Text Box 51"/>
              <p:cNvSpPr txBox="1">
                <a:spLocks noChangeArrowheads="1"/>
              </p:cNvSpPr>
              <p:nvPr/>
            </p:nvSpPr>
            <p:spPr bwMode="auto">
              <a:xfrm>
                <a:off x="1391" y="5404"/>
                <a:ext cx="450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de-DE" sz="1200">
                    <a:latin typeface="Arial" charset="0"/>
                    <a:ea typeface="Times New Roman" charset="0"/>
                  </a:rPr>
                  <a:t>Degressiver Provisionsplan</a:t>
                </a:r>
              </a:p>
            </p:txBody>
          </p:sp>
          <p:sp>
            <p:nvSpPr>
              <p:cNvPr id="13" name="Text Box 52"/>
              <p:cNvSpPr txBox="1">
                <a:spLocks noChangeArrowheads="1"/>
              </p:cNvSpPr>
              <p:nvPr/>
            </p:nvSpPr>
            <p:spPr bwMode="auto">
              <a:xfrm>
                <a:off x="5981" y="5404"/>
                <a:ext cx="450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de-DE" sz="1200">
                    <a:latin typeface="Arial" charset="0"/>
                    <a:ea typeface="Times New Roman" charset="0"/>
                  </a:rPr>
                  <a:t>S-förmiger Provisionsplan</a:t>
                </a:r>
              </a:p>
            </p:txBody>
          </p:sp>
          <p:sp>
            <p:nvSpPr>
              <p:cNvPr id="14" name="Text Box 53"/>
              <p:cNvSpPr txBox="1">
                <a:spLocks noChangeArrowheads="1"/>
              </p:cNvSpPr>
              <p:nvPr/>
            </p:nvSpPr>
            <p:spPr bwMode="auto">
              <a:xfrm>
                <a:off x="1391" y="4504"/>
                <a:ext cx="4500" cy="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de-DE" sz="1000">
                    <a:latin typeface="Arial" charset="0"/>
                    <a:ea typeface="Times New Roman" charset="0"/>
                  </a:rPr>
                  <a:t>Der Reisende erhält ein Fixum sowie eine Provision von 3% auf jeden Euro Umsatz</a:t>
                </a:r>
              </a:p>
            </p:txBody>
          </p:sp>
          <p:sp>
            <p:nvSpPr>
              <p:cNvPr id="15" name="Text Box 54"/>
              <p:cNvSpPr txBox="1">
                <a:spLocks noChangeArrowheads="1"/>
              </p:cNvSpPr>
              <p:nvPr/>
            </p:nvSpPr>
            <p:spPr bwMode="auto">
              <a:xfrm>
                <a:off x="5981" y="4504"/>
                <a:ext cx="4500" cy="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de-DE" sz="1000" dirty="0">
                    <a:latin typeface="Arial" charset="0"/>
                    <a:ea typeface="Times New Roman" charset="0"/>
                  </a:rPr>
                  <a:t>Der Reisende erhält ein Fixum zzgl. 2% Umsatzprovision bis zur Zielvorgabe und 5% Provision ab Erreichen der Vorgabe</a:t>
                </a:r>
              </a:p>
            </p:txBody>
          </p:sp>
          <p:sp>
            <p:nvSpPr>
              <p:cNvPr id="16" name="Text Box 55"/>
              <p:cNvSpPr txBox="1">
                <a:spLocks noChangeArrowheads="1"/>
              </p:cNvSpPr>
              <p:nvPr/>
            </p:nvSpPr>
            <p:spPr bwMode="auto">
              <a:xfrm>
                <a:off x="1391" y="8284"/>
                <a:ext cx="4500" cy="12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de-DE" sz="1000">
                    <a:latin typeface="Arial"/>
                    <a:ea typeface="ＭＳ Ｐゴシック" charset="-128"/>
                    <a:cs typeface="Arial"/>
                  </a:rPr>
                  <a:t>Der Reisende erhält ein Fixum zzgl. 3% Umsatzprovision bis zur Zielvorgabe und 1% Povision ab Erreichen der Vorgabe</a:t>
                </a:r>
              </a:p>
            </p:txBody>
          </p:sp>
          <p:sp>
            <p:nvSpPr>
              <p:cNvPr id="17" name="Text Box 56"/>
              <p:cNvSpPr txBox="1">
                <a:spLocks noChangeArrowheads="1"/>
              </p:cNvSpPr>
              <p:nvPr/>
            </p:nvSpPr>
            <p:spPr bwMode="auto">
              <a:xfrm>
                <a:off x="5981" y="8284"/>
                <a:ext cx="4500" cy="12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de-DE" sz="1000">
                    <a:latin typeface="Arial"/>
                    <a:ea typeface="ＭＳ Ｐゴシック" charset="-128"/>
                    <a:cs typeface="Arial"/>
                  </a:rPr>
                  <a:t>Der Reisende erhält ein Fixum zzgl. 2% Provision auf den Umsatz bis 500.000 €, 5% auf den Umsatz zwischen 500’ und 700’ € und 2% Provision für darüber liegende Umsätze (die Zielvorgabe beträgt 600.000 €).</a:t>
                </a:r>
              </a:p>
            </p:txBody>
          </p:sp>
          <p:grpSp>
            <p:nvGrpSpPr>
              <p:cNvPr id="18" name="Group 57"/>
              <p:cNvGrpSpPr>
                <a:grpSpLocks/>
              </p:cNvGrpSpPr>
              <p:nvPr/>
            </p:nvGrpSpPr>
            <p:grpSpPr bwMode="auto">
              <a:xfrm>
                <a:off x="1391" y="2164"/>
                <a:ext cx="4500" cy="2400"/>
                <a:chOff x="1391" y="2164"/>
                <a:chExt cx="4500" cy="2400"/>
              </a:xfrm>
            </p:grpSpPr>
            <p:sp>
              <p:nvSpPr>
                <p:cNvPr id="42" name="Rectangle 58"/>
                <p:cNvSpPr>
                  <a:spLocks noChangeArrowheads="1"/>
                </p:cNvSpPr>
                <p:nvPr/>
              </p:nvSpPr>
              <p:spPr bwMode="auto">
                <a:xfrm>
                  <a:off x="2241" y="2284"/>
                  <a:ext cx="2880" cy="198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3" name="Text Box 59"/>
                <p:cNvSpPr txBox="1">
                  <a:spLocks noChangeArrowheads="1"/>
                </p:cNvSpPr>
                <p:nvPr/>
              </p:nvSpPr>
              <p:spPr bwMode="auto">
                <a:xfrm>
                  <a:off x="1391" y="4204"/>
                  <a:ext cx="4500" cy="3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de-DE" sz="900">
                      <a:latin typeface="Arial" charset="0"/>
                      <a:ea typeface="Times New Roman" charset="0"/>
                    </a:rPr>
                    <a:t>Umsatz</a:t>
                  </a:r>
                </a:p>
              </p:txBody>
            </p:sp>
            <p:sp>
              <p:nvSpPr>
                <p:cNvPr id="44" name="Text Box 60"/>
                <p:cNvSpPr txBox="1">
                  <a:spLocks noChangeArrowheads="1"/>
                </p:cNvSpPr>
                <p:nvPr/>
              </p:nvSpPr>
              <p:spPr bwMode="auto">
                <a:xfrm>
                  <a:off x="1851" y="2164"/>
                  <a:ext cx="540" cy="21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vert270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de-DE" sz="900">
                      <a:latin typeface="Arial" charset="0"/>
                      <a:ea typeface="Times New Roman" charset="0"/>
                    </a:rPr>
                    <a:t>Gesamtvergütung</a:t>
                  </a:r>
                </a:p>
              </p:txBody>
            </p:sp>
          </p:grpSp>
          <p:grpSp>
            <p:nvGrpSpPr>
              <p:cNvPr id="19" name="Group 61"/>
              <p:cNvGrpSpPr>
                <a:grpSpLocks/>
              </p:cNvGrpSpPr>
              <p:nvPr/>
            </p:nvGrpSpPr>
            <p:grpSpPr bwMode="auto">
              <a:xfrm>
                <a:off x="5971" y="2164"/>
                <a:ext cx="4500" cy="2400"/>
                <a:chOff x="1391" y="2164"/>
                <a:chExt cx="4500" cy="2400"/>
              </a:xfrm>
            </p:grpSpPr>
            <p:sp>
              <p:nvSpPr>
                <p:cNvPr id="39" name="Rectangle 62"/>
                <p:cNvSpPr>
                  <a:spLocks noChangeArrowheads="1"/>
                </p:cNvSpPr>
                <p:nvPr/>
              </p:nvSpPr>
              <p:spPr bwMode="auto">
                <a:xfrm>
                  <a:off x="2241" y="2284"/>
                  <a:ext cx="2880" cy="198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0" name="Text Box 63"/>
                <p:cNvSpPr txBox="1">
                  <a:spLocks noChangeArrowheads="1"/>
                </p:cNvSpPr>
                <p:nvPr/>
              </p:nvSpPr>
              <p:spPr bwMode="auto">
                <a:xfrm>
                  <a:off x="1391" y="4204"/>
                  <a:ext cx="4500" cy="3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de-DE" sz="900">
                      <a:latin typeface="Arial" charset="0"/>
                      <a:ea typeface="Times New Roman" charset="0"/>
                    </a:rPr>
                    <a:t>Umsatz</a:t>
                  </a:r>
                </a:p>
              </p:txBody>
            </p:sp>
            <p:sp>
              <p:nvSpPr>
                <p:cNvPr id="41" name="Text Box 64"/>
                <p:cNvSpPr txBox="1">
                  <a:spLocks noChangeArrowheads="1"/>
                </p:cNvSpPr>
                <p:nvPr/>
              </p:nvSpPr>
              <p:spPr bwMode="auto">
                <a:xfrm>
                  <a:off x="1851" y="2164"/>
                  <a:ext cx="540" cy="21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vert270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de-DE" sz="900">
                      <a:latin typeface="Arial" charset="0"/>
                      <a:ea typeface="Times New Roman" charset="0"/>
                    </a:rPr>
                    <a:t>Gesamtvergütung</a:t>
                  </a:r>
                </a:p>
              </p:txBody>
            </p:sp>
          </p:grpSp>
          <p:grpSp>
            <p:nvGrpSpPr>
              <p:cNvPr id="20" name="Group 65"/>
              <p:cNvGrpSpPr>
                <a:grpSpLocks/>
              </p:cNvGrpSpPr>
              <p:nvPr/>
            </p:nvGrpSpPr>
            <p:grpSpPr bwMode="auto">
              <a:xfrm>
                <a:off x="1391" y="5944"/>
                <a:ext cx="4500" cy="2400"/>
                <a:chOff x="1391" y="2164"/>
                <a:chExt cx="4500" cy="2400"/>
              </a:xfrm>
            </p:grpSpPr>
            <p:sp>
              <p:nvSpPr>
                <p:cNvPr id="36" name="Rectangle 66"/>
                <p:cNvSpPr>
                  <a:spLocks noChangeArrowheads="1"/>
                </p:cNvSpPr>
                <p:nvPr/>
              </p:nvSpPr>
              <p:spPr bwMode="auto">
                <a:xfrm>
                  <a:off x="2241" y="2284"/>
                  <a:ext cx="2880" cy="198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7" name="Text Box 67"/>
                <p:cNvSpPr txBox="1">
                  <a:spLocks noChangeArrowheads="1"/>
                </p:cNvSpPr>
                <p:nvPr/>
              </p:nvSpPr>
              <p:spPr bwMode="auto">
                <a:xfrm>
                  <a:off x="1391" y="4204"/>
                  <a:ext cx="4500" cy="3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de-DE" sz="900">
                      <a:latin typeface="Arial" charset="0"/>
                      <a:ea typeface="Times New Roman" charset="0"/>
                    </a:rPr>
                    <a:t>Umsatz</a:t>
                  </a:r>
                </a:p>
              </p:txBody>
            </p:sp>
            <p:sp>
              <p:nvSpPr>
                <p:cNvPr id="38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1851" y="2164"/>
                  <a:ext cx="540" cy="21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vert270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de-DE" sz="900">
                      <a:latin typeface="Arial" charset="0"/>
                      <a:ea typeface="Times New Roman" charset="0"/>
                    </a:rPr>
                    <a:t>Gesamtvergütung</a:t>
                  </a:r>
                </a:p>
              </p:txBody>
            </p:sp>
          </p:grpSp>
          <p:grpSp>
            <p:nvGrpSpPr>
              <p:cNvPr id="21" name="Group 69"/>
              <p:cNvGrpSpPr>
                <a:grpSpLocks/>
              </p:cNvGrpSpPr>
              <p:nvPr/>
            </p:nvGrpSpPr>
            <p:grpSpPr bwMode="auto">
              <a:xfrm>
                <a:off x="5971" y="5944"/>
                <a:ext cx="4500" cy="2400"/>
                <a:chOff x="1391" y="2164"/>
                <a:chExt cx="4500" cy="2400"/>
              </a:xfrm>
            </p:grpSpPr>
            <p:sp>
              <p:nvSpPr>
                <p:cNvPr id="33" name="Rectangle 70"/>
                <p:cNvSpPr>
                  <a:spLocks noChangeArrowheads="1"/>
                </p:cNvSpPr>
                <p:nvPr/>
              </p:nvSpPr>
              <p:spPr bwMode="auto">
                <a:xfrm>
                  <a:off x="2241" y="2284"/>
                  <a:ext cx="2880" cy="198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4" name="Text Box 71"/>
                <p:cNvSpPr txBox="1">
                  <a:spLocks noChangeArrowheads="1"/>
                </p:cNvSpPr>
                <p:nvPr/>
              </p:nvSpPr>
              <p:spPr bwMode="auto">
                <a:xfrm>
                  <a:off x="1391" y="4204"/>
                  <a:ext cx="4500" cy="3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de-DE" sz="900">
                      <a:latin typeface="Arial" charset="0"/>
                      <a:ea typeface="Times New Roman" charset="0"/>
                    </a:rPr>
                    <a:t>Umsatz</a:t>
                  </a:r>
                </a:p>
              </p:txBody>
            </p:sp>
            <p:sp>
              <p:nvSpPr>
                <p:cNvPr id="35" name="Text Box 72"/>
                <p:cNvSpPr txBox="1">
                  <a:spLocks noChangeArrowheads="1"/>
                </p:cNvSpPr>
                <p:nvPr/>
              </p:nvSpPr>
              <p:spPr bwMode="auto">
                <a:xfrm>
                  <a:off x="1851" y="2164"/>
                  <a:ext cx="540" cy="21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vert270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de-DE" sz="900">
                      <a:latin typeface="Arial" charset="0"/>
                      <a:ea typeface="Times New Roman" charset="0"/>
                    </a:rPr>
                    <a:t>Gesamtvergütung</a:t>
                  </a:r>
                </a:p>
              </p:txBody>
            </p:sp>
          </p:grpSp>
          <p:sp>
            <p:nvSpPr>
              <p:cNvPr id="22" name="Line 73"/>
              <p:cNvSpPr>
                <a:spLocks noChangeShapeType="1"/>
              </p:cNvSpPr>
              <p:nvPr/>
            </p:nvSpPr>
            <p:spPr bwMode="auto">
              <a:xfrm flipV="1">
                <a:off x="2241" y="2884"/>
                <a:ext cx="2880" cy="9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3" name="Group 74"/>
              <p:cNvGrpSpPr>
                <a:grpSpLocks/>
              </p:cNvGrpSpPr>
              <p:nvPr/>
            </p:nvGrpSpPr>
            <p:grpSpPr bwMode="auto">
              <a:xfrm>
                <a:off x="2241" y="7045"/>
                <a:ext cx="2880" cy="519"/>
                <a:chOff x="2241" y="7045"/>
                <a:chExt cx="2880" cy="519"/>
              </a:xfrm>
            </p:grpSpPr>
            <p:sp>
              <p:nvSpPr>
                <p:cNvPr id="31" name="Line 75"/>
                <p:cNvSpPr>
                  <a:spLocks noChangeShapeType="1"/>
                </p:cNvSpPr>
                <p:nvPr/>
              </p:nvSpPr>
              <p:spPr bwMode="auto">
                <a:xfrm flipV="1">
                  <a:off x="2241" y="7226"/>
                  <a:ext cx="1080" cy="33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2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3321" y="7045"/>
                  <a:ext cx="1800" cy="18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4" name="Group 77"/>
              <p:cNvGrpSpPr>
                <a:grpSpLocks/>
              </p:cNvGrpSpPr>
              <p:nvPr/>
            </p:nvGrpSpPr>
            <p:grpSpPr bwMode="auto">
              <a:xfrm>
                <a:off x="6825" y="2524"/>
                <a:ext cx="2781" cy="1257"/>
                <a:chOff x="6825" y="2524"/>
                <a:chExt cx="2781" cy="1257"/>
              </a:xfrm>
            </p:grpSpPr>
            <p:sp>
              <p:nvSpPr>
                <p:cNvPr id="29" name="Line 78"/>
                <p:cNvSpPr>
                  <a:spLocks noChangeShapeType="1"/>
                </p:cNvSpPr>
                <p:nvPr/>
              </p:nvSpPr>
              <p:spPr bwMode="auto">
                <a:xfrm flipV="1">
                  <a:off x="6825" y="3604"/>
                  <a:ext cx="1162" cy="1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0" name="Line 79"/>
                <p:cNvSpPr>
                  <a:spLocks noChangeShapeType="1"/>
                </p:cNvSpPr>
                <p:nvPr/>
              </p:nvSpPr>
              <p:spPr bwMode="auto">
                <a:xfrm flipV="1">
                  <a:off x="7986" y="2524"/>
                  <a:ext cx="1620" cy="108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5" name="Group 80"/>
              <p:cNvGrpSpPr>
                <a:grpSpLocks/>
              </p:cNvGrpSpPr>
              <p:nvPr/>
            </p:nvGrpSpPr>
            <p:grpSpPr bwMode="auto">
              <a:xfrm>
                <a:off x="6825" y="6658"/>
                <a:ext cx="2892" cy="903"/>
                <a:chOff x="6825" y="6658"/>
                <a:chExt cx="2892" cy="903"/>
              </a:xfrm>
            </p:grpSpPr>
            <p:sp>
              <p:nvSpPr>
                <p:cNvPr id="26" name="Line 81"/>
                <p:cNvSpPr>
                  <a:spLocks noChangeShapeType="1"/>
                </p:cNvSpPr>
                <p:nvPr/>
              </p:nvSpPr>
              <p:spPr bwMode="auto">
                <a:xfrm flipV="1">
                  <a:off x="6825" y="7410"/>
                  <a:ext cx="996" cy="15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" name="Line 82"/>
                <p:cNvSpPr>
                  <a:spLocks noChangeShapeType="1"/>
                </p:cNvSpPr>
                <p:nvPr/>
              </p:nvSpPr>
              <p:spPr bwMode="auto">
                <a:xfrm flipV="1">
                  <a:off x="7821" y="6811"/>
                  <a:ext cx="900" cy="6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8" name="Line 83"/>
                <p:cNvSpPr>
                  <a:spLocks noChangeShapeType="1"/>
                </p:cNvSpPr>
                <p:nvPr/>
              </p:nvSpPr>
              <p:spPr bwMode="auto">
                <a:xfrm flipV="1">
                  <a:off x="8721" y="6658"/>
                  <a:ext cx="996" cy="15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sp>
          <p:nvSpPr>
            <p:cNvPr id="5" name="Line 84"/>
            <p:cNvSpPr>
              <a:spLocks noChangeShapeType="1"/>
            </p:cNvSpPr>
            <p:nvPr/>
          </p:nvSpPr>
          <p:spPr bwMode="auto">
            <a:xfrm>
              <a:off x="5943" y="7924"/>
              <a:ext cx="1" cy="79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" name="Line 85"/>
            <p:cNvSpPr>
              <a:spLocks noChangeShapeType="1"/>
            </p:cNvSpPr>
            <p:nvPr/>
          </p:nvSpPr>
          <p:spPr bwMode="auto">
            <a:xfrm>
              <a:off x="1341" y="8464"/>
              <a:ext cx="9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" name="Line 86"/>
            <p:cNvSpPr>
              <a:spLocks noChangeShapeType="1"/>
            </p:cNvSpPr>
            <p:nvPr/>
          </p:nvSpPr>
          <p:spPr bwMode="auto">
            <a:xfrm>
              <a:off x="1341" y="11724"/>
              <a:ext cx="9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" name="Line 87"/>
            <p:cNvSpPr>
              <a:spLocks noChangeShapeType="1"/>
            </p:cNvSpPr>
            <p:nvPr/>
          </p:nvSpPr>
          <p:spPr bwMode="auto">
            <a:xfrm>
              <a:off x="1341" y="12244"/>
              <a:ext cx="9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46" name="Rechteck 45"/>
          <p:cNvSpPr/>
          <p:nvPr/>
        </p:nvSpPr>
        <p:spPr>
          <a:xfrm>
            <a:off x="3035300" y="5507870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8955176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5.3-6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257" y="2096908"/>
            <a:ext cx="4767485" cy="2664183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4071379" y="5023924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29273209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5.3-7</a:t>
            </a: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889250" y="2238375"/>
            <a:ext cx="4114800" cy="1651000"/>
            <a:chOff x="2151" y="3524"/>
            <a:chExt cx="6480" cy="2600"/>
          </a:xfrm>
        </p:grpSpPr>
        <p:sp>
          <p:nvSpPr>
            <p:cNvPr id="4" name="Text Box 3"/>
            <p:cNvSpPr txBox="1">
              <a:spLocks noChangeArrowheads="1"/>
            </p:cNvSpPr>
            <p:nvPr/>
          </p:nvSpPr>
          <p:spPr bwMode="auto">
            <a:xfrm>
              <a:off x="2151" y="4864"/>
              <a:ext cx="198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Kosten</a:t>
              </a: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411" y="4864"/>
              <a:ext cx="198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Ausgehandelter Preis</a:t>
              </a:r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 flipV="1">
              <a:off x="5391" y="4504"/>
              <a:ext cx="0" cy="4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 flipV="1">
              <a:off x="3141" y="4504"/>
              <a:ext cx="0" cy="4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2571" y="4504"/>
              <a:ext cx="5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 flipV="1">
              <a:off x="7641" y="4504"/>
              <a:ext cx="0" cy="4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" name="AutoShape 9"/>
            <p:cNvSpPr>
              <a:spLocks/>
            </p:cNvSpPr>
            <p:nvPr/>
          </p:nvSpPr>
          <p:spPr bwMode="auto">
            <a:xfrm rot="5400000">
              <a:off x="4086" y="3199"/>
              <a:ext cx="360" cy="2250"/>
            </a:xfrm>
            <a:prstGeom prst="leftBrace">
              <a:avLst>
                <a:gd name="adj1" fmla="val 52083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" name="AutoShape 10"/>
            <p:cNvSpPr>
              <a:spLocks/>
            </p:cNvSpPr>
            <p:nvPr/>
          </p:nvSpPr>
          <p:spPr bwMode="auto">
            <a:xfrm rot="5400000">
              <a:off x="6336" y="3199"/>
              <a:ext cx="360" cy="2250"/>
            </a:xfrm>
            <a:prstGeom prst="leftBrace">
              <a:avLst>
                <a:gd name="adj1" fmla="val 52083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6651" y="4864"/>
              <a:ext cx="198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Preisbereitschaft</a:t>
              </a:r>
            </a:p>
          </p:txBody>
        </p:sp>
        <p:grpSp>
          <p:nvGrpSpPr>
            <p:cNvPr id="13" name="Group 12"/>
            <p:cNvGrpSpPr>
              <a:grpSpLocks/>
            </p:cNvGrpSpPr>
            <p:nvPr/>
          </p:nvGrpSpPr>
          <p:grpSpPr bwMode="auto">
            <a:xfrm>
              <a:off x="3141" y="5224"/>
              <a:ext cx="4500" cy="720"/>
              <a:chOff x="3141" y="6124"/>
              <a:chExt cx="4500" cy="1260"/>
            </a:xfrm>
          </p:grpSpPr>
          <p:sp>
            <p:nvSpPr>
              <p:cNvPr id="19" name="Line 13"/>
              <p:cNvSpPr>
                <a:spLocks noChangeShapeType="1"/>
              </p:cNvSpPr>
              <p:nvPr/>
            </p:nvSpPr>
            <p:spPr bwMode="auto">
              <a:xfrm>
                <a:off x="7641" y="6124"/>
                <a:ext cx="0" cy="126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" name="Line 14"/>
              <p:cNvSpPr>
                <a:spLocks noChangeShapeType="1"/>
              </p:cNvSpPr>
              <p:nvPr/>
            </p:nvSpPr>
            <p:spPr bwMode="auto">
              <a:xfrm>
                <a:off x="3141" y="6124"/>
                <a:ext cx="0" cy="126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4061" y="5584"/>
              <a:ext cx="268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Preisverhandlungsbereich</a:t>
              </a:r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6741" y="5784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triangle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>
              <a:off x="3141" y="5784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sm" len="lg"/>
              <a:tailEnd type="none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" name="Text Box 18"/>
            <p:cNvSpPr txBox="1">
              <a:spLocks noChangeArrowheads="1"/>
            </p:cNvSpPr>
            <p:nvPr/>
          </p:nvSpPr>
          <p:spPr bwMode="auto">
            <a:xfrm>
              <a:off x="2931" y="3524"/>
              <a:ext cx="268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Verhandlungsgewinn</a:t>
              </a:r>
              <a:br>
                <a:rPr lang="de-DE" sz="1000">
                  <a:latin typeface="Arial" charset="0"/>
                  <a:ea typeface="Times New Roman" charset="0"/>
                </a:rPr>
              </a:br>
              <a:r>
                <a:rPr lang="de-DE" sz="1000">
                  <a:latin typeface="Arial" charset="0"/>
                  <a:ea typeface="Times New Roman" charset="0"/>
                </a:rPr>
                <a:t>des Verkäufers</a:t>
              </a:r>
            </a:p>
          </p:txBody>
        </p:sp>
        <p:sp>
          <p:nvSpPr>
            <p:cNvPr id="18" name="Text Box 19"/>
            <p:cNvSpPr txBox="1">
              <a:spLocks noChangeArrowheads="1"/>
            </p:cNvSpPr>
            <p:nvPr/>
          </p:nvSpPr>
          <p:spPr bwMode="auto">
            <a:xfrm>
              <a:off x="5181" y="3524"/>
              <a:ext cx="268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Verhandlungsgewinn</a:t>
              </a:r>
              <a:br>
                <a:rPr lang="de-DE" sz="1000">
                  <a:latin typeface="Arial" charset="0"/>
                  <a:ea typeface="Times New Roman" charset="0"/>
                </a:rPr>
              </a:br>
              <a:r>
                <a:rPr lang="de-DE" sz="1000">
                  <a:latin typeface="Arial" charset="0"/>
                  <a:ea typeface="Times New Roman" charset="0"/>
                </a:rPr>
                <a:t>des Käufers</a:t>
              </a:r>
            </a:p>
          </p:txBody>
        </p:sp>
      </p:grpSp>
      <p:sp>
        <p:nvSpPr>
          <p:cNvPr id="21" name="Rechteck 20"/>
          <p:cNvSpPr/>
          <p:nvPr/>
        </p:nvSpPr>
        <p:spPr>
          <a:xfrm>
            <a:off x="3155950" y="4232274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3101410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5.3-8</a:t>
            </a: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3103563" y="971551"/>
            <a:ext cx="4222750" cy="2803525"/>
            <a:chOff x="2585" y="1529"/>
            <a:chExt cx="6594" cy="4415"/>
          </a:xfrm>
        </p:grpSpPr>
        <p:sp>
          <p:nvSpPr>
            <p:cNvPr id="4" name="Text Box 3"/>
            <p:cNvSpPr txBox="1">
              <a:spLocks noChangeArrowheads="1"/>
            </p:cNvSpPr>
            <p:nvPr/>
          </p:nvSpPr>
          <p:spPr bwMode="auto">
            <a:xfrm>
              <a:off x="3485" y="5598"/>
              <a:ext cx="1080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Kosten</a:t>
              </a:r>
            </a:p>
          </p:txBody>
        </p:sp>
        <p:sp>
          <p:nvSpPr>
            <p:cNvPr id="5" name="Line 4"/>
            <p:cNvSpPr>
              <a:spLocks noChangeShapeType="1"/>
            </p:cNvSpPr>
            <p:nvPr/>
          </p:nvSpPr>
          <p:spPr bwMode="auto">
            <a:xfrm>
              <a:off x="3501" y="5468"/>
              <a:ext cx="55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" name="AutoShape 5"/>
            <p:cNvSpPr>
              <a:spLocks/>
            </p:cNvSpPr>
            <p:nvPr/>
          </p:nvSpPr>
          <p:spPr bwMode="auto">
            <a:xfrm rot="16200000" flipV="1">
              <a:off x="3932" y="5037"/>
              <a:ext cx="186" cy="1080"/>
            </a:xfrm>
            <a:prstGeom prst="leftBrace">
              <a:avLst>
                <a:gd name="adj1" fmla="val 48387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 rot="-5400000">
              <a:off x="1559" y="3518"/>
              <a:ext cx="388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2585" y="1529"/>
              <a:ext cx="1012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Absatz</a:t>
              </a:r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>
              <a:off x="3501" y="1868"/>
              <a:ext cx="5220" cy="3600"/>
            </a:xfrm>
            <a:prstGeom prst="rtTriangl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4561" y="3848"/>
              <a:ext cx="1800" cy="16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 rot="16200000" flipV="1">
              <a:off x="4021" y="3328"/>
              <a:ext cx="0" cy="10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none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V="1">
              <a:off x="4561" y="2588"/>
              <a:ext cx="0" cy="28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557" y="3848"/>
              <a:ext cx="1800" cy="1620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557" y="3128"/>
              <a:ext cx="744" cy="720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6357" y="4748"/>
              <a:ext cx="1284" cy="720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 flipV="1">
              <a:off x="5301" y="3848"/>
              <a:ext cx="0" cy="16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none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 flipV="1">
              <a:off x="5301" y="3848"/>
              <a:ext cx="0" cy="16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none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 rot="16200000" flipV="1">
              <a:off x="4929" y="3326"/>
              <a:ext cx="0" cy="28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none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 rot="16200000" flipV="1">
              <a:off x="4401" y="2228"/>
              <a:ext cx="0" cy="18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none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" name="Text Box 19"/>
            <p:cNvSpPr txBox="1">
              <a:spLocks noChangeArrowheads="1"/>
            </p:cNvSpPr>
            <p:nvPr/>
          </p:nvSpPr>
          <p:spPr bwMode="auto">
            <a:xfrm>
              <a:off x="8165" y="5598"/>
              <a:ext cx="900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Preis</a:t>
              </a:r>
            </a:p>
          </p:txBody>
        </p:sp>
        <p:sp>
          <p:nvSpPr>
            <p:cNvPr id="21" name="Text Box 20"/>
            <p:cNvSpPr txBox="1">
              <a:spLocks noChangeArrowheads="1"/>
            </p:cNvSpPr>
            <p:nvPr/>
          </p:nvSpPr>
          <p:spPr bwMode="auto">
            <a:xfrm>
              <a:off x="5985" y="5414"/>
              <a:ext cx="740" cy="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p*</a:t>
              </a:r>
            </a:p>
          </p:txBody>
        </p:sp>
        <p:sp>
          <p:nvSpPr>
            <p:cNvPr id="22" name="Text Box 21"/>
            <p:cNvSpPr txBox="1">
              <a:spLocks noChangeArrowheads="1"/>
            </p:cNvSpPr>
            <p:nvPr/>
          </p:nvSpPr>
          <p:spPr bwMode="auto">
            <a:xfrm>
              <a:off x="4925" y="5414"/>
              <a:ext cx="740" cy="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p</a:t>
              </a:r>
              <a:r>
                <a:rPr lang="de-DE" sz="1000" baseline="-25000">
                  <a:latin typeface="Arial" charset="0"/>
                  <a:ea typeface="Times New Roman" charset="0"/>
                </a:rPr>
                <a:t>n</a:t>
              </a:r>
              <a:endParaRPr lang="de-DE" sz="1000">
                <a:latin typeface="Arial" charset="0"/>
                <a:ea typeface="Times New Roman" charset="0"/>
              </a:endParaRPr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7273" y="5414"/>
              <a:ext cx="740" cy="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p</a:t>
              </a:r>
              <a:r>
                <a:rPr lang="de-DE" sz="1000" baseline="-25000">
                  <a:latin typeface="Arial" charset="0"/>
                  <a:ea typeface="Times New Roman" charset="0"/>
                </a:rPr>
                <a:t>h</a:t>
              </a:r>
              <a:endParaRPr lang="de-DE" sz="1000">
                <a:latin typeface="Arial" charset="0"/>
                <a:ea typeface="Times New Roman" charset="0"/>
              </a:endParaRPr>
            </a:p>
          </p:txBody>
        </p:sp>
        <p:sp>
          <p:nvSpPr>
            <p:cNvPr id="24" name="Text Box 23"/>
            <p:cNvSpPr txBox="1">
              <a:spLocks noChangeArrowheads="1"/>
            </p:cNvSpPr>
            <p:nvPr/>
          </p:nvSpPr>
          <p:spPr bwMode="auto">
            <a:xfrm>
              <a:off x="8279" y="5122"/>
              <a:ext cx="900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 b="1">
                  <a:latin typeface="Arial" charset="0"/>
                  <a:ea typeface="Times New Roman" charset="0"/>
                </a:rPr>
                <a:t>C</a:t>
              </a:r>
            </a:p>
          </p:txBody>
        </p:sp>
        <p:sp>
          <p:nvSpPr>
            <p:cNvPr id="25" name="Text Box 24"/>
            <p:cNvSpPr txBox="1">
              <a:spLocks noChangeArrowheads="1"/>
            </p:cNvSpPr>
            <p:nvPr/>
          </p:nvSpPr>
          <p:spPr bwMode="auto">
            <a:xfrm>
              <a:off x="3981" y="5122"/>
              <a:ext cx="900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 b="1">
                  <a:latin typeface="Arial" charset="0"/>
                  <a:ea typeface="Times New Roman" charset="0"/>
                </a:rPr>
                <a:t>A</a:t>
              </a:r>
            </a:p>
          </p:txBody>
        </p:sp>
        <p:sp>
          <p:nvSpPr>
            <p:cNvPr id="26" name="Text Box 25"/>
            <p:cNvSpPr txBox="1">
              <a:spLocks noChangeArrowheads="1"/>
            </p:cNvSpPr>
            <p:nvPr/>
          </p:nvSpPr>
          <p:spPr bwMode="auto">
            <a:xfrm>
              <a:off x="3981" y="2494"/>
              <a:ext cx="900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3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 b="1">
                  <a:latin typeface="Arial" charset="0"/>
                  <a:ea typeface="ＭＳ Ｐゴシック" charset="-128"/>
                </a:rPr>
                <a:t>B</a:t>
              </a:r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 flipH="1" flipV="1">
              <a:off x="4528" y="2566"/>
              <a:ext cx="68" cy="6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 flipH="1" flipV="1">
              <a:off x="4519" y="5431"/>
              <a:ext cx="68" cy="6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 flipH="1" flipV="1">
              <a:off x="8665" y="5431"/>
              <a:ext cx="68" cy="6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30" name="Rechteck 29"/>
          <p:cNvSpPr/>
          <p:nvPr/>
        </p:nvSpPr>
        <p:spPr>
          <a:xfrm>
            <a:off x="3103563" y="4043046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40759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5.4-1</a:t>
            </a:r>
          </a:p>
        </p:txBody>
      </p:sp>
      <p:grpSp>
        <p:nvGrpSpPr>
          <p:cNvPr id="3" name="Gruppieren 22"/>
          <p:cNvGrpSpPr>
            <a:grpSpLocks/>
          </p:cNvGrpSpPr>
          <p:nvPr/>
        </p:nvGrpSpPr>
        <p:grpSpPr bwMode="auto">
          <a:xfrm>
            <a:off x="2667000" y="1273175"/>
            <a:ext cx="4273550" cy="2101850"/>
            <a:chOff x="1143000" y="1273175"/>
            <a:chExt cx="4273550" cy="2101851"/>
          </a:xfrm>
        </p:grpSpPr>
        <p:sp>
          <p:nvSpPr>
            <p:cNvPr id="4" name="Text Box 3"/>
            <p:cNvSpPr txBox="1">
              <a:spLocks noChangeArrowheads="1"/>
            </p:cNvSpPr>
            <p:nvPr/>
          </p:nvSpPr>
          <p:spPr bwMode="auto">
            <a:xfrm>
              <a:off x="1143000" y="2046288"/>
              <a:ext cx="811213" cy="4794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charset="0"/>
                </a:rPr>
                <a:t>Führungs-philosophie</a:t>
              </a: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2209800" y="2895600"/>
              <a:ext cx="849313" cy="4794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</a:bodyPr>
            <a:lstStyle/>
            <a:p>
              <a:pPr defTabSz="652463">
                <a:spcBef>
                  <a:spcPct val="50000"/>
                </a:spcBef>
              </a:pPr>
              <a:r>
                <a:rPr lang="de-DE" sz="1000">
                  <a:latin typeface="Arial" charset="0"/>
                </a:rPr>
                <a:t>Motivation</a:t>
              </a:r>
            </a:p>
          </p:txBody>
        </p:sp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2212975" y="1273175"/>
              <a:ext cx="849313" cy="4794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</a:bodyPr>
            <a:lstStyle/>
            <a:p>
              <a:pPr defTabSz="652463">
                <a:spcBef>
                  <a:spcPct val="50000"/>
                </a:spcBef>
              </a:pPr>
              <a:r>
                <a:rPr lang="de-DE" sz="1000">
                  <a:latin typeface="Arial" charset="0"/>
                </a:rPr>
                <a:t>Coaching &amp; Supervision</a:t>
              </a:r>
            </a:p>
          </p:txBody>
        </p:sp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3352800" y="2046288"/>
              <a:ext cx="838200" cy="4794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charset="0"/>
                </a:rPr>
                <a:t>Leistungs-beurteilung</a:t>
              </a: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4445000" y="1273175"/>
              <a:ext cx="971550" cy="4794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</a:bodyPr>
            <a:lstStyle/>
            <a:p>
              <a:pPr defTabSz="652463">
                <a:spcBef>
                  <a:spcPct val="50000"/>
                </a:spcBef>
              </a:pPr>
              <a:r>
                <a:rPr lang="de-DE" sz="1000">
                  <a:latin typeface="Arial" charset="0"/>
                </a:rPr>
                <a:t>Karrierepfade</a:t>
              </a: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4445000" y="2895600"/>
              <a:ext cx="971550" cy="4794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charset="0"/>
                </a:rPr>
                <a:t>nichtfinanzielle Anreize</a:t>
              </a:r>
            </a:p>
          </p:txBody>
        </p:sp>
        <p:cxnSp>
          <p:nvCxnSpPr>
            <p:cNvPr id="10" name="AutoShape 10"/>
            <p:cNvCxnSpPr>
              <a:cxnSpLocks noChangeShapeType="1"/>
              <a:stCxn id="4" idx="3"/>
            </p:cNvCxnSpPr>
            <p:nvPr/>
          </p:nvCxnSpPr>
          <p:spPr bwMode="auto">
            <a:xfrm>
              <a:off x="1954213" y="2286001"/>
              <a:ext cx="255588" cy="60959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1" name="AutoShape 11"/>
            <p:cNvCxnSpPr>
              <a:cxnSpLocks noChangeShapeType="1"/>
              <a:stCxn id="7" idx="1"/>
            </p:cNvCxnSpPr>
            <p:nvPr/>
          </p:nvCxnSpPr>
          <p:spPr bwMode="auto">
            <a:xfrm flipH="1" flipV="1">
              <a:off x="3048000" y="1752600"/>
              <a:ext cx="304800" cy="5334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2" name="AutoShape 12"/>
            <p:cNvCxnSpPr>
              <a:cxnSpLocks noChangeShapeType="1"/>
              <a:stCxn id="7" idx="1"/>
            </p:cNvCxnSpPr>
            <p:nvPr/>
          </p:nvCxnSpPr>
          <p:spPr bwMode="auto">
            <a:xfrm flipH="1">
              <a:off x="3048000" y="2286000"/>
              <a:ext cx="304800" cy="6096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3" name="AutoShape 15"/>
            <p:cNvCxnSpPr>
              <a:cxnSpLocks noChangeShapeType="1"/>
              <a:stCxn id="9" idx="1"/>
              <a:endCxn id="5" idx="3"/>
            </p:cNvCxnSpPr>
            <p:nvPr/>
          </p:nvCxnSpPr>
          <p:spPr bwMode="auto">
            <a:xfrm flipH="1">
              <a:off x="3059113" y="3135313"/>
              <a:ext cx="1385888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4" name="AutoShape 16"/>
            <p:cNvCxnSpPr>
              <a:cxnSpLocks noChangeShapeType="1"/>
              <a:stCxn id="8" idx="3"/>
              <a:endCxn id="5" idx="2"/>
            </p:cNvCxnSpPr>
            <p:nvPr/>
          </p:nvCxnSpPr>
          <p:spPr bwMode="auto">
            <a:xfrm flipH="1">
              <a:off x="2635250" y="1512888"/>
              <a:ext cx="2781300" cy="1862138"/>
            </a:xfrm>
            <a:prstGeom prst="bentConnector4">
              <a:avLst>
                <a:gd name="adj1" fmla="val -8218"/>
                <a:gd name="adj2" fmla="val 112278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5" name="AutoShape 17"/>
            <p:cNvCxnSpPr>
              <a:cxnSpLocks noChangeShapeType="1"/>
              <a:stCxn id="8" idx="2"/>
              <a:endCxn id="9" idx="0"/>
            </p:cNvCxnSpPr>
            <p:nvPr/>
          </p:nvCxnSpPr>
          <p:spPr bwMode="auto">
            <a:xfrm>
              <a:off x="4930775" y="1752600"/>
              <a:ext cx="0" cy="11430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16" name="Line 19"/>
            <p:cNvSpPr>
              <a:spLocks noChangeShapeType="1"/>
            </p:cNvSpPr>
            <p:nvPr/>
          </p:nvSpPr>
          <p:spPr bwMode="auto">
            <a:xfrm flipV="1">
              <a:off x="1955800" y="1752600"/>
              <a:ext cx="25400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cxnSp>
          <p:nvCxnSpPr>
            <p:cNvPr id="17" name="AutoShape 20"/>
            <p:cNvCxnSpPr>
              <a:cxnSpLocks noChangeShapeType="1"/>
            </p:cNvCxnSpPr>
            <p:nvPr/>
          </p:nvCxnSpPr>
          <p:spPr bwMode="auto">
            <a:xfrm>
              <a:off x="4191000" y="2286000"/>
              <a:ext cx="255588" cy="6096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V="1">
              <a:off x="4192588" y="1752600"/>
              <a:ext cx="25400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cxnSp>
          <p:nvCxnSpPr>
            <p:cNvPr id="19" name="AutoShape 17"/>
            <p:cNvCxnSpPr>
              <a:cxnSpLocks noChangeShapeType="1"/>
            </p:cNvCxnSpPr>
            <p:nvPr/>
          </p:nvCxnSpPr>
          <p:spPr bwMode="auto">
            <a:xfrm>
              <a:off x="2638425" y="1752600"/>
              <a:ext cx="0" cy="11430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20" name="Rechteck 19"/>
          <p:cNvSpPr/>
          <p:nvPr/>
        </p:nvSpPr>
        <p:spPr>
          <a:xfrm>
            <a:off x="2598414" y="3984623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3898162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5.4-2</a:t>
            </a:r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3343275" y="2173111"/>
            <a:ext cx="4883150" cy="1073150"/>
            <a:chOff x="1701" y="1574"/>
            <a:chExt cx="7689" cy="1690"/>
          </a:xfrm>
        </p:grpSpPr>
        <p:sp>
          <p:nvSpPr>
            <p:cNvPr id="4" name="Rectangle 18"/>
            <p:cNvSpPr>
              <a:spLocks noChangeArrowheads="1"/>
            </p:cNvSpPr>
            <p:nvPr/>
          </p:nvSpPr>
          <p:spPr bwMode="auto">
            <a:xfrm>
              <a:off x="4593" y="1900"/>
              <a:ext cx="2530" cy="1078"/>
            </a:xfrm>
            <a:prstGeom prst="rect">
              <a:avLst/>
            </a:prstGeom>
            <a:solidFill>
              <a:srgbClr val="EEECE1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" name="Rectangle 19"/>
            <p:cNvSpPr>
              <a:spLocks noChangeArrowheads="1"/>
            </p:cNvSpPr>
            <p:nvPr/>
          </p:nvSpPr>
          <p:spPr bwMode="auto">
            <a:xfrm>
              <a:off x="1701" y="1624"/>
              <a:ext cx="198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" name="Line 20"/>
            <p:cNvSpPr>
              <a:spLocks noChangeShapeType="1"/>
            </p:cNvSpPr>
            <p:nvPr/>
          </p:nvSpPr>
          <p:spPr bwMode="auto">
            <a:xfrm>
              <a:off x="3681" y="1970"/>
              <a:ext cx="1180" cy="37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triangle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" name="Text Box 21"/>
            <p:cNvSpPr txBox="1">
              <a:spLocks noChangeArrowheads="1"/>
            </p:cNvSpPr>
            <p:nvPr/>
          </p:nvSpPr>
          <p:spPr bwMode="auto">
            <a:xfrm>
              <a:off x="1701" y="1724"/>
              <a:ext cx="1980" cy="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Persönliche Merkmale</a:t>
              </a:r>
            </a:p>
          </p:txBody>
        </p:sp>
        <p:sp>
          <p:nvSpPr>
            <p:cNvPr id="8" name="Text Box 22"/>
            <p:cNvSpPr txBox="1">
              <a:spLocks noChangeArrowheads="1"/>
            </p:cNvSpPr>
            <p:nvPr/>
          </p:nvSpPr>
          <p:spPr bwMode="auto">
            <a:xfrm>
              <a:off x="5321" y="1638"/>
              <a:ext cx="1620" cy="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de-DE" sz="1200">
                <a:latin typeface="Times New Roman" charset="0"/>
                <a:ea typeface="Times New Roman" charset="0"/>
              </a:endParaRPr>
            </a:p>
          </p:txBody>
        </p:sp>
        <p:sp>
          <p:nvSpPr>
            <p:cNvPr id="9" name="Rectangle 23"/>
            <p:cNvSpPr>
              <a:spLocks noChangeArrowheads="1"/>
            </p:cNvSpPr>
            <p:nvPr/>
          </p:nvSpPr>
          <p:spPr bwMode="auto">
            <a:xfrm>
              <a:off x="1701" y="2544"/>
              <a:ext cx="198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" name="Text Box 24"/>
            <p:cNvSpPr txBox="1">
              <a:spLocks noChangeArrowheads="1"/>
            </p:cNvSpPr>
            <p:nvPr/>
          </p:nvSpPr>
          <p:spPr bwMode="auto">
            <a:xfrm>
              <a:off x="1701" y="2604"/>
              <a:ext cx="1980" cy="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Management-fähigkeiten</a:t>
              </a:r>
            </a:p>
          </p:txBody>
        </p:sp>
        <p:sp>
          <p:nvSpPr>
            <p:cNvPr id="11" name="Rectangle 25"/>
            <p:cNvSpPr>
              <a:spLocks noChangeArrowheads="1"/>
            </p:cNvSpPr>
            <p:nvPr/>
          </p:nvSpPr>
          <p:spPr bwMode="auto">
            <a:xfrm>
              <a:off x="4861" y="2074"/>
              <a:ext cx="198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" name="Text Box 26"/>
            <p:cNvSpPr txBox="1">
              <a:spLocks noChangeArrowheads="1"/>
            </p:cNvSpPr>
            <p:nvPr/>
          </p:nvSpPr>
          <p:spPr bwMode="auto">
            <a:xfrm>
              <a:off x="4781" y="2134"/>
              <a:ext cx="2139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Führungsphilosophie (Führungsverhalten)</a:t>
              </a:r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7881" y="2074"/>
              <a:ext cx="1509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" name="Text Box 28"/>
            <p:cNvSpPr txBox="1">
              <a:spLocks noChangeArrowheads="1"/>
            </p:cNvSpPr>
            <p:nvPr/>
          </p:nvSpPr>
          <p:spPr bwMode="auto">
            <a:xfrm>
              <a:off x="7881" y="2124"/>
              <a:ext cx="1509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Führungs-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erfolg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de-DE" sz="1200">
                <a:latin typeface="Times New Roman" charset="0"/>
                <a:ea typeface="Times New Roman" charset="0"/>
              </a:endParaRPr>
            </a:p>
          </p:txBody>
        </p:sp>
        <p:sp>
          <p:nvSpPr>
            <p:cNvPr id="15" name="Line 29"/>
            <p:cNvSpPr>
              <a:spLocks noChangeShapeType="1"/>
            </p:cNvSpPr>
            <p:nvPr/>
          </p:nvSpPr>
          <p:spPr bwMode="auto">
            <a:xfrm>
              <a:off x="6841" y="2448"/>
              <a:ext cx="10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triangle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" name="Line 30"/>
            <p:cNvSpPr>
              <a:spLocks noChangeShapeType="1"/>
            </p:cNvSpPr>
            <p:nvPr/>
          </p:nvSpPr>
          <p:spPr bwMode="auto">
            <a:xfrm flipV="1">
              <a:off x="3681" y="2530"/>
              <a:ext cx="1180" cy="37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triangle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" name="Text Box 31"/>
            <p:cNvSpPr txBox="1">
              <a:spLocks noChangeArrowheads="1"/>
            </p:cNvSpPr>
            <p:nvPr/>
          </p:nvSpPr>
          <p:spPr bwMode="auto">
            <a:xfrm>
              <a:off x="5331" y="1574"/>
              <a:ext cx="1980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>
                  <a:latin typeface="Arial" charset="0"/>
                  <a:ea typeface="Times New Roman" charset="0"/>
                </a:rPr>
                <a:t>Situativer Kontext</a:t>
              </a:r>
            </a:p>
          </p:txBody>
        </p:sp>
      </p:grpSp>
      <p:sp>
        <p:nvSpPr>
          <p:cNvPr id="18" name="Rechteck 17"/>
          <p:cNvSpPr/>
          <p:nvPr/>
        </p:nvSpPr>
        <p:spPr>
          <a:xfrm>
            <a:off x="3343275" y="3584591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862195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25"/>
          <p:cNvGrpSpPr>
            <a:grpSpLocks/>
          </p:cNvGrpSpPr>
          <p:nvPr/>
        </p:nvGrpSpPr>
        <p:grpSpPr bwMode="auto">
          <a:xfrm>
            <a:off x="2976563" y="1585913"/>
            <a:ext cx="6248400" cy="3886200"/>
            <a:chOff x="257175" y="457200"/>
            <a:chExt cx="6248400" cy="3886200"/>
          </a:xfrm>
        </p:grpSpPr>
        <p:sp>
          <p:nvSpPr>
            <p:cNvPr id="5" name="Rechteck 4"/>
            <p:cNvSpPr/>
            <p:nvPr/>
          </p:nvSpPr>
          <p:spPr>
            <a:xfrm>
              <a:off x="257175" y="457200"/>
              <a:ext cx="6248400" cy="38862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52463">
                <a:spcBef>
                  <a:spcPct val="50000"/>
                </a:spcBef>
                <a:defRPr/>
              </a:pPr>
              <a:r>
                <a:rPr lang="de-DE" dirty="0">
                  <a:latin typeface="Arial" charset="0"/>
                </a:rPr>
                <a:t>Unternehmens-und Marketing- Strategie</a:t>
              </a:r>
            </a:p>
          </p:txBody>
        </p:sp>
        <p:grpSp>
          <p:nvGrpSpPr>
            <p:cNvPr id="6" name="Group 31"/>
            <p:cNvGrpSpPr>
              <a:grpSpLocks/>
            </p:cNvGrpSpPr>
            <p:nvPr/>
          </p:nvGrpSpPr>
          <p:grpSpPr bwMode="auto">
            <a:xfrm>
              <a:off x="357187" y="600075"/>
              <a:ext cx="6021389" cy="3590925"/>
              <a:chOff x="129" y="378"/>
              <a:chExt cx="3793" cy="2262"/>
            </a:xfrm>
          </p:grpSpPr>
          <p:sp>
            <p:nvSpPr>
              <p:cNvPr id="8" name="Text Box 3"/>
              <p:cNvSpPr txBox="1">
                <a:spLocks noChangeArrowheads="1"/>
              </p:cNvSpPr>
              <p:nvPr/>
            </p:nvSpPr>
            <p:spPr bwMode="auto">
              <a:xfrm>
                <a:off x="986" y="798"/>
                <a:ext cx="886" cy="135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65306" tIns="32653" rIns="65306" bIns="32653">
                <a:prstTxWarp prst="textNoShape">
                  <a:avLst/>
                </a:prstTxWarp>
              </a:bodyPr>
              <a:lstStyle/>
              <a:p>
                <a:pPr marL="95250" indent="-95250" algn="ctr" defTabSz="652463"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de-DE" sz="1000" b="1">
                    <a:latin typeface="Arial" charset="0"/>
                  </a:rPr>
                  <a:t>Ziele</a:t>
                </a:r>
              </a:p>
              <a:p>
                <a:pPr marL="95250" indent="-95250" defTabSz="652463">
                  <a:lnSpc>
                    <a:spcPct val="150000"/>
                  </a:lnSpc>
                  <a:spcBef>
                    <a:spcPct val="3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Verkaufsmenge</a:t>
                </a:r>
              </a:p>
              <a:p>
                <a:pPr marL="95250" indent="-95250" defTabSz="652463"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Marktanteil</a:t>
                </a:r>
              </a:p>
              <a:p>
                <a:pPr marL="95250" indent="-95250" defTabSz="652463"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Preise</a:t>
                </a:r>
              </a:p>
              <a:p>
                <a:pPr marL="95250" indent="-95250" defTabSz="652463"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Kosten</a:t>
                </a:r>
              </a:p>
              <a:p>
                <a:pPr marL="95250" indent="-95250" defTabSz="652463"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Umsatz-Mix</a:t>
                </a:r>
              </a:p>
              <a:p>
                <a:pPr marL="95250" indent="-95250" defTabSz="652463"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Kundenzufriedenheit</a:t>
                </a:r>
              </a:p>
              <a:p>
                <a:pPr marL="95250" indent="-95250" defTabSz="652463"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Share of Customer</a:t>
                </a:r>
              </a:p>
              <a:p>
                <a:pPr marL="95250" indent="-95250" defTabSz="652463"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Penetration</a:t>
                </a:r>
              </a:p>
            </p:txBody>
          </p:sp>
          <p:sp>
            <p:nvSpPr>
              <p:cNvPr id="9" name="Line 4"/>
              <p:cNvSpPr>
                <a:spLocks noChangeShapeType="1"/>
              </p:cNvSpPr>
              <p:nvPr/>
            </p:nvSpPr>
            <p:spPr bwMode="auto">
              <a:xfrm>
                <a:off x="986" y="990"/>
                <a:ext cx="886" cy="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" name="Text Box 5"/>
              <p:cNvSpPr txBox="1">
                <a:spLocks noChangeArrowheads="1"/>
              </p:cNvSpPr>
              <p:nvPr/>
            </p:nvSpPr>
            <p:spPr bwMode="auto">
              <a:xfrm>
                <a:off x="2074" y="378"/>
                <a:ext cx="710" cy="105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65306" tIns="32653" rIns="65306" bIns="32653">
                <a:prstTxWarp prst="textNoShape">
                  <a:avLst/>
                </a:prstTxWarp>
              </a:bodyPr>
              <a:lstStyle/>
              <a:p>
                <a:pPr marL="95250" indent="-95250" algn="ctr" defTabSz="652463"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de-DE" sz="1000" b="1">
                    <a:latin typeface="Arial" charset="0"/>
                  </a:rPr>
                  <a:t>Anreizsysteme</a:t>
                </a:r>
              </a:p>
              <a:p>
                <a:pPr marL="95250" indent="-95250" defTabSz="652463">
                  <a:lnSpc>
                    <a:spcPct val="150000"/>
                  </a:lnSpc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Festgehalt</a:t>
                </a:r>
              </a:p>
              <a:p>
                <a:pPr marL="95250" indent="-95250" defTabSz="652463"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Provision</a:t>
                </a:r>
              </a:p>
              <a:p>
                <a:pPr marL="95250" indent="-95250" defTabSz="652463"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Prämien / Boni</a:t>
                </a:r>
              </a:p>
              <a:p>
                <a:pPr marL="95250" indent="-95250" defTabSz="652463"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Nicht-monetäre Anreize</a:t>
                </a:r>
              </a:p>
              <a:p>
                <a:pPr marL="95250" indent="-95250" defTabSz="652463"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Wettbewerbe</a:t>
                </a:r>
              </a:p>
            </p:txBody>
          </p:sp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>
                <a:off x="2074" y="576"/>
                <a:ext cx="711" cy="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" name="Text Box 7"/>
              <p:cNvSpPr txBox="1">
                <a:spLocks noChangeArrowheads="1"/>
              </p:cNvSpPr>
              <p:nvPr/>
            </p:nvSpPr>
            <p:spPr bwMode="auto">
              <a:xfrm>
                <a:off x="2074" y="1590"/>
                <a:ext cx="710" cy="105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65306" tIns="32653" rIns="65306" bIns="32653">
                <a:prstTxWarp prst="textNoShape">
                  <a:avLst/>
                </a:prstTxWarp>
              </a:bodyPr>
              <a:lstStyle/>
              <a:p>
                <a:pPr marL="95250" indent="-95250" algn="ctr" defTabSz="652463"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de-DE" sz="1000" b="1">
                    <a:latin typeface="Arial" charset="0"/>
                  </a:rPr>
                  <a:t>Führung</a:t>
                </a:r>
              </a:p>
              <a:p>
                <a:pPr marL="95250" indent="-95250" defTabSz="652463">
                  <a:lnSpc>
                    <a:spcPct val="150000"/>
                  </a:lnSpc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Führungsstil</a:t>
                </a:r>
              </a:p>
              <a:p>
                <a:pPr marL="95250" indent="-95250" defTabSz="652463"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Supervision</a:t>
                </a:r>
              </a:p>
              <a:p>
                <a:pPr marL="95250" indent="-95250" defTabSz="652463"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Nichtfinanzielle Anreize</a:t>
                </a:r>
              </a:p>
              <a:p>
                <a:pPr marL="95250" indent="-95250" defTabSz="652463"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Karrierepfade</a:t>
                </a:r>
              </a:p>
              <a:p>
                <a:pPr marL="95250" indent="-95250" defTabSz="652463">
                  <a:spcBef>
                    <a:spcPct val="50000"/>
                  </a:spcBef>
                  <a:buFontTx/>
                  <a:buChar char="•"/>
                </a:pPr>
                <a:r>
                  <a:rPr lang="de-DE" sz="1000">
                    <a:latin typeface="Arial" charset="0"/>
                  </a:rPr>
                  <a:t>Vertriebskultur</a:t>
                </a:r>
              </a:p>
            </p:txBody>
          </p:sp>
          <p:sp>
            <p:nvSpPr>
              <p:cNvPr id="13" name="Line 8"/>
              <p:cNvSpPr>
                <a:spLocks noChangeShapeType="1"/>
              </p:cNvSpPr>
              <p:nvPr/>
            </p:nvSpPr>
            <p:spPr bwMode="auto">
              <a:xfrm>
                <a:off x="2074" y="1782"/>
                <a:ext cx="711" cy="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" name="Text Box 9"/>
              <p:cNvSpPr txBox="1">
                <a:spLocks noChangeArrowheads="1"/>
              </p:cNvSpPr>
              <p:nvPr/>
            </p:nvSpPr>
            <p:spPr bwMode="auto">
              <a:xfrm>
                <a:off x="129" y="1344"/>
                <a:ext cx="648" cy="33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65306" tIns="32653" rIns="65306" bIns="32653" anchor="ctr" anchorCtr="1">
                <a:prstTxWarp prst="textNoShape">
                  <a:avLst/>
                </a:prstTxWarp>
                <a:spAutoFit/>
              </a:bodyPr>
              <a:lstStyle/>
              <a:p>
                <a:pPr algn="ctr" defTabSz="652463">
                  <a:spcBef>
                    <a:spcPct val="50000"/>
                  </a:spcBef>
                </a:pPr>
                <a:r>
                  <a:rPr lang="de-DE" sz="1000">
                    <a:latin typeface="Arial" charset="0"/>
                  </a:rPr>
                  <a:t>Unternehmens-und Marketing- Strategie</a:t>
                </a:r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1872" y="1104"/>
                <a:ext cx="202" cy="64"/>
              </a:xfrm>
              <a:prstGeom prst="rightArrow">
                <a:avLst>
                  <a:gd name="adj1" fmla="val 50000"/>
                  <a:gd name="adj2" fmla="val 78906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6" name="AutoShape 12"/>
              <p:cNvSpPr>
                <a:spLocks noChangeArrowheads="1"/>
              </p:cNvSpPr>
              <p:nvPr/>
            </p:nvSpPr>
            <p:spPr bwMode="auto">
              <a:xfrm>
                <a:off x="1872" y="1905"/>
                <a:ext cx="202" cy="64"/>
              </a:xfrm>
              <a:prstGeom prst="rightArrow">
                <a:avLst>
                  <a:gd name="adj1" fmla="val 50000"/>
                  <a:gd name="adj2" fmla="val 78906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7" name="Text Box 13"/>
              <p:cNvSpPr txBox="1">
                <a:spLocks noChangeArrowheads="1"/>
              </p:cNvSpPr>
              <p:nvPr/>
            </p:nvSpPr>
            <p:spPr bwMode="auto">
              <a:xfrm>
                <a:off x="2994" y="999"/>
                <a:ext cx="523" cy="24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65306" tIns="32653" rIns="65306" bIns="32653" anchor="ctr" anchorCtr="1">
                <a:prstTxWarp prst="textNoShape">
                  <a:avLst/>
                </a:prstTxWarp>
                <a:spAutoFit/>
              </a:bodyPr>
              <a:lstStyle/>
              <a:p>
                <a:pPr defTabSz="652463">
                  <a:spcBef>
                    <a:spcPct val="50000"/>
                  </a:spcBef>
                </a:pPr>
                <a:r>
                  <a:rPr lang="de-DE" sz="1000">
                    <a:latin typeface="Arial" charset="0"/>
                  </a:rPr>
                  <a:t>Extrinsische Motivation</a:t>
                </a:r>
              </a:p>
            </p:txBody>
          </p:sp>
          <p:sp>
            <p:nvSpPr>
              <p:cNvPr id="18" name="Text Box 16"/>
              <p:cNvSpPr txBox="1">
                <a:spLocks noChangeArrowheads="1"/>
              </p:cNvSpPr>
              <p:nvPr/>
            </p:nvSpPr>
            <p:spPr bwMode="auto">
              <a:xfrm>
                <a:off x="2994" y="1800"/>
                <a:ext cx="523" cy="24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65306" tIns="32653" rIns="65306" bIns="32653" anchor="ctr" anchorCtr="1">
                <a:prstTxWarp prst="textNoShape">
                  <a:avLst/>
                </a:prstTxWarp>
                <a:spAutoFit/>
              </a:bodyPr>
              <a:lstStyle/>
              <a:p>
                <a:pPr defTabSz="652463">
                  <a:spcBef>
                    <a:spcPct val="50000"/>
                  </a:spcBef>
                </a:pPr>
                <a:r>
                  <a:rPr lang="de-DE" sz="1000">
                    <a:latin typeface="Arial" charset="0"/>
                  </a:rPr>
                  <a:t>Intrinsische Motivation</a:t>
                </a:r>
              </a:p>
            </p:txBody>
          </p:sp>
          <p:sp>
            <p:nvSpPr>
              <p:cNvPr id="19" name="Text Box 17"/>
              <p:cNvSpPr txBox="1">
                <a:spLocks noChangeArrowheads="1"/>
              </p:cNvSpPr>
              <p:nvPr/>
            </p:nvSpPr>
            <p:spPr bwMode="auto">
              <a:xfrm>
                <a:off x="3238" y="1354"/>
                <a:ext cx="684" cy="33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65306" tIns="32653" rIns="65306" bIns="32653">
                <a:prstTxWarp prst="textNoShape">
                  <a:avLst/>
                </a:prstTxWarp>
                <a:spAutoFit/>
              </a:bodyPr>
              <a:lstStyle/>
              <a:p>
                <a:pPr algn="ctr" defTabSz="652463">
                  <a:spcBef>
                    <a:spcPct val="50000"/>
                  </a:spcBef>
                </a:pPr>
                <a:r>
                  <a:rPr lang="de-DE" sz="1000">
                    <a:latin typeface="Arial" charset="0"/>
                  </a:rPr>
                  <a:t>Aktivitäten</a:t>
                </a:r>
                <a:br>
                  <a:rPr lang="de-DE" sz="1000">
                    <a:latin typeface="Arial" charset="0"/>
                  </a:rPr>
                </a:br>
                <a:r>
                  <a:rPr lang="de-DE" sz="1000">
                    <a:latin typeface="Arial" charset="0"/>
                  </a:rPr>
                  <a:t>des Verkaufs-außendienstes</a:t>
                </a:r>
              </a:p>
            </p:txBody>
          </p:sp>
          <p:sp>
            <p:nvSpPr>
              <p:cNvPr id="20" name="Line 18"/>
              <p:cNvSpPr>
                <a:spLocks noChangeShapeType="1"/>
              </p:cNvSpPr>
              <p:nvPr/>
            </p:nvSpPr>
            <p:spPr bwMode="auto">
              <a:xfrm>
                <a:off x="3517" y="1120"/>
                <a:ext cx="197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" name="Line 20"/>
              <p:cNvSpPr>
                <a:spLocks noChangeShapeType="1"/>
              </p:cNvSpPr>
              <p:nvPr/>
            </p:nvSpPr>
            <p:spPr bwMode="auto">
              <a:xfrm>
                <a:off x="3517" y="1921"/>
                <a:ext cx="180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" name="AutoShape 23"/>
              <p:cNvSpPr>
                <a:spLocks noChangeArrowheads="1"/>
              </p:cNvSpPr>
              <p:nvPr/>
            </p:nvSpPr>
            <p:spPr bwMode="auto">
              <a:xfrm>
                <a:off x="780" y="1488"/>
                <a:ext cx="202" cy="64"/>
              </a:xfrm>
              <a:prstGeom prst="rightArrow">
                <a:avLst>
                  <a:gd name="adj1" fmla="val 50000"/>
                  <a:gd name="adj2" fmla="val 78906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" name="AutoShape 24"/>
              <p:cNvSpPr>
                <a:spLocks noChangeArrowheads="1"/>
              </p:cNvSpPr>
              <p:nvPr/>
            </p:nvSpPr>
            <p:spPr bwMode="auto">
              <a:xfrm>
                <a:off x="2787" y="1088"/>
                <a:ext cx="202" cy="64"/>
              </a:xfrm>
              <a:prstGeom prst="rightArrow">
                <a:avLst>
                  <a:gd name="adj1" fmla="val 50000"/>
                  <a:gd name="adj2" fmla="val 78906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" name="AutoShape 25"/>
              <p:cNvSpPr>
                <a:spLocks noChangeArrowheads="1"/>
              </p:cNvSpPr>
              <p:nvPr/>
            </p:nvSpPr>
            <p:spPr bwMode="auto">
              <a:xfrm>
                <a:off x="2787" y="1889"/>
                <a:ext cx="202" cy="64"/>
              </a:xfrm>
              <a:prstGeom prst="rightArrow">
                <a:avLst>
                  <a:gd name="adj1" fmla="val 50000"/>
                  <a:gd name="adj2" fmla="val 78906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" name="AutoShape 26"/>
              <p:cNvSpPr>
                <a:spLocks noChangeArrowheads="1"/>
              </p:cNvSpPr>
              <p:nvPr/>
            </p:nvSpPr>
            <p:spPr bwMode="auto">
              <a:xfrm rot="5400000">
                <a:off x="3579" y="1194"/>
                <a:ext cx="241" cy="64"/>
              </a:xfrm>
              <a:prstGeom prst="rightArrow">
                <a:avLst>
                  <a:gd name="adj1" fmla="val 50000"/>
                  <a:gd name="adj2" fmla="val 94141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" name="AutoShape 27"/>
              <p:cNvSpPr>
                <a:spLocks noChangeArrowheads="1"/>
              </p:cNvSpPr>
              <p:nvPr/>
            </p:nvSpPr>
            <p:spPr bwMode="auto">
              <a:xfrm rot="16200000" flipV="1">
                <a:off x="3593" y="1783"/>
                <a:ext cx="241" cy="64"/>
              </a:xfrm>
              <a:prstGeom prst="rightArrow">
                <a:avLst>
                  <a:gd name="adj1" fmla="val 50000"/>
                  <a:gd name="adj2" fmla="val 94141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" name="AutoShape 30"/>
              <p:cNvSpPr>
                <a:spLocks noChangeArrowheads="1"/>
              </p:cNvSpPr>
              <p:nvPr/>
            </p:nvSpPr>
            <p:spPr bwMode="auto">
              <a:xfrm>
                <a:off x="2352" y="1440"/>
                <a:ext cx="144" cy="144"/>
              </a:xfrm>
              <a:prstGeom prst="upDownArrow">
                <a:avLst>
                  <a:gd name="adj1" fmla="val 50000"/>
                  <a:gd name="adj2" fmla="val 2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sp>
          <p:nvSpPr>
            <p:cNvPr id="7" name="Rechteck 24"/>
            <p:cNvSpPr>
              <a:spLocks noChangeArrowheads="1"/>
            </p:cNvSpPr>
            <p:nvPr/>
          </p:nvSpPr>
          <p:spPr bwMode="auto">
            <a:xfrm>
              <a:off x="257175" y="457200"/>
              <a:ext cx="3048000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652463">
                <a:spcBef>
                  <a:spcPct val="50000"/>
                </a:spcBef>
              </a:pPr>
              <a:r>
                <a:rPr lang="de-DE" sz="1100" dirty="0">
                  <a:latin typeface="Arial" charset="0"/>
                </a:rPr>
                <a:t>Verhaltens- vs. ergebnisorientierte Steuerung</a:t>
              </a:r>
            </a:p>
          </p:txBody>
        </p:sp>
      </p:grpSp>
      <p:sp>
        <p:nvSpPr>
          <p:cNvPr id="28" name="Textfeld 27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5.1-2</a:t>
            </a:r>
          </a:p>
        </p:txBody>
      </p:sp>
      <p:sp>
        <p:nvSpPr>
          <p:cNvPr id="29" name="Rechteck 28"/>
          <p:cNvSpPr/>
          <p:nvPr/>
        </p:nvSpPr>
        <p:spPr>
          <a:xfrm>
            <a:off x="2940521" y="5520164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16076696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5.4-3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0035" y="1953059"/>
            <a:ext cx="6151930" cy="2951882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3020035" y="4627942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9756244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5.4-4</a:t>
            </a:r>
          </a:p>
        </p:txBody>
      </p:sp>
      <p:grpSp>
        <p:nvGrpSpPr>
          <p:cNvPr id="3" name="Gruppieren 48"/>
          <p:cNvGrpSpPr>
            <a:grpSpLocks/>
          </p:cNvGrpSpPr>
          <p:nvPr/>
        </p:nvGrpSpPr>
        <p:grpSpPr bwMode="auto">
          <a:xfrm>
            <a:off x="1881188" y="1534499"/>
            <a:ext cx="7371313" cy="2538739"/>
            <a:chOff x="357187" y="1531576"/>
            <a:chExt cx="5321511" cy="1832249"/>
          </a:xfrm>
        </p:grpSpPr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357187" y="2238267"/>
              <a:ext cx="1028700" cy="35857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400">
                  <a:latin typeface="Arial" charset="0"/>
                </a:rPr>
                <a:t>Orientierungs-Phase</a:t>
              </a:r>
            </a:p>
          </p:txBody>
        </p:sp>
        <p:sp>
          <p:nvSpPr>
            <p:cNvPr id="5" name="AutoShape 23"/>
            <p:cNvSpPr>
              <a:spLocks noChangeArrowheads="1"/>
            </p:cNvSpPr>
            <p:nvPr/>
          </p:nvSpPr>
          <p:spPr bwMode="auto">
            <a:xfrm>
              <a:off x="1390650" y="2362200"/>
              <a:ext cx="320675" cy="101600"/>
            </a:xfrm>
            <a:prstGeom prst="rightArrow">
              <a:avLst>
                <a:gd name="adj1" fmla="val 50000"/>
                <a:gd name="adj2" fmla="val 78906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de-DE" sz="3200"/>
            </a:p>
          </p:txBody>
        </p:sp>
        <p:sp>
          <p:nvSpPr>
            <p:cNvPr id="6" name="Text Box 9"/>
            <p:cNvSpPr txBox="1">
              <a:spLocks noChangeArrowheads="1"/>
            </p:cNvSpPr>
            <p:nvPr/>
          </p:nvSpPr>
          <p:spPr bwMode="auto">
            <a:xfrm>
              <a:off x="1714500" y="2238267"/>
              <a:ext cx="1028700" cy="35857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400" dirty="0">
                  <a:latin typeface="Arial" charset="0"/>
                </a:rPr>
                <a:t>Etablierungs-Phase</a:t>
              </a:r>
            </a:p>
          </p:txBody>
        </p:sp>
        <p:sp>
          <p:nvSpPr>
            <p:cNvPr id="7" name="AutoShape 23"/>
            <p:cNvSpPr>
              <a:spLocks noChangeArrowheads="1"/>
            </p:cNvSpPr>
            <p:nvPr/>
          </p:nvSpPr>
          <p:spPr bwMode="auto">
            <a:xfrm>
              <a:off x="2743200" y="2362200"/>
              <a:ext cx="320675" cy="101600"/>
            </a:xfrm>
            <a:prstGeom prst="rightArrow">
              <a:avLst>
                <a:gd name="adj1" fmla="val 50000"/>
                <a:gd name="adj2" fmla="val 78906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de-DE" sz="3200"/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3062286" y="2238267"/>
              <a:ext cx="1260000" cy="35857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400" dirty="0">
                  <a:latin typeface="Arial" charset="0"/>
                </a:rPr>
                <a:t>Aufrechterhaltungs-Phase</a:t>
              </a:r>
            </a:p>
          </p:txBody>
        </p:sp>
        <p:sp>
          <p:nvSpPr>
            <p:cNvPr id="9" name="AutoShape 23"/>
            <p:cNvSpPr>
              <a:spLocks noChangeArrowheads="1"/>
            </p:cNvSpPr>
            <p:nvPr/>
          </p:nvSpPr>
          <p:spPr bwMode="auto">
            <a:xfrm>
              <a:off x="4326148" y="2362200"/>
              <a:ext cx="320675" cy="101600"/>
            </a:xfrm>
            <a:prstGeom prst="rightArrow">
              <a:avLst>
                <a:gd name="adj1" fmla="val 50000"/>
                <a:gd name="adj2" fmla="val 78906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de-DE" sz="3200"/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4649998" y="2238267"/>
              <a:ext cx="1028700" cy="35857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400">
                  <a:latin typeface="Arial" charset="0"/>
                </a:rPr>
                <a:t>Beendigungs-Phase</a:t>
              </a: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2351244" y="1531576"/>
              <a:ext cx="1077756" cy="35857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400">
                  <a:latin typeface="Arial" charset="0"/>
                </a:rPr>
                <a:t>Beförderung ins Management</a:t>
              </a:r>
            </a:p>
          </p:txBody>
        </p:sp>
        <p:sp>
          <p:nvSpPr>
            <p:cNvPr id="12" name="AutoShape 23"/>
            <p:cNvSpPr>
              <a:spLocks noChangeArrowheads="1"/>
            </p:cNvSpPr>
            <p:nvPr/>
          </p:nvSpPr>
          <p:spPr bwMode="auto">
            <a:xfrm rot="-5400000">
              <a:off x="2603502" y="2120899"/>
              <a:ext cx="533400" cy="101600"/>
            </a:xfrm>
            <a:prstGeom prst="rightArrow">
              <a:avLst>
                <a:gd name="adj1" fmla="val 50000"/>
                <a:gd name="adj2" fmla="val 78896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de-DE" sz="3200"/>
            </a:p>
          </p:txBody>
        </p:sp>
        <p:sp>
          <p:nvSpPr>
            <p:cNvPr id="13" name="AutoShape 23"/>
            <p:cNvSpPr>
              <a:spLocks noChangeArrowheads="1"/>
            </p:cNvSpPr>
            <p:nvPr/>
          </p:nvSpPr>
          <p:spPr bwMode="auto">
            <a:xfrm rot="5400000">
              <a:off x="1231900" y="2654300"/>
              <a:ext cx="533400" cy="101600"/>
            </a:xfrm>
            <a:prstGeom prst="rightArrow">
              <a:avLst>
                <a:gd name="adj1" fmla="val 50000"/>
                <a:gd name="adj2" fmla="val 78896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de-DE" sz="3200"/>
            </a:p>
          </p:txBody>
        </p:sp>
        <p:sp>
          <p:nvSpPr>
            <p:cNvPr id="14" name="Text Box 9"/>
            <p:cNvSpPr txBox="1">
              <a:spLocks noChangeArrowheads="1"/>
            </p:cNvSpPr>
            <p:nvPr/>
          </p:nvSpPr>
          <p:spPr bwMode="auto">
            <a:xfrm>
              <a:off x="1102200" y="3005254"/>
              <a:ext cx="802800" cy="35857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400">
                  <a:latin typeface="Arial" charset="0"/>
                </a:rPr>
                <a:t>Kündigung, Ausstieg</a:t>
              </a:r>
            </a:p>
          </p:txBody>
        </p:sp>
        <p:cxnSp>
          <p:nvCxnSpPr>
            <p:cNvPr id="15" name="Gewinkelte Verbindung 14"/>
            <p:cNvCxnSpPr>
              <a:stCxn id="6" idx="2"/>
              <a:endCxn id="10" idx="2"/>
            </p:cNvCxnSpPr>
            <p:nvPr/>
          </p:nvCxnSpPr>
          <p:spPr>
            <a:xfrm rot="16200000" flipH="1">
              <a:off x="3696600" y="1129089"/>
              <a:ext cx="9166" cy="2935498"/>
            </a:xfrm>
            <a:prstGeom prst="bentConnector3">
              <a:avLst>
                <a:gd name="adj1" fmla="val 7042717"/>
              </a:avLst>
            </a:prstGeom>
            <a:ln w="28575">
              <a:solidFill>
                <a:schemeClr val="tx1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hteck 15"/>
            <p:cNvSpPr/>
            <p:nvPr/>
          </p:nvSpPr>
          <p:spPr>
            <a:xfrm>
              <a:off x="2514685" y="2963511"/>
              <a:ext cx="838233" cy="24434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652463">
                <a:spcBef>
                  <a:spcPct val="50000"/>
                </a:spcBef>
                <a:defRPr/>
              </a:pPr>
              <a:r>
                <a:rPr lang="de-DE" sz="1600" dirty="0" err="1">
                  <a:latin typeface="Arial" charset="0"/>
                </a:rPr>
                <a:t>Plateauing</a:t>
              </a:r>
              <a:endParaRPr lang="de-DE" sz="1600" dirty="0">
                <a:latin typeface="Arial" charset="0"/>
              </a:endParaRPr>
            </a:p>
          </p:txBody>
        </p:sp>
        <p:cxnSp>
          <p:nvCxnSpPr>
            <p:cNvPr id="17" name="Gerade Verbindung 17"/>
            <p:cNvCxnSpPr/>
            <p:nvPr/>
          </p:nvCxnSpPr>
          <p:spPr>
            <a:xfrm rot="5400000">
              <a:off x="3387931" y="2912723"/>
              <a:ext cx="609451" cy="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1831854" y="4787970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36025807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5.4-5</a:t>
            </a:r>
          </a:p>
        </p:txBody>
      </p:sp>
      <p:grpSp>
        <p:nvGrpSpPr>
          <p:cNvPr id="3" name="Gruppieren 27"/>
          <p:cNvGrpSpPr>
            <a:grpSpLocks/>
          </p:cNvGrpSpPr>
          <p:nvPr/>
        </p:nvGrpSpPr>
        <p:grpSpPr bwMode="auto">
          <a:xfrm>
            <a:off x="2743201" y="1680130"/>
            <a:ext cx="5599339" cy="3747973"/>
            <a:chOff x="1219200" y="923544"/>
            <a:chExt cx="4038601" cy="2703654"/>
          </a:xfrm>
        </p:grpSpPr>
        <p:grpSp>
          <p:nvGrpSpPr>
            <p:cNvPr id="4" name="Gruppieren 3"/>
            <p:cNvGrpSpPr>
              <a:grpSpLocks/>
            </p:cNvGrpSpPr>
            <p:nvPr/>
          </p:nvGrpSpPr>
          <p:grpSpPr bwMode="auto">
            <a:xfrm>
              <a:off x="1268414" y="923544"/>
              <a:ext cx="3989387" cy="2438740"/>
              <a:chOff x="1295074" y="915194"/>
              <a:chExt cx="4191326" cy="2438740"/>
            </a:xfrm>
          </p:grpSpPr>
          <p:cxnSp>
            <p:nvCxnSpPr>
              <p:cNvPr id="24" name="Gerade Verbindung mit Pfeil 2"/>
              <p:cNvCxnSpPr/>
              <p:nvPr/>
            </p:nvCxnSpPr>
            <p:spPr>
              <a:xfrm>
                <a:off x="1295074" y="3352347"/>
                <a:ext cx="4191326" cy="158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 Verbindung mit Pfeil 24"/>
              <p:cNvCxnSpPr/>
              <p:nvPr/>
            </p:nvCxnSpPr>
            <p:spPr>
              <a:xfrm rot="5400000" flipH="1" flipV="1">
                <a:off x="76538" y="2133730"/>
                <a:ext cx="2438740" cy="166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" name="Gerade Verbindung 6"/>
            <p:cNvCxnSpPr/>
            <p:nvPr/>
          </p:nvCxnSpPr>
          <p:spPr>
            <a:xfrm rot="5400000">
              <a:off x="2100252" y="3365459"/>
              <a:ext cx="15242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Gerade Verbindung 7"/>
            <p:cNvCxnSpPr/>
            <p:nvPr/>
          </p:nvCxnSpPr>
          <p:spPr>
            <a:xfrm rot="5400000">
              <a:off x="2971789" y="3365459"/>
              <a:ext cx="15242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 Verbindung 8"/>
            <p:cNvCxnSpPr/>
            <p:nvPr/>
          </p:nvCxnSpPr>
          <p:spPr>
            <a:xfrm rot="5400000">
              <a:off x="3886189" y="3365459"/>
              <a:ext cx="15242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 Verbindung 9"/>
            <p:cNvCxnSpPr/>
            <p:nvPr/>
          </p:nvCxnSpPr>
          <p:spPr>
            <a:xfrm rot="5400000">
              <a:off x="4800589" y="3365459"/>
              <a:ext cx="15242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 Verbindung 10"/>
            <p:cNvCxnSpPr/>
            <p:nvPr/>
          </p:nvCxnSpPr>
          <p:spPr>
            <a:xfrm rot="5400000" flipH="1" flipV="1">
              <a:off x="1033304" y="2133388"/>
              <a:ext cx="2286319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11"/>
            <p:cNvCxnSpPr/>
            <p:nvPr/>
          </p:nvCxnSpPr>
          <p:spPr>
            <a:xfrm rot="5400000" flipH="1" flipV="1">
              <a:off x="1904841" y="2133388"/>
              <a:ext cx="2286319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12"/>
            <p:cNvCxnSpPr/>
            <p:nvPr/>
          </p:nvCxnSpPr>
          <p:spPr>
            <a:xfrm rot="5400000" flipH="1" flipV="1">
              <a:off x="2819241" y="2133388"/>
              <a:ext cx="2286319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13"/>
            <p:cNvCxnSpPr/>
            <p:nvPr/>
          </p:nvCxnSpPr>
          <p:spPr>
            <a:xfrm rot="5400000" flipH="1" flipV="1">
              <a:off x="3733641" y="2133388"/>
              <a:ext cx="2286319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ihandform 12"/>
            <p:cNvSpPr/>
            <p:nvPr/>
          </p:nvSpPr>
          <p:spPr>
            <a:xfrm>
              <a:off x="1266825" y="1599913"/>
              <a:ext cx="3609975" cy="946282"/>
            </a:xfrm>
            <a:custGeom>
              <a:avLst/>
              <a:gdLst>
                <a:gd name="connsiteX0" fmla="*/ 0 w 3609975"/>
                <a:gd name="connsiteY0" fmla="*/ 627063 h 627063"/>
                <a:gd name="connsiteX1" fmla="*/ 909638 w 3609975"/>
                <a:gd name="connsiteY1" fmla="*/ 508000 h 627063"/>
                <a:gd name="connsiteX2" fmla="*/ 1781175 w 3609975"/>
                <a:gd name="connsiteY2" fmla="*/ 117475 h 627063"/>
                <a:gd name="connsiteX3" fmla="*/ 2362200 w 3609975"/>
                <a:gd name="connsiteY3" fmla="*/ 41275 h 627063"/>
                <a:gd name="connsiteX4" fmla="*/ 3138488 w 3609975"/>
                <a:gd name="connsiteY4" fmla="*/ 365125 h 627063"/>
                <a:gd name="connsiteX5" fmla="*/ 3609975 w 3609975"/>
                <a:gd name="connsiteY5" fmla="*/ 479425 h 627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09975" h="627063">
                  <a:moveTo>
                    <a:pt x="0" y="627063"/>
                  </a:moveTo>
                  <a:cubicBezTo>
                    <a:pt x="306388" y="609997"/>
                    <a:pt x="612776" y="592931"/>
                    <a:pt x="909638" y="508000"/>
                  </a:cubicBezTo>
                  <a:cubicBezTo>
                    <a:pt x="1206500" y="423069"/>
                    <a:pt x="1539081" y="195262"/>
                    <a:pt x="1781175" y="117475"/>
                  </a:cubicBezTo>
                  <a:cubicBezTo>
                    <a:pt x="2023269" y="39688"/>
                    <a:pt x="2135981" y="0"/>
                    <a:pt x="2362200" y="41275"/>
                  </a:cubicBezTo>
                  <a:cubicBezTo>
                    <a:pt x="2588419" y="82550"/>
                    <a:pt x="2930526" y="292100"/>
                    <a:pt x="3138488" y="365125"/>
                  </a:cubicBezTo>
                  <a:cubicBezTo>
                    <a:pt x="3346451" y="438150"/>
                    <a:pt x="3478213" y="458787"/>
                    <a:pt x="3609975" y="479425"/>
                  </a:cubicBezTo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3200"/>
            </a:p>
          </p:txBody>
        </p:sp>
        <p:sp>
          <p:nvSpPr>
            <p:cNvPr id="14" name="Freihandform 13"/>
            <p:cNvSpPr/>
            <p:nvPr/>
          </p:nvSpPr>
          <p:spPr>
            <a:xfrm>
              <a:off x="1262063" y="1088667"/>
              <a:ext cx="3614737" cy="916116"/>
            </a:xfrm>
            <a:custGeom>
              <a:avLst/>
              <a:gdLst>
                <a:gd name="connsiteX0" fmla="*/ 0 w 3614737"/>
                <a:gd name="connsiteY0" fmla="*/ 111125 h 915988"/>
                <a:gd name="connsiteX1" fmla="*/ 2166937 w 3614737"/>
                <a:gd name="connsiteY1" fmla="*/ 111125 h 915988"/>
                <a:gd name="connsiteX2" fmla="*/ 3238500 w 3614737"/>
                <a:gd name="connsiteY2" fmla="*/ 777875 h 915988"/>
                <a:gd name="connsiteX3" fmla="*/ 3614737 w 3614737"/>
                <a:gd name="connsiteY3" fmla="*/ 915988 h 915988"/>
                <a:gd name="connsiteX4" fmla="*/ 3614737 w 3614737"/>
                <a:gd name="connsiteY4" fmla="*/ 915988 h 915988"/>
                <a:gd name="connsiteX5" fmla="*/ 3614737 w 3614737"/>
                <a:gd name="connsiteY5" fmla="*/ 915988 h 915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4737" h="915988">
                  <a:moveTo>
                    <a:pt x="0" y="111125"/>
                  </a:moveTo>
                  <a:cubicBezTo>
                    <a:pt x="813593" y="55562"/>
                    <a:pt x="1627187" y="0"/>
                    <a:pt x="2166937" y="111125"/>
                  </a:cubicBezTo>
                  <a:cubicBezTo>
                    <a:pt x="2706687" y="222250"/>
                    <a:pt x="2997200" y="643731"/>
                    <a:pt x="3238500" y="777875"/>
                  </a:cubicBezTo>
                  <a:cubicBezTo>
                    <a:pt x="3479800" y="912019"/>
                    <a:pt x="3614737" y="915988"/>
                    <a:pt x="3614737" y="915988"/>
                  </a:cubicBezTo>
                  <a:lnTo>
                    <a:pt x="3614737" y="915988"/>
                  </a:lnTo>
                  <a:lnTo>
                    <a:pt x="3614737" y="915988"/>
                  </a:lnTo>
                </a:path>
              </a:pathLst>
            </a:cu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3200"/>
            </a:p>
          </p:txBody>
        </p:sp>
        <p:sp>
          <p:nvSpPr>
            <p:cNvPr id="15" name="Freihandform 14"/>
            <p:cNvSpPr/>
            <p:nvPr/>
          </p:nvSpPr>
          <p:spPr>
            <a:xfrm>
              <a:off x="1262063" y="1299834"/>
              <a:ext cx="3614737" cy="2062449"/>
            </a:xfrm>
            <a:custGeom>
              <a:avLst/>
              <a:gdLst>
                <a:gd name="connsiteX0" fmla="*/ 0 w 3614737"/>
                <a:gd name="connsiteY0" fmla="*/ 2062956 h 2062956"/>
                <a:gd name="connsiteX1" fmla="*/ 914400 w 3614737"/>
                <a:gd name="connsiteY1" fmla="*/ 772319 h 2062956"/>
                <a:gd name="connsiteX2" fmla="*/ 1785937 w 3614737"/>
                <a:gd name="connsiteY2" fmla="*/ 186531 h 2062956"/>
                <a:gd name="connsiteX3" fmla="*/ 2700337 w 3614737"/>
                <a:gd name="connsiteY3" fmla="*/ 29369 h 2062956"/>
                <a:gd name="connsiteX4" fmla="*/ 3614737 w 3614737"/>
                <a:gd name="connsiteY4" fmla="*/ 10319 h 2062956"/>
                <a:gd name="connsiteX5" fmla="*/ 3614737 w 3614737"/>
                <a:gd name="connsiteY5" fmla="*/ 10319 h 206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4737" h="2062956">
                  <a:moveTo>
                    <a:pt x="0" y="2062956"/>
                  </a:moveTo>
                  <a:cubicBezTo>
                    <a:pt x="308372" y="1574006"/>
                    <a:pt x="616744" y="1085057"/>
                    <a:pt x="914400" y="772319"/>
                  </a:cubicBezTo>
                  <a:cubicBezTo>
                    <a:pt x="1212056" y="459582"/>
                    <a:pt x="1488281" y="310356"/>
                    <a:pt x="1785937" y="186531"/>
                  </a:cubicBezTo>
                  <a:cubicBezTo>
                    <a:pt x="2083593" y="62706"/>
                    <a:pt x="2395537" y="58738"/>
                    <a:pt x="2700337" y="29369"/>
                  </a:cubicBezTo>
                  <a:cubicBezTo>
                    <a:pt x="3005137" y="0"/>
                    <a:pt x="3614737" y="10319"/>
                    <a:pt x="3614737" y="10319"/>
                  </a:cubicBezTo>
                  <a:lnTo>
                    <a:pt x="3614737" y="10319"/>
                  </a:lnTo>
                </a:path>
              </a:pathLst>
            </a:custGeom>
            <a:ln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de-DE" sz="3200"/>
            </a:p>
          </p:txBody>
        </p:sp>
        <p:sp>
          <p:nvSpPr>
            <p:cNvPr id="16" name="Rechteck 15"/>
            <p:cNvSpPr/>
            <p:nvPr/>
          </p:nvSpPr>
          <p:spPr>
            <a:xfrm>
              <a:off x="1300163" y="3427381"/>
              <a:ext cx="838200" cy="199817"/>
            </a:xfrm>
            <a:prstGeom prst="rect">
              <a:avLst/>
            </a:prstGeom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200">
                  <a:latin typeface="Arial" charset="0"/>
                </a:rPr>
                <a:t>Orientierung</a:t>
              </a:r>
              <a:endParaRPr lang="de-DE" sz="1400">
                <a:latin typeface="Arial" charset="0"/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2195513" y="3427381"/>
              <a:ext cx="838200" cy="199817"/>
            </a:xfrm>
            <a:prstGeom prst="rect">
              <a:avLst/>
            </a:prstGeom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200">
                  <a:latin typeface="Arial" charset="0"/>
                </a:rPr>
                <a:t>Etablierung</a:t>
              </a:r>
              <a:endParaRPr lang="de-DE" sz="1400">
                <a:latin typeface="Arial" charset="0"/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2895600" y="3427381"/>
              <a:ext cx="1219200" cy="199817"/>
            </a:xfrm>
            <a:prstGeom prst="rect">
              <a:avLst/>
            </a:prstGeom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200">
                  <a:latin typeface="Arial" charset="0"/>
                </a:rPr>
                <a:t>Aufrechterhaltung</a:t>
              </a:r>
              <a:endParaRPr lang="de-DE" sz="1400">
                <a:latin typeface="Arial" charset="0"/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3962400" y="3427381"/>
              <a:ext cx="909638" cy="199817"/>
            </a:xfrm>
            <a:prstGeom prst="rect">
              <a:avLst/>
            </a:prstGeom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200">
                  <a:latin typeface="Arial" charset="0"/>
                </a:rPr>
                <a:t>Beendigung</a:t>
              </a:r>
              <a:endParaRPr lang="de-DE" sz="1400">
                <a:latin typeface="Arial" charset="0"/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800600" y="3124126"/>
              <a:ext cx="457200" cy="199817"/>
            </a:xfrm>
            <a:prstGeom prst="rect">
              <a:avLst/>
            </a:prstGeom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200" b="1">
                  <a:latin typeface="Arial" charset="0"/>
                </a:rPr>
                <a:t>Zeit</a:t>
              </a:r>
              <a:endParaRPr lang="de-DE" sz="1400" b="1">
                <a:latin typeface="Arial" charset="0"/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3948113" y="2284222"/>
              <a:ext cx="990600" cy="199817"/>
            </a:xfrm>
            <a:prstGeom prst="rect">
              <a:avLst/>
            </a:prstGeom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200" b="1">
                  <a:latin typeface="Arial" charset="0"/>
                </a:rPr>
                <a:t>Verkaufserfolg</a:t>
              </a:r>
              <a:endParaRPr lang="de-DE" sz="1400" b="1">
                <a:latin typeface="Arial" charset="0"/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1219200" y="1171229"/>
              <a:ext cx="990600" cy="199817"/>
            </a:xfrm>
            <a:prstGeom prst="rect">
              <a:avLst/>
            </a:prstGeom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200" b="1">
                  <a:latin typeface="Arial" charset="0"/>
                </a:rPr>
                <a:t>Arbeitseinsatz</a:t>
              </a:r>
              <a:endParaRPr lang="de-DE" sz="1400" b="1">
                <a:latin typeface="Arial" charset="0"/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3952875" y="1137887"/>
              <a:ext cx="990600" cy="333029"/>
            </a:xfrm>
            <a:prstGeom prst="rect">
              <a:avLst/>
            </a:prstGeom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r" defTabSz="652463">
                <a:spcBef>
                  <a:spcPct val="50000"/>
                </a:spcBef>
              </a:pPr>
              <a:r>
                <a:rPr lang="de-DE" sz="1200" b="1">
                  <a:latin typeface="Arial" charset="0"/>
                </a:rPr>
                <a:t>Verkaufs-fertigkeiten</a:t>
              </a:r>
              <a:endParaRPr lang="de-DE" sz="1400" b="1">
                <a:latin typeface="Arial" charset="0"/>
              </a:endParaRPr>
            </a:p>
          </p:txBody>
        </p:sp>
      </p:grpSp>
      <p:sp>
        <p:nvSpPr>
          <p:cNvPr id="26" name="Rechteck 25"/>
          <p:cNvSpPr/>
          <p:nvPr/>
        </p:nvSpPr>
        <p:spPr>
          <a:xfrm>
            <a:off x="2743201" y="5572169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4074540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54"/>
          <p:cNvGrpSpPr>
            <a:grpSpLocks/>
          </p:cNvGrpSpPr>
          <p:nvPr/>
        </p:nvGrpSpPr>
        <p:grpSpPr bwMode="auto">
          <a:xfrm>
            <a:off x="2942814" y="2392379"/>
            <a:ext cx="5961062" cy="2125663"/>
            <a:chOff x="404752" y="762001"/>
            <a:chExt cx="5961063" cy="2126319"/>
          </a:xfrm>
        </p:grpSpPr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457200" y="762001"/>
              <a:ext cx="5867400" cy="12954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>
              <a:prstTxWarp prst="textNoShape">
                <a:avLst/>
              </a:prstTxWarp>
            </a:bodyPr>
            <a:lstStyle/>
            <a:p>
              <a:pPr marL="95250" indent="-95250" algn="just" defTabSz="652463">
                <a:lnSpc>
                  <a:spcPct val="150000"/>
                </a:lnSpc>
                <a:spcBef>
                  <a:spcPct val="50000"/>
                </a:spcBef>
                <a:tabLst>
                  <a:tab pos="5599113" algn="r"/>
                </a:tabLst>
              </a:pPr>
              <a:r>
                <a:rPr lang="de-DE" sz="1000" b="1" dirty="0">
                  <a:latin typeface="Arial" charset="0"/>
                </a:rPr>
                <a:t>Verhaltensorientierte Steuerung 	Ergebnisorientierte Steuerung</a:t>
              </a:r>
            </a:p>
            <a:p>
              <a:pPr marL="95250" indent="-95250" defTabSz="652463">
                <a:lnSpc>
                  <a:spcPct val="150000"/>
                </a:lnSpc>
                <a:spcBef>
                  <a:spcPct val="30000"/>
                </a:spcBef>
                <a:tabLst>
                  <a:tab pos="5599113" algn="r"/>
                </a:tabLst>
              </a:pPr>
              <a:r>
                <a:rPr lang="de-DE" sz="1000" dirty="0">
                  <a:latin typeface="Arial" charset="0"/>
                </a:rPr>
                <a:t>Nachhaltige Überwachung der Verkäufer	Geringe Überwachung</a:t>
              </a:r>
            </a:p>
            <a:p>
              <a:pPr marL="95250" indent="-95250" defTabSz="652463">
                <a:spcBef>
                  <a:spcPct val="50000"/>
                </a:spcBef>
                <a:tabLst>
                  <a:tab pos="5599113" algn="r"/>
                </a:tabLst>
              </a:pPr>
              <a:r>
                <a:rPr lang="de-DE" sz="1000" dirty="0">
                  <a:latin typeface="Arial" charset="0"/>
                </a:rPr>
                <a:t>Umfangreiche Führung durch die Vertriebsleitung	Sehr eingeschränkte Führungsmaßnahmen</a:t>
              </a:r>
            </a:p>
            <a:p>
              <a:pPr marL="95250" indent="-95250" defTabSz="652463">
                <a:spcBef>
                  <a:spcPct val="50000"/>
                </a:spcBef>
                <a:tabLst>
                  <a:tab pos="5599113" algn="r"/>
                </a:tabLst>
              </a:pPr>
              <a:r>
                <a:rPr lang="de-DE" sz="1000" dirty="0">
                  <a:latin typeface="Arial" charset="0"/>
                </a:rPr>
                <a:t>Eher subjektive, qualitative Leistungsmessung	Quantitative und „objektive“ Messung des 	Verkaufserfolgs</a:t>
              </a: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404752" y="2591544"/>
              <a:ext cx="1028700" cy="2198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charset="0"/>
                </a:rPr>
                <a:t>Motivation</a:t>
              </a:r>
            </a:p>
          </p:txBody>
        </p:sp>
        <p:sp>
          <p:nvSpPr>
            <p:cNvPr id="8" name="Text Box 17"/>
            <p:cNvSpPr txBox="1">
              <a:spLocks noChangeArrowheads="1"/>
            </p:cNvSpPr>
            <p:nvPr/>
          </p:nvSpPr>
          <p:spPr bwMode="auto">
            <a:xfrm>
              <a:off x="1771590" y="2514600"/>
              <a:ext cx="1085850" cy="3737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charset="0"/>
                </a:rPr>
                <a:t>Verhalten</a:t>
              </a:r>
              <a:br>
                <a:rPr lang="de-DE" sz="1000">
                  <a:latin typeface="Arial" charset="0"/>
                </a:rPr>
              </a:br>
              <a:r>
                <a:rPr lang="de-DE" sz="1000">
                  <a:latin typeface="Arial" charset="0"/>
                </a:rPr>
                <a:t>(z.B. Einsatz)</a:t>
              </a: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3909952" y="2591544"/>
              <a:ext cx="1028700" cy="2198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charset="0"/>
                </a:rPr>
                <a:t>Ergebnis</a:t>
              </a:r>
            </a:p>
          </p:txBody>
        </p:sp>
        <p:sp>
          <p:nvSpPr>
            <p:cNvPr id="10" name="Text Box 17"/>
            <p:cNvSpPr txBox="1">
              <a:spLocks noChangeArrowheads="1"/>
            </p:cNvSpPr>
            <p:nvPr/>
          </p:nvSpPr>
          <p:spPr bwMode="auto">
            <a:xfrm>
              <a:off x="5279965" y="2591544"/>
              <a:ext cx="1085850" cy="2198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charset="0"/>
                </a:rPr>
                <a:t>Anreize</a:t>
              </a:r>
            </a:p>
          </p:txBody>
        </p:sp>
        <p:cxnSp>
          <p:nvCxnSpPr>
            <p:cNvPr id="11" name="Gerade Verbindung mit Pfeil 10"/>
            <p:cNvCxnSpPr/>
            <p:nvPr/>
          </p:nvCxnSpPr>
          <p:spPr>
            <a:xfrm>
              <a:off x="2560577" y="914448"/>
              <a:ext cx="1676400" cy="1588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headEnd type="triangl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>
              <a:stCxn id="8" idx="3"/>
              <a:endCxn id="9" idx="1"/>
            </p:cNvCxnSpPr>
            <p:nvPr/>
          </p:nvCxnSpPr>
          <p:spPr>
            <a:xfrm>
              <a:off x="2857439" y="2700937"/>
              <a:ext cx="1052513" cy="1587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mit Pfeil 12"/>
            <p:cNvCxnSpPr>
              <a:stCxn id="9" idx="3"/>
            </p:cNvCxnSpPr>
            <p:nvPr/>
          </p:nvCxnSpPr>
          <p:spPr>
            <a:xfrm>
              <a:off x="4938653" y="2700937"/>
              <a:ext cx="339725" cy="1587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/>
            <p:cNvCxnSpPr>
              <a:stCxn id="7" idx="3"/>
            </p:cNvCxnSpPr>
            <p:nvPr/>
          </p:nvCxnSpPr>
          <p:spPr>
            <a:xfrm>
              <a:off x="1433452" y="2700937"/>
              <a:ext cx="331787" cy="1587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hteck 29"/>
            <p:cNvSpPr>
              <a:spLocks noChangeArrowheads="1"/>
            </p:cNvSpPr>
            <p:nvPr/>
          </p:nvSpPr>
          <p:spPr bwMode="auto">
            <a:xfrm>
              <a:off x="3048000" y="2438400"/>
              <a:ext cx="6735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defTabSz="652463">
                <a:spcBef>
                  <a:spcPct val="50000"/>
                </a:spcBef>
              </a:pPr>
              <a:r>
                <a:rPr lang="de-DE" sz="1000" b="1">
                  <a:latin typeface="Arial" charset="0"/>
                </a:rPr>
                <a:t>Prozess</a:t>
              </a:r>
            </a:p>
          </p:txBody>
        </p:sp>
        <p:cxnSp>
          <p:nvCxnSpPr>
            <p:cNvPr id="16" name="Gewinkelte Verbindung 31"/>
            <p:cNvCxnSpPr>
              <a:stCxn id="8" idx="2"/>
            </p:cNvCxnSpPr>
            <p:nvPr/>
          </p:nvCxnSpPr>
          <p:spPr>
            <a:xfrm rot="5400000" flipH="1" flipV="1">
              <a:off x="3944072" y="1190478"/>
              <a:ext cx="68284" cy="3327401"/>
            </a:xfrm>
            <a:prstGeom prst="bentConnector4">
              <a:avLst>
                <a:gd name="adj1" fmla="val -331689"/>
                <a:gd name="adj2" fmla="val 100092"/>
              </a:avLst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winkelte Verbindung 16"/>
            <p:cNvCxnSpPr>
              <a:stCxn id="10" idx="2"/>
              <a:endCxn id="7" idx="2"/>
            </p:cNvCxnSpPr>
            <p:nvPr/>
          </p:nvCxnSpPr>
          <p:spPr>
            <a:xfrm rot="5400000">
              <a:off x="3371789" y="359408"/>
              <a:ext cx="1588" cy="4903789"/>
            </a:xfrm>
            <a:prstGeom prst="bentConnector3">
              <a:avLst>
                <a:gd name="adj1" fmla="val 28603976"/>
              </a:avLst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/>
            <p:cNvCxnSpPr>
              <a:endCxn id="8" idx="0"/>
            </p:cNvCxnSpPr>
            <p:nvPr/>
          </p:nvCxnSpPr>
          <p:spPr>
            <a:xfrm rot="5400000">
              <a:off x="2085844" y="2286471"/>
              <a:ext cx="457341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9" idx="0"/>
            </p:cNvCxnSpPr>
            <p:nvPr/>
          </p:nvCxnSpPr>
          <p:spPr>
            <a:xfrm rot="5400000">
              <a:off x="4158314" y="2323789"/>
              <a:ext cx="533565" cy="158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feld 19"/>
          <p:cNvSpPr txBox="1"/>
          <p:nvPr/>
        </p:nvSpPr>
        <p:spPr>
          <a:xfrm>
            <a:off x="1365955" y="13320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5.1-3</a:t>
            </a:r>
          </a:p>
        </p:txBody>
      </p:sp>
      <p:sp>
        <p:nvSpPr>
          <p:cNvPr id="21" name="Rechteck 20"/>
          <p:cNvSpPr/>
          <p:nvPr/>
        </p:nvSpPr>
        <p:spPr>
          <a:xfrm>
            <a:off x="2942814" y="5161380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1173523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5.2-1</a:t>
            </a:r>
          </a:p>
        </p:txBody>
      </p:sp>
      <p:grpSp>
        <p:nvGrpSpPr>
          <p:cNvPr id="3" name="Gruppieren 2"/>
          <p:cNvGrpSpPr/>
          <p:nvPr/>
        </p:nvGrpSpPr>
        <p:grpSpPr>
          <a:xfrm>
            <a:off x="2639616" y="980728"/>
            <a:ext cx="7780312" cy="4166868"/>
            <a:chOff x="2639616" y="980728"/>
            <a:chExt cx="7780312" cy="4166868"/>
          </a:xfrm>
        </p:grpSpPr>
        <p:sp>
          <p:nvSpPr>
            <p:cNvPr id="4" name="Text Box 2"/>
            <p:cNvSpPr txBox="1">
              <a:spLocks noChangeArrowheads="1"/>
            </p:cNvSpPr>
            <p:nvPr/>
          </p:nvSpPr>
          <p:spPr bwMode="auto">
            <a:xfrm>
              <a:off x="3048000" y="1828801"/>
              <a:ext cx="6096000" cy="323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4" rIns="91428" bIns="45714">
              <a:spAutoFit/>
            </a:bodyPr>
            <a:lstStyle/>
            <a:p>
              <a:pPr algn="ctr" defTabSz="913448">
                <a:spcBef>
                  <a:spcPct val="50000"/>
                </a:spcBef>
              </a:pPr>
              <a:r>
                <a:rPr lang="de-DE" sz="1500" b="1" dirty="0"/>
                <a:t>Außendienstentwicklung</a:t>
              </a:r>
            </a:p>
          </p:txBody>
        </p:sp>
        <p:sp>
          <p:nvSpPr>
            <p:cNvPr id="5" name="Line 3"/>
            <p:cNvSpPr>
              <a:spLocks noChangeShapeType="1"/>
            </p:cNvSpPr>
            <p:nvPr/>
          </p:nvSpPr>
          <p:spPr bwMode="auto">
            <a:xfrm flipV="1">
              <a:off x="3149600" y="4343400"/>
              <a:ext cx="5791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lIns="128016" tIns="64008" rIns="128016" bIns="64008"/>
            <a:lstStyle/>
            <a:p>
              <a:endParaRPr lang="de-DE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4305301" y="2533651"/>
              <a:ext cx="4330700" cy="1788320"/>
            </a:xfrm>
            <a:custGeom>
              <a:avLst/>
              <a:gdLst>
                <a:gd name="T0" fmla="*/ 0 w 2190"/>
                <a:gd name="T1" fmla="*/ 2147483647 h 751"/>
                <a:gd name="T2" fmla="*/ 2147483647 w 2190"/>
                <a:gd name="T3" fmla="*/ 2147483647 h 751"/>
                <a:gd name="T4" fmla="*/ 2147483647 w 2190"/>
                <a:gd name="T5" fmla="*/ 2147483647 h 751"/>
                <a:gd name="T6" fmla="*/ 2147483647 w 2190"/>
                <a:gd name="T7" fmla="*/ 2147483647 h 751"/>
                <a:gd name="T8" fmla="*/ 2147483647 w 2190"/>
                <a:gd name="T9" fmla="*/ 2147483647 h 751"/>
                <a:gd name="T10" fmla="*/ 2147483647 w 2190"/>
                <a:gd name="T11" fmla="*/ 2147483647 h 751"/>
                <a:gd name="T12" fmla="*/ 2147483647 w 2190"/>
                <a:gd name="T13" fmla="*/ 2147483647 h 751"/>
                <a:gd name="T14" fmla="*/ 2147483647 w 2190"/>
                <a:gd name="T15" fmla="*/ 2147483647 h 751"/>
                <a:gd name="T16" fmla="*/ 2147483647 w 2190"/>
                <a:gd name="T17" fmla="*/ 2147483647 h 751"/>
                <a:gd name="T18" fmla="*/ 2147483647 w 2190"/>
                <a:gd name="T19" fmla="*/ 2147483647 h 751"/>
                <a:gd name="T20" fmla="*/ 2147483647 w 2190"/>
                <a:gd name="T21" fmla="*/ 2147483647 h 751"/>
                <a:gd name="T22" fmla="*/ 2147483647 w 2190"/>
                <a:gd name="T23" fmla="*/ 2147483647 h 751"/>
                <a:gd name="T24" fmla="*/ 2147483647 w 2190"/>
                <a:gd name="T25" fmla="*/ 2147483647 h 751"/>
                <a:gd name="T26" fmla="*/ 2147483647 w 2190"/>
                <a:gd name="T27" fmla="*/ 2147483647 h 751"/>
                <a:gd name="T28" fmla="*/ 2147483647 w 2190"/>
                <a:gd name="T29" fmla="*/ 2147483647 h 751"/>
                <a:gd name="T30" fmla="*/ 2147483647 w 2190"/>
                <a:gd name="T31" fmla="*/ 2147483647 h 751"/>
                <a:gd name="T32" fmla="*/ 2147483647 w 2190"/>
                <a:gd name="T33" fmla="*/ 2147483647 h 751"/>
                <a:gd name="T34" fmla="*/ 2147483647 w 2190"/>
                <a:gd name="T35" fmla="*/ 2147483647 h 751"/>
                <a:gd name="T36" fmla="*/ 2147483647 w 2190"/>
                <a:gd name="T37" fmla="*/ 2147483647 h 75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90"/>
                <a:gd name="T58" fmla="*/ 0 h 751"/>
                <a:gd name="T59" fmla="*/ 2190 w 2190"/>
                <a:gd name="T60" fmla="*/ 751 h 75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90" h="751">
                  <a:moveTo>
                    <a:pt x="0" y="745"/>
                  </a:moveTo>
                  <a:cubicBezTo>
                    <a:pt x="9" y="743"/>
                    <a:pt x="31" y="751"/>
                    <a:pt x="62" y="733"/>
                  </a:cubicBezTo>
                  <a:cubicBezTo>
                    <a:pt x="93" y="715"/>
                    <a:pt x="146" y="679"/>
                    <a:pt x="185" y="640"/>
                  </a:cubicBezTo>
                  <a:cubicBezTo>
                    <a:pt x="224" y="601"/>
                    <a:pt x="267" y="540"/>
                    <a:pt x="297" y="497"/>
                  </a:cubicBezTo>
                  <a:cubicBezTo>
                    <a:pt x="327" y="454"/>
                    <a:pt x="335" y="425"/>
                    <a:pt x="365" y="380"/>
                  </a:cubicBezTo>
                  <a:cubicBezTo>
                    <a:pt x="395" y="335"/>
                    <a:pt x="447" y="263"/>
                    <a:pt x="477" y="225"/>
                  </a:cubicBezTo>
                  <a:cubicBezTo>
                    <a:pt x="507" y="187"/>
                    <a:pt x="523" y="172"/>
                    <a:pt x="545" y="150"/>
                  </a:cubicBezTo>
                  <a:cubicBezTo>
                    <a:pt x="567" y="128"/>
                    <a:pt x="576" y="114"/>
                    <a:pt x="607" y="95"/>
                  </a:cubicBezTo>
                  <a:cubicBezTo>
                    <a:pt x="638" y="76"/>
                    <a:pt x="686" y="48"/>
                    <a:pt x="730" y="33"/>
                  </a:cubicBezTo>
                  <a:cubicBezTo>
                    <a:pt x="774" y="18"/>
                    <a:pt x="815" y="4"/>
                    <a:pt x="873" y="2"/>
                  </a:cubicBezTo>
                  <a:cubicBezTo>
                    <a:pt x="931" y="0"/>
                    <a:pt x="1022" y="9"/>
                    <a:pt x="1080" y="24"/>
                  </a:cubicBezTo>
                  <a:cubicBezTo>
                    <a:pt x="1138" y="39"/>
                    <a:pt x="1181" y="68"/>
                    <a:pt x="1222" y="93"/>
                  </a:cubicBezTo>
                  <a:cubicBezTo>
                    <a:pt x="1264" y="118"/>
                    <a:pt x="1293" y="139"/>
                    <a:pt x="1327" y="172"/>
                  </a:cubicBezTo>
                  <a:cubicBezTo>
                    <a:pt x="1361" y="204"/>
                    <a:pt x="1394" y="245"/>
                    <a:pt x="1427" y="288"/>
                  </a:cubicBezTo>
                  <a:cubicBezTo>
                    <a:pt x="1460" y="330"/>
                    <a:pt x="1490" y="383"/>
                    <a:pt x="1527" y="430"/>
                  </a:cubicBezTo>
                  <a:cubicBezTo>
                    <a:pt x="1564" y="476"/>
                    <a:pt x="1608" y="528"/>
                    <a:pt x="1648" y="566"/>
                  </a:cubicBezTo>
                  <a:cubicBezTo>
                    <a:pt x="1689" y="605"/>
                    <a:pt x="1720" y="638"/>
                    <a:pt x="1769" y="661"/>
                  </a:cubicBezTo>
                  <a:cubicBezTo>
                    <a:pt x="1818" y="684"/>
                    <a:pt x="1873" y="698"/>
                    <a:pt x="1943" y="708"/>
                  </a:cubicBezTo>
                  <a:cubicBezTo>
                    <a:pt x="2013" y="719"/>
                    <a:pt x="2139" y="721"/>
                    <a:pt x="2190" y="72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128016" tIns="64008" rIns="128016" bIns="64008"/>
            <a:lstStyle/>
            <a:p>
              <a:endParaRPr lang="de-DE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010400" y="2962276"/>
              <a:ext cx="1447800" cy="321470"/>
            </a:xfrm>
            <a:custGeom>
              <a:avLst/>
              <a:gdLst>
                <a:gd name="T0" fmla="*/ 0 w 912"/>
                <a:gd name="T1" fmla="*/ 2147483647 h 203"/>
                <a:gd name="T2" fmla="*/ 2147483647 w 912"/>
                <a:gd name="T3" fmla="*/ 2147483647 h 203"/>
                <a:gd name="T4" fmla="*/ 2147483647 w 912"/>
                <a:gd name="T5" fmla="*/ 2147483647 h 203"/>
                <a:gd name="T6" fmla="*/ 2147483647 w 912"/>
                <a:gd name="T7" fmla="*/ 2147483647 h 203"/>
                <a:gd name="T8" fmla="*/ 2147483647 w 912"/>
                <a:gd name="T9" fmla="*/ 2147483647 h 203"/>
                <a:gd name="T10" fmla="*/ 2147483647 w 912"/>
                <a:gd name="T11" fmla="*/ 2147483647 h 203"/>
                <a:gd name="T12" fmla="*/ 2147483647 w 912"/>
                <a:gd name="T13" fmla="*/ 2147483647 h 203"/>
                <a:gd name="T14" fmla="*/ 2147483647 w 912"/>
                <a:gd name="T15" fmla="*/ 0 h 2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12"/>
                <a:gd name="T25" fmla="*/ 0 h 203"/>
                <a:gd name="T26" fmla="*/ 912 w 912"/>
                <a:gd name="T27" fmla="*/ 203 h 20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12" h="203">
                  <a:moveTo>
                    <a:pt x="0" y="48"/>
                  </a:moveTo>
                  <a:cubicBezTo>
                    <a:pt x="26" y="63"/>
                    <a:pt x="116" y="116"/>
                    <a:pt x="158" y="137"/>
                  </a:cubicBezTo>
                  <a:cubicBezTo>
                    <a:pt x="200" y="158"/>
                    <a:pt x="223" y="168"/>
                    <a:pt x="253" y="177"/>
                  </a:cubicBezTo>
                  <a:cubicBezTo>
                    <a:pt x="283" y="186"/>
                    <a:pt x="290" y="188"/>
                    <a:pt x="336" y="192"/>
                  </a:cubicBezTo>
                  <a:cubicBezTo>
                    <a:pt x="382" y="196"/>
                    <a:pt x="475" y="203"/>
                    <a:pt x="529" y="201"/>
                  </a:cubicBezTo>
                  <a:cubicBezTo>
                    <a:pt x="583" y="199"/>
                    <a:pt x="626" y="188"/>
                    <a:pt x="663" y="177"/>
                  </a:cubicBezTo>
                  <a:cubicBezTo>
                    <a:pt x="700" y="166"/>
                    <a:pt x="709" y="166"/>
                    <a:pt x="750" y="137"/>
                  </a:cubicBezTo>
                  <a:cubicBezTo>
                    <a:pt x="791" y="108"/>
                    <a:pt x="878" y="29"/>
                    <a:pt x="912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lIns="128016" tIns="64008" rIns="128016" bIns="64008"/>
            <a:lstStyle/>
            <a:p>
              <a:endParaRPr lang="de-DE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 flipH="1">
              <a:off x="3153833" y="1571348"/>
              <a:ext cx="3658" cy="29220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/>
              <a:tailEnd/>
            </a:ln>
          </p:spPr>
          <p:txBody>
            <a:bodyPr lIns="128016" tIns="64008" rIns="128016" bIns="64008"/>
            <a:lstStyle/>
            <a:p>
              <a:endParaRPr lang="de-DE"/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3100917" y="4572001"/>
              <a:ext cx="1143000" cy="307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4" rIns="91428" bIns="45714">
              <a:spAutoFit/>
            </a:bodyPr>
            <a:lstStyle/>
            <a:p>
              <a:pPr defTabSz="913448">
                <a:spcBef>
                  <a:spcPct val="50000"/>
                </a:spcBef>
              </a:pPr>
              <a:r>
                <a:rPr lang="de-DE" sz="1400" dirty="0"/>
                <a:t>Rekrutierung</a:t>
              </a:r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4165600" y="4572001"/>
              <a:ext cx="914400" cy="307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4" rIns="91428" bIns="45714">
              <a:spAutoFit/>
            </a:bodyPr>
            <a:lstStyle/>
            <a:p>
              <a:pPr defTabSz="913448">
                <a:spcBef>
                  <a:spcPct val="50000"/>
                </a:spcBef>
              </a:pPr>
              <a:r>
                <a:rPr lang="de-DE" sz="1400" dirty="0"/>
                <a:t>Auswahl</a:t>
              </a: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7569200" y="3429001"/>
              <a:ext cx="1371600" cy="307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4" rIns="91428" bIns="45714">
              <a:spAutoFit/>
            </a:bodyPr>
            <a:lstStyle/>
            <a:p>
              <a:pPr defTabSz="913448">
                <a:spcBef>
                  <a:spcPct val="50000"/>
                </a:spcBef>
              </a:pPr>
              <a:r>
                <a:rPr lang="de-DE" sz="1400" dirty="0"/>
                <a:t>Job </a:t>
              </a:r>
              <a:r>
                <a:rPr lang="de-DE" sz="1400" dirty="0" err="1"/>
                <a:t>Enrichment</a:t>
              </a:r>
              <a:endParaRPr lang="de-DE" sz="1400" dirty="0"/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5562600" y="4572001"/>
              <a:ext cx="1066800" cy="307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4" rIns="91428" bIns="45714">
              <a:spAutoFit/>
            </a:bodyPr>
            <a:lstStyle/>
            <a:p>
              <a:pPr algn="ctr" defTabSz="913448">
                <a:spcBef>
                  <a:spcPct val="50000"/>
                </a:spcBef>
              </a:pPr>
              <a:r>
                <a:rPr lang="de-DE" sz="1400" dirty="0"/>
                <a:t>Training</a:t>
              </a: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7797800" y="4624388"/>
              <a:ext cx="1143000" cy="523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4" rIns="91428" bIns="45714">
              <a:spAutoFit/>
            </a:bodyPr>
            <a:lstStyle/>
            <a:p>
              <a:pPr defTabSz="913448">
                <a:spcBef>
                  <a:spcPct val="50000"/>
                </a:spcBef>
              </a:pPr>
              <a:r>
                <a:rPr lang="de-DE" sz="1400" dirty="0"/>
                <a:t>Kündigung / Fluktuation</a:t>
              </a: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4267200" y="417195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128016" tIns="64008" rIns="128016" bIns="64008"/>
            <a:lstStyle/>
            <a:p>
              <a:endParaRPr lang="de-DE"/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2639616" y="980728"/>
              <a:ext cx="1371600" cy="523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4" rIns="91428" bIns="45714">
              <a:spAutoFit/>
            </a:bodyPr>
            <a:lstStyle/>
            <a:p>
              <a:pPr defTabSz="913448">
                <a:spcBef>
                  <a:spcPct val="50000"/>
                </a:spcBef>
              </a:pPr>
              <a:r>
                <a:rPr lang="de-DE" sz="1400" dirty="0"/>
                <a:t>Erfolg eines Verkäufers</a:t>
              </a:r>
            </a:p>
          </p:txBody>
        </p:sp>
        <p:sp>
          <p:nvSpPr>
            <p:cNvPr id="16" name="Text Box 9"/>
            <p:cNvSpPr txBox="1">
              <a:spLocks noChangeArrowheads="1"/>
            </p:cNvSpPr>
            <p:nvPr/>
          </p:nvSpPr>
          <p:spPr bwMode="auto">
            <a:xfrm>
              <a:off x="9048328" y="4149080"/>
              <a:ext cx="1371600" cy="307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4" rIns="91428" bIns="45714">
              <a:spAutoFit/>
            </a:bodyPr>
            <a:lstStyle/>
            <a:p>
              <a:pPr defTabSz="913448">
                <a:spcBef>
                  <a:spcPct val="50000"/>
                </a:spcBef>
              </a:pPr>
              <a:r>
                <a:rPr lang="de-DE" sz="1400" dirty="0"/>
                <a:t>Zeit</a:t>
              </a:r>
            </a:p>
          </p:txBody>
        </p:sp>
      </p:grpSp>
      <p:sp>
        <p:nvSpPr>
          <p:cNvPr id="17" name="Rechteck 16"/>
          <p:cNvSpPr/>
          <p:nvPr/>
        </p:nvSpPr>
        <p:spPr>
          <a:xfrm>
            <a:off x="3048000" y="5312143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2406730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5.2-2</a:t>
            </a: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1905000" y="838201"/>
            <a:ext cx="8483600" cy="4087809"/>
            <a:chOff x="225" y="765"/>
            <a:chExt cx="5344" cy="2575"/>
          </a:xfrm>
        </p:grpSpPr>
        <p:sp>
          <p:nvSpPr>
            <p:cNvPr id="4" name="AutoShape 4"/>
            <p:cNvSpPr>
              <a:spLocks noChangeAspect="1" noChangeArrowheads="1" noTextEdit="1"/>
            </p:cNvSpPr>
            <p:nvPr/>
          </p:nvSpPr>
          <p:spPr bwMode="auto">
            <a:xfrm>
              <a:off x="225" y="765"/>
              <a:ext cx="5344" cy="2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2310" y="1157"/>
              <a:ext cx="2829" cy="86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2310" y="1157"/>
              <a:ext cx="2829" cy="86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2310" y="1367"/>
              <a:ext cx="847" cy="92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2310" y="1367"/>
              <a:ext cx="847" cy="92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2310" y="1584"/>
              <a:ext cx="722" cy="86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2310" y="1584"/>
              <a:ext cx="722" cy="86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2310" y="1794"/>
              <a:ext cx="545" cy="86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2310" y="1794"/>
              <a:ext cx="545" cy="86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310" y="2003"/>
              <a:ext cx="420" cy="93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2310" y="2003"/>
              <a:ext cx="420" cy="93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2310" y="2219"/>
              <a:ext cx="185" cy="86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2310" y="2219"/>
              <a:ext cx="185" cy="86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2310" y="2430"/>
              <a:ext cx="185" cy="86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2310" y="2430"/>
              <a:ext cx="185" cy="86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2310" y="2641"/>
              <a:ext cx="118" cy="86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2310" y="2641"/>
              <a:ext cx="118" cy="86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2310" y="2852"/>
              <a:ext cx="118" cy="91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2310" y="2852"/>
              <a:ext cx="118" cy="91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2310" y="3068"/>
              <a:ext cx="60" cy="86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2310" y="3068"/>
              <a:ext cx="60" cy="86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5" name="Line 26"/>
            <p:cNvSpPr>
              <a:spLocks noChangeShapeType="1"/>
            </p:cNvSpPr>
            <p:nvPr/>
          </p:nvSpPr>
          <p:spPr bwMode="auto">
            <a:xfrm>
              <a:off x="2310" y="1099"/>
              <a:ext cx="3011" cy="1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6" name="Line 27"/>
            <p:cNvSpPr>
              <a:spLocks noChangeShapeType="1"/>
            </p:cNvSpPr>
            <p:nvPr/>
          </p:nvSpPr>
          <p:spPr bwMode="auto">
            <a:xfrm flipV="1">
              <a:off x="2310" y="1065"/>
              <a:ext cx="2" cy="34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7" name="Line 28"/>
            <p:cNvSpPr>
              <a:spLocks noChangeShapeType="1"/>
            </p:cNvSpPr>
            <p:nvPr/>
          </p:nvSpPr>
          <p:spPr bwMode="auto">
            <a:xfrm flipV="1">
              <a:off x="2915" y="1065"/>
              <a:ext cx="1" cy="34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8" name="Line 29"/>
            <p:cNvSpPr>
              <a:spLocks noChangeShapeType="1"/>
            </p:cNvSpPr>
            <p:nvPr/>
          </p:nvSpPr>
          <p:spPr bwMode="auto">
            <a:xfrm flipV="1">
              <a:off x="3517" y="1065"/>
              <a:ext cx="2" cy="34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9" name="Line 30"/>
            <p:cNvSpPr>
              <a:spLocks noChangeShapeType="1"/>
            </p:cNvSpPr>
            <p:nvPr/>
          </p:nvSpPr>
          <p:spPr bwMode="auto">
            <a:xfrm flipV="1">
              <a:off x="4116" y="1065"/>
              <a:ext cx="2" cy="34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0" name="Line 31"/>
            <p:cNvSpPr>
              <a:spLocks noChangeShapeType="1"/>
            </p:cNvSpPr>
            <p:nvPr/>
          </p:nvSpPr>
          <p:spPr bwMode="auto">
            <a:xfrm flipV="1">
              <a:off x="4720" y="1065"/>
              <a:ext cx="2" cy="34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1" name="Line 32"/>
            <p:cNvSpPr>
              <a:spLocks noChangeShapeType="1"/>
            </p:cNvSpPr>
            <p:nvPr/>
          </p:nvSpPr>
          <p:spPr bwMode="auto">
            <a:xfrm flipV="1">
              <a:off x="5321" y="1065"/>
              <a:ext cx="2" cy="34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2" name="Line 33"/>
            <p:cNvSpPr>
              <a:spLocks noChangeShapeType="1"/>
            </p:cNvSpPr>
            <p:nvPr/>
          </p:nvSpPr>
          <p:spPr bwMode="auto">
            <a:xfrm>
              <a:off x="2310" y="1099"/>
              <a:ext cx="2" cy="2120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>
              <a:off x="2277" y="1099"/>
              <a:ext cx="33" cy="1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4" name="Line 35"/>
            <p:cNvSpPr>
              <a:spLocks noChangeShapeType="1"/>
            </p:cNvSpPr>
            <p:nvPr/>
          </p:nvSpPr>
          <p:spPr bwMode="auto">
            <a:xfrm>
              <a:off x="2277" y="1310"/>
              <a:ext cx="33" cy="1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5" name="Line 36"/>
            <p:cNvSpPr>
              <a:spLocks noChangeShapeType="1"/>
            </p:cNvSpPr>
            <p:nvPr/>
          </p:nvSpPr>
          <p:spPr bwMode="auto">
            <a:xfrm>
              <a:off x="2277" y="1526"/>
              <a:ext cx="33" cy="1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6" name="Line 37"/>
            <p:cNvSpPr>
              <a:spLocks noChangeShapeType="1"/>
            </p:cNvSpPr>
            <p:nvPr/>
          </p:nvSpPr>
          <p:spPr bwMode="auto">
            <a:xfrm>
              <a:off x="2277" y="1735"/>
              <a:ext cx="33" cy="1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7" name="Line 38"/>
            <p:cNvSpPr>
              <a:spLocks noChangeShapeType="1"/>
            </p:cNvSpPr>
            <p:nvPr/>
          </p:nvSpPr>
          <p:spPr bwMode="auto">
            <a:xfrm>
              <a:off x="2277" y="1945"/>
              <a:ext cx="33" cy="2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8" name="Line 39"/>
            <p:cNvSpPr>
              <a:spLocks noChangeShapeType="1"/>
            </p:cNvSpPr>
            <p:nvPr/>
          </p:nvSpPr>
          <p:spPr bwMode="auto">
            <a:xfrm>
              <a:off x="2277" y="2161"/>
              <a:ext cx="33" cy="2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9" name="Line 40"/>
            <p:cNvSpPr>
              <a:spLocks noChangeShapeType="1"/>
            </p:cNvSpPr>
            <p:nvPr/>
          </p:nvSpPr>
          <p:spPr bwMode="auto">
            <a:xfrm>
              <a:off x="2277" y="2372"/>
              <a:ext cx="33" cy="2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0" name="Line 41"/>
            <p:cNvSpPr>
              <a:spLocks noChangeShapeType="1"/>
            </p:cNvSpPr>
            <p:nvPr/>
          </p:nvSpPr>
          <p:spPr bwMode="auto">
            <a:xfrm>
              <a:off x="2277" y="2583"/>
              <a:ext cx="33" cy="2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1" name="Line 42"/>
            <p:cNvSpPr>
              <a:spLocks noChangeShapeType="1"/>
            </p:cNvSpPr>
            <p:nvPr/>
          </p:nvSpPr>
          <p:spPr bwMode="auto">
            <a:xfrm>
              <a:off x="2277" y="2790"/>
              <a:ext cx="33" cy="2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2" name="Line 43"/>
            <p:cNvSpPr>
              <a:spLocks noChangeShapeType="1"/>
            </p:cNvSpPr>
            <p:nvPr/>
          </p:nvSpPr>
          <p:spPr bwMode="auto">
            <a:xfrm>
              <a:off x="2277" y="3008"/>
              <a:ext cx="33" cy="2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3" name="Line 44"/>
            <p:cNvSpPr>
              <a:spLocks noChangeShapeType="1"/>
            </p:cNvSpPr>
            <p:nvPr/>
          </p:nvSpPr>
          <p:spPr bwMode="auto">
            <a:xfrm>
              <a:off x="2277" y="3219"/>
              <a:ext cx="33" cy="2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4" name="Rectangle 45"/>
            <p:cNvSpPr>
              <a:spLocks noChangeArrowheads="1"/>
            </p:cNvSpPr>
            <p:nvPr/>
          </p:nvSpPr>
          <p:spPr bwMode="auto">
            <a:xfrm>
              <a:off x="5172" y="1143"/>
              <a:ext cx="21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47%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Rectangle 46"/>
            <p:cNvSpPr>
              <a:spLocks noChangeArrowheads="1"/>
            </p:cNvSpPr>
            <p:nvPr/>
          </p:nvSpPr>
          <p:spPr bwMode="auto">
            <a:xfrm>
              <a:off x="3190" y="1361"/>
              <a:ext cx="21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14%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3066" y="1571"/>
              <a:ext cx="21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12%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2888" y="1779"/>
              <a:ext cx="151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9%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Rectangle 49"/>
            <p:cNvSpPr>
              <a:spLocks noChangeArrowheads="1"/>
            </p:cNvSpPr>
            <p:nvPr/>
          </p:nvSpPr>
          <p:spPr bwMode="auto">
            <a:xfrm>
              <a:off x="2765" y="1989"/>
              <a:ext cx="151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7%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Rectangle 50"/>
            <p:cNvSpPr>
              <a:spLocks noChangeArrowheads="1"/>
            </p:cNvSpPr>
            <p:nvPr/>
          </p:nvSpPr>
          <p:spPr bwMode="auto">
            <a:xfrm>
              <a:off x="2528" y="2207"/>
              <a:ext cx="151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3%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2528" y="2416"/>
              <a:ext cx="151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3%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Rectangle 52"/>
            <p:cNvSpPr>
              <a:spLocks noChangeArrowheads="1"/>
            </p:cNvSpPr>
            <p:nvPr/>
          </p:nvSpPr>
          <p:spPr bwMode="auto">
            <a:xfrm>
              <a:off x="2463" y="2627"/>
              <a:ext cx="151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2%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Rectangle 53"/>
            <p:cNvSpPr>
              <a:spLocks noChangeArrowheads="1"/>
            </p:cNvSpPr>
            <p:nvPr/>
          </p:nvSpPr>
          <p:spPr bwMode="auto">
            <a:xfrm>
              <a:off x="2463" y="2845"/>
              <a:ext cx="151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2%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2403" y="3052"/>
              <a:ext cx="151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1%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" name="Rectangle 55"/>
            <p:cNvSpPr>
              <a:spLocks noChangeArrowheads="1"/>
            </p:cNvSpPr>
            <p:nvPr/>
          </p:nvSpPr>
          <p:spPr bwMode="auto">
            <a:xfrm>
              <a:off x="2240" y="893"/>
              <a:ext cx="151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0%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5" name="Rectangle 56"/>
            <p:cNvSpPr>
              <a:spLocks noChangeArrowheads="1"/>
            </p:cNvSpPr>
            <p:nvPr/>
          </p:nvSpPr>
          <p:spPr bwMode="auto">
            <a:xfrm>
              <a:off x="2811" y="893"/>
              <a:ext cx="21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10%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Rectangle 57"/>
            <p:cNvSpPr>
              <a:spLocks noChangeArrowheads="1"/>
            </p:cNvSpPr>
            <p:nvPr/>
          </p:nvSpPr>
          <p:spPr bwMode="auto">
            <a:xfrm>
              <a:off x="3413" y="893"/>
              <a:ext cx="21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20%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" name="Rectangle 58"/>
            <p:cNvSpPr>
              <a:spLocks noChangeArrowheads="1"/>
            </p:cNvSpPr>
            <p:nvPr/>
          </p:nvSpPr>
          <p:spPr bwMode="auto">
            <a:xfrm>
              <a:off x="4011" y="893"/>
              <a:ext cx="21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30%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" name="Rectangle 59"/>
            <p:cNvSpPr>
              <a:spLocks noChangeArrowheads="1"/>
            </p:cNvSpPr>
            <p:nvPr/>
          </p:nvSpPr>
          <p:spPr bwMode="auto">
            <a:xfrm>
              <a:off x="4615" y="893"/>
              <a:ext cx="21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40%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" name="Rectangle 60"/>
            <p:cNvSpPr>
              <a:spLocks noChangeArrowheads="1"/>
            </p:cNvSpPr>
            <p:nvPr/>
          </p:nvSpPr>
          <p:spPr bwMode="auto">
            <a:xfrm>
              <a:off x="5218" y="893"/>
              <a:ext cx="21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50%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Rectangle 61"/>
            <p:cNvSpPr>
              <a:spLocks noChangeArrowheads="1"/>
            </p:cNvSpPr>
            <p:nvPr/>
          </p:nvSpPr>
          <p:spPr bwMode="auto">
            <a:xfrm>
              <a:off x="1360" y="1141"/>
              <a:ext cx="919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Interne Empfehlung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" name="Rectangle 62"/>
            <p:cNvSpPr>
              <a:spLocks noChangeArrowheads="1"/>
            </p:cNvSpPr>
            <p:nvPr/>
          </p:nvSpPr>
          <p:spPr bwMode="auto">
            <a:xfrm>
              <a:off x="821" y="1352"/>
              <a:ext cx="1443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Abwerbung vom Wettbewerber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Rectangle 63"/>
            <p:cNvSpPr>
              <a:spLocks noChangeArrowheads="1"/>
            </p:cNvSpPr>
            <p:nvPr/>
          </p:nvSpPr>
          <p:spPr bwMode="auto">
            <a:xfrm>
              <a:off x="1852" y="1568"/>
              <a:ext cx="38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Anzeige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" name="Rectangle 64"/>
            <p:cNvSpPr>
              <a:spLocks noChangeArrowheads="1"/>
            </p:cNvSpPr>
            <p:nvPr/>
          </p:nvSpPr>
          <p:spPr bwMode="auto">
            <a:xfrm>
              <a:off x="343" y="1778"/>
              <a:ext cx="1996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Bewerbung durch Außendienstmitarbeiter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Rectangle 67"/>
            <p:cNvSpPr>
              <a:spLocks noChangeArrowheads="1"/>
            </p:cNvSpPr>
            <p:nvPr/>
          </p:nvSpPr>
          <p:spPr bwMode="auto">
            <a:xfrm>
              <a:off x="1478" y="1987"/>
              <a:ext cx="772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Personalagentur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Rectangle 68"/>
            <p:cNvSpPr>
              <a:spLocks noChangeArrowheads="1"/>
            </p:cNvSpPr>
            <p:nvPr/>
          </p:nvSpPr>
          <p:spPr bwMode="auto">
            <a:xfrm>
              <a:off x="1334" y="2203"/>
              <a:ext cx="966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Interne Beförderung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6" name="Rectangle 71"/>
            <p:cNvSpPr>
              <a:spLocks noChangeArrowheads="1"/>
            </p:cNvSpPr>
            <p:nvPr/>
          </p:nvSpPr>
          <p:spPr bwMode="auto">
            <a:xfrm>
              <a:off x="332" y="2404"/>
              <a:ext cx="1949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Integration von Unternehmen/Abteilungen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Rectangle 72"/>
            <p:cNvSpPr>
              <a:spLocks noChangeArrowheads="1"/>
            </p:cNvSpPr>
            <p:nvPr/>
          </p:nvSpPr>
          <p:spPr bwMode="auto">
            <a:xfrm>
              <a:off x="1038" y="2625"/>
              <a:ext cx="1235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Abwerbung vom Zulieferer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8" name="Rectangle 73"/>
            <p:cNvSpPr>
              <a:spLocks noChangeArrowheads="1"/>
            </p:cNvSpPr>
            <p:nvPr/>
          </p:nvSpPr>
          <p:spPr bwMode="auto">
            <a:xfrm>
              <a:off x="1701" y="2841"/>
              <a:ext cx="549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Hochschule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9" name="Rectangle 74"/>
            <p:cNvSpPr>
              <a:spLocks noChangeArrowheads="1"/>
            </p:cNvSpPr>
            <p:nvPr/>
          </p:nvSpPr>
          <p:spPr bwMode="auto">
            <a:xfrm>
              <a:off x="1117" y="3047"/>
              <a:ext cx="1152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Abwerbung vom Kunden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Rectangle 75"/>
            <p:cNvSpPr>
              <a:spLocks noChangeArrowheads="1"/>
            </p:cNvSpPr>
            <p:nvPr/>
          </p:nvSpPr>
          <p:spPr bwMode="auto">
            <a:xfrm>
              <a:off x="2310" y="1157"/>
              <a:ext cx="2829" cy="8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1" name="Rectangle 76"/>
            <p:cNvSpPr>
              <a:spLocks noChangeArrowheads="1"/>
            </p:cNvSpPr>
            <p:nvPr/>
          </p:nvSpPr>
          <p:spPr bwMode="auto">
            <a:xfrm>
              <a:off x="2310" y="1157"/>
              <a:ext cx="2829" cy="86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2" name="Rectangle 77"/>
            <p:cNvSpPr>
              <a:spLocks noChangeArrowheads="1"/>
            </p:cNvSpPr>
            <p:nvPr/>
          </p:nvSpPr>
          <p:spPr bwMode="auto">
            <a:xfrm>
              <a:off x="2310" y="1367"/>
              <a:ext cx="847" cy="9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3" name="Rectangle 78"/>
            <p:cNvSpPr>
              <a:spLocks noChangeArrowheads="1"/>
            </p:cNvSpPr>
            <p:nvPr/>
          </p:nvSpPr>
          <p:spPr bwMode="auto">
            <a:xfrm>
              <a:off x="2310" y="1367"/>
              <a:ext cx="847" cy="92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4" name="Rectangle 79"/>
            <p:cNvSpPr>
              <a:spLocks noChangeArrowheads="1"/>
            </p:cNvSpPr>
            <p:nvPr/>
          </p:nvSpPr>
          <p:spPr bwMode="auto">
            <a:xfrm>
              <a:off x="2310" y="1584"/>
              <a:ext cx="722" cy="8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5" name="Rectangle 80"/>
            <p:cNvSpPr>
              <a:spLocks noChangeArrowheads="1"/>
            </p:cNvSpPr>
            <p:nvPr/>
          </p:nvSpPr>
          <p:spPr bwMode="auto">
            <a:xfrm>
              <a:off x="2310" y="1584"/>
              <a:ext cx="722" cy="86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6" name="Rectangle 81"/>
            <p:cNvSpPr>
              <a:spLocks noChangeArrowheads="1"/>
            </p:cNvSpPr>
            <p:nvPr/>
          </p:nvSpPr>
          <p:spPr bwMode="auto">
            <a:xfrm>
              <a:off x="2310" y="1794"/>
              <a:ext cx="545" cy="8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7" name="Rectangle 82"/>
            <p:cNvSpPr>
              <a:spLocks noChangeArrowheads="1"/>
            </p:cNvSpPr>
            <p:nvPr/>
          </p:nvSpPr>
          <p:spPr bwMode="auto">
            <a:xfrm>
              <a:off x="2310" y="1794"/>
              <a:ext cx="545" cy="86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8" name="Rectangle 83"/>
            <p:cNvSpPr>
              <a:spLocks noChangeArrowheads="1"/>
            </p:cNvSpPr>
            <p:nvPr/>
          </p:nvSpPr>
          <p:spPr bwMode="auto">
            <a:xfrm>
              <a:off x="2310" y="2003"/>
              <a:ext cx="420" cy="9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9" name="Rectangle 84"/>
            <p:cNvSpPr>
              <a:spLocks noChangeArrowheads="1"/>
            </p:cNvSpPr>
            <p:nvPr/>
          </p:nvSpPr>
          <p:spPr bwMode="auto">
            <a:xfrm>
              <a:off x="2310" y="2003"/>
              <a:ext cx="420" cy="93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0" name="Rectangle 85"/>
            <p:cNvSpPr>
              <a:spLocks noChangeArrowheads="1"/>
            </p:cNvSpPr>
            <p:nvPr/>
          </p:nvSpPr>
          <p:spPr bwMode="auto">
            <a:xfrm>
              <a:off x="2310" y="2219"/>
              <a:ext cx="185" cy="8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1" name="Rectangle 86"/>
            <p:cNvSpPr>
              <a:spLocks noChangeArrowheads="1"/>
            </p:cNvSpPr>
            <p:nvPr/>
          </p:nvSpPr>
          <p:spPr bwMode="auto">
            <a:xfrm>
              <a:off x="2310" y="2219"/>
              <a:ext cx="185" cy="86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2" name="Rectangle 87"/>
            <p:cNvSpPr>
              <a:spLocks noChangeArrowheads="1"/>
            </p:cNvSpPr>
            <p:nvPr/>
          </p:nvSpPr>
          <p:spPr bwMode="auto">
            <a:xfrm>
              <a:off x="2310" y="2430"/>
              <a:ext cx="185" cy="8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3" name="Rectangle 88"/>
            <p:cNvSpPr>
              <a:spLocks noChangeArrowheads="1"/>
            </p:cNvSpPr>
            <p:nvPr/>
          </p:nvSpPr>
          <p:spPr bwMode="auto">
            <a:xfrm>
              <a:off x="2310" y="2430"/>
              <a:ext cx="185" cy="86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4" name="Rectangle 89"/>
            <p:cNvSpPr>
              <a:spLocks noChangeArrowheads="1"/>
            </p:cNvSpPr>
            <p:nvPr/>
          </p:nvSpPr>
          <p:spPr bwMode="auto">
            <a:xfrm>
              <a:off x="2310" y="2641"/>
              <a:ext cx="118" cy="8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5" name="Rectangle 90"/>
            <p:cNvSpPr>
              <a:spLocks noChangeArrowheads="1"/>
            </p:cNvSpPr>
            <p:nvPr/>
          </p:nvSpPr>
          <p:spPr bwMode="auto">
            <a:xfrm>
              <a:off x="2310" y="2641"/>
              <a:ext cx="118" cy="86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6" name="Rectangle 91"/>
            <p:cNvSpPr>
              <a:spLocks noChangeArrowheads="1"/>
            </p:cNvSpPr>
            <p:nvPr/>
          </p:nvSpPr>
          <p:spPr bwMode="auto">
            <a:xfrm>
              <a:off x="2310" y="2852"/>
              <a:ext cx="118" cy="9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7" name="Rectangle 92"/>
            <p:cNvSpPr>
              <a:spLocks noChangeArrowheads="1"/>
            </p:cNvSpPr>
            <p:nvPr/>
          </p:nvSpPr>
          <p:spPr bwMode="auto">
            <a:xfrm>
              <a:off x="2310" y="2852"/>
              <a:ext cx="118" cy="91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8" name="Rectangle 93"/>
            <p:cNvSpPr>
              <a:spLocks noChangeArrowheads="1"/>
            </p:cNvSpPr>
            <p:nvPr/>
          </p:nvSpPr>
          <p:spPr bwMode="auto">
            <a:xfrm>
              <a:off x="2310" y="3068"/>
              <a:ext cx="60" cy="8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9" name="Rectangle 94"/>
            <p:cNvSpPr>
              <a:spLocks noChangeArrowheads="1"/>
            </p:cNvSpPr>
            <p:nvPr/>
          </p:nvSpPr>
          <p:spPr bwMode="auto">
            <a:xfrm>
              <a:off x="2310" y="3068"/>
              <a:ext cx="60" cy="86"/>
            </a:xfrm>
            <a:prstGeom prst="rect">
              <a:avLst/>
            </a:prstGeom>
            <a:noFill/>
            <a:ln w="7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0" name="Line 95"/>
            <p:cNvSpPr>
              <a:spLocks noChangeShapeType="1"/>
            </p:cNvSpPr>
            <p:nvPr/>
          </p:nvSpPr>
          <p:spPr bwMode="auto">
            <a:xfrm>
              <a:off x="2310" y="1099"/>
              <a:ext cx="3011" cy="1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1" name="Line 96"/>
            <p:cNvSpPr>
              <a:spLocks noChangeShapeType="1"/>
            </p:cNvSpPr>
            <p:nvPr/>
          </p:nvSpPr>
          <p:spPr bwMode="auto">
            <a:xfrm flipV="1">
              <a:off x="2310" y="1065"/>
              <a:ext cx="2" cy="34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2" name="Line 97"/>
            <p:cNvSpPr>
              <a:spLocks noChangeShapeType="1"/>
            </p:cNvSpPr>
            <p:nvPr/>
          </p:nvSpPr>
          <p:spPr bwMode="auto">
            <a:xfrm flipV="1">
              <a:off x="2915" y="1065"/>
              <a:ext cx="1" cy="34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3" name="Line 98"/>
            <p:cNvSpPr>
              <a:spLocks noChangeShapeType="1"/>
            </p:cNvSpPr>
            <p:nvPr/>
          </p:nvSpPr>
          <p:spPr bwMode="auto">
            <a:xfrm flipV="1">
              <a:off x="3517" y="1065"/>
              <a:ext cx="2" cy="34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4" name="Line 99"/>
            <p:cNvSpPr>
              <a:spLocks noChangeShapeType="1"/>
            </p:cNvSpPr>
            <p:nvPr/>
          </p:nvSpPr>
          <p:spPr bwMode="auto">
            <a:xfrm flipV="1">
              <a:off x="4116" y="1065"/>
              <a:ext cx="2" cy="34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5" name="Line 100"/>
            <p:cNvSpPr>
              <a:spLocks noChangeShapeType="1"/>
            </p:cNvSpPr>
            <p:nvPr/>
          </p:nvSpPr>
          <p:spPr bwMode="auto">
            <a:xfrm flipV="1">
              <a:off x="4720" y="1065"/>
              <a:ext cx="2" cy="34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6" name="Line 101"/>
            <p:cNvSpPr>
              <a:spLocks noChangeShapeType="1"/>
            </p:cNvSpPr>
            <p:nvPr/>
          </p:nvSpPr>
          <p:spPr bwMode="auto">
            <a:xfrm flipV="1">
              <a:off x="5321" y="1065"/>
              <a:ext cx="2" cy="34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7" name="Line 102"/>
            <p:cNvSpPr>
              <a:spLocks noChangeShapeType="1"/>
            </p:cNvSpPr>
            <p:nvPr/>
          </p:nvSpPr>
          <p:spPr bwMode="auto">
            <a:xfrm>
              <a:off x="2310" y="1099"/>
              <a:ext cx="2" cy="2120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8" name="Line 103"/>
            <p:cNvSpPr>
              <a:spLocks noChangeShapeType="1"/>
            </p:cNvSpPr>
            <p:nvPr/>
          </p:nvSpPr>
          <p:spPr bwMode="auto">
            <a:xfrm>
              <a:off x="2277" y="1099"/>
              <a:ext cx="33" cy="1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9" name="Line 104"/>
            <p:cNvSpPr>
              <a:spLocks noChangeShapeType="1"/>
            </p:cNvSpPr>
            <p:nvPr/>
          </p:nvSpPr>
          <p:spPr bwMode="auto">
            <a:xfrm>
              <a:off x="2277" y="1310"/>
              <a:ext cx="33" cy="1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0" name="Line 105"/>
            <p:cNvSpPr>
              <a:spLocks noChangeShapeType="1"/>
            </p:cNvSpPr>
            <p:nvPr/>
          </p:nvSpPr>
          <p:spPr bwMode="auto">
            <a:xfrm>
              <a:off x="2277" y="1526"/>
              <a:ext cx="33" cy="1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1" name="Line 106"/>
            <p:cNvSpPr>
              <a:spLocks noChangeShapeType="1"/>
            </p:cNvSpPr>
            <p:nvPr/>
          </p:nvSpPr>
          <p:spPr bwMode="auto">
            <a:xfrm>
              <a:off x="2277" y="1735"/>
              <a:ext cx="33" cy="1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2" name="Line 107"/>
            <p:cNvSpPr>
              <a:spLocks noChangeShapeType="1"/>
            </p:cNvSpPr>
            <p:nvPr/>
          </p:nvSpPr>
          <p:spPr bwMode="auto">
            <a:xfrm>
              <a:off x="2277" y="1945"/>
              <a:ext cx="33" cy="2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3" name="Line 108"/>
            <p:cNvSpPr>
              <a:spLocks noChangeShapeType="1"/>
            </p:cNvSpPr>
            <p:nvPr/>
          </p:nvSpPr>
          <p:spPr bwMode="auto">
            <a:xfrm>
              <a:off x="2277" y="2161"/>
              <a:ext cx="33" cy="2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4" name="Line 109"/>
            <p:cNvSpPr>
              <a:spLocks noChangeShapeType="1"/>
            </p:cNvSpPr>
            <p:nvPr/>
          </p:nvSpPr>
          <p:spPr bwMode="auto">
            <a:xfrm>
              <a:off x="2277" y="2372"/>
              <a:ext cx="33" cy="2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5" name="Line 110"/>
            <p:cNvSpPr>
              <a:spLocks noChangeShapeType="1"/>
            </p:cNvSpPr>
            <p:nvPr/>
          </p:nvSpPr>
          <p:spPr bwMode="auto">
            <a:xfrm>
              <a:off x="2277" y="2583"/>
              <a:ext cx="33" cy="2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6" name="Line 111"/>
            <p:cNvSpPr>
              <a:spLocks noChangeShapeType="1"/>
            </p:cNvSpPr>
            <p:nvPr/>
          </p:nvSpPr>
          <p:spPr bwMode="auto">
            <a:xfrm>
              <a:off x="2277" y="2790"/>
              <a:ext cx="33" cy="2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7" name="Line 112"/>
            <p:cNvSpPr>
              <a:spLocks noChangeShapeType="1"/>
            </p:cNvSpPr>
            <p:nvPr/>
          </p:nvSpPr>
          <p:spPr bwMode="auto">
            <a:xfrm>
              <a:off x="2277" y="3008"/>
              <a:ext cx="33" cy="2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8" name="Line 113"/>
            <p:cNvSpPr>
              <a:spLocks noChangeShapeType="1"/>
            </p:cNvSpPr>
            <p:nvPr/>
          </p:nvSpPr>
          <p:spPr bwMode="auto">
            <a:xfrm>
              <a:off x="2277" y="3219"/>
              <a:ext cx="33" cy="2"/>
            </a:xfrm>
            <a:prstGeom prst="line">
              <a:avLst/>
            </a:prstGeom>
            <a:noFill/>
            <a:ln w="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109" name="Rechteck 108"/>
          <p:cNvSpPr/>
          <p:nvPr/>
        </p:nvSpPr>
        <p:spPr>
          <a:xfrm>
            <a:off x="2061840" y="5097460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739450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5.2-3</a:t>
            </a:r>
          </a:p>
        </p:txBody>
      </p:sp>
      <p:grpSp>
        <p:nvGrpSpPr>
          <p:cNvPr id="3" name="Group 147"/>
          <p:cNvGrpSpPr>
            <a:grpSpLocks noChangeAspect="1"/>
          </p:cNvGrpSpPr>
          <p:nvPr/>
        </p:nvGrpSpPr>
        <p:grpSpPr bwMode="auto">
          <a:xfrm>
            <a:off x="3667126" y="1495426"/>
            <a:ext cx="6035675" cy="3005138"/>
            <a:chOff x="1350" y="942"/>
            <a:chExt cx="3802" cy="1893"/>
          </a:xfrm>
        </p:grpSpPr>
        <p:sp>
          <p:nvSpPr>
            <p:cNvPr id="4" name="AutoShape 146"/>
            <p:cNvSpPr>
              <a:spLocks noChangeAspect="1" noChangeArrowheads="1" noTextEdit="1"/>
            </p:cNvSpPr>
            <p:nvPr/>
          </p:nvSpPr>
          <p:spPr bwMode="auto">
            <a:xfrm>
              <a:off x="1350" y="945"/>
              <a:ext cx="3802" cy="1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" name="Rectangle 148"/>
            <p:cNvSpPr>
              <a:spLocks noChangeArrowheads="1"/>
            </p:cNvSpPr>
            <p:nvPr/>
          </p:nvSpPr>
          <p:spPr bwMode="auto">
            <a:xfrm>
              <a:off x="1353" y="942"/>
              <a:ext cx="3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 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149"/>
            <p:cNvSpPr>
              <a:spLocks noChangeArrowheads="1"/>
            </p:cNvSpPr>
            <p:nvPr/>
          </p:nvSpPr>
          <p:spPr bwMode="auto">
            <a:xfrm>
              <a:off x="2501" y="1281"/>
              <a:ext cx="2519" cy="1532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" name="Rectangle 150"/>
            <p:cNvSpPr>
              <a:spLocks noChangeArrowheads="1"/>
            </p:cNvSpPr>
            <p:nvPr/>
          </p:nvSpPr>
          <p:spPr bwMode="auto">
            <a:xfrm>
              <a:off x="3246" y="2675"/>
              <a:ext cx="1033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Korrelationskoeffizient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151"/>
            <p:cNvSpPr>
              <a:spLocks noChangeArrowheads="1"/>
            </p:cNvSpPr>
            <p:nvPr/>
          </p:nvSpPr>
          <p:spPr bwMode="auto">
            <a:xfrm>
              <a:off x="2814" y="945"/>
              <a:ext cx="2011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" name="Rectangle 152"/>
            <p:cNvSpPr>
              <a:spLocks noChangeArrowheads="1"/>
            </p:cNvSpPr>
            <p:nvPr/>
          </p:nvSpPr>
          <p:spPr bwMode="auto">
            <a:xfrm>
              <a:off x="2858" y="968"/>
              <a:ext cx="1936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Durchschnittliche Korrelation mit Leistung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53"/>
            <p:cNvSpPr>
              <a:spLocks noChangeArrowheads="1"/>
            </p:cNvSpPr>
            <p:nvPr/>
          </p:nvSpPr>
          <p:spPr bwMode="auto">
            <a:xfrm>
              <a:off x="1350" y="945"/>
              <a:ext cx="485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" name="Rectangle 154"/>
            <p:cNvSpPr>
              <a:spLocks noChangeArrowheads="1"/>
            </p:cNvSpPr>
            <p:nvPr/>
          </p:nvSpPr>
          <p:spPr bwMode="auto">
            <a:xfrm>
              <a:off x="1393" y="968"/>
              <a:ext cx="404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Indikator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55"/>
            <p:cNvSpPr>
              <a:spLocks noChangeArrowheads="1"/>
            </p:cNvSpPr>
            <p:nvPr/>
          </p:nvSpPr>
          <p:spPr bwMode="auto">
            <a:xfrm>
              <a:off x="1350" y="1386"/>
              <a:ext cx="3370" cy="162"/>
            </a:xfrm>
            <a:prstGeom prst="rect">
              <a:avLst/>
            </a:prstGeom>
            <a:solidFill>
              <a:srgbClr val="FFFFFF"/>
            </a:solidFill>
            <a:ln w="4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" name="Rectangle 156"/>
            <p:cNvSpPr>
              <a:spLocks noChangeArrowheads="1"/>
            </p:cNvSpPr>
            <p:nvPr/>
          </p:nvSpPr>
          <p:spPr bwMode="auto">
            <a:xfrm>
              <a:off x="1393" y="1407"/>
              <a:ext cx="639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Testverfahren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57"/>
            <p:cNvSpPr>
              <a:spLocks noChangeArrowheads="1"/>
            </p:cNvSpPr>
            <p:nvPr/>
          </p:nvSpPr>
          <p:spPr bwMode="auto">
            <a:xfrm>
              <a:off x="4532" y="1413"/>
              <a:ext cx="146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.53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58"/>
            <p:cNvSpPr>
              <a:spLocks noChangeArrowheads="1"/>
            </p:cNvSpPr>
            <p:nvPr/>
          </p:nvSpPr>
          <p:spPr bwMode="auto">
            <a:xfrm>
              <a:off x="1350" y="1664"/>
              <a:ext cx="2700" cy="162"/>
            </a:xfrm>
            <a:prstGeom prst="rect">
              <a:avLst/>
            </a:prstGeom>
            <a:solidFill>
              <a:srgbClr val="FFFFFF"/>
            </a:solidFill>
            <a:ln w="4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" name="Rectangle 159"/>
            <p:cNvSpPr>
              <a:spLocks noChangeArrowheads="1"/>
            </p:cNvSpPr>
            <p:nvPr/>
          </p:nvSpPr>
          <p:spPr bwMode="auto">
            <a:xfrm>
              <a:off x="1393" y="1682"/>
              <a:ext cx="134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Biographische Informationen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60"/>
            <p:cNvSpPr>
              <a:spLocks noChangeArrowheads="1"/>
            </p:cNvSpPr>
            <p:nvPr/>
          </p:nvSpPr>
          <p:spPr bwMode="auto">
            <a:xfrm>
              <a:off x="3834" y="1691"/>
              <a:ext cx="146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.37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61"/>
            <p:cNvSpPr>
              <a:spLocks noChangeArrowheads="1"/>
            </p:cNvSpPr>
            <p:nvPr/>
          </p:nvSpPr>
          <p:spPr bwMode="auto">
            <a:xfrm>
              <a:off x="1350" y="1942"/>
              <a:ext cx="2242" cy="164"/>
            </a:xfrm>
            <a:prstGeom prst="rect">
              <a:avLst/>
            </a:prstGeom>
            <a:solidFill>
              <a:srgbClr val="FFFFFF"/>
            </a:solidFill>
            <a:ln w="4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" name="Rectangle 162"/>
            <p:cNvSpPr>
              <a:spLocks noChangeArrowheads="1"/>
            </p:cNvSpPr>
            <p:nvPr/>
          </p:nvSpPr>
          <p:spPr bwMode="auto">
            <a:xfrm>
              <a:off x="1393" y="1960"/>
              <a:ext cx="544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Referenzen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163"/>
            <p:cNvSpPr>
              <a:spLocks noChangeArrowheads="1"/>
            </p:cNvSpPr>
            <p:nvPr/>
          </p:nvSpPr>
          <p:spPr bwMode="auto">
            <a:xfrm>
              <a:off x="3402" y="1969"/>
              <a:ext cx="146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.26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164"/>
            <p:cNvSpPr>
              <a:spLocks noChangeArrowheads="1"/>
            </p:cNvSpPr>
            <p:nvPr/>
          </p:nvSpPr>
          <p:spPr bwMode="auto">
            <a:xfrm>
              <a:off x="1350" y="2223"/>
              <a:ext cx="1906" cy="162"/>
            </a:xfrm>
            <a:prstGeom prst="rect">
              <a:avLst/>
            </a:prstGeom>
            <a:solidFill>
              <a:srgbClr val="FFFFFF"/>
            </a:solidFill>
            <a:ln w="4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2" name="Rectangle 165"/>
            <p:cNvSpPr>
              <a:spLocks noChangeArrowheads="1"/>
            </p:cNvSpPr>
            <p:nvPr/>
          </p:nvSpPr>
          <p:spPr bwMode="auto">
            <a:xfrm>
              <a:off x="1393" y="2240"/>
              <a:ext cx="755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Berufserfahrung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166"/>
            <p:cNvSpPr>
              <a:spLocks noChangeArrowheads="1"/>
            </p:cNvSpPr>
            <p:nvPr/>
          </p:nvSpPr>
          <p:spPr bwMode="auto">
            <a:xfrm>
              <a:off x="3054" y="2249"/>
              <a:ext cx="146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.18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167"/>
            <p:cNvSpPr>
              <a:spLocks noChangeArrowheads="1"/>
            </p:cNvSpPr>
            <p:nvPr/>
          </p:nvSpPr>
          <p:spPr bwMode="auto">
            <a:xfrm>
              <a:off x="1350" y="2501"/>
              <a:ext cx="1737" cy="162"/>
            </a:xfrm>
            <a:prstGeom prst="rect">
              <a:avLst/>
            </a:prstGeom>
            <a:solidFill>
              <a:srgbClr val="FFFFFF"/>
            </a:solidFill>
            <a:ln w="4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5" name="Rectangle 168"/>
            <p:cNvSpPr>
              <a:spLocks noChangeArrowheads="1"/>
            </p:cNvSpPr>
            <p:nvPr/>
          </p:nvSpPr>
          <p:spPr bwMode="auto">
            <a:xfrm>
              <a:off x="1393" y="2519"/>
              <a:ext cx="1117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Persönliches Gespräch 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tangle 169"/>
            <p:cNvSpPr>
              <a:spLocks noChangeArrowheads="1"/>
            </p:cNvSpPr>
            <p:nvPr/>
          </p:nvSpPr>
          <p:spPr bwMode="auto">
            <a:xfrm>
              <a:off x="2880" y="2528"/>
              <a:ext cx="146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.14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Line 170"/>
            <p:cNvSpPr>
              <a:spLocks noChangeShapeType="1"/>
            </p:cNvSpPr>
            <p:nvPr/>
          </p:nvSpPr>
          <p:spPr bwMode="auto">
            <a:xfrm flipV="1">
              <a:off x="2501" y="1210"/>
              <a:ext cx="1" cy="71"/>
            </a:xfrm>
            <a:prstGeom prst="line">
              <a:avLst/>
            </a:prstGeom>
            <a:noFill/>
            <a:ln w="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8" name="Line 171"/>
            <p:cNvSpPr>
              <a:spLocks noChangeShapeType="1"/>
            </p:cNvSpPr>
            <p:nvPr/>
          </p:nvSpPr>
          <p:spPr bwMode="auto">
            <a:xfrm flipV="1">
              <a:off x="5011" y="1210"/>
              <a:ext cx="1" cy="71"/>
            </a:xfrm>
            <a:prstGeom prst="line">
              <a:avLst/>
            </a:prstGeom>
            <a:noFill/>
            <a:ln w="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9" name="Line 172"/>
            <p:cNvSpPr>
              <a:spLocks noChangeShapeType="1"/>
            </p:cNvSpPr>
            <p:nvPr/>
          </p:nvSpPr>
          <p:spPr bwMode="auto">
            <a:xfrm flipV="1">
              <a:off x="2919" y="1210"/>
              <a:ext cx="1" cy="71"/>
            </a:xfrm>
            <a:prstGeom prst="line">
              <a:avLst/>
            </a:prstGeom>
            <a:noFill/>
            <a:ln w="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0" name="Line 173"/>
            <p:cNvSpPr>
              <a:spLocks noChangeShapeType="1"/>
            </p:cNvSpPr>
            <p:nvPr/>
          </p:nvSpPr>
          <p:spPr bwMode="auto">
            <a:xfrm flipV="1">
              <a:off x="3338" y="1210"/>
              <a:ext cx="1" cy="71"/>
            </a:xfrm>
            <a:prstGeom prst="line">
              <a:avLst/>
            </a:prstGeom>
            <a:noFill/>
            <a:ln w="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1" name="Line 174"/>
            <p:cNvSpPr>
              <a:spLocks noChangeShapeType="1"/>
            </p:cNvSpPr>
            <p:nvPr/>
          </p:nvSpPr>
          <p:spPr bwMode="auto">
            <a:xfrm flipV="1">
              <a:off x="3755" y="1210"/>
              <a:ext cx="1" cy="71"/>
            </a:xfrm>
            <a:prstGeom prst="line">
              <a:avLst/>
            </a:prstGeom>
            <a:noFill/>
            <a:ln w="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2" name="Line 175"/>
            <p:cNvSpPr>
              <a:spLocks noChangeShapeType="1"/>
            </p:cNvSpPr>
            <p:nvPr/>
          </p:nvSpPr>
          <p:spPr bwMode="auto">
            <a:xfrm flipV="1">
              <a:off x="4175" y="1210"/>
              <a:ext cx="1" cy="71"/>
            </a:xfrm>
            <a:prstGeom prst="line">
              <a:avLst/>
            </a:prstGeom>
            <a:noFill/>
            <a:ln w="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3" name="Line 176"/>
            <p:cNvSpPr>
              <a:spLocks noChangeShapeType="1"/>
            </p:cNvSpPr>
            <p:nvPr/>
          </p:nvSpPr>
          <p:spPr bwMode="auto">
            <a:xfrm flipV="1">
              <a:off x="4592" y="1210"/>
              <a:ext cx="1" cy="71"/>
            </a:xfrm>
            <a:prstGeom prst="line">
              <a:avLst/>
            </a:prstGeom>
            <a:noFill/>
            <a:ln w="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4" name="Rectangle 177"/>
            <p:cNvSpPr>
              <a:spLocks noChangeArrowheads="1"/>
            </p:cNvSpPr>
            <p:nvPr/>
          </p:nvSpPr>
          <p:spPr bwMode="auto">
            <a:xfrm>
              <a:off x="2431" y="1071"/>
              <a:ext cx="136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5" name="Rectangle 178"/>
            <p:cNvSpPr>
              <a:spLocks noChangeArrowheads="1"/>
            </p:cNvSpPr>
            <p:nvPr/>
          </p:nvSpPr>
          <p:spPr bwMode="auto">
            <a:xfrm>
              <a:off x="2475" y="1093"/>
              <a:ext cx="5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Rectangle 179"/>
            <p:cNvSpPr>
              <a:spLocks noChangeArrowheads="1"/>
            </p:cNvSpPr>
            <p:nvPr/>
          </p:nvSpPr>
          <p:spPr bwMode="auto">
            <a:xfrm>
              <a:off x="2814" y="1071"/>
              <a:ext cx="215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7" name="Rectangle 180"/>
            <p:cNvSpPr>
              <a:spLocks noChangeArrowheads="1"/>
            </p:cNvSpPr>
            <p:nvPr/>
          </p:nvSpPr>
          <p:spPr bwMode="auto">
            <a:xfrm>
              <a:off x="2858" y="1093"/>
              <a:ext cx="13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.10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Rectangle 181"/>
            <p:cNvSpPr>
              <a:spLocks noChangeArrowheads="1"/>
            </p:cNvSpPr>
            <p:nvPr/>
          </p:nvSpPr>
          <p:spPr bwMode="auto">
            <a:xfrm>
              <a:off x="3233" y="1071"/>
              <a:ext cx="215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9" name="Rectangle 182"/>
            <p:cNvSpPr>
              <a:spLocks noChangeArrowheads="1"/>
            </p:cNvSpPr>
            <p:nvPr/>
          </p:nvSpPr>
          <p:spPr bwMode="auto">
            <a:xfrm>
              <a:off x="3276" y="1093"/>
              <a:ext cx="13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.20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Rectangle 183"/>
            <p:cNvSpPr>
              <a:spLocks noChangeArrowheads="1"/>
            </p:cNvSpPr>
            <p:nvPr/>
          </p:nvSpPr>
          <p:spPr bwMode="auto">
            <a:xfrm>
              <a:off x="3651" y="1071"/>
              <a:ext cx="215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1" name="Rectangle 184"/>
            <p:cNvSpPr>
              <a:spLocks noChangeArrowheads="1"/>
            </p:cNvSpPr>
            <p:nvPr/>
          </p:nvSpPr>
          <p:spPr bwMode="auto">
            <a:xfrm>
              <a:off x="3695" y="1093"/>
              <a:ext cx="13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.30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Rectangle 185"/>
            <p:cNvSpPr>
              <a:spLocks noChangeArrowheads="1"/>
            </p:cNvSpPr>
            <p:nvPr/>
          </p:nvSpPr>
          <p:spPr bwMode="auto">
            <a:xfrm>
              <a:off x="4070" y="1071"/>
              <a:ext cx="215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3" name="Rectangle 186"/>
            <p:cNvSpPr>
              <a:spLocks noChangeArrowheads="1"/>
            </p:cNvSpPr>
            <p:nvPr/>
          </p:nvSpPr>
          <p:spPr bwMode="auto">
            <a:xfrm>
              <a:off x="4113" y="1093"/>
              <a:ext cx="13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.40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Rectangle 187"/>
            <p:cNvSpPr>
              <a:spLocks noChangeArrowheads="1"/>
            </p:cNvSpPr>
            <p:nvPr/>
          </p:nvSpPr>
          <p:spPr bwMode="auto">
            <a:xfrm>
              <a:off x="4489" y="1071"/>
              <a:ext cx="214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5" name="Rectangle 188"/>
            <p:cNvSpPr>
              <a:spLocks noChangeArrowheads="1"/>
            </p:cNvSpPr>
            <p:nvPr/>
          </p:nvSpPr>
          <p:spPr bwMode="auto">
            <a:xfrm>
              <a:off x="4532" y="1093"/>
              <a:ext cx="13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.50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Rectangle 189"/>
            <p:cNvSpPr>
              <a:spLocks noChangeArrowheads="1"/>
            </p:cNvSpPr>
            <p:nvPr/>
          </p:nvSpPr>
          <p:spPr bwMode="auto">
            <a:xfrm>
              <a:off x="4907" y="1071"/>
              <a:ext cx="215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7" name="Rectangle 190"/>
            <p:cNvSpPr>
              <a:spLocks noChangeArrowheads="1"/>
            </p:cNvSpPr>
            <p:nvPr/>
          </p:nvSpPr>
          <p:spPr bwMode="auto">
            <a:xfrm>
              <a:off x="4950" y="1093"/>
              <a:ext cx="13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.60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8" name="Rechteck 47"/>
          <p:cNvSpPr/>
          <p:nvPr/>
        </p:nvSpPr>
        <p:spPr>
          <a:xfrm>
            <a:off x="3619971" y="4813708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2158084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5.2-4</a:t>
            </a: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3881439" y="642939"/>
            <a:ext cx="5008563" cy="5113337"/>
            <a:chOff x="1485" y="405"/>
            <a:chExt cx="3155" cy="3221"/>
          </a:xfrm>
        </p:grpSpPr>
        <p:sp>
          <p:nvSpPr>
            <p:cNvPr id="4" name="AutoShape 4"/>
            <p:cNvSpPr>
              <a:spLocks noChangeAspect="1" noChangeArrowheads="1" noTextEdit="1"/>
            </p:cNvSpPr>
            <p:nvPr/>
          </p:nvSpPr>
          <p:spPr bwMode="auto">
            <a:xfrm>
              <a:off x="1485" y="405"/>
              <a:ext cx="3084" cy="3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2138" y="1204"/>
              <a:ext cx="1945" cy="137"/>
            </a:xfrm>
            <a:custGeom>
              <a:avLst/>
              <a:gdLst/>
              <a:ahLst/>
              <a:cxnLst>
                <a:cxn ang="0">
                  <a:pos x="1945" y="0"/>
                </a:cxn>
                <a:cxn ang="0">
                  <a:pos x="1945" y="0"/>
                </a:cxn>
                <a:cxn ang="0">
                  <a:pos x="0" y="0"/>
                </a:cxn>
                <a:cxn ang="0">
                  <a:pos x="970" y="137"/>
                </a:cxn>
                <a:cxn ang="0">
                  <a:pos x="1945" y="0"/>
                </a:cxn>
              </a:cxnLst>
              <a:rect l="0" t="0" r="r" b="b"/>
              <a:pathLst>
                <a:path w="1945" h="137">
                  <a:moveTo>
                    <a:pt x="1945" y="0"/>
                  </a:moveTo>
                  <a:lnTo>
                    <a:pt x="1945" y="0"/>
                  </a:lnTo>
                  <a:lnTo>
                    <a:pt x="0" y="0"/>
                  </a:lnTo>
                  <a:lnTo>
                    <a:pt x="970" y="137"/>
                  </a:lnTo>
                  <a:lnTo>
                    <a:pt x="1945" y="0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2138" y="1204"/>
              <a:ext cx="1945" cy="137"/>
            </a:xfrm>
            <a:custGeom>
              <a:avLst/>
              <a:gdLst/>
              <a:ahLst/>
              <a:cxnLst>
                <a:cxn ang="0">
                  <a:pos x="1945" y="0"/>
                </a:cxn>
                <a:cxn ang="0">
                  <a:pos x="1945" y="0"/>
                </a:cxn>
                <a:cxn ang="0">
                  <a:pos x="0" y="0"/>
                </a:cxn>
                <a:cxn ang="0">
                  <a:pos x="970" y="137"/>
                </a:cxn>
                <a:cxn ang="0">
                  <a:pos x="1945" y="0"/>
                </a:cxn>
              </a:cxnLst>
              <a:rect l="0" t="0" r="r" b="b"/>
              <a:pathLst>
                <a:path w="1945" h="137">
                  <a:moveTo>
                    <a:pt x="1945" y="0"/>
                  </a:moveTo>
                  <a:lnTo>
                    <a:pt x="1945" y="0"/>
                  </a:lnTo>
                  <a:lnTo>
                    <a:pt x="0" y="0"/>
                  </a:lnTo>
                  <a:lnTo>
                    <a:pt x="970" y="137"/>
                  </a:lnTo>
                  <a:lnTo>
                    <a:pt x="1945" y="0"/>
                  </a:lnTo>
                  <a:close/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1997" y="523"/>
              <a:ext cx="1088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400" b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Identifikationsphase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1997" y="653"/>
              <a:ext cx="3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•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2079" y="653"/>
              <a:ext cx="120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Ziele des Trainingsprogramms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1997" y="752"/>
              <a:ext cx="3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•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2079" y="752"/>
              <a:ext cx="119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Identifikation der Zielpersonen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1997" y="853"/>
              <a:ext cx="3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•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079" y="853"/>
              <a:ext cx="2018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Identifikation der individuellen Trainingsbedürfnisse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1997" y="954"/>
              <a:ext cx="3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•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8"/>
            <p:cNvSpPr>
              <a:spLocks noChangeArrowheads="1"/>
            </p:cNvSpPr>
            <p:nvPr/>
          </p:nvSpPr>
          <p:spPr bwMode="auto">
            <a:xfrm>
              <a:off x="2079" y="954"/>
              <a:ext cx="2423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Festlegung des Gesamtumfanges der Schulungsmaßnahmen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21"/>
            <p:cNvSpPr>
              <a:spLocks noChangeArrowheads="1"/>
            </p:cNvSpPr>
            <p:nvPr/>
          </p:nvSpPr>
          <p:spPr bwMode="auto">
            <a:xfrm>
              <a:off x="1579" y="409"/>
              <a:ext cx="3061" cy="749"/>
            </a:xfrm>
            <a:prstGeom prst="rect">
              <a:avLst/>
            </a:prstGeom>
            <a:noFill/>
            <a:ln w="9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" name="Rectangle 22"/>
            <p:cNvSpPr>
              <a:spLocks noChangeArrowheads="1"/>
            </p:cNvSpPr>
            <p:nvPr/>
          </p:nvSpPr>
          <p:spPr bwMode="auto">
            <a:xfrm>
              <a:off x="1997" y="1485"/>
              <a:ext cx="701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4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Designphase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23"/>
            <p:cNvSpPr>
              <a:spLocks noChangeArrowheads="1"/>
            </p:cNvSpPr>
            <p:nvPr/>
          </p:nvSpPr>
          <p:spPr bwMode="auto">
            <a:xfrm>
              <a:off x="1997" y="1613"/>
              <a:ext cx="3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•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24"/>
            <p:cNvSpPr>
              <a:spLocks noChangeArrowheads="1"/>
            </p:cNvSpPr>
            <p:nvPr/>
          </p:nvSpPr>
          <p:spPr bwMode="auto">
            <a:xfrm>
              <a:off x="2079" y="1613"/>
              <a:ext cx="1200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Entscheidung der Trainerfrage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25"/>
            <p:cNvSpPr>
              <a:spLocks noChangeArrowheads="1"/>
            </p:cNvSpPr>
            <p:nvPr/>
          </p:nvSpPr>
          <p:spPr bwMode="auto">
            <a:xfrm>
              <a:off x="1997" y="1714"/>
              <a:ext cx="3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•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6"/>
            <p:cNvSpPr>
              <a:spLocks noChangeArrowheads="1"/>
            </p:cNvSpPr>
            <p:nvPr/>
          </p:nvSpPr>
          <p:spPr bwMode="auto">
            <a:xfrm>
              <a:off x="2079" y="1714"/>
              <a:ext cx="1448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Festlegung des Trainingszeitpunktes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27"/>
            <p:cNvSpPr>
              <a:spLocks noChangeArrowheads="1"/>
            </p:cNvSpPr>
            <p:nvPr/>
          </p:nvSpPr>
          <p:spPr bwMode="auto">
            <a:xfrm>
              <a:off x="1997" y="1815"/>
              <a:ext cx="3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•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28"/>
            <p:cNvSpPr>
              <a:spLocks noChangeArrowheads="1"/>
            </p:cNvSpPr>
            <p:nvPr/>
          </p:nvSpPr>
          <p:spPr bwMode="auto">
            <a:xfrm>
              <a:off x="2079" y="1815"/>
              <a:ext cx="1220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Festlegung des Trainingsortes 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997" y="1916"/>
              <a:ext cx="3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•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2079" y="1916"/>
              <a:ext cx="1246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Festlegung der Trainingsinhalte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1997" y="2017"/>
              <a:ext cx="3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•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33"/>
            <p:cNvSpPr>
              <a:spLocks noChangeArrowheads="1"/>
            </p:cNvSpPr>
            <p:nvPr/>
          </p:nvSpPr>
          <p:spPr bwMode="auto">
            <a:xfrm>
              <a:off x="2079" y="2017"/>
              <a:ext cx="1275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Auswahl der Trainingsmethoden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34"/>
            <p:cNvSpPr>
              <a:spLocks noChangeArrowheads="1"/>
            </p:cNvSpPr>
            <p:nvPr/>
          </p:nvSpPr>
          <p:spPr bwMode="auto">
            <a:xfrm>
              <a:off x="1579" y="1387"/>
              <a:ext cx="3061" cy="816"/>
            </a:xfrm>
            <a:prstGeom prst="rect">
              <a:avLst/>
            </a:prstGeom>
            <a:noFill/>
            <a:ln w="9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9" name="Rectangle 35"/>
            <p:cNvSpPr>
              <a:spLocks noChangeArrowheads="1"/>
            </p:cNvSpPr>
            <p:nvPr/>
          </p:nvSpPr>
          <p:spPr bwMode="auto">
            <a:xfrm>
              <a:off x="1997" y="2533"/>
              <a:ext cx="1089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400" b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Auffrischungsphase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36"/>
            <p:cNvSpPr>
              <a:spLocks noChangeArrowheads="1"/>
            </p:cNvSpPr>
            <p:nvPr/>
          </p:nvSpPr>
          <p:spPr bwMode="auto">
            <a:xfrm>
              <a:off x="1997" y="2662"/>
              <a:ext cx="3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•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37"/>
            <p:cNvSpPr>
              <a:spLocks noChangeArrowheads="1"/>
            </p:cNvSpPr>
            <p:nvPr/>
          </p:nvSpPr>
          <p:spPr bwMode="auto">
            <a:xfrm>
              <a:off x="2079" y="2662"/>
              <a:ext cx="1654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Festlegung der Auffrischungsmaßnahmen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Rectangle 40"/>
            <p:cNvSpPr>
              <a:spLocks noChangeArrowheads="1"/>
            </p:cNvSpPr>
            <p:nvPr/>
          </p:nvSpPr>
          <p:spPr bwMode="auto">
            <a:xfrm>
              <a:off x="1579" y="2432"/>
              <a:ext cx="3061" cy="424"/>
            </a:xfrm>
            <a:prstGeom prst="rect">
              <a:avLst/>
            </a:prstGeom>
            <a:noFill/>
            <a:ln w="9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3" name="Rectangle 41"/>
            <p:cNvSpPr>
              <a:spLocks noChangeArrowheads="1"/>
            </p:cNvSpPr>
            <p:nvPr/>
          </p:nvSpPr>
          <p:spPr bwMode="auto">
            <a:xfrm>
              <a:off x="1997" y="3185"/>
              <a:ext cx="95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400" b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Evaluationsphase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Rectangle 42"/>
            <p:cNvSpPr>
              <a:spLocks noChangeArrowheads="1"/>
            </p:cNvSpPr>
            <p:nvPr/>
          </p:nvSpPr>
          <p:spPr bwMode="auto">
            <a:xfrm>
              <a:off x="1997" y="3315"/>
              <a:ext cx="3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•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Rectangle 43"/>
            <p:cNvSpPr>
              <a:spLocks noChangeArrowheads="1"/>
            </p:cNvSpPr>
            <p:nvPr/>
          </p:nvSpPr>
          <p:spPr bwMode="auto">
            <a:xfrm>
              <a:off x="2079" y="3315"/>
              <a:ext cx="166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Auswahl der zu evaluierenden Ergebnisse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Rectangle 44"/>
            <p:cNvSpPr>
              <a:spLocks noChangeArrowheads="1"/>
            </p:cNvSpPr>
            <p:nvPr/>
          </p:nvSpPr>
          <p:spPr bwMode="auto">
            <a:xfrm>
              <a:off x="1997" y="3415"/>
              <a:ext cx="3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•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Rectangle 45"/>
            <p:cNvSpPr>
              <a:spLocks noChangeArrowheads="1"/>
            </p:cNvSpPr>
            <p:nvPr/>
          </p:nvSpPr>
          <p:spPr bwMode="auto">
            <a:xfrm>
              <a:off x="2079" y="3415"/>
              <a:ext cx="1570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1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Auswahl der zu nutzenden Maßnahmen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Rectangle 48"/>
            <p:cNvSpPr>
              <a:spLocks noChangeArrowheads="1"/>
            </p:cNvSpPr>
            <p:nvPr/>
          </p:nvSpPr>
          <p:spPr bwMode="auto">
            <a:xfrm>
              <a:off x="1579" y="3085"/>
              <a:ext cx="3061" cy="522"/>
            </a:xfrm>
            <a:prstGeom prst="rect">
              <a:avLst/>
            </a:prstGeom>
            <a:noFill/>
            <a:ln w="9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9" name="Freeform 49"/>
            <p:cNvSpPr>
              <a:spLocks/>
            </p:cNvSpPr>
            <p:nvPr/>
          </p:nvSpPr>
          <p:spPr bwMode="auto">
            <a:xfrm>
              <a:off x="2138" y="2249"/>
              <a:ext cx="1945" cy="137"/>
            </a:xfrm>
            <a:custGeom>
              <a:avLst/>
              <a:gdLst/>
              <a:ahLst/>
              <a:cxnLst>
                <a:cxn ang="0">
                  <a:pos x="1945" y="0"/>
                </a:cxn>
                <a:cxn ang="0">
                  <a:pos x="1945" y="0"/>
                </a:cxn>
                <a:cxn ang="0">
                  <a:pos x="0" y="0"/>
                </a:cxn>
                <a:cxn ang="0">
                  <a:pos x="970" y="137"/>
                </a:cxn>
                <a:cxn ang="0">
                  <a:pos x="1945" y="0"/>
                </a:cxn>
              </a:cxnLst>
              <a:rect l="0" t="0" r="r" b="b"/>
              <a:pathLst>
                <a:path w="1945" h="137">
                  <a:moveTo>
                    <a:pt x="1945" y="0"/>
                  </a:moveTo>
                  <a:lnTo>
                    <a:pt x="1945" y="0"/>
                  </a:lnTo>
                  <a:lnTo>
                    <a:pt x="0" y="0"/>
                  </a:lnTo>
                  <a:lnTo>
                    <a:pt x="970" y="137"/>
                  </a:lnTo>
                  <a:lnTo>
                    <a:pt x="1945" y="0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0" name="Freeform 50"/>
            <p:cNvSpPr>
              <a:spLocks/>
            </p:cNvSpPr>
            <p:nvPr/>
          </p:nvSpPr>
          <p:spPr bwMode="auto">
            <a:xfrm>
              <a:off x="2138" y="2249"/>
              <a:ext cx="1945" cy="137"/>
            </a:xfrm>
            <a:custGeom>
              <a:avLst/>
              <a:gdLst/>
              <a:ahLst/>
              <a:cxnLst>
                <a:cxn ang="0">
                  <a:pos x="1945" y="0"/>
                </a:cxn>
                <a:cxn ang="0">
                  <a:pos x="1945" y="0"/>
                </a:cxn>
                <a:cxn ang="0">
                  <a:pos x="0" y="0"/>
                </a:cxn>
                <a:cxn ang="0">
                  <a:pos x="970" y="137"/>
                </a:cxn>
                <a:cxn ang="0">
                  <a:pos x="1945" y="0"/>
                </a:cxn>
              </a:cxnLst>
              <a:rect l="0" t="0" r="r" b="b"/>
              <a:pathLst>
                <a:path w="1945" h="137">
                  <a:moveTo>
                    <a:pt x="1945" y="0"/>
                  </a:moveTo>
                  <a:lnTo>
                    <a:pt x="1945" y="0"/>
                  </a:lnTo>
                  <a:lnTo>
                    <a:pt x="0" y="0"/>
                  </a:lnTo>
                  <a:lnTo>
                    <a:pt x="970" y="137"/>
                  </a:lnTo>
                  <a:lnTo>
                    <a:pt x="1945" y="0"/>
                  </a:lnTo>
                  <a:close/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1" name="Freeform 51"/>
            <p:cNvSpPr>
              <a:spLocks/>
            </p:cNvSpPr>
            <p:nvPr/>
          </p:nvSpPr>
          <p:spPr bwMode="auto">
            <a:xfrm>
              <a:off x="2138" y="2902"/>
              <a:ext cx="1945" cy="137"/>
            </a:xfrm>
            <a:custGeom>
              <a:avLst/>
              <a:gdLst/>
              <a:ahLst/>
              <a:cxnLst>
                <a:cxn ang="0">
                  <a:pos x="1945" y="0"/>
                </a:cxn>
                <a:cxn ang="0">
                  <a:pos x="1945" y="0"/>
                </a:cxn>
                <a:cxn ang="0">
                  <a:pos x="0" y="0"/>
                </a:cxn>
                <a:cxn ang="0">
                  <a:pos x="970" y="137"/>
                </a:cxn>
                <a:cxn ang="0">
                  <a:pos x="1945" y="0"/>
                </a:cxn>
              </a:cxnLst>
              <a:rect l="0" t="0" r="r" b="b"/>
              <a:pathLst>
                <a:path w="1945" h="137">
                  <a:moveTo>
                    <a:pt x="1945" y="0"/>
                  </a:moveTo>
                  <a:lnTo>
                    <a:pt x="1945" y="0"/>
                  </a:lnTo>
                  <a:lnTo>
                    <a:pt x="0" y="0"/>
                  </a:lnTo>
                  <a:lnTo>
                    <a:pt x="970" y="137"/>
                  </a:lnTo>
                  <a:lnTo>
                    <a:pt x="1945" y="0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2" name="Freeform 52"/>
            <p:cNvSpPr>
              <a:spLocks/>
            </p:cNvSpPr>
            <p:nvPr/>
          </p:nvSpPr>
          <p:spPr bwMode="auto">
            <a:xfrm>
              <a:off x="2138" y="2902"/>
              <a:ext cx="1945" cy="137"/>
            </a:xfrm>
            <a:custGeom>
              <a:avLst/>
              <a:gdLst/>
              <a:ahLst/>
              <a:cxnLst>
                <a:cxn ang="0">
                  <a:pos x="1945" y="0"/>
                </a:cxn>
                <a:cxn ang="0">
                  <a:pos x="1945" y="0"/>
                </a:cxn>
                <a:cxn ang="0">
                  <a:pos x="0" y="0"/>
                </a:cxn>
                <a:cxn ang="0">
                  <a:pos x="970" y="137"/>
                </a:cxn>
                <a:cxn ang="0">
                  <a:pos x="1945" y="0"/>
                </a:cxn>
              </a:cxnLst>
              <a:rect l="0" t="0" r="r" b="b"/>
              <a:pathLst>
                <a:path w="1945" h="137">
                  <a:moveTo>
                    <a:pt x="1945" y="0"/>
                  </a:moveTo>
                  <a:lnTo>
                    <a:pt x="1945" y="0"/>
                  </a:lnTo>
                  <a:lnTo>
                    <a:pt x="0" y="0"/>
                  </a:lnTo>
                  <a:lnTo>
                    <a:pt x="970" y="137"/>
                  </a:lnTo>
                  <a:lnTo>
                    <a:pt x="1945" y="0"/>
                  </a:lnTo>
                  <a:close/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3" name="Rectangle 53"/>
            <p:cNvSpPr>
              <a:spLocks noChangeArrowheads="1"/>
            </p:cNvSpPr>
            <p:nvPr/>
          </p:nvSpPr>
          <p:spPr bwMode="auto">
            <a:xfrm>
              <a:off x="1802" y="523"/>
              <a:ext cx="100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400" b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a)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Rectangle 54"/>
            <p:cNvSpPr>
              <a:spLocks noChangeArrowheads="1"/>
            </p:cNvSpPr>
            <p:nvPr/>
          </p:nvSpPr>
          <p:spPr bwMode="auto">
            <a:xfrm>
              <a:off x="1802" y="1485"/>
              <a:ext cx="10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400" b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b)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Rectangle 55"/>
            <p:cNvSpPr>
              <a:spLocks noChangeArrowheads="1"/>
            </p:cNvSpPr>
            <p:nvPr/>
          </p:nvSpPr>
          <p:spPr bwMode="auto">
            <a:xfrm>
              <a:off x="1802" y="2533"/>
              <a:ext cx="100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400" b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c)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Rectangle 56"/>
            <p:cNvSpPr>
              <a:spLocks noChangeArrowheads="1"/>
            </p:cNvSpPr>
            <p:nvPr/>
          </p:nvSpPr>
          <p:spPr bwMode="auto">
            <a:xfrm>
              <a:off x="1802" y="3185"/>
              <a:ext cx="10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400" b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d)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Freeform 57"/>
            <p:cNvSpPr>
              <a:spLocks/>
            </p:cNvSpPr>
            <p:nvPr/>
          </p:nvSpPr>
          <p:spPr bwMode="auto">
            <a:xfrm>
              <a:off x="2138" y="1204"/>
              <a:ext cx="1945" cy="137"/>
            </a:xfrm>
            <a:custGeom>
              <a:avLst/>
              <a:gdLst/>
              <a:ahLst/>
              <a:cxnLst>
                <a:cxn ang="0">
                  <a:pos x="1945" y="0"/>
                </a:cxn>
                <a:cxn ang="0">
                  <a:pos x="1945" y="0"/>
                </a:cxn>
                <a:cxn ang="0">
                  <a:pos x="0" y="0"/>
                </a:cxn>
                <a:cxn ang="0">
                  <a:pos x="970" y="137"/>
                </a:cxn>
                <a:cxn ang="0">
                  <a:pos x="1945" y="0"/>
                </a:cxn>
              </a:cxnLst>
              <a:rect l="0" t="0" r="r" b="b"/>
              <a:pathLst>
                <a:path w="1945" h="137">
                  <a:moveTo>
                    <a:pt x="1945" y="0"/>
                  </a:moveTo>
                  <a:lnTo>
                    <a:pt x="1945" y="0"/>
                  </a:lnTo>
                  <a:lnTo>
                    <a:pt x="0" y="0"/>
                  </a:lnTo>
                  <a:lnTo>
                    <a:pt x="970" y="137"/>
                  </a:lnTo>
                  <a:lnTo>
                    <a:pt x="194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8" name="Freeform 58"/>
            <p:cNvSpPr>
              <a:spLocks/>
            </p:cNvSpPr>
            <p:nvPr/>
          </p:nvSpPr>
          <p:spPr bwMode="auto">
            <a:xfrm>
              <a:off x="2138" y="1204"/>
              <a:ext cx="1945" cy="137"/>
            </a:xfrm>
            <a:custGeom>
              <a:avLst/>
              <a:gdLst/>
              <a:ahLst/>
              <a:cxnLst>
                <a:cxn ang="0">
                  <a:pos x="1945" y="0"/>
                </a:cxn>
                <a:cxn ang="0">
                  <a:pos x="1945" y="0"/>
                </a:cxn>
                <a:cxn ang="0">
                  <a:pos x="0" y="0"/>
                </a:cxn>
                <a:cxn ang="0">
                  <a:pos x="970" y="137"/>
                </a:cxn>
                <a:cxn ang="0">
                  <a:pos x="1945" y="0"/>
                </a:cxn>
              </a:cxnLst>
              <a:rect l="0" t="0" r="r" b="b"/>
              <a:pathLst>
                <a:path w="1945" h="137">
                  <a:moveTo>
                    <a:pt x="1945" y="0"/>
                  </a:moveTo>
                  <a:lnTo>
                    <a:pt x="1945" y="0"/>
                  </a:lnTo>
                  <a:lnTo>
                    <a:pt x="0" y="0"/>
                  </a:lnTo>
                  <a:lnTo>
                    <a:pt x="970" y="137"/>
                  </a:lnTo>
                  <a:lnTo>
                    <a:pt x="1945" y="0"/>
                  </a:lnTo>
                  <a:close/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9" name="Rectangle 72"/>
            <p:cNvSpPr>
              <a:spLocks noChangeArrowheads="1"/>
            </p:cNvSpPr>
            <p:nvPr/>
          </p:nvSpPr>
          <p:spPr bwMode="auto">
            <a:xfrm>
              <a:off x="1579" y="409"/>
              <a:ext cx="3061" cy="749"/>
            </a:xfrm>
            <a:prstGeom prst="rect">
              <a:avLst/>
            </a:prstGeom>
            <a:noFill/>
            <a:ln w="9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0" name="Rectangle 85"/>
            <p:cNvSpPr>
              <a:spLocks noChangeArrowheads="1"/>
            </p:cNvSpPr>
            <p:nvPr/>
          </p:nvSpPr>
          <p:spPr bwMode="auto">
            <a:xfrm>
              <a:off x="1579" y="1387"/>
              <a:ext cx="3061" cy="816"/>
            </a:xfrm>
            <a:prstGeom prst="rect">
              <a:avLst/>
            </a:prstGeom>
            <a:noFill/>
            <a:ln w="9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1" name="Rectangle 91"/>
            <p:cNvSpPr>
              <a:spLocks noChangeArrowheads="1"/>
            </p:cNvSpPr>
            <p:nvPr/>
          </p:nvSpPr>
          <p:spPr bwMode="auto">
            <a:xfrm>
              <a:off x="1579" y="2432"/>
              <a:ext cx="3061" cy="424"/>
            </a:xfrm>
            <a:prstGeom prst="rect">
              <a:avLst/>
            </a:prstGeom>
            <a:noFill/>
            <a:ln w="9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2" name="Rectangle 99"/>
            <p:cNvSpPr>
              <a:spLocks noChangeArrowheads="1"/>
            </p:cNvSpPr>
            <p:nvPr/>
          </p:nvSpPr>
          <p:spPr bwMode="auto">
            <a:xfrm>
              <a:off x="1579" y="3085"/>
              <a:ext cx="3061" cy="522"/>
            </a:xfrm>
            <a:prstGeom prst="rect">
              <a:avLst/>
            </a:prstGeom>
            <a:noFill/>
            <a:ln w="9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" name="Freeform 100"/>
            <p:cNvSpPr>
              <a:spLocks/>
            </p:cNvSpPr>
            <p:nvPr/>
          </p:nvSpPr>
          <p:spPr bwMode="auto">
            <a:xfrm>
              <a:off x="2138" y="2249"/>
              <a:ext cx="1945" cy="137"/>
            </a:xfrm>
            <a:custGeom>
              <a:avLst/>
              <a:gdLst/>
              <a:ahLst/>
              <a:cxnLst>
                <a:cxn ang="0">
                  <a:pos x="1945" y="0"/>
                </a:cxn>
                <a:cxn ang="0">
                  <a:pos x="1945" y="0"/>
                </a:cxn>
                <a:cxn ang="0">
                  <a:pos x="0" y="0"/>
                </a:cxn>
                <a:cxn ang="0">
                  <a:pos x="970" y="137"/>
                </a:cxn>
                <a:cxn ang="0">
                  <a:pos x="1945" y="0"/>
                </a:cxn>
              </a:cxnLst>
              <a:rect l="0" t="0" r="r" b="b"/>
              <a:pathLst>
                <a:path w="1945" h="137">
                  <a:moveTo>
                    <a:pt x="1945" y="0"/>
                  </a:moveTo>
                  <a:lnTo>
                    <a:pt x="1945" y="0"/>
                  </a:lnTo>
                  <a:lnTo>
                    <a:pt x="0" y="0"/>
                  </a:lnTo>
                  <a:lnTo>
                    <a:pt x="970" y="137"/>
                  </a:lnTo>
                  <a:lnTo>
                    <a:pt x="194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" name="Freeform 101"/>
            <p:cNvSpPr>
              <a:spLocks/>
            </p:cNvSpPr>
            <p:nvPr/>
          </p:nvSpPr>
          <p:spPr bwMode="auto">
            <a:xfrm>
              <a:off x="2138" y="2249"/>
              <a:ext cx="1945" cy="137"/>
            </a:xfrm>
            <a:custGeom>
              <a:avLst/>
              <a:gdLst/>
              <a:ahLst/>
              <a:cxnLst>
                <a:cxn ang="0">
                  <a:pos x="1945" y="0"/>
                </a:cxn>
                <a:cxn ang="0">
                  <a:pos x="1945" y="0"/>
                </a:cxn>
                <a:cxn ang="0">
                  <a:pos x="0" y="0"/>
                </a:cxn>
                <a:cxn ang="0">
                  <a:pos x="970" y="137"/>
                </a:cxn>
                <a:cxn ang="0">
                  <a:pos x="1945" y="0"/>
                </a:cxn>
              </a:cxnLst>
              <a:rect l="0" t="0" r="r" b="b"/>
              <a:pathLst>
                <a:path w="1945" h="137">
                  <a:moveTo>
                    <a:pt x="1945" y="0"/>
                  </a:moveTo>
                  <a:lnTo>
                    <a:pt x="1945" y="0"/>
                  </a:lnTo>
                  <a:lnTo>
                    <a:pt x="0" y="0"/>
                  </a:lnTo>
                  <a:lnTo>
                    <a:pt x="970" y="137"/>
                  </a:lnTo>
                  <a:lnTo>
                    <a:pt x="1945" y="0"/>
                  </a:lnTo>
                  <a:close/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" name="Freeform 102"/>
            <p:cNvSpPr>
              <a:spLocks/>
            </p:cNvSpPr>
            <p:nvPr/>
          </p:nvSpPr>
          <p:spPr bwMode="auto">
            <a:xfrm>
              <a:off x="2138" y="2902"/>
              <a:ext cx="1945" cy="137"/>
            </a:xfrm>
            <a:custGeom>
              <a:avLst/>
              <a:gdLst/>
              <a:ahLst/>
              <a:cxnLst>
                <a:cxn ang="0">
                  <a:pos x="1945" y="0"/>
                </a:cxn>
                <a:cxn ang="0">
                  <a:pos x="1945" y="0"/>
                </a:cxn>
                <a:cxn ang="0">
                  <a:pos x="0" y="0"/>
                </a:cxn>
                <a:cxn ang="0">
                  <a:pos x="970" y="137"/>
                </a:cxn>
                <a:cxn ang="0">
                  <a:pos x="1945" y="0"/>
                </a:cxn>
              </a:cxnLst>
              <a:rect l="0" t="0" r="r" b="b"/>
              <a:pathLst>
                <a:path w="1945" h="137">
                  <a:moveTo>
                    <a:pt x="1945" y="0"/>
                  </a:moveTo>
                  <a:lnTo>
                    <a:pt x="1945" y="0"/>
                  </a:lnTo>
                  <a:lnTo>
                    <a:pt x="0" y="0"/>
                  </a:lnTo>
                  <a:lnTo>
                    <a:pt x="970" y="137"/>
                  </a:lnTo>
                  <a:lnTo>
                    <a:pt x="194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6" name="Freeform 103"/>
            <p:cNvSpPr>
              <a:spLocks/>
            </p:cNvSpPr>
            <p:nvPr/>
          </p:nvSpPr>
          <p:spPr bwMode="auto">
            <a:xfrm>
              <a:off x="2138" y="2902"/>
              <a:ext cx="1945" cy="137"/>
            </a:xfrm>
            <a:custGeom>
              <a:avLst/>
              <a:gdLst/>
              <a:ahLst/>
              <a:cxnLst>
                <a:cxn ang="0">
                  <a:pos x="1945" y="0"/>
                </a:cxn>
                <a:cxn ang="0">
                  <a:pos x="1945" y="0"/>
                </a:cxn>
                <a:cxn ang="0">
                  <a:pos x="0" y="0"/>
                </a:cxn>
                <a:cxn ang="0">
                  <a:pos x="970" y="137"/>
                </a:cxn>
                <a:cxn ang="0">
                  <a:pos x="1945" y="0"/>
                </a:cxn>
              </a:cxnLst>
              <a:rect l="0" t="0" r="r" b="b"/>
              <a:pathLst>
                <a:path w="1945" h="137">
                  <a:moveTo>
                    <a:pt x="1945" y="0"/>
                  </a:moveTo>
                  <a:lnTo>
                    <a:pt x="1945" y="0"/>
                  </a:lnTo>
                  <a:lnTo>
                    <a:pt x="0" y="0"/>
                  </a:lnTo>
                  <a:lnTo>
                    <a:pt x="970" y="137"/>
                  </a:lnTo>
                  <a:lnTo>
                    <a:pt x="1945" y="0"/>
                  </a:lnTo>
                  <a:close/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7" name="Rectangle 106"/>
            <p:cNvSpPr>
              <a:spLocks noChangeArrowheads="1"/>
            </p:cNvSpPr>
            <p:nvPr/>
          </p:nvSpPr>
          <p:spPr bwMode="auto">
            <a:xfrm>
              <a:off x="1802" y="2533"/>
              <a:ext cx="100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4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c)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8" name="Rechteck 57"/>
          <p:cNvSpPr/>
          <p:nvPr/>
        </p:nvSpPr>
        <p:spPr>
          <a:xfrm>
            <a:off x="3963431" y="5864757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3635210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5.2-5</a:t>
            </a: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3948114" y="1428751"/>
            <a:ext cx="4830763" cy="3851275"/>
            <a:chOff x="1527" y="900"/>
            <a:chExt cx="3043" cy="2426"/>
          </a:xfrm>
        </p:grpSpPr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1527" y="900"/>
              <a:ext cx="38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9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 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 flipH="1" flipV="1">
              <a:off x="2436" y="1811"/>
              <a:ext cx="350" cy="153"/>
            </a:xfrm>
            <a:prstGeom prst="line">
              <a:avLst/>
            </a:prstGeom>
            <a:noFill/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692" y="1357"/>
              <a:ext cx="801" cy="607"/>
            </a:xfrm>
            <a:custGeom>
              <a:avLst/>
              <a:gdLst/>
              <a:ahLst/>
              <a:cxnLst>
                <a:cxn ang="0">
                  <a:pos x="381" y="0"/>
                </a:cxn>
                <a:cxn ang="0">
                  <a:pos x="339" y="3"/>
                </a:cxn>
                <a:cxn ang="0">
                  <a:pos x="281" y="14"/>
                </a:cxn>
                <a:cxn ang="0">
                  <a:pos x="228" y="31"/>
                </a:cxn>
                <a:cxn ang="0">
                  <a:pos x="177" y="52"/>
                </a:cxn>
                <a:cxn ang="0">
                  <a:pos x="131" y="79"/>
                </a:cxn>
                <a:cxn ang="0">
                  <a:pos x="92" y="110"/>
                </a:cxn>
                <a:cxn ang="0">
                  <a:pos x="64" y="141"/>
                </a:cxn>
                <a:cxn ang="0">
                  <a:pos x="49" y="159"/>
                </a:cxn>
                <a:cxn ang="0">
                  <a:pos x="35" y="179"/>
                </a:cxn>
                <a:cxn ang="0">
                  <a:pos x="24" y="199"/>
                </a:cxn>
                <a:cxn ang="0">
                  <a:pos x="15" y="220"/>
                </a:cxn>
                <a:cxn ang="0">
                  <a:pos x="9" y="242"/>
                </a:cxn>
                <a:cxn ang="0">
                  <a:pos x="3" y="264"/>
                </a:cxn>
                <a:cxn ang="0">
                  <a:pos x="2" y="287"/>
                </a:cxn>
                <a:cxn ang="0">
                  <a:pos x="0" y="310"/>
                </a:cxn>
                <a:cxn ang="0">
                  <a:pos x="3" y="333"/>
                </a:cxn>
                <a:cxn ang="0">
                  <a:pos x="6" y="356"/>
                </a:cxn>
                <a:cxn ang="0">
                  <a:pos x="14" y="379"/>
                </a:cxn>
                <a:cxn ang="0">
                  <a:pos x="21" y="400"/>
                </a:cxn>
                <a:cxn ang="0">
                  <a:pos x="32" y="422"/>
                </a:cxn>
                <a:cxn ang="0">
                  <a:pos x="44" y="442"/>
                </a:cxn>
                <a:cxn ang="0">
                  <a:pos x="58" y="460"/>
                </a:cxn>
                <a:cxn ang="0">
                  <a:pos x="81" y="485"/>
                </a:cxn>
                <a:cxn ang="0">
                  <a:pos x="118" y="517"/>
                </a:cxn>
                <a:cxn ang="0">
                  <a:pos x="160" y="546"/>
                </a:cxn>
                <a:cxn ang="0">
                  <a:pos x="209" y="570"/>
                </a:cxn>
                <a:cxn ang="0">
                  <a:pos x="263" y="588"/>
                </a:cxn>
                <a:cxn ang="0">
                  <a:pos x="319" y="601"/>
                </a:cxn>
                <a:cxn ang="0">
                  <a:pos x="370" y="605"/>
                </a:cxn>
                <a:cxn ang="0">
                  <a:pos x="400" y="607"/>
                </a:cxn>
                <a:cxn ang="0">
                  <a:pos x="431" y="605"/>
                </a:cxn>
                <a:cxn ang="0">
                  <a:pos x="481" y="601"/>
                </a:cxn>
                <a:cxn ang="0">
                  <a:pos x="538" y="588"/>
                </a:cxn>
                <a:cxn ang="0">
                  <a:pos x="591" y="570"/>
                </a:cxn>
                <a:cxn ang="0">
                  <a:pos x="640" y="546"/>
                </a:cxn>
                <a:cxn ang="0">
                  <a:pos x="683" y="517"/>
                </a:cxn>
                <a:cxn ang="0">
                  <a:pos x="721" y="485"/>
                </a:cxn>
                <a:cxn ang="0">
                  <a:pos x="743" y="460"/>
                </a:cxn>
                <a:cxn ang="0">
                  <a:pos x="756" y="442"/>
                </a:cxn>
                <a:cxn ang="0">
                  <a:pos x="769" y="422"/>
                </a:cxn>
                <a:cxn ang="0">
                  <a:pos x="779" y="400"/>
                </a:cxn>
                <a:cxn ang="0">
                  <a:pos x="789" y="379"/>
                </a:cxn>
                <a:cxn ang="0">
                  <a:pos x="795" y="356"/>
                </a:cxn>
                <a:cxn ang="0">
                  <a:pos x="798" y="333"/>
                </a:cxn>
                <a:cxn ang="0">
                  <a:pos x="801" y="310"/>
                </a:cxn>
                <a:cxn ang="0">
                  <a:pos x="799" y="287"/>
                </a:cxn>
                <a:cxn ang="0">
                  <a:pos x="798" y="264"/>
                </a:cxn>
                <a:cxn ang="0">
                  <a:pos x="792" y="242"/>
                </a:cxn>
                <a:cxn ang="0">
                  <a:pos x="785" y="220"/>
                </a:cxn>
                <a:cxn ang="0">
                  <a:pos x="776" y="199"/>
                </a:cxn>
                <a:cxn ang="0">
                  <a:pos x="766" y="179"/>
                </a:cxn>
                <a:cxn ang="0">
                  <a:pos x="752" y="159"/>
                </a:cxn>
                <a:cxn ang="0">
                  <a:pos x="737" y="141"/>
                </a:cxn>
                <a:cxn ang="0">
                  <a:pos x="709" y="110"/>
                </a:cxn>
                <a:cxn ang="0">
                  <a:pos x="669" y="79"/>
                </a:cxn>
                <a:cxn ang="0">
                  <a:pos x="624" y="52"/>
                </a:cxn>
                <a:cxn ang="0">
                  <a:pos x="573" y="29"/>
                </a:cxn>
                <a:cxn ang="0">
                  <a:pos x="520" y="14"/>
                </a:cxn>
                <a:cxn ang="0">
                  <a:pos x="462" y="3"/>
                </a:cxn>
                <a:cxn ang="0">
                  <a:pos x="422" y="0"/>
                </a:cxn>
              </a:cxnLst>
              <a:rect l="0" t="0" r="r" b="b"/>
              <a:pathLst>
                <a:path w="801" h="607">
                  <a:moveTo>
                    <a:pt x="400" y="0"/>
                  </a:moveTo>
                  <a:lnTo>
                    <a:pt x="390" y="0"/>
                  </a:lnTo>
                  <a:lnTo>
                    <a:pt x="381" y="0"/>
                  </a:lnTo>
                  <a:lnTo>
                    <a:pt x="370" y="0"/>
                  </a:lnTo>
                  <a:lnTo>
                    <a:pt x="359" y="2"/>
                  </a:lnTo>
                  <a:lnTo>
                    <a:pt x="339" y="3"/>
                  </a:lnTo>
                  <a:lnTo>
                    <a:pt x="319" y="6"/>
                  </a:lnTo>
                  <a:lnTo>
                    <a:pt x="301" y="9"/>
                  </a:lnTo>
                  <a:lnTo>
                    <a:pt x="281" y="14"/>
                  </a:lnTo>
                  <a:lnTo>
                    <a:pt x="263" y="18"/>
                  </a:lnTo>
                  <a:lnTo>
                    <a:pt x="245" y="24"/>
                  </a:lnTo>
                  <a:lnTo>
                    <a:pt x="228" y="31"/>
                  </a:lnTo>
                  <a:lnTo>
                    <a:pt x="209" y="37"/>
                  </a:lnTo>
                  <a:lnTo>
                    <a:pt x="193" y="44"/>
                  </a:lnTo>
                  <a:lnTo>
                    <a:pt x="177" y="52"/>
                  </a:lnTo>
                  <a:lnTo>
                    <a:pt x="160" y="60"/>
                  </a:lnTo>
                  <a:lnTo>
                    <a:pt x="145" y="69"/>
                  </a:lnTo>
                  <a:lnTo>
                    <a:pt x="131" y="79"/>
                  </a:lnTo>
                  <a:lnTo>
                    <a:pt x="118" y="89"/>
                  </a:lnTo>
                  <a:lnTo>
                    <a:pt x="105" y="99"/>
                  </a:lnTo>
                  <a:lnTo>
                    <a:pt x="92" y="110"/>
                  </a:lnTo>
                  <a:lnTo>
                    <a:pt x="81" y="122"/>
                  </a:lnTo>
                  <a:lnTo>
                    <a:pt x="69" y="135"/>
                  </a:lnTo>
                  <a:lnTo>
                    <a:pt x="64" y="141"/>
                  </a:lnTo>
                  <a:lnTo>
                    <a:pt x="58" y="147"/>
                  </a:lnTo>
                  <a:lnTo>
                    <a:pt x="53" y="151"/>
                  </a:lnTo>
                  <a:lnTo>
                    <a:pt x="49" y="159"/>
                  </a:lnTo>
                  <a:lnTo>
                    <a:pt x="44" y="165"/>
                  </a:lnTo>
                  <a:lnTo>
                    <a:pt x="40" y="171"/>
                  </a:lnTo>
                  <a:lnTo>
                    <a:pt x="35" y="179"/>
                  </a:lnTo>
                  <a:lnTo>
                    <a:pt x="32" y="185"/>
                  </a:lnTo>
                  <a:lnTo>
                    <a:pt x="27" y="193"/>
                  </a:lnTo>
                  <a:lnTo>
                    <a:pt x="24" y="199"/>
                  </a:lnTo>
                  <a:lnTo>
                    <a:pt x="21" y="206"/>
                  </a:lnTo>
                  <a:lnTo>
                    <a:pt x="18" y="212"/>
                  </a:lnTo>
                  <a:lnTo>
                    <a:pt x="15" y="220"/>
                  </a:lnTo>
                  <a:lnTo>
                    <a:pt x="14" y="228"/>
                  </a:lnTo>
                  <a:lnTo>
                    <a:pt x="11" y="235"/>
                  </a:lnTo>
                  <a:lnTo>
                    <a:pt x="9" y="242"/>
                  </a:lnTo>
                  <a:lnTo>
                    <a:pt x="6" y="249"/>
                  </a:lnTo>
                  <a:lnTo>
                    <a:pt x="5" y="257"/>
                  </a:lnTo>
                  <a:lnTo>
                    <a:pt x="3" y="264"/>
                  </a:lnTo>
                  <a:lnTo>
                    <a:pt x="3" y="272"/>
                  </a:lnTo>
                  <a:lnTo>
                    <a:pt x="2" y="280"/>
                  </a:lnTo>
                  <a:lnTo>
                    <a:pt x="2" y="287"/>
                  </a:lnTo>
                  <a:lnTo>
                    <a:pt x="0" y="295"/>
                  </a:lnTo>
                  <a:lnTo>
                    <a:pt x="0" y="304"/>
                  </a:lnTo>
                  <a:lnTo>
                    <a:pt x="0" y="310"/>
                  </a:lnTo>
                  <a:lnTo>
                    <a:pt x="2" y="318"/>
                  </a:lnTo>
                  <a:lnTo>
                    <a:pt x="2" y="326"/>
                  </a:lnTo>
                  <a:lnTo>
                    <a:pt x="3" y="333"/>
                  </a:lnTo>
                  <a:lnTo>
                    <a:pt x="3" y="342"/>
                  </a:lnTo>
                  <a:lnTo>
                    <a:pt x="5" y="348"/>
                  </a:lnTo>
                  <a:lnTo>
                    <a:pt x="6" y="356"/>
                  </a:lnTo>
                  <a:lnTo>
                    <a:pt x="9" y="364"/>
                  </a:lnTo>
                  <a:lnTo>
                    <a:pt x="11" y="371"/>
                  </a:lnTo>
                  <a:lnTo>
                    <a:pt x="14" y="379"/>
                  </a:lnTo>
                  <a:lnTo>
                    <a:pt x="15" y="387"/>
                  </a:lnTo>
                  <a:lnTo>
                    <a:pt x="18" y="393"/>
                  </a:lnTo>
                  <a:lnTo>
                    <a:pt x="21" y="400"/>
                  </a:lnTo>
                  <a:lnTo>
                    <a:pt x="24" y="408"/>
                  </a:lnTo>
                  <a:lnTo>
                    <a:pt x="29" y="414"/>
                  </a:lnTo>
                  <a:lnTo>
                    <a:pt x="32" y="422"/>
                  </a:lnTo>
                  <a:lnTo>
                    <a:pt x="35" y="428"/>
                  </a:lnTo>
                  <a:lnTo>
                    <a:pt x="40" y="434"/>
                  </a:lnTo>
                  <a:lnTo>
                    <a:pt x="44" y="442"/>
                  </a:lnTo>
                  <a:lnTo>
                    <a:pt x="49" y="448"/>
                  </a:lnTo>
                  <a:lnTo>
                    <a:pt x="53" y="454"/>
                  </a:lnTo>
                  <a:lnTo>
                    <a:pt x="58" y="460"/>
                  </a:lnTo>
                  <a:lnTo>
                    <a:pt x="64" y="466"/>
                  </a:lnTo>
                  <a:lnTo>
                    <a:pt x="69" y="472"/>
                  </a:lnTo>
                  <a:lnTo>
                    <a:pt x="81" y="485"/>
                  </a:lnTo>
                  <a:lnTo>
                    <a:pt x="92" y="495"/>
                  </a:lnTo>
                  <a:lnTo>
                    <a:pt x="105" y="507"/>
                  </a:lnTo>
                  <a:lnTo>
                    <a:pt x="118" y="517"/>
                  </a:lnTo>
                  <a:lnTo>
                    <a:pt x="131" y="527"/>
                  </a:lnTo>
                  <a:lnTo>
                    <a:pt x="145" y="536"/>
                  </a:lnTo>
                  <a:lnTo>
                    <a:pt x="160" y="546"/>
                  </a:lnTo>
                  <a:lnTo>
                    <a:pt x="177" y="555"/>
                  </a:lnTo>
                  <a:lnTo>
                    <a:pt x="193" y="562"/>
                  </a:lnTo>
                  <a:lnTo>
                    <a:pt x="209" y="570"/>
                  </a:lnTo>
                  <a:lnTo>
                    <a:pt x="228" y="576"/>
                  </a:lnTo>
                  <a:lnTo>
                    <a:pt x="245" y="582"/>
                  </a:lnTo>
                  <a:lnTo>
                    <a:pt x="263" y="588"/>
                  </a:lnTo>
                  <a:lnTo>
                    <a:pt x="281" y="593"/>
                  </a:lnTo>
                  <a:lnTo>
                    <a:pt x="300" y="598"/>
                  </a:lnTo>
                  <a:lnTo>
                    <a:pt x="319" y="601"/>
                  </a:lnTo>
                  <a:lnTo>
                    <a:pt x="339" y="602"/>
                  </a:lnTo>
                  <a:lnTo>
                    <a:pt x="359" y="605"/>
                  </a:lnTo>
                  <a:lnTo>
                    <a:pt x="370" y="605"/>
                  </a:lnTo>
                  <a:lnTo>
                    <a:pt x="381" y="607"/>
                  </a:lnTo>
                  <a:lnTo>
                    <a:pt x="390" y="607"/>
                  </a:lnTo>
                  <a:lnTo>
                    <a:pt x="400" y="607"/>
                  </a:lnTo>
                  <a:lnTo>
                    <a:pt x="411" y="607"/>
                  </a:lnTo>
                  <a:lnTo>
                    <a:pt x="422" y="607"/>
                  </a:lnTo>
                  <a:lnTo>
                    <a:pt x="431" y="605"/>
                  </a:lnTo>
                  <a:lnTo>
                    <a:pt x="442" y="605"/>
                  </a:lnTo>
                  <a:lnTo>
                    <a:pt x="462" y="604"/>
                  </a:lnTo>
                  <a:lnTo>
                    <a:pt x="481" y="601"/>
                  </a:lnTo>
                  <a:lnTo>
                    <a:pt x="501" y="598"/>
                  </a:lnTo>
                  <a:lnTo>
                    <a:pt x="520" y="593"/>
                  </a:lnTo>
                  <a:lnTo>
                    <a:pt x="538" y="588"/>
                  </a:lnTo>
                  <a:lnTo>
                    <a:pt x="556" y="582"/>
                  </a:lnTo>
                  <a:lnTo>
                    <a:pt x="573" y="576"/>
                  </a:lnTo>
                  <a:lnTo>
                    <a:pt x="591" y="570"/>
                  </a:lnTo>
                  <a:lnTo>
                    <a:pt x="608" y="562"/>
                  </a:lnTo>
                  <a:lnTo>
                    <a:pt x="624" y="555"/>
                  </a:lnTo>
                  <a:lnTo>
                    <a:pt x="640" y="546"/>
                  </a:lnTo>
                  <a:lnTo>
                    <a:pt x="656" y="536"/>
                  </a:lnTo>
                  <a:lnTo>
                    <a:pt x="669" y="527"/>
                  </a:lnTo>
                  <a:lnTo>
                    <a:pt x="683" y="517"/>
                  </a:lnTo>
                  <a:lnTo>
                    <a:pt x="697" y="507"/>
                  </a:lnTo>
                  <a:lnTo>
                    <a:pt x="709" y="495"/>
                  </a:lnTo>
                  <a:lnTo>
                    <a:pt x="721" y="485"/>
                  </a:lnTo>
                  <a:lnTo>
                    <a:pt x="732" y="472"/>
                  </a:lnTo>
                  <a:lnTo>
                    <a:pt x="737" y="466"/>
                  </a:lnTo>
                  <a:lnTo>
                    <a:pt x="743" y="460"/>
                  </a:lnTo>
                  <a:lnTo>
                    <a:pt x="747" y="454"/>
                  </a:lnTo>
                  <a:lnTo>
                    <a:pt x="752" y="448"/>
                  </a:lnTo>
                  <a:lnTo>
                    <a:pt x="756" y="442"/>
                  </a:lnTo>
                  <a:lnTo>
                    <a:pt x="761" y="434"/>
                  </a:lnTo>
                  <a:lnTo>
                    <a:pt x="766" y="428"/>
                  </a:lnTo>
                  <a:lnTo>
                    <a:pt x="769" y="422"/>
                  </a:lnTo>
                  <a:lnTo>
                    <a:pt x="773" y="414"/>
                  </a:lnTo>
                  <a:lnTo>
                    <a:pt x="776" y="408"/>
                  </a:lnTo>
                  <a:lnTo>
                    <a:pt x="779" y="400"/>
                  </a:lnTo>
                  <a:lnTo>
                    <a:pt x="782" y="393"/>
                  </a:lnTo>
                  <a:lnTo>
                    <a:pt x="785" y="387"/>
                  </a:lnTo>
                  <a:lnTo>
                    <a:pt x="789" y="379"/>
                  </a:lnTo>
                  <a:lnTo>
                    <a:pt x="790" y="371"/>
                  </a:lnTo>
                  <a:lnTo>
                    <a:pt x="792" y="364"/>
                  </a:lnTo>
                  <a:lnTo>
                    <a:pt x="795" y="356"/>
                  </a:lnTo>
                  <a:lnTo>
                    <a:pt x="796" y="348"/>
                  </a:lnTo>
                  <a:lnTo>
                    <a:pt x="798" y="341"/>
                  </a:lnTo>
                  <a:lnTo>
                    <a:pt x="798" y="333"/>
                  </a:lnTo>
                  <a:lnTo>
                    <a:pt x="799" y="326"/>
                  </a:lnTo>
                  <a:lnTo>
                    <a:pt x="799" y="318"/>
                  </a:lnTo>
                  <a:lnTo>
                    <a:pt x="801" y="310"/>
                  </a:lnTo>
                  <a:lnTo>
                    <a:pt x="801" y="304"/>
                  </a:lnTo>
                  <a:lnTo>
                    <a:pt x="801" y="295"/>
                  </a:lnTo>
                  <a:lnTo>
                    <a:pt x="799" y="287"/>
                  </a:lnTo>
                  <a:lnTo>
                    <a:pt x="799" y="280"/>
                  </a:lnTo>
                  <a:lnTo>
                    <a:pt x="798" y="272"/>
                  </a:lnTo>
                  <a:lnTo>
                    <a:pt x="798" y="264"/>
                  </a:lnTo>
                  <a:lnTo>
                    <a:pt x="796" y="257"/>
                  </a:lnTo>
                  <a:lnTo>
                    <a:pt x="795" y="249"/>
                  </a:lnTo>
                  <a:lnTo>
                    <a:pt x="792" y="242"/>
                  </a:lnTo>
                  <a:lnTo>
                    <a:pt x="790" y="235"/>
                  </a:lnTo>
                  <a:lnTo>
                    <a:pt x="789" y="228"/>
                  </a:lnTo>
                  <a:lnTo>
                    <a:pt x="785" y="220"/>
                  </a:lnTo>
                  <a:lnTo>
                    <a:pt x="782" y="212"/>
                  </a:lnTo>
                  <a:lnTo>
                    <a:pt x="779" y="206"/>
                  </a:lnTo>
                  <a:lnTo>
                    <a:pt x="776" y="199"/>
                  </a:lnTo>
                  <a:lnTo>
                    <a:pt x="773" y="193"/>
                  </a:lnTo>
                  <a:lnTo>
                    <a:pt x="769" y="185"/>
                  </a:lnTo>
                  <a:lnTo>
                    <a:pt x="766" y="179"/>
                  </a:lnTo>
                  <a:lnTo>
                    <a:pt x="761" y="171"/>
                  </a:lnTo>
                  <a:lnTo>
                    <a:pt x="756" y="165"/>
                  </a:lnTo>
                  <a:lnTo>
                    <a:pt x="752" y="159"/>
                  </a:lnTo>
                  <a:lnTo>
                    <a:pt x="747" y="151"/>
                  </a:lnTo>
                  <a:lnTo>
                    <a:pt x="743" y="147"/>
                  </a:lnTo>
                  <a:lnTo>
                    <a:pt x="737" y="141"/>
                  </a:lnTo>
                  <a:lnTo>
                    <a:pt x="732" y="135"/>
                  </a:lnTo>
                  <a:lnTo>
                    <a:pt x="721" y="122"/>
                  </a:lnTo>
                  <a:lnTo>
                    <a:pt x="709" y="110"/>
                  </a:lnTo>
                  <a:lnTo>
                    <a:pt x="697" y="99"/>
                  </a:lnTo>
                  <a:lnTo>
                    <a:pt x="683" y="89"/>
                  </a:lnTo>
                  <a:lnTo>
                    <a:pt x="669" y="79"/>
                  </a:lnTo>
                  <a:lnTo>
                    <a:pt x="656" y="69"/>
                  </a:lnTo>
                  <a:lnTo>
                    <a:pt x="640" y="60"/>
                  </a:lnTo>
                  <a:lnTo>
                    <a:pt x="624" y="52"/>
                  </a:lnTo>
                  <a:lnTo>
                    <a:pt x="608" y="44"/>
                  </a:lnTo>
                  <a:lnTo>
                    <a:pt x="591" y="37"/>
                  </a:lnTo>
                  <a:lnTo>
                    <a:pt x="573" y="29"/>
                  </a:lnTo>
                  <a:lnTo>
                    <a:pt x="556" y="24"/>
                  </a:lnTo>
                  <a:lnTo>
                    <a:pt x="538" y="18"/>
                  </a:lnTo>
                  <a:lnTo>
                    <a:pt x="520" y="14"/>
                  </a:lnTo>
                  <a:lnTo>
                    <a:pt x="500" y="9"/>
                  </a:lnTo>
                  <a:lnTo>
                    <a:pt x="481" y="6"/>
                  </a:lnTo>
                  <a:lnTo>
                    <a:pt x="462" y="3"/>
                  </a:lnTo>
                  <a:lnTo>
                    <a:pt x="442" y="2"/>
                  </a:lnTo>
                  <a:lnTo>
                    <a:pt x="431" y="0"/>
                  </a:lnTo>
                  <a:lnTo>
                    <a:pt x="422" y="0"/>
                  </a:lnTo>
                  <a:lnTo>
                    <a:pt x="411" y="0"/>
                  </a:lnTo>
                  <a:lnTo>
                    <a:pt x="400" y="0"/>
                  </a:lnTo>
                </a:path>
              </a:pathLst>
            </a:custGeom>
            <a:noFill/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3960" y="1604"/>
              <a:ext cx="415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b) Strategie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 flipH="1">
              <a:off x="2438" y="2265"/>
              <a:ext cx="350" cy="153"/>
            </a:xfrm>
            <a:prstGeom prst="line">
              <a:avLst/>
            </a:prstGeom>
            <a:noFill/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1694" y="2266"/>
              <a:ext cx="799" cy="606"/>
            </a:xfrm>
            <a:custGeom>
              <a:avLst/>
              <a:gdLst/>
              <a:ahLst/>
              <a:cxnLst>
                <a:cxn ang="0">
                  <a:pos x="379" y="0"/>
                </a:cxn>
                <a:cxn ang="0">
                  <a:pos x="339" y="3"/>
                </a:cxn>
                <a:cxn ang="0">
                  <a:pos x="281" y="13"/>
                </a:cxn>
                <a:cxn ang="0">
                  <a:pos x="226" y="29"/>
                </a:cxn>
                <a:cxn ang="0">
                  <a:pos x="175" y="51"/>
                </a:cxn>
                <a:cxn ang="0">
                  <a:pos x="129" y="78"/>
                </a:cxn>
                <a:cxn ang="0">
                  <a:pos x="91" y="110"/>
                </a:cxn>
                <a:cxn ang="0">
                  <a:pos x="62" y="140"/>
                </a:cxn>
                <a:cxn ang="0">
                  <a:pos x="47" y="158"/>
                </a:cxn>
                <a:cxn ang="0">
                  <a:pos x="35" y="178"/>
                </a:cxn>
                <a:cxn ang="0">
                  <a:pos x="24" y="198"/>
                </a:cxn>
                <a:cxn ang="0">
                  <a:pos x="15" y="219"/>
                </a:cxn>
                <a:cxn ang="0">
                  <a:pos x="7" y="242"/>
                </a:cxn>
                <a:cxn ang="0">
                  <a:pos x="3" y="263"/>
                </a:cxn>
                <a:cxn ang="0">
                  <a:pos x="0" y="286"/>
                </a:cxn>
                <a:cxn ang="0">
                  <a:pos x="0" y="309"/>
                </a:cxn>
                <a:cxn ang="0">
                  <a:pos x="1" y="334"/>
                </a:cxn>
                <a:cxn ang="0">
                  <a:pos x="6" y="355"/>
                </a:cxn>
                <a:cxn ang="0">
                  <a:pos x="12" y="378"/>
                </a:cxn>
                <a:cxn ang="0">
                  <a:pos x="21" y="399"/>
                </a:cxn>
                <a:cxn ang="0">
                  <a:pos x="30" y="421"/>
                </a:cxn>
                <a:cxn ang="0">
                  <a:pos x="44" y="441"/>
                </a:cxn>
                <a:cxn ang="0">
                  <a:pos x="58" y="459"/>
                </a:cxn>
                <a:cxn ang="0">
                  <a:pos x="79" y="483"/>
                </a:cxn>
                <a:cxn ang="0">
                  <a:pos x="117" y="516"/>
                </a:cxn>
                <a:cxn ang="0">
                  <a:pos x="160" y="545"/>
                </a:cxn>
                <a:cxn ang="0">
                  <a:pos x="209" y="569"/>
                </a:cxn>
                <a:cxn ang="0">
                  <a:pos x="262" y="587"/>
                </a:cxn>
                <a:cxn ang="0">
                  <a:pos x="319" y="600"/>
                </a:cxn>
                <a:cxn ang="0">
                  <a:pos x="369" y="604"/>
                </a:cxn>
                <a:cxn ang="0">
                  <a:pos x="400" y="606"/>
                </a:cxn>
                <a:cxn ang="0">
                  <a:pos x="430" y="604"/>
                </a:cxn>
                <a:cxn ang="0">
                  <a:pos x="479" y="600"/>
                </a:cxn>
                <a:cxn ang="0">
                  <a:pos x="537" y="587"/>
                </a:cxn>
                <a:cxn ang="0">
                  <a:pos x="589" y="569"/>
                </a:cxn>
                <a:cxn ang="0">
                  <a:pos x="638" y="545"/>
                </a:cxn>
                <a:cxn ang="0">
                  <a:pos x="683" y="516"/>
                </a:cxn>
                <a:cxn ang="0">
                  <a:pos x="719" y="483"/>
                </a:cxn>
                <a:cxn ang="0">
                  <a:pos x="741" y="459"/>
                </a:cxn>
                <a:cxn ang="0">
                  <a:pos x="756" y="441"/>
                </a:cxn>
                <a:cxn ang="0">
                  <a:pos x="768" y="421"/>
                </a:cxn>
                <a:cxn ang="0">
                  <a:pos x="777" y="399"/>
                </a:cxn>
                <a:cxn ang="0">
                  <a:pos x="787" y="378"/>
                </a:cxn>
                <a:cxn ang="0">
                  <a:pos x="793" y="355"/>
                </a:cxn>
                <a:cxn ang="0">
                  <a:pos x="797" y="334"/>
                </a:cxn>
                <a:cxn ang="0">
                  <a:pos x="799" y="309"/>
                </a:cxn>
                <a:cxn ang="0">
                  <a:pos x="799" y="288"/>
                </a:cxn>
                <a:cxn ang="0">
                  <a:pos x="796" y="263"/>
                </a:cxn>
                <a:cxn ang="0">
                  <a:pos x="791" y="242"/>
                </a:cxn>
                <a:cxn ang="0">
                  <a:pos x="783" y="219"/>
                </a:cxn>
                <a:cxn ang="0">
                  <a:pos x="774" y="198"/>
                </a:cxn>
                <a:cxn ang="0">
                  <a:pos x="764" y="178"/>
                </a:cxn>
                <a:cxn ang="0">
                  <a:pos x="751" y="158"/>
                </a:cxn>
                <a:cxn ang="0">
                  <a:pos x="736" y="140"/>
                </a:cxn>
                <a:cxn ang="0">
                  <a:pos x="709" y="110"/>
                </a:cxn>
                <a:cxn ang="0">
                  <a:pos x="669" y="78"/>
                </a:cxn>
                <a:cxn ang="0">
                  <a:pos x="623" y="51"/>
                </a:cxn>
                <a:cxn ang="0">
                  <a:pos x="573" y="29"/>
                </a:cxn>
                <a:cxn ang="0">
                  <a:pos x="519" y="13"/>
                </a:cxn>
                <a:cxn ang="0">
                  <a:pos x="460" y="3"/>
                </a:cxn>
                <a:cxn ang="0">
                  <a:pos x="420" y="0"/>
                </a:cxn>
              </a:cxnLst>
              <a:rect l="0" t="0" r="r" b="b"/>
              <a:pathLst>
                <a:path w="799" h="606">
                  <a:moveTo>
                    <a:pt x="400" y="0"/>
                  </a:moveTo>
                  <a:lnTo>
                    <a:pt x="389" y="0"/>
                  </a:lnTo>
                  <a:lnTo>
                    <a:pt x="379" y="0"/>
                  </a:lnTo>
                  <a:lnTo>
                    <a:pt x="369" y="0"/>
                  </a:lnTo>
                  <a:lnTo>
                    <a:pt x="359" y="2"/>
                  </a:lnTo>
                  <a:lnTo>
                    <a:pt x="339" y="3"/>
                  </a:lnTo>
                  <a:lnTo>
                    <a:pt x="319" y="5"/>
                  </a:lnTo>
                  <a:lnTo>
                    <a:pt x="299" y="10"/>
                  </a:lnTo>
                  <a:lnTo>
                    <a:pt x="281" y="13"/>
                  </a:lnTo>
                  <a:lnTo>
                    <a:pt x="262" y="17"/>
                  </a:lnTo>
                  <a:lnTo>
                    <a:pt x="244" y="23"/>
                  </a:lnTo>
                  <a:lnTo>
                    <a:pt x="226" y="29"/>
                  </a:lnTo>
                  <a:lnTo>
                    <a:pt x="209" y="36"/>
                  </a:lnTo>
                  <a:lnTo>
                    <a:pt x="192" y="43"/>
                  </a:lnTo>
                  <a:lnTo>
                    <a:pt x="175" y="51"/>
                  </a:lnTo>
                  <a:lnTo>
                    <a:pt x="160" y="60"/>
                  </a:lnTo>
                  <a:lnTo>
                    <a:pt x="145" y="69"/>
                  </a:lnTo>
                  <a:lnTo>
                    <a:pt x="129" y="78"/>
                  </a:lnTo>
                  <a:lnTo>
                    <a:pt x="117" y="89"/>
                  </a:lnTo>
                  <a:lnTo>
                    <a:pt x="103" y="98"/>
                  </a:lnTo>
                  <a:lnTo>
                    <a:pt x="91" y="110"/>
                  </a:lnTo>
                  <a:lnTo>
                    <a:pt x="79" y="121"/>
                  </a:lnTo>
                  <a:lnTo>
                    <a:pt x="68" y="133"/>
                  </a:lnTo>
                  <a:lnTo>
                    <a:pt x="62" y="140"/>
                  </a:lnTo>
                  <a:lnTo>
                    <a:pt x="58" y="146"/>
                  </a:lnTo>
                  <a:lnTo>
                    <a:pt x="53" y="152"/>
                  </a:lnTo>
                  <a:lnTo>
                    <a:pt x="47" y="158"/>
                  </a:lnTo>
                  <a:lnTo>
                    <a:pt x="44" y="164"/>
                  </a:lnTo>
                  <a:lnTo>
                    <a:pt x="39" y="170"/>
                  </a:lnTo>
                  <a:lnTo>
                    <a:pt x="35" y="178"/>
                  </a:lnTo>
                  <a:lnTo>
                    <a:pt x="30" y="184"/>
                  </a:lnTo>
                  <a:lnTo>
                    <a:pt x="27" y="191"/>
                  </a:lnTo>
                  <a:lnTo>
                    <a:pt x="24" y="198"/>
                  </a:lnTo>
                  <a:lnTo>
                    <a:pt x="21" y="205"/>
                  </a:lnTo>
                  <a:lnTo>
                    <a:pt x="18" y="213"/>
                  </a:lnTo>
                  <a:lnTo>
                    <a:pt x="15" y="219"/>
                  </a:lnTo>
                  <a:lnTo>
                    <a:pt x="12" y="227"/>
                  </a:lnTo>
                  <a:lnTo>
                    <a:pt x="9" y="234"/>
                  </a:lnTo>
                  <a:lnTo>
                    <a:pt x="7" y="242"/>
                  </a:lnTo>
                  <a:lnTo>
                    <a:pt x="6" y="248"/>
                  </a:lnTo>
                  <a:lnTo>
                    <a:pt x="4" y="256"/>
                  </a:lnTo>
                  <a:lnTo>
                    <a:pt x="3" y="263"/>
                  </a:lnTo>
                  <a:lnTo>
                    <a:pt x="1" y="271"/>
                  </a:lnTo>
                  <a:lnTo>
                    <a:pt x="0" y="279"/>
                  </a:lnTo>
                  <a:lnTo>
                    <a:pt x="0" y="286"/>
                  </a:lnTo>
                  <a:lnTo>
                    <a:pt x="0" y="295"/>
                  </a:lnTo>
                  <a:lnTo>
                    <a:pt x="0" y="303"/>
                  </a:lnTo>
                  <a:lnTo>
                    <a:pt x="0" y="309"/>
                  </a:lnTo>
                  <a:lnTo>
                    <a:pt x="0" y="317"/>
                  </a:lnTo>
                  <a:lnTo>
                    <a:pt x="1" y="326"/>
                  </a:lnTo>
                  <a:lnTo>
                    <a:pt x="1" y="334"/>
                  </a:lnTo>
                  <a:lnTo>
                    <a:pt x="3" y="341"/>
                  </a:lnTo>
                  <a:lnTo>
                    <a:pt x="4" y="349"/>
                  </a:lnTo>
                  <a:lnTo>
                    <a:pt x="6" y="355"/>
                  </a:lnTo>
                  <a:lnTo>
                    <a:pt x="7" y="363"/>
                  </a:lnTo>
                  <a:lnTo>
                    <a:pt x="9" y="370"/>
                  </a:lnTo>
                  <a:lnTo>
                    <a:pt x="12" y="378"/>
                  </a:lnTo>
                  <a:lnTo>
                    <a:pt x="15" y="386"/>
                  </a:lnTo>
                  <a:lnTo>
                    <a:pt x="18" y="392"/>
                  </a:lnTo>
                  <a:lnTo>
                    <a:pt x="21" y="399"/>
                  </a:lnTo>
                  <a:lnTo>
                    <a:pt x="24" y="407"/>
                  </a:lnTo>
                  <a:lnTo>
                    <a:pt x="27" y="413"/>
                  </a:lnTo>
                  <a:lnTo>
                    <a:pt x="30" y="421"/>
                  </a:lnTo>
                  <a:lnTo>
                    <a:pt x="35" y="427"/>
                  </a:lnTo>
                  <a:lnTo>
                    <a:pt x="39" y="435"/>
                  </a:lnTo>
                  <a:lnTo>
                    <a:pt x="44" y="441"/>
                  </a:lnTo>
                  <a:lnTo>
                    <a:pt x="48" y="447"/>
                  </a:lnTo>
                  <a:lnTo>
                    <a:pt x="53" y="453"/>
                  </a:lnTo>
                  <a:lnTo>
                    <a:pt x="58" y="459"/>
                  </a:lnTo>
                  <a:lnTo>
                    <a:pt x="62" y="465"/>
                  </a:lnTo>
                  <a:lnTo>
                    <a:pt x="68" y="471"/>
                  </a:lnTo>
                  <a:lnTo>
                    <a:pt x="79" y="483"/>
                  </a:lnTo>
                  <a:lnTo>
                    <a:pt x="91" y="494"/>
                  </a:lnTo>
                  <a:lnTo>
                    <a:pt x="103" y="506"/>
                  </a:lnTo>
                  <a:lnTo>
                    <a:pt x="117" y="516"/>
                  </a:lnTo>
                  <a:lnTo>
                    <a:pt x="129" y="526"/>
                  </a:lnTo>
                  <a:lnTo>
                    <a:pt x="145" y="535"/>
                  </a:lnTo>
                  <a:lnTo>
                    <a:pt x="160" y="545"/>
                  </a:lnTo>
                  <a:lnTo>
                    <a:pt x="175" y="554"/>
                  </a:lnTo>
                  <a:lnTo>
                    <a:pt x="192" y="561"/>
                  </a:lnTo>
                  <a:lnTo>
                    <a:pt x="209" y="569"/>
                  </a:lnTo>
                  <a:lnTo>
                    <a:pt x="226" y="575"/>
                  </a:lnTo>
                  <a:lnTo>
                    <a:pt x="244" y="581"/>
                  </a:lnTo>
                  <a:lnTo>
                    <a:pt x="262" y="587"/>
                  </a:lnTo>
                  <a:lnTo>
                    <a:pt x="281" y="592"/>
                  </a:lnTo>
                  <a:lnTo>
                    <a:pt x="299" y="595"/>
                  </a:lnTo>
                  <a:lnTo>
                    <a:pt x="319" y="600"/>
                  </a:lnTo>
                  <a:lnTo>
                    <a:pt x="339" y="601"/>
                  </a:lnTo>
                  <a:lnTo>
                    <a:pt x="359" y="604"/>
                  </a:lnTo>
                  <a:lnTo>
                    <a:pt x="369" y="604"/>
                  </a:lnTo>
                  <a:lnTo>
                    <a:pt x="379" y="604"/>
                  </a:lnTo>
                  <a:lnTo>
                    <a:pt x="389" y="606"/>
                  </a:lnTo>
                  <a:lnTo>
                    <a:pt x="400" y="606"/>
                  </a:lnTo>
                  <a:lnTo>
                    <a:pt x="411" y="606"/>
                  </a:lnTo>
                  <a:lnTo>
                    <a:pt x="420" y="604"/>
                  </a:lnTo>
                  <a:lnTo>
                    <a:pt x="430" y="604"/>
                  </a:lnTo>
                  <a:lnTo>
                    <a:pt x="440" y="604"/>
                  </a:lnTo>
                  <a:lnTo>
                    <a:pt x="460" y="601"/>
                  </a:lnTo>
                  <a:lnTo>
                    <a:pt x="479" y="600"/>
                  </a:lnTo>
                  <a:lnTo>
                    <a:pt x="499" y="595"/>
                  </a:lnTo>
                  <a:lnTo>
                    <a:pt x="519" y="592"/>
                  </a:lnTo>
                  <a:lnTo>
                    <a:pt x="537" y="587"/>
                  </a:lnTo>
                  <a:lnTo>
                    <a:pt x="556" y="581"/>
                  </a:lnTo>
                  <a:lnTo>
                    <a:pt x="573" y="575"/>
                  </a:lnTo>
                  <a:lnTo>
                    <a:pt x="589" y="569"/>
                  </a:lnTo>
                  <a:lnTo>
                    <a:pt x="606" y="561"/>
                  </a:lnTo>
                  <a:lnTo>
                    <a:pt x="623" y="554"/>
                  </a:lnTo>
                  <a:lnTo>
                    <a:pt x="638" y="545"/>
                  </a:lnTo>
                  <a:lnTo>
                    <a:pt x="654" y="535"/>
                  </a:lnTo>
                  <a:lnTo>
                    <a:pt x="669" y="526"/>
                  </a:lnTo>
                  <a:lnTo>
                    <a:pt x="683" y="516"/>
                  </a:lnTo>
                  <a:lnTo>
                    <a:pt x="695" y="506"/>
                  </a:lnTo>
                  <a:lnTo>
                    <a:pt x="709" y="494"/>
                  </a:lnTo>
                  <a:lnTo>
                    <a:pt x="719" y="483"/>
                  </a:lnTo>
                  <a:lnTo>
                    <a:pt x="730" y="471"/>
                  </a:lnTo>
                  <a:lnTo>
                    <a:pt x="736" y="465"/>
                  </a:lnTo>
                  <a:lnTo>
                    <a:pt x="741" y="459"/>
                  </a:lnTo>
                  <a:lnTo>
                    <a:pt x="745" y="453"/>
                  </a:lnTo>
                  <a:lnTo>
                    <a:pt x="751" y="447"/>
                  </a:lnTo>
                  <a:lnTo>
                    <a:pt x="756" y="441"/>
                  </a:lnTo>
                  <a:lnTo>
                    <a:pt x="759" y="433"/>
                  </a:lnTo>
                  <a:lnTo>
                    <a:pt x="764" y="427"/>
                  </a:lnTo>
                  <a:lnTo>
                    <a:pt x="768" y="421"/>
                  </a:lnTo>
                  <a:lnTo>
                    <a:pt x="771" y="413"/>
                  </a:lnTo>
                  <a:lnTo>
                    <a:pt x="774" y="407"/>
                  </a:lnTo>
                  <a:lnTo>
                    <a:pt x="777" y="399"/>
                  </a:lnTo>
                  <a:lnTo>
                    <a:pt x="780" y="392"/>
                  </a:lnTo>
                  <a:lnTo>
                    <a:pt x="783" y="386"/>
                  </a:lnTo>
                  <a:lnTo>
                    <a:pt x="787" y="378"/>
                  </a:lnTo>
                  <a:lnTo>
                    <a:pt x="790" y="370"/>
                  </a:lnTo>
                  <a:lnTo>
                    <a:pt x="791" y="363"/>
                  </a:lnTo>
                  <a:lnTo>
                    <a:pt x="793" y="355"/>
                  </a:lnTo>
                  <a:lnTo>
                    <a:pt x="794" y="349"/>
                  </a:lnTo>
                  <a:lnTo>
                    <a:pt x="796" y="341"/>
                  </a:lnTo>
                  <a:lnTo>
                    <a:pt x="797" y="334"/>
                  </a:lnTo>
                  <a:lnTo>
                    <a:pt x="797" y="326"/>
                  </a:lnTo>
                  <a:lnTo>
                    <a:pt x="799" y="317"/>
                  </a:lnTo>
                  <a:lnTo>
                    <a:pt x="799" y="309"/>
                  </a:lnTo>
                  <a:lnTo>
                    <a:pt x="799" y="303"/>
                  </a:lnTo>
                  <a:lnTo>
                    <a:pt x="799" y="295"/>
                  </a:lnTo>
                  <a:lnTo>
                    <a:pt x="799" y="288"/>
                  </a:lnTo>
                  <a:lnTo>
                    <a:pt x="799" y="279"/>
                  </a:lnTo>
                  <a:lnTo>
                    <a:pt x="797" y="271"/>
                  </a:lnTo>
                  <a:lnTo>
                    <a:pt x="796" y="263"/>
                  </a:lnTo>
                  <a:lnTo>
                    <a:pt x="794" y="256"/>
                  </a:lnTo>
                  <a:lnTo>
                    <a:pt x="793" y="250"/>
                  </a:lnTo>
                  <a:lnTo>
                    <a:pt x="791" y="242"/>
                  </a:lnTo>
                  <a:lnTo>
                    <a:pt x="790" y="234"/>
                  </a:lnTo>
                  <a:lnTo>
                    <a:pt x="787" y="227"/>
                  </a:lnTo>
                  <a:lnTo>
                    <a:pt x="783" y="219"/>
                  </a:lnTo>
                  <a:lnTo>
                    <a:pt x="780" y="213"/>
                  </a:lnTo>
                  <a:lnTo>
                    <a:pt x="779" y="205"/>
                  </a:lnTo>
                  <a:lnTo>
                    <a:pt x="774" y="198"/>
                  </a:lnTo>
                  <a:lnTo>
                    <a:pt x="771" y="191"/>
                  </a:lnTo>
                  <a:lnTo>
                    <a:pt x="768" y="184"/>
                  </a:lnTo>
                  <a:lnTo>
                    <a:pt x="764" y="178"/>
                  </a:lnTo>
                  <a:lnTo>
                    <a:pt x="759" y="170"/>
                  </a:lnTo>
                  <a:lnTo>
                    <a:pt x="756" y="164"/>
                  </a:lnTo>
                  <a:lnTo>
                    <a:pt x="751" y="158"/>
                  </a:lnTo>
                  <a:lnTo>
                    <a:pt x="745" y="152"/>
                  </a:lnTo>
                  <a:lnTo>
                    <a:pt x="741" y="146"/>
                  </a:lnTo>
                  <a:lnTo>
                    <a:pt x="736" y="140"/>
                  </a:lnTo>
                  <a:lnTo>
                    <a:pt x="730" y="133"/>
                  </a:lnTo>
                  <a:lnTo>
                    <a:pt x="719" y="121"/>
                  </a:lnTo>
                  <a:lnTo>
                    <a:pt x="709" y="110"/>
                  </a:lnTo>
                  <a:lnTo>
                    <a:pt x="695" y="98"/>
                  </a:lnTo>
                  <a:lnTo>
                    <a:pt x="683" y="89"/>
                  </a:lnTo>
                  <a:lnTo>
                    <a:pt x="669" y="78"/>
                  </a:lnTo>
                  <a:lnTo>
                    <a:pt x="654" y="69"/>
                  </a:lnTo>
                  <a:lnTo>
                    <a:pt x="638" y="60"/>
                  </a:lnTo>
                  <a:lnTo>
                    <a:pt x="623" y="51"/>
                  </a:lnTo>
                  <a:lnTo>
                    <a:pt x="606" y="43"/>
                  </a:lnTo>
                  <a:lnTo>
                    <a:pt x="589" y="36"/>
                  </a:lnTo>
                  <a:lnTo>
                    <a:pt x="573" y="29"/>
                  </a:lnTo>
                  <a:lnTo>
                    <a:pt x="556" y="23"/>
                  </a:lnTo>
                  <a:lnTo>
                    <a:pt x="537" y="17"/>
                  </a:lnTo>
                  <a:lnTo>
                    <a:pt x="519" y="13"/>
                  </a:lnTo>
                  <a:lnTo>
                    <a:pt x="499" y="10"/>
                  </a:lnTo>
                  <a:lnTo>
                    <a:pt x="479" y="5"/>
                  </a:lnTo>
                  <a:lnTo>
                    <a:pt x="460" y="3"/>
                  </a:lnTo>
                  <a:lnTo>
                    <a:pt x="440" y="2"/>
                  </a:lnTo>
                  <a:lnTo>
                    <a:pt x="430" y="0"/>
                  </a:lnTo>
                  <a:lnTo>
                    <a:pt x="420" y="0"/>
                  </a:lnTo>
                  <a:lnTo>
                    <a:pt x="411" y="0"/>
                  </a:lnTo>
                  <a:lnTo>
                    <a:pt x="400" y="0"/>
                  </a:lnTo>
                </a:path>
              </a:pathLst>
            </a:custGeom>
            <a:noFill/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810" y="1563"/>
              <a:ext cx="566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180975" indent="-180975" fontAlgn="base">
                <a:spcBef>
                  <a:spcPct val="0"/>
                </a:spcBef>
                <a:spcAft>
                  <a:spcPct val="0"/>
                </a:spcAft>
                <a:tabLst>
                  <a:tab pos="180975" algn="l"/>
                </a:tabLst>
              </a:pPr>
              <a:r>
                <a:rPr lang="de-DE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f)	Technisches</a:t>
              </a:r>
            </a:p>
            <a:p>
              <a:pPr marL="180975" indent="-180975" fontAlgn="base">
                <a:spcBef>
                  <a:spcPct val="0"/>
                </a:spcBef>
                <a:spcAft>
                  <a:spcPct val="0"/>
                </a:spcAft>
                <a:tabLst>
                  <a:tab pos="180975" algn="l"/>
                </a:tabLst>
              </a:pPr>
              <a:r>
                <a:rPr lang="de-DE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	Wissen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3132" y="2415"/>
              <a:ext cx="1" cy="305"/>
            </a:xfrm>
            <a:prstGeom prst="line">
              <a:avLst/>
            </a:prstGeom>
            <a:noFill/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2733" y="2719"/>
              <a:ext cx="799" cy="607"/>
            </a:xfrm>
            <a:custGeom>
              <a:avLst/>
              <a:gdLst/>
              <a:ahLst/>
              <a:cxnLst>
                <a:cxn ang="0">
                  <a:pos x="379" y="0"/>
                </a:cxn>
                <a:cxn ang="0">
                  <a:pos x="339" y="3"/>
                </a:cxn>
                <a:cxn ang="0">
                  <a:pos x="279" y="14"/>
                </a:cxn>
                <a:cxn ang="0">
                  <a:pos x="226" y="29"/>
                </a:cxn>
                <a:cxn ang="0">
                  <a:pos x="175" y="52"/>
                </a:cxn>
                <a:cxn ang="0">
                  <a:pos x="130" y="78"/>
                </a:cxn>
                <a:cxn ang="0">
                  <a:pos x="91" y="110"/>
                </a:cxn>
                <a:cxn ang="0">
                  <a:pos x="62" y="140"/>
                </a:cxn>
                <a:cxn ang="0">
                  <a:pos x="47" y="159"/>
                </a:cxn>
                <a:cxn ang="0">
                  <a:pos x="35" y="177"/>
                </a:cxn>
                <a:cxn ang="0">
                  <a:pos x="24" y="199"/>
                </a:cxn>
                <a:cxn ang="0">
                  <a:pos x="15" y="220"/>
                </a:cxn>
                <a:cxn ang="0">
                  <a:pos x="7" y="241"/>
                </a:cxn>
                <a:cxn ang="0">
                  <a:pos x="3" y="264"/>
                </a:cxn>
                <a:cxn ang="0">
                  <a:pos x="0" y="287"/>
                </a:cxn>
                <a:cxn ang="0">
                  <a:pos x="0" y="312"/>
                </a:cxn>
                <a:cxn ang="0">
                  <a:pos x="1" y="333"/>
                </a:cxn>
                <a:cxn ang="0">
                  <a:pos x="6" y="356"/>
                </a:cxn>
                <a:cxn ang="0">
                  <a:pos x="12" y="379"/>
                </a:cxn>
                <a:cxn ang="0">
                  <a:pos x="20" y="400"/>
                </a:cxn>
                <a:cxn ang="0">
                  <a:pos x="30" y="420"/>
                </a:cxn>
                <a:cxn ang="0">
                  <a:pos x="42" y="442"/>
                </a:cxn>
                <a:cxn ang="0">
                  <a:pos x="58" y="460"/>
                </a:cxn>
                <a:cxn ang="0">
                  <a:pos x="79" y="484"/>
                </a:cxn>
                <a:cxn ang="0">
                  <a:pos x="116" y="516"/>
                </a:cxn>
                <a:cxn ang="0">
                  <a:pos x="160" y="546"/>
                </a:cxn>
                <a:cxn ang="0">
                  <a:pos x="209" y="570"/>
                </a:cxn>
                <a:cxn ang="0">
                  <a:pos x="261" y="588"/>
                </a:cxn>
                <a:cxn ang="0">
                  <a:pos x="319" y="601"/>
                </a:cxn>
                <a:cxn ang="0">
                  <a:pos x="368" y="605"/>
                </a:cxn>
                <a:cxn ang="0">
                  <a:pos x="400" y="607"/>
                </a:cxn>
                <a:cxn ang="0">
                  <a:pos x="429" y="605"/>
                </a:cxn>
                <a:cxn ang="0">
                  <a:pos x="480" y="601"/>
                </a:cxn>
                <a:cxn ang="0">
                  <a:pos x="538" y="588"/>
                </a:cxn>
                <a:cxn ang="0">
                  <a:pos x="590" y="570"/>
                </a:cxn>
                <a:cxn ang="0">
                  <a:pos x="638" y="546"/>
                </a:cxn>
                <a:cxn ang="0">
                  <a:pos x="683" y="516"/>
                </a:cxn>
                <a:cxn ang="0">
                  <a:pos x="719" y="484"/>
                </a:cxn>
                <a:cxn ang="0">
                  <a:pos x="741" y="460"/>
                </a:cxn>
                <a:cxn ang="0">
                  <a:pos x="755" y="442"/>
                </a:cxn>
                <a:cxn ang="0">
                  <a:pos x="767" y="420"/>
                </a:cxn>
                <a:cxn ang="0">
                  <a:pos x="778" y="400"/>
                </a:cxn>
                <a:cxn ang="0">
                  <a:pos x="787" y="379"/>
                </a:cxn>
                <a:cxn ang="0">
                  <a:pos x="793" y="356"/>
                </a:cxn>
                <a:cxn ang="0">
                  <a:pos x="797" y="333"/>
                </a:cxn>
                <a:cxn ang="0">
                  <a:pos x="799" y="312"/>
                </a:cxn>
                <a:cxn ang="0">
                  <a:pos x="799" y="287"/>
                </a:cxn>
                <a:cxn ang="0">
                  <a:pos x="796" y="264"/>
                </a:cxn>
                <a:cxn ang="0">
                  <a:pos x="791" y="241"/>
                </a:cxn>
                <a:cxn ang="0">
                  <a:pos x="784" y="220"/>
                </a:cxn>
                <a:cxn ang="0">
                  <a:pos x="775" y="199"/>
                </a:cxn>
                <a:cxn ang="0">
                  <a:pos x="764" y="177"/>
                </a:cxn>
                <a:cxn ang="0">
                  <a:pos x="750" y="159"/>
                </a:cxn>
                <a:cxn ang="0">
                  <a:pos x="736" y="140"/>
                </a:cxn>
                <a:cxn ang="0">
                  <a:pos x="707" y="110"/>
                </a:cxn>
                <a:cxn ang="0">
                  <a:pos x="668" y="78"/>
                </a:cxn>
                <a:cxn ang="0">
                  <a:pos x="623" y="52"/>
                </a:cxn>
                <a:cxn ang="0">
                  <a:pos x="573" y="29"/>
                </a:cxn>
                <a:cxn ang="0">
                  <a:pos x="518" y="14"/>
                </a:cxn>
                <a:cxn ang="0">
                  <a:pos x="460" y="3"/>
                </a:cxn>
                <a:cxn ang="0">
                  <a:pos x="420" y="0"/>
                </a:cxn>
              </a:cxnLst>
              <a:rect l="0" t="0" r="r" b="b"/>
              <a:pathLst>
                <a:path w="799" h="607">
                  <a:moveTo>
                    <a:pt x="400" y="0"/>
                  </a:moveTo>
                  <a:lnTo>
                    <a:pt x="389" y="0"/>
                  </a:lnTo>
                  <a:lnTo>
                    <a:pt x="379" y="0"/>
                  </a:lnTo>
                  <a:lnTo>
                    <a:pt x="368" y="1"/>
                  </a:lnTo>
                  <a:lnTo>
                    <a:pt x="359" y="1"/>
                  </a:lnTo>
                  <a:lnTo>
                    <a:pt x="339" y="3"/>
                  </a:lnTo>
                  <a:lnTo>
                    <a:pt x="319" y="6"/>
                  </a:lnTo>
                  <a:lnTo>
                    <a:pt x="299" y="9"/>
                  </a:lnTo>
                  <a:lnTo>
                    <a:pt x="279" y="14"/>
                  </a:lnTo>
                  <a:lnTo>
                    <a:pt x="261" y="18"/>
                  </a:lnTo>
                  <a:lnTo>
                    <a:pt x="244" y="23"/>
                  </a:lnTo>
                  <a:lnTo>
                    <a:pt x="226" y="29"/>
                  </a:lnTo>
                  <a:lnTo>
                    <a:pt x="209" y="37"/>
                  </a:lnTo>
                  <a:lnTo>
                    <a:pt x="192" y="44"/>
                  </a:lnTo>
                  <a:lnTo>
                    <a:pt x="175" y="52"/>
                  </a:lnTo>
                  <a:lnTo>
                    <a:pt x="160" y="59"/>
                  </a:lnTo>
                  <a:lnTo>
                    <a:pt x="145" y="69"/>
                  </a:lnTo>
                  <a:lnTo>
                    <a:pt x="130" y="78"/>
                  </a:lnTo>
                  <a:lnTo>
                    <a:pt x="116" y="89"/>
                  </a:lnTo>
                  <a:lnTo>
                    <a:pt x="104" y="99"/>
                  </a:lnTo>
                  <a:lnTo>
                    <a:pt x="91" y="110"/>
                  </a:lnTo>
                  <a:lnTo>
                    <a:pt x="79" y="122"/>
                  </a:lnTo>
                  <a:lnTo>
                    <a:pt x="68" y="134"/>
                  </a:lnTo>
                  <a:lnTo>
                    <a:pt x="62" y="140"/>
                  </a:lnTo>
                  <a:lnTo>
                    <a:pt x="58" y="147"/>
                  </a:lnTo>
                  <a:lnTo>
                    <a:pt x="52" y="153"/>
                  </a:lnTo>
                  <a:lnTo>
                    <a:pt x="47" y="159"/>
                  </a:lnTo>
                  <a:lnTo>
                    <a:pt x="42" y="165"/>
                  </a:lnTo>
                  <a:lnTo>
                    <a:pt x="39" y="171"/>
                  </a:lnTo>
                  <a:lnTo>
                    <a:pt x="35" y="177"/>
                  </a:lnTo>
                  <a:lnTo>
                    <a:pt x="30" y="185"/>
                  </a:lnTo>
                  <a:lnTo>
                    <a:pt x="27" y="191"/>
                  </a:lnTo>
                  <a:lnTo>
                    <a:pt x="24" y="199"/>
                  </a:lnTo>
                  <a:lnTo>
                    <a:pt x="20" y="206"/>
                  </a:lnTo>
                  <a:lnTo>
                    <a:pt x="17" y="212"/>
                  </a:lnTo>
                  <a:lnTo>
                    <a:pt x="15" y="220"/>
                  </a:lnTo>
                  <a:lnTo>
                    <a:pt x="12" y="228"/>
                  </a:lnTo>
                  <a:lnTo>
                    <a:pt x="9" y="234"/>
                  </a:lnTo>
                  <a:lnTo>
                    <a:pt x="7" y="241"/>
                  </a:lnTo>
                  <a:lnTo>
                    <a:pt x="6" y="249"/>
                  </a:lnTo>
                  <a:lnTo>
                    <a:pt x="4" y="257"/>
                  </a:lnTo>
                  <a:lnTo>
                    <a:pt x="3" y="264"/>
                  </a:lnTo>
                  <a:lnTo>
                    <a:pt x="1" y="272"/>
                  </a:lnTo>
                  <a:lnTo>
                    <a:pt x="0" y="280"/>
                  </a:lnTo>
                  <a:lnTo>
                    <a:pt x="0" y="287"/>
                  </a:lnTo>
                  <a:lnTo>
                    <a:pt x="0" y="295"/>
                  </a:lnTo>
                  <a:lnTo>
                    <a:pt x="0" y="302"/>
                  </a:lnTo>
                  <a:lnTo>
                    <a:pt x="0" y="312"/>
                  </a:lnTo>
                  <a:lnTo>
                    <a:pt x="0" y="318"/>
                  </a:lnTo>
                  <a:lnTo>
                    <a:pt x="0" y="325"/>
                  </a:lnTo>
                  <a:lnTo>
                    <a:pt x="1" y="333"/>
                  </a:lnTo>
                  <a:lnTo>
                    <a:pt x="3" y="341"/>
                  </a:lnTo>
                  <a:lnTo>
                    <a:pt x="4" y="348"/>
                  </a:lnTo>
                  <a:lnTo>
                    <a:pt x="6" y="356"/>
                  </a:lnTo>
                  <a:lnTo>
                    <a:pt x="7" y="364"/>
                  </a:lnTo>
                  <a:lnTo>
                    <a:pt x="9" y="371"/>
                  </a:lnTo>
                  <a:lnTo>
                    <a:pt x="12" y="379"/>
                  </a:lnTo>
                  <a:lnTo>
                    <a:pt x="15" y="385"/>
                  </a:lnTo>
                  <a:lnTo>
                    <a:pt x="17" y="393"/>
                  </a:lnTo>
                  <a:lnTo>
                    <a:pt x="20" y="400"/>
                  </a:lnTo>
                  <a:lnTo>
                    <a:pt x="24" y="406"/>
                  </a:lnTo>
                  <a:lnTo>
                    <a:pt x="27" y="414"/>
                  </a:lnTo>
                  <a:lnTo>
                    <a:pt x="30" y="420"/>
                  </a:lnTo>
                  <a:lnTo>
                    <a:pt x="35" y="428"/>
                  </a:lnTo>
                  <a:lnTo>
                    <a:pt x="39" y="434"/>
                  </a:lnTo>
                  <a:lnTo>
                    <a:pt x="42" y="442"/>
                  </a:lnTo>
                  <a:lnTo>
                    <a:pt x="47" y="448"/>
                  </a:lnTo>
                  <a:lnTo>
                    <a:pt x="52" y="454"/>
                  </a:lnTo>
                  <a:lnTo>
                    <a:pt x="58" y="460"/>
                  </a:lnTo>
                  <a:lnTo>
                    <a:pt x="62" y="466"/>
                  </a:lnTo>
                  <a:lnTo>
                    <a:pt x="68" y="472"/>
                  </a:lnTo>
                  <a:lnTo>
                    <a:pt x="79" y="484"/>
                  </a:lnTo>
                  <a:lnTo>
                    <a:pt x="91" y="495"/>
                  </a:lnTo>
                  <a:lnTo>
                    <a:pt x="104" y="506"/>
                  </a:lnTo>
                  <a:lnTo>
                    <a:pt x="116" y="516"/>
                  </a:lnTo>
                  <a:lnTo>
                    <a:pt x="130" y="527"/>
                  </a:lnTo>
                  <a:lnTo>
                    <a:pt x="145" y="536"/>
                  </a:lnTo>
                  <a:lnTo>
                    <a:pt x="160" y="546"/>
                  </a:lnTo>
                  <a:lnTo>
                    <a:pt x="175" y="555"/>
                  </a:lnTo>
                  <a:lnTo>
                    <a:pt x="192" y="562"/>
                  </a:lnTo>
                  <a:lnTo>
                    <a:pt x="209" y="570"/>
                  </a:lnTo>
                  <a:lnTo>
                    <a:pt x="226" y="576"/>
                  </a:lnTo>
                  <a:lnTo>
                    <a:pt x="244" y="582"/>
                  </a:lnTo>
                  <a:lnTo>
                    <a:pt x="261" y="588"/>
                  </a:lnTo>
                  <a:lnTo>
                    <a:pt x="279" y="593"/>
                  </a:lnTo>
                  <a:lnTo>
                    <a:pt x="299" y="596"/>
                  </a:lnTo>
                  <a:lnTo>
                    <a:pt x="319" y="601"/>
                  </a:lnTo>
                  <a:lnTo>
                    <a:pt x="339" y="602"/>
                  </a:lnTo>
                  <a:lnTo>
                    <a:pt x="359" y="605"/>
                  </a:lnTo>
                  <a:lnTo>
                    <a:pt x="368" y="605"/>
                  </a:lnTo>
                  <a:lnTo>
                    <a:pt x="379" y="605"/>
                  </a:lnTo>
                  <a:lnTo>
                    <a:pt x="389" y="607"/>
                  </a:lnTo>
                  <a:lnTo>
                    <a:pt x="400" y="607"/>
                  </a:lnTo>
                  <a:lnTo>
                    <a:pt x="409" y="607"/>
                  </a:lnTo>
                  <a:lnTo>
                    <a:pt x="420" y="605"/>
                  </a:lnTo>
                  <a:lnTo>
                    <a:pt x="429" y="605"/>
                  </a:lnTo>
                  <a:lnTo>
                    <a:pt x="440" y="605"/>
                  </a:lnTo>
                  <a:lnTo>
                    <a:pt x="460" y="602"/>
                  </a:lnTo>
                  <a:lnTo>
                    <a:pt x="480" y="601"/>
                  </a:lnTo>
                  <a:lnTo>
                    <a:pt x="499" y="596"/>
                  </a:lnTo>
                  <a:lnTo>
                    <a:pt x="518" y="593"/>
                  </a:lnTo>
                  <a:lnTo>
                    <a:pt x="538" y="588"/>
                  </a:lnTo>
                  <a:lnTo>
                    <a:pt x="554" y="582"/>
                  </a:lnTo>
                  <a:lnTo>
                    <a:pt x="573" y="576"/>
                  </a:lnTo>
                  <a:lnTo>
                    <a:pt x="590" y="570"/>
                  </a:lnTo>
                  <a:lnTo>
                    <a:pt x="606" y="562"/>
                  </a:lnTo>
                  <a:lnTo>
                    <a:pt x="623" y="555"/>
                  </a:lnTo>
                  <a:lnTo>
                    <a:pt x="638" y="546"/>
                  </a:lnTo>
                  <a:lnTo>
                    <a:pt x="654" y="536"/>
                  </a:lnTo>
                  <a:lnTo>
                    <a:pt x="668" y="527"/>
                  </a:lnTo>
                  <a:lnTo>
                    <a:pt x="683" y="516"/>
                  </a:lnTo>
                  <a:lnTo>
                    <a:pt x="695" y="506"/>
                  </a:lnTo>
                  <a:lnTo>
                    <a:pt x="707" y="495"/>
                  </a:lnTo>
                  <a:lnTo>
                    <a:pt x="719" y="484"/>
                  </a:lnTo>
                  <a:lnTo>
                    <a:pt x="730" y="472"/>
                  </a:lnTo>
                  <a:lnTo>
                    <a:pt x="736" y="466"/>
                  </a:lnTo>
                  <a:lnTo>
                    <a:pt x="741" y="460"/>
                  </a:lnTo>
                  <a:lnTo>
                    <a:pt x="745" y="454"/>
                  </a:lnTo>
                  <a:lnTo>
                    <a:pt x="750" y="448"/>
                  </a:lnTo>
                  <a:lnTo>
                    <a:pt x="755" y="442"/>
                  </a:lnTo>
                  <a:lnTo>
                    <a:pt x="759" y="434"/>
                  </a:lnTo>
                  <a:lnTo>
                    <a:pt x="764" y="428"/>
                  </a:lnTo>
                  <a:lnTo>
                    <a:pt x="767" y="420"/>
                  </a:lnTo>
                  <a:lnTo>
                    <a:pt x="771" y="414"/>
                  </a:lnTo>
                  <a:lnTo>
                    <a:pt x="775" y="406"/>
                  </a:lnTo>
                  <a:lnTo>
                    <a:pt x="778" y="400"/>
                  </a:lnTo>
                  <a:lnTo>
                    <a:pt x="781" y="393"/>
                  </a:lnTo>
                  <a:lnTo>
                    <a:pt x="784" y="385"/>
                  </a:lnTo>
                  <a:lnTo>
                    <a:pt x="787" y="379"/>
                  </a:lnTo>
                  <a:lnTo>
                    <a:pt x="788" y="371"/>
                  </a:lnTo>
                  <a:lnTo>
                    <a:pt x="791" y="364"/>
                  </a:lnTo>
                  <a:lnTo>
                    <a:pt x="793" y="356"/>
                  </a:lnTo>
                  <a:lnTo>
                    <a:pt x="794" y="348"/>
                  </a:lnTo>
                  <a:lnTo>
                    <a:pt x="796" y="341"/>
                  </a:lnTo>
                  <a:lnTo>
                    <a:pt x="797" y="333"/>
                  </a:lnTo>
                  <a:lnTo>
                    <a:pt x="797" y="325"/>
                  </a:lnTo>
                  <a:lnTo>
                    <a:pt x="799" y="318"/>
                  </a:lnTo>
                  <a:lnTo>
                    <a:pt x="799" y="312"/>
                  </a:lnTo>
                  <a:lnTo>
                    <a:pt x="799" y="302"/>
                  </a:lnTo>
                  <a:lnTo>
                    <a:pt x="799" y="295"/>
                  </a:lnTo>
                  <a:lnTo>
                    <a:pt x="799" y="287"/>
                  </a:lnTo>
                  <a:lnTo>
                    <a:pt x="797" y="280"/>
                  </a:lnTo>
                  <a:lnTo>
                    <a:pt x="797" y="272"/>
                  </a:lnTo>
                  <a:lnTo>
                    <a:pt x="796" y="264"/>
                  </a:lnTo>
                  <a:lnTo>
                    <a:pt x="794" y="257"/>
                  </a:lnTo>
                  <a:lnTo>
                    <a:pt x="793" y="249"/>
                  </a:lnTo>
                  <a:lnTo>
                    <a:pt x="791" y="241"/>
                  </a:lnTo>
                  <a:lnTo>
                    <a:pt x="788" y="234"/>
                  </a:lnTo>
                  <a:lnTo>
                    <a:pt x="787" y="228"/>
                  </a:lnTo>
                  <a:lnTo>
                    <a:pt x="784" y="220"/>
                  </a:lnTo>
                  <a:lnTo>
                    <a:pt x="781" y="212"/>
                  </a:lnTo>
                  <a:lnTo>
                    <a:pt x="778" y="206"/>
                  </a:lnTo>
                  <a:lnTo>
                    <a:pt x="775" y="199"/>
                  </a:lnTo>
                  <a:lnTo>
                    <a:pt x="771" y="191"/>
                  </a:lnTo>
                  <a:lnTo>
                    <a:pt x="767" y="185"/>
                  </a:lnTo>
                  <a:lnTo>
                    <a:pt x="764" y="177"/>
                  </a:lnTo>
                  <a:lnTo>
                    <a:pt x="759" y="171"/>
                  </a:lnTo>
                  <a:lnTo>
                    <a:pt x="755" y="165"/>
                  </a:lnTo>
                  <a:lnTo>
                    <a:pt x="750" y="159"/>
                  </a:lnTo>
                  <a:lnTo>
                    <a:pt x="745" y="153"/>
                  </a:lnTo>
                  <a:lnTo>
                    <a:pt x="741" y="147"/>
                  </a:lnTo>
                  <a:lnTo>
                    <a:pt x="736" y="140"/>
                  </a:lnTo>
                  <a:lnTo>
                    <a:pt x="730" y="134"/>
                  </a:lnTo>
                  <a:lnTo>
                    <a:pt x="719" y="122"/>
                  </a:lnTo>
                  <a:lnTo>
                    <a:pt x="707" y="110"/>
                  </a:lnTo>
                  <a:lnTo>
                    <a:pt x="695" y="99"/>
                  </a:lnTo>
                  <a:lnTo>
                    <a:pt x="683" y="89"/>
                  </a:lnTo>
                  <a:lnTo>
                    <a:pt x="668" y="78"/>
                  </a:lnTo>
                  <a:lnTo>
                    <a:pt x="654" y="69"/>
                  </a:lnTo>
                  <a:lnTo>
                    <a:pt x="638" y="59"/>
                  </a:lnTo>
                  <a:lnTo>
                    <a:pt x="623" y="52"/>
                  </a:lnTo>
                  <a:lnTo>
                    <a:pt x="606" y="44"/>
                  </a:lnTo>
                  <a:lnTo>
                    <a:pt x="590" y="37"/>
                  </a:lnTo>
                  <a:lnTo>
                    <a:pt x="573" y="29"/>
                  </a:lnTo>
                  <a:lnTo>
                    <a:pt x="554" y="23"/>
                  </a:lnTo>
                  <a:lnTo>
                    <a:pt x="538" y="18"/>
                  </a:lnTo>
                  <a:lnTo>
                    <a:pt x="518" y="14"/>
                  </a:lnTo>
                  <a:lnTo>
                    <a:pt x="499" y="9"/>
                  </a:lnTo>
                  <a:lnTo>
                    <a:pt x="480" y="6"/>
                  </a:lnTo>
                  <a:lnTo>
                    <a:pt x="460" y="3"/>
                  </a:lnTo>
                  <a:lnTo>
                    <a:pt x="440" y="1"/>
                  </a:lnTo>
                  <a:lnTo>
                    <a:pt x="429" y="1"/>
                  </a:lnTo>
                  <a:lnTo>
                    <a:pt x="420" y="0"/>
                  </a:lnTo>
                  <a:lnTo>
                    <a:pt x="409" y="0"/>
                  </a:lnTo>
                  <a:lnTo>
                    <a:pt x="400" y="0"/>
                  </a:lnTo>
                </a:path>
              </a:pathLst>
            </a:custGeom>
            <a:noFill/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1864" y="2520"/>
              <a:ext cx="46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e) Motivation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Line 17"/>
            <p:cNvSpPr>
              <a:spLocks noChangeShapeType="1"/>
            </p:cNvSpPr>
            <p:nvPr/>
          </p:nvSpPr>
          <p:spPr bwMode="auto">
            <a:xfrm>
              <a:off x="3475" y="2263"/>
              <a:ext cx="349" cy="153"/>
            </a:xfrm>
            <a:prstGeom prst="line">
              <a:avLst/>
            </a:prstGeom>
            <a:noFill/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3770" y="2265"/>
              <a:ext cx="800" cy="605"/>
            </a:xfrm>
            <a:custGeom>
              <a:avLst/>
              <a:gdLst/>
              <a:ahLst/>
              <a:cxnLst>
                <a:cxn ang="0">
                  <a:pos x="379" y="0"/>
                </a:cxn>
                <a:cxn ang="0">
                  <a:pos x="340" y="3"/>
                </a:cxn>
                <a:cxn ang="0">
                  <a:pos x="282" y="12"/>
                </a:cxn>
                <a:cxn ang="0">
                  <a:pos x="227" y="29"/>
                </a:cxn>
                <a:cxn ang="0">
                  <a:pos x="176" y="50"/>
                </a:cxn>
                <a:cxn ang="0">
                  <a:pos x="132" y="78"/>
                </a:cxn>
                <a:cxn ang="0">
                  <a:pos x="92" y="110"/>
                </a:cxn>
                <a:cxn ang="0">
                  <a:pos x="63" y="139"/>
                </a:cxn>
                <a:cxn ang="0">
                  <a:pos x="49" y="157"/>
                </a:cxn>
                <a:cxn ang="0">
                  <a:pos x="36" y="177"/>
                </a:cxn>
                <a:cxn ang="0">
                  <a:pos x="25" y="197"/>
                </a:cxn>
                <a:cxn ang="0">
                  <a:pos x="16" y="218"/>
                </a:cxn>
                <a:cxn ang="0">
                  <a:pos x="8" y="241"/>
                </a:cxn>
                <a:cxn ang="0">
                  <a:pos x="3" y="264"/>
                </a:cxn>
                <a:cxn ang="0">
                  <a:pos x="0" y="287"/>
                </a:cxn>
                <a:cxn ang="0">
                  <a:pos x="0" y="310"/>
                </a:cxn>
                <a:cxn ang="0">
                  <a:pos x="2" y="333"/>
                </a:cxn>
                <a:cxn ang="0">
                  <a:pos x="6" y="356"/>
                </a:cxn>
                <a:cxn ang="0">
                  <a:pos x="13" y="377"/>
                </a:cxn>
                <a:cxn ang="0">
                  <a:pos x="22" y="399"/>
                </a:cxn>
                <a:cxn ang="0">
                  <a:pos x="32" y="420"/>
                </a:cxn>
                <a:cxn ang="0">
                  <a:pos x="45" y="440"/>
                </a:cxn>
                <a:cxn ang="0">
                  <a:pos x="58" y="460"/>
                </a:cxn>
                <a:cxn ang="0">
                  <a:pos x="80" y="483"/>
                </a:cxn>
                <a:cxn ang="0">
                  <a:pos x="118" y="517"/>
                </a:cxn>
                <a:cxn ang="0">
                  <a:pos x="161" y="546"/>
                </a:cxn>
                <a:cxn ang="0">
                  <a:pos x="210" y="568"/>
                </a:cxn>
                <a:cxn ang="0">
                  <a:pos x="263" y="587"/>
                </a:cxn>
                <a:cxn ang="0">
                  <a:pos x="320" y="599"/>
                </a:cxn>
                <a:cxn ang="0">
                  <a:pos x="370" y="605"/>
                </a:cxn>
                <a:cxn ang="0">
                  <a:pos x="399" y="605"/>
                </a:cxn>
                <a:cxn ang="0">
                  <a:pos x="431" y="605"/>
                </a:cxn>
                <a:cxn ang="0">
                  <a:pos x="482" y="599"/>
                </a:cxn>
                <a:cxn ang="0">
                  <a:pos x="537" y="587"/>
                </a:cxn>
                <a:cxn ang="0">
                  <a:pos x="590" y="568"/>
                </a:cxn>
                <a:cxn ang="0">
                  <a:pos x="639" y="546"/>
                </a:cxn>
                <a:cxn ang="0">
                  <a:pos x="682" y="517"/>
                </a:cxn>
                <a:cxn ang="0">
                  <a:pos x="720" y="483"/>
                </a:cxn>
                <a:cxn ang="0">
                  <a:pos x="742" y="460"/>
                </a:cxn>
                <a:cxn ang="0">
                  <a:pos x="757" y="440"/>
                </a:cxn>
                <a:cxn ang="0">
                  <a:pos x="769" y="420"/>
                </a:cxn>
                <a:cxn ang="0">
                  <a:pos x="780" y="399"/>
                </a:cxn>
                <a:cxn ang="0">
                  <a:pos x="787" y="377"/>
                </a:cxn>
                <a:cxn ang="0">
                  <a:pos x="794" y="356"/>
                </a:cxn>
                <a:cxn ang="0">
                  <a:pos x="798" y="333"/>
                </a:cxn>
                <a:cxn ang="0">
                  <a:pos x="800" y="310"/>
                </a:cxn>
                <a:cxn ang="0">
                  <a:pos x="800" y="287"/>
                </a:cxn>
                <a:cxn ang="0">
                  <a:pos x="797" y="264"/>
                </a:cxn>
                <a:cxn ang="0">
                  <a:pos x="792" y="241"/>
                </a:cxn>
                <a:cxn ang="0">
                  <a:pos x="786" y="218"/>
                </a:cxn>
                <a:cxn ang="0">
                  <a:pos x="777" y="199"/>
                </a:cxn>
                <a:cxn ang="0">
                  <a:pos x="764" y="177"/>
                </a:cxn>
                <a:cxn ang="0">
                  <a:pos x="752" y="157"/>
                </a:cxn>
                <a:cxn ang="0">
                  <a:pos x="737" y="139"/>
                </a:cxn>
                <a:cxn ang="0">
                  <a:pos x="708" y="110"/>
                </a:cxn>
                <a:cxn ang="0">
                  <a:pos x="670" y="78"/>
                </a:cxn>
                <a:cxn ang="0">
                  <a:pos x="624" y="50"/>
                </a:cxn>
                <a:cxn ang="0">
                  <a:pos x="573" y="29"/>
                </a:cxn>
                <a:cxn ang="0">
                  <a:pos x="520" y="12"/>
                </a:cxn>
                <a:cxn ang="0">
                  <a:pos x="462" y="3"/>
                </a:cxn>
                <a:cxn ang="0">
                  <a:pos x="421" y="0"/>
                </a:cxn>
              </a:cxnLst>
              <a:rect l="0" t="0" r="r" b="b"/>
              <a:pathLst>
                <a:path w="800" h="605">
                  <a:moveTo>
                    <a:pt x="401" y="0"/>
                  </a:moveTo>
                  <a:lnTo>
                    <a:pt x="390" y="0"/>
                  </a:lnTo>
                  <a:lnTo>
                    <a:pt x="379" y="0"/>
                  </a:lnTo>
                  <a:lnTo>
                    <a:pt x="370" y="0"/>
                  </a:lnTo>
                  <a:lnTo>
                    <a:pt x="359" y="1"/>
                  </a:lnTo>
                  <a:lnTo>
                    <a:pt x="340" y="3"/>
                  </a:lnTo>
                  <a:lnTo>
                    <a:pt x="320" y="4"/>
                  </a:lnTo>
                  <a:lnTo>
                    <a:pt x="300" y="9"/>
                  </a:lnTo>
                  <a:lnTo>
                    <a:pt x="282" y="12"/>
                  </a:lnTo>
                  <a:lnTo>
                    <a:pt x="263" y="17"/>
                  </a:lnTo>
                  <a:lnTo>
                    <a:pt x="245" y="23"/>
                  </a:lnTo>
                  <a:lnTo>
                    <a:pt x="227" y="29"/>
                  </a:lnTo>
                  <a:lnTo>
                    <a:pt x="210" y="35"/>
                  </a:lnTo>
                  <a:lnTo>
                    <a:pt x="193" y="43"/>
                  </a:lnTo>
                  <a:lnTo>
                    <a:pt x="176" y="50"/>
                  </a:lnTo>
                  <a:lnTo>
                    <a:pt x="161" y="60"/>
                  </a:lnTo>
                  <a:lnTo>
                    <a:pt x="146" y="69"/>
                  </a:lnTo>
                  <a:lnTo>
                    <a:pt x="132" y="78"/>
                  </a:lnTo>
                  <a:lnTo>
                    <a:pt x="118" y="89"/>
                  </a:lnTo>
                  <a:lnTo>
                    <a:pt x="104" y="99"/>
                  </a:lnTo>
                  <a:lnTo>
                    <a:pt x="92" y="110"/>
                  </a:lnTo>
                  <a:lnTo>
                    <a:pt x="80" y="121"/>
                  </a:lnTo>
                  <a:lnTo>
                    <a:pt x="69" y="133"/>
                  </a:lnTo>
                  <a:lnTo>
                    <a:pt x="63" y="139"/>
                  </a:lnTo>
                  <a:lnTo>
                    <a:pt x="58" y="145"/>
                  </a:lnTo>
                  <a:lnTo>
                    <a:pt x="54" y="151"/>
                  </a:lnTo>
                  <a:lnTo>
                    <a:pt x="49" y="157"/>
                  </a:lnTo>
                  <a:lnTo>
                    <a:pt x="45" y="163"/>
                  </a:lnTo>
                  <a:lnTo>
                    <a:pt x="40" y="171"/>
                  </a:lnTo>
                  <a:lnTo>
                    <a:pt x="36" y="177"/>
                  </a:lnTo>
                  <a:lnTo>
                    <a:pt x="32" y="183"/>
                  </a:lnTo>
                  <a:lnTo>
                    <a:pt x="28" y="191"/>
                  </a:lnTo>
                  <a:lnTo>
                    <a:pt x="25" y="197"/>
                  </a:lnTo>
                  <a:lnTo>
                    <a:pt x="22" y="205"/>
                  </a:lnTo>
                  <a:lnTo>
                    <a:pt x="19" y="212"/>
                  </a:lnTo>
                  <a:lnTo>
                    <a:pt x="16" y="218"/>
                  </a:lnTo>
                  <a:lnTo>
                    <a:pt x="13" y="226"/>
                  </a:lnTo>
                  <a:lnTo>
                    <a:pt x="11" y="234"/>
                  </a:lnTo>
                  <a:lnTo>
                    <a:pt x="8" y="241"/>
                  </a:lnTo>
                  <a:lnTo>
                    <a:pt x="6" y="249"/>
                  </a:lnTo>
                  <a:lnTo>
                    <a:pt x="5" y="257"/>
                  </a:lnTo>
                  <a:lnTo>
                    <a:pt x="3" y="264"/>
                  </a:lnTo>
                  <a:lnTo>
                    <a:pt x="2" y="272"/>
                  </a:lnTo>
                  <a:lnTo>
                    <a:pt x="2" y="280"/>
                  </a:lnTo>
                  <a:lnTo>
                    <a:pt x="0" y="287"/>
                  </a:lnTo>
                  <a:lnTo>
                    <a:pt x="0" y="295"/>
                  </a:lnTo>
                  <a:lnTo>
                    <a:pt x="0" y="303"/>
                  </a:lnTo>
                  <a:lnTo>
                    <a:pt x="0" y="310"/>
                  </a:lnTo>
                  <a:lnTo>
                    <a:pt x="0" y="318"/>
                  </a:lnTo>
                  <a:lnTo>
                    <a:pt x="2" y="325"/>
                  </a:lnTo>
                  <a:lnTo>
                    <a:pt x="2" y="333"/>
                  </a:lnTo>
                  <a:lnTo>
                    <a:pt x="3" y="341"/>
                  </a:lnTo>
                  <a:lnTo>
                    <a:pt x="5" y="348"/>
                  </a:lnTo>
                  <a:lnTo>
                    <a:pt x="6" y="356"/>
                  </a:lnTo>
                  <a:lnTo>
                    <a:pt x="8" y="364"/>
                  </a:lnTo>
                  <a:lnTo>
                    <a:pt x="11" y="370"/>
                  </a:lnTo>
                  <a:lnTo>
                    <a:pt x="13" y="377"/>
                  </a:lnTo>
                  <a:lnTo>
                    <a:pt x="16" y="385"/>
                  </a:lnTo>
                  <a:lnTo>
                    <a:pt x="19" y="393"/>
                  </a:lnTo>
                  <a:lnTo>
                    <a:pt x="22" y="399"/>
                  </a:lnTo>
                  <a:lnTo>
                    <a:pt x="25" y="406"/>
                  </a:lnTo>
                  <a:lnTo>
                    <a:pt x="28" y="414"/>
                  </a:lnTo>
                  <a:lnTo>
                    <a:pt x="32" y="420"/>
                  </a:lnTo>
                  <a:lnTo>
                    <a:pt x="36" y="426"/>
                  </a:lnTo>
                  <a:lnTo>
                    <a:pt x="40" y="434"/>
                  </a:lnTo>
                  <a:lnTo>
                    <a:pt x="45" y="440"/>
                  </a:lnTo>
                  <a:lnTo>
                    <a:pt x="49" y="446"/>
                  </a:lnTo>
                  <a:lnTo>
                    <a:pt x="54" y="454"/>
                  </a:lnTo>
                  <a:lnTo>
                    <a:pt x="58" y="460"/>
                  </a:lnTo>
                  <a:lnTo>
                    <a:pt x="63" y="465"/>
                  </a:lnTo>
                  <a:lnTo>
                    <a:pt x="69" y="471"/>
                  </a:lnTo>
                  <a:lnTo>
                    <a:pt x="80" y="483"/>
                  </a:lnTo>
                  <a:lnTo>
                    <a:pt x="92" y="495"/>
                  </a:lnTo>
                  <a:lnTo>
                    <a:pt x="104" y="506"/>
                  </a:lnTo>
                  <a:lnTo>
                    <a:pt x="118" y="517"/>
                  </a:lnTo>
                  <a:lnTo>
                    <a:pt x="132" y="526"/>
                  </a:lnTo>
                  <a:lnTo>
                    <a:pt x="146" y="536"/>
                  </a:lnTo>
                  <a:lnTo>
                    <a:pt x="161" y="546"/>
                  </a:lnTo>
                  <a:lnTo>
                    <a:pt x="176" y="553"/>
                  </a:lnTo>
                  <a:lnTo>
                    <a:pt x="193" y="561"/>
                  </a:lnTo>
                  <a:lnTo>
                    <a:pt x="210" y="568"/>
                  </a:lnTo>
                  <a:lnTo>
                    <a:pt x="227" y="576"/>
                  </a:lnTo>
                  <a:lnTo>
                    <a:pt x="245" y="582"/>
                  </a:lnTo>
                  <a:lnTo>
                    <a:pt x="263" y="587"/>
                  </a:lnTo>
                  <a:lnTo>
                    <a:pt x="282" y="591"/>
                  </a:lnTo>
                  <a:lnTo>
                    <a:pt x="300" y="596"/>
                  </a:lnTo>
                  <a:lnTo>
                    <a:pt x="320" y="599"/>
                  </a:lnTo>
                  <a:lnTo>
                    <a:pt x="340" y="602"/>
                  </a:lnTo>
                  <a:lnTo>
                    <a:pt x="359" y="604"/>
                  </a:lnTo>
                  <a:lnTo>
                    <a:pt x="370" y="605"/>
                  </a:lnTo>
                  <a:lnTo>
                    <a:pt x="379" y="605"/>
                  </a:lnTo>
                  <a:lnTo>
                    <a:pt x="390" y="605"/>
                  </a:lnTo>
                  <a:lnTo>
                    <a:pt x="399" y="605"/>
                  </a:lnTo>
                  <a:lnTo>
                    <a:pt x="410" y="605"/>
                  </a:lnTo>
                  <a:lnTo>
                    <a:pt x="421" y="605"/>
                  </a:lnTo>
                  <a:lnTo>
                    <a:pt x="431" y="605"/>
                  </a:lnTo>
                  <a:lnTo>
                    <a:pt x="440" y="604"/>
                  </a:lnTo>
                  <a:lnTo>
                    <a:pt x="462" y="602"/>
                  </a:lnTo>
                  <a:lnTo>
                    <a:pt x="482" y="599"/>
                  </a:lnTo>
                  <a:lnTo>
                    <a:pt x="500" y="596"/>
                  </a:lnTo>
                  <a:lnTo>
                    <a:pt x="520" y="591"/>
                  </a:lnTo>
                  <a:lnTo>
                    <a:pt x="537" y="587"/>
                  </a:lnTo>
                  <a:lnTo>
                    <a:pt x="555" y="582"/>
                  </a:lnTo>
                  <a:lnTo>
                    <a:pt x="573" y="576"/>
                  </a:lnTo>
                  <a:lnTo>
                    <a:pt x="590" y="568"/>
                  </a:lnTo>
                  <a:lnTo>
                    <a:pt x="607" y="561"/>
                  </a:lnTo>
                  <a:lnTo>
                    <a:pt x="624" y="553"/>
                  </a:lnTo>
                  <a:lnTo>
                    <a:pt x="639" y="546"/>
                  </a:lnTo>
                  <a:lnTo>
                    <a:pt x="654" y="536"/>
                  </a:lnTo>
                  <a:lnTo>
                    <a:pt x="670" y="526"/>
                  </a:lnTo>
                  <a:lnTo>
                    <a:pt x="682" y="517"/>
                  </a:lnTo>
                  <a:lnTo>
                    <a:pt x="696" y="506"/>
                  </a:lnTo>
                  <a:lnTo>
                    <a:pt x="708" y="495"/>
                  </a:lnTo>
                  <a:lnTo>
                    <a:pt x="720" y="483"/>
                  </a:lnTo>
                  <a:lnTo>
                    <a:pt x="732" y="471"/>
                  </a:lnTo>
                  <a:lnTo>
                    <a:pt x="737" y="465"/>
                  </a:lnTo>
                  <a:lnTo>
                    <a:pt x="742" y="460"/>
                  </a:lnTo>
                  <a:lnTo>
                    <a:pt x="748" y="454"/>
                  </a:lnTo>
                  <a:lnTo>
                    <a:pt x="752" y="446"/>
                  </a:lnTo>
                  <a:lnTo>
                    <a:pt x="757" y="440"/>
                  </a:lnTo>
                  <a:lnTo>
                    <a:pt x="761" y="434"/>
                  </a:lnTo>
                  <a:lnTo>
                    <a:pt x="764" y="426"/>
                  </a:lnTo>
                  <a:lnTo>
                    <a:pt x="769" y="420"/>
                  </a:lnTo>
                  <a:lnTo>
                    <a:pt x="772" y="414"/>
                  </a:lnTo>
                  <a:lnTo>
                    <a:pt x="777" y="406"/>
                  </a:lnTo>
                  <a:lnTo>
                    <a:pt x="780" y="399"/>
                  </a:lnTo>
                  <a:lnTo>
                    <a:pt x="783" y="393"/>
                  </a:lnTo>
                  <a:lnTo>
                    <a:pt x="784" y="385"/>
                  </a:lnTo>
                  <a:lnTo>
                    <a:pt x="787" y="377"/>
                  </a:lnTo>
                  <a:lnTo>
                    <a:pt x="790" y="370"/>
                  </a:lnTo>
                  <a:lnTo>
                    <a:pt x="792" y="364"/>
                  </a:lnTo>
                  <a:lnTo>
                    <a:pt x="794" y="356"/>
                  </a:lnTo>
                  <a:lnTo>
                    <a:pt x="795" y="348"/>
                  </a:lnTo>
                  <a:lnTo>
                    <a:pt x="797" y="341"/>
                  </a:lnTo>
                  <a:lnTo>
                    <a:pt x="798" y="333"/>
                  </a:lnTo>
                  <a:lnTo>
                    <a:pt x="800" y="325"/>
                  </a:lnTo>
                  <a:lnTo>
                    <a:pt x="800" y="318"/>
                  </a:lnTo>
                  <a:lnTo>
                    <a:pt x="800" y="310"/>
                  </a:lnTo>
                  <a:lnTo>
                    <a:pt x="800" y="303"/>
                  </a:lnTo>
                  <a:lnTo>
                    <a:pt x="800" y="295"/>
                  </a:lnTo>
                  <a:lnTo>
                    <a:pt x="800" y="287"/>
                  </a:lnTo>
                  <a:lnTo>
                    <a:pt x="800" y="280"/>
                  </a:lnTo>
                  <a:lnTo>
                    <a:pt x="798" y="272"/>
                  </a:lnTo>
                  <a:lnTo>
                    <a:pt x="797" y="264"/>
                  </a:lnTo>
                  <a:lnTo>
                    <a:pt x="795" y="257"/>
                  </a:lnTo>
                  <a:lnTo>
                    <a:pt x="794" y="249"/>
                  </a:lnTo>
                  <a:lnTo>
                    <a:pt x="792" y="241"/>
                  </a:lnTo>
                  <a:lnTo>
                    <a:pt x="790" y="234"/>
                  </a:lnTo>
                  <a:lnTo>
                    <a:pt x="787" y="226"/>
                  </a:lnTo>
                  <a:lnTo>
                    <a:pt x="786" y="218"/>
                  </a:lnTo>
                  <a:lnTo>
                    <a:pt x="783" y="212"/>
                  </a:lnTo>
                  <a:lnTo>
                    <a:pt x="780" y="205"/>
                  </a:lnTo>
                  <a:lnTo>
                    <a:pt x="777" y="199"/>
                  </a:lnTo>
                  <a:lnTo>
                    <a:pt x="772" y="191"/>
                  </a:lnTo>
                  <a:lnTo>
                    <a:pt x="769" y="183"/>
                  </a:lnTo>
                  <a:lnTo>
                    <a:pt x="764" y="177"/>
                  </a:lnTo>
                  <a:lnTo>
                    <a:pt x="761" y="171"/>
                  </a:lnTo>
                  <a:lnTo>
                    <a:pt x="757" y="163"/>
                  </a:lnTo>
                  <a:lnTo>
                    <a:pt x="752" y="157"/>
                  </a:lnTo>
                  <a:lnTo>
                    <a:pt x="748" y="151"/>
                  </a:lnTo>
                  <a:lnTo>
                    <a:pt x="742" y="145"/>
                  </a:lnTo>
                  <a:lnTo>
                    <a:pt x="737" y="139"/>
                  </a:lnTo>
                  <a:lnTo>
                    <a:pt x="732" y="133"/>
                  </a:lnTo>
                  <a:lnTo>
                    <a:pt x="720" y="121"/>
                  </a:lnTo>
                  <a:lnTo>
                    <a:pt x="708" y="110"/>
                  </a:lnTo>
                  <a:lnTo>
                    <a:pt x="696" y="99"/>
                  </a:lnTo>
                  <a:lnTo>
                    <a:pt x="682" y="89"/>
                  </a:lnTo>
                  <a:lnTo>
                    <a:pt x="670" y="78"/>
                  </a:lnTo>
                  <a:lnTo>
                    <a:pt x="654" y="69"/>
                  </a:lnTo>
                  <a:lnTo>
                    <a:pt x="639" y="60"/>
                  </a:lnTo>
                  <a:lnTo>
                    <a:pt x="624" y="50"/>
                  </a:lnTo>
                  <a:lnTo>
                    <a:pt x="607" y="43"/>
                  </a:lnTo>
                  <a:lnTo>
                    <a:pt x="590" y="35"/>
                  </a:lnTo>
                  <a:lnTo>
                    <a:pt x="573" y="29"/>
                  </a:lnTo>
                  <a:lnTo>
                    <a:pt x="555" y="23"/>
                  </a:lnTo>
                  <a:lnTo>
                    <a:pt x="537" y="17"/>
                  </a:lnTo>
                  <a:lnTo>
                    <a:pt x="520" y="12"/>
                  </a:lnTo>
                  <a:lnTo>
                    <a:pt x="500" y="9"/>
                  </a:lnTo>
                  <a:lnTo>
                    <a:pt x="480" y="4"/>
                  </a:lnTo>
                  <a:lnTo>
                    <a:pt x="462" y="3"/>
                  </a:lnTo>
                  <a:lnTo>
                    <a:pt x="440" y="1"/>
                  </a:lnTo>
                  <a:lnTo>
                    <a:pt x="431" y="0"/>
                  </a:lnTo>
                  <a:lnTo>
                    <a:pt x="421" y="0"/>
                  </a:lnTo>
                  <a:lnTo>
                    <a:pt x="410" y="0"/>
                  </a:lnTo>
                  <a:lnTo>
                    <a:pt x="399" y="0"/>
                  </a:lnTo>
                </a:path>
              </a:pathLst>
            </a:custGeom>
            <a:noFill/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2756" y="2925"/>
              <a:ext cx="755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180975" indent="-180975" fontAlgn="base">
                <a:spcBef>
                  <a:spcPct val="0"/>
                </a:spcBef>
                <a:spcAft>
                  <a:spcPct val="0"/>
                </a:spcAft>
                <a:tabLst>
                  <a:tab pos="180975" algn="l"/>
                </a:tabLst>
              </a:pPr>
              <a:r>
                <a:rPr lang="de-DE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d)	Zeit- und </a:t>
              </a:r>
              <a:r>
                <a:rPr lang="de-DE" sz="1000" dirty="0" err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Territory</a:t>
              </a:r>
              <a:endParaRPr lang="de-DE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  <a:p>
              <a:pPr marL="180975" indent="-180975" fontAlgn="base">
                <a:spcBef>
                  <a:spcPct val="0"/>
                </a:spcBef>
                <a:spcAft>
                  <a:spcPct val="0"/>
                </a:spcAft>
                <a:tabLst>
                  <a:tab pos="180975" algn="l"/>
                </a:tabLst>
              </a:pPr>
              <a:r>
                <a:rPr lang="de-DE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	Management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Line 25"/>
            <p:cNvSpPr>
              <a:spLocks noChangeShapeType="1"/>
            </p:cNvSpPr>
            <p:nvPr/>
          </p:nvSpPr>
          <p:spPr bwMode="auto">
            <a:xfrm flipV="1">
              <a:off x="3475" y="1809"/>
              <a:ext cx="349" cy="153"/>
            </a:xfrm>
            <a:prstGeom prst="line">
              <a:avLst/>
            </a:prstGeom>
            <a:noFill/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" name="Freeform 26"/>
            <p:cNvSpPr>
              <a:spLocks/>
            </p:cNvSpPr>
            <p:nvPr/>
          </p:nvSpPr>
          <p:spPr bwMode="auto">
            <a:xfrm>
              <a:off x="3770" y="1357"/>
              <a:ext cx="800" cy="605"/>
            </a:xfrm>
            <a:custGeom>
              <a:avLst/>
              <a:gdLst/>
              <a:ahLst/>
              <a:cxnLst>
                <a:cxn ang="0">
                  <a:pos x="379" y="0"/>
                </a:cxn>
                <a:cxn ang="0">
                  <a:pos x="340" y="3"/>
                </a:cxn>
                <a:cxn ang="0">
                  <a:pos x="282" y="12"/>
                </a:cxn>
                <a:cxn ang="0">
                  <a:pos x="227" y="29"/>
                </a:cxn>
                <a:cxn ang="0">
                  <a:pos x="176" y="50"/>
                </a:cxn>
                <a:cxn ang="0">
                  <a:pos x="132" y="78"/>
                </a:cxn>
                <a:cxn ang="0">
                  <a:pos x="92" y="110"/>
                </a:cxn>
                <a:cxn ang="0">
                  <a:pos x="63" y="139"/>
                </a:cxn>
                <a:cxn ang="0">
                  <a:pos x="49" y="157"/>
                </a:cxn>
                <a:cxn ang="0">
                  <a:pos x="36" y="177"/>
                </a:cxn>
                <a:cxn ang="0">
                  <a:pos x="25" y="199"/>
                </a:cxn>
                <a:cxn ang="0">
                  <a:pos x="16" y="220"/>
                </a:cxn>
                <a:cxn ang="0">
                  <a:pos x="8" y="242"/>
                </a:cxn>
                <a:cxn ang="0">
                  <a:pos x="3" y="264"/>
                </a:cxn>
                <a:cxn ang="0">
                  <a:pos x="0" y="287"/>
                </a:cxn>
                <a:cxn ang="0">
                  <a:pos x="0" y="310"/>
                </a:cxn>
                <a:cxn ang="0">
                  <a:pos x="2" y="333"/>
                </a:cxn>
                <a:cxn ang="0">
                  <a:pos x="6" y="356"/>
                </a:cxn>
                <a:cxn ang="0">
                  <a:pos x="13" y="378"/>
                </a:cxn>
                <a:cxn ang="0">
                  <a:pos x="22" y="400"/>
                </a:cxn>
                <a:cxn ang="0">
                  <a:pos x="32" y="420"/>
                </a:cxn>
                <a:cxn ang="0">
                  <a:pos x="45" y="440"/>
                </a:cxn>
                <a:cxn ang="0">
                  <a:pos x="58" y="459"/>
                </a:cxn>
                <a:cxn ang="0">
                  <a:pos x="80" y="483"/>
                </a:cxn>
                <a:cxn ang="0">
                  <a:pos x="118" y="517"/>
                </a:cxn>
                <a:cxn ang="0">
                  <a:pos x="161" y="546"/>
                </a:cxn>
                <a:cxn ang="0">
                  <a:pos x="210" y="569"/>
                </a:cxn>
                <a:cxn ang="0">
                  <a:pos x="263" y="587"/>
                </a:cxn>
                <a:cxn ang="0">
                  <a:pos x="320" y="599"/>
                </a:cxn>
                <a:cxn ang="0">
                  <a:pos x="370" y="605"/>
                </a:cxn>
                <a:cxn ang="0">
                  <a:pos x="399" y="605"/>
                </a:cxn>
                <a:cxn ang="0">
                  <a:pos x="431" y="605"/>
                </a:cxn>
                <a:cxn ang="0">
                  <a:pos x="482" y="599"/>
                </a:cxn>
                <a:cxn ang="0">
                  <a:pos x="537" y="587"/>
                </a:cxn>
                <a:cxn ang="0">
                  <a:pos x="590" y="569"/>
                </a:cxn>
                <a:cxn ang="0">
                  <a:pos x="639" y="546"/>
                </a:cxn>
                <a:cxn ang="0">
                  <a:pos x="682" y="517"/>
                </a:cxn>
                <a:cxn ang="0">
                  <a:pos x="720" y="483"/>
                </a:cxn>
                <a:cxn ang="0">
                  <a:pos x="742" y="459"/>
                </a:cxn>
                <a:cxn ang="0">
                  <a:pos x="757" y="440"/>
                </a:cxn>
                <a:cxn ang="0">
                  <a:pos x="769" y="420"/>
                </a:cxn>
                <a:cxn ang="0">
                  <a:pos x="780" y="399"/>
                </a:cxn>
                <a:cxn ang="0">
                  <a:pos x="787" y="378"/>
                </a:cxn>
                <a:cxn ang="0">
                  <a:pos x="794" y="356"/>
                </a:cxn>
                <a:cxn ang="0">
                  <a:pos x="798" y="333"/>
                </a:cxn>
                <a:cxn ang="0">
                  <a:pos x="800" y="310"/>
                </a:cxn>
                <a:cxn ang="0">
                  <a:pos x="800" y="287"/>
                </a:cxn>
                <a:cxn ang="0">
                  <a:pos x="797" y="264"/>
                </a:cxn>
                <a:cxn ang="0">
                  <a:pos x="792" y="242"/>
                </a:cxn>
                <a:cxn ang="0">
                  <a:pos x="786" y="220"/>
                </a:cxn>
                <a:cxn ang="0">
                  <a:pos x="777" y="199"/>
                </a:cxn>
                <a:cxn ang="0">
                  <a:pos x="764" y="177"/>
                </a:cxn>
                <a:cxn ang="0">
                  <a:pos x="752" y="157"/>
                </a:cxn>
                <a:cxn ang="0">
                  <a:pos x="737" y="139"/>
                </a:cxn>
                <a:cxn ang="0">
                  <a:pos x="708" y="110"/>
                </a:cxn>
                <a:cxn ang="0">
                  <a:pos x="670" y="78"/>
                </a:cxn>
                <a:cxn ang="0">
                  <a:pos x="624" y="50"/>
                </a:cxn>
                <a:cxn ang="0">
                  <a:pos x="573" y="29"/>
                </a:cxn>
                <a:cxn ang="0">
                  <a:pos x="520" y="12"/>
                </a:cxn>
                <a:cxn ang="0">
                  <a:pos x="462" y="3"/>
                </a:cxn>
                <a:cxn ang="0">
                  <a:pos x="421" y="0"/>
                </a:cxn>
              </a:cxnLst>
              <a:rect l="0" t="0" r="r" b="b"/>
              <a:pathLst>
                <a:path w="800" h="605">
                  <a:moveTo>
                    <a:pt x="401" y="0"/>
                  </a:moveTo>
                  <a:lnTo>
                    <a:pt x="390" y="0"/>
                  </a:lnTo>
                  <a:lnTo>
                    <a:pt x="379" y="0"/>
                  </a:lnTo>
                  <a:lnTo>
                    <a:pt x="370" y="0"/>
                  </a:lnTo>
                  <a:lnTo>
                    <a:pt x="359" y="0"/>
                  </a:lnTo>
                  <a:lnTo>
                    <a:pt x="340" y="3"/>
                  </a:lnTo>
                  <a:lnTo>
                    <a:pt x="320" y="5"/>
                  </a:lnTo>
                  <a:lnTo>
                    <a:pt x="300" y="9"/>
                  </a:lnTo>
                  <a:lnTo>
                    <a:pt x="282" y="12"/>
                  </a:lnTo>
                  <a:lnTo>
                    <a:pt x="263" y="17"/>
                  </a:lnTo>
                  <a:lnTo>
                    <a:pt x="245" y="23"/>
                  </a:lnTo>
                  <a:lnTo>
                    <a:pt x="227" y="29"/>
                  </a:lnTo>
                  <a:lnTo>
                    <a:pt x="210" y="35"/>
                  </a:lnTo>
                  <a:lnTo>
                    <a:pt x="193" y="43"/>
                  </a:lnTo>
                  <a:lnTo>
                    <a:pt x="176" y="50"/>
                  </a:lnTo>
                  <a:lnTo>
                    <a:pt x="161" y="60"/>
                  </a:lnTo>
                  <a:lnTo>
                    <a:pt x="146" y="69"/>
                  </a:lnTo>
                  <a:lnTo>
                    <a:pt x="132" y="78"/>
                  </a:lnTo>
                  <a:lnTo>
                    <a:pt x="118" y="89"/>
                  </a:lnTo>
                  <a:lnTo>
                    <a:pt x="104" y="99"/>
                  </a:lnTo>
                  <a:lnTo>
                    <a:pt x="92" y="110"/>
                  </a:lnTo>
                  <a:lnTo>
                    <a:pt x="80" y="121"/>
                  </a:lnTo>
                  <a:lnTo>
                    <a:pt x="69" y="133"/>
                  </a:lnTo>
                  <a:lnTo>
                    <a:pt x="63" y="139"/>
                  </a:lnTo>
                  <a:lnTo>
                    <a:pt x="58" y="145"/>
                  </a:lnTo>
                  <a:lnTo>
                    <a:pt x="54" y="151"/>
                  </a:lnTo>
                  <a:lnTo>
                    <a:pt x="49" y="157"/>
                  </a:lnTo>
                  <a:lnTo>
                    <a:pt x="45" y="164"/>
                  </a:lnTo>
                  <a:lnTo>
                    <a:pt x="40" y="171"/>
                  </a:lnTo>
                  <a:lnTo>
                    <a:pt x="36" y="177"/>
                  </a:lnTo>
                  <a:lnTo>
                    <a:pt x="32" y="185"/>
                  </a:lnTo>
                  <a:lnTo>
                    <a:pt x="28" y="191"/>
                  </a:lnTo>
                  <a:lnTo>
                    <a:pt x="25" y="199"/>
                  </a:lnTo>
                  <a:lnTo>
                    <a:pt x="22" y="205"/>
                  </a:lnTo>
                  <a:lnTo>
                    <a:pt x="19" y="212"/>
                  </a:lnTo>
                  <a:lnTo>
                    <a:pt x="16" y="220"/>
                  </a:lnTo>
                  <a:lnTo>
                    <a:pt x="13" y="226"/>
                  </a:lnTo>
                  <a:lnTo>
                    <a:pt x="11" y="234"/>
                  </a:lnTo>
                  <a:lnTo>
                    <a:pt x="8" y="242"/>
                  </a:lnTo>
                  <a:lnTo>
                    <a:pt x="6" y="249"/>
                  </a:lnTo>
                  <a:lnTo>
                    <a:pt x="5" y="257"/>
                  </a:lnTo>
                  <a:lnTo>
                    <a:pt x="3" y="264"/>
                  </a:lnTo>
                  <a:lnTo>
                    <a:pt x="2" y="272"/>
                  </a:lnTo>
                  <a:lnTo>
                    <a:pt x="2" y="280"/>
                  </a:lnTo>
                  <a:lnTo>
                    <a:pt x="0" y="287"/>
                  </a:lnTo>
                  <a:lnTo>
                    <a:pt x="0" y="295"/>
                  </a:lnTo>
                  <a:lnTo>
                    <a:pt x="0" y="303"/>
                  </a:lnTo>
                  <a:lnTo>
                    <a:pt x="0" y="310"/>
                  </a:lnTo>
                  <a:lnTo>
                    <a:pt x="0" y="318"/>
                  </a:lnTo>
                  <a:lnTo>
                    <a:pt x="2" y="326"/>
                  </a:lnTo>
                  <a:lnTo>
                    <a:pt x="2" y="333"/>
                  </a:lnTo>
                  <a:lnTo>
                    <a:pt x="3" y="341"/>
                  </a:lnTo>
                  <a:lnTo>
                    <a:pt x="5" y="348"/>
                  </a:lnTo>
                  <a:lnTo>
                    <a:pt x="6" y="356"/>
                  </a:lnTo>
                  <a:lnTo>
                    <a:pt x="8" y="364"/>
                  </a:lnTo>
                  <a:lnTo>
                    <a:pt x="11" y="371"/>
                  </a:lnTo>
                  <a:lnTo>
                    <a:pt x="13" y="378"/>
                  </a:lnTo>
                  <a:lnTo>
                    <a:pt x="16" y="385"/>
                  </a:lnTo>
                  <a:lnTo>
                    <a:pt x="19" y="393"/>
                  </a:lnTo>
                  <a:lnTo>
                    <a:pt x="22" y="400"/>
                  </a:lnTo>
                  <a:lnTo>
                    <a:pt x="25" y="407"/>
                  </a:lnTo>
                  <a:lnTo>
                    <a:pt x="28" y="414"/>
                  </a:lnTo>
                  <a:lnTo>
                    <a:pt x="32" y="420"/>
                  </a:lnTo>
                  <a:lnTo>
                    <a:pt x="36" y="428"/>
                  </a:lnTo>
                  <a:lnTo>
                    <a:pt x="40" y="434"/>
                  </a:lnTo>
                  <a:lnTo>
                    <a:pt x="45" y="440"/>
                  </a:lnTo>
                  <a:lnTo>
                    <a:pt x="49" y="448"/>
                  </a:lnTo>
                  <a:lnTo>
                    <a:pt x="54" y="454"/>
                  </a:lnTo>
                  <a:lnTo>
                    <a:pt x="58" y="459"/>
                  </a:lnTo>
                  <a:lnTo>
                    <a:pt x="63" y="466"/>
                  </a:lnTo>
                  <a:lnTo>
                    <a:pt x="69" y="472"/>
                  </a:lnTo>
                  <a:lnTo>
                    <a:pt x="80" y="483"/>
                  </a:lnTo>
                  <a:lnTo>
                    <a:pt x="92" y="495"/>
                  </a:lnTo>
                  <a:lnTo>
                    <a:pt x="104" y="506"/>
                  </a:lnTo>
                  <a:lnTo>
                    <a:pt x="118" y="517"/>
                  </a:lnTo>
                  <a:lnTo>
                    <a:pt x="132" y="527"/>
                  </a:lnTo>
                  <a:lnTo>
                    <a:pt x="146" y="536"/>
                  </a:lnTo>
                  <a:lnTo>
                    <a:pt x="161" y="546"/>
                  </a:lnTo>
                  <a:lnTo>
                    <a:pt x="176" y="553"/>
                  </a:lnTo>
                  <a:lnTo>
                    <a:pt x="193" y="562"/>
                  </a:lnTo>
                  <a:lnTo>
                    <a:pt x="210" y="569"/>
                  </a:lnTo>
                  <a:lnTo>
                    <a:pt x="227" y="576"/>
                  </a:lnTo>
                  <a:lnTo>
                    <a:pt x="245" y="582"/>
                  </a:lnTo>
                  <a:lnTo>
                    <a:pt x="263" y="587"/>
                  </a:lnTo>
                  <a:lnTo>
                    <a:pt x="282" y="592"/>
                  </a:lnTo>
                  <a:lnTo>
                    <a:pt x="300" y="596"/>
                  </a:lnTo>
                  <a:lnTo>
                    <a:pt x="320" y="599"/>
                  </a:lnTo>
                  <a:lnTo>
                    <a:pt x="340" y="602"/>
                  </a:lnTo>
                  <a:lnTo>
                    <a:pt x="359" y="604"/>
                  </a:lnTo>
                  <a:lnTo>
                    <a:pt x="370" y="605"/>
                  </a:lnTo>
                  <a:lnTo>
                    <a:pt x="379" y="605"/>
                  </a:lnTo>
                  <a:lnTo>
                    <a:pt x="390" y="605"/>
                  </a:lnTo>
                  <a:lnTo>
                    <a:pt x="399" y="605"/>
                  </a:lnTo>
                  <a:lnTo>
                    <a:pt x="410" y="605"/>
                  </a:lnTo>
                  <a:lnTo>
                    <a:pt x="421" y="605"/>
                  </a:lnTo>
                  <a:lnTo>
                    <a:pt x="431" y="605"/>
                  </a:lnTo>
                  <a:lnTo>
                    <a:pt x="440" y="604"/>
                  </a:lnTo>
                  <a:lnTo>
                    <a:pt x="462" y="602"/>
                  </a:lnTo>
                  <a:lnTo>
                    <a:pt x="482" y="599"/>
                  </a:lnTo>
                  <a:lnTo>
                    <a:pt x="500" y="596"/>
                  </a:lnTo>
                  <a:lnTo>
                    <a:pt x="520" y="592"/>
                  </a:lnTo>
                  <a:lnTo>
                    <a:pt x="537" y="587"/>
                  </a:lnTo>
                  <a:lnTo>
                    <a:pt x="555" y="582"/>
                  </a:lnTo>
                  <a:lnTo>
                    <a:pt x="573" y="576"/>
                  </a:lnTo>
                  <a:lnTo>
                    <a:pt x="590" y="569"/>
                  </a:lnTo>
                  <a:lnTo>
                    <a:pt x="607" y="562"/>
                  </a:lnTo>
                  <a:lnTo>
                    <a:pt x="624" y="553"/>
                  </a:lnTo>
                  <a:lnTo>
                    <a:pt x="639" y="546"/>
                  </a:lnTo>
                  <a:lnTo>
                    <a:pt x="654" y="536"/>
                  </a:lnTo>
                  <a:lnTo>
                    <a:pt x="670" y="527"/>
                  </a:lnTo>
                  <a:lnTo>
                    <a:pt x="682" y="517"/>
                  </a:lnTo>
                  <a:lnTo>
                    <a:pt x="696" y="506"/>
                  </a:lnTo>
                  <a:lnTo>
                    <a:pt x="708" y="495"/>
                  </a:lnTo>
                  <a:lnTo>
                    <a:pt x="720" y="483"/>
                  </a:lnTo>
                  <a:lnTo>
                    <a:pt x="732" y="472"/>
                  </a:lnTo>
                  <a:lnTo>
                    <a:pt x="737" y="465"/>
                  </a:lnTo>
                  <a:lnTo>
                    <a:pt x="742" y="459"/>
                  </a:lnTo>
                  <a:lnTo>
                    <a:pt x="748" y="454"/>
                  </a:lnTo>
                  <a:lnTo>
                    <a:pt x="752" y="448"/>
                  </a:lnTo>
                  <a:lnTo>
                    <a:pt x="757" y="440"/>
                  </a:lnTo>
                  <a:lnTo>
                    <a:pt x="761" y="434"/>
                  </a:lnTo>
                  <a:lnTo>
                    <a:pt x="764" y="428"/>
                  </a:lnTo>
                  <a:lnTo>
                    <a:pt x="769" y="420"/>
                  </a:lnTo>
                  <a:lnTo>
                    <a:pt x="772" y="414"/>
                  </a:lnTo>
                  <a:lnTo>
                    <a:pt x="777" y="407"/>
                  </a:lnTo>
                  <a:lnTo>
                    <a:pt x="780" y="399"/>
                  </a:lnTo>
                  <a:lnTo>
                    <a:pt x="783" y="393"/>
                  </a:lnTo>
                  <a:lnTo>
                    <a:pt x="784" y="385"/>
                  </a:lnTo>
                  <a:lnTo>
                    <a:pt x="787" y="378"/>
                  </a:lnTo>
                  <a:lnTo>
                    <a:pt x="790" y="371"/>
                  </a:lnTo>
                  <a:lnTo>
                    <a:pt x="792" y="364"/>
                  </a:lnTo>
                  <a:lnTo>
                    <a:pt x="794" y="356"/>
                  </a:lnTo>
                  <a:lnTo>
                    <a:pt x="795" y="348"/>
                  </a:lnTo>
                  <a:lnTo>
                    <a:pt x="797" y="341"/>
                  </a:lnTo>
                  <a:lnTo>
                    <a:pt x="798" y="333"/>
                  </a:lnTo>
                  <a:lnTo>
                    <a:pt x="800" y="326"/>
                  </a:lnTo>
                  <a:lnTo>
                    <a:pt x="800" y="318"/>
                  </a:lnTo>
                  <a:lnTo>
                    <a:pt x="800" y="310"/>
                  </a:lnTo>
                  <a:lnTo>
                    <a:pt x="800" y="303"/>
                  </a:lnTo>
                  <a:lnTo>
                    <a:pt x="800" y="295"/>
                  </a:lnTo>
                  <a:lnTo>
                    <a:pt x="800" y="287"/>
                  </a:lnTo>
                  <a:lnTo>
                    <a:pt x="800" y="280"/>
                  </a:lnTo>
                  <a:lnTo>
                    <a:pt x="798" y="272"/>
                  </a:lnTo>
                  <a:lnTo>
                    <a:pt x="797" y="264"/>
                  </a:lnTo>
                  <a:lnTo>
                    <a:pt x="795" y="257"/>
                  </a:lnTo>
                  <a:lnTo>
                    <a:pt x="794" y="249"/>
                  </a:lnTo>
                  <a:lnTo>
                    <a:pt x="792" y="242"/>
                  </a:lnTo>
                  <a:lnTo>
                    <a:pt x="790" y="234"/>
                  </a:lnTo>
                  <a:lnTo>
                    <a:pt x="787" y="226"/>
                  </a:lnTo>
                  <a:lnTo>
                    <a:pt x="786" y="220"/>
                  </a:lnTo>
                  <a:lnTo>
                    <a:pt x="783" y="212"/>
                  </a:lnTo>
                  <a:lnTo>
                    <a:pt x="780" y="205"/>
                  </a:lnTo>
                  <a:lnTo>
                    <a:pt x="777" y="199"/>
                  </a:lnTo>
                  <a:lnTo>
                    <a:pt x="772" y="191"/>
                  </a:lnTo>
                  <a:lnTo>
                    <a:pt x="769" y="185"/>
                  </a:lnTo>
                  <a:lnTo>
                    <a:pt x="764" y="177"/>
                  </a:lnTo>
                  <a:lnTo>
                    <a:pt x="761" y="171"/>
                  </a:lnTo>
                  <a:lnTo>
                    <a:pt x="757" y="164"/>
                  </a:lnTo>
                  <a:lnTo>
                    <a:pt x="752" y="157"/>
                  </a:lnTo>
                  <a:lnTo>
                    <a:pt x="748" y="151"/>
                  </a:lnTo>
                  <a:lnTo>
                    <a:pt x="742" y="145"/>
                  </a:lnTo>
                  <a:lnTo>
                    <a:pt x="737" y="139"/>
                  </a:lnTo>
                  <a:lnTo>
                    <a:pt x="732" y="133"/>
                  </a:lnTo>
                  <a:lnTo>
                    <a:pt x="720" y="121"/>
                  </a:lnTo>
                  <a:lnTo>
                    <a:pt x="708" y="110"/>
                  </a:lnTo>
                  <a:lnTo>
                    <a:pt x="696" y="99"/>
                  </a:lnTo>
                  <a:lnTo>
                    <a:pt x="682" y="89"/>
                  </a:lnTo>
                  <a:lnTo>
                    <a:pt x="670" y="78"/>
                  </a:lnTo>
                  <a:lnTo>
                    <a:pt x="654" y="69"/>
                  </a:lnTo>
                  <a:lnTo>
                    <a:pt x="639" y="60"/>
                  </a:lnTo>
                  <a:lnTo>
                    <a:pt x="624" y="50"/>
                  </a:lnTo>
                  <a:lnTo>
                    <a:pt x="607" y="43"/>
                  </a:lnTo>
                  <a:lnTo>
                    <a:pt x="590" y="35"/>
                  </a:lnTo>
                  <a:lnTo>
                    <a:pt x="573" y="29"/>
                  </a:lnTo>
                  <a:lnTo>
                    <a:pt x="555" y="23"/>
                  </a:lnTo>
                  <a:lnTo>
                    <a:pt x="537" y="17"/>
                  </a:lnTo>
                  <a:lnTo>
                    <a:pt x="520" y="12"/>
                  </a:lnTo>
                  <a:lnTo>
                    <a:pt x="500" y="9"/>
                  </a:lnTo>
                  <a:lnTo>
                    <a:pt x="480" y="5"/>
                  </a:lnTo>
                  <a:lnTo>
                    <a:pt x="462" y="3"/>
                  </a:lnTo>
                  <a:lnTo>
                    <a:pt x="440" y="0"/>
                  </a:lnTo>
                  <a:lnTo>
                    <a:pt x="431" y="0"/>
                  </a:lnTo>
                  <a:lnTo>
                    <a:pt x="421" y="0"/>
                  </a:lnTo>
                  <a:lnTo>
                    <a:pt x="410" y="0"/>
                  </a:lnTo>
                  <a:lnTo>
                    <a:pt x="399" y="0"/>
                  </a:lnTo>
                </a:path>
              </a:pathLst>
            </a:custGeom>
            <a:noFill/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" name="Rectangle 27"/>
            <p:cNvSpPr>
              <a:spLocks noChangeArrowheads="1"/>
            </p:cNvSpPr>
            <p:nvPr/>
          </p:nvSpPr>
          <p:spPr bwMode="auto">
            <a:xfrm>
              <a:off x="3892" y="2471"/>
              <a:ext cx="551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180975" indent="-180975" fontAlgn="base">
                <a:spcBef>
                  <a:spcPct val="0"/>
                </a:spcBef>
                <a:spcAft>
                  <a:spcPct val="0"/>
                </a:spcAft>
                <a:tabLst>
                  <a:tab pos="180975" algn="l"/>
                </a:tabLst>
              </a:pPr>
              <a:r>
                <a:rPr lang="de-DE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c)	Verkaufs-fertigkeiten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Line 30"/>
            <p:cNvSpPr>
              <a:spLocks noChangeShapeType="1"/>
            </p:cNvSpPr>
            <p:nvPr/>
          </p:nvSpPr>
          <p:spPr bwMode="auto">
            <a:xfrm flipV="1">
              <a:off x="3132" y="1507"/>
              <a:ext cx="1" cy="304"/>
            </a:xfrm>
            <a:prstGeom prst="line">
              <a:avLst/>
            </a:prstGeom>
            <a:noFill/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auto">
            <a:xfrm>
              <a:off x="2731" y="902"/>
              <a:ext cx="801" cy="606"/>
            </a:xfrm>
            <a:custGeom>
              <a:avLst/>
              <a:gdLst/>
              <a:ahLst/>
              <a:cxnLst>
                <a:cxn ang="0">
                  <a:pos x="381" y="0"/>
                </a:cxn>
                <a:cxn ang="0">
                  <a:pos x="339" y="3"/>
                </a:cxn>
                <a:cxn ang="0">
                  <a:pos x="281" y="13"/>
                </a:cxn>
                <a:cxn ang="0">
                  <a:pos x="228" y="30"/>
                </a:cxn>
                <a:cxn ang="0">
                  <a:pos x="177" y="51"/>
                </a:cxn>
                <a:cxn ang="0">
                  <a:pos x="132" y="79"/>
                </a:cxn>
                <a:cxn ang="0">
                  <a:pos x="92" y="110"/>
                </a:cxn>
                <a:cxn ang="0">
                  <a:pos x="63" y="140"/>
                </a:cxn>
                <a:cxn ang="0">
                  <a:pos x="49" y="158"/>
                </a:cxn>
                <a:cxn ang="0">
                  <a:pos x="35" y="178"/>
                </a:cxn>
                <a:cxn ang="0">
                  <a:pos x="25" y="198"/>
                </a:cxn>
                <a:cxn ang="0">
                  <a:pos x="15" y="220"/>
                </a:cxn>
                <a:cxn ang="0">
                  <a:pos x="8" y="241"/>
                </a:cxn>
                <a:cxn ang="0">
                  <a:pos x="3" y="264"/>
                </a:cxn>
                <a:cxn ang="0">
                  <a:pos x="0" y="287"/>
                </a:cxn>
                <a:cxn ang="0">
                  <a:pos x="0" y="310"/>
                </a:cxn>
                <a:cxn ang="0">
                  <a:pos x="2" y="333"/>
                </a:cxn>
                <a:cxn ang="0">
                  <a:pos x="6" y="356"/>
                </a:cxn>
                <a:cxn ang="0">
                  <a:pos x="12" y="379"/>
                </a:cxn>
                <a:cxn ang="0">
                  <a:pos x="22" y="400"/>
                </a:cxn>
                <a:cxn ang="0">
                  <a:pos x="32" y="421"/>
                </a:cxn>
                <a:cxn ang="0">
                  <a:pos x="44" y="441"/>
                </a:cxn>
                <a:cxn ang="0">
                  <a:pos x="58" y="460"/>
                </a:cxn>
                <a:cxn ang="0">
                  <a:pos x="80" y="484"/>
                </a:cxn>
                <a:cxn ang="0">
                  <a:pos x="118" y="516"/>
                </a:cxn>
                <a:cxn ang="0">
                  <a:pos x="161" y="545"/>
                </a:cxn>
                <a:cxn ang="0">
                  <a:pos x="210" y="570"/>
                </a:cxn>
                <a:cxn ang="0">
                  <a:pos x="263" y="588"/>
                </a:cxn>
                <a:cxn ang="0">
                  <a:pos x="320" y="600"/>
                </a:cxn>
                <a:cxn ang="0">
                  <a:pos x="370" y="605"/>
                </a:cxn>
                <a:cxn ang="0">
                  <a:pos x="401" y="606"/>
                </a:cxn>
                <a:cxn ang="0">
                  <a:pos x="431" y="605"/>
                </a:cxn>
                <a:cxn ang="0">
                  <a:pos x="482" y="600"/>
                </a:cxn>
                <a:cxn ang="0">
                  <a:pos x="538" y="588"/>
                </a:cxn>
                <a:cxn ang="0">
                  <a:pos x="590" y="570"/>
                </a:cxn>
                <a:cxn ang="0">
                  <a:pos x="639" y="545"/>
                </a:cxn>
                <a:cxn ang="0">
                  <a:pos x="683" y="516"/>
                </a:cxn>
                <a:cxn ang="0">
                  <a:pos x="720" y="484"/>
                </a:cxn>
                <a:cxn ang="0">
                  <a:pos x="743" y="460"/>
                </a:cxn>
                <a:cxn ang="0">
                  <a:pos x="757" y="441"/>
                </a:cxn>
                <a:cxn ang="0">
                  <a:pos x="769" y="421"/>
                </a:cxn>
                <a:cxn ang="0">
                  <a:pos x="780" y="400"/>
                </a:cxn>
                <a:cxn ang="0">
                  <a:pos x="787" y="379"/>
                </a:cxn>
                <a:cxn ang="0">
                  <a:pos x="793" y="356"/>
                </a:cxn>
                <a:cxn ang="0">
                  <a:pos x="798" y="333"/>
                </a:cxn>
                <a:cxn ang="0">
                  <a:pos x="799" y="310"/>
                </a:cxn>
                <a:cxn ang="0">
                  <a:pos x="799" y="287"/>
                </a:cxn>
                <a:cxn ang="0">
                  <a:pos x="798" y="264"/>
                </a:cxn>
                <a:cxn ang="0">
                  <a:pos x="792" y="241"/>
                </a:cxn>
                <a:cxn ang="0">
                  <a:pos x="786" y="220"/>
                </a:cxn>
                <a:cxn ang="0">
                  <a:pos x="777" y="198"/>
                </a:cxn>
                <a:cxn ang="0">
                  <a:pos x="764" y="178"/>
                </a:cxn>
                <a:cxn ang="0">
                  <a:pos x="752" y="158"/>
                </a:cxn>
                <a:cxn ang="0">
                  <a:pos x="737" y="140"/>
                </a:cxn>
                <a:cxn ang="0">
                  <a:pos x="709" y="110"/>
                </a:cxn>
                <a:cxn ang="0">
                  <a:pos x="670" y="79"/>
                </a:cxn>
                <a:cxn ang="0">
                  <a:pos x="624" y="51"/>
                </a:cxn>
                <a:cxn ang="0">
                  <a:pos x="573" y="29"/>
                </a:cxn>
                <a:cxn ang="0">
                  <a:pos x="520" y="13"/>
                </a:cxn>
                <a:cxn ang="0">
                  <a:pos x="462" y="3"/>
                </a:cxn>
                <a:cxn ang="0">
                  <a:pos x="420" y="0"/>
                </a:cxn>
              </a:cxnLst>
              <a:rect l="0" t="0" r="r" b="b"/>
              <a:pathLst>
                <a:path w="801" h="606">
                  <a:moveTo>
                    <a:pt x="401" y="0"/>
                  </a:moveTo>
                  <a:lnTo>
                    <a:pt x="390" y="0"/>
                  </a:lnTo>
                  <a:lnTo>
                    <a:pt x="381" y="0"/>
                  </a:lnTo>
                  <a:lnTo>
                    <a:pt x="370" y="0"/>
                  </a:lnTo>
                  <a:lnTo>
                    <a:pt x="359" y="1"/>
                  </a:lnTo>
                  <a:lnTo>
                    <a:pt x="339" y="3"/>
                  </a:lnTo>
                  <a:lnTo>
                    <a:pt x="320" y="6"/>
                  </a:lnTo>
                  <a:lnTo>
                    <a:pt x="300" y="9"/>
                  </a:lnTo>
                  <a:lnTo>
                    <a:pt x="281" y="13"/>
                  </a:lnTo>
                  <a:lnTo>
                    <a:pt x="263" y="18"/>
                  </a:lnTo>
                  <a:lnTo>
                    <a:pt x="245" y="24"/>
                  </a:lnTo>
                  <a:lnTo>
                    <a:pt x="228" y="30"/>
                  </a:lnTo>
                  <a:lnTo>
                    <a:pt x="210" y="36"/>
                  </a:lnTo>
                  <a:lnTo>
                    <a:pt x="193" y="44"/>
                  </a:lnTo>
                  <a:lnTo>
                    <a:pt x="177" y="51"/>
                  </a:lnTo>
                  <a:lnTo>
                    <a:pt x="161" y="59"/>
                  </a:lnTo>
                  <a:lnTo>
                    <a:pt x="145" y="68"/>
                  </a:lnTo>
                  <a:lnTo>
                    <a:pt x="132" y="79"/>
                  </a:lnTo>
                  <a:lnTo>
                    <a:pt x="118" y="88"/>
                  </a:lnTo>
                  <a:lnTo>
                    <a:pt x="104" y="99"/>
                  </a:lnTo>
                  <a:lnTo>
                    <a:pt x="92" y="110"/>
                  </a:lnTo>
                  <a:lnTo>
                    <a:pt x="80" y="122"/>
                  </a:lnTo>
                  <a:lnTo>
                    <a:pt x="69" y="134"/>
                  </a:lnTo>
                  <a:lnTo>
                    <a:pt x="63" y="140"/>
                  </a:lnTo>
                  <a:lnTo>
                    <a:pt x="58" y="146"/>
                  </a:lnTo>
                  <a:lnTo>
                    <a:pt x="54" y="151"/>
                  </a:lnTo>
                  <a:lnTo>
                    <a:pt x="49" y="158"/>
                  </a:lnTo>
                  <a:lnTo>
                    <a:pt x="44" y="165"/>
                  </a:lnTo>
                  <a:lnTo>
                    <a:pt x="40" y="171"/>
                  </a:lnTo>
                  <a:lnTo>
                    <a:pt x="35" y="178"/>
                  </a:lnTo>
                  <a:lnTo>
                    <a:pt x="32" y="184"/>
                  </a:lnTo>
                  <a:lnTo>
                    <a:pt x="28" y="192"/>
                  </a:lnTo>
                  <a:lnTo>
                    <a:pt x="25" y="198"/>
                  </a:lnTo>
                  <a:lnTo>
                    <a:pt x="22" y="206"/>
                  </a:lnTo>
                  <a:lnTo>
                    <a:pt x="19" y="212"/>
                  </a:lnTo>
                  <a:lnTo>
                    <a:pt x="15" y="220"/>
                  </a:lnTo>
                  <a:lnTo>
                    <a:pt x="12" y="227"/>
                  </a:lnTo>
                  <a:lnTo>
                    <a:pt x="11" y="235"/>
                  </a:lnTo>
                  <a:lnTo>
                    <a:pt x="8" y="241"/>
                  </a:lnTo>
                  <a:lnTo>
                    <a:pt x="6" y="249"/>
                  </a:lnTo>
                  <a:lnTo>
                    <a:pt x="5" y="256"/>
                  </a:lnTo>
                  <a:lnTo>
                    <a:pt x="3" y="264"/>
                  </a:lnTo>
                  <a:lnTo>
                    <a:pt x="2" y="272"/>
                  </a:lnTo>
                  <a:lnTo>
                    <a:pt x="2" y="279"/>
                  </a:lnTo>
                  <a:lnTo>
                    <a:pt x="0" y="287"/>
                  </a:lnTo>
                  <a:lnTo>
                    <a:pt x="0" y="295"/>
                  </a:lnTo>
                  <a:lnTo>
                    <a:pt x="0" y="302"/>
                  </a:lnTo>
                  <a:lnTo>
                    <a:pt x="0" y="310"/>
                  </a:lnTo>
                  <a:lnTo>
                    <a:pt x="0" y="317"/>
                  </a:lnTo>
                  <a:lnTo>
                    <a:pt x="2" y="325"/>
                  </a:lnTo>
                  <a:lnTo>
                    <a:pt x="2" y="333"/>
                  </a:lnTo>
                  <a:lnTo>
                    <a:pt x="3" y="342"/>
                  </a:lnTo>
                  <a:lnTo>
                    <a:pt x="5" y="348"/>
                  </a:lnTo>
                  <a:lnTo>
                    <a:pt x="6" y="356"/>
                  </a:lnTo>
                  <a:lnTo>
                    <a:pt x="8" y="363"/>
                  </a:lnTo>
                  <a:lnTo>
                    <a:pt x="11" y="371"/>
                  </a:lnTo>
                  <a:lnTo>
                    <a:pt x="12" y="379"/>
                  </a:lnTo>
                  <a:lnTo>
                    <a:pt x="15" y="386"/>
                  </a:lnTo>
                  <a:lnTo>
                    <a:pt x="19" y="392"/>
                  </a:lnTo>
                  <a:lnTo>
                    <a:pt x="22" y="400"/>
                  </a:lnTo>
                  <a:lnTo>
                    <a:pt x="25" y="408"/>
                  </a:lnTo>
                  <a:lnTo>
                    <a:pt x="28" y="414"/>
                  </a:lnTo>
                  <a:lnTo>
                    <a:pt x="32" y="421"/>
                  </a:lnTo>
                  <a:lnTo>
                    <a:pt x="35" y="427"/>
                  </a:lnTo>
                  <a:lnTo>
                    <a:pt x="40" y="434"/>
                  </a:lnTo>
                  <a:lnTo>
                    <a:pt x="44" y="441"/>
                  </a:lnTo>
                  <a:lnTo>
                    <a:pt x="49" y="447"/>
                  </a:lnTo>
                  <a:lnTo>
                    <a:pt x="54" y="453"/>
                  </a:lnTo>
                  <a:lnTo>
                    <a:pt x="58" y="460"/>
                  </a:lnTo>
                  <a:lnTo>
                    <a:pt x="64" y="466"/>
                  </a:lnTo>
                  <a:lnTo>
                    <a:pt x="69" y="472"/>
                  </a:lnTo>
                  <a:lnTo>
                    <a:pt x="80" y="484"/>
                  </a:lnTo>
                  <a:lnTo>
                    <a:pt x="92" y="495"/>
                  </a:lnTo>
                  <a:lnTo>
                    <a:pt x="104" y="507"/>
                  </a:lnTo>
                  <a:lnTo>
                    <a:pt x="118" y="516"/>
                  </a:lnTo>
                  <a:lnTo>
                    <a:pt x="132" y="527"/>
                  </a:lnTo>
                  <a:lnTo>
                    <a:pt x="145" y="536"/>
                  </a:lnTo>
                  <a:lnTo>
                    <a:pt x="161" y="545"/>
                  </a:lnTo>
                  <a:lnTo>
                    <a:pt x="177" y="554"/>
                  </a:lnTo>
                  <a:lnTo>
                    <a:pt x="193" y="562"/>
                  </a:lnTo>
                  <a:lnTo>
                    <a:pt x="210" y="570"/>
                  </a:lnTo>
                  <a:lnTo>
                    <a:pt x="228" y="576"/>
                  </a:lnTo>
                  <a:lnTo>
                    <a:pt x="245" y="582"/>
                  </a:lnTo>
                  <a:lnTo>
                    <a:pt x="263" y="588"/>
                  </a:lnTo>
                  <a:lnTo>
                    <a:pt x="281" y="593"/>
                  </a:lnTo>
                  <a:lnTo>
                    <a:pt x="300" y="597"/>
                  </a:lnTo>
                  <a:lnTo>
                    <a:pt x="320" y="600"/>
                  </a:lnTo>
                  <a:lnTo>
                    <a:pt x="339" y="602"/>
                  </a:lnTo>
                  <a:lnTo>
                    <a:pt x="359" y="605"/>
                  </a:lnTo>
                  <a:lnTo>
                    <a:pt x="370" y="605"/>
                  </a:lnTo>
                  <a:lnTo>
                    <a:pt x="381" y="606"/>
                  </a:lnTo>
                  <a:lnTo>
                    <a:pt x="390" y="606"/>
                  </a:lnTo>
                  <a:lnTo>
                    <a:pt x="401" y="606"/>
                  </a:lnTo>
                  <a:lnTo>
                    <a:pt x="410" y="606"/>
                  </a:lnTo>
                  <a:lnTo>
                    <a:pt x="420" y="606"/>
                  </a:lnTo>
                  <a:lnTo>
                    <a:pt x="431" y="605"/>
                  </a:lnTo>
                  <a:lnTo>
                    <a:pt x="442" y="605"/>
                  </a:lnTo>
                  <a:lnTo>
                    <a:pt x="462" y="603"/>
                  </a:lnTo>
                  <a:lnTo>
                    <a:pt x="482" y="600"/>
                  </a:lnTo>
                  <a:lnTo>
                    <a:pt x="500" y="597"/>
                  </a:lnTo>
                  <a:lnTo>
                    <a:pt x="520" y="593"/>
                  </a:lnTo>
                  <a:lnTo>
                    <a:pt x="538" y="588"/>
                  </a:lnTo>
                  <a:lnTo>
                    <a:pt x="556" y="582"/>
                  </a:lnTo>
                  <a:lnTo>
                    <a:pt x="573" y="576"/>
                  </a:lnTo>
                  <a:lnTo>
                    <a:pt x="590" y="570"/>
                  </a:lnTo>
                  <a:lnTo>
                    <a:pt x="608" y="562"/>
                  </a:lnTo>
                  <a:lnTo>
                    <a:pt x="624" y="554"/>
                  </a:lnTo>
                  <a:lnTo>
                    <a:pt x="639" y="545"/>
                  </a:lnTo>
                  <a:lnTo>
                    <a:pt x="654" y="536"/>
                  </a:lnTo>
                  <a:lnTo>
                    <a:pt x="670" y="527"/>
                  </a:lnTo>
                  <a:lnTo>
                    <a:pt x="683" y="516"/>
                  </a:lnTo>
                  <a:lnTo>
                    <a:pt x="696" y="507"/>
                  </a:lnTo>
                  <a:lnTo>
                    <a:pt x="709" y="495"/>
                  </a:lnTo>
                  <a:lnTo>
                    <a:pt x="720" y="484"/>
                  </a:lnTo>
                  <a:lnTo>
                    <a:pt x="732" y="472"/>
                  </a:lnTo>
                  <a:lnTo>
                    <a:pt x="737" y="466"/>
                  </a:lnTo>
                  <a:lnTo>
                    <a:pt x="743" y="460"/>
                  </a:lnTo>
                  <a:lnTo>
                    <a:pt x="747" y="453"/>
                  </a:lnTo>
                  <a:lnTo>
                    <a:pt x="752" y="447"/>
                  </a:lnTo>
                  <a:lnTo>
                    <a:pt x="757" y="441"/>
                  </a:lnTo>
                  <a:lnTo>
                    <a:pt x="761" y="434"/>
                  </a:lnTo>
                  <a:lnTo>
                    <a:pt x="764" y="427"/>
                  </a:lnTo>
                  <a:lnTo>
                    <a:pt x="769" y="421"/>
                  </a:lnTo>
                  <a:lnTo>
                    <a:pt x="772" y="414"/>
                  </a:lnTo>
                  <a:lnTo>
                    <a:pt x="777" y="408"/>
                  </a:lnTo>
                  <a:lnTo>
                    <a:pt x="780" y="400"/>
                  </a:lnTo>
                  <a:lnTo>
                    <a:pt x="783" y="392"/>
                  </a:lnTo>
                  <a:lnTo>
                    <a:pt x="786" y="386"/>
                  </a:lnTo>
                  <a:lnTo>
                    <a:pt x="787" y="379"/>
                  </a:lnTo>
                  <a:lnTo>
                    <a:pt x="790" y="371"/>
                  </a:lnTo>
                  <a:lnTo>
                    <a:pt x="792" y="363"/>
                  </a:lnTo>
                  <a:lnTo>
                    <a:pt x="793" y="356"/>
                  </a:lnTo>
                  <a:lnTo>
                    <a:pt x="796" y="348"/>
                  </a:lnTo>
                  <a:lnTo>
                    <a:pt x="796" y="340"/>
                  </a:lnTo>
                  <a:lnTo>
                    <a:pt x="798" y="333"/>
                  </a:lnTo>
                  <a:lnTo>
                    <a:pt x="799" y="325"/>
                  </a:lnTo>
                  <a:lnTo>
                    <a:pt x="799" y="317"/>
                  </a:lnTo>
                  <a:lnTo>
                    <a:pt x="799" y="310"/>
                  </a:lnTo>
                  <a:lnTo>
                    <a:pt x="801" y="302"/>
                  </a:lnTo>
                  <a:lnTo>
                    <a:pt x="801" y="295"/>
                  </a:lnTo>
                  <a:lnTo>
                    <a:pt x="799" y="287"/>
                  </a:lnTo>
                  <a:lnTo>
                    <a:pt x="799" y="279"/>
                  </a:lnTo>
                  <a:lnTo>
                    <a:pt x="798" y="272"/>
                  </a:lnTo>
                  <a:lnTo>
                    <a:pt x="798" y="264"/>
                  </a:lnTo>
                  <a:lnTo>
                    <a:pt x="796" y="256"/>
                  </a:lnTo>
                  <a:lnTo>
                    <a:pt x="795" y="249"/>
                  </a:lnTo>
                  <a:lnTo>
                    <a:pt x="792" y="241"/>
                  </a:lnTo>
                  <a:lnTo>
                    <a:pt x="790" y="235"/>
                  </a:lnTo>
                  <a:lnTo>
                    <a:pt x="787" y="227"/>
                  </a:lnTo>
                  <a:lnTo>
                    <a:pt x="786" y="220"/>
                  </a:lnTo>
                  <a:lnTo>
                    <a:pt x="783" y="212"/>
                  </a:lnTo>
                  <a:lnTo>
                    <a:pt x="780" y="206"/>
                  </a:lnTo>
                  <a:lnTo>
                    <a:pt x="777" y="198"/>
                  </a:lnTo>
                  <a:lnTo>
                    <a:pt x="772" y="192"/>
                  </a:lnTo>
                  <a:lnTo>
                    <a:pt x="769" y="184"/>
                  </a:lnTo>
                  <a:lnTo>
                    <a:pt x="764" y="178"/>
                  </a:lnTo>
                  <a:lnTo>
                    <a:pt x="761" y="171"/>
                  </a:lnTo>
                  <a:lnTo>
                    <a:pt x="757" y="165"/>
                  </a:lnTo>
                  <a:lnTo>
                    <a:pt x="752" y="158"/>
                  </a:lnTo>
                  <a:lnTo>
                    <a:pt x="747" y="151"/>
                  </a:lnTo>
                  <a:lnTo>
                    <a:pt x="743" y="146"/>
                  </a:lnTo>
                  <a:lnTo>
                    <a:pt x="737" y="140"/>
                  </a:lnTo>
                  <a:lnTo>
                    <a:pt x="732" y="134"/>
                  </a:lnTo>
                  <a:lnTo>
                    <a:pt x="720" y="122"/>
                  </a:lnTo>
                  <a:lnTo>
                    <a:pt x="709" y="110"/>
                  </a:lnTo>
                  <a:lnTo>
                    <a:pt x="696" y="99"/>
                  </a:lnTo>
                  <a:lnTo>
                    <a:pt x="683" y="88"/>
                  </a:lnTo>
                  <a:lnTo>
                    <a:pt x="670" y="79"/>
                  </a:lnTo>
                  <a:lnTo>
                    <a:pt x="654" y="68"/>
                  </a:lnTo>
                  <a:lnTo>
                    <a:pt x="639" y="59"/>
                  </a:lnTo>
                  <a:lnTo>
                    <a:pt x="624" y="51"/>
                  </a:lnTo>
                  <a:lnTo>
                    <a:pt x="608" y="44"/>
                  </a:lnTo>
                  <a:lnTo>
                    <a:pt x="590" y="36"/>
                  </a:lnTo>
                  <a:lnTo>
                    <a:pt x="573" y="29"/>
                  </a:lnTo>
                  <a:lnTo>
                    <a:pt x="555" y="24"/>
                  </a:lnTo>
                  <a:lnTo>
                    <a:pt x="538" y="18"/>
                  </a:lnTo>
                  <a:lnTo>
                    <a:pt x="520" y="13"/>
                  </a:lnTo>
                  <a:lnTo>
                    <a:pt x="500" y="9"/>
                  </a:lnTo>
                  <a:lnTo>
                    <a:pt x="482" y="6"/>
                  </a:lnTo>
                  <a:lnTo>
                    <a:pt x="462" y="3"/>
                  </a:lnTo>
                  <a:lnTo>
                    <a:pt x="442" y="1"/>
                  </a:lnTo>
                  <a:lnTo>
                    <a:pt x="431" y="0"/>
                  </a:lnTo>
                  <a:lnTo>
                    <a:pt x="420" y="0"/>
                  </a:lnTo>
                  <a:lnTo>
                    <a:pt x="410" y="0"/>
                  </a:lnTo>
                  <a:lnTo>
                    <a:pt x="401" y="0"/>
                  </a:lnTo>
                </a:path>
              </a:pathLst>
            </a:custGeom>
            <a:noFill/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2" name="Rectangle 32"/>
            <p:cNvSpPr>
              <a:spLocks noChangeArrowheads="1"/>
            </p:cNvSpPr>
            <p:nvPr/>
          </p:nvSpPr>
          <p:spPr bwMode="auto">
            <a:xfrm>
              <a:off x="2835" y="1059"/>
              <a:ext cx="58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180975" indent="-180975" fontAlgn="base">
                <a:spcBef>
                  <a:spcPct val="0"/>
                </a:spcBef>
                <a:spcAft>
                  <a:spcPct val="0"/>
                </a:spcAft>
                <a:buFontTx/>
                <a:buAutoNum type="alphaLcParenR"/>
                <a:tabLst>
                  <a:tab pos="180975" algn="l"/>
                </a:tabLst>
              </a:pPr>
              <a:r>
                <a:rPr lang="de-DE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Produkt-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  <a:p>
              <a:pPr marL="180975" indent="-180975" fontAlgn="base">
                <a:spcBef>
                  <a:spcPct val="0"/>
                </a:spcBef>
                <a:spcAft>
                  <a:spcPct val="0"/>
                </a:spcAft>
                <a:tabLst>
                  <a:tab pos="180975" algn="l"/>
                </a:tabLst>
              </a:pPr>
              <a:r>
                <a:rPr lang="de-DE" sz="1000" dirty="0">
                  <a:latin typeface="Arial" pitchFamily="34" charset="0"/>
                  <a:cs typeface="Arial" pitchFamily="34" charset="0"/>
                </a:rPr>
                <a:t>	spezifisches</a:t>
              </a:r>
            </a:p>
            <a:p>
              <a:pPr marL="180975" indent="-180975" fontAlgn="base">
                <a:spcBef>
                  <a:spcPct val="0"/>
                </a:spcBef>
                <a:spcAft>
                  <a:spcPct val="0"/>
                </a:spcAft>
                <a:tabLst>
                  <a:tab pos="180975" algn="l"/>
                </a:tabLst>
              </a:pPr>
              <a:r>
                <a:rPr lang="de-DE" sz="1000" dirty="0">
                  <a:latin typeface="Arial" pitchFamily="34" charset="0"/>
                  <a:cs typeface="Arial" pitchFamily="34" charset="0"/>
                </a:rPr>
                <a:t>	Wissen</a:t>
              </a:r>
              <a:endParaRPr lang="de-DE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Freeform 36"/>
            <p:cNvSpPr>
              <a:spLocks/>
            </p:cNvSpPr>
            <p:nvPr/>
          </p:nvSpPr>
          <p:spPr bwMode="auto">
            <a:xfrm>
              <a:off x="2731" y="1811"/>
              <a:ext cx="801" cy="607"/>
            </a:xfrm>
            <a:custGeom>
              <a:avLst/>
              <a:gdLst/>
              <a:ahLst/>
              <a:cxnLst>
                <a:cxn ang="0">
                  <a:pos x="381" y="1"/>
                </a:cxn>
                <a:cxn ang="0">
                  <a:pos x="339" y="3"/>
                </a:cxn>
                <a:cxn ang="0">
                  <a:pos x="281" y="14"/>
                </a:cxn>
                <a:cxn ang="0">
                  <a:pos x="228" y="29"/>
                </a:cxn>
                <a:cxn ang="0">
                  <a:pos x="177" y="52"/>
                </a:cxn>
                <a:cxn ang="0">
                  <a:pos x="132" y="79"/>
                </a:cxn>
                <a:cxn ang="0">
                  <a:pos x="92" y="110"/>
                </a:cxn>
                <a:cxn ang="0">
                  <a:pos x="63" y="141"/>
                </a:cxn>
                <a:cxn ang="0">
                  <a:pos x="49" y="159"/>
                </a:cxn>
                <a:cxn ang="0">
                  <a:pos x="35" y="179"/>
                </a:cxn>
                <a:cxn ang="0">
                  <a:pos x="25" y="199"/>
                </a:cxn>
                <a:cxn ang="0">
                  <a:pos x="15" y="220"/>
                </a:cxn>
                <a:cxn ang="0">
                  <a:pos x="8" y="241"/>
                </a:cxn>
                <a:cxn ang="0">
                  <a:pos x="3" y="264"/>
                </a:cxn>
                <a:cxn ang="0">
                  <a:pos x="0" y="287"/>
                </a:cxn>
                <a:cxn ang="0">
                  <a:pos x="0" y="310"/>
                </a:cxn>
                <a:cxn ang="0">
                  <a:pos x="2" y="333"/>
                </a:cxn>
                <a:cxn ang="0">
                  <a:pos x="6" y="356"/>
                </a:cxn>
                <a:cxn ang="0">
                  <a:pos x="12" y="379"/>
                </a:cxn>
                <a:cxn ang="0">
                  <a:pos x="22" y="400"/>
                </a:cxn>
                <a:cxn ang="0">
                  <a:pos x="32" y="422"/>
                </a:cxn>
                <a:cxn ang="0">
                  <a:pos x="44" y="442"/>
                </a:cxn>
                <a:cxn ang="0">
                  <a:pos x="58" y="460"/>
                </a:cxn>
                <a:cxn ang="0">
                  <a:pos x="80" y="484"/>
                </a:cxn>
                <a:cxn ang="0">
                  <a:pos x="118" y="517"/>
                </a:cxn>
                <a:cxn ang="0">
                  <a:pos x="161" y="546"/>
                </a:cxn>
                <a:cxn ang="0">
                  <a:pos x="210" y="570"/>
                </a:cxn>
                <a:cxn ang="0">
                  <a:pos x="263" y="588"/>
                </a:cxn>
                <a:cxn ang="0">
                  <a:pos x="320" y="601"/>
                </a:cxn>
                <a:cxn ang="0">
                  <a:pos x="370" y="605"/>
                </a:cxn>
                <a:cxn ang="0">
                  <a:pos x="401" y="607"/>
                </a:cxn>
                <a:cxn ang="0">
                  <a:pos x="431" y="605"/>
                </a:cxn>
                <a:cxn ang="0">
                  <a:pos x="482" y="601"/>
                </a:cxn>
                <a:cxn ang="0">
                  <a:pos x="538" y="588"/>
                </a:cxn>
                <a:cxn ang="0">
                  <a:pos x="590" y="570"/>
                </a:cxn>
                <a:cxn ang="0">
                  <a:pos x="639" y="546"/>
                </a:cxn>
                <a:cxn ang="0">
                  <a:pos x="683" y="517"/>
                </a:cxn>
                <a:cxn ang="0">
                  <a:pos x="720" y="484"/>
                </a:cxn>
                <a:cxn ang="0">
                  <a:pos x="743" y="460"/>
                </a:cxn>
                <a:cxn ang="0">
                  <a:pos x="757" y="442"/>
                </a:cxn>
                <a:cxn ang="0">
                  <a:pos x="769" y="422"/>
                </a:cxn>
                <a:cxn ang="0">
                  <a:pos x="780" y="400"/>
                </a:cxn>
                <a:cxn ang="0">
                  <a:pos x="787" y="379"/>
                </a:cxn>
                <a:cxn ang="0">
                  <a:pos x="793" y="356"/>
                </a:cxn>
                <a:cxn ang="0">
                  <a:pos x="798" y="333"/>
                </a:cxn>
                <a:cxn ang="0">
                  <a:pos x="799" y="310"/>
                </a:cxn>
                <a:cxn ang="0">
                  <a:pos x="799" y="287"/>
                </a:cxn>
                <a:cxn ang="0">
                  <a:pos x="798" y="264"/>
                </a:cxn>
                <a:cxn ang="0">
                  <a:pos x="792" y="241"/>
                </a:cxn>
                <a:cxn ang="0">
                  <a:pos x="786" y="220"/>
                </a:cxn>
                <a:cxn ang="0">
                  <a:pos x="777" y="199"/>
                </a:cxn>
                <a:cxn ang="0">
                  <a:pos x="764" y="179"/>
                </a:cxn>
                <a:cxn ang="0">
                  <a:pos x="752" y="159"/>
                </a:cxn>
                <a:cxn ang="0">
                  <a:pos x="737" y="141"/>
                </a:cxn>
                <a:cxn ang="0">
                  <a:pos x="709" y="110"/>
                </a:cxn>
                <a:cxn ang="0">
                  <a:pos x="670" y="79"/>
                </a:cxn>
                <a:cxn ang="0">
                  <a:pos x="624" y="52"/>
                </a:cxn>
                <a:cxn ang="0">
                  <a:pos x="573" y="29"/>
                </a:cxn>
                <a:cxn ang="0">
                  <a:pos x="520" y="14"/>
                </a:cxn>
                <a:cxn ang="0">
                  <a:pos x="462" y="3"/>
                </a:cxn>
                <a:cxn ang="0">
                  <a:pos x="420" y="1"/>
                </a:cxn>
              </a:cxnLst>
              <a:rect l="0" t="0" r="r" b="b"/>
              <a:pathLst>
                <a:path w="801" h="607">
                  <a:moveTo>
                    <a:pt x="401" y="0"/>
                  </a:moveTo>
                  <a:lnTo>
                    <a:pt x="390" y="0"/>
                  </a:lnTo>
                  <a:lnTo>
                    <a:pt x="381" y="1"/>
                  </a:lnTo>
                  <a:lnTo>
                    <a:pt x="370" y="1"/>
                  </a:lnTo>
                  <a:lnTo>
                    <a:pt x="359" y="1"/>
                  </a:lnTo>
                  <a:lnTo>
                    <a:pt x="339" y="3"/>
                  </a:lnTo>
                  <a:lnTo>
                    <a:pt x="320" y="6"/>
                  </a:lnTo>
                  <a:lnTo>
                    <a:pt x="300" y="9"/>
                  </a:lnTo>
                  <a:lnTo>
                    <a:pt x="281" y="14"/>
                  </a:lnTo>
                  <a:lnTo>
                    <a:pt x="263" y="18"/>
                  </a:lnTo>
                  <a:lnTo>
                    <a:pt x="245" y="23"/>
                  </a:lnTo>
                  <a:lnTo>
                    <a:pt x="228" y="29"/>
                  </a:lnTo>
                  <a:lnTo>
                    <a:pt x="210" y="37"/>
                  </a:lnTo>
                  <a:lnTo>
                    <a:pt x="193" y="44"/>
                  </a:lnTo>
                  <a:lnTo>
                    <a:pt x="177" y="52"/>
                  </a:lnTo>
                  <a:lnTo>
                    <a:pt x="161" y="60"/>
                  </a:lnTo>
                  <a:lnTo>
                    <a:pt x="145" y="69"/>
                  </a:lnTo>
                  <a:lnTo>
                    <a:pt x="132" y="79"/>
                  </a:lnTo>
                  <a:lnTo>
                    <a:pt x="118" y="89"/>
                  </a:lnTo>
                  <a:lnTo>
                    <a:pt x="104" y="99"/>
                  </a:lnTo>
                  <a:lnTo>
                    <a:pt x="92" y="110"/>
                  </a:lnTo>
                  <a:lnTo>
                    <a:pt x="80" y="122"/>
                  </a:lnTo>
                  <a:lnTo>
                    <a:pt x="69" y="134"/>
                  </a:lnTo>
                  <a:lnTo>
                    <a:pt x="63" y="141"/>
                  </a:lnTo>
                  <a:lnTo>
                    <a:pt x="58" y="147"/>
                  </a:lnTo>
                  <a:lnTo>
                    <a:pt x="54" y="153"/>
                  </a:lnTo>
                  <a:lnTo>
                    <a:pt x="49" y="159"/>
                  </a:lnTo>
                  <a:lnTo>
                    <a:pt x="44" y="165"/>
                  </a:lnTo>
                  <a:lnTo>
                    <a:pt x="40" y="171"/>
                  </a:lnTo>
                  <a:lnTo>
                    <a:pt x="35" y="179"/>
                  </a:lnTo>
                  <a:lnTo>
                    <a:pt x="32" y="185"/>
                  </a:lnTo>
                  <a:lnTo>
                    <a:pt x="28" y="191"/>
                  </a:lnTo>
                  <a:lnTo>
                    <a:pt x="25" y="199"/>
                  </a:lnTo>
                  <a:lnTo>
                    <a:pt x="22" y="206"/>
                  </a:lnTo>
                  <a:lnTo>
                    <a:pt x="19" y="212"/>
                  </a:lnTo>
                  <a:lnTo>
                    <a:pt x="15" y="220"/>
                  </a:lnTo>
                  <a:lnTo>
                    <a:pt x="12" y="228"/>
                  </a:lnTo>
                  <a:lnTo>
                    <a:pt x="11" y="235"/>
                  </a:lnTo>
                  <a:lnTo>
                    <a:pt x="8" y="241"/>
                  </a:lnTo>
                  <a:lnTo>
                    <a:pt x="6" y="249"/>
                  </a:lnTo>
                  <a:lnTo>
                    <a:pt x="5" y="257"/>
                  </a:lnTo>
                  <a:lnTo>
                    <a:pt x="3" y="264"/>
                  </a:lnTo>
                  <a:lnTo>
                    <a:pt x="2" y="272"/>
                  </a:lnTo>
                  <a:lnTo>
                    <a:pt x="2" y="280"/>
                  </a:lnTo>
                  <a:lnTo>
                    <a:pt x="0" y="287"/>
                  </a:lnTo>
                  <a:lnTo>
                    <a:pt x="0" y="295"/>
                  </a:lnTo>
                  <a:lnTo>
                    <a:pt x="0" y="304"/>
                  </a:lnTo>
                  <a:lnTo>
                    <a:pt x="0" y="310"/>
                  </a:lnTo>
                  <a:lnTo>
                    <a:pt x="0" y="318"/>
                  </a:lnTo>
                  <a:lnTo>
                    <a:pt x="2" y="326"/>
                  </a:lnTo>
                  <a:lnTo>
                    <a:pt x="2" y="333"/>
                  </a:lnTo>
                  <a:lnTo>
                    <a:pt x="3" y="341"/>
                  </a:lnTo>
                  <a:lnTo>
                    <a:pt x="5" y="348"/>
                  </a:lnTo>
                  <a:lnTo>
                    <a:pt x="6" y="356"/>
                  </a:lnTo>
                  <a:lnTo>
                    <a:pt x="8" y="364"/>
                  </a:lnTo>
                  <a:lnTo>
                    <a:pt x="11" y="371"/>
                  </a:lnTo>
                  <a:lnTo>
                    <a:pt x="12" y="379"/>
                  </a:lnTo>
                  <a:lnTo>
                    <a:pt x="15" y="387"/>
                  </a:lnTo>
                  <a:lnTo>
                    <a:pt x="19" y="393"/>
                  </a:lnTo>
                  <a:lnTo>
                    <a:pt x="22" y="400"/>
                  </a:lnTo>
                  <a:lnTo>
                    <a:pt x="25" y="408"/>
                  </a:lnTo>
                  <a:lnTo>
                    <a:pt x="28" y="414"/>
                  </a:lnTo>
                  <a:lnTo>
                    <a:pt x="32" y="422"/>
                  </a:lnTo>
                  <a:lnTo>
                    <a:pt x="35" y="428"/>
                  </a:lnTo>
                  <a:lnTo>
                    <a:pt x="40" y="434"/>
                  </a:lnTo>
                  <a:lnTo>
                    <a:pt x="44" y="442"/>
                  </a:lnTo>
                  <a:lnTo>
                    <a:pt x="49" y="448"/>
                  </a:lnTo>
                  <a:lnTo>
                    <a:pt x="54" y="454"/>
                  </a:lnTo>
                  <a:lnTo>
                    <a:pt x="58" y="460"/>
                  </a:lnTo>
                  <a:lnTo>
                    <a:pt x="64" y="466"/>
                  </a:lnTo>
                  <a:lnTo>
                    <a:pt x="69" y="472"/>
                  </a:lnTo>
                  <a:lnTo>
                    <a:pt x="80" y="484"/>
                  </a:lnTo>
                  <a:lnTo>
                    <a:pt x="92" y="495"/>
                  </a:lnTo>
                  <a:lnTo>
                    <a:pt x="104" y="506"/>
                  </a:lnTo>
                  <a:lnTo>
                    <a:pt x="118" y="517"/>
                  </a:lnTo>
                  <a:lnTo>
                    <a:pt x="132" y="527"/>
                  </a:lnTo>
                  <a:lnTo>
                    <a:pt x="145" y="536"/>
                  </a:lnTo>
                  <a:lnTo>
                    <a:pt x="161" y="546"/>
                  </a:lnTo>
                  <a:lnTo>
                    <a:pt x="177" y="555"/>
                  </a:lnTo>
                  <a:lnTo>
                    <a:pt x="193" y="562"/>
                  </a:lnTo>
                  <a:lnTo>
                    <a:pt x="210" y="570"/>
                  </a:lnTo>
                  <a:lnTo>
                    <a:pt x="228" y="576"/>
                  </a:lnTo>
                  <a:lnTo>
                    <a:pt x="245" y="582"/>
                  </a:lnTo>
                  <a:lnTo>
                    <a:pt x="263" y="588"/>
                  </a:lnTo>
                  <a:lnTo>
                    <a:pt x="281" y="593"/>
                  </a:lnTo>
                  <a:lnTo>
                    <a:pt x="300" y="596"/>
                  </a:lnTo>
                  <a:lnTo>
                    <a:pt x="320" y="601"/>
                  </a:lnTo>
                  <a:lnTo>
                    <a:pt x="339" y="602"/>
                  </a:lnTo>
                  <a:lnTo>
                    <a:pt x="359" y="605"/>
                  </a:lnTo>
                  <a:lnTo>
                    <a:pt x="370" y="605"/>
                  </a:lnTo>
                  <a:lnTo>
                    <a:pt x="381" y="605"/>
                  </a:lnTo>
                  <a:lnTo>
                    <a:pt x="390" y="607"/>
                  </a:lnTo>
                  <a:lnTo>
                    <a:pt x="401" y="607"/>
                  </a:lnTo>
                  <a:lnTo>
                    <a:pt x="410" y="607"/>
                  </a:lnTo>
                  <a:lnTo>
                    <a:pt x="420" y="607"/>
                  </a:lnTo>
                  <a:lnTo>
                    <a:pt x="431" y="605"/>
                  </a:lnTo>
                  <a:lnTo>
                    <a:pt x="442" y="605"/>
                  </a:lnTo>
                  <a:lnTo>
                    <a:pt x="462" y="602"/>
                  </a:lnTo>
                  <a:lnTo>
                    <a:pt x="482" y="601"/>
                  </a:lnTo>
                  <a:lnTo>
                    <a:pt x="500" y="596"/>
                  </a:lnTo>
                  <a:lnTo>
                    <a:pt x="520" y="593"/>
                  </a:lnTo>
                  <a:lnTo>
                    <a:pt x="538" y="588"/>
                  </a:lnTo>
                  <a:lnTo>
                    <a:pt x="556" y="582"/>
                  </a:lnTo>
                  <a:lnTo>
                    <a:pt x="573" y="576"/>
                  </a:lnTo>
                  <a:lnTo>
                    <a:pt x="590" y="570"/>
                  </a:lnTo>
                  <a:lnTo>
                    <a:pt x="608" y="562"/>
                  </a:lnTo>
                  <a:lnTo>
                    <a:pt x="624" y="555"/>
                  </a:lnTo>
                  <a:lnTo>
                    <a:pt x="639" y="546"/>
                  </a:lnTo>
                  <a:lnTo>
                    <a:pt x="654" y="536"/>
                  </a:lnTo>
                  <a:lnTo>
                    <a:pt x="670" y="527"/>
                  </a:lnTo>
                  <a:lnTo>
                    <a:pt x="683" y="517"/>
                  </a:lnTo>
                  <a:lnTo>
                    <a:pt x="696" y="506"/>
                  </a:lnTo>
                  <a:lnTo>
                    <a:pt x="709" y="495"/>
                  </a:lnTo>
                  <a:lnTo>
                    <a:pt x="720" y="484"/>
                  </a:lnTo>
                  <a:lnTo>
                    <a:pt x="732" y="472"/>
                  </a:lnTo>
                  <a:lnTo>
                    <a:pt x="737" y="466"/>
                  </a:lnTo>
                  <a:lnTo>
                    <a:pt x="743" y="460"/>
                  </a:lnTo>
                  <a:lnTo>
                    <a:pt x="747" y="454"/>
                  </a:lnTo>
                  <a:lnTo>
                    <a:pt x="752" y="448"/>
                  </a:lnTo>
                  <a:lnTo>
                    <a:pt x="757" y="442"/>
                  </a:lnTo>
                  <a:lnTo>
                    <a:pt x="761" y="434"/>
                  </a:lnTo>
                  <a:lnTo>
                    <a:pt x="764" y="428"/>
                  </a:lnTo>
                  <a:lnTo>
                    <a:pt x="769" y="422"/>
                  </a:lnTo>
                  <a:lnTo>
                    <a:pt x="772" y="414"/>
                  </a:lnTo>
                  <a:lnTo>
                    <a:pt x="777" y="408"/>
                  </a:lnTo>
                  <a:lnTo>
                    <a:pt x="780" y="400"/>
                  </a:lnTo>
                  <a:lnTo>
                    <a:pt x="783" y="393"/>
                  </a:lnTo>
                  <a:lnTo>
                    <a:pt x="786" y="387"/>
                  </a:lnTo>
                  <a:lnTo>
                    <a:pt x="787" y="379"/>
                  </a:lnTo>
                  <a:lnTo>
                    <a:pt x="790" y="371"/>
                  </a:lnTo>
                  <a:lnTo>
                    <a:pt x="792" y="364"/>
                  </a:lnTo>
                  <a:lnTo>
                    <a:pt x="793" y="356"/>
                  </a:lnTo>
                  <a:lnTo>
                    <a:pt x="796" y="348"/>
                  </a:lnTo>
                  <a:lnTo>
                    <a:pt x="796" y="341"/>
                  </a:lnTo>
                  <a:lnTo>
                    <a:pt x="798" y="333"/>
                  </a:lnTo>
                  <a:lnTo>
                    <a:pt x="799" y="326"/>
                  </a:lnTo>
                  <a:lnTo>
                    <a:pt x="799" y="318"/>
                  </a:lnTo>
                  <a:lnTo>
                    <a:pt x="799" y="310"/>
                  </a:lnTo>
                  <a:lnTo>
                    <a:pt x="801" y="304"/>
                  </a:lnTo>
                  <a:lnTo>
                    <a:pt x="801" y="295"/>
                  </a:lnTo>
                  <a:lnTo>
                    <a:pt x="799" y="287"/>
                  </a:lnTo>
                  <a:lnTo>
                    <a:pt x="799" y="280"/>
                  </a:lnTo>
                  <a:lnTo>
                    <a:pt x="798" y="272"/>
                  </a:lnTo>
                  <a:lnTo>
                    <a:pt x="798" y="264"/>
                  </a:lnTo>
                  <a:lnTo>
                    <a:pt x="796" y="257"/>
                  </a:lnTo>
                  <a:lnTo>
                    <a:pt x="795" y="249"/>
                  </a:lnTo>
                  <a:lnTo>
                    <a:pt x="792" y="241"/>
                  </a:lnTo>
                  <a:lnTo>
                    <a:pt x="790" y="235"/>
                  </a:lnTo>
                  <a:lnTo>
                    <a:pt x="787" y="228"/>
                  </a:lnTo>
                  <a:lnTo>
                    <a:pt x="786" y="220"/>
                  </a:lnTo>
                  <a:lnTo>
                    <a:pt x="783" y="212"/>
                  </a:lnTo>
                  <a:lnTo>
                    <a:pt x="780" y="206"/>
                  </a:lnTo>
                  <a:lnTo>
                    <a:pt x="777" y="199"/>
                  </a:lnTo>
                  <a:lnTo>
                    <a:pt x="772" y="193"/>
                  </a:lnTo>
                  <a:lnTo>
                    <a:pt x="769" y="185"/>
                  </a:lnTo>
                  <a:lnTo>
                    <a:pt x="764" y="179"/>
                  </a:lnTo>
                  <a:lnTo>
                    <a:pt x="761" y="171"/>
                  </a:lnTo>
                  <a:lnTo>
                    <a:pt x="757" y="165"/>
                  </a:lnTo>
                  <a:lnTo>
                    <a:pt x="752" y="159"/>
                  </a:lnTo>
                  <a:lnTo>
                    <a:pt x="747" y="153"/>
                  </a:lnTo>
                  <a:lnTo>
                    <a:pt x="743" y="147"/>
                  </a:lnTo>
                  <a:lnTo>
                    <a:pt x="737" y="141"/>
                  </a:lnTo>
                  <a:lnTo>
                    <a:pt x="732" y="134"/>
                  </a:lnTo>
                  <a:lnTo>
                    <a:pt x="720" y="122"/>
                  </a:lnTo>
                  <a:lnTo>
                    <a:pt x="709" y="110"/>
                  </a:lnTo>
                  <a:lnTo>
                    <a:pt x="696" y="99"/>
                  </a:lnTo>
                  <a:lnTo>
                    <a:pt x="683" y="89"/>
                  </a:lnTo>
                  <a:lnTo>
                    <a:pt x="670" y="79"/>
                  </a:lnTo>
                  <a:lnTo>
                    <a:pt x="654" y="69"/>
                  </a:lnTo>
                  <a:lnTo>
                    <a:pt x="639" y="60"/>
                  </a:lnTo>
                  <a:lnTo>
                    <a:pt x="624" y="52"/>
                  </a:lnTo>
                  <a:lnTo>
                    <a:pt x="608" y="44"/>
                  </a:lnTo>
                  <a:lnTo>
                    <a:pt x="590" y="37"/>
                  </a:lnTo>
                  <a:lnTo>
                    <a:pt x="573" y="29"/>
                  </a:lnTo>
                  <a:lnTo>
                    <a:pt x="555" y="23"/>
                  </a:lnTo>
                  <a:lnTo>
                    <a:pt x="538" y="18"/>
                  </a:lnTo>
                  <a:lnTo>
                    <a:pt x="520" y="14"/>
                  </a:lnTo>
                  <a:lnTo>
                    <a:pt x="500" y="9"/>
                  </a:lnTo>
                  <a:lnTo>
                    <a:pt x="482" y="6"/>
                  </a:lnTo>
                  <a:lnTo>
                    <a:pt x="462" y="3"/>
                  </a:lnTo>
                  <a:lnTo>
                    <a:pt x="442" y="1"/>
                  </a:lnTo>
                  <a:lnTo>
                    <a:pt x="431" y="1"/>
                  </a:lnTo>
                  <a:lnTo>
                    <a:pt x="420" y="1"/>
                  </a:lnTo>
                  <a:lnTo>
                    <a:pt x="410" y="0"/>
                  </a:lnTo>
                  <a:lnTo>
                    <a:pt x="401" y="0"/>
                  </a:lnTo>
                </a:path>
              </a:pathLst>
            </a:custGeom>
            <a:noFill/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4" name="Rectangle 37"/>
            <p:cNvSpPr>
              <a:spLocks noChangeArrowheads="1"/>
            </p:cNvSpPr>
            <p:nvPr/>
          </p:nvSpPr>
          <p:spPr bwMode="auto">
            <a:xfrm>
              <a:off x="2812" y="2068"/>
              <a:ext cx="622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0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Trainingsinhalte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Freeform 62"/>
            <p:cNvSpPr>
              <a:spLocks/>
            </p:cNvSpPr>
            <p:nvPr/>
          </p:nvSpPr>
          <p:spPr bwMode="auto">
            <a:xfrm>
              <a:off x="2731" y="902"/>
              <a:ext cx="801" cy="606"/>
            </a:xfrm>
            <a:custGeom>
              <a:avLst/>
              <a:gdLst/>
              <a:ahLst/>
              <a:cxnLst>
                <a:cxn ang="0">
                  <a:pos x="381" y="0"/>
                </a:cxn>
                <a:cxn ang="0">
                  <a:pos x="339" y="3"/>
                </a:cxn>
                <a:cxn ang="0">
                  <a:pos x="281" y="13"/>
                </a:cxn>
                <a:cxn ang="0">
                  <a:pos x="228" y="30"/>
                </a:cxn>
                <a:cxn ang="0">
                  <a:pos x="177" y="51"/>
                </a:cxn>
                <a:cxn ang="0">
                  <a:pos x="132" y="79"/>
                </a:cxn>
                <a:cxn ang="0">
                  <a:pos x="92" y="110"/>
                </a:cxn>
                <a:cxn ang="0">
                  <a:pos x="63" y="140"/>
                </a:cxn>
                <a:cxn ang="0">
                  <a:pos x="49" y="158"/>
                </a:cxn>
                <a:cxn ang="0">
                  <a:pos x="35" y="178"/>
                </a:cxn>
                <a:cxn ang="0">
                  <a:pos x="25" y="198"/>
                </a:cxn>
                <a:cxn ang="0">
                  <a:pos x="15" y="220"/>
                </a:cxn>
                <a:cxn ang="0">
                  <a:pos x="8" y="241"/>
                </a:cxn>
                <a:cxn ang="0">
                  <a:pos x="3" y="264"/>
                </a:cxn>
                <a:cxn ang="0">
                  <a:pos x="0" y="287"/>
                </a:cxn>
                <a:cxn ang="0">
                  <a:pos x="0" y="310"/>
                </a:cxn>
                <a:cxn ang="0">
                  <a:pos x="2" y="333"/>
                </a:cxn>
                <a:cxn ang="0">
                  <a:pos x="6" y="356"/>
                </a:cxn>
                <a:cxn ang="0">
                  <a:pos x="12" y="379"/>
                </a:cxn>
                <a:cxn ang="0">
                  <a:pos x="22" y="400"/>
                </a:cxn>
                <a:cxn ang="0">
                  <a:pos x="32" y="421"/>
                </a:cxn>
                <a:cxn ang="0">
                  <a:pos x="44" y="441"/>
                </a:cxn>
                <a:cxn ang="0">
                  <a:pos x="58" y="460"/>
                </a:cxn>
                <a:cxn ang="0">
                  <a:pos x="80" y="484"/>
                </a:cxn>
                <a:cxn ang="0">
                  <a:pos x="118" y="516"/>
                </a:cxn>
                <a:cxn ang="0">
                  <a:pos x="161" y="545"/>
                </a:cxn>
                <a:cxn ang="0">
                  <a:pos x="210" y="570"/>
                </a:cxn>
                <a:cxn ang="0">
                  <a:pos x="263" y="588"/>
                </a:cxn>
                <a:cxn ang="0">
                  <a:pos x="320" y="600"/>
                </a:cxn>
                <a:cxn ang="0">
                  <a:pos x="370" y="605"/>
                </a:cxn>
                <a:cxn ang="0">
                  <a:pos x="401" y="606"/>
                </a:cxn>
                <a:cxn ang="0">
                  <a:pos x="431" y="605"/>
                </a:cxn>
                <a:cxn ang="0">
                  <a:pos x="482" y="600"/>
                </a:cxn>
                <a:cxn ang="0">
                  <a:pos x="538" y="588"/>
                </a:cxn>
                <a:cxn ang="0">
                  <a:pos x="590" y="570"/>
                </a:cxn>
                <a:cxn ang="0">
                  <a:pos x="639" y="545"/>
                </a:cxn>
                <a:cxn ang="0">
                  <a:pos x="683" y="516"/>
                </a:cxn>
                <a:cxn ang="0">
                  <a:pos x="720" y="484"/>
                </a:cxn>
                <a:cxn ang="0">
                  <a:pos x="743" y="460"/>
                </a:cxn>
                <a:cxn ang="0">
                  <a:pos x="757" y="441"/>
                </a:cxn>
                <a:cxn ang="0">
                  <a:pos x="769" y="421"/>
                </a:cxn>
                <a:cxn ang="0">
                  <a:pos x="780" y="400"/>
                </a:cxn>
                <a:cxn ang="0">
                  <a:pos x="787" y="379"/>
                </a:cxn>
                <a:cxn ang="0">
                  <a:pos x="793" y="356"/>
                </a:cxn>
                <a:cxn ang="0">
                  <a:pos x="798" y="333"/>
                </a:cxn>
                <a:cxn ang="0">
                  <a:pos x="799" y="310"/>
                </a:cxn>
                <a:cxn ang="0">
                  <a:pos x="799" y="287"/>
                </a:cxn>
                <a:cxn ang="0">
                  <a:pos x="798" y="264"/>
                </a:cxn>
                <a:cxn ang="0">
                  <a:pos x="792" y="241"/>
                </a:cxn>
                <a:cxn ang="0">
                  <a:pos x="786" y="220"/>
                </a:cxn>
                <a:cxn ang="0">
                  <a:pos x="777" y="198"/>
                </a:cxn>
                <a:cxn ang="0">
                  <a:pos x="764" y="178"/>
                </a:cxn>
                <a:cxn ang="0">
                  <a:pos x="752" y="158"/>
                </a:cxn>
                <a:cxn ang="0">
                  <a:pos x="737" y="140"/>
                </a:cxn>
                <a:cxn ang="0">
                  <a:pos x="709" y="110"/>
                </a:cxn>
                <a:cxn ang="0">
                  <a:pos x="670" y="79"/>
                </a:cxn>
                <a:cxn ang="0">
                  <a:pos x="624" y="51"/>
                </a:cxn>
                <a:cxn ang="0">
                  <a:pos x="573" y="29"/>
                </a:cxn>
                <a:cxn ang="0">
                  <a:pos x="520" y="13"/>
                </a:cxn>
                <a:cxn ang="0">
                  <a:pos x="462" y="3"/>
                </a:cxn>
                <a:cxn ang="0">
                  <a:pos x="420" y="0"/>
                </a:cxn>
              </a:cxnLst>
              <a:rect l="0" t="0" r="r" b="b"/>
              <a:pathLst>
                <a:path w="801" h="606">
                  <a:moveTo>
                    <a:pt x="401" y="0"/>
                  </a:moveTo>
                  <a:lnTo>
                    <a:pt x="390" y="0"/>
                  </a:lnTo>
                  <a:lnTo>
                    <a:pt x="381" y="0"/>
                  </a:lnTo>
                  <a:lnTo>
                    <a:pt x="370" y="0"/>
                  </a:lnTo>
                  <a:lnTo>
                    <a:pt x="359" y="1"/>
                  </a:lnTo>
                  <a:lnTo>
                    <a:pt x="339" y="3"/>
                  </a:lnTo>
                  <a:lnTo>
                    <a:pt x="320" y="6"/>
                  </a:lnTo>
                  <a:lnTo>
                    <a:pt x="300" y="9"/>
                  </a:lnTo>
                  <a:lnTo>
                    <a:pt x="281" y="13"/>
                  </a:lnTo>
                  <a:lnTo>
                    <a:pt x="263" y="18"/>
                  </a:lnTo>
                  <a:lnTo>
                    <a:pt x="245" y="24"/>
                  </a:lnTo>
                  <a:lnTo>
                    <a:pt x="228" y="30"/>
                  </a:lnTo>
                  <a:lnTo>
                    <a:pt x="210" y="36"/>
                  </a:lnTo>
                  <a:lnTo>
                    <a:pt x="193" y="44"/>
                  </a:lnTo>
                  <a:lnTo>
                    <a:pt x="177" y="51"/>
                  </a:lnTo>
                  <a:lnTo>
                    <a:pt x="161" y="59"/>
                  </a:lnTo>
                  <a:lnTo>
                    <a:pt x="145" y="68"/>
                  </a:lnTo>
                  <a:lnTo>
                    <a:pt x="132" y="79"/>
                  </a:lnTo>
                  <a:lnTo>
                    <a:pt x="118" y="88"/>
                  </a:lnTo>
                  <a:lnTo>
                    <a:pt x="104" y="99"/>
                  </a:lnTo>
                  <a:lnTo>
                    <a:pt x="92" y="110"/>
                  </a:lnTo>
                  <a:lnTo>
                    <a:pt x="80" y="122"/>
                  </a:lnTo>
                  <a:lnTo>
                    <a:pt x="69" y="134"/>
                  </a:lnTo>
                  <a:lnTo>
                    <a:pt x="63" y="140"/>
                  </a:lnTo>
                  <a:lnTo>
                    <a:pt x="58" y="146"/>
                  </a:lnTo>
                  <a:lnTo>
                    <a:pt x="54" y="151"/>
                  </a:lnTo>
                  <a:lnTo>
                    <a:pt x="49" y="158"/>
                  </a:lnTo>
                  <a:lnTo>
                    <a:pt x="44" y="165"/>
                  </a:lnTo>
                  <a:lnTo>
                    <a:pt x="40" y="171"/>
                  </a:lnTo>
                  <a:lnTo>
                    <a:pt x="35" y="178"/>
                  </a:lnTo>
                  <a:lnTo>
                    <a:pt x="32" y="184"/>
                  </a:lnTo>
                  <a:lnTo>
                    <a:pt x="28" y="192"/>
                  </a:lnTo>
                  <a:lnTo>
                    <a:pt x="25" y="198"/>
                  </a:lnTo>
                  <a:lnTo>
                    <a:pt x="22" y="206"/>
                  </a:lnTo>
                  <a:lnTo>
                    <a:pt x="19" y="212"/>
                  </a:lnTo>
                  <a:lnTo>
                    <a:pt x="15" y="220"/>
                  </a:lnTo>
                  <a:lnTo>
                    <a:pt x="12" y="227"/>
                  </a:lnTo>
                  <a:lnTo>
                    <a:pt x="11" y="235"/>
                  </a:lnTo>
                  <a:lnTo>
                    <a:pt x="8" y="241"/>
                  </a:lnTo>
                  <a:lnTo>
                    <a:pt x="6" y="249"/>
                  </a:lnTo>
                  <a:lnTo>
                    <a:pt x="5" y="256"/>
                  </a:lnTo>
                  <a:lnTo>
                    <a:pt x="3" y="264"/>
                  </a:lnTo>
                  <a:lnTo>
                    <a:pt x="2" y="272"/>
                  </a:lnTo>
                  <a:lnTo>
                    <a:pt x="2" y="279"/>
                  </a:lnTo>
                  <a:lnTo>
                    <a:pt x="0" y="287"/>
                  </a:lnTo>
                  <a:lnTo>
                    <a:pt x="0" y="295"/>
                  </a:lnTo>
                  <a:lnTo>
                    <a:pt x="0" y="302"/>
                  </a:lnTo>
                  <a:lnTo>
                    <a:pt x="0" y="310"/>
                  </a:lnTo>
                  <a:lnTo>
                    <a:pt x="0" y="317"/>
                  </a:lnTo>
                  <a:lnTo>
                    <a:pt x="2" y="325"/>
                  </a:lnTo>
                  <a:lnTo>
                    <a:pt x="2" y="333"/>
                  </a:lnTo>
                  <a:lnTo>
                    <a:pt x="3" y="342"/>
                  </a:lnTo>
                  <a:lnTo>
                    <a:pt x="5" y="348"/>
                  </a:lnTo>
                  <a:lnTo>
                    <a:pt x="6" y="356"/>
                  </a:lnTo>
                  <a:lnTo>
                    <a:pt x="8" y="363"/>
                  </a:lnTo>
                  <a:lnTo>
                    <a:pt x="11" y="371"/>
                  </a:lnTo>
                  <a:lnTo>
                    <a:pt x="12" y="379"/>
                  </a:lnTo>
                  <a:lnTo>
                    <a:pt x="15" y="386"/>
                  </a:lnTo>
                  <a:lnTo>
                    <a:pt x="19" y="392"/>
                  </a:lnTo>
                  <a:lnTo>
                    <a:pt x="22" y="400"/>
                  </a:lnTo>
                  <a:lnTo>
                    <a:pt x="25" y="408"/>
                  </a:lnTo>
                  <a:lnTo>
                    <a:pt x="28" y="414"/>
                  </a:lnTo>
                  <a:lnTo>
                    <a:pt x="32" y="421"/>
                  </a:lnTo>
                  <a:lnTo>
                    <a:pt x="35" y="427"/>
                  </a:lnTo>
                  <a:lnTo>
                    <a:pt x="40" y="434"/>
                  </a:lnTo>
                  <a:lnTo>
                    <a:pt x="44" y="441"/>
                  </a:lnTo>
                  <a:lnTo>
                    <a:pt x="49" y="447"/>
                  </a:lnTo>
                  <a:lnTo>
                    <a:pt x="54" y="453"/>
                  </a:lnTo>
                  <a:lnTo>
                    <a:pt x="58" y="460"/>
                  </a:lnTo>
                  <a:lnTo>
                    <a:pt x="64" y="466"/>
                  </a:lnTo>
                  <a:lnTo>
                    <a:pt x="69" y="472"/>
                  </a:lnTo>
                  <a:lnTo>
                    <a:pt x="80" y="484"/>
                  </a:lnTo>
                  <a:lnTo>
                    <a:pt x="92" y="495"/>
                  </a:lnTo>
                  <a:lnTo>
                    <a:pt x="104" y="507"/>
                  </a:lnTo>
                  <a:lnTo>
                    <a:pt x="118" y="516"/>
                  </a:lnTo>
                  <a:lnTo>
                    <a:pt x="132" y="527"/>
                  </a:lnTo>
                  <a:lnTo>
                    <a:pt x="145" y="536"/>
                  </a:lnTo>
                  <a:lnTo>
                    <a:pt x="161" y="545"/>
                  </a:lnTo>
                  <a:lnTo>
                    <a:pt x="177" y="554"/>
                  </a:lnTo>
                  <a:lnTo>
                    <a:pt x="193" y="562"/>
                  </a:lnTo>
                  <a:lnTo>
                    <a:pt x="210" y="570"/>
                  </a:lnTo>
                  <a:lnTo>
                    <a:pt x="228" y="576"/>
                  </a:lnTo>
                  <a:lnTo>
                    <a:pt x="245" y="582"/>
                  </a:lnTo>
                  <a:lnTo>
                    <a:pt x="263" y="588"/>
                  </a:lnTo>
                  <a:lnTo>
                    <a:pt x="281" y="593"/>
                  </a:lnTo>
                  <a:lnTo>
                    <a:pt x="300" y="597"/>
                  </a:lnTo>
                  <a:lnTo>
                    <a:pt x="320" y="600"/>
                  </a:lnTo>
                  <a:lnTo>
                    <a:pt x="339" y="602"/>
                  </a:lnTo>
                  <a:lnTo>
                    <a:pt x="359" y="605"/>
                  </a:lnTo>
                  <a:lnTo>
                    <a:pt x="370" y="605"/>
                  </a:lnTo>
                  <a:lnTo>
                    <a:pt x="381" y="606"/>
                  </a:lnTo>
                  <a:lnTo>
                    <a:pt x="390" y="606"/>
                  </a:lnTo>
                  <a:lnTo>
                    <a:pt x="401" y="606"/>
                  </a:lnTo>
                  <a:lnTo>
                    <a:pt x="410" y="606"/>
                  </a:lnTo>
                  <a:lnTo>
                    <a:pt x="420" y="606"/>
                  </a:lnTo>
                  <a:lnTo>
                    <a:pt x="431" y="605"/>
                  </a:lnTo>
                  <a:lnTo>
                    <a:pt x="442" y="605"/>
                  </a:lnTo>
                  <a:lnTo>
                    <a:pt x="462" y="603"/>
                  </a:lnTo>
                  <a:lnTo>
                    <a:pt x="482" y="600"/>
                  </a:lnTo>
                  <a:lnTo>
                    <a:pt x="500" y="597"/>
                  </a:lnTo>
                  <a:lnTo>
                    <a:pt x="520" y="593"/>
                  </a:lnTo>
                  <a:lnTo>
                    <a:pt x="538" y="588"/>
                  </a:lnTo>
                  <a:lnTo>
                    <a:pt x="556" y="582"/>
                  </a:lnTo>
                  <a:lnTo>
                    <a:pt x="573" y="576"/>
                  </a:lnTo>
                  <a:lnTo>
                    <a:pt x="590" y="570"/>
                  </a:lnTo>
                  <a:lnTo>
                    <a:pt x="608" y="562"/>
                  </a:lnTo>
                  <a:lnTo>
                    <a:pt x="624" y="554"/>
                  </a:lnTo>
                  <a:lnTo>
                    <a:pt x="639" y="545"/>
                  </a:lnTo>
                  <a:lnTo>
                    <a:pt x="654" y="536"/>
                  </a:lnTo>
                  <a:lnTo>
                    <a:pt x="670" y="527"/>
                  </a:lnTo>
                  <a:lnTo>
                    <a:pt x="683" y="516"/>
                  </a:lnTo>
                  <a:lnTo>
                    <a:pt x="696" y="507"/>
                  </a:lnTo>
                  <a:lnTo>
                    <a:pt x="709" y="495"/>
                  </a:lnTo>
                  <a:lnTo>
                    <a:pt x="720" y="484"/>
                  </a:lnTo>
                  <a:lnTo>
                    <a:pt x="732" y="472"/>
                  </a:lnTo>
                  <a:lnTo>
                    <a:pt x="737" y="466"/>
                  </a:lnTo>
                  <a:lnTo>
                    <a:pt x="743" y="460"/>
                  </a:lnTo>
                  <a:lnTo>
                    <a:pt x="747" y="453"/>
                  </a:lnTo>
                  <a:lnTo>
                    <a:pt x="752" y="447"/>
                  </a:lnTo>
                  <a:lnTo>
                    <a:pt x="757" y="441"/>
                  </a:lnTo>
                  <a:lnTo>
                    <a:pt x="761" y="434"/>
                  </a:lnTo>
                  <a:lnTo>
                    <a:pt x="764" y="427"/>
                  </a:lnTo>
                  <a:lnTo>
                    <a:pt x="769" y="421"/>
                  </a:lnTo>
                  <a:lnTo>
                    <a:pt x="772" y="414"/>
                  </a:lnTo>
                  <a:lnTo>
                    <a:pt x="777" y="408"/>
                  </a:lnTo>
                  <a:lnTo>
                    <a:pt x="780" y="400"/>
                  </a:lnTo>
                  <a:lnTo>
                    <a:pt x="783" y="392"/>
                  </a:lnTo>
                  <a:lnTo>
                    <a:pt x="786" y="386"/>
                  </a:lnTo>
                  <a:lnTo>
                    <a:pt x="787" y="379"/>
                  </a:lnTo>
                  <a:lnTo>
                    <a:pt x="790" y="371"/>
                  </a:lnTo>
                  <a:lnTo>
                    <a:pt x="792" y="363"/>
                  </a:lnTo>
                  <a:lnTo>
                    <a:pt x="793" y="356"/>
                  </a:lnTo>
                  <a:lnTo>
                    <a:pt x="796" y="348"/>
                  </a:lnTo>
                  <a:lnTo>
                    <a:pt x="796" y="340"/>
                  </a:lnTo>
                  <a:lnTo>
                    <a:pt x="798" y="333"/>
                  </a:lnTo>
                  <a:lnTo>
                    <a:pt x="799" y="325"/>
                  </a:lnTo>
                  <a:lnTo>
                    <a:pt x="799" y="317"/>
                  </a:lnTo>
                  <a:lnTo>
                    <a:pt x="799" y="310"/>
                  </a:lnTo>
                  <a:lnTo>
                    <a:pt x="801" y="302"/>
                  </a:lnTo>
                  <a:lnTo>
                    <a:pt x="801" y="295"/>
                  </a:lnTo>
                  <a:lnTo>
                    <a:pt x="799" y="287"/>
                  </a:lnTo>
                  <a:lnTo>
                    <a:pt x="799" y="279"/>
                  </a:lnTo>
                  <a:lnTo>
                    <a:pt x="798" y="272"/>
                  </a:lnTo>
                  <a:lnTo>
                    <a:pt x="798" y="264"/>
                  </a:lnTo>
                  <a:lnTo>
                    <a:pt x="796" y="256"/>
                  </a:lnTo>
                  <a:lnTo>
                    <a:pt x="795" y="249"/>
                  </a:lnTo>
                  <a:lnTo>
                    <a:pt x="792" y="241"/>
                  </a:lnTo>
                  <a:lnTo>
                    <a:pt x="790" y="235"/>
                  </a:lnTo>
                  <a:lnTo>
                    <a:pt x="787" y="227"/>
                  </a:lnTo>
                  <a:lnTo>
                    <a:pt x="786" y="220"/>
                  </a:lnTo>
                  <a:lnTo>
                    <a:pt x="783" y="212"/>
                  </a:lnTo>
                  <a:lnTo>
                    <a:pt x="780" y="206"/>
                  </a:lnTo>
                  <a:lnTo>
                    <a:pt x="777" y="198"/>
                  </a:lnTo>
                  <a:lnTo>
                    <a:pt x="772" y="192"/>
                  </a:lnTo>
                  <a:lnTo>
                    <a:pt x="769" y="184"/>
                  </a:lnTo>
                  <a:lnTo>
                    <a:pt x="764" y="178"/>
                  </a:lnTo>
                  <a:lnTo>
                    <a:pt x="761" y="171"/>
                  </a:lnTo>
                  <a:lnTo>
                    <a:pt x="757" y="165"/>
                  </a:lnTo>
                  <a:lnTo>
                    <a:pt x="752" y="158"/>
                  </a:lnTo>
                  <a:lnTo>
                    <a:pt x="747" y="151"/>
                  </a:lnTo>
                  <a:lnTo>
                    <a:pt x="743" y="146"/>
                  </a:lnTo>
                  <a:lnTo>
                    <a:pt x="737" y="140"/>
                  </a:lnTo>
                  <a:lnTo>
                    <a:pt x="732" y="134"/>
                  </a:lnTo>
                  <a:lnTo>
                    <a:pt x="720" y="122"/>
                  </a:lnTo>
                  <a:lnTo>
                    <a:pt x="709" y="110"/>
                  </a:lnTo>
                  <a:lnTo>
                    <a:pt x="696" y="99"/>
                  </a:lnTo>
                  <a:lnTo>
                    <a:pt x="683" y="88"/>
                  </a:lnTo>
                  <a:lnTo>
                    <a:pt x="670" y="79"/>
                  </a:lnTo>
                  <a:lnTo>
                    <a:pt x="654" y="68"/>
                  </a:lnTo>
                  <a:lnTo>
                    <a:pt x="639" y="59"/>
                  </a:lnTo>
                  <a:lnTo>
                    <a:pt x="624" y="51"/>
                  </a:lnTo>
                  <a:lnTo>
                    <a:pt x="608" y="44"/>
                  </a:lnTo>
                  <a:lnTo>
                    <a:pt x="590" y="36"/>
                  </a:lnTo>
                  <a:lnTo>
                    <a:pt x="573" y="29"/>
                  </a:lnTo>
                  <a:lnTo>
                    <a:pt x="555" y="24"/>
                  </a:lnTo>
                  <a:lnTo>
                    <a:pt x="538" y="18"/>
                  </a:lnTo>
                  <a:lnTo>
                    <a:pt x="520" y="13"/>
                  </a:lnTo>
                  <a:lnTo>
                    <a:pt x="500" y="9"/>
                  </a:lnTo>
                  <a:lnTo>
                    <a:pt x="482" y="6"/>
                  </a:lnTo>
                  <a:lnTo>
                    <a:pt x="462" y="3"/>
                  </a:lnTo>
                  <a:lnTo>
                    <a:pt x="442" y="1"/>
                  </a:lnTo>
                  <a:lnTo>
                    <a:pt x="431" y="0"/>
                  </a:lnTo>
                  <a:lnTo>
                    <a:pt x="420" y="0"/>
                  </a:lnTo>
                  <a:lnTo>
                    <a:pt x="410" y="0"/>
                  </a:lnTo>
                  <a:lnTo>
                    <a:pt x="401" y="0"/>
                  </a:lnTo>
                </a:path>
              </a:pathLst>
            </a:custGeom>
            <a:noFill/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26" name="Rechteck 25"/>
          <p:cNvSpPr/>
          <p:nvPr/>
        </p:nvSpPr>
        <p:spPr>
          <a:xfrm>
            <a:off x="4210052" y="5836725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1402924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90889" y="366889"/>
            <a:ext cx="1368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5.2-6</a:t>
            </a:r>
          </a:p>
        </p:txBody>
      </p:sp>
      <p:grpSp>
        <p:nvGrpSpPr>
          <p:cNvPr id="3" name="Gruppieren 2"/>
          <p:cNvGrpSpPr/>
          <p:nvPr/>
        </p:nvGrpSpPr>
        <p:grpSpPr>
          <a:xfrm>
            <a:off x="3200402" y="1568452"/>
            <a:ext cx="5840413" cy="3865563"/>
            <a:chOff x="1676401" y="1568451"/>
            <a:chExt cx="5840413" cy="3865563"/>
          </a:xfrm>
        </p:grpSpPr>
        <p:sp>
          <p:nvSpPr>
            <p:cNvPr id="4" name="Freeform 151"/>
            <p:cNvSpPr>
              <a:spLocks/>
            </p:cNvSpPr>
            <p:nvPr/>
          </p:nvSpPr>
          <p:spPr bwMode="auto">
            <a:xfrm>
              <a:off x="3707904" y="2924944"/>
              <a:ext cx="3743325" cy="112236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162" y="191"/>
                </a:cxn>
                <a:cxn ang="0">
                  <a:pos x="271" y="312"/>
                </a:cxn>
                <a:cxn ang="0">
                  <a:pos x="378" y="424"/>
                </a:cxn>
                <a:cxn ang="0">
                  <a:pos x="432" y="475"/>
                </a:cxn>
                <a:cxn ang="0">
                  <a:pos x="485" y="523"/>
                </a:cxn>
                <a:cxn ang="0">
                  <a:pos x="539" y="565"/>
                </a:cxn>
                <a:cxn ang="0">
                  <a:pos x="591" y="604"/>
                </a:cxn>
                <a:cxn ang="0">
                  <a:pos x="644" y="636"/>
                </a:cxn>
                <a:cxn ang="0">
                  <a:pos x="696" y="664"/>
                </a:cxn>
                <a:cxn ang="0">
                  <a:pos x="748" y="685"/>
                </a:cxn>
                <a:cxn ang="0">
                  <a:pos x="801" y="700"/>
                </a:cxn>
                <a:cxn ang="0">
                  <a:pos x="852" y="707"/>
                </a:cxn>
                <a:cxn ang="0">
                  <a:pos x="878" y="707"/>
                </a:cxn>
                <a:cxn ang="0">
                  <a:pos x="903" y="705"/>
                </a:cxn>
                <a:cxn ang="0">
                  <a:pos x="928" y="700"/>
                </a:cxn>
                <a:cxn ang="0">
                  <a:pos x="954" y="692"/>
                </a:cxn>
                <a:cxn ang="0">
                  <a:pos x="979" y="683"/>
                </a:cxn>
                <a:cxn ang="0">
                  <a:pos x="1004" y="670"/>
                </a:cxn>
                <a:cxn ang="0">
                  <a:pos x="1029" y="656"/>
                </a:cxn>
                <a:cxn ang="0">
                  <a:pos x="1054" y="640"/>
                </a:cxn>
                <a:cxn ang="0">
                  <a:pos x="1079" y="623"/>
                </a:cxn>
                <a:cxn ang="0">
                  <a:pos x="1104" y="603"/>
                </a:cxn>
                <a:cxn ang="0">
                  <a:pos x="1129" y="583"/>
                </a:cxn>
                <a:cxn ang="0">
                  <a:pos x="1179" y="538"/>
                </a:cxn>
                <a:cxn ang="0">
                  <a:pos x="1229" y="489"/>
                </a:cxn>
                <a:cxn ang="0">
                  <a:pos x="1278" y="439"/>
                </a:cxn>
                <a:cxn ang="0">
                  <a:pos x="1351" y="362"/>
                </a:cxn>
                <a:cxn ang="0">
                  <a:pos x="1399" y="312"/>
                </a:cxn>
                <a:cxn ang="0">
                  <a:pos x="1447" y="263"/>
                </a:cxn>
                <a:cxn ang="0">
                  <a:pos x="1496" y="218"/>
                </a:cxn>
                <a:cxn ang="0">
                  <a:pos x="1520" y="198"/>
                </a:cxn>
                <a:cxn ang="0">
                  <a:pos x="1543" y="178"/>
                </a:cxn>
                <a:cxn ang="0">
                  <a:pos x="1567" y="161"/>
                </a:cxn>
                <a:cxn ang="0">
                  <a:pos x="1591" y="145"/>
                </a:cxn>
                <a:cxn ang="0">
                  <a:pos x="1615" y="131"/>
                </a:cxn>
                <a:cxn ang="0">
                  <a:pos x="1638" y="118"/>
                </a:cxn>
                <a:cxn ang="0">
                  <a:pos x="1687" y="97"/>
                </a:cxn>
                <a:cxn ang="0">
                  <a:pos x="1737" y="80"/>
                </a:cxn>
                <a:cxn ang="0">
                  <a:pos x="1788" y="65"/>
                </a:cxn>
                <a:cxn ang="0">
                  <a:pos x="1839" y="52"/>
                </a:cxn>
                <a:cxn ang="0">
                  <a:pos x="1893" y="42"/>
                </a:cxn>
                <a:cxn ang="0">
                  <a:pos x="1945" y="34"/>
                </a:cxn>
                <a:cxn ang="0">
                  <a:pos x="1996" y="27"/>
                </a:cxn>
                <a:cxn ang="0">
                  <a:pos x="2048" y="22"/>
                </a:cxn>
                <a:cxn ang="0">
                  <a:pos x="2096" y="19"/>
                </a:cxn>
                <a:cxn ang="0">
                  <a:pos x="2144" y="15"/>
                </a:cxn>
                <a:cxn ang="0">
                  <a:pos x="2189" y="12"/>
                </a:cxn>
                <a:cxn ang="0">
                  <a:pos x="2231" y="10"/>
                </a:cxn>
                <a:cxn ang="0">
                  <a:pos x="2268" y="9"/>
                </a:cxn>
                <a:cxn ang="0">
                  <a:pos x="2303" y="6"/>
                </a:cxn>
                <a:cxn ang="0">
                  <a:pos x="2333" y="4"/>
                </a:cxn>
                <a:cxn ang="0">
                  <a:pos x="2346" y="1"/>
                </a:cxn>
                <a:cxn ang="0">
                  <a:pos x="2358" y="0"/>
                </a:cxn>
              </a:cxnLst>
              <a:rect l="0" t="0" r="r" b="b"/>
              <a:pathLst>
                <a:path w="2358" h="707">
                  <a:moveTo>
                    <a:pt x="0" y="0"/>
                  </a:moveTo>
                  <a:lnTo>
                    <a:pt x="53" y="65"/>
                  </a:lnTo>
                  <a:lnTo>
                    <a:pt x="108" y="128"/>
                  </a:lnTo>
                  <a:lnTo>
                    <a:pt x="162" y="191"/>
                  </a:lnTo>
                  <a:lnTo>
                    <a:pt x="216" y="252"/>
                  </a:lnTo>
                  <a:lnTo>
                    <a:pt x="271" y="312"/>
                  </a:lnTo>
                  <a:lnTo>
                    <a:pt x="324" y="369"/>
                  </a:lnTo>
                  <a:lnTo>
                    <a:pt x="378" y="424"/>
                  </a:lnTo>
                  <a:lnTo>
                    <a:pt x="405" y="450"/>
                  </a:lnTo>
                  <a:lnTo>
                    <a:pt x="432" y="475"/>
                  </a:lnTo>
                  <a:lnTo>
                    <a:pt x="458" y="499"/>
                  </a:lnTo>
                  <a:lnTo>
                    <a:pt x="485" y="523"/>
                  </a:lnTo>
                  <a:lnTo>
                    <a:pt x="511" y="544"/>
                  </a:lnTo>
                  <a:lnTo>
                    <a:pt x="539" y="565"/>
                  </a:lnTo>
                  <a:lnTo>
                    <a:pt x="565" y="585"/>
                  </a:lnTo>
                  <a:lnTo>
                    <a:pt x="591" y="604"/>
                  </a:lnTo>
                  <a:lnTo>
                    <a:pt x="617" y="621"/>
                  </a:lnTo>
                  <a:lnTo>
                    <a:pt x="644" y="636"/>
                  </a:lnTo>
                  <a:lnTo>
                    <a:pt x="670" y="651"/>
                  </a:lnTo>
                  <a:lnTo>
                    <a:pt x="696" y="664"/>
                  </a:lnTo>
                  <a:lnTo>
                    <a:pt x="722" y="675"/>
                  </a:lnTo>
                  <a:lnTo>
                    <a:pt x="748" y="685"/>
                  </a:lnTo>
                  <a:lnTo>
                    <a:pt x="775" y="694"/>
                  </a:lnTo>
                  <a:lnTo>
                    <a:pt x="801" y="700"/>
                  </a:lnTo>
                  <a:lnTo>
                    <a:pt x="826" y="705"/>
                  </a:lnTo>
                  <a:lnTo>
                    <a:pt x="852" y="707"/>
                  </a:lnTo>
                  <a:lnTo>
                    <a:pt x="865" y="707"/>
                  </a:lnTo>
                  <a:lnTo>
                    <a:pt x="878" y="707"/>
                  </a:lnTo>
                  <a:lnTo>
                    <a:pt x="891" y="707"/>
                  </a:lnTo>
                  <a:lnTo>
                    <a:pt x="903" y="705"/>
                  </a:lnTo>
                  <a:lnTo>
                    <a:pt x="916" y="702"/>
                  </a:lnTo>
                  <a:lnTo>
                    <a:pt x="928" y="700"/>
                  </a:lnTo>
                  <a:lnTo>
                    <a:pt x="942" y="696"/>
                  </a:lnTo>
                  <a:lnTo>
                    <a:pt x="954" y="692"/>
                  </a:lnTo>
                  <a:lnTo>
                    <a:pt x="967" y="687"/>
                  </a:lnTo>
                  <a:lnTo>
                    <a:pt x="979" y="683"/>
                  </a:lnTo>
                  <a:lnTo>
                    <a:pt x="992" y="676"/>
                  </a:lnTo>
                  <a:lnTo>
                    <a:pt x="1004" y="670"/>
                  </a:lnTo>
                  <a:lnTo>
                    <a:pt x="1017" y="664"/>
                  </a:lnTo>
                  <a:lnTo>
                    <a:pt x="1029" y="656"/>
                  </a:lnTo>
                  <a:lnTo>
                    <a:pt x="1042" y="649"/>
                  </a:lnTo>
                  <a:lnTo>
                    <a:pt x="1054" y="640"/>
                  </a:lnTo>
                  <a:lnTo>
                    <a:pt x="1067" y="631"/>
                  </a:lnTo>
                  <a:lnTo>
                    <a:pt x="1079" y="623"/>
                  </a:lnTo>
                  <a:lnTo>
                    <a:pt x="1092" y="613"/>
                  </a:lnTo>
                  <a:lnTo>
                    <a:pt x="1104" y="603"/>
                  </a:lnTo>
                  <a:lnTo>
                    <a:pt x="1117" y="593"/>
                  </a:lnTo>
                  <a:lnTo>
                    <a:pt x="1129" y="583"/>
                  </a:lnTo>
                  <a:lnTo>
                    <a:pt x="1154" y="560"/>
                  </a:lnTo>
                  <a:lnTo>
                    <a:pt x="1179" y="538"/>
                  </a:lnTo>
                  <a:lnTo>
                    <a:pt x="1204" y="514"/>
                  </a:lnTo>
                  <a:lnTo>
                    <a:pt x="1229" y="489"/>
                  </a:lnTo>
                  <a:lnTo>
                    <a:pt x="1253" y="464"/>
                  </a:lnTo>
                  <a:lnTo>
                    <a:pt x="1278" y="439"/>
                  </a:lnTo>
                  <a:lnTo>
                    <a:pt x="1303" y="413"/>
                  </a:lnTo>
                  <a:lnTo>
                    <a:pt x="1351" y="362"/>
                  </a:lnTo>
                  <a:lnTo>
                    <a:pt x="1375" y="337"/>
                  </a:lnTo>
                  <a:lnTo>
                    <a:pt x="1399" y="312"/>
                  </a:lnTo>
                  <a:lnTo>
                    <a:pt x="1424" y="287"/>
                  </a:lnTo>
                  <a:lnTo>
                    <a:pt x="1447" y="263"/>
                  </a:lnTo>
                  <a:lnTo>
                    <a:pt x="1471" y="241"/>
                  </a:lnTo>
                  <a:lnTo>
                    <a:pt x="1496" y="218"/>
                  </a:lnTo>
                  <a:lnTo>
                    <a:pt x="1507" y="208"/>
                  </a:lnTo>
                  <a:lnTo>
                    <a:pt x="1520" y="198"/>
                  </a:lnTo>
                  <a:lnTo>
                    <a:pt x="1531" y="188"/>
                  </a:lnTo>
                  <a:lnTo>
                    <a:pt x="1543" y="178"/>
                  </a:lnTo>
                  <a:lnTo>
                    <a:pt x="1555" y="170"/>
                  </a:lnTo>
                  <a:lnTo>
                    <a:pt x="1567" y="161"/>
                  </a:lnTo>
                  <a:lnTo>
                    <a:pt x="1578" y="152"/>
                  </a:lnTo>
                  <a:lnTo>
                    <a:pt x="1591" y="145"/>
                  </a:lnTo>
                  <a:lnTo>
                    <a:pt x="1602" y="137"/>
                  </a:lnTo>
                  <a:lnTo>
                    <a:pt x="1615" y="131"/>
                  </a:lnTo>
                  <a:lnTo>
                    <a:pt x="1626" y="125"/>
                  </a:lnTo>
                  <a:lnTo>
                    <a:pt x="1638" y="118"/>
                  </a:lnTo>
                  <a:lnTo>
                    <a:pt x="1662" y="107"/>
                  </a:lnTo>
                  <a:lnTo>
                    <a:pt x="1687" y="97"/>
                  </a:lnTo>
                  <a:lnTo>
                    <a:pt x="1711" y="88"/>
                  </a:lnTo>
                  <a:lnTo>
                    <a:pt x="1737" y="80"/>
                  </a:lnTo>
                  <a:lnTo>
                    <a:pt x="1762" y="72"/>
                  </a:lnTo>
                  <a:lnTo>
                    <a:pt x="1788" y="65"/>
                  </a:lnTo>
                  <a:lnTo>
                    <a:pt x="1814" y="58"/>
                  </a:lnTo>
                  <a:lnTo>
                    <a:pt x="1839" y="52"/>
                  </a:lnTo>
                  <a:lnTo>
                    <a:pt x="1867" y="47"/>
                  </a:lnTo>
                  <a:lnTo>
                    <a:pt x="1893" y="42"/>
                  </a:lnTo>
                  <a:lnTo>
                    <a:pt x="1919" y="39"/>
                  </a:lnTo>
                  <a:lnTo>
                    <a:pt x="1945" y="34"/>
                  </a:lnTo>
                  <a:lnTo>
                    <a:pt x="1970" y="31"/>
                  </a:lnTo>
                  <a:lnTo>
                    <a:pt x="1996" y="27"/>
                  </a:lnTo>
                  <a:lnTo>
                    <a:pt x="2023" y="25"/>
                  </a:lnTo>
                  <a:lnTo>
                    <a:pt x="2048" y="22"/>
                  </a:lnTo>
                  <a:lnTo>
                    <a:pt x="2072" y="20"/>
                  </a:lnTo>
                  <a:lnTo>
                    <a:pt x="2096" y="19"/>
                  </a:lnTo>
                  <a:lnTo>
                    <a:pt x="2121" y="16"/>
                  </a:lnTo>
                  <a:lnTo>
                    <a:pt x="2144" y="15"/>
                  </a:lnTo>
                  <a:lnTo>
                    <a:pt x="2166" y="14"/>
                  </a:lnTo>
                  <a:lnTo>
                    <a:pt x="2189" y="12"/>
                  </a:lnTo>
                  <a:lnTo>
                    <a:pt x="2210" y="11"/>
                  </a:lnTo>
                  <a:lnTo>
                    <a:pt x="2231" y="10"/>
                  </a:lnTo>
                  <a:lnTo>
                    <a:pt x="2250" y="9"/>
                  </a:lnTo>
                  <a:lnTo>
                    <a:pt x="2268" y="9"/>
                  </a:lnTo>
                  <a:lnTo>
                    <a:pt x="2287" y="7"/>
                  </a:lnTo>
                  <a:lnTo>
                    <a:pt x="2303" y="6"/>
                  </a:lnTo>
                  <a:lnTo>
                    <a:pt x="2318" y="5"/>
                  </a:lnTo>
                  <a:lnTo>
                    <a:pt x="2333" y="4"/>
                  </a:lnTo>
                  <a:lnTo>
                    <a:pt x="2340" y="2"/>
                  </a:lnTo>
                  <a:lnTo>
                    <a:pt x="2346" y="1"/>
                  </a:lnTo>
                  <a:lnTo>
                    <a:pt x="2352" y="1"/>
                  </a:lnTo>
                  <a:lnTo>
                    <a:pt x="235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2600326" y="1585914"/>
              <a:ext cx="98425" cy="3379788"/>
            </a:xfrm>
            <a:custGeom>
              <a:avLst/>
              <a:gdLst/>
              <a:ahLst/>
              <a:cxnLst>
                <a:cxn ang="0">
                  <a:pos x="26" y="2123"/>
                </a:cxn>
                <a:cxn ang="0">
                  <a:pos x="26" y="52"/>
                </a:cxn>
                <a:cxn ang="0">
                  <a:pos x="26" y="50"/>
                </a:cxn>
                <a:cxn ang="0">
                  <a:pos x="27" y="48"/>
                </a:cxn>
                <a:cxn ang="0">
                  <a:pos x="28" y="47"/>
                </a:cxn>
                <a:cxn ang="0">
                  <a:pos x="31" y="47"/>
                </a:cxn>
                <a:cxn ang="0">
                  <a:pos x="32" y="47"/>
                </a:cxn>
                <a:cxn ang="0">
                  <a:pos x="35" y="48"/>
                </a:cxn>
                <a:cxn ang="0">
                  <a:pos x="36" y="50"/>
                </a:cxn>
                <a:cxn ang="0">
                  <a:pos x="36" y="52"/>
                </a:cxn>
                <a:cxn ang="0">
                  <a:pos x="36" y="2123"/>
                </a:cxn>
                <a:cxn ang="0">
                  <a:pos x="36" y="2125"/>
                </a:cxn>
                <a:cxn ang="0">
                  <a:pos x="35" y="2126"/>
                </a:cxn>
                <a:cxn ang="0">
                  <a:pos x="32" y="2128"/>
                </a:cxn>
                <a:cxn ang="0">
                  <a:pos x="31" y="2129"/>
                </a:cxn>
                <a:cxn ang="0">
                  <a:pos x="28" y="2128"/>
                </a:cxn>
                <a:cxn ang="0">
                  <a:pos x="27" y="2126"/>
                </a:cxn>
                <a:cxn ang="0">
                  <a:pos x="26" y="2125"/>
                </a:cxn>
                <a:cxn ang="0">
                  <a:pos x="26" y="2123"/>
                </a:cxn>
                <a:cxn ang="0">
                  <a:pos x="26" y="2123"/>
                </a:cxn>
                <a:cxn ang="0">
                  <a:pos x="0" y="62"/>
                </a:cxn>
                <a:cxn ang="0">
                  <a:pos x="31" y="0"/>
                </a:cxn>
                <a:cxn ang="0">
                  <a:pos x="62" y="62"/>
                </a:cxn>
                <a:cxn ang="0">
                  <a:pos x="0" y="62"/>
                </a:cxn>
              </a:cxnLst>
              <a:rect l="0" t="0" r="r" b="b"/>
              <a:pathLst>
                <a:path w="62" h="2129">
                  <a:moveTo>
                    <a:pt x="26" y="2123"/>
                  </a:moveTo>
                  <a:lnTo>
                    <a:pt x="26" y="52"/>
                  </a:lnTo>
                  <a:lnTo>
                    <a:pt x="26" y="50"/>
                  </a:lnTo>
                  <a:lnTo>
                    <a:pt x="27" y="48"/>
                  </a:lnTo>
                  <a:lnTo>
                    <a:pt x="28" y="47"/>
                  </a:lnTo>
                  <a:lnTo>
                    <a:pt x="31" y="47"/>
                  </a:lnTo>
                  <a:lnTo>
                    <a:pt x="32" y="47"/>
                  </a:lnTo>
                  <a:lnTo>
                    <a:pt x="35" y="48"/>
                  </a:lnTo>
                  <a:lnTo>
                    <a:pt x="36" y="50"/>
                  </a:lnTo>
                  <a:lnTo>
                    <a:pt x="36" y="52"/>
                  </a:lnTo>
                  <a:lnTo>
                    <a:pt x="36" y="2123"/>
                  </a:lnTo>
                  <a:lnTo>
                    <a:pt x="36" y="2125"/>
                  </a:lnTo>
                  <a:lnTo>
                    <a:pt x="35" y="2126"/>
                  </a:lnTo>
                  <a:lnTo>
                    <a:pt x="32" y="2128"/>
                  </a:lnTo>
                  <a:lnTo>
                    <a:pt x="31" y="2129"/>
                  </a:lnTo>
                  <a:lnTo>
                    <a:pt x="28" y="2128"/>
                  </a:lnTo>
                  <a:lnTo>
                    <a:pt x="27" y="2126"/>
                  </a:lnTo>
                  <a:lnTo>
                    <a:pt x="26" y="2125"/>
                  </a:lnTo>
                  <a:lnTo>
                    <a:pt x="26" y="2123"/>
                  </a:lnTo>
                  <a:lnTo>
                    <a:pt x="26" y="2123"/>
                  </a:lnTo>
                  <a:close/>
                  <a:moveTo>
                    <a:pt x="0" y="62"/>
                  </a:moveTo>
                  <a:lnTo>
                    <a:pt x="31" y="0"/>
                  </a:lnTo>
                  <a:lnTo>
                    <a:pt x="62" y="6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000000"/>
            </a:solidFill>
            <a:ln w="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2641601" y="4905376"/>
              <a:ext cx="4686300" cy="100013"/>
            </a:xfrm>
            <a:custGeom>
              <a:avLst/>
              <a:gdLst/>
              <a:ahLst/>
              <a:cxnLst>
                <a:cxn ang="0">
                  <a:pos x="5" y="27"/>
                </a:cxn>
                <a:cxn ang="0">
                  <a:pos x="2901" y="27"/>
                </a:cxn>
                <a:cxn ang="0">
                  <a:pos x="2902" y="27"/>
                </a:cxn>
                <a:cxn ang="0">
                  <a:pos x="2905" y="28"/>
                </a:cxn>
                <a:cxn ang="0">
                  <a:pos x="2906" y="30"/>
                </a:cxn>
                <a:cxn ang="0">
                  <a:pos x="2906" y="32"/>
                </a:cxn>
                <a:cxn ang="0">
                  <a:pos x="2906" y="34"/>
                </a:cxn>
                <a:cxn ang="0">
                  <a:pos x="2905" y="35"/>
                </a:cxn>
                <a:cxn ang="0">
                  <a:pos x="2902" y="37"/>
                </a:cxn>
                <a:cxn ang="0">
                  <a:pos x="2901" y="38"/>
                </a:cxn>
                <a:cxn ang="0">
                  <a:pos x="5" y="38"/>
                </a:cxn>
                <a:cxn ang="0">
                  <a:pos x="2" y="37"/>
                </a:cxn>
                <a:cxn ang="0">
                  <a:pos x="1" y="35"/>
                </a:cxn>
                <a:cxn ang="0">
                  <a:pos x="0" y="34"/>
                </a:cxn>
                <a:cxn ang="0">
                  <a:pos x="0" y="32"/>
                </a:cxn>
                <a:cxn ang="0">
                  <a:pos x="0" y="30"/>
                </a:cxn>
                <a:cxn ang="0">
                  <a:pos x="1" y="28"/>
                </a:cxn>
                <a:cxn ang="0">
                  <a:pos x="2" y="27"/>
                </a:cxn>
                <a:cxn ang="0">
                  <a:pos x="5" y="27"/>
                </a:cxn>
                <a:cxn ang="0">
                  <a:pos x="5" y="27"/>
                </a:cxn>
                <a:cxn ang="0">
                  <a:pos x="2890" y="0"/>
                </a:cxn>
                <a:cxn ang="0">
                  <a:pos x="2952" y="32"/>
                </a:cxn>
                <a:cxn ang="0">
                  <a:pos x="2890" y="63"/>
                </a:cxn>
                <a:cxn ang="0">
                  <a:pos x="2890" y="0"/>
                </a:cxn>
              </a:cxnLst>
              <a:rect l="0" t="0" r="r" b="b"/>
              <a:pathLst>
                <a:path w="2952" h="63">
                  <a:moveTo>
                    <a:pt x="5" y="27"/>
                  </a:moveTo>
                  <a:lnTo>
                    <a:pt x="2901" y="27"/>
                  </a:lnTo>
                  <a:lnTo>
                    <a:pt x="2902" y="27"/>
                  </a:lnTo>
                  <a:lnTo>
                    <a:pt x="2905" y="28"/>
                  </a:lnTo>
                  <a:lnTo>
                    <a:pt x="2906" y="30"/>
                  </a:lnTo>
                  <a:lnTo>
                    <a:pt x="2906" y="32"/>
                  </a:lnTo>
                  <a:lnTo>
                    <a:pt x="2906" y="34"/>
                  </a:lnTo>
                  <a:lnTo>
                    <a:pt x="2905" y="35"/>
                  </a:lnTo>
                  <a:lnTo>
                    <a:pt x="2902" y="37"/>
                  </a:lnTo>
                  <a:lnTo>
                    <a:pt x="2901" y="38"/>
                  </a:lnTo>
                  <a:lnTo>
                    <a:pt x="5" y="38"/>
                  </a:lnTo>
                  <a:lnTo>
                    <a:pt x="2" y="37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1" y="28"/>
                  </a:lnTo>
                  <a:lnTo>
                    <a:pt x="2" y="27"/>
                  </a:lnTo>
                  <a:lnTo>
                    <a:pt x="5" y="27"/>
                  </a:lnTo>
                  <a:lnTo>
                    <a:pt x="5" y="27"/>
                  </a:lnTo>
                  <a:close/>
                  <a:moveTo>
                    <a:pt x="2890" y="0"/>
                  </a:moveTo>
                  <a:lnTo>
                    <a:pt x="2952" y="32"/>
                  </a:lnTo>
                  <a:lnTo>
                    <a:pt x="2890" y="63"/>
                  </a:lnTo>
                  <a:lnTo>
                    <a:pt x="2890" y="0"/>
                  </a:lnTo>
                  <a:close/>
                </a:path>
              </a:pathLst>
            </a:custGeom>
            <a:solidFill>
              <a:srgbClr val="000000"/>
            </a:solidFill>
            <a:ln w="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>
              <a:off x="2649539" y="2913064"/>
              <a:ext cx="4773613" cy="1588"/>
            </a:xfrm>
            <a:prstGeom prst="line">
              <a:avLst/>
            </a:prstGeom>
            <a:noFill/>
            <a:ln w="1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3673476" y="1579564"/>
              <a:ext cx="14288" cy="3368675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5" y="0"/>
                </a:cxn>
                <a:cxn ang="0">
                  <a:pos x="6" y="147"/>
                </a:cxn>
                <a:cxn ang="0">
                  <a:pos x="0" y="89"/>
                </a:cxn>
                <a:cxn ang="0">
                  <a:pos x="8" y="90"/>
                </a:cxn>
                <a:cxn ang="0">
                  <a:pos x="1" y="233"/>
                </a:cxn>
                <a:cxn ang="0">
                  <a:pos x="5" y="172"/>
                </a:cxn>
                <a:cxn ang="0">
                  <a:pos x="6" y="318"/>
                </a:cxn>
                <a:cxn ang="0">
                  <a:pos x="0" y="260"/>
                </a:cxn>
                <a:cxn ang="0">
                  <a:pos x="8" y="262"/>
                </a:cxn>
                <a:cxn ang="0">
                  <a:pos x="1" y="404"/>
                </a:cxn>
                <a:cxn ang="0">
                  <a:pos x="5" y="343"/>
                </a:cxn>
                <a:cxn ang="0">
                  <a:pos x="6" y="490"/>
                </a:cxn>
                <a:cxn ang="0">
                  <a:pos x="0" y="432"/>
                </a:cxn>
                <a:cxn ang="0">
                  <a:pos x="8" y="433"/>
                </a:cxn>
                <a:cxn ang="0">
                  <a:pos x="1" y="577"/>
                </a:cxn>
                <a:cxn ang="0">
                  <a:pos x="5" y="515"/>
                </a:cxn>
                <a:cxn ang="0">
                  <a:pos x="6" y="661"/>
                </a:cxn>
                <a:cxn ang="0">
                  <a:pos x="0" y="603"/>
                </a:cxn>
                <a:cxn ang="0">
                  <a:pos x="8" y="605"/>
                </a:cxn>
                <a:cxn ang="0">
                  <a:pos x="1" y="747"/>
                </a:cxn>
                <a:cxn ang="0">
                  <a:pos x="5" y="686"/>
                </a:cxn>
                <a:cxn ang="0">
                  <a:pos x="6" y="834"/>
                </a:cxn>
                <a:cxn ang="0">
                  <a:pos x="0" y="775"/>
                </a:cxn>
                <a:cxn ang="0">
                  <a:pos x="8" y="776"/>
                </a:cxn>
                <a:cxn ang="0">
                  <a:pos x="1" y="920"/>
                </a:cxn>
                <a:cxn ang="0">
                  <a:pos x="5" y="859"/>
                </a:cxn>
                <a:cxn ang="0">
                  <a:pos x="6" y="1005"/>
                </a:cxn>
                <a:cxn ang="0">
                  <a:pos x="0" y="946"/>
                </a:cxn>
                <a:cxn ang="0">
                  <a:pos x="8" y="948"/>
                </a:cxn>
                <a:cxn ang="0">
                  <a:pos x="1" y="1091"/>
                </a:cxn>
                <a:cxn ang="0">
                  <a:pos x="5" y="1030"/>
                </a:cxn>
                <a:cxn ang="0">
                  <a:pos x="6" y="1177"/>
                </a:cxn>
                <a:cxn ang="0">
                  <a:pos x="0" y="1118"/>
                </a:cxn>
                <a:cxn ang="0">
                  <a:pos x="8" y="1119"/>
                </a:cxn>
                <a:cxn ang="0">
                  <a:pos x="1" y="1263"/>
                </a:cxn>
                <a:cxn ang="0">
                  <a:pos x="5" y="1202"/>
                </a:cxn>
                <a:cxn ang="0">
                  <a:pos x="6" y="1348"/>
                </a:cxn>
                <a:cxn ang="0">
                  <a:pos x="0" y="1289"/>
                </a:cxn>
                <a:cxn ang="0">
                  <a:pos x="8" y="1292"/>
                </a:cxn>
                <a:cxn ang="0">
                  <a:pos x="1" y="1434"/>
                </a:cxn>
                <a:cxn ang="0">
                  <a:pos x="5" y="1373"/>
                </a:cxn>
                <a:cxn ang="0">
                  <a:pos x="8" y="1520"/>
                </a:cxn>
                <a:cxn ang="0">
                  <a:pos x="1" y="1461"/>
                </a:cxn>
                <a:cxn ang="0">
                  <a:pos x="9" y="1463"/>
                </a:cxn>
                <a:cxn ang="0">
                  <a:pos x="1" y="1606"/>
                </a:cxn>
                <a:cxn ang="0">
                  <a:pos x="6" y="1545"/>
                </a:cxn>
                <a:cxn ang="0">
                  <a:pos x="8" y="1691"/>
                </a:cxn>
                <a:cxn ang="0">
                  <a:pos x="1" y="1632"/>
                </a:cxn>
                <a:cxn ang="0">
                  <a:pos x="9" y="1635"/>
                </a:cxn>
                <a:cxn ang="0">
                  <a:pos x="1" y="1777"/>
                </a:cxn>
                <a:cxn ang="0">
                  <a:pos x="6" y="1716"/>
                </a:cxn>
                <a:cxn ang="0">
                  <a:pos x="8" y="1863"/>
                </a:cxn>
                <a:cxn ang="0">
                  <a:pos x="1" y="1805"/>
                </a:cxn>
                <a:cxn ang="0">
                  <a:pos x="9" y="1806"/>
                </a:cxn>
                <a:cxn ang="0">
                  <a:pos x="1" y="1949"/>
                </a:cxn>
                <a:cxn ang="0">
                  <a:pos x="6" y="1888"/>
                </a:cxn>
                <a:cxn ang="0">
                  <a:pos x="8" y="2034"/>
                </a:cxn>
                <a:cxn ang="0">
                  <a:pos x="1" y="1976"/>
                </a:cxn>
                <a:cxn ang="0">
                  <a:pos x="9" y="1978"/>
                </a:cxn>
                <a:cxn ang="0">
                  <a:pos x="1" y="2120"/>
                </a:cxn>
                <a:cxn ang="0">
                  <a:pos x="6" y="2059"/>
                </a:cxn>
              </a:cxnLst>
              <a:rect l="0" t="0" r="r" b="b"/>
              <a:pathLst>
                <a:path w="9" h="2122">
                  <a:moveTo>
                    <a:pt x="8" y="4"/>
                  </a:moveTo>
                  <a:lnTo>
                    <a:pt x="8" y="59"/>
                  </a:lnTo>
                  <a:lnTo>
                    <a:pt x="8" y="60"/>
                  </a:lnTo>
                  <a:lnTo>
                    <a:pt x="6" y="61"/>
                  </a:lnTo>
                  <a:lnTo>
                    <a:pt x="5" y="62"/>
                  </a:lnTo>
                  <a:lnTo>
                    <a:pt x="4" y="62"/>
                  </a:lnTo>
                  <a:lnTo>
                    <a:pt x="1" y="62"/>
                  </a:lnTo>
                  <a:lnTo>
                    <a:pt x="0" y="61"/>
                  </a:lnTo>
                  <a:lnTo>
                    <a:pt x="0" y="60"/>
                  </a:lnTo>
                  <a:lnTo>
                    <a:pt x="0" y="59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1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8" y="90"/>
                  </a:moveTo>
                  <a:lnTo>
                    <a:pt x="8" y="145"/>
                  </a:lnTo>
                  <a:lnTo>
                    <a:pt x="8" y="146"/>
                  </a:lnTo>
                  <a:lnTo>
                    <a:pt x="6" y="147"/>
                  </a:lnTo>
                  <a:lnTo>
                    <a:pt x="5" y="148"/>
                  </a:lnTo>
                  <a:lnTo>
                    <a:pt x="4" y="148"/>
                  </a:lnTo>
                  <a:lnTo>
                    <a:pt x="3" y="148"/>
                  </a:lnTo>
                  <a:lnTo>
                    <a:pt x="1" y="147"/>
                  </a:lnTo>
                  <a:lnTo>
                    <a:pt x="0" y="146"/>
                  </a:lnTo>
                  <a:lnTo>
                    <a:pt x="0" y="145"/>
                  </a:lnTo>
                  <a:lnTo>
                    <a:pt x="0" y="90"/>
                  </a:lnTo>
                  <a:lnTo>
                    <a:pt x="0" y="89"/>
                  </a:lnTo>
                  <a:lnTo>
                    <a:pt x="0" y="87"/>
                  </a:lnTo>
                  <a:lnTo>
                    <a:pt x="1" y="86"/>
                  </a:lnTo>
                  <a:lnTo>
                    <a:pt x="4" y="86"/>
                  </a:lnTo>
                  <a:lnTo>
                    <a:pt x="5" y="86"/>
                  </a:lnTo>
                  <a:lnTo>
                    <a:pt x="6" y="87"/>
                  </a:lnTo>
                  <a:lnTo>
                    <a:pt x="8" y="89"/>
                  </a:lnTo>
                  <a:lnTo>
                    <a:pt x="8" y="90"/>
                  </a:lnTo>
                  <a:lnTo>
                    <a:pt x="8" y="90"/>
                  </a:lnTo>
                  <a:close/>
                  <a:moveTo>
                    <a:pt x="8" y="176"/>
                  </a:moveTo>
                  <a:lnTo>
                    <a:pt x="8" y="231"/>
                  </a:lnTo>
                  <a:lnTo>
                    <a:pt x="8" y="232"/>
                  </a:lnTo>
                  <a:lnTo>
                    <a:pt x="6" y="233"/>
                  </a:lnTo>
                  <a:lnTo>
                    <a:pt x="5" y="233"/>
                  </a:lnTo>
                  <a:lnTo>
                    <a:pt x="4" y="235"/>
                  </a:lnTo>
                  <a:lnTo>
                    <a:pt x="3" y="233"/>
                  </a:lnTo>
                  <a:lnTo>
                    <a:pt x="1" y="233"/>
                  </a:lnTo>
                  <a:lnTo>
                    <a:pt x="0" y="232"/>
                  </a:lnTo>
                  <a:lnTo>
                    <a:pt x="0" y="231"/>
                  </a:lnTo>
                  <a:lnTo>
                    <a:pt x="0" y="176"/>
                  </a:lnTo>
                  <a:lnTo>
                    <a:pt x="0" y="175"/>
                  </a:lnTo>
                  <a:lnTo>
                    <a:pt x="1" y="173"/>
                  </a:lnTo>
                  <a:lnTo>
                    <a:pt x="3" y="172"/>
                  </a:lnTo>
                  <a:lnTo>
                    <a:pt x="4" y="172"/>
                  </a:lnTo>
                  <a:lnTo>
                    <a:pt x="5" y="172"/>
                  </a:lnTo>
                  <a:lnTo>
                    <a:pt x="6" y="173"/>
                  </a:lnTo>
                  <a:lnTo>
                    <a:pt x="8" y="175"/>
                  </a:lnTo>
                  <a:lnTo>
                    <a:pt x="8" y="176"/>
                  </a:lnTo>
                  <a:lnTo>
                    <a:pt x="8" y="176"/>
                  </a:lnTo>
                  <a:close/>
                  <a:moveTo>
                    <a:pt x="8" y="262"/>
                  </a:moveTo>
                  <a:lnTo>
                    <a:pt x="8" y="316"/>
                  </a:lnTo>
                  <a:lnTo>
                    <a:pt x="8" y="317"/>
                  </a:lnTo>
                  <a:lnTo>
                    <a:pt x="6" y="318"/>
                  </a:lnTo>
                  <a:lnTo>
                    <a:pt x="5" y="319"/>
                  </a:lnTo>
                  <a:lnTo>
                    <a:pt x="4" y="319"/>
                  </a:lnTo>
                  <a:lnTo>
                    <a:pt x="3" y="319"/>
                  </a:lnTo>
                  <a:lnTo>
                    <a:pt x="1" y="318"/>
                  </a:lnTo>
                  <a:lnTo>
                    <a:pt x="0" y="317"/>
                  </a:lnTo>
                  <a:lnTo>
                    <a:pt x="0" y="316"/>
                  </a:lnTo>
                  <a:lnTo>
                    <a:pt x="0" y="262"/>
                  </a:lnTo>
                  <a:lnTo>
                    <a:pt x="0" y="260"/>
                  </a:lnTo>
                  <a:lnTo>
                    <a:pt x="1" y="258"/>
                  </a:lnTo>
                  <a:lnTo>
                    <a:pt x="3" y="258"/>
                  </a:lnTo>
                  <a:lnTo>
                    <a:pt x="4" y="257"/>
                  </a:lnTo>
                  <a:lnTo>
                    <a:pt x="5" y="258"/>
                  </a:lnTo>
                  <a:lnTo>
                    <a:pt x="6" y="258"/>
                  </a:lnTo>
                  <a:lnTo>
                    <a:pt x="8" y="260"/>
                  </a:lnTo>
                  <a:lnTo>
                    <a:pt x="8" y="262"/>
                  </a:lnTo>
                  <a:lnTo>
                    <a:pt x="8" y="262"/>
                  </a:lnTo>
                  <a:close/>
                  <a:moveTo>
                    <a:pt x="8" y="347"/>
                  </a:moveTo>
                  <a:lnTo>
                    <a:pt x="8" y="402"/>
                  </a:lnTo>
                  <a:lnTo>
                    <a:pt x="8" y="403"/>
                  </a:lnTo>
                  <a:lnTo>
                    <a:pt x="6" y="404"/>
                  </a:lnTo>
                  <a:lnTo>
                    <a:pt x="5" y="406"/>
                  </a:lnTo>
                  <a:lnTo>
                    <a:pt x="4" y="406"/>
                  </a:lnTo>
                  <a:lnTo>
                    <a:pt x="3" y="406"/>
                  </a:lnTo>
                  <a:lnTo>
                    <a:pt x="1" y="404"/>
                  </a:lnTo>
                  <a:lnTo>
                    <a:pt x="0" y="403"/>
                  </a:lnTo>
                  <a:lnTo>
                    <a:pt x="0" y="402"/>
                  </a:lnTo>
                  <a:lnTo>
                    <a:pt x="0" y="347"/>
                  </a:lnTo>
                  <a:lnTo>
                    <a:pt x="0" y="346"/>
                  </a:lnTo>
                  <a:lnTo>
                    <a:pt x="1" y="344"/>
                  </a:lnTo>
                  <a:lnTo>
                    <a:pt x="3" y="343"/>
                  </a:lnTo>
                  <a:lnTo>
                    <a:pt x="4" y="343"/>
                  </a:lnTo>
                  <a:lnTo>
                    <a:pt x="5" y="343"/>
                  </a:lnTo>
                  <a:lnTo>
                    <a:pt x="6" y="344"/>
                  </a:lnTo>
                  <a:lnTo>
                    <a:pt x="8" y="346"/>
                  </a:lnTo>
                  <a:lnTo>
                    <a:pt x="8" y="347"/>
                  </a:lnTo>
                  <a:lnTo>
                    <a:pt x="8" y="347"/>
                  </a:lnTo>
                  <a:close/>
                  <a:moveTo>
                    <a:pt x="8" y="433"/>
                  </a:moveTo>
                  <a:lnTo>
                    <a:pt x="8" y="488"/>
                  </a:lnTo>
                  <a:lnTo>
                    <a:pt x="8" y="489"/>
                  </a:lnTo>
                  <a:lnTo>
                    <a:pt x="6" y="490"/>
                  </a:lnTo>
                  <a:lnTo>
                    <a:pt x="5" y="492"/>
                  </a:lnTo>
                  <a:lnTo>
                    <a:pt x="4" y="492"/>
                  </a:lnTo>
                  <a:lnTo>
                    <a:pt x="3" y="492"/>
                  </a:lnTo>
                  <a:lnTo>
                    <a:pt x="1" y="490"/>
                  </a:lnTo>
                  <a:lnTo>
                    <a:pt x="0" y="489"/>
                  </a:lnTo>
                  <a:lnTo>
                    <a:pt x="0" y="488"/>
                  </a:lnTo>
                  <a:lnTo>
                    <a:pt x="0" y="433"/>
                  </a:lnTo>
                  <a:lnTo>
                    <a:pt x="0" y="432"/>
                  </a:lnTo>
                  <a:lnTo>
                    <a:pt x="1" y="430"/>
                  </a:lnTo>
                  <a:lnTo>
                    <a:pt x="3" y="429"/>
                  </a:lnTo>
                  <a:lnTo>
                    <a:pt x="4" y="429"/>
                  </a:lnTo>
                  <a:lnTo>
                    <a:pt x="5" y="429"/>
                  </a:lnTo>
                  <a:lnTo>
                    <a:pt x="6" y="430"/>
                  </a:lnTo>
                  <a:lnTo>
                    <a:pt x="8" y="432"/>
                  </a:lnTo>
                  <a:lnTo>
                    <a:pt x="8" y="433"/>
                  </a:lnTo>
                  <a:lnTo>
                    <a:pt x="8" y="433"/>
                  </a:lnTo>
                  <a:close/>
                  <a:moveTo>
                    <a:pt x="8" y="519"/>
                  </a:moveTo>
                  <a:lnTo>
                    <a:pt x="8" y="574"/>
                  </a:lnTo>
                  <a:lnTo>
                    <a:pt x="8" y="575"/>
                  </a:lnTo>
                  <a:lnTo>
                    <a:pt x="6" y="577"/>
                  </a:lnTo>
                  <a:lnTo>
                    <a:pt x="5" y="577"/>
                  </a:lnTo>
                  <a:lnTo>
                    <a:pt x="4" y="578"/>
                  </a:lnTo>
                  <a:lnTo>
                    <a:pt x="3" y="577"/>
                  </a:lnTo>
                  <a:lnTo>
                    <a:pt x="1" y="577"/>
                  </a:lnTo>
                  <a:lnTo>
                    <a:pt x="0" y="575"/>
                  </a:lnTo>
                  <a:lnTo>
                    <a:pt x="0" y="574"/>
                  </a:lnTo>
                  <a:lnTo>
                    <a:pt x="0" y="519"/>
                  </a:lnTo>
                  <a:lnTo>
                    <a:pt x="0" y="518"/>
                  </a:lnTo>
                  <a:lnTo>
                    <a:pt x="1" y="517"/>
                  </a:lnTo>
                  <a:lnTo>
                    <a:pt x="3" y="515"/>
                  </a:lnTo>
                  <a:lnTo>
                    <a:pt x="4" y="515"/>
                  </a:lnTo>
                  <a:lnTo>
                    <a:pt x="5" y="515"/>
                  </a:lnTo>
                  <a:lnTo>
                    <a:pt x="6" y="517"/>
                  </a:lnTo>
                  <a:lnTo>
                    <a:pt x="8" y="518"/>
                  </a:lnTo>
                  <a:lnTo>
                    <a:pt x="8" y="519"/>
                  </a:lnTo>
                  <a:lnTo>
                    <a:pt x="8" y="519"/>
                  </a:lnTo>
                  <a:close/>
                  <a:moveTo>
                    <a:pt x="8" y="605"/>
                  </a:moveTo>
                  <a:lnTo>
                    <a:pt x="8" y="659"/>
                  </a:lnTo>
                  <a:lnTo>
                    <a:pt x="8" y="660"/>
                  </a:lnTo>
                  <a:lnTo>
                    <a:pt x="6" y="661"/>
                  </a:lnTo>
                  <a:lnTo>
                    <a:pt x="5" y="663"/>
                  </a:lnTo>
                  <a:lnTo>
                    <a:pt x="4" y="663"/>
                  </a:lnTo>
                  <a:lnTo>
                    <a:pt x="3" y="663"/>
                  </a:lnTo>
                  <a:lnTo>
                    <a:pt x="1" y="661"/>
                  </a:lnTo>
                  <a:lnTo>
                    <a:pt x="0" y="660"/>
                  </a:lnTo>
                  <a:lnTo>
                    <a:pt x="0" y="659"/>
                  </a:lnTo>
                  <a:lnTo>
                    <a:pt x="0" y="605"/>
                  </a:lnTo>
                  <a:lnTo>
                    <a:pt x="0" y="603"/>
                  </a:lnTo>
                  <a:lnTo>
                    <a:pt x="1" y="601"/>
                  </a:lnTo>
                  <a:lnTo>
                    <a:pt x="3" y="601"/>
                  </a:lnTo>
                  <a:lnTo>
                    <a:pt x="4" y="600"/>
                  </a:lnTo>
                  <a:lnTo>
                    <a:pt x="5" y="601"/>
                  </a:lnTo>
                  <a:lnTo>
                    <a:pt x="6" y="601"/>
                  </a:lnTo>
                  <a:lnTo>
                    <a:pt x="8" y="603"/>
                  </a:lnTo>
                  <a:lnTo>
                    <a:pt x="8" y="605"/>
                  </a:lnTo>
                  <a:lnTo>
                    <a:pt x="8" y="605"/>
                  </a:lnTo>
                  <a:close/>
                  <a:moveTo>
                    <a:pt x="8" y="690"/>
                  </a:moveTo>
                  <a:lnTo>
                    <a:pt x="8" y="745"/>
                  </a:lnTo>
                  <a:lnTo>
                    <a:pt x="8" y="746"/>
                  </a:lnTo>
                  <a:lnTo>
                    <a:pt x="6" y="747"/>
                  </a:lnTo>
                  <a:lnTo>
                    <a:pt x="5" y="749"/>
                  </a:lnTo>
                  <a:lnTo>
                    <a:pt x="4" y="749"/>
                  </a:lnTo>
                  <a:lnTo>
                    <a:pt x="3" y="749"/>
                  </a:lnTo>
                  <a:lnTo>
                    <a:pt x="1" y="747"/>
                  </a:lnTo>
                  <a:lnTo>
                    <a:pt x="0" y="746"/>
                  </a:lnTo>
                  <a:lnTo>
                    <a:pt x="0" y="745"/>
                  </a:lnTo>
                  <a:lnTo>
                    <a:pt x="0" y="690"/>
                  </a:lnTo>
                  <a:lnTo>
                    <a:pt x="0" y="689"/>
                  </a:lnTo>
                  <a:lnTo>
                    <a:pt x="1" y="688"/>
                  </a:lnTo>
                  <a:lnTo>
                    <a:pt x="3" y="686"/>
                  </a:lnTo>
                  <a:lnTo>
                    <a:pt x="4" y="686"/>
                  </a:lnTo>
                  <a:lnTo>
                    <a:pt x="5" y="686"/>
                  </a:lnTo>
                  <a:lnTo>
                    <a:pt x="6" y="688"/>
                  </a:lnTo>
                  <a:lnTo>
                    <a:pt x="8" y="689"/>
                  </a:lnTo>
                  <a:lnTo>
                    <a:pt x="8" y="690"/>
                  </a:lnTo>
                  <a:lnTo>
                    <a:pt x="8" y="690"/>
                  </a:lnTo>
                  <a:close/>
                  <a:moveTo>
                    <a:pt x="8" y="776"/>
                  </a:moveTo>
                  <a:lnTo>
                    <a:pt x="8" y="831"/>
                  </a:lnTo>
                  <a:lnTo>
                    <a:pt x="8" y="832"/>
                  </a:lnTo>
                  <a:lnTo>
                    <a:pt x="6" y="834"/>
                  </a:lnTo>
                  <a:lnTo>
                    <a:pt x="5" y="835"/>
                  </a:lnTo>
                  <a:lnTo>
                    <a:pt x="4" y="835"/>
                  </a:lnTo>
                  <a:lnTo>
                    <a:pt x="3" y="835"/>
                  </a:lnTo>
                  <a:lnTo>
                    <a:pt x="1" y="834"/>
                  </a:lnTo>
                  <a:lnTo>
                    <a:pt x="0" y="832"/>
                  </a:lnTo>
                  <a:lnTo>
                    <a:pt x="0" y="831"/>
                  </a:lnTo>
                  <a:lnTo>
                    <a:pt x="0" y="776"/>
                  </a:lnTo>
                  <a:lnTo>
                    <a:pt x="0" y="775"/>
                  </a:lnTo>
                  <a:lnTo>
                    <a:pt x="1" y="774"/>
                  </a:lnTo>
                  <a:lnTo>
                    <a:pt x="3" y="772"/>
                  </a:lnTo>
                  <a:lnTo>
                    <a:pt x="4" y="772"/>
                  </a:lnTo>
                  <a:lnTo>
                    <a:pt x="5" y="772"/>
                  </a:lnTo>
                  <a:lnTo>
                    <a:pt x="6" y="774"/>
                  </a:lnTo>
                  <a:lnTo>
                    <a:pt x="8" y="775"/>
                  </a:lnTo>
                  <a:lnTo>
                    <a:pt x="8" y="776"/>
                  </a:lnTo>
                  <a:lnTo>
                    <a:pt x="8" y="776"/>
                  </a:lnTo>
                  <a:close/>
                  <a:moveTo>
                    <a:pt x="8" y="862"/>
                  </a:moveTo>
                  <a:lnTo>
                    <a:pt x="8" y="917"/>
                  </a:lnTo>
                  <a:lnTo>
                    <a:pt x="8" y="918"/>
                  </a:lnTo>
                  <a:lnTo>
                    <a:pt x="6" y="920"/>
                  </a:lnTo>
                  <a:lnTo>
                    <a:pt x="5" y="920"/>
                  </a:lnTo>
                  <a:lnTo>
                    <a:pt x="4" y="921"/>
                  </a:lnTo>
                  <a:lnTo>
                    <a:pt x="3" y="920"/>
                  </a:lnTo>
                  <a:lnTo>
                    <a:pt x="1" y="920"/>
                  </a:lnTo>
                  <a:lnTo>
                    <a:pt x="0" y="918"/>
                  </a:lnTo>
                  <a:lnTo>
                    <a:pt x="0" y="917"/>
                  </a:lnTo>
                  <a:lnTo>
                    <a:pt x="0" y="862"/>
                  </a:lnTo>
                  <a:lnTo>
                    <a:pt x="0" y="861"/>
                  </a:lnTo>
                  <a:lnTo>
                    <a:pt x="1" y="860"/>
                  </a:lnTo>
                  <a:lnTo>
                    <a:pt x="3" y="859"/>
                  </a:lnTo>
                  <a:lnTo>
                    <a:pt x="4" y="859"/>
                  </a:lnTo>
                  <a:lnTo>
                    <a:pt x="5" y="859"/>
                  </a:lnTo>
                  <a:lnTo>
                    <a:pt x="6" y="860"/>
                  </a:lnTo>
                  <a:lnTo>
                    <a:pt x="8" y="861"/>
                  </a:lnTo>
                  <a:lnTo>
                    <a:pt x="8" y="862"/>
                  </a:lnTo>
                  <a:lnTo>
                    <a:pt x="8" y="862"/>
                  </a:lnTo>
                  <a:close/>
                  <a:moveTo>
                    <a:pt x="8" y="948"/>
                  </a:moveTo>
                  <a:lnTo>
                    <a:pt x="8" y="1002"/>
                  </a:lnTo>
                  <a:lnTo>
                    <a:pt x="8" y="1003"/>
                  </a:lnTo>
                  <a:lnTo>
                    <a:pt x="6" y="1005"/>
                  </a:lnTo>
                  <a:lnTo>
                    <a:pt x="5" y="1006"/>
                  </a:lnTo>
                  <a:lnTo>
                    <a:pt x="4" y="1006"/>
                  </a:lnTo>
                  <a:lnTo>
                    <a:pt x="3" y="1006"/>
                  </a:lnTo>
                  <a:lnTo>
                    <a:pt x="1" y="1005"/>
                  </a:lnTo>
                  <a:lnTo>
                    <a:pt x="0" y="1003"/>
                  </a:lnTo>
                  <a:lnTo>
                    <a:pt x="0" y="1002"/>
                  </a:lnTo>
                  <a:lnTo>
                    <a:pt x="0" y="948"/>
                  </a:lnTo>
                  <a:lnTo>
                    <a:pt x="0" y="946"/>
                  </a:lnTo>
                  <a:lnTo>
                    <a:pt x="1" y="945"/>
                  </a:lnTo>
                  <a:lnTo>
                    <a:pt x="3" y="945"/>
                  </a:lnTo>
                  <a:lnTo>
                    <a:pt x="4" y="943"/>
                  </a:lnTo>
                  <a:lnTo>
                    <a:pt x="5" y="945"/>
                  </a:lnTo>
                  <a:lnTo>
                    <a:pt x="6" y="945"/>
                  </a:lnTo>
                  <a:lnTo>
                    <a:pt x="8" y="946"/>
                  </a:lnTo>
                  <a:lnTo>
                    <a:pt x="8" y="948"/>
                  </a:lnTo>
                  <a:lnTo>
                    <a:pt x="8" y="948"/>
                  </a:lnTo>
                  <a:close/>
                  <a:moveTo>
                    <a:pt x="8" y="1033"/>
                  </a:moveTo>
                  <a:lnTo>
                    <a:pt x="8" y="1088"/>
                  </a:lnTo>
                  <a:lnTo>
                    <a:pt x="8" y="1089"/>
                  </a:lnTo>
                  <a:lnTo>
                    <a:pt x="6" y="1091"/>
                  </a:lnTo>
                  <a:lnTo>
                    <a:pt x="5" y="1092"/>
                  </a:lnTo>
                  <a:lnTo>
                    <a:pt x="4" y="1092"/>
                  </a:lnTo>
                  <a:lnTo>
                    <a:pt x="3" y="1092"/>
                  </a:lnTo>
                  <a:lnTo>
                    <a:pt x="1" y="1091"/>
                  </a:lnTo>
                  <a:lnTo>
                    <a:pt x="0" y="1089"/>
                  </a:lnTo>
                  <a:lnTo>
                    <a:pt x="0" y="1088"/>
                  </a:lnTo>
                  <a:lnTo>
                    <a:pt x="0" y="1033"/>
                  </a:lnTo>
                  <a:lnTo>
                    <a:pt x="0" y="1032"/>
                  </a:lnTo>
                  <a:lnTo>
                    <a:pt x="1" y="1031"/>
                  </a:lnTo>
                  <a:lnTo>
                    <a:pt x="3" y="1030"/>
                  </a:lnTo>
                  <a:lnTo>
                    <a:pt x="4" y="1030"/>
                  </a:lnTo>
                  <a:lnTo>
                    <a:pt x="5" y="1030"/>
                  </a:lnTo>
                  <a:lnTo>
                    <a:pt x="6" y="1031"/>
                  </a:lnTo>
                  <a:lnTo>
                    <a:pt x="8" y="1032"/>
                  </a:lnTo>
                  <a:lnTo>
                    <a:pt x="8" y="1033"/>
                  </a:lnTo>
                  <a:lnTo>
                    <a:pt x="8" y="1033"/>
                  </a:lnTo>
                  <a:close/>
                  <a:moveTo>
                    <a:pt x="8" y="1119"/>
                  </a:moveTo>
                  <a:lnTo>
                    <a:pt x="8" y="1174"/>
                  </a:lnTo>
                  <a:lnTo>
                    <a:pt x="8" y="1176"/>
                  </a:lnTo>
                  <a:lnTo>
                    <a:pt x="6" y="1177"/>
                  </a:lnTo>
                  <a:lnTo>
                    <a:pt x="5" y="1178"/>
                  </a:lnTo>
                  <a:lnTo>
                    <a:pt x="4" y="1178"/>
                  </a:lnTo>
                  <a:lnTo>
                    <a:pt x="3" y="1178"/>
                  </a:lnTo>
                  <a:lnTo>
                    <a:pt x="1" y="1177"/>
                  </a:lnTo>
                  <a:lnTo>
                    <a:pt x="0" y="1176"/>
                  </a:lnTo>
                  <a:lnTo>
                    <a:pt x="0" y="1174"/>
                  </a:lnTo>
                  <a:lnTo>
                    <a:pt x="0" y="1119"/>
                  </a:lnTo>
                  <a:lnTo>
                    <a:pt x="0" y="1118"/>
                  </a:lnTo>
                  <a:lnTo>
                    <a:pt x="1" y="1117"/>
                  </a:lnTo>
                  <a:lnTo>
                    <a:pt x="3" y="1116"/>
                  </a:lnTo>
                  <a:lnTo>
                    <a:pt x="4" y="1116"/>
                  </a:lnTo>
                  <a:lnTo>
                    <a:pt x="5" y="1116"/>
                  </a:lnTo>
                  <a:lnTo>
                    <a:pt x="6" y="1117"/>
                  </a:lnTo>
                  <a:lnTo>
                    <a:pt x="8" y="1118"/>
                  </a:lnTo>
                  <a:lnTo>
                    <a:pt x="8" y="1119"/>
                  </a:lnTo>
                  <a:lnTo>
                    <a:pt x="8" y="1119"/>
                  </a:lnTo>
                  <a:close/>
                  <a:moveTo>
                    <a:pt x="8" y="1206"/>
                  </a:moveTo>
                  <a:lnTo>
                    <a:pt x="8" y="1260"/>
                  </a:lnTo>
                  <a:lnTo>
                    <a:pt x="8" y="1262"/>
                  </a:lnTo>
                  <a:lnTo>
                    <a:pt x="6" y="1263"/>
                  </a:lnTo>
                  <a:lnTo>
                    <a:pt x="5" y="1263"/>
                  </a:lnTo>
                  <a:lnTo>
                    <a:pt x="4" y="1264"/>
                  </a:lnTo>
                  <a:lnTo>
                    <a:pt x="3" y="1263"/>
                  </a:lnTo>
                  <a:lnTo>
                    <a:pt x="1" y="1263"/>
                  </a:lnTo>
                  <a:lnTo>
                    <a:pt x="0" y="1262"/>
                  </a:lnTo>
                  <a:lnTo>
                    <a:pt x="0" y="1260"/>
                  </a:lnTo>
                  <a:lnTo>
                    <a:pt x="0" y="1206"/>
                  </a:lnTo>
                  <a:lnTo>
                    <a:pt x="0" y="1204"/>
                  </a:lnTo>
                  <a:lnTo>
                    <a:pt x="1" y="1203"/>
                  </a:lnTo>
                  <a:lnTo>
                    <a:pt x="3" y="1202"/>
                  </a:lnTo>
                  <a:lnTo>
                    <a:pt x="4" y="1202"/>
                  </a:lnTo>
                  <a:lnTo>
                    <a:pt x="5" y="1202"/>
                  </a:lnTo>
                  <a:lnTo>
                    <a:pt x="6" y="1203"/>
                  </a:lnTo>
                  <a:lnTo>
                    <a:pt x="8" y="1204"/>
                  </a:lnTo>
                  <a:lnTo>
                    <a:pt x="8" y="1206"/>
                  </a:lnTo>
                  <a:lnTo>
                    <a:pt x="8" y="1206"/>
                  </a:lnTo>
                  <a:close/>
                  <a:moveTo>
                    <a:pt x="8" y="1292"/>
                  </a:moveTo>
                  <a:lnTo>
                    <a:pt x="8" y="1345"/>
                  </a:lnTo>
                  <a:lnTo>
                    <a:pt x="8" y="1347"/>
                  </a:lnTo>
                  <a:lnTo>
                    <a:pt x="6" y="1348"/>
                  </a:lnTo>
                  <a:lnTo>
                    <a:pt x="5" y="1349"/>
                  </a:lnTo>
                  <a:lnTo>
                    <a:pt x="4" y="1349"/>
                  </a:lnTo>
                  <a:lnTo>
                    <a:pt x="3" y="1349"/>
                  </a:lnTo>
                  <a:lnTo>
                    <a:pt x="1" y="1348"/>
                  </a:lnTo>
                  <a:lnTo>
                    <a:pt x="0" y="1347"/>
                  </a:lnTo>
                  <a:lnTo>
                    <a:pt x="0" y="1345"/>
                  </a:lnTo>
                  <a:lnTo>
                    <a:pt x="0" y="1292"/>
                  </a:lnTo>
                  <a:lnTo>
                    <a:pt x="0" y="1289"/>
                  </a:lnTo>
                  <a:lnTo>
                    <a:pt x="1" y="1288"/>
                  </a:lnTo>
                  <a:lnTo>
                    <a:pt x="3" y="1288"/>
                  </a:lnTo>
                  <a:lnTo>
                    <a:pt x="4" y="1287"/>
                  </a:lnTo>
                  <a:lnTo>
                    <a:pt x="5" y="1288"/>
                  </a:lnTo>
                  <a:lnTo>
                    <a:pt x="6" y="1288"/>
                  </a:lnTo>
                  <a:lnTo>
                    <a:pt x="8" y="1289"/>
                  </a:lnTo>
                  <a:lnTo>
                    <a:pt x="8" y="1292"/>
                  </a:lnTo>
                  <a:lnTo>
                    <a:pt x="8" y="1292"/>
                  </a:lnTo>
                  <a:close/>
                  <a:moveTo>
                    <a:pt x="9" y="1376"/>
                  </a:moveTo>
                  <a:lnTo>
                    <a:pt x="9" y="1431"/>
                  </a:lnTo>
                  <a:lnTo>
                    <a:pt x="8" y="1433"/>
                  </a:lnTo>
                  <a:lnTo>
                    <a:pt x="8" y="1434"/>
                  </a:lnTo>
                  <a:lnTo>
                    <a:pt x="6" y="1435"/>
                  </a:lnTo>
                  <a:lnTo>
                    <a:pt x="4" y="1435"/>
                  </a:lnTo>
                  <a:lnTo>
                    <a:pt x="3" y="1435"/>
                  </a:lnTo>
                  <a:lnTo>
                    <a:pt x="1" y="1434"/>
                  </a:lnTo>
                  <a:lnTo>
                    <a:pt x="1" y="1433"/>
                  </a:lnTo>
                  <a:lnTo>
                    <a:pt x="0" y="1431"/>
                  </a:lnTo>
                  <a:lnTo>
                    <a:pt x="0" y="1376"/>
                  </a:lnTo>
                  <a:lnTo>
                    <a:pt x="0" y="1375"/>
                  </a:lnTo>
                  <a:lnTo>
                    <a:pt x="1" y="1374"/>
                  </a:lnTo>
                  <a:lnTo>
                    <a:pt x="3" y="1373"/>
                  </a:lnTo>
                  <a:lnTo>
                    <a:pt x="4" y="1373"/>
                  </a:lnTo>
                  <a:lnTo>
                    <a:pt x="5" y="1373"/>
                  </a:lnTo>
                  <a:lnTo>
                    <a:pt x="8" y="1374"/>
                  </a:lnTo>
                  <a:lnTo>
                    <a:pt x="8" y="1375"/>
                  </a:lnTo>
                  <a:lnTo>
                    <a:pt x="9" y="1376"/>
                  </a:lnTo>
                  <a:lnTo>
                    <a:pt x="9" y="1376"/>
                  </a:lnTo>
                  <a:close/>
                  <a:moveTo>
                    <a:pt x="9" y="1463"/>
                  </a:moveTo>
                  <a:lnTo>
                    <a:pt x="9" y="1518"/>
                  </a:lnTo>
                  <a:lnTo>
                    <a:pt x="8" y="1519"/>
                  </a:lnTo>
                  <a:lnTo>
                    <a:pt x="8" y="1520"/>
                  </a:lnTo>
                  <a:lnTo>
                    <a:pt x="6" y="1521"/>
                  </a:lnTo>
                  <a:lnTo>
                    <a:pt x="4" y="1521"/>
                  </a:lnTo>
                  <a:lnTo>
                    <a:pt x="3" y="1521"/>
                  </a:lnTo>
                  <a:lnTo>
                    <a:pt x="1" y="1520"/>
                  </a:lnTo>
                  <a:lnTo>
                    <a:pt x="1" y="1519"/>
                  </a:lnTo>
                  <a:lnTo>
                    <a:pt x="0" y="1518"/>
                  </a:lnTo>
                  <a:lnTo>
                    <a:pt x="0" y="1463"/>
                  </a:lnTo>
                  <a:lnTo>
                    <a:pt x="1" y="1461"/>
                  </a:lnTo>
                  <a:lnTo>
                    <a:pt x="1" y="1460"/>
                  </a:lnTo>
                  <a:lnTo>
                    <a:pt x="3" y="1459"/>
                  </a:lnTo>
                  <a:lnTo>
                    <a:pt x="4" y="1459"/>
                  </a:lnTo>
                  <a:lnTo>
                    <a:pt x="6" y="1459"/>
                  </a:lnTo>
                  <a:lnTo>
                    <a:pt x="8" y="1460"/>
                  </a:lnTo>
                  <a:lnTo>
                    <a:pt x="8" y="1461"/>
                  </a:lnTo>
                  <a:lnTo>
                    <a:pt x="9" y="1463"/>
                  </a:lnTo>
                  <a:lnTo>
                    <a:pt x="9" y="1463"/>
                  </a:lnTo>
                  <a:close/>
                  <a:moveTo>
                    <a:pt x="9" y="1549"/>
                  </a:moveTo>
                  <a:lnTo>
                    <a:pt x="9" y="1604"/>
                  </a:lnTo>
                  <a:lnTo>
                    <a:pt x="8" y="1605"/>
                  </a:lnTo>
                  <a:lnTo>
                    <a:pt x="8" y="1606"/>
                  </a:lnTo>
                  <a:lnTo>
                    <a:pt x="6" y="1606"/>
                  </a:lnTo>
                  <a:lnTo>
                    <a:pt x="4" y="1607"/>
                  </a:lnTo>
                  <a:lnTo>
                    <a:pt x="3" y="1606"/>
                  </a:lnTo>
                  <a:lnTo>
                    <a:pt x="1" y="1606"/>
                  </a:lnTo>
                  <a:lnTo>
                    <a:pt x="1" y="1605"/>
                  </a:lnTo>
                  <a:lnTo>
                    <a:pt x="0" y="1604"/>
                  </a:lnTo>
                  <a:lnTo>
                    <a:pt x="0" y="1549"/>
                  </a:lnTo>
                  <a:lnTo>
                    <a:pt x="1" y="1547"/>
                  </a:lnTo>
                  <a:lnTo>
                    <a:pt x="1" y="1546"/>
                  </a:lnTo>
                  <a:lnTo>
                    <a:pt x="3" y="1545"/>
                  </a:lnTo>
                  <a:lnTo>
                    <a:pt x="4" y="1545"/>
                  </a:lnTo>
                  <a:lnTo>
                    <a:pt x="6" y="1545"/>
                  </a:lnTo>
                  <a:lnTo>
                    <a:pt x="8" y="1546"/>
                  </a:lnTo>
                  <a:lnTo>
                    <a:pt x="8" y="1547"/>
                  </a:lnTo>
                  <a:lnTo>
                    <a:pt x="9" y="1549"/>
                  </a:lnTo>
                  <a:lnTo>
                    <a:pt x="9" y="1549"/>
                  </a:lnTo>
                  <a:close/>
                  <a:moveTo>
                    <a:pt x="9" y="1635"/>
                  </a:moveTo>
                  <a:lnTo>
                    <a:pt x="9" y="1688"/>
                  </a:lnTo>
                  <a:lnTo>
                    <a:pt x="8" y="1690"/>
                  </a:lnTo>
                  <a:lnTo>
                    <a:pt x="8" y="1691"/>
                  </a:lnTo>
                  <a:lnTo>
                    <a:pt x="6" y="1692"/>
                  </a:lnTo>
                  <a:lnTo>
                    <a:pt x="5" y="1692"/>
                  </a:lnTo>
                  <a:lnTo>
                    <a:pt x="3" y="1692"/>
                  </a:lnTo>
                  <a:lnTo>
                    <a:pt x="1" y="1691"/>
                  </a:lnTo>
                  <a:lnTo>
                    <a:pt x="1" y="1690"/>
                  </a:lnTo>
                  <a:lnTo>
                    <a:pt x="0" y="1688"/>
                  </a:lnTo>
                  <a:lnTo>
                    <a:pt x="0" y="1635"/>
                  </a:lnTo>
                  <a:lnTo>
                    <a:pt x="1" y="1632"/>
                  </a:lnTo>
                  <a:lnTo>
                    <a:pt x="1" y="1631"/>
                  </a:lnTo>
                  <a:lnTo>
                    <a:pt x="3" y="1631"/>
                  </a:lnTo>
                  <a:lnTo>
                    <a:pt x="5" y="1630"/>
                  </a:lnTo>
                  <a:lnTo>
                    <a:pt x="6" y="1631"/>
                  </a:lnTo>
                  <a:lnTo>
                    <a:pt x="8" y="1631"/>
                  </a:lnTo>
                  <a:lnTo>
                    <a:pt x="8" y="1632"/>
                  </a:lnTo>
                  <a:lnTo>
                    <a:pt x="9" y="1635"/>
                  </a:lnTo>
                  <a:lnTo>
                    <a:pt x="9" y="1635"/>
                  </a:lnTo>
                  <a:close/>
                  <a:moveTo>
                    <a:pt x="9" y="1720"/>
                  </a:moveTo>
                  <a:lnTo>
                    <a:pt x="9" y="1775"/>
                  </a:lnTo>
                  <a:lnTo>
                    <a:pt x="8" y="1776"/>
                  </a:lnTo>
                  <a:lnTo>
                    <a:pt x="8" y="1777"/>
                  </a:lnTo>
                  <a:lnTo>
                    <a:pt x="6" y="1778"/>
                  </a:lnTo>
                  <a:lnTo>
                    <a:pt x="5" y="1778"/>
                  </a:lnTo>
                  <a:lnTo>
                    <a:pt x="3" y="1778"/>
                  </a:lnTo>
                  <a:lnTo>
                    <a:pt x="1" y="1777"/>
                  </a:lnTo>
                  <a:lnTo>
                    <a:pt x="1" y="1776"/>
                  </a:lnTo>
                  <a:lnTo>
                    <a:pt x="0" y="1775"/>
                  </a:lnTo>
                  <a:lnTo>
                    <a:pt x="0" y="1720"/>
                  </a:lnTo>
                  <a:lnTo>
                    <a:pt x="1" y="1718"/>
                  </a:lnTo>
                  <a:lnTo>
                    <a:pt x="1" y="1717"/>
                  </a:lnTo>
                  <a:lnTo>
                    <a:pt x="3" y="1716"/>
                  </a:lnTo>
                  <a:lnTo>
                    <a:pt x="5" y="1716"/>
                  </a:lnTo>
                  <a:lnTo>
                    <a:pt x="6" y="1716"/>
                  </a:lnTo>
                  <a:lnTo>
                    <a:pt x="8" y="1717"/>
                  </a:lnTo>
                  <a:lnTo>
                    <a:pt x="8" y="1718"/>
                  </a:lnTo>
                  <a:lnTo>
                    <a:pt x="9" y="1720"/>
                  </a:lnTo>
                  <a:lnTo>
                    <a:pt x="9" y="1720"/>
                  </a:lnTo>
                  <a:close/>
                  <a:moveTo>
                    <a:pt x="9" y="1806"/>
                  </a:moveTo>
                  <a:lnTo>
                    <a:pt x="9" y="1861"/>
                  </a:lnTo>
                  <a:lnTo>
                    <a:pt x="8" y="1862"/>
                  </a:lnTo>
                  <a:lnTo>
                    <a:pt x="8" y="1863"/>
                  </a:lnTo>
                  <a:lnTo>
                    <a:pt x="6" y="1864"/>
                  </a:lnTo>
                  <a:lnTo>
                    <a:pt x="5" y="1864"/>
                  </a:lnTo>
                  <a:lnTo>
                    <a:pt x="3" y="1864"/>
                  </a:lnTo>
                  <a:lnTo>
                    <a:pt x="1" y="1863"/>
                  </a:lnTo>
                  <a:lnTo>
                    <a:pt x="1" y="1862"/>
                  </a:lnTo>
                  <a:lnTo>
                    <a:pt x="0" y="1861"/>
                  </a:lnTo>
                  <a:lnTo>
                    <a:pt x="0" y="1806"/>
                  </a:lnTo>
                  <a:lnTo>
                    <a:pt x="1" y="1805"/>
                  </a:lnTo>
                  <a:lnTo>
                    <a:pt x="1" y="1803"/>
                  </a:lnTo>
                  <a:lnTo>
                    <a:pt x="3" y="1802"/>
                  </a:lnTo>
                  <a:lnTo>
                    <a:pt x="5" y="1802"/>
                  </a:lnTo>
                  <a:lnTo>
                    <a:pt x="6" y="1802"/>
                  </a:lnTo>
                  <a:lnTo>
                    <a:pt x="8" y="1803"/>
                  </a:lnTo>
                  <a:lnTo>
                    <a:pt x="8" y="1805"/>
                  </a:lnTo>
                  <a:lnTo>
                    <a:pt x="9" y="1806"/>
                  </a:lnTo>
                  <a:lnTo>
                    <a:pt x="9" y="1806"/>
                  </a:lnTo>
                  <a:close/>
                  <a:moveTo>
                    <a:pt x="9" y="1892"/>
                  </a:moveTo>
                  <a:lnTo>
                    <a:pt x="9" y="1947"/>
                  </a:lnTo>
                  <a:lnTo>
                    <a:pt x="9" y="1948"/>
                  </a:lnTo>
                  <a:lnTo>
                    <a:pt x="8" y="1949"/>
                  </a:lnTo>
                  <a:lnTo>
                    <a:pt x="6" y="1949"/>
                  </a:lnTo>
                  <a:lnTo>
                    <a:pt x="5" y="1951"/>
                  </a:lnTo>
                  <a:lnTo>
                    <a:pt x="3" y="1949"/>
                  </a:lnTo>
                  <a:lnTo>
                    <a:pt x="1" y="1949"/>
                  </a:lnTo>
                  <a:lnTo>
                    <a:pt x="1" y="1948"/>
                  </a:lnTo>
                  <a:lnTo>
                    <a:pt x="1" y="1947"/>
                  </a:lnTo>
                  <a:lnTo>
                    <a:pt x="1" y="1892"/>
                  </a:lnTo>
                  <a:lnTo>
                    <a:pt x="1" y="1891"/>
                  </a:lnTo>
                  <a:lnTo>
                    <a:pt x="1" y="1889"/>
                  </a:lnTo>
                  <a:lnTo>
                    <a:pt x="3" y="1888"/>
                  </a:lnTo>
                  <a:lnTo>
                    <a:pt x="5" y="1888"/>
                  </a:lnTo>
                  <a:lnTo>
                    <a:pt x="6" y="1888"/>
                  </a:lnTo>
                  <a:lnTo>
                    <a:pt x="8" y="1889"/>
                  </a:lnTo>
                  <a:lnTo>
                    <a:pt x="9" y="1891"/>
                  </a:lnTo>
                  <a:lnTo>
                    <a:pt x="9" y="1892"/>
                  </a:lnTo>
                  <a:lnTo>
                    <a:pt x="9" y="1892"/>
                  </a:lnTo>
                  <a:close/>
                  <a:moveTo>
                    <a:pt x="9" y="1978"/>
                  </a:moveTo>
                  <a:lnTo>
                    <a:pt x="9" y="2032"/>
                  </a:lnTo>
                  <a:lnTo>
                    <a:pt x="9" y="2033"/>
                  </a:lnTo>
                  <a:lnTo>
                    <a:pt x="8" y="2034"/>
                  </a:lnTo>
                  <a:lnTo>
                    <a:pt x="6" y="2035"/>
                  </a:lnTo>
                  <a:lnTo>
                    <a:pt x="5" y="2035"/>
                  </a:lnTo>
                  <a:lnTo>
                    <a:pt x="3" y="2035"/>
                  </a:lnTo>
                  <a:lnTo>
                    <a:pt x="1" y="2034"/>
                  </a:lnTo>
                  <a:lnTo>
                    <a:pt x="1" y="2033"/>
                  </a:lnTo>
                  <a:lnTo>
                    <a:pt x="1" y="2032"/>
                  </a:lnTo>
                  <a:lnTo>
                    <a:pt x="1" y="1978"/>
                  </a:lnTo>
                  <a:lnTo>
                    <a:pt x="1" y="1976"/>
                  </a:lnTo>
                  <a:lnTo>
                    <a:pt x="1" y="1974"/>
                  </a:lnTo>
                  <a:lnTo>
                    <a:pt x="3" y="1974"/>
                  </a:lnTo>
                  <a:lnTo>
                    <a:pt x="5" y="1973"/>
                  </a:lnTo>
                  <a:lnTo>
                    <a:pt x="6" y="1974"/>
                  </a:lnTo>
                  <a:lnTo>
                    <a:pt x="8" y="1974"/>
                  </a:lnTo>
                  <a:lnTo>
                    <a:pt x="9" y="1976"/>
                  </a:lnTo>
                  <a:lnTo>
                    <a:pt x="9" y="1978"/>
                  </a:lnTo>
                  <a:lnTo>
                    <a:pt x="9" y="1978"/>
                  </a:lnTo>
                  <a:close/>
                  <a:moveTo>
                    <a:pt x="9" y="2063"/>
                  </a:moveTo>
                  <a:lnTo>
                    <a:pt x="9" y="2118"/>
                  </a:lnTo>
                  <a:lnTo>
                    <a:pt x="9" y="2119"/>
                  </a:lnTo>
                  <a:lnTo>
                    <a:pt x="8" y="2120"/>
                  </a:lnTo>
                  <a:lnTo>
                    <a:pt x="6" y="2122"/>
                  </a:lnTo>
                  <a:lnTo>
                    <a:pt x="5" y="2122"/>
                  </a:lnTo>
                  <a:lnTo>
                    <a:pt x="3" y="2122"/>
                  </a:lnTo>
                  <a:lnTo>
                    <a:pt x="1" y="2120"/>
                  </a:lnTo>
                  <a:lnTo>
                    <a:pt x="1" y="2119"/>
                  </a:lnTo>
                  <a:lnTo>
                    <a:pt x="1" y="2118"/>
                  </a:lnTo>
                  <a:lnTo>
                    <a:pt x="1" y="2063"/>
                  </a:lnTo>
                  <a:lnTo>
                    <a:pt x="1" y="2062"/>
                  </a:lnTo>
                  <a:lnTo>
                    <a:pt x="1" y="2060"/>
                  </a:lnTo>
                  <a:lnTo>
                    <a:pt x="3" y="2059"/>
                  </a:lnTo>
                  <a:lnTo>
                    <a:pt x="5" y="2059"/>
                  </a:lnTo>
                  <a:lnTo>
                    <a:pt x="6" y="2059"/>
                  </a:lnTo>
                  <a:lnTo>
                    <a:pt x="8" y="2060"/>
                  </a:lnTo>
                  <a:lnTo>
                    <a:pt x="9" y="2062"/>
                  </a:lnTo>
                  <a:lnTo>
                    <a:pt x="9" y="2063"/>
                  </a:lnTo>
                  <a:lnTo>
                    <a:pt x="9" y="2063"/>
                  </a:lnTo>
                  <a:close/>
                </a:path>
              </a:pathLst>
            </a:custGeom>
            <a:solidFill>
              <a:srgbClr val="000000"/>
            </a:solidFill>
            <a:ln w="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4889501" y="1579564"/>
              <a:ext cx="14288" cy="3368675"/>
            </a:xfrm>
            <a:custGeom>
              <a:avLst/>
              <a:gdLst/>
              <a:ahLst/>
              <a:cxnLst>
                <a:cxn ang="0">
                  <a:pos x="1" y="61"/>
                </a:cxn>
                <a:cxn ang="0">
                  <a:pos x="5" y="0"/>
                </a:cxn>
                <a:cxn ang="0">
                  <a:pos x="6" y="147"/>
                </a:cxn>
                <a:cxn ang="0">
                  <a:pos x="0" y="89"/>
                </a:cxn>
                <a:cxn ang="0">
                  <a:pos x="8" y="90"/>
                </a:cxn>
                <a:cxn ang="0">
                  <a:pos x="1" y="233"/>
                </a:cxn>
                <a:cxn ang="0">
                  <a:pos x="5" y="172"/>
                </a:cxn>
                <a:cxn ang="0">
                  <a:pos x="8" y="318"/>
                </a:cxn>
                <a:cxn ang="0">
                  <a:pos x="1" y="260"/>
                </a:cxn>
                <a:cxn ang="0">
                  <a:pos x="9" y="262"/>
                </a:cxn>
                <a:cxn ang="0">
                  <a:pos x="1" y="404"/>
                </a:cxn>
                <a:cxn ang="0">
                  <a:pos x="6" y="343"/>
                </a:cxn>
                <a:cxn ang="0">
                  <a:pos x="8" y="490"/>
                </a:cxn>
                <a:cxn ang="0">
                  <a:pos x="1" y="432"/>
                </a:cxn>
                <a:cxn ang="0">
                  <a:pos x="9" y="433"/>
                </a:cxn>
                <a:cxn ang="0">
                  <a:pos x="1" y="577"/>
                </a:cxn>
                <a:cxn ang="0">
                  <a:pos x="6" y="515"/>
                </a:cxn>
                <a:cxn ang="0">
                  <a:pos x="8" y="661"/>
                </a:cxn>
                <a:cxn ang="0">
                  <a:pos x="1" y="603"/>
                </a:cxn>
                <a:cxn ang="0">
                  <a:pos x="9" y="605"/>
                </a:cxn>
                <a:cxn ang="0">
                  <a:pos x="1" y="747"/>
                </a:cxn>
                <a:cxn ang="0">
                  <a:pos x="6" y="686"/>
                </a:cxn>
                <a:cxn ang="0">
                  <a:pos x="8" y="834"/>
                </a:cxn>
                <a:cxn ang="0">
                  <a:pos x="1" y="775"/>
                </a:cxn>
                <a:cxn ang="0">
                  <a:pos x="9" y="776"/>
                </a:cxn>
                <a:cxn ang="0">
                  <a:pos x="1" y="920"/>
                </a:cxn>
                <a:cxn ang="0">
                  <a:pos x="6" y="859"/>
                </a:cxn>
                <a:cxn ang="0">
                  <a:pos x="8" y="1005"/>
                </a:cxn>
                <a:cxn ang="0">
                  <a:pos x="1" y="946"/>
                </a:cxn>
                <a:cxn ang="0">
                  <a:pos x="9" y="948"/>
                </a:cxn>
                <a:cxn ang="0">
                  <a:pos x="3" y="1091"/>
                </a:cxn>
                <a:cxn ang="0">
                  <a:pos x="6" y="1030"/>
                </a:cxn>
                <a:cxn ang="0">
                  <a:pos x="8" y="1177"/>
                </a:cxn>
                <a:cxn ang="0">
                  <a:pos x="1" y="1118"/>
                </a:cxn>
                <a:cxn ang="0">
                  <a:pos x="9" y="1119"/>
                </a:cxn>
                <a:cxn ang="0">
                  <a:pos x="3" y="1263"/>
                </a:cxn>
                <a:cxn ang="0">
                  <a:pos x="6" y="1202"/>
                </a:cxn>
                <a:cxn ang="0">
                  <a:pos x="8" y="1348"/>
                </a:cxn>
                <a:cxn ang="0">
                  <a:pos x="1" y="1289"/>
                </a:cxn>
                <a:cxn ang="0">
                  <a:pos x="9" y="1292"/>
                </a:cxn>
                <a:cxn ang="0">
                  <a:pos x="3" y="1434"/>
                </a:cxn>
                <a:cxn ang="0">
                  <a:pos x="6" y="1373"/>
                </a:cxn>
                <a:cxn ang="0">
                  <a:pos x="8" y="1520"/>
                </a:cxn>
                <a:cxn ang="0">
                  <a:pos x="1" y="1461"/>
                </a:cxn>
                <a:cxn ang="0">
                  <a:pos x="9" y="1463"/>
                </a:cxn>
                <a:cxn ang="0">
                  <a:pos x="3" y="1606"/>
                </a:cxn>
                <a:cxn ang="0">
                  <a:pos x="6" y="1545"/>
                </a:cxn>
                <a:cxn ang="0">
                  <a:pos x="8" y="1691"/>
                </a:cxn>
                <a:cxn ang="0">
                  <a:pos x="1" y="1632"/>
                </a:cxn>
                <a:cxn ang="0">
                  <a:pos x="9" y="1635"/>
                </a:cxn>
                <a:cxn ang="0">
                  <a:pos x="3" y="1777"/>
                </a:cxn>
                <a:cxn ang="0">
                  <a:pos x="6" y="1716"/>
                </a:cxn>
                <a:cxn ang="0">
                  <a:pos x="8" y="1863"/>
                </a:cxn>
                <a:cxn ang="0">
                  <a:pos x="1" y="1805"/>
                </a:cxn>
                <a:cxn ang="0">
                  <a:pos x="9" y="1806"/>
                </a:cxn>
                <a:cxn ang="0">
                  <a:pos x="3" y="1949"/>
                </a:cxn>
                <a:cxn ang="0">
                  <a:pos x="6" y="1888"/>
                </a:cxn>
                <a:cxn ang="0">
                  <a:pos x="8" y="2034"/>
                </a:cxn>
                <a:cxn ang="0">
                  <a:pos x="1" y="1976"/>
                </a:cxn>
                <a:cxn ang="0">
                  <a:pos x="9" y="1978"/>
                </a:cxn>
                <a:cxn ang="0">
                  <a:pos x="3" y="2120"/>
                </a:cxn>
                <a:cxn ang="0">
                  <a:pos x="6" y="2059"/>
                </a:cxn>
              </a:cxnLst>
              <a:rect l="0" t="0" r="r" b="b"/>
              <a:pathLst>
                <a:path w="9" h="2122">
                  <a:moveTo>
                    <a:pt x="8" y="4"/>
                  </a:moveTo>
                  <a:lnTo>
                    <a:pt x="8" y="59"/>
                  </a:lnTo>
                  <a:lnTo>
                    <a:pt x="8" y="60"/>
                  </a:lnTo>
                  <a:lnTo>
                    <a:pt x="6" y="61"/>
                  </a:lnTo>
                  <a:lnTo>
                    <a:pt x="5" y="62"/>
                  </a:lnTo>
                  <a:lnTo>
                    <a:pt x="4" y="62"/>
                  </a:lnTo>
                  <a:lnTo>
                    <a:pt x="3" y="62"/>
                  </a:lnTo>
                  <a:lnTo>
                    <a:pt x="1" y="61"/>
                  </a:lnTo>
                  <a:lnTo>
                    <a:pt x="0" y="60"/>
                  </a:lnTo>
                  <a:lnTo>
                    <a:pt x="0" y="59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1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8" y="90"/>
                  </a:moveTo>
                  <a:lnTo>
                    <a:pt x="8" y="145"/>
                  </a:lnTo>
                  <a:lnTo>
                    <a:pt x="8" y="146"/>
                  </a:lnTo>
                  <a:lnTo>
                    <a:pt x="6" y="147"/>
                  </a:lnTo>
                  <a:lnTo>
                    <a:pt x="5" y="148"/>
                  </a:lnTo>
                  <a:lnTo>
                    <a:pt x="4" y="148"/>
                  </a:lnTo>
                  <a:lnTo>
                    <a:pt x="3" y="148"/>
                  </a:lnTo>
                  <a:lnTo>
                    <a:pt x="1" y="147"/>
                  </a:lnTo>
                  <a:lnTo>
                    <a:pt x="0" y="146"/>
                  </a:lnTo>
                  <a:lnTo>
                    <a:pt x="0" y="145"/>
                  </a:lnTo>
                  <a:lnTo>
                    <a:pt x="0" y="90"/>
                  </a:lnTo>
                  <a:lnTo>
                    <a:pt x="0" y="89"/>
                  </a:lnTo>
                  <a:lnTo>
                    <a:pt x="1" y="87"/>
                  </a:lnTo>
                  <a:lnTo>
                    <a:pt x="3" y="86"/>
                  </a:lnTo>
                  <a:lnTo>
                    <a:pt x="4" y="86"/>
                  </a:lnTo>
                  <a:lnTo>
                    <a:pt x="5" y="86"/>
                  </a:lnTo>
                  <a:lnTo>
                    <a:pt x="6" y="87"/>
                  </a:lnTo>
                  <a:lnTo>
                    <a:pt x="8" y="89"/>
                  </a:lnTo>
                  <a:lnTo>
                    <a:pt x="8" y="90"/>
                  </a:lnTo>
                  <a:lnTo>
                    <a:pt x="8" y="90"/>
                  </a:lnTo>
                  <a:close/>
                  <a:moveTo>
                    <a:pt x="8" y="176"/>
                  </a:moveTo>
                  <a:lnTo>
                    <a:pt x="9" y="231"/>
                  </a:lnTo>
                  <a:lnTo>
                    <a:pt x="8" y="232"/>
                  </a:lnTo>
                  <a:lnTo>
                    <a:pt x="8" y="233"/>
                  </a:lnTo>
                  <a:lnTo>
                    <a:pt x="6" y="233"/>
                  </a:lnTo>
                  <a:lnTo>
                    <a:pt x="4" y="235"/>
                  </a:lnTo>
                  <a:lnTo>
                    <a:pt x="3" y="233"/>
                  </a:lnTo>
                  <a:lnTo>
                    <a:pt x="1" y="233"/>
                  </a:lnTo>
                  <a:lnTo>
                    <a:pt x="1" y="232"/>
                  </a:lnTo>
                  <a:lnTo>
                    <a:pt x="0" y="231"/>
                  </a:lnTo>
                  <a:lnTo>
                    <a:pt x="0" y="176"/>
                  </a:lnTo>
                  <a:lnTo>
                    <a:pt x="0" y="175"/>
                  </a:lnTo>
                  <a:lnTo>
                    <a:pt x="1" y="173"/>
                  </a:lnTo>
                  <a:lnTo>
                    <a:pt x="3" y="172"/>
                  </a:lnTo>
                  <a:lnTo>
                    <a:pt x="4" y="172"/>
                  </a:lnTo>
                  <a:lnTo>
                    <a:pt x="5" y="172"/>
                  </a:lnTo>
                  <a:lnTo>
                    <a:pt x="6" y="173"/>
                  </a:lnTo>
                  <a:lnTo>
                    <a:pt x="8" y="175"/>
                  </a:lnTo>
                  <a:lnTo>
                    <a:pt x="8" y="176"/>
                  </a:lnTo>
                  <a:lnTo>
                    <a:pt x="8" y="176"/>
                  </a:lnTo>
                  <a:close/>
                  <a:moveTo>
                    <a:pt x="9" y="262"/>
                  </a:moveTo>
                  <a:lnTo>
                    <a:pt x="9" y="316"/>
                  </a:lnTo>
                  <a:lnTo>
                    <a:pt x="8" y="317"/>
                  </a:lnTo>
                  <a:lnTo>
                    <a:pt x="8" y="318"/>
                  </a:lnTo>
                  <a:lnTo>
                    <a:pt x="6" y="319"/>
                  </a:lnTo>
                  <a:lnTo>
                    <a:pt x="4" y="319"/>
                  </a:lnTo>
                  <a:lnTo>
                    <a:pt x="3" y="319"/>
                  </a:lnTo>
                  <a:lnTo>
                    <a:pt x="1" y="318"/>
                  </a:lnTo>
                  <a:lnTo>
                    <a:pt x="1" y="317"/>
                  </a:lnTo>
                  <a:lnTo>
                    <a:pt x="0" y="316"/>
                  </a:lnTo>
                  <a:lnTo>
                    <a:pt x="0" y="262"/>
                  </a:lnTo>
                  <a:lnTo>
                    <a:pt x="1" y="260"/>
                  </a:lnTo>
                  <a:lnTo>
                    <a:pt x="1" y="258"/>
                  </a:lnTo>
                  <a:lnTo>
                    <a:pt x="3" y="258"/>
                  </a:lnTo>
                  <a:lnTo>
                    <a:pt x="4" y="257"/>
                  </a:lnTo>
                  <a:lnTo>
                    <a:pt x="6" y="258"/>
                  </a:lnTo>
                  <a:lnTo>
                    <a:pt x="8" y="258"/>
                  </a:lnTo>
                  <a:lnTo>
                    <a:pt x="8" y="260"/>
                  </a:lnTo>
                  <a:lnTo>
                    <a:pt x="9" y="262"/>
                  </a:lnTo>
                  <a:lnTo>
                    <a:pt x="9" y="262"/>
                  </a:lnTo>
                  <a:close/>
                  <a:moveTo>
                    <a:pt x="9" y="347"/>
                  </a:moveTo>
                  <a:lnTo>
                    <a:pt x="9" y="402"/>
                  </a:lnTo>
                  <a:lnTo>
                    <a:pt x="8" y="403"/>
                  </a:lnTo>
                  <a:lnTo>
                    <a:pt x="8" y="404"/>
                  </a:lnTo>
                  <a:lnTo>
                    <a:pt x="6" y="406"/>
                  </a:lnTo>
                  <a:lnTo>
                    <a:pt x="4" y="406"/>
                  </a:lnTo>
                  <a:lnTo>
                    <a:pt x="3" y="406"/>
                  </a:lnTo>
                  <a:lnTo>
                    <a:pt x="1" y="404"/>
                  </a:lnTo>
                  <a:lnTo>
                    <a:pt x="1" y="403"/>
                  </a:lnTo>
                  <a:lnTo>
                    <a:pt x="0" y="402"/>
                  </a:lnTo>
                  <a:lnTo>
                    <a:pt x="0" y="347"/>
                  </a:lnTo>
                  <a:lnTo>
                    <a:pt x="1" y="346"/>
                  </a:lnTo>
                  <a:lnTo>
                    <a:pt x="1" y="344"/>
                  </a:lnTo>
                  <a:lnTo>
                    <a:pt x="3" y="343"/>
                  </a:lnTo>
                  <a:lnTo>
                    <a:pt x="4" y="343"/>
                  </a:lnTo>
                  <a:lnTo>
                    <a:pt x="6" y="343"/>
                  </a:lnTo>
                  <a:lnTo>
                    <a:pt x="8" y="344"/>
                  </a:lnTo>
                  <a:lnTo>
                    <a:pt x="8" y="346"/>
                  </a:lnTo>
                  <a:lnTo>
                    <a:pt x="9" y="347"/>
                  </a:lnTo>
                  <a:lnTo>
                    <a:pt x="9" y="347"/>
                  </a:lnTo>
                  <a:close/>
                  <a:moveTo>
                    <a:pt x="9" y="433"/>
                  </a:moveTo>
                  <a:lnTo>
                    <a:pt x="9" y="488"/>
                  </a:lnTo>
                  <a:lnTo>
                    <a:pt x="8" y="489"/>
                  </a:lnTo>
                  <a:lnTo>
                    <a:pt x="8" y="490"/>
                  </a:lnTo>
                  <a:lnTo>
                    <a:pt x="6" y="492"/>
                  </a:lnTo>
                  <a:lnTo>
                    <a:pt x="5" y="492"/>
                  </a:lnTo>
                  <a:lnTo>
                    <a:pt x="3" y="492"/>
                  </a:lnTo>
                  <a:lnTo>
                    <a:pt x="1" y="490"/>
                  </a:lnTo>
                  <a:lnTo>
                    <a:pt x="1" y="489"/>
                  </a:lnTo>
                  <a:lnTo>
                    <a:pt x="0" y="488"/>
                  </a:lnTo>
                  <a:lnTo>
                    <a:pt x="0" y="433"/>
                  </a:lnTo>
                  <a:lnTo>
                    <a:pt x="1" y="432"/>
                  </a:lnTo>
                  <a:lnTo>
                    <a:pt x="1" y="430"/>
                  </a:lnTo>
                  <a:lnTo>
                    <a:pt x="3" y="429"/>
                  </a:lnTo>
                  <a:lnTo>
                    <a:pt x="4" y="429"/>
                  </a:lnTo>
                  <a:lnTo>
                    <a:pt x="6" y="429"/>
                  </a:lnTo>
                  <a:lnTo>
                    <a:pt x="8" y="430"/>
                  </a:lnTo>
                  <a:lnTo>
                    <a:pt x="8" y="432"/>
                  </a:lnTo>
                  <a:lnTo>
                    <a:pt x="9" y="433"/>
                  </a:lnTo>
                  <a:lnTo>
                    <a:pt x="9" y="433"/>
                  </a:lnTo>
                  <a:close/>
                  <a:moveTo>
                    <a:pt x="9" y="519"/>
                  </a:moveTo>
                  <a:lnTo>
                    <a:pt x="9" y="574"/>
                  </a:lnTo>
                  <a:lnTo>
                    <a:pt x="8" y="575"/>
                  </a:lnTo>
                  <a:lnTo>
                    <a:pt x="8" y="577"/>
                  </a:lnTo>
                  <a:lnTo>
                    <a:pt x="6" y="577"/>
                  </a:lnTo>
                  <a:lnTo>
                    <a:pt x="5" y="578"/>
                  </a:lnTo>
                  <a:lnTo>
                    <a:pt x="3" y="577"/>
                  </a:lnTo>
                  <a:lnTo>
                    <a:pt x="1" y="577"/>
                  </a:lnTo>
                  <a:lnTo>
                    <a:pt x="1" y="575"/>
                  </a:lnTo>
                  <a:lnTo>
                    <a:pt x="0" y="574"/>
                  </a:lnTo>
                  <a:lnTo>
                    <a:pt x="0" y="519"/>
                  </a:lnTo>
                  <a:lnTo>
                    <a:pt x="1" y="518"/>
                  </a:lnTo>
                  <a:lnTo>
                    <a:pt x="1" y="517"/>
                  </a:lnTo>
                  <a:lnTo>
                    <a:pt x="3" y="515"/>
                  </a:lnTo>
                  <a:lnTo>
                    <a:pt x="5" y="515"/>
                  </a:lnTo>
                  <a:lnTo>
                    <a:pt x="6" y="515"/>
                  </a:lnTo>
                  <a:lnTo>
                    <a:pt x="8" y="517"/>
                  </a:lnTo>
                  <a:lnTo>
                    <a:pt x="8" y="518"/>
                  </a:lnTo>
                  <a:lnTo>
                    <a:pt x="9" y="519"/>
                  </a:lnTo>
                  <a:lnTo>
                    <a:pt x="9" y="519"/>
                  </a:lnTo>
                  <a:close/>
                  <a:moveTo>
                    <a:pt x="9" y="605"/>
                  </a:moveTo>
                  <a:lnTo>
                    <a:pt x="9" y="659"/>
                  </a:lnTo>
                  <a:lnTo>
                    <a:pt x="8" y="660"/>
                  </a:lnTo>
                  <a:lnTo>
                    <a:pt x="8" y="661"/>
                  </a:lnTo>
                  <a:lnTo>
                    <a:pt x="6" y="663"/>
                  </a:lnTo>
                  <a:lnTo>
                    <a:pt x="5" y="663"/>
                  </a:lnTo>
                  <a:lnTo>
                    <a:pt x="3" y="663"/>
                  </a:lnTo>
                  <a:lnTo>
                    <a:pt x="1" y="661"/>
                  </a:lnTo>
                  <a:lnTo>
                    <a:pt x="1" y="660"/>
                  </a:lnTo>
                  <a:lnTo>
                    <a:pt x="0" y="659"/>
                  </a:lnTo>
                  <a:lnTo>
                    <a:pt x="0" y="605"/>
                  </a:lnTo>
                  <a:lnTo>
                    <a:pt x="1" y="603"/>
                  </a:lnTo>
                  <a:lnTo>
                    <a:pt x="1" y="601"/>
                  </a:lnTo>
                  <a:lnTo>
                    <a:pt x="3" y="601"/>
                  </a:lnTo>
                  <a:lnTo>
                    <a:pt x="5" y="600"/>
                  </a:lnTo>
                  <a:lnTo>
                    <a:pt x="6" y="601"/>
                  </a:lnTo>
                  <a:lnTo>
                    <a:pt x="8" y="601"/>
                  </a:lnTo>
                  <a:lnTo>
                    <a:pt x="8" y="603"/>
                  </a:lnTo>
                  <a:lnTo>
                    <a:pt x="9" y="605"/>
                  </a:lnTo>
                  <a:lnTo>
                    <a:pt x="9" y="605"/>
                  </a:lnTo>
                  <a:close/>
                  <a:moveTo>
                    <a:pt x="9" y="690"/>
                  </a:moveTo>
                  <a:lnTo>
                    <a:pt x="9" y="745"/>
                  </a:lnTo>
                  <a:lnTo>
                    <a:pt x="9" y="746"/>
                  </a:lnTo>
                  <a:lnTo>
                    <a:pt x="8" y="747"/>
                  </a:lnTo>
                  <a:lnTo>
                    <a:pt x="6" y="749"/>
                  </a:lnTo>
                  <a:lnTo>
                    <a:pt x="5" y="749"/>
                  </a:lnTo>
                  <a:lnTo>
                    <a:pt x="3" y="749"/>
                  </a:lnTo>
                  <a:lnTo>
                    <a:pt x="1" y="747"/>
                  </a:lnTo>
                  <a:lnTo>
                    <a:pt x="1" y="746"/>
                  </a:lnTo>
                  <a:lnTo>
                    <a:pt x="1" y="745"/>
                  </a:lnTo>
                  <a:lnTo>
                    <a:pt x="0" y="690"/>
                  </a:lnTo>
                  <a:lnTo>
                    <a:pt x="1" y="689"/>
                  </a:lnTo>
                  <a:lnTo>
                    <a:pt x="1" y="688"/>
                  </a:lnTo>
                  <a:lnTo>
                    <a:pt x="3" y="686"/>
                  </a:lnTo>
                  <a:lnTo>
                    <a:pt x="5" y="686"/>
                  </a:lnTo>
                  <a:lnTo>
                    <a:pt x="6" y="686"/>
                  </a:lnTo>
                  <a:lnTo>
                    <a:pt x="8" y="688"/>
                  </a:lnTo>
                  <a:lnTo>
                    <a:pt x="8" y="689"/>
                  </a:lnTo>
                  <a:lnTo>
                    <a:pt x="9" y="690"/>
                  </a:lnTo>
                  <a:lnTo>
                    <a:pt x="9" y="690"/>
                  </a:lnTo>
                  <a:close/>
                  <a:moveTo>
                    <a:pt x="9" y="776"/>
                  </a:moveTo>
                  <a:lnTo>
                    <a:pt x="9" y="831"/>
                  </a:lnTo>
                  <a:lnTo>
                    <a:pt x="9" y="832"/>
                  </a:lnTo>
                  <a:lnTo>
                    <a:pt x="8" y="834"/>
                  </a:lnTo>
                  <a:lnTo>
                    <a:pt x="6" y="835"/>
                  </a:lnTo>
                  <a:lnTo>
                    <a:pt x="5" y="835"/>
                  </a:lnTo>
                  <a:lnTo>
                    <a:pt x="3" y="835"/>
                  </a:lnTo>
                  <a:lnTo>
                    <a:pt x="1" y="834"/>
                  </a:lnTo>
                  <a:lnTo>
                    <a:pt x="1" y="832"/>
                  </a:lnTo>
                  <a:lnTo>
                    <a:pt x="1" y="831"/>
                  </a:lnTo>
                  <a:lnTo>
                    <a:pt x="1" y="776"/>
                  </a:lnTo>
                  <a:lnTo>
                    <a:pt x="1" y="775"/>
                  </a:lnTo>
                  <a:lnTo>
                    <a:pt x="1" y="774"/>
                  </a:lnTo>
                  <a:lnTo>
                    <a:pt x="3" y="772"/>
                  </a:lnTo>
                  <a:lnTo>
                    <a:pt x="5" y="772"/>
                  </a:lnTo>
                  <a:lnTo>
                    <a:pt x="6" y="772"/>
                  </a:lnTo>
                  <a:lnTo>
                    <a:pt x="8" y="774"/>
                  </a:lnTo>
                  <a:lnTo>
                    <a:pt x="9" y="775"/>
                  </a:lnTo>
                  <a:lnTo>
                    <a:pt x="9" y="776"/>
                  </a:lnTo>
                  <a:lnTo>
                    <a:pt x="9" y="776"/>
                  </a:lnTo>
                  <a:close/>
                  <a:moveTo>
                    <a:pt x="9" y="862"/>
                  </a:moveTo>
                  <a:lnTo>
                    <a:pt x="9" y="917"/>
                  </a:lnTo>
                  <a:lnTo>
                    <a:pt x="9" y="918"/>
                  </a:lnTo>
                  <a:lnTo>
                    <a:pt x="8" y="920"/>
                  </a:lnTo>
                  <a:lnTo>
                    <a:pt x="6" y="920"/>
                  </a:lnTo>
                  <a:lnTo>
                    <a:pt x="5" y="921"/>
                  </a:lnTo>
                  <a:lnTo>
                    <a:pt x="3" y="920"/>
                  </a:lnTo>
                  <a:lnTo>
                    <a:pt x="1" y="920"/>
                  </a:lnTo>
                  <a:lnTo>
                    <a:pt x="1" y="918"/>
                  </a:lnTo>
                  <a:lnTo>
                    <a:pt x="1" y="917"/>
                  </a:lnTo>
                  <a:lnTo>
                    <a:pt x="1" y="862"/>
                  </a:lnTo>
                  <a:lnTo>
                    <a:pt x="1" y="861"/>
                  </a:lnTo>
                  <a:lnTo>
                    <a:pt x="1" y="860"/>
                  </a:lnTo>
                  <a:lnTo>
                    <a:pt x="3" y="859"/>
                  </a:lnTo>
                  <a:lnTo>
                    <a:pt x="5" y="859"/>
                  </a:lnTo>
                  <a:lnTo>
                    <a:pt x="6" y="859"/>
                  </a:lnTo>
                  <a:lnTo>
                    <a:pt x="8" y="860"/>
                  </a:lnTo>
                  <a:lnTo>
                    <a:pt x="9" y="861"/>
                  </a:lnTo>
                  <a:lnTo>
                    <a:pt x="9" y="862"/>
                  </a:lnTo>
                  <a:lnTo>
                    <a:pt x="9" y="862"/>
                  </a:lnTo>
                  <a:close/>
                  <a:moveTo>
                    <a:pt x="9" y="948"/>
                  </a:moveTo>
                  <a:lnTo>
                    <a:pt x="9" y="1002"/>
                  </a:lnTo>
                  <a:lnTo>
                    <a:pt x="9" y="1003"/>
                  </a:lnTo>
                  <a:lnTo>
                    <a:pt x="8" y="1005"/>
                  </a:lnTo>
                  <a:lnTo>
                    <a:pt x="6" y="1006"/>
                  </a:lnTo>
                  <a:lnTo>
                    <a:pt x="5" y="1006"/>
                  </a:lnTo>
                  <a:lnTo>
                    <a:pt x="4" y="1006"/>
                  </a:lnTo>
                  <a:lnTo>
                    <a:pt x="3" y="1005"/>
                  </a:lnTo>
                  <a:lnTo>
                    <a:pt x="1" y="1003"/>
                  </a:lnTo>
                  <a:lnTo>
                    <a:pt x="1" y="1002"/>
                  </a:lnTo>
                  <a:lnTo>
                    <a:pt x="1" y="948"/>
                  </a:lnTo>
                  <a:lnTo>
                    <a:pt x="1" y="946"/>
                  </a:lnTo>
                  <a:lnTo>
                    <a:pt x="1" y="945"/>
                  </a:lnTo>
                  <a:lnTo>
                    <a:pt x="3" y="945"/>
                  </a:lnTo>
                  <a:lnTo>
                    <a:pt x="5" y="943"/>
                  </a:lnTo>
                  <a:lnTo>
                    <a:pt x="6" y="945"/>
                  </a:lnTo>
                  <a:lnTo>
                    <a:pt x="8" y="945"/>
                  </a:lnTo>
                  <a:lnTo>
                    <a:pt x="9" y="946"/>
                  </a:lnTo>
                  <a:lnTo>
                    <a:pt x="9" y="948"/>
                  </a:lnTo>
                  <a:lnTo>
                    <a:pt x="9" y="948"/>
                  </a:lnTo>
                  <a:close/>
                  <a:moveTo>
                    <a:pt x="9" y="1033"/>
                  </a:moveTo>
                  <a:lnTo>
                    <a:pt x="9" y="1088"/>
                  </a:lnTo>
                  <a:lnTo>
                    <a:pt x="9" y="1089"/>
                  </a:lnTo>
                  <a:lnTo>
                    <a:pt x="8" y="1091"/>
                  </a:lnTo>
                  <a:lnTo>
                    <a:pt x="6" y="1092"/>
                  </a:lnTo>
                  <a:lnTo>
                    <a:pt x="5" y="1092"/>
                  </a:lnTo>
                  <a:lnTo>
                    <a:pt x="4" y="1092"/>
                  </a:lnTo>
                  <a:lnTo>
                    <a:pt x="3" y="1091"/>
                  </a:lnTo>
                  <a:lnTo>
                    <a:pt x="1" y="1089"/>
                  </a:lnTo>
                  <a:lnTo>
                    <a:pt x="1" y="1088"/>
                  </a:lnTo>
                  <a:lnTo>
                    <a:pt x="1" y="1033"/>
                  </a:lnTo>
                  <a:lnTo>
                    <a:pt x="1" y="1032"/>
                  </a:lnTo>
                  <a:lnTo>
                    <a:pt x="3" y="1031"/>
                  </a:lnTo>
                  <a:lnTo>
                    <a:pt x="4" y="1030"/>
                  </a:lnTo>
                  <a:lnTo>
                    <a:pt x="5" y="1030"/>
                  </a:lnTo>
                  <a:lnTo>
                    <a:pt x="6" y="1030"/>
                  </a:lnTo>
                  <a:lnTo>
                    <a:pt x="8" y="1031"/>
                  </a:lnTo>
                  <a:lnTo>
                    <a:pt x="9" y="1032"/>
                  </a:lnTo>
                  <a:lnTo>
                    <a:pt x="9" y="1033"/>
                  </a:lnTo>
                  <a:lnTo>
                    <a:pt x="9" y="1033"/>
                  </a:lnTo>
                  <a:close/>
                  <a:moveTo>
                    <a:pt x="9" y="1119"/>
                  </a:moveTo>
                  <a:lnTo>
                    <a:pt x="9" y="1174"/>
                  </a:lnTo>
                  <a:lnTo>
                    <a:pt x="9" y="1176"/>
                  </a:lnTo>
                  <a:lnTo>
                    <a:pt x="8" y="1177"/>
                  </a:lnTo>
                  <a:lnTo>
                    <a:pt x="6" y="1178"/>
                  </a:lnTo>
                  <a:lnTo>
                    <a:pt x="5" y="1178"/>
                  </a:lnTo>
                  <a:lnTo>
                    <a:pt x="4" y="1178"/>
                  </a:lnTo>
                  <a:lnTo>
                    <a:pt x="3" y="1177"/>
                  </a:lnTo>
                  <a:lnTo>
                    <a:pt x="1" y="1176"/>
                  </a:lnTo>
                  <a:lnTo>
                    <a:pt x="1" y="1174"/>
                  </a:lnTo>
                  <a:lnTo>
                    <a:pt x="1" y="1119"/>
                  </a:lnTo>
                  <a:lnTo>
                    <a:pt x="1" y="1118"/>
                  </a:lnTo>
                  <a:lnTo>
                    <a:pt x="3" y="1117"/>
                  </a:lnTo>
                  <a:lnTo>
                    <a:pt x="4" y="1116"/>
                  </a:lnTo>
                  <a:lnTo>
                    <a:pt x="5" y="1116"/>
                  </a:lnTo>
                  <a:lnTo>
                    <a:pt x="6" y="1116"/>
                  </a:lnTo>
                  <a:lnTo>
                    <a:pt x="8" y="1117"/>
                  </a:lnTo>
                  <a:lnTo>
                    <a:pt x="9" y="1118"/>
                  </a:lnTo>
                  <a:lnTo>
                    <a:pt x="9" y="1119"/>
                  </a:lnTo>
                  <a:lnTo>
                    <a:pt x="9" y="1119"/>
                  </a:lnTo>
                  <a:close/>
                  <a:moveTo>
                    <a:pt x="9" y="1206"/>
                  </a:moveTo>
                  <a:lnTo>
                    <a:pt x="9" y="1260"/>
                  </a:lnTo>
                  <a:lnTo>
                    <a:pt x="9" y="1262"/>
                  </a:lnTo>
                  <a:lnTo>
                    <a:pt x="8" y="1263"/>
                  </a:lnTo>
                  <a:lnTo>
                    <a:pt x="6" y="1263"/>
                  </a:lnTo>
                  <a:lnTo>
                    <a:pt x="5" y="1264"/>
                  </a:lnTo>
                  <a:lnTo>
                    <a:pt x="4" y="1263"/>
                  </a:lnTo>
                  <a:lnTo>
                    <a:pt x="3" y="1263"/>
                  </a:lnTo>
                  <a:lnTo>
                    <a:pt x="1" y="1262"/>
                  </a:lnTo>
                  <a:lnTo>
                    <a:pt x="1" y="1260"/>
                  </a:lnTo>
                  <a:lnTo>
                    <a:pt x="1" y="1206"/>
                  </a:lnTo>
                  <a:lnTo>
                    <a:pt x="1" y="1204"/>
                  </a:lnTo>
                  <a:lnTo>
                    <a:pt x="3" y="1203"/>
                  </a:lnTo>
                  <a:lnTo>
                    <a:pt x="4" y="1202"/>
                  </a:lnTo>
                  <a:lnTo>
                    <a:pt x="5" y="1202"/>
                  </a:lnTo>
                  <a:lnTo>
                    <a:pt x="6" y="1202"/>
                  </a:lnTo>
                  <a:lnTo>
                    <a:pt x="8" y="1203"/>
                  </a:lnTo>
                  <a:lnTo>
                    <a:pt x="9" y="1204"/>
                  </a:lnTo>
                  <a:lnTo>
                    <a:pt x="9" y="1206"/>
                  </a:lnTo>
                  <a:lnTo>
                    <a:pt x="9" y="1206"/>
                  </a:lnTo>
                  <a:close/>
                  <a:moveTo>
                    <a:pt x="9" y="1292"/>
                  </a:moveTo>
                  <a:lnTo>
                    <a:pt x="9" y="1345"/>
                  </a:lnTo>
                  <a:lnTo>
                    <a:pt x="9" y="1347"/>
                  </a:lnTo>
                  <a:lnTo>
                    <a:pt x="8" y="1348"/>
                  </a:lnTo>
                  <a:lnTo>
                    <a:pt x="6" y="1349"/>
                  </a:lnTo>
                  <a:lnTo>
                    <a:pt x="5" y="1349"/>
                  </a:lnTo>
                  <a:lnTo>
                    <a:pt x="4" y="1349"/>
                  </a:lnTo>
                  <a:lnTo>
                    <a:pt x="3" y="1348"/>
                  </a:lnTo>
                  <a:lnTo>
                    <a:pt x="1" y="1347"/>
                  </a:lnTo>
                  <a:lnTo>
                    <a:pt x="1" y="1345"/>
                  </a:lnTo>
                  <a:lnTo>
                    <a:pt x="1" y="1292"/>
                  </a:lnTo>
                  <a:lnTo>
                    <a:pt x="1" y="1289"/>
                  </a:lnTo>
                  <a:lnTo>
                    <a:pt x="3" y="1288"/>
                  </a:lnTo>
                  <a:lnTo>
                    <a:pt x="4" y="1288"/>
                  </a:lnTo>
                  <a:lnTo>
                    <a:pt x="5" y="1287"/>
                  </a:lnTo>
                  <a:lnTo>
                    <a:pt x="6" y="1288"/>
                  </a:lnTo>
                  <a:lnTo>
                    <a:pt x="8" y="1288"/>
                  </a:lnTo>
                  <a:lnTo>
                    <a:pt x="9" y="1289"/>
                  </a:lnTo>
                  <a:lnTo>
                    <a:pt x="9" y="1292"/>
                  </a:lnTo>
                  <a:lnTo>
                    <a:pt x="9" y="1292"/>
                  </a:lnTo>
                  <a:close/>
                  <a:moveTo>
                    <a:pt x="9" y="1376"/>
                  </a:moveTo>
                  <a:lnTo>
                    <a:pt x="9" y="1431"/>
                  </a:lnTo>
                  <a:lnTo>
                    <a:pt x="9" y="1433"/>
                  </a:lnTo>
                  <a:lnTo>
                    <a:pt x="8" y="1434"/>
                  </a:lnTo>
                  <a:lnTo>
                    <a:pt x="6" y="1435"/>
                  </a:lnTo>
                  <a:lnTo>
                    <a:pt x="5" y="1435"/>
                  </a:lnTo>
                  <a:lnTo>
                    <a:pt x="4" y="1435"/>
                  </a:lnTo>
                  <a:lnTo>
                    <a:pt x="3" y="1434"/>
                  </a:lnTo>
                  <a:lnTo>
                    <a:pt x="1" y="1433"/>
                  </a:lnTo>
                  <a:lnTo>
                    <a:pt x="1" y="1431"/>
                  </a:lnTo>
                  <a:lnTo>
                    <a:pt x="1" y="1376"/>
                  </a:lnTo>
                  <a:lnTo>
                    <a:pt x="1" y="1375"/>
                  </a:lnTo>
                  <a:lnTo>
                    <a:pt x="3" y="1374"/>
                  </a:lnTo>
                  <a:lnTo>
                    <a:pt x="4" y="1373"/>
                  </a:lnTo>
                  <a:lnTo>
                    <a:pt x="5" y="1373"/>
                  </a:lnTo>
                  <a:lnTo>
                    <a:pt x="6" y="1373"/>
                  </a:lnTo>
                  <a:lnTo>
                    <a:pt x="8" y="1374"/>
                  </a:lnTo>
                  <a:lnTo>
                    <a:pt x="9" y="1375"/>
                  </a:lnTo>
                  <a:lnTo>
                    <a:pt x="9" y="1376"/>
                  </a:lnTo>
                  <a:lnTo>
                    <a:pt x="9" y="1376"/>
                  </a:lnTo>
                  <a:close/>
                  <a:moveTo>
                    <a:pt x="9" y="1463"/>
                  </a:moveTo>
                  <a:lnTo>
                    <a:pt x="9" y="1518"/>
                  </a:lnTo>
                  <a:lnTo>
                    <a:pt x="9" y="1519"/>
                  </a:lnTo>
                  <a:lnTo>
                    <a:pt x="8" y="1520"/>
                  </a:lnTo>
                  <a:lnTo>
                    <a:pt x="6" y="1521"/>
                  </a:lnTo>
                  <a:lnTo>
                    <a:pt x="5" y="1521"/>
                  </a:lnTo>
                  <a:lnTo>
                    <a:pt x="4" y="1521"/>
                  </a:lnTo>
                  <a:lnTo>
                    <a:pt x="3" y="1520"/>
                  </a:lnTo>
                  <a:lnTo>
                    <a:pt x="1" y="1519"/>
                  </a:lnTo>
                  <a:lnTo>
                    <a:pt x="1" y="1518"/>
                  </a:lnTo>
                  <a:lnTo>
                    <a:pt x="1" y="1463"/>
                  </a:lnTo>
                  <a:lnTo>
                    <a:pt x="1" y="1461"/>
                  </a:lnTo>
                  <a:lnTo>
                    <a:pt x="3" y="1460"/>
                  </a:lnTo>
                  <a:lnTo>
                    <a:pt x="4" y="1459"/>
                  </a:lnTo>
                  <a:lnTo>
                    <a:pt x="5" y="1459"/>
                  </a:lnTo>
                  <a:lnTo>
                    <a:pt x="6" y="1459"/>
                  </a:lnTo>
                  <a:lnTo>
                    <a:pt x="8" y="1460"/>
                  </a:lnTo>
                  <a:lnTo>
                    <a:pt x="9" y="1461"/>
                  </a:lnTo>
                  <a:lnTo>
                    <a:pt x="9" y="1463"/>
                  </a:lnTo>
                  <a:lnTo>
                    <a:pt x="9" y="1463"/>
                  </a:lnTo>
                  <a:close/>
                  <a:moveTo>
                    <a:pt x="9" y="1549"/>
                  </a:moveTo>
                  <a:lnTo>
                    <a:pt x="9" y="1604"/>
                  </a:lnTo>
                  <a:lnTo>
                    <a:pt x="9" y="1605"/>
                  </a:lnTo>
                  <a:lnTo>
                    <a:pt x="8" y="1606"/>
                  </a:lnTo>
                  <a:lnTo>
                    <a:pt x="6" y="1606"/>
                  </a:lnTo>
                  <a:lnTo>
                    <a:pt x="5" y="1607"/>
                  </a:lnTo>
                  <a:lnTo>
                    <a:pt x="4" y="1606"/>
                  </a:lnTo>
                  <a:lnTo>
                    <a:pt x="3" y="1606"/>
                  </a:lnTo>
                  <a:lnTo>
                    <a:pt x="1" y="1605"/>
                  </a:lnTo>
                  <a:lnTo>
                    <a:pt x="1" y="1604"/>
                  </a:lnTo>
                  <a:lnTo>
                    <a:pt x="1" y="1549"/>
                  </a:lnTo>
                  <a:lnTo>
                    <a:pt x="1" y="1547"/>
                  </a:lnTo>
                  <a:lnTo>
                    <a:pt x="3" y="1546"/>
                  </a:lnTo>
                  <a:lnTo>
                    <a:pt x="4" y="1545"/>
                  </a:lnTo>
                  <a:lnTo>
                    <a:pt x="5" y="1545"/>
                  </a:lnTo>
                  <a:lnTo>
                    <a:pt x="6" y="1545"/>
                  </a:lnTo>
                  <a:lnTo>
                    <a:pt x="8" y="1546"/>
                  </a:lnTo>
                  <a:lnTo>
                    <a:pt x="9" y="1547"/>
                  </a:lnTo>
                  <a:lnTo>
                    <a:pt x="9" y="1549"/>
                  </a:lnTo>
                  <a:lnTo>
                    <a:pt x="9" y="1549"/>
                  </a:lnTo>
                  <a:close/>
                  <a:moveTo>
                    <a:pt x="9" y="1635"/>
                  </a:moveTo>
                  <a:lnTo>
                    <a:pt x="9" y="1688"/>
                  </a:lnTo>
                  <a:lnTo>
                    <a:pt x="9" y="1690"/>
                  </a:lnTo>
                  <a:lnTo>
                    <a:pt x="8" y="1691"/>
                  </a:lnTo>
                  <a:lnTo>
                    <a:pt x="6" y="1692"/>
                  </a:lnTo>
                  <a:lnTo>
                    <a:pt x="5" y="1692"/>
                  </a:lnTo>
                  <a:lnTo>
                    <a:pt x="4" y="1692"/>
                  </a:lnTo>
                  <a:lnTo>
                    <a:pt x="3" y="1691"/>
                  </a:lnTo>
                  <a:lnTo>
                    <a:pt x="1" y="1690"/>
                  </a:lnTo>
                  <a:lnTo>
                    <a:pt x="1" y="1688"/>
                  </a:lnTo>
                  <a:lnTo>
                    <a:pt x="1" y="1635"/>
                  </a:lnTo>
                  <a:lnTo>
                    <a:pt x="1" y="1632"/>
                  </a:lnTo>
                  <a:lnTo>
                    <a:pt x="3" y="1631"/>
                  </a:lnTo>
                  <a:lnTo>
                    <a:pt x="4" y="1631"/>
                  </a:lnTo>
                  <a:lnTo>
                    <a:pt x="5" y="1630"/>
                  </a:lnTo>
                  <a:lnTo>
                    <a:pt x="6" y="1631"/>
                  </a:lnTo>
                  <a:lnTo>
                    <a:pt x="8" y="1631"/>
                  </a:lnTo>
                  <a:lnTo>
                    <a:pt x="9" y="1632"/>
                  </a:lnTo>
                  <a:lnTo>
                    <a:pt x="9" y="1635"/>
                  </a:lnTo>
                  <a:lnTo>
                    <a:pt x="9" y="1635"/>
                  </a:lnTo>
                  <a:close/>
                  <a:moveTo>
                    <a:pt x="9" y="1720"/>
                  </a:moveTo>
                  <a:lnTo>
                    <a:pt x="9" y="1775"/>
                  </a:lnTo>
                  <a:lnTo>
                    <a:pt x="9" y="1776"/>
                  </a:lnTo>
                  <a:lnTo>
                    <a:pt x="8" y="1777"/>
                  </a:lnTo>
                  <a:lnTo>
                    <a:pt x="6" y="1778"/>
                  </a:lnTo>
                  <a:lnTo>
                    <a:pt x="5" y="1778"/>
                  </a:lnTo>
                  <a:lnTo>
                    <a:pt x="4" y="1778"/>
                  </a:lnTo>
                  <a:lnTo>
                    <a:pt x="3" y="1777"/>
                  </a:lnTo>
                  <a:lnTo>
                    <a:pt x="1" y="1776"/>
                  </a:lnTo>
                  <a:lnTo>
                    <a:pt x="1" y="1775"/>
                  </a:lnTo>
                  <a:lnTo>
                    <a:pt x="1" y="1720"/>
                  </a:lnTo>
                  <a:lnTo>
                    <a:pt x="1" y="1718"/>
                  </a:lnTo>
                  <a:lnTo>
                    <a:pt x="3" y="1717"/>
                  </a:lnTo>
                  <a:lnTo>
                    <a:pt x="4" y="1716"/>
                  </a:lnTo>
                  <a:lnTo>
                    <a:pt x="5" y="1716"/>
                  </a:lnTo>
                  <a:lnTo>
                    <a:pt x="6" y="1716"/>
                  </a:lnTo>
                  <a:lnTo>
                    <a:pt x="8" y="1717"/>
                  </a:lnTo>
                  <a:lnTo>
                    <a:pt x="9" y="1718"/>
                  </a:lnTo>
                  <a:lnTo>
                    <a:pt x="9" y="1720"/>
                  </a:lnTo>
                  <a:lnTo>
                    <a:pt x="9" y="1720"/>
                  </a:lnTo>
                  <a:close/>
                  <a:moveTo>
                    <a:pt x="9" y="1806"/>
                  </a:moveTo>
                  <a:lnTo>
                    <a:pt x="9" y="1861"/>
                  </a:lnTo>
                  <a:lnTo>
                    <a:pt x="9" y="1862"/>
                  </a:lnTo>
                  <a:lnTo>
                    <a:pt x="8" y="1863"/>
                  </a:lnTo>
                  <a:lnTo>
                    <a:pt x="6" y="1864"/>
                  </a:lnTo>
                  <a:lnTo>
                    <a:pt x="5" y="1864"/>
                  </a:lnTo>
                  <a:lnTo>
                    <a:pt x="4" y="1864"/>
                  </a:lnTo>
                  <a:lnTo>
                    <a:pt x="3" y="1863"/>
                  </a:lnTo>
                  <a:lnTo>
                    <a:pt x="1" y="1862"/>
                  </a:lnTo>
                  <a:lnTo>
                    <a:pt x="1" y="1861"/>
                  </a:lnTo>
                  <a:lnTo>
                    <a:pt x="1" y="1806"/>
                  </a:lnTo>
                  <a:lnTo>
                    <a:pt x="1" y="1805"/>
                  </a:lnTo>
                  <a:lnTo>
                    <a:pt x="3" y="1803"/>
                  </a:lnTo>
                  <a:lnTo>
                    <a:pt x="4" y="1802"/>
                  </a:lnTo>
                  <a:lnTo>
                    <a:pt x="5" y="1802"/>
                  </a:lnTo>
                  <a:lnTo>
                    <a:pt x="6" y="1802"/>
                  </a:lnTo>
                  <a:lnTo>
                    <a:pt x="8" y="1803"/>
                  </a:lnTo>
                  <a:lnTo>
                    <a:pt x="9" y="1805"/>
                  </a:lnTo>
                  <a:lnTo>
                    <a:pt x="9" y="1806"/>
                  </a:lnTo>
                  <a:lnTo>
                    <a:pt x="9" y="1806"/>
                  </a:lnTo>
                  <a:close/>
                  <a:moveTo>
                    <a:pt x="9" y="1892"/>
                  </a:moveTo>
                  <a:lnTo>
                    <a:pt x="9" y="1947"/>
                  </a:lnTo>
                  <a:lnTo>
                    <a:pt x="9" y="1948"/>
                  </a:lnTo>
                  <a:lnTo>
                    <a:pt x="8" y="1949"/>
                  </a:lnTo>
                  <a:lnTo>
                    <a:pt x="6" y="1949"/>
                  </a:lnTo>
                  <a:lnTo>
                    <a:pt x="5" y="1951"/>
                  </a:lnTo>
                  <a:lnTo>
                    <a:pt x="4" y="1949"/>
                  </a:lnTo>
                  <a:lnTo>
                    <a:pt x="3" y="1949"/>
                  </a:lnTo>
                  <a:lnTo>
                    <a:pt x="1" y="1948"/>
                  </a:lnTo>
                  <a:lnTo>
                    <a:pt x="1" y="1947"/>
                  </a:lnTo>
                  <a:lnTo>
                    <a:pt x="1" y="1892"/>
                  </a:lnTo>
                  <a:lnTo>
                    <a:pt x="1" y="1891"/>
                  </a:lnTo>
                  <a:lnTo>
                    <a:pt x="3" y="1889"/>
                  </a:lnTo>
                  <a:lnTo>
                    <a:pt x="4" y="1888"/>
                  </a:lnTo>
                  <a:lnTo>
                    <a:pt x="5" y="1888"/>
                  </a:lnTo>
                  <a:lnTo>
                    <a:pt x="6" y="1888"/>
                  </a:lnTo>
                  <a:lnTo>
                    <a:pt x="8" y="1889"/>
                  </a:lnTo>
                  <a:lnTo>
                    <a:pt x="9" y="1891"/>
                  </a:lnTo>
                  <a:lnTo>
                    <a:pt x="9" y="1892"/>
                  </a:lnTo>
                  <a:lnTo>
                    <a:pt x="9" y="1892"/>
                  </a:lnTo>
                  <a:close/>
                  <a:moveTo>
                    <a:pt x="9" y="1978"/>
                  </a:moveTo>
                  <a:lnTo>
                    <a:pt x="9" y="2032"/>
                  </a:lnTo>
                  <a:lnTo>
                    <a:pt x="9" y="2033"/>
                  </a:lnTo>
                  <a:lnTo>
                    <a:pt x="8" y="2034"/>
                  </a:lnTo>
                  <a:lnTo>
                    <a:pt x="6" y="2035"/>
                  </a:lnTo>
                  <a:lnTo>
                    <a:pt x="5" y="2035"/>
                  </a:lnTo>
                  <a:lnTo>
                    <a:pt x="4" y="2035"/>
                  </a:lnTo>
                  <a:lnTo>
                    <a:pt x="3" y="2034"/>
                  </a:lnTo>
                  <a:lnTo>
                    <a:pt x="1" y="2033"/>
                  </a:lnTo>
                  <a:lnTo>
                    <a:pt x="1" y="2032"/>
                  </a:lnTo>
                  <a:lnTo>
                    <a:pt x="1" y="1978"/>
                  </a:lnTo>
                  <a:lnTo>
                    <a:pt x="1" y="1976"/>
                  </a:lnTo>
                  <a:lnTo>
                    <a:pt x="3" y="1974"/>
                  </a:lnTo>
                  <a:lnTo>
                    <a:pt x="4" y="1974"/>
                  </a:lnTo>
                  <a:lnTo>
                    <a:pt x="5" y="1973"/>
                  </a:lnTo>
                  <a:lnTo>
                    <a:pt x="6" y="1974"/>
                  </a:lnTo>
                  <a:lnTo>
                    <a:pt x="8" y="1974"/>
                  </a:lnTo>
                  <a:lnTo>
                    <a:pt x="9" y="1976"/>
                  </a:lnTo>
                  <a:lnTo>
                    <a:pt x="9" y="1978"/>
                  </a:lnTo>
                  <a:lnTo>
                    <a:pt x="9" y="1978"/>
                  </a:lnTo>
                  <a:close/>
                  <a:moveTo>
                    <a:pt x="9" y="2063"/>
                  </a:moveTo>
                  <a:lnTo>
                    <a:pt x="9" y="2118"/>
                  </a:lnTo>
                  <a:lnTo>
                    <a:pt x="9" y="2119"/>
                  </a:lnTo>
                  <a:lnTo>
                    <a:pt x="8" y="2120"/>
                  </a:lnTo>
                  <a:lnTo>
                    <a:pt x="6" y="2122"/>
                  </a:lnTo>
                  <a:lnTo>
                    <a:pt x="5" y="2122"/>
                  </a:lnTo>
                  <a:lnTo>
                    <a:pt x="4" y="2122"/>
                  </a:lnTo>
                  <a:lnTo>
                    <a:pt x="3" y="2120"/>
                  </a:lnTo>
                  <a:lnTo>
                    <a:pt x="1" y="2119"/>
                  </a:lnTo>
                  <a:lnTo>
                    <a:pt x="1" y="2118"/>
                  </a:lnTo>
                  <a:lnTo>
                    <a:pt x="1" y="2063"/>
                  </a:lnTo>
                  <a:lnTo>
                    <a:pt x="1" y="2062"/>
                  </a:lnTo>
                  <a:lnTo>
                    <a:pt x="3" y="2060"/>
                  </a:lnTo>
                  <a:lnTo>
                    <a:pt x="4" y="2059"/>
                  </a:lnTo>
                  <a:lnTo>
                    <a:pt x="5" y="2059"/>
                  </a:lnTo>
                  <a:lnTo>
                    <a:pt x="6" y="2059"/>
                  </a:lnTo>
                  <a:lnTo>
                    <a:pt x="8" y="2060"/>
                  </a:lnTo>
                  <a:lnTo>
                    <a:pt x="9" y="2062"/>
                  </a:lnTo>
                  <a:lnTo>
                    <a:pt x="9" y="2063"/>
                  </a:lnTo>
                  <a:lnTo>
                    <a:pt x="9" y="2063"/>
                  </a:lnTo>
                  <a:close/>
                </a:path>
              </a:pathLst>
            </a:custGeom>
            <a:solidFill>
              <a:srgbClr val="000000"/>
            </a:solidFill>
            <a:ln w="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7043739" y="1579564"/>
              <a:ext cx="12700" cy="3368675"/>
            </a:xfrm>
            <a:custGeom>
              <a:avLst/>
              <a:gdLst/>
              <a:ahLst/>
              <a:cxnLst>
                <a:cxn ang="0">
                  <a:pos x="1" y="61"/>
                </a:cxn>
                <a:cxn ang="0">
                  <a:pos x="5" y="0"/>
                </a:cxn>
                <a:cxn ang="0">
                  <a:pos x="6" y="147"/>
                </a:cxn>
                <a:cxn ang="0">
                  <a:pos x="0" y="89"/>
                </a:cxn>
                <a:cxn ang="0">
                  <a:pos x="7" y="90"/>
                </a:cxn>
                <a:cxn ang="0">
                  <a:pos x="1" y="233"/>
                </a:cxn>
                <a:cxn ang="0">
                  <a:pos x="5" y="172"/>
                </a:cxn>
                <a:cxn ang="0">
                  <a:pos x="6" y="318"/>
                </a:cxn>
                <a:cxn ang="0">
                  <a:pos x="0" y="260"/>
                </a:cxn>
                <a:cxn ang="0">
                  <a:pos x="7" y="262"/>
                </a:cxn>
                <a:cxn ang="0">
                  <a:pos x="1" y="404"/>
                </a:cxn>
                <a:cxn ang="0">
                  <a:pos x="5" y="343"/>
                </a:cxn>
                <a:cxn ang="0">
                  <a:pos x="6" y="490"/>
                </a:cxn>
                <a:cxn ang="0">
                  <a:pos x="0" y="432"/>
                </a:cxn>
                <a:cxn ang="0">
                  <a:pos x="7" y="433"/>
                </a:cxn>
                <a:cxn ang="0">
                  <a:pos x="1" y="577"/>
                </a:cxn>
                <a:cxn ang="0">
                  <a:pos x="5" y="515"/>
                </a:cxn>
                <a:cxn ang="0">
                  <a:pos x="6" y="661"/>
                </a:cxn>
                <a:cxn ang="0">
                  <a:pos x="0" y="603"/>
                </a:cxn>
                <a:cxn ang="0">
                  <a:pos x="7" y="605"/>
                </a:cxn>
                <a:cxn ang="0">
                  <a:pos x="1" y="747"/>
                </a:cxn>
                <a:cxn ang="0">
                  <a:pos x="5" y="686"/>
                </a:cxn>
                <a:cxn ang="0">
                  <a:pos x="6" y="834"/>
                </a:cxn>
                <a:cxn ang="0">
                  <a:pos x="0" y="775"/>
                </a:cxn>
                <a:cxn ang="0">
                  <a:pos x="7" y="776"/>
                </a:cxn>
                <a:cxn ang="0">
                  <a:pos x="1" y="920"/>
                </a:cxn>
                <a:cxn ang="0">
                  <a:pos x="5" y="859"/>
                </a:cxn>
                <a:cxn ang="0">
                  <a:pos x="6" y="1005"/>
                </a:cxn>
                <a:cxn ang="0">
                  <a:pos x="0" y="946"/>
                </a:cxn>
                <a:cxn ang="0">
                  <a:pos x="7" y="948"/>
                </a:cxn>
                <a:cxn ang="0">
                  <a:pos x="1" y="1091"/>
                </a:cxn>
                <a:cxn ang="0">
                  <a:pos x="5" y="1030"/>
                </a:cxn>
                <a:cxn ang="0">
                  <a:pos x="6" y="1177"/>
                </a:cxn>
                <a:cxn ang="0">
                  <a:pos x="0" y="1118"/>
                </a:cxn>
                <a:cxn ang="0">
                  <a:pos x="7" y="1119"/>
                </a:cxn>
                <a:cxn ang="0">
                  <a:pos x="1" y="1263"/>
                </a:cxn>
                <a:cxn ang="0">
                  <a:pos x="5" y="1202"/>
                </a:cxn>
                <a:cxn ang="0">
                  <a:pos x="7" y="1348"/>
                </a:cxn>
                <a:cxn ang="0">
                  <a:pos x="0" y="1289"/>
                </a:cxn>
                <a:cxn ang="0">
                  <a:pos x="8" y="1292"/>
                </a:cxn>
                <a:cxn ang="0">
                  <a:pos x="1" y="1434"/>
                </a:cxn>
                <a:cxn ang="0">
                  <a:pos x="6" y="1373"/>
                </a:cxn>
                <a:cxn ang="0">
                  <a:pos x="7" y="1520"/>
                </a:cxn>
                <a:cxn ang="0">
                  <a:pos x="1" y="1461"/>
                </a:cxn>
                <a:cxn ang="0">
                  <a:pos x="8" y="1463"/>
                </a:cxn>
                <a:cxn ang="0">
                  <a:pos x="1" y="1606"/>
                </a:cxn>
                <a:cxn ang="0">
                  <a:pos x="6" y="1545"/>
                </a:cxn>
                <a:cxn ang="0">
                  <a:pos x="7" y="1691"/>
                </a:cxn>
                <a:cxn ang="0">
                  <a:pos x="1" y="1632"/>
                </a:cxn>
                <a:cxn ang="0">
                  <a:pos x="8" y="1635"/>
                </a:cxn>
                <a:cxn ang="0">
                  <a:pos x="1" y="1777"/>
                </a:cxn>
                <a:cxn ang="0">
                  <a:pos x="6" y="1716"/>
                </a:cxn>
                <a:cxn ang="0">
                  <a:pos x="7" y="1863"/>
                </a:cxn>
                <a:cxn ang="0">
                  <a:pos x="1" y="1805"/>
                </a:cxn>
                <a:cxn ang="0">
                  <a:pos x="8" y="1806"/>
                </a:cxn>
                <a:cxn ang="0">
                  <a:pos x="1" y="1949"/>
                </a:cxn>
                <a:cxn ang="0">
                  <a:pos x="6" y="1888"/>
                </a:cxn>
                <a:cxn ang="0">
                  <a:pos x="7" y="2034"/>
                </a:cxn>
                <a:cxn ang="0">
                  <a:pos x="1" y="1976"/>
                </a:cxn>
                <a:cxn ang="0">
                  <a:pos x="8" y="1978"/>
                </a:cxn>
                <a:cxn ang="0">
                  <a:pos x="2" y="2120"/>
                </a:cxn>
                <a:cxn ang="0">
                  <a:pos x="6" y="2059"/>
                </a:cxn>
              </a:cxnLst>
              <a:rect l="0" t="0" r="r" b="b"/>
              <a:pathLst>
                <a:path w="8" h="2122">
                  <a:moveTo>
                    <a:pt x="7" y="4"/>
                  </a:moveTo>
                  <a:lnTo>
                    <a:pt x="7" y="59"/>
                  </a:lnTo>
                  <a:lnTo>
                    <a:pt x="7" y="60"/>
                  </a:lnTo>
                  <a:lnTo>
                    <a:pt x="6" y="61"/>
                  </a:lnTo>
                  <a:lnTo>
                    <a:pt x="5" y="62"/>
                  </a:lnTo>
                  <a:lnTo>
                    <a:pt x="3" y="62"/>
                  </a:lnTo>
                  <a:lnTo>
                    <a:pt x="2" y="62"/>
                  </a:lnTo>
                  <a:lnTo>
                    <a:pt x="1" y="61"/>
                  </a:lnTo>
                  <a:lnTo>
                    <a:pt x="0" y="60"/>
                  </a:lnTo>
                  <a:lnTo>
                    <a:pt x="0" y="59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7" y="4"/>
                  </a:lnTo>
                  <a:close/>
                  <a:moveTo>
                    <a:pt x="7" y="90"/>
                  </a:moveTo>
                  <a:lnTo>
                    <a:pt x="7" y="145"/>
                  </a:lnTo>
                  <a:lnTo>
                    <a:pt x="7" y="146"/>
                  </a:lnTo>
                  <a:lnTo>
                    <a:pt x="6" y="147"/>
                  </a:lnTo>
                  <a:lnTo>
                    <a:pt x="5" y="148"/>
                  </a:lnTo>
                  <a:lnTo>
                    <a:pt x="3" y="148"/>
                  </a:lnTo>
                  <a:lnTo>
                    <a:pt x="2" y="148"/>
                  </a:lnTo>
                  <a:lnTo>
                    <a:pt x="1" y="147"/>
                  </a:lnTo>
                  <a:lnTo>
                    <a:pt x="0" y="146"/>
                  </a:lnTo>
                  <a:lnTo>
                    <a:pt x="0" y="145"/>
                  </a:lnTo>
                  <a:lnTo>
                    <a:pt x="0" y="90"/>
                  </a:lnTo>
                  <a:lnTo>
                    <a:pt x="0" y="89"/>
                  </a:lnTo>
                  <a:lnTo>
                    <a:pt x="1" y="87"/>
                  </a:lnTo>
                  <a:lnTo>
                    <a:pt x="2" y="86"/>
                  </a:lnTo>
                  <a:lnTo>
                    <a:pt x="3" y="86"/>
                  </a:lnTo>
                  <a:lnTo>
                    <a:pt x="5" y="86"/>
                  </a:lnTo>
                  <a:lnTo>
                    <a:pt x="6" y="87"/>
                  </a:lnTo>
                  <a:lnTo>
                    <a:pt x="7" y="89"/>
                  </a:lnTo>
                  <a:lnTo>
                    <a:pt x="7" y="90"/>
                  </a:lnTo>
                  <a:lnTo>
                    <a:pt x="7" y="90"/>
                  </a:lnTo>
                  <a:close/>
                  <a:moveTo>
                    <a:pt x="7" y="176"/>
                  </a:moveTo>
                  <a:lnTo>
                    <a:pt x="7" y="231"/>
                  </a:lnTo>
                  <a:lnTo>
                    <a:pt x="7" y="232"/>
                  </a:lnTo>
                  <a:lnTo>
                    <a:pt x="6" y="233"/>
                  </a:lnTo>
                  <a:lnTo>
                    <a:pt x="5" y="233"/>
                  </a:lnTo>
                  <a:lnTo>
                    <a:pt x="3" y="235"/>
                  </a:lnTo>
                  <a:lnTo>
                    <a:pt x="2" y="233"/>
                  </a:lnTo>
                  <a:lnTo>
                    <a:pt x="1" y="233"/>
                  </a:lnTo>
                  <a:lnTo>
                    <a:pt x="0" y="232"/>
                  </a:lnTo>
                  <a:lnTo>
                    <a:pt x="0" y="231"/>
                  </a:lnTo>
                  <a:lnTo>
                    <a:pt x="0" y="176"/>
                  </a:lnTo>
                  <a:lnTo>
                    <a:pt x="0" y="175"/>
                  </a:lnTo>
                  <a:lnTo>
                    <a:pt x="1" y="173"/>
                  </a:lnTo>
                  <a:lnTo>
                    <a:pt x="2" y="172"/>
                  </a:lnTo>
                  <a:lnTo>
                    <a:pt x="3" y="172"/>
                  </a:lnTo>
                  <a:lnTo>
                    <a:pt x="5" y="172"/>
                  </a:lnTo>
                  <a:lnTo>
                    <a:pt x="6" y="173"/>
                  </a:lnTo>
                  <a:lnTo>
                    <a:pt x="7" y="175"/>
                  </a:lnTo>
                  <a:lnTo>
                    <a:pt x="7" y="176"/>
                  </a:lnTo>
                  <a:lnTo>
                    <a:pt x="7" y="176"/>
                  </a:lnTo>
                  <a:close/>
                  <a:moveTo>
                    <a:pt x="7" y="262"/>
                  </a:moveTo>
                  <a:lnTo>
                    <a:pt x="7" y="316"/>
                  </a:lnTo>
                  <a:lnTo>
                    <a:pt x="7" y="317"/>
                  </a:lnTo>
                  <a:lnTo>
                    <a:pt x="6" y="318"/>
                  </a:lnTo>
                  <a:lnTo>
                    <a:pt x="5" y="319"/>
                  </a:lnTo>
                  <a:lnTo>
                    <a:pt x="3" y="319"/>
                  </a:lnTo>
                  <a:lnTo>
                    <a:pt x="2" y="319"/>
                  </a:lnTo>
                  <a:lnTo>
                    <a:pt x="1" y="318"/>
                  </a:lnTo>
                  <a:lnTo>
                    <a:pt x="0" y="317"/>
                  </a:lnTo>
                  <a:lnTo>
                    <a:pt x="0" y="316"/>
                  </a:lnTo>
                  <a:lnTo>
                    <a:pt x="0" y="262"/>
                  </a:lnTo>
                  <a:lnTo>
                    <a:pt x="0" y="260"/>
                  </a:lnTo>
                  <a:lnTo>
                    <a:pt x="1" y="258"/>
                  </a:lnTo>
                  <a:lnTo>
                    <a:pt x="2" y="258"/>
                  </a:lnTo>
                  <a:lnTo>
                    <a:pt x="3" y="257"/>
                  </a:lnTo>
                  <a:lnTo>
                    <a:pt x="5" y="258"/>
                  </a:lnTo>
                  <a:lnTo>
                    <a:pt x="6" y="258"/>
                  </a:lnTo>
                  <a:lnTo>
                    <a:pt x="7" y="260"/>
                  </a:lnTo>
                  <a:lnTo>
                    <a:pt x="7" y="262"/>
                  </a:lnTo>
                  <a:lnTo>
                    <a:pt x="7" y="262"/>
                  </a:lnTo>
                  <a:close/>
                  <a:moveTo>
                    <a:pt x="7" y="347"/>
                  </a:moveTo>
                  <a:lnTo>
                    <a:pt x="7" y="402"/>
                  </a:lnTo>
                  <a:lnTo>
                    <a:pt x="7" y="403"/>
                  </a:lnTo>
                  <a:lnTo>
                    <a:pt x="6" y="404"/>
                  </a:lnTo>
                  <a:lnTo>
                    <a:pt x="5" y="406"/>
                  </a:lnTo>
                  <a:lnTo>
                    <a:pt x="3" y="406"/>
                  </a:lnTo>
                  <a:lnTo>
                    <a:pt x="2" y="406"/>
                  </a:lnTo>
                  <a:lnTo>
                    <a:pt x="1" y="404"/>
                  </a:lnTo>
                  <a:lnTo>
                    <a:pt x="0" y="403"/>
                  </a:lnTo>
                  <a:lnTo>
                    <a:pt x="0" y="402"/>
                  </a:lnTo>
                  <a:lnTo>
                    <a:pt x="0" y="347"/>
                  </a:lnTo>
                  <a:lnTo>
                    <a:pt x="0" y="346"/>
                  </a:lnTo>
                  <a:lnTo>
                    <a:pt x="1" y="344"/>
                  </a:lnTo>
                  <a:lnTo>
                    <a:pt x="2" y="343"/>
                  </a:lnTo>
                  <a:lnTo>
                    <a:pt x="3" y="343"/>
                  </a:lnTo>
                  <a:lnTo>
                    <a:pt x="5" y="343"/>
                  </a:lnTo>
                  <a:lnTo>
                    <a:pt x="6" y="344"/>
                  </a:lnTo>
                  <a:lnTo>
                    <a:pt x="7" y="346"/>
                  </a:lnTo>
                  <a:lnTo>
                    <a:pt x="7" y="347"/>
                  </a:lnTo>
                  <a:lnTo>
                    <a:pt x="7" y="347"/>
                  </a:lnTo>
                  <a:close/>
                  <a:moveTo>
                    <a:pt x="7" y="433"/>
                  </a:moveTo>
                  <a:lnTo>
                    <a:pt x="7" y="488"/>
                  </a:lnTo>
                  <a:lnTo>
                    <a:pt x="7" y="489"/>
                  </a:lnTo>
                  <a:lnTo>
                    <a:pt x="6" y="490"/>
                  </a:lnTo>
                  <a:lnTo>
                    <a:pt x="5" y="492"/>
                  </a:lnTo>
                  <a:lnTo>
                    <a:pt x="3" y="492"/>
                  </a:lnTo>
                  <a:lnTo>
                    <a:pt x="2" y="492"/>
                  </a:lnTo>
                  <a:lnTo>
                    <a:pt x="1" y="490"/>
                  </a:lnTo>
                  <a:lnTo>
                    <a:pt x="0" y="489"/>
                  </a:lnTo>
                  <a:lnTo>
                    <a:pt x="0" y="488"/>
                  </a:lnTo>
                  <a:lnTo>
                    <a:pt x="0" y="433"/>
                  </a:lnTo>
                  <a:lnTo>
                    <a:pt x="0" y="432"/>
                  </a:lnTo>
                  <a:lnTo>
                    <a:pt x="1" y="430"/>
                  </a:lnTo>
                  <a:lnTo>
                    <a:pt x="2" y="429"/>
                  </a:lnTo>
                  <a:lnTo>
                    <a:pt x="3" y="429"/>
                  </a:lnTo>
                  <a:lnTo>
                    <a:pt x="5" y="429"/>
                  </a:lnTo>
                  <a:lnTo>
                    <a:pt x="6" y="430"/>
                  </a:lnTo>
                  <a:lnTo>
                    <a:pt x="7" y="432"/>
                  </a:lnTo>
                  <a:lnTo>
                    <a:pt x="7" y="433"/>
                  </a:lnTo>
                  <a:lnTo>
                    <a:pt x="7" y="433"/>
                  </a:lnTo>
                  <a:close/>
                  <a:moveTo>
                    <a:pt x="7" y="519"/>
                  </a:moveTo>
                  <a:lnTo>
                    <a:pt x="7" y="574"/>
                  </a:lnTo>
                  <a:lnTo>
                    <a:pt x="7" y="575"/>
                  </a:lnTo>
                  <a:lnTo>
                    <a:pt x="6" y="577"/>
                  </a:lnTo>
                  <a:lnTo>
                    <a:pt x="5" y="577"/>
                  </a:lnTo>
                  <a:lnTo>
                    <a:pt x="3" y="578"/>
                  </a:lnTo>
                  <a:lnTo>
                    <a:pt x="2" y="577"/>
                  </a:lnTo>
                  <a:lnTo>
                    <a:pt x="1" y="577"/>
                  </a:lnTo>
                  <a:lnTo>
                    <a:pt x="0" y="575"/>
                  </a:lnTo>
                  <a:lnTo>
                    <a:pt x="0" y="574"/>
                  </a:lnTo>
                  <a:lnTo>
                    <a:pt x="0" y="519"/>
                  </a:lnTo>
                  <a:lnTo>
                    <a:pt x="0" y="518"/>
                  </a:lnTo>
                  <a:lnTo>
                    <a:pt x="1" y="517"/>
                  </a:lnTo>
                  <a:lnTo>
                    <a:pt x="2" y="515"/>
                  </a:lnTo>
                  <a:lnTo>
                    <a:pt x="3" y="515"/>
                  </a:lnTo>
                  <a:lnTo>
                    <a:pt x="5" y="515"/>
                  </a:lnTo>
                  <a:lnTo>
                    <a:pt x="6" y="517"/>
                  </a:lnTo>
                  <a:lnTo>
                    <a:pt x="7" y="518"/>
                  </a:lnTo>
                  <a:lnTo>
                    <a:pt x="7" y="519"/>
                  </a:lnTo>
                  <a:lnTo>
                    <a:pt x="7" y="519"/>
                  </a:lnTo>
                  <a:close/>
                  <a:moveTo>
                    <a:pt x="7" y="605"/>
                  </a:moveTo>
                  <a:lnTo>
                    <a:pt x="7" y="659"/>
                  </a:lnTo>
                  <a:lnTo>
                    <a:pt x="7" y="660"/>
                  </a:lnTo>
                  <a:lnTo>
                    <a:pt x="6" y="661"/>
                  </a:lnTo>
                  <a:lnTo>
                    <a:pt x="5" y="663"/>
                  </a:lnTo>
                  <a:lnTo>
                    <a:pt x="3" y="663"/>
                  </a:lnTo>
                  <a:lnTo>
                    <a:pt x="2" y="663"/>
                  </a:lnTo>
                  <a:lnTo>
                    <a:pt x="1" y="661"/>
                  </a:lnTo>
                  <a:lnTo>
                    <a:pt x="0" y="660"/>
                  </a:lnTo>
                  <a:lnTo>
                    <a:pt x="0" y="659"/>
                  </a:lnTo>
                  <a:lnTo>
                    <a:pt x="0" y="605"/>
                  </a:lnTo>
                  <a:lnTo>
                    <a:pt x="0" y="603"/>
                  </a:lnTo>
                  <a:lnTo>
                    <a:pt x="1" y="601"/>
                  </a:lnTo>
                  <a:lnTo>
                    <a:pt x="2" y="601"/>
                  </a:lnTo>
                  <a:lnTo>
                    <a:pt x="3" y="600"/>
                  </a:lnTo>
                  <a:lnTo>
                    <a:pt x="5" y="601"/>
                  </a:lnTo>
                  <a:lnTo>
                    <a:pt x="6" y="601"/>
                  </a:lnTo>
                  <a:lnTo>
                    <a:pt x="7" y="603"/>
                  </a:lnTo>
                  <a:lnTo>
                    <a:pt x="7" y="605"/>
                  </a:lnTo>
                  <a:lnTo>
                    <a:pt x="7" y="605"/>
                  </a:lnTo>
                  <a:close/>
                  <a:moveTo>
                    <a:pt x="7" y="690"/>
                  </a:moveTo>
                  <a:lnTo>
                    <a:pt x="7" y="745"/>
                  </a:lnTo>
                  <a:lnTo>
                    <a:pt x="7" y="746"/>
                  </a:lnTo>
                  <a:lnTo>
                    <a:pt x="6" y="747"/>
                  </a:lnTo>
                  <a:lnTo>
                    <a:pt x="5" y="749"/>
                  </a:lnTo>
                  <a:lnTo>
                    <a:pt x="3" y="749"/>
                  </a:lnTo>
                  <a:lnTo>
                    <a:pt x="2" y="749"/>
                  </a:lnTo>
                  <a:lnTo>
                    <a:pt x="1" y="747"/>
                  </a:lnTo>
                  <a:lnTo>
                    <a:pt x="0" y="746"/>
                  </a:lnTo>
                  <a:lnTo>
                    <a:pt x="0" y="745"/>
                  </a:lnTo>
                  <a:lnTo>
                    <a:pt x="0" y="690"/>
                  </a:lnTo>
                  <a:lnTo>
                    <a:pt x="0" y="689"/>
                  </a:lnTo>
                  <a:lnTo>
                    <a:pt x="1" y="688"/>
                  </a:lnTo>
                  <a:lnTo>
                    <a:pt x="2" y="686"/>
                  </a:lnTo>
                  <a:lnTo>
                    <a:pt x="3" y="686"/>
                  </a:lnTo>
                  <a:lnTo>
                    <a:pt x="5" y="686"/>
                  </a:lnTo>
                  <a:lnTo>
                    <a:pt x="6" y="688"/>
                  </a:lnTo>
                  <a:lnTo>
                    <a:pt x="7" y="689"/>
                  </a:lnTo>
                  <a:lnTo>
                    <a:pt x="7" y="690"/>
                  </a:lnTo>
                  <a:lnTo>
                    <a:pt x="7" y="690"/>
                  </a:lnTo>
                  <a:close/>
                  <a:moveTo>
                    <a:pt x="7" y="776"/>
                  </a:moveTo>
                  <a:lnTo>
                    <a:pt x="7" y="831"/>
                  </a:lnTo>
                  <a:lnTo>
                    <a:pt x="7" y="832"/>
                  </a:lnTo>
                  <a:lnTo>
                    <a:pt x="6" y="834"/>
                  </a:lnTo>
                  <a:lnTo>
                    <a:pt x="5" y="835"/>
                  </a:lnTo>
                  <a:lnTo>
                    <a:pt x="3" y="835"/>
                  </a:lnTo>
                  <a:lnTo>
                    <a:pt x="2" y="835"/>
                  </a:lnTo>
                  <a:lnTo>
                    <a:pt x="1" y="834"/>
                  </a:lnTo>
                  <a:lnTo>
                    <a:pt x="0" y="832"/>
                  </a:lnTo>
                  <a:lnTo>
                    <a:pt x="0" y="831"/>
                  </a:lnTo>
                  <a:lnTo>
                    <a:pt x="0" y="776"/>
                  </a:lnTo>
                  <a:lnTo>
                    <a:pt x="0" y="775"/>
                  </a:lnTo>
                  <a:lnTo>
                    <a:pt x="1" y="774"/>
                  </a:lnTo>
                  <a:lnTo>
                    <a:pt x="2" y="772"/>
                  </a:lnTo>
                  <a:lnTo>
                    <a:pt x="3" y="772"/>
                  </a:lnTo>
                  <a:lnTo>
                    <a:pt x="5" y="772"/>
                  </a:lnTo>
                  <a:lnTo>
                    <a:pt x="6" y="774"/>
                  </a:lnTo>
                  <a:lnTo>
                    <a:pt x="7" y="775"/>
                  </a:lnTo>
                  <a:lnTo>
                    <a:pt x="7" y="776"/>
                  </a:lnTo>
                  <a:lnTo>
                    <a:pt x="7" y="776"/>
                  </a:lnTo>
                  <a:close/>
                  <a:moveTo>
                    <a:pt x="7" y="862"/>
                  </a:moveTo>
                  <a:lnTo>
                    <a:pt x="7" y="917"/>
                  </a:lnTo>
                  <a:lnTo>
                    <a:pt x="7" y="918"/>
                  </a:lnTo>
                  <a:lnTo>
                    <a:pt x="6" y="920"/>
                  </a:lnTo>
                  <a:lnTo>
                    <a:pt x="5" y="920"/>
                  </a:lnTo>
                  <a:lnTo>
                    <a:pt x="3" y="921"/>
                  </a:lnTo>
                  <a:lnTo>
                    <a:pt x="2" y="920"/>
                  </a:lnTo>
                  <a:lnTo>
                    <a:pt x="1" y="920"/>
                  </a:lnTo>
                  <a:lnTo>
                    <a:pt x="0" y="918"/>
                  </a:lnTo>
                  <a:lnTo>
                    <a:pt x="0" y="917"/>
                  </a:lnTo>
                  <a:lnTo>
                    <a:pt x="0" y="862"/>
                  </a:lnTo>
                  <a:lnTo>
                    <a:pt x="0" y="861"/>
                  </a:lnTo>
                  <a:lnTo>
                    <a:pt x="1" y="860"/>
                  </a:lnTo>
                  <a:lnTo>
                    <a:pt x="2" y="859"/>
                  </a:lnTo>
                  <a:lnTo>
                    <a:pt x="3" y="859"/>
                  </a:lnTo>
                  <a:lnTo>
                    <a:pt x="5" y="859"/>
                  </a:lnTo>
                  <a:lnTo>
                    <a:pt x="6" y="860"/>
                  </a:lnTo>
                  <a:lnTo>
                    <a:pt x="7" y="861"/>
                  </a:lnTo>
                  <a:lnTo>
                    <a:pt x="7" y="862"/>
                  </a:lnTo>
                  <a:lnTo>
                    <a:pt x="7" y="862"/>
                  </a:lnTo>
                  <a:close/>
                  <a:moveTo>
                    <a:pt x="7" y="948"/>
                  </a:moveTo>
                  <a:lnTo>
                    <a:pt x="7" y="1002"/>
                  </a:lnTo>
                  <a:lnTo>
                    <a:pt x="7" y="1003"/>
                  </a:lnTo>
                  <a:lnTo>
                    <a:pt x="6" y="1005"/>
                  </a:lnTo>
                  <a:lnTo>
                    <a:pt x="5" y="1006"/>
                  </a:lnTo>
                  <a:lnTo>
                    <a:pt x="3" y="1006"/>
                  </a:lnTo>
                  <a:lnTo>
                    <a:pt x="2" y="1006"/>
                  </a:lnTo>
                  <a:lnTo>
                    <a:pt x="1" y="1005"/>
                  </a:lnTo>
                  <a:lnTo>
                    <a:pt x="0" y="1003"/>
                  </a:lnTo>
                  <a:lnTo>
                    <a:pt x="0" y="1002"/>
                  </a:lnTo>
                  <a:lnTo>
                    <a:pt x="0" y="948"/>
                  </a:lnTo>
                  <a:lnTo>
                    <a:pt x="0" y="946"/>
                  </a:lnTo>
                  <a:lnTo>
                    <a:pt x="1" y="945"/>
                  </a:lnTo>
                  <a:lnTo>
                    <a:pt x="2" y="945"/>
                  </a:lnTo>
                  <a:lnTo>
                    <a:pt x="3" y="943"/>
                  </a:lnTo>
                  <a:lnTo>
                    <a:pt x="5" y="945"/>
                  </a:lnTo>
                  <a:lnTo>
                    <a:pt x="6" y="945"/>
                  </a:lnTo>
                  <a:lnTo>
                    <a:pt x="7" y="946"/>
                  </a:lnTo>
                  <a:lnTo>
                    <a:pt x="7" y="948"/>
                  </a:lnTo>
                  <a:lnTo>
                    <a:pt x="7" y="948"/>
                  </a:lnTo>
                  <a:close/>
                  <a:moveTo>
                    <a:pt x="7" y="1033"/>
                  </a:moveTo>
                  <a:lnTo>
                    <a:pt x="7" y="1088"/>
                  </a:lnTo>
                  <a:lnTo>
                    <a:pt x="7" y="1089"/>
                  </a:lnTo>
                  <a:lnTo>
                    <a:pt x="6" y="1091"/>
                  </a:lnTo>
                  <a:lnTo>
                    <a:pt x="5" y="1092"/>
                  </a:lnTo>
                  <a:lnTo>
                    <a:pt x="3" y="1092"/>
                  </a:lnTo>
                  <a:lnTo>
                    <a:pt x="2" y="1092"/>
                  </a:lnTo>
                  <a:lnTo>
                    <a:pt x="1" y="1091"/>
                  </a:lnTo>
                  <a:lnTo>
                    <a:pt x="0" y="1089"/>
                  </a:lnTo>
                  <a:lnTo>
                    <a:pt x="0" y="1088"/>
                  </a:lnTo>
                  <a:lnTo>
                    <a:pt x="0" y="1033"/>
                  </a:lnTo>
                  <a:lnTo>
                    <a:pt x="0" y="1032"/>
                  </a:lnTo>
                  <a:lnTo>
                    <a:pt x="1" y="1031"/>
                  </a:lnTo>
                  <a:lnTo>
                    <a:pt x="2" y="1030"/>
                  </a:lnTo>
                  <a:lnTo>
                    <a:pt x="3" y="1030"/>
                  </a:lnTo>
                  <a:lnTo>
                    <a:pt x="5" y="1030"/>
                  </a:lnTo>
                  <a:lnTo>
                    <a:pt x="6" y="1031"/>
                  </a:lnTo>
                  <a:lnTo>
                    <a:pt x="7" y="1032"/>
                  </a:lnTo>
                  <a:lnTo>
                    <a:pt x="7" y="1033"/>
                  </a:lnTo>
                  <a:lnTo>
                    <a:pt x="7" y="1033"/>
                  </a:lnTo>
                  <a:close/>
                  <a:moveTo>
                    <a:pt x="7" y="1119"/>
                  </a:moveTo>
                  <a:lnTo>
                    <a:pt x="7" y="1174"/>
                  </a:lnTo>
                  <a:lnTo>
                    <a:pt x="7" y="1176"/>
                  </a:lnTo>
                  <a:lnTo>
                    <a:pt x="6" y="1177"/>
                  </a:lnTo>
                  <a:lnTo>
                    <a:pt x="5" y="1178"/>
                  </a:lnTo>
                  <a:lnTo>
                    <a:pt x="3" y="1178"/>
                  </a:lnTo>
                  <a:lnTo>
                    <a:pt x="2" y="1178"/>
                  </a:lnTo>
                  <a:lnTo>
                    <a:pt x="1" y="1177"/>
                  </a:lnTo>
                  <a:lnTo>
                    <a:pt x="0" y="1176"/>
                  </a:lnTo>
                  <a:lnTo>
                    <a:pt x="0" y="1174"/>
                  </a:lnTo>
                  <a:lnTo>
                    <a:pt x="0" y="1119"/>
                  </a:lnTo>
                  <a:lnTo>
                    <a:pt x="0" y="1118"/>
                  </a:lnTo>
                  <a:lnTo>
                    <a:pt x="1" y="1117"/>
                  </a:lnTo>
                  <a:lnTo>
                    <a:pt x="2" y="1116"/>
                  </a:lnTo>
                  <a:lnTo>
                    <a:pt x="3" y="1116"/>
                  </a:lnTo>
                  <a:lnTo>
                    <a:pt x="5" y="1116"/>
                  </a:lnTo>
                  <a:lnTo>
                    <a:pt x="6" y="1117"/>
                  </a:lnTo>
                  <a:lnTo>
                    <a:pt x="7" y="1118"/>
                  </a:lnTo>
                  <a:lnTo>
                    <a:pt x="7" y="1119"/>
                  </a:lnTo>
                  <a:lnTo>
                    <a:pt x="7" y="1119"/>
                  </a:lnTo>
                  <a:close/>
                  <a:moveTo>
                    <a:pt x="7" y="1206"/>
                  </a:moveTo>
                  <a:lnTo>
                    <a:pt x="7" y="1260"/>
                  </a:lnTo>
                  <a:lnTo>
                    <a:pt x="7" y="1262"/>
                  </a:lnTo>
                  <a:lnTo>
                    <a:pt x="6" y="1263"/>
                  </a:lnTo>
                  <a:lnTo>
                    <a:pt x="5" y="1263"/>
                  </a:lnTo>
                  <a:lnTo>
                    <a:pt x="3" y="1264"/>
                  </a:lnTo>
                  <a:lnTo>
                    <a:pt x="2" y="1263"/>
                  </a:lnTo>
                  <a:lnTo>
                    <a:pt x="1" y="1263"/>
                  </a:lnTo>
                  <a:lnTo>
                    <a:pt x="0" y="1262"/>
                  </a:lnTo>
                  <a:lnTo>
                    <a:pt x="0" y="1260"/>
                  </a:lnTo>
                  <a:lnTo>
                    <a:pt x="0" y="1206"/>
                  </a:lnTo>
                  <a:lnTo>
                    <a:pt x="0" y="1204"/>
                  </a:lnTo>
                  <a:lnTo>
                    <a:pt x="1" y="1203"/>
                  </a:lnTo>
                  <a:lnTo>
                    <a:pt x="2" y="1202"/>
                  </a:lnTo>
                  <a:lnTo>
                    <a:pt x="3" y="1202"/>
                  </a:lnTo>
                  <a:lnTo>
                    <a:pt x="5" y="1202"/>
                  </a:lnTo>
                  <a:lnTo>
                    <a:pt x="6" y="1203"/>
                  </a:lnTo>
                  <a:lnTo>
                    <a:pt x="7" y="1204"/>
                  </a:lnTo>
                  <a:lnTo>
                    <a:pt x="7" y="1206"/>
                  </a:lnTo>
                  <a:lnTo>
                    <a:pt x="7" y="1206"/>
                  </a:lnTo>
                  <a:close/>
                  <a:moveTo>
                    <a:pt x="8" y="1292"/>
                  </a:moveTo>
                  <a:lnTo>
                    <a:pt x="8" y="1345"/>
                  </a:lnTo>
                  <a:lnTo>
                    <a:pt x="7" y="1347"/>
                  </a:lnTo>
                  <a:lnTo>
                    <a:pt x="7" y="1348"/>
                  </a:lnTo>
                  <a:lnTo>
                    <a:pt x="6" y="1349"/>
                  </a:lnTo>
                  <a:lnTo>
                    <a:pt x="3" y="1349"/>
                  </a:lnTo>
                  <a:lnTo>
                    <a:pt x="2" y="1349"/>
                  </a:lnTo>
                  <a:lnTo>
                    <a:pt x="1" y="1348"/>
                  </a:lnTo>
                  <a:lnTo>
                    <a:pt x="1" y="1347"/>
                  </a:lnTo>
                  <a:lnTo>
                    <a:pt x="0" y="1345"/>
                  </a:lnTo>
                  <a:lnTo>
                    <a:pt x="0" y="1292"/>
                  </a:lnTo>
                  <a:lnTo>
                    <a:pt x="0" y="1289"/>
                  </a:lnTo>
                  <a:lnTo>
                    <a:pt x="1" y="1288"/>
                  </a:lnTo>
                  <a:lnTo>
                    <a:pt x="2" y="1288"/>
                  </a:lnTo>
                  <a:lnTo>
                    <a:pt x="3" y="1287"/>
                  </a:lnTo>
                  <a:lnTo>
                    <a:pt x="5" y="1288"/>
                  </a:lnTo>
                  <a:lnTo>
                    <a:pt x="7" y="1288"/>
                  </a:lnTo>
                  <a:lnTo>
                    <a:pt x="7" y="1289"/>
                  </a:lnTo>
                  <a:lnTo>
                    <a:pt x="8" y="1292"/>
                  </a:lnTo>
                  <a:lnTo>
                    <a:pt x="8" y="1292"/>
                  </a:lnTo>
                  <a:close/>
                  <a:moveTo>
                    <a:pt x="8" y="1376"/>
                  </a:moveTo>
                  <a:lnTo>
                    <a:pt x="8" y="1431"/>
                  </a:lnTo>
                  <a:lnTo>
                    <a:pt x="7" y="1433"/>
                  </a:lnTo>
                  <a:lnTo>
                    <a:pt x="7" y="1434"/>
                  </a:lnTo>
                  <a:lnTo>
                    <a:pt x="6" y="1435"/>
                  </a:lnTo>
                  <a:lnTo>
                    <a:pt x="3" y="1435"/>
                  </a:lnTo>
                  <a:lnTo>
                    <a:pt x="2" y="1435"/>
                  </a:lnTo>
                  <a:lnTo>
                    <a:pt x="1" y="1434"/>
                  </a:lnTo>
                  <a:lnTo>
                    <a:pt x="1" y="1433"/>
                  </a:lnTo>
                  <a:lnTo>
                    <a:pt x="0" y="1431"/>
                  </a:lnTo>
                  <a:lnTo>
                    <a:pt x="0" y="1376"/>
                  </a:lnTo>
                  <a:lnTo>
                    <a:pt x="1" y="1375"/>
                  </a:lnTo>
                  <a:lnTo>
                    <a:pt x="1" y="1374"/>
                  </a:lnTo>
                  <a:lnTo>
                    <a:pt x="2" y="1373"/>
                  </a:lnTo>
                  <a:lnTo>
                    <a:pt x="3" y="1373"/>
                  </a:lnTo>
                  <a:lnTo>
                    <a:pt x="6" y="1373"/>
                  </a:lnTo>
                  <a:lnTo>
                    <a:pt x="7" y="1374"/>
                  </a:lnTo>
                  <a:lnTo>
                    <a:pt x="7" y="1375"/>
                  </a:lnTo>
                  <a:lnTo>
                    <a:pt x="8" y="1376"/>
                  </a:lnTo>
                  <a:lnTo>
                    <a:pt x="8" y="1376"/>
                  </a:lnTo>
                  <a:close/>
                  <a:moveTo>
                    <a:pt x="8" y="1463"/>
                  </a:moveTo>
                  <a:lnTo>
                    <a:pt x="8" y="1518"/>
                  </a:lnTo>
                  <a:lnTo>
                    <a:pt x="7" y="1519"/>
                  </a:lnTo>
                  <a:lnTo>
                    <a:pt x="7" y="1520"/>
                  </a:lnTo>
                  <a:lnTo>
                    <a:pt x="6" y="1521"/>
                  </a:lnTo>
                  <a:lnTo>
                    <a:pt x="3" y="1521"/>
                  </a:lnTo>
                  <a:lnTo>
                    <a:pt x="2" y="1521"/>
                  </a:lnTo>
                  <a:lnTo>
                    <a:pt x="1" y="1520"/>
                  </a:lnTo>
                  <a:lnTo>
                    <a:pt x="1" y="1519"/>
                  </a:lnTo>
                  <a:lnTo>
                    <a:pt x="0" y="1518"/>
                  </a:lnTo>
                  <a:lnTo>
                    <a:pt x="0" y="1463"/>
                  </a:lnTo>
                  <a:lnTo>
                    <a:pt x="1" y="1461"/>
                  </a:lnTo>
                  <a:lnTo>
                    <a:pt x="1" y="1460"/>
                  </a:lnTo>
                  <a:lnTo>
                    <a:pt x="2" y="1459"/>
                  </a:lnTo>
                  <a:lnTo>
                    <a:pt x="3" y="1459"/>
                  </a:lnTo>
                  <a:lnTo>
                    <a:pt x="6" y="1459"/>
                  </a:lnTo>
                  <a:lnTo>
                    <a:pt x="7" y="1460"/>
                  </a:lnTo>
                  <a:lnTo>
                    <a:pt x="7" y="1461"/>
                  </a:lnTo>
                  <a:lnTo>
                    <a:pt x="8" y="1463"/>
                  </a:lnTo>
                  <a:lnTo>
                    <a:pt x="8" y="1463"/>
                  </a:lnTo>
                  <a:close/>
                  <a:moveTo>
                    <a:pt x="8" y="1549"/>
                  </a:moveTo>
                  <a:lnTo>
                    <a:pt x="8" y="1604"/>
                  </a:lnTo>
                  <a:lnTo>
                    <a:pt x="7" y="1605"/>
                  </a:lnTo>
                  <a:lnTo>
                    <a:pt x="7" y="1606"/>
                  </a:lnTo>
                  <a:lnTo>
                    <a:pt x="6" y="1606"/>
                  </a:lnTo>
                  <a:lnTo>
                    <a:pt x="5" y="1607"/>
                  </a:lnTo>
                  <a:lnTo>
                    <a:pt x="2" y="1606"/>
                  </a:lnTo>
                  <a:lnTo>
                    <a:pt x="1" y="1606"/>
                  </a:lnTo>
                  <a:lnTo>
                    <a:pt x="1" y="1605"/>
                  </a:lnTo>
                  <a:lnTo>
                    <a:pt x="0" y="1604"/>
                  </a:lnTo>
                  <a:lnTo>
                    <a:pt x="0" y="1549"/>
                  </a:lnTo>
                  <a:lnTo>
                    <a:pt x="1" y="1547"/>
                  </a:lnTo>
                  <a:lnTo>
                    <a:pt x="1" y="1546"/>
                  </a:lnTo>
                  <a:lnTo>
                    <a:pt x="2" y="1545"/>
                  </a:lnTo>
                  <a:lnTo>
                    <a:pt x="5" y="1545"/>
                  </a:lnTo>
                  <a:lnTo>
                    <a:pt x="6" y="1545"/>
                  </a:lnTo>
                  <a:lnTo>
                    <a:pt x="7" y="1546"/>
                  </a:lnTo>
                  <a:lnTo>
                    <a:pt x="7" y="1547"/>
                  </a:lnTo>
                  <a:lnTo>
                    <a:pt x="8" y="1549"/>
                  </a:lnTo>
                  <a:lnTo>
                    <a:pt x="8" y="1549"/>
                  </a:lnTo>
                  <a:close/>
                  <a:moveTo>
                    <a:pt x="8" y="1635"/>
                  </a:moveTo>
                  <a:lnTo>
                    <a:pt x="8" y="1688"/>
                  </a:lnTo>
                  <a:lnTo>
                    <a:pt x="7" y="1690"/>
                  </a:lnTo>
                  <a:lnTo>
                    <a:pt x="7" y="1691"/>
                  </a:lnTo>
                  <a:lnTo>
                    <a:pt x="6" y="1692"/>
                  </a:lnTo>
                  <a:lnTo>
                    <a:pt x="5" y="1692"/>
                  </a:lnTo>
                  <a:lnTo>
                    <a:pt x="2" y="1692"/>
                  </a:lnTo>
                  <a:lnTo>
                    <a:pt x="1" y="1691"/>
                  </a:lnTo>
                  <a:lnTo>
                    <a:pt x="1" y="1690"/>
                  </a:lnTo>
                  <a:lnTo>
                    <a:pt x="0" y="1688"/>
                  </a:lnTo>
                  <a:lnTo>
                    <a:pt x="0" y="1635"/>
                  </a:lnTo>
                  <a:lnTo>
                    <a:pt x="1" y="1632"/>
                  </a:lnTo>
                  <a:lnTo>
                    <a:pt x="1" y="1631"/>
                  </a:lnTo>
                  <a:lnTo>
                    <a:pt x="2" y="1631"/>
                  </a:lnTo>
                  <a:lnTo>
                    <a:pt x="5" y="1630"/>
                  </a:lnTo>
                  <a:lnTo>
                    <a:pt x="6" y="1631"/>
                  </a:lnTo>
                  <a:lnTo>
                    <a:pt x="7" y="1631"/>
                  </a:lnTo>
                  <a:lnTo>
                    <a:pt x="7" y="1632"/>
                  </a:lnTo>
                  <a:lnTo>
                    <a:pt x="8" y="1635"/>
                  </a:lnTo>
                  <a:lnTo>
                    <a:pt x="8" y="1635"/>
                  </a:lnTo>
                  <a:close/>
                  <a:moveTo>
                    <a:pt x="8" y="1720"/>
                  </a:moveTo>
                  <a:lnTo>
                    <a:pt x="8" y="1775"/>
                  </a:lnTo>
                  <a:lnTo>
                    <a:pt x="7" y="1776"/>
                  </a:lnTo>
                  <a:lnTo>
                    <a:pt x="7" y="1777"/>
                  </a:lnTo>
                  <a:lnTo>
                    <a:pt x="6" y="1778"/>
                  </a:lnTo>
                  <a:lnTo>
                    <a:pt x="5" y="1778"/>
                  </a:lnTo>
                  <a:lnTo>
                    <a:pt x="2" y="1778"/>
                  </a:lnTo>
                  <a:lnTo>
                    <a:pt x="1" y="1777"/>
                  </a:lnTo>
                  <a:lnTo>
                    <a:pt x="1" y="1776"/>
                  </a:lnTo>
                  <a:lnTo>
                    <a:pt x="0" y="1775"/>
                  </a:lnTo>
                  <a:lnTo>
                    <a:pt x="0" y="1720"/>
                  </a:lnTo>
                  <a:lnTo>
                    <a:pt x="1" y="1718"/>
                  </a:lnTo>
                  <a:lnTo>
                    <a:pt x="1" y="1717"/>
                  </a:lnTo>
                  <a:lnTo>
                    <a:pt x="2" y="1716"/>
                  </a:lnTo>
                  <a:lnTo>
                    <a:pt x="5" y="1716"/>
                  </a:lnTo>
                  <a:lnTo>
                    <a:pt x="6" y="1716"/>
                  </a:lnTo>
                  <a:lnTo>
                    <a:pt x="7" y="1717"/>
                  </a:lnTo>
                  <a:lnTo>
                    <a:pt x="7" y="1718"/>
                  </a:lnTo>
                  <a:lnTo>
                    <a:pt x="8" y="1720"/>
                  </a:lnTo>
                  <a:lnTo>
                    <a:pt x="8" y="1720"/>
                  </a:lnTo>
                  <a:close/>
                  <a:moveTo>
                    <a:pt x="8" y="1806"/>
                  </a:moveTo>
                  <a:lnTo>
                    <a:pt x="8" y="1861"/>
                  </a:lnTo>
                  <a:lnTo>
                    <a:pt x="8" y="1862"/>
                  </a:lnTo>
                  <a:lnTo>
                    <a:pt x="7" y="1863"/>
                  </a:lnTo>
                  <a:lnTo>
                    <a:pt x="6" y="1864"/>
                  </a:lnTo>
                  <a:lnTo>
                    <a:pt x="5" y="1864"/>
                  </a:lnTo>
                  <a:lnTo>
                    <a:pt x="2" y="1864"/>
                  </a:lnTo>
                  <a:lnTo>
                    <a:pt x="1" y="1863"/>
                  </a:lnTo>
                  <a:lnTo>
                    <a:pt x="1" y="1862"/>
                  </a:lnTo>
                  <a:lnTo>
                    <a:pt x="1" y="1861"/>
                  </a:lnTo>
                  <a:lnTo>
                    <a:pt x="1" y="1806"/>
                  </a:lnTo>
                  <a:lnTo>
                    <a:pt x="1" y="1805"/>
                  </a:lnTo>
                  <a:lnTo>
                    <a:pt x="1" y="1803"/>
                  </a:lnTo>
                  <a:lnTo>
                    <a:pt x="2" y="1802"/>
                  </a:lnTo>
                  <a:lnTo>
                    <a:pt x="5" y="1802"/>
                  </a:lnTo>
                  <a:lnTo>
                    <a:pt x="6" y="1802"/>
                  </a:lnTo>
                  <a:lnTo>
                    <a:pt x="7" y="1803"/>
                  </a:lnTo>
                  <a:lnTo>
                    <a:pt x="8" y="1805"/>
                  </a:lnTo>
                  <a:lnTo>
                    <a:pt x="8" y="1806"/>
                  </a:lnTo>
                  <a:lnTo>
                    <a:pt x="8" y="1806"/>
                  </a:lnTo>
                  <a:close/>
                  <a:moveTo>
                    <a:pt x="8" y="1892"/>
                  </a:moveTo>
                  <a:lnTo>
                    <a:pt x="8" y="1947"/>
                  </a:lnTo>
                  <a:lnTo>
                    <a:pt x="8" y="1948"/>
                  </a:lnTo>
                  <a:lnTo>
                    <a:pt x="7" y="1949"/>
                  </a:lnTo>
                  <a:lnTo>
                    <a:pt x="6" y="1949"/>
                  </a:lnTo>
                  <a:lnTo>
                    <a:pt x="5" y="1951"/>
                  </a:lnTo>
                  <a:lnTo>
                    <a:pt x="2" y="1949"/>
                  </a:lnTo>
                  <a:lnTo>
                    <a:pt x="1" y="1949"/>
                  </a:lnTo>
                  <a:lnTo>
                    <a:pt x="1" y="1948"/>
                  </a:lnTo>
                  <a:lnTo>
                    <a:pt x="1" y="1947"/>
                  </a:lnTo>
                  <a:lnTo>
                    <a:pt x="1" y="1892"/>
                  </a:lnTo>
                  <a:lnTo>
                    <a:pt x="1" y="1891"/>
                  </a:lnTo>
                  <a:lnTo>
                    <a:pt x="1" y="1889"/>
                  </a:lnTo>
                  <a:lnTo>
                    <a:pt x="2" y="1888"/>
                  </a:lnTo>
                  <a:lnTo>
                    <a:pt x="5" y="1888"/>
                  </a:lnTo>
                  <a:lnTo>
                    <a:pt x="6" y="1888"/>
                  </a:lnTo>
                  <a:lnTo>
                    <a:pt x="7" y="1889"/>
                  </a:lnTo>
                  <a:lnTo>
                    <a:pt x="8" y="1891"/>
                  </a:lnTo>
                  <a:lnTo>
                    <a:pt x="8" y="1892"/>
                  </a:lnTo>
                  <a:lnTo>
                    <a:pt x="8" y="1892"/>
                  </a:lnTo>
                  <a:close/>
                  <a:moveTo>
                    <a:pt x="8" y="1978"/>
                  </a:moveTo>
                  <a:lnTo>
                    <a:pt x="8" y="2032"/>
                  </a:lnTo>
                  <a:lnTo>
                    <a:pt x="8" y="2033"/>
                  </a:lnTo>
                  <a:lnTo>
                    <a:pt x="7" y="2034"/>
                  </a:lnTo>
                  <a:lnTo>
                    <a:pt x="6" y="2035"/>
                  </a:lnTo>
                  <a:lnTo>
                    <a:pt x="5" y="2035"/>
                  </a:lnTo>
                  <a:lnTo>
                    <a:pt x="2" y="2035"/>
                  </a:lnTo>
                  <a:lnTo>
                    <a:pt x="1" y="2034"/>
                  </a:lnTo>
                  <a:lnTo>
                    <a:pt x="1" y="2033"/>
                  </a:lnTo>
                  <a:lnTo>
                    <a:pt x="1" y="2032"/>
                  </a:lnTo>
                  <a:lnTo>
                    <a:pt x="1" y="1978"/>
                  </a:lnTo>
                  <a:lnTo>
                    <a:pt x="1" y="1976"/>
                  </a:lnTo>
                  <a:lnTo>
                    <a:pt x="1" y="1974"/>
                  </a:lnTo>
                  <a:lnTo>
                    <a:pt x="2" y="1974"/>
                  </a:lnTo>
                  <a:lnTo>
                    <a:pt x="5" y="1973"/>
                  </a:lnTo>
                  <a:lnTo>
                    <a:pt x="6" y="1974"/>
                  </a:lnTo>
                  <a:lnTo>
                    <a:pt x="7" y="1974"/>
                  </a:lnTo>
                  <a:lnTo>
                    <a:pt x="8" y="1976"/>
                  </a:lnTo>
                  <a:lnTo>
                    <a:pt x="8" y="1978"/>
                  </a:lnTo>
                  <a:lnTo>
                    <a:pt x="8" y="1978"/>
                  </a:lnTo>
                  <a:close/>
                  <a:moveTo>
                    <a:pt x="8" y="2063"/>
                  </a:moveTo>
                  <a:lnTo>
                    <a:pt x="8" y="2118"/>
                  </a:lnTo>
                  <a:lnTo>
                    <a:pt x="8" y="2119"/>
                  </a:lnTo>
                  <a:lnTo>
                    <a:pt x="7" y="2120"/>
                  </a:lnTo>
                  <a:lnTo>
                    <a:pt x="6" y="2122"/>
                  </a:lnTo>
                  <a:lnTo>
                    <a:pt x="5" y="2122"/>
                  </a:lnTo>
                  <a:lnTo>
                    <a:pt x="3" y="2122"/>
                  </a:lnTo>
                  <a:lnTo>
                    <a:pt x="2" y="2120"/>
                  </a:lnTo>
                  <a:lnTo>
                    <a:pt x="1" y="2119"/>
                  </a:lnTo>
                  <a:lnTo>
                    <a:pt x="1" y="2118"/>
                  </a:lnTo>
                  <a:lnTo>
                    <a:pt x="1" y="2063"/>
                  </a:lnTo>
                  <a:lnTo>
                    <a:pt x="1" y="2062"/>
                  </a:lnTo>
                  <a:lnTo>
                    <a:pt x="2" y="2060"/>
                  </a:lnTo>
                  <a:lnTo>
                    <a:pt x="3" y="2059"/>
                  </a:lnTo>
                  <a:lnTo>
                    <a:pt x="5" y="2059"/>
                  </a:lnTo>
                  <a:lnTo>
                    <a:pt x="6" y="2059"/>
                  </a:lnTo>
                  <a:lnTo>
                    <a:pt x="7" y="2060"/>
                  </a:lnTo>
                  <a:lnTo>
                    <a:pt x="8" y="2062"/>
                  </a:lnTo>
                  <a:lnTo>
                    <a:pt x="8" y="2063"/>
                  </a:lnTo>
                  <a:lnTo>
                    <a:pt x="8" y="2063"/>
                  </a:lnTo>
                  <a:close/>
                </a:path>
              </a:pathLst>
            </a:custGeom>
            <a:solidFill>
              <a:srgbClr val="000000"/>
            </a:solidFill>
            <a:ln w="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pic>
          <p:nvPicPr>
            <p:cNvPr id="11" name="Picture 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00476" y="2376489"/>
              <a:ext cx="1157288" cy="1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3679826" y="2913064"/>
              <a:ext cx="3743325" cy="112236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162" y="191"/>
                </a:cxn>
                <a:cxn ang="0">
                  <a:pos x="271" y="312"/>
                </a:cxn>
                <a:cxn ang="0">
                  <a:pos x="378" y="424"/>
                </a:cxn>
                <a:cxn ang="0">
                  <a:pos x="432" y="475"/>
                </a:cxn>
                <a:cxn ang="0">
                  <a:pos x="485" y="523"/>
                </a:cxn>
                <a:cxn ang="0">
                  <a:pos x="539" y="565"/>
                </a:cxn>
                <a:cxn ang="0">
                  <a:pos x="591" y="604"/>
                </a:cxn>
                <a:cxn ang="0">
                  <a:pos x="644" y="636"/>
                </a:cxn>
                <a:cxn ang="0">
                  <a:pos x="696" y="664"/>
                </a:cxn>
                <a:cxn ang="0">
                  <a:pos x="748" y="685"/>
                </a:cxn>
                <a:cxn ang="0">
                  <a:pos x="801" y="700"/>
                </a:cxn>
                <a:cxn ang="0">
                  <a:pos x="852" y="707"/>
                </a:cxn>
                <a:cxn ang="0">
                  <a:pos x="877" y="707"/>
                </a:cxn>
                <a:cxn ang="0">
                  <a:pos x="903" y="705"/>
                </a:cxn>
                <a:cxn ang="0">
                  <a:pos x="928" y="700"/>
                </a:cxn>
                <a:cxn ang="0">
                  <a:pos x="953" y="692"/>
                </a:cxn>
                <a:cxn ang="0">
                  <a:pos x="979" y="683"/>
                </a:cxn>
                <a:cxn ang="0">
                  <a:pos x="1004" y="670"/>
                </a:cxn>
                <a:cxn ang="0">
                  <a:pos x="1029" y="656"/>
                </a:cxn>
                <a:cxn ang="0">
                  <a:pos x="1054" y="640"/>
                </a:cxn>
                <a:cxn ang="0">
                  <a:pos x="1079" y="623"/>
                </a:cxn>
                <a:cxn ang="0">
                  <a:pos x="1104" y="603"/>
                </a:cxn>
                <a:cxn ang="0">
                  <a:pos x="1129" y="583"/>
                </a:cxn>
                <a:cxn ang="0">
                  <a:pos x="1179" y="538"/>
                </a:cxn>
                <a:cxn ang="0">
                  <a:pos x="1228" y="489"/>
                </a:cxn>
                <a:cxn ang="0">
                  <a:pos x="1278" y="439"/>
                </a:cxn>
                <a:cxn ang="0">
                  <a:pos x="1350" y="362"/>
                </a:cxn>
                <a:cxn ang="0">
                  <a:pos x="1399" y="311"/>
                </a:cxn>
                <a:cxn ang="0">
                  <a:pos x="1447" y="263"/>
                </a:cxn>
                <a:cxn ang="0">
                  <a:pos x="1495" y="218"/>
                </a:cxn>
                <a:cxn ang="0">
                  <a:pos x="1518" y="197"/>
                </a:cxn>
                <a:cxn ang="0">
                  <a:pos x="1542" y="178"/>
                </a:cxn>
                <a:cxn ang="0">
                  <a:pos x="1567" y="161"/>
                </a:cxn>
                <a:cxn ang="0">
                  <a:pos x="1590" y="145"/>
                </a:cxn>
                <a:cxn ang="0">
                  <a:pos x="1613" y="130"/>
                </a:cxn>
                <a:cxn ang="0">
                  <a:pos x="1637" y="118"/>
                </a:cxn>
                <a:cxn ang="0">
                  <a:pos x="1686" y="97"/>
                </a:cxn>
                <a:cxn ang="0">
                  <a:pos x="1736" y="80"/>
                </a:cxn>
                <a:cxn ang="0">
                  <a:pos x="1787" y="65"/>
                </a:cxn>
                <a:cxn ang="0">
                  <a:pos x="1839" y="52"/>
                </a:cxn>
                <a:cxn ang="0">
                  <a:pos x="1892" y="42"/>
                </a:cxn>
                <a:cxn ang="0">
                  <a:pos x="1945" y="34"/>
                </a:cxn>
                <a:cxn ang="0">
                  <a:pos x="1996" y="27"/>
                </a:cxn>
                <a:cxn ang="0">
                  <a:pos x="2048" y="22"/>
                </a:cxn>
                <a:cxn ang="0">
                  <a:pos x="2096" y="19"/>
                </a:cxn>
                <a:cxn ang="0">
                  <a:pos x="2144" y="15"/>
                </a:cxn>
                <a:cxn ang="0">
                  <a:pos x="2189" y="12"/>
                </a:cxn>
                <a:cxn ang="0">
                  <a:pos x="2231" y="10"/>
                </a:cxn>
                <a:cxn ang="0">
                  <a:pos x="2270" y="9"/>
                </a:cxn>
                <a:cxn ang="0">
                  <a:pos x="2303" y="6"/>
                </a:cxn>
                <a:cxn ang="0">
                  <a:pos x="2333" y="4"/>
                </a:cxn>
                <a:cxn ang="0">
                  <a:pos x="2347" y="2"/>
                </a:cxn>
                <a:cxn ang="0">
                  <a:pos x="2358" y="0"/>
                </a:cxn>
              </a:cxnLst>
              <a:rect l="0" t="0" r="r" b="b"/>
              <a:pathLst>
                <a:path w="2358" h="707">
                  <a:moveTo>
                    <a:pt x="0" y="0"/>
                  </a:moveTo>
                  <a:lnTo>
                    <a:pt x="53" y="65"/>
                  </a:lnTo>
                  <a:lnTo>
                    <a:pt x="108" y="128"/>
                  </a:lnTo>
                  <a:lnTo>
                    <a:pt x="162" y="191"/>
                  </a:lnTo>
                  <a:lnTo>
                    <a:pt x="216" y="252"/>
                  </a:lnTo>
                  <a:lnTo>
                    <a:pt x="271" y="312"/>
                  </a:lnTo>
                  <a:lnTo>
                    <a:pt x="324" y="369"/>
                  </a:lnTo>
                  <a:lnTo>
                    <a:pt x="378" y="424"/>
                  </a:lnTo>
                  <a:lnTo>
                    <a:pt x="405" y="450"/>
                  </a:lnTo>
                  <a:lnTo>
                    <a:pt x="432" y="475"/>
                  </a:lnTo>
                  <a:lnTo>
                    <a:pt x="458" y="499"/>
                  </a:lnTo>
                  <a:lnTo>
                    <a:pt x="485" y="523"/>
                  </a:lnTo>
                  <a:lnTo>
                    <a:pt x="511" y="544"/>
                  </a:lnTo>
                  <a:lnTo>
                    <a:pt x="539" y="565"/>
                  </a:lnTo>
                  <a:lnTo>
                    <a:pt x="565" y="585"/>
                  </a:lnTo>
                  <a:lnTo>
                    <a:pt x="591" y="604"/>
                  </a:lnTo>
                  <a:lnTo>
                    <a:pt x="617" y="621"/>
                  </a:lnTo>
                  <a:lnTo>
                    <a:pt x="644" y="636"/>
                  </a:lnTo>
                  <a:lnTo>
                    <a:pt x="670" y="651"/>
                  </a:lnTo>
                  <a:lnTo>
                    <a:pt x="696" y="664"/>
                  </a:lnTo>
                  <a:lnTo>
                    <a:pt x="722" y="675"/>
                  </a:lnTo>
                  <a:lnTo>
                    <a:pt x="748" y="685"/>
                  </a:lnTo>
                  <a:lnTo>
                    <a:pt x="775" y="694"/>
                  </a:lnTo>
                  <a:lnTo>
                    <a:pt x="801" y="700"/>
                  </a:lnTo>
                  <a:lnTo>
                    <a:pt x="826" y="705"/>
                  </a:lnTo>
                  <a:lnTo>
                    <a:pt x="852" y="707"/>
                  </a:lnTo>
                  <a:lnTo>
                    <a:pt x="865" y="707"/>
                  </a:lnTo>
                  <a:lnTo>
                    <a:pt x="877" y="707"/>
                  </a:lnTo>
                  <a:lnTo>
                    <a:pt x="890" y="706"/>
                  </a:lnTo>
                  <a:lnTo>
                    <a:pt x="903" y="705"/>
                  </a:lnTo>
                  <a:lnTo>
                    <a:pt x="916" y="702"/>
                  </a:lnTo>
                  <a:lnTo>
                    <a:pt x="928" y="700"/>
                  </a:lnTo>
                  <a:lnTo>
                    <a:pt x="941" y="696"/>
                  </a:lnTo>
                  <a:lnTo>
                    <a:pt x="953" y="692"/>
                  </a:lnTo>
                  <a:lnTo>
                    <a:pt x="967" y="687"/>
                  </a:lnTo>
                  <a:lnTo>
                    <a:pt x="979" y="683"/>
                  </a:lnTo>
                  <a:lnTo>
                    <a:pt x="992" y="676"/>
                  </a:lnTo>
                  <a:lnTo>
                    <a:pt x="1004" y="670"/>
                  </a:lnTo>
                  <a:lnTo>
                    <a:pt x="1017" y="664"/>
                  </a:lnTo>
                  <a:lnTo>
                    <a:pt x="1029" y="656"/>
                  </a:lnTo>
                  <a:lnTo>
                    <a:pt x="1042" y="649"/>
                  </a:lnTo>
                  <a:lnTo>
                    <a:pt x="1054" y="640"/>
                  </a:lnTo>
                  <a:lnTo>
                    <a:pt x="1067" y="631"/>
                  </a:lnTo>
                  <a:lnTo>
                    <a:pt x="1079" y="623"/>
                  </a:lnTo>
                  <a:lnTo>
                    <a:pt x="1092" y="613"/>
                  </a:lnTo>
                  <a:lnTo>
                    <a:pt x="1104" y="603"/>
                  </a:lnTo>
                  <a:lnTo>
                    <a:pt x="1117" y="593"/>
                  </a:lnTo>
                  <a:lnTo>
                    <a:pt x="1129" y="583"/>
                  </a:lnTo>
                  <a:lnTo>
                    <a:pt x="1154" y="560"/>
                  </a:lnTo>
                  <a:lnTo>
                    <a:pt x="1179" y="538"/>
                  </a:lnTo>
                  <a:lnTo>
                    <a:pt x="1204" y="514"/>
                  </a:lnTo>
                  <a:lnTo>
                    <a:pt x="1228" y="489"/>
                  </a:lnTo>
                  <a:lnTo>
                    <a:pt x="1253" y="464"/>
                  </a:lnTo>
                  <a:lnTo>
                    <a:pt x="1278" y="439"/>
                  </a:lnTo>
                  <a:lnTo>
                    <a:pt x="1301" y="413"/>
                  </a:lnTo>
                  <a:lnTo>
                    <a:pt x="1350" y="362"/>
                  </a:lnTo>
                  <a:lnTo>
                    <a:pt x="1375" y="337"/>
                  </a:lnTo>
                  <a:lnTo>
                    <a:pt x="1399" y="311"/>
                  </a:lnTo>
                  <a:lnTo>
                    <a:pt x="1424" y="287"/>
                  </a:lnTo>
                  <a:lnTo>
                    <a:pt x="1447" y="263"/>
                  </a:lnTo>
                  <a:lnTo>
                    <a:pt x="1471" y="239"/>
                  </a:lnTo>
                  <a:lnTo>
                    <a:pt x="1495" y="218"/>
                  </a:lnTo>
                  <a:lnTo>
                    <a:pt x="1507" y="207"/>
                  </a:lnTo>
                  <a:lnTo>
                    <a:pt x="1518" y="197"/>
                  </a:lnTo>
                  <a:lnTo>
                    <a:pt x="1531" y="187"/>
                  </a:lnTo>
                  <a:lnTo>
                    <a:pt x="1542" y="178"/>
                  </a:lnTo>
                  <a:lnTo>
                    <a:pt x="1555" y="170"/>
                  </a:lnTo>
                  <a:lnTo>
                    <a:pt x="1567" y="161"/>
                  </a:lnTo>
                  <a:lnTo>
                    <a:pt x="1578" y="152"/>
                  </a:lnTo>
                  <a:lnTo>
                    <a:pt x="1590" y="145"/>
                  </a:lnTo>
                  <a:lnTo>
                    <a:pt x="1602" y="137"/>
                  </a:lnTo>
                  <a:lnTo>
                    <a:pt x="1613" y="130"/>
                  </a:lnTo>
                  <a:lnTo>
                    <a:pt x="1626" y="123"/>
                  </a:lnTo>
                  <a:lnTo>
                    <a:pt x="1637" y="118"/>
                  </a:lnTo>
                  <a:lnTo>
                    <a:pt x="1662" y="107"/>
                  </a:lnTo>
                  <a:lnTo>
                    <a:pt x="1686" y="97"/>
                  </a:lnTo>
                  <a:lnTo>
                    <a:pt x="1711" y="88"/>
                  </a:lnTo>
                  <a:lnTo>
                    <a:pt x="1736" y="80"/>
                  </a:lnTo>
                  <a:lnTo>
                    <a:pt x="1762" y="72"/>
                  </a:lnTo>
                  <a:lnTo>
                    <a:pt x="1787" y="65"/>
                  </a:lnTo>
                  <a:lnTo>
                    <a:pt x="1813" y="58"/>
                  </a:lnTo>
                  <a:lnTo>
                    <a:pt x="1839" y="52"/>
                  </a:lnTo>
                  <a:lnTo>
                    <a:pt x="1865" y="47"/>
                  </a:lnTo>
                  <a:lnTo>
                    <a:pt x="1892" y="42"/>
                  </a:lnTo>
                  <a:lnTo>
                    <a:pt x="1919" y="39"/>
                  </a:lnTo>
                  <a:lnTo>
                    <a:pt x="1945" y="34"/>
                  </a:lnTo>
                  <a:lnTo>
                    <a:pt x="1970" y="31"/>
                  </a:lnTo>
                  <a:lnTo>
                    <a:pt x="1996" y="27"/>
                  </a:lnTo>
                  <a:lnTo>
                    <a:pt x="2023" y="25"/>
                  </a:lnTo>
                  <a:lnTo>
                    <a:pt x="2048" y="22"/>
                  </a:lnTo>
                  <a:lnTo>
                    <a:pt x="2072" y="20"/>
                  </a:lnTo>
                  <a:lnTo>
                    <a:pt x="2096" y="19"/>
                  </a:lnTo>
                  <a:lnTo>
                    <a:pt x="2121" y="16"/>
                  </a:lnTo>
                  <a:lnTo>
                    <a:pt x="2144" y="15"/>
                  </a:lnTo>
                  <a:lnTo>
                    <a:pt x="2167" y="14"/>
                  </a:lnTo>
                  <a:lnTo>
                    <a:pt x="2189" y="12"/>
                  </a:lnTo>
                  <a:lnTo>
                    <a:pt x="2210" y="11"/>
                  </a:lnTo>
                  <a:lnTo>
                    <a:pt x="2231" y="10"/>
                  </a:lnTo>
                  <a:lnTo>
                    <a:pt x="2251" y="9"/>
                  </a:lnTo>
                  <a:lnTo>
                    <a:pt x="2270" y="9"/>
                  </a:lnTo>
                  <a:lnTo>
                    <a:pt x="2287" y="7"/>
                  </a:lnTo>
                  <a:lnTo>
                    <a:pt x="2303" y="6"/>
                  </a:lnTo>
                  <a:lnTo>
                    <a:pt x="2320" y="5"/>
                  </a:lnTo>
                  <a:lnTo>
                    <a:pt x="2333" y="4"/>
                  </a:lnTo>
                  <a:lnTo>
                    <a:pt x="2341" y="2"/>
                  </a:lnTo>
                  <a:lnTo>
                    <a:pt x="2347" y="2"/>
                  </a:lnTo>
                  <a:lnTo>
                    <a:pt x="2353" y="1"/>
                  </a:lnTo>
                  <a:lnTo>
                    <a:pt x="2358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" name="Line 17"/>
            <p:cNvSpPr>
              <a:spLocks noChangeShapeType="1"/>
            </p:cNvSpPr>
            <p:nvPr/>
          </p:nvSpPr>
          <p:spPr bwMode="auto">
            <a:xfrm>
              <a:off x="3586164" y="2819401"/>
              <a:ext cx="1590675" cy="1311275"/>
            </a:xfrm>
            <a:prstGeom prst="line">
              <a:avLst/>
            </a:prstGeom>
            <a:noFill/>
            <a:ln w="2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" name="Line 18"/>
            <p:cNvSpPr>
              <a:spLocks noChangeShapeType="1"/>
            </p:cNvSpPr>
            <p:nvPr/>
          </p:nvSpPr>
          <p:spPr bwMode="auto">
            <a:xfrm flipV="1">
              <a:off x="4895851" y="2819401"/>
              <a:ext cx="2435225" cy="1311275"/>
            </a:xfrm>
            <a:prstGeom prst="line">
              <a:avLst/>
            </a:prstGeom>
            <a:noFill/>
            <a:ln w="2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" name="Rectangle 19"/>
            <p:cNvSpPr>
              <a:spLocks noChangeArrowheads="1"/>
            </p:cNvSpPr>
            <p:nvPr/>
          </p:nvSpPr>
          <p:spPr bwMode="auto">
            <a:xfrm>
              <a:off x="2555876" y="4997451"/>
              <a:ext cx="92974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20"/>
            <p:cNvSpPr>
              <a:spLocks noChangeArrowheads="1"/>
            </p:cNvSpPr>
            <p:nvPr/>
          </p:nvSpPr>
          <p:spPr bwMode="auto">
            <a:xfrm>
              <a:off x="2857501" y="5033964"/>
              <a:ext cx="604838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6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Monate 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22"/>
            <p:cNvSpPr>
              <a:spLocks noChangeArrowheads="1"/>
            </p:cNvSpPr>
            <p:nvPr/>
          </p:nvSpPr>
          <p:spPr bwMode="auto">
            <a:xfrm>
              <a:off x="4056064" y="5033964"/>
              <a:ext cx="557213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 bis 4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Monate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5618164" y="5033964"/>
              <a:ext cx="677863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12 bis 42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Monate 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26"/>
            <p:cNvSpPr>
              <a:spLocks noChangeArrowheads="1"/>
            </p:cNvSpPr>
            <p:nvPr/>
          </p:nvSpPr>
          <p:spPr bwMode="auto">
            <a:xfrm>
              <a:off x="7169151" y="5119689"/>
              <a:ext cx="298159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Zeit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 rot="16200000">
              <a:off x="1374776" y="3227389"/>
              <a:ext cx="100330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Monatliche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Veränderung 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31"/>
            <p:cNvSpPr>
              <a:spLocks noChangeArrowheads="1"/>
            </p:cNvSpPr>
            <p:nvPr/>
          </p:nvSpPr>
          <p:spPr bwMode="auto">
            <a:xfrm>
              <a:off x="2300289" y="1568451"/>
              <a:ext cx="1474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b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%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32"/>
            <p:cNvSpPr>
              <a:spLocks noChangeArrowheads="1"/>
            </p:cNvSpPr>
            <p:nvPr/>
          </p:nvSpPr>
          <p:spPr bwMode="auto">
            <a:xfrm>
              <a:off x="2208214" y="2800351"/>
              <a:ext cx="2789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100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33"/>
            <p:cNvSpPr>
              <a:spLocks noChangeArrowheads="1"/>
            </p:cNvSpPr>
            <p:nvPr/>
          </p:nvSpPr>
          <p:spPr bwMode="auto">
            <a:xfrm>
              <a:off x="2300289" y="3736976"/>
              <a:ext cx="18594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90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34"/>
            <p:cNvSpPr>
              <a:spLocks noChangeArrowheads="1"/>
            </p:cNvSpPr>
            <p:nvPr/>
          </p:nvSpPr>
          <p:spPr bwMode="auto">
            <a:xfrm>
              <a:off x="2755901" y="1782764"/>
              <a:ext cx="915988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 err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Prä</a:t>
              </a: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-Vakanz-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Periode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ectangle 40"/>
            <p:cNvSpPr>
              <a:spLocks noChangeArrowheads="1"/>
            </p:cNvSpPr>
            <p:nvPr/>
          </p:nvSpPr>
          <p:spPr bwMode="auto">
            <a:xfrm>
              <a:off x="4032251" y="1782764"/>
              <a:ext cx="600075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Vakanz-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Periode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tangle 43"/>
            <p:cNvSpPr>
              <a:spLocks noChangeArrowheads="1"/>
            </p:cNvSpPr>
            <p:nvPr/>
          </p:nvSpPr>
          <p:spPr bwMode="auto">
            <a:xfrm>
              <a:off x="5181601" y="1874839"/>
              <a:ext cx="1565275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Post-Vakanz-Periode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48"/>
            <p:cNvSpPr>
              <a:spLocks noChangeArrowheads="1"/>
            </p:cNvSpPr>
            <p:nvPr/>
          </p:nvSpPr>
          <p:spPr bwMode="auto">
            <a:xfrm>
              <a:off x="2936876" y="2698751"/>
              <a:ext cx="408766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200" b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Basis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49"/>
            <p:cNvSpPr>
              <a:spLocks noChangeArrowheads="1"/>
            </p:cNvSpPr>
            <p:nvPr/>
          </p:nvSpPr>
          <p:spPr bwMode="auto">
            <a:xfrm>
              <a:off x="6300789" y="3662364"/>
              <a:ext cx="1216025" cy="51593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9" name="Rectangle 50"/>
            <p:cNvSpPr>
              <a:spLocks noChangeArrowheads="1"/>
            </p:cNvSpPr>
            <p:nvPr/>
          </p:nvSpPr>
          <p:spPr bwMode="auto">
            <a:xfrm>
              <a:off x="6419851" y="3736976"/>
              <a:ext cx="565861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Umsatz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51"/>
            <p:cNvSpPr>
              <a:spLocks noChangeArrowheads="1"/>
            </p:cNvSpPr>
            <p:nvPr/>
          </p:nvSpPr>
          <p:spPr bwMode="auto">
            <a:xfrm>
              <a:off x="6977064" y="3736976"/>
              <a:ext cx="5610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-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52"/>
            <p:cNvSpPr>
              <a:spLocks noChangeArrowheads="1"/>
            </p:cNvSpPr>
            <p:nvPr/>
          </p:nvSpPr>
          <p:spPr bwMode="auto">
            <a:xfrm>
              <a:off x="6419851" y="3935414"/>
              <a:ext cx="966611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steigerungen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Freeform 53"/>
            <p:cNvSpPr>
              <a:spLocks noEditPoints="1"/>
            </p:cNvSpPr>
            <p:nvPr/>
          </p:nvSpPr>
          <p:spPr bwMode="auto">
            <a:xfrm>
              <a:off x="6113464" y="3473451"/>
              <a:ext cx="290513" cy="196850"/>
            </a:xfrm>
            <a:custGeom>
              <a:avLst/>
              <a:gdLst/>
              <a:ahLst/>
              <a:cxnLst>
                <a:cxn ang="0">
                  <a:pos x="174" y="124"/>
                </a:cxn>
                <a:cxn ang="0">
                  <a:pos x="40" y="34"/>
                </a:cxn>
                <a:cxn ang="0">
                  <a:pos x="39" y="32"/>
                </a:cxn>
                <a:cxn ang="0">
                  <a:pos x="38" y="30"/>
                </a:cxn>
                <a:cxn ang="0">
                  <a:pos x="38" y="29"/>
                </a:cxn>
                <a:cxn ang="0">
                  <a:pos x="39" y="26"/>
                </a:cxn>
                <a:cxn ang="0">
                  <a:pos x="40" y="25"/>
                </a:cxn>
                <a:cxn ang="0">
                  <a:pos x="43" y="25"/>
                </a:cxn>
                <a:cxn ang="0">
                  <a:pos x="44" y="25"/>
                </a:cxn>
                <a:cxn ang="0">
                  <a:pos x="47" y="25"/>
                </a:cxn>
                <a:cxn ang="0">
                  <a:pos x="180" y="115"/>
                </a:cxn>
                <a:cxn ang="0">
                  <a:pos x="181" y="116"/>
                </a:cxn>
                <a:cxn ang="0">
                  <a:pos x="183" y="117"/>
                </a:cxn>
                <a:cxn ang="0">
                  <a:pos x="183" y="120"/>
                </a:cxn>
                <a:cxn ang="0">
                  <a:pos x="181" y="122"/>
                </a:cxn>
                <a:cxn ang="0">
                  <a:pos x="180" y="124"/>
                </a:cxn>
                <a:cxn ang="0">
                  <a:pos x="178" y="124"/>
                </a:cxn>
                <a:cxn ang="0">
                  <a:pos x="176" y="124"/>
                </a:cxn>
                <a:cxn ang="0">
                  <a:pos x="174" y="124"/>
                </a:cxn>
                <a:cxn ang="0">
                  <a:pos x="174" y="124"/>
                </a:cxn>
                <a:cxn ang="0">
                  <a:pos x="35" y="61"/>
                </a:cxn>
                <a:cxn ang="0">
                  <a:pos x="0" y="0"/>
                </a:cxn>
                <a:cxn ang="0">
                  <a:pos x="69" y="10"/>
                </a:cxn>
                <a:cxn ang="0">
                  <a:pos x="35" y="61"/>
                </a:cxn>
              </a:cxnLst>
              <a:rect l="0" t="0" r="r" b="b"/>
              <a:pathLst>
                <a:path w="183" h="124">
                  <a:moveTo>
                    <a:pt x="174" y="124"/>
                  </a:moveTo>
                  <a:lnTo>
                    <a:pt x="40" y="34"/>
                  </a:lnTo>
                  <a:lnTo>
                    <a:pt x="39" y="32"/>
                  </a:lnTo>
                  <a:lnTo>
                    <a:pt x="38" y="30"/>
                  </a:lnTo>
                  <a:lnTo>
                    <a:pt x="38" y="29"/>
                  </a:lnTo>
                  <a:lnTo>
                    <a:pt x="39" y="26"/>
                  </a:lnTo>
                  <a:lnTo>
                    <a:pt x="40" y="25"/>
                  </a:lnTo>
                  <a:lnTo>
                    <a:pt x="43" y="25"/>
                  </a:lnTo>
                  <a:lnTo>
                    <a:pt x="44" y="25"/>
                  </a:lnTo>
                  <a:lnTo>
                    <a:pt x="47" y="25"/>
                  </a:lnTo>
                  <a:lnTo>
                    <a:pt x="180" y="115"/>
                  </a:lnTo>
                  <a:lnTo>
                    <a:pt x="181" y="116"/>
                  </a:lnTo>
                  <a:lnTo>
                    <a:pt x="183" y="117"/>
                  </a:lnTo>
                  <a:lnTo>
                    <a:pt x="183" y="120"/>
                  </a:lnTo>
                  <a:lnTo>
                    <a:pt x="181" y="122"/>
                  </a:lnTo>
                  <a:lnTo>
                    <a:pt x="180" y="124"/>
                  </a:lnTo>
                  <a:lnTo>
                    <a:pt x="178" y="124"/>
                  </a:lnTo>
                  <a:lnTo>
                    <a:pt x="176" y="124"/>
                  </a:lnTo>
                  <a:lnTo>
                    <a:pt x="174" y="124"/>
                  </a:lnTo>
                  <a:lnTo>
                    <a:pt x="174" y="124"/>
                  </a:lnTo>
                  <a:close/>
                  <a:moveTo>
                    <a:pt x="35" y="61"/>
                  </a:moveTo>
                  <a:lnTo>
                    <a:pt x="0" y="0"/>
                  </a:lnTo>
                  <a:lnTo>
                    <a:pt x="69" y="10"/>
                  </a:lnTo>
                  <a:lnTo>
                    <a:pt x="35" y="61"/>
                  </a:lnTo>
                  <a:close/>
                </a:path>
              </a:pathLst>
            </a:custGeom>
            <a:solidFill>
              <a:srgbClr val="000000"/>
            </a:solidFill>
            <a:ln w="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3" name="Rectangle 54"/>
            <p:cNvSpPr>
              <a:spLocks noChangeArrowheads="1"/>
            </p:cNvSpPr>
            <p:nvPr/>
          </p:nvSpPr>
          <p:spPr bwMode="auto">
            <a:xfrm>
              <a:off x="2836864" y="3786189"/>
              <a:ext cx="1403350" cy="51593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4" name="Rectangle 55"/>
            <p:cNvSpPr>
              <a:spLocks noChangeArrowheads="1"/>
            </p:cNvSpPr>
            <p:nvPr/>
          </p:nvSpPr>
          <p:spPr bwMode="auto">
            <a:xfrm>
              <a:off x="3233739" y="3860801"/>
              <a:ext cx="565861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Umsatz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Rectangle 56"/>
            <p:cNvSpPr>
              <a:spLocks noChangeArrowheads="1"/>
            </p:cNvSpPr>
            <p:nvPr/>
          </p:nvSpPr>
          <p:spPr bwMode="auto">
            <a:xfrm>
              <a:off x="3792539" y="3860801"/>
              <a:ext cx="5610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-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Rectangle 57"/>
            <p:cNvSpPr>
              <a:spLocks noChangeArrowheads="1"/>
            </p:cNvSpPr>
            <p:nvPr/>
          </p:nvSpPr>
          <p:spPr bwMode="auto">
            <a:xfrm>
              <a:off x="2987676" y="4059239"/>
              <a:ext cx="112530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verringerungen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Freeform 58"/>
            <p:cNvSpPr>
              <a:spLocks noEditPoints="1"/>
            </p:cNvSpPr>
            <p:nvPr/>
          </p:nvSpPr>
          <p:spPr bwMode="auto">
            <a:xfrm>
              <a:off x="3578226" y="3382964"/>
              <a:ext cx="661988" cy="474663"/>
            </a:xfrm>
            <a:custGeom>
              <a:avLst/>
              <a:gdLst/>
              <a:ahLst/>
              <a:cxnLst>
                <a:cxn ang="0">
                  <a:pos x="1" y="290"/>
                </a:cxn>
                <a:cxn ang="0">
                  <a:pos x="372" y="25"/>
                </a:cxn>
                <a:cxn ang="0">
                  <a:pos x="373" y="25"/>
                </a:cxn>
                <a:cxn ang="0">
                  <a:pos x="376" y="25"/>
                </a:cxn>
                <a:cxn ang="0">
                  <a:pos x="377" y="25"/>
                </a:cxn>
                <a:cxn ang="0">
                  <a:pos x="379" y="26"/>
                </a:cxn>
                <a:cxn ang="0">
                  <a:pos x="379" y="28"/>
                </a:cxn>
                <a:cxn ang="0">
                  <a:pos x="379" y="31"/>
                </a:cxn>
                <a:cxn ang="0">
                  <a:pos x="379" y="32"/>
                </a:cxn>
                <a:cxn ang="0">
                  <a:pos x="378" y="33"/>
                </a:cxn>
                <a:cxn ang="0">
                  <a:pos x="8" y="298"/>
                </a:cxn>
                <a:cxn ang="0">
                  <a:pos x="6" y="299"/>
                </a:cxn>
                <a:cxn ang="0">
                  <a:pos x="4" y="299"/>
                </a:cxn>
                <a:cxn ang="0">
                  <a:pos x="3" y="299"/>
                </a:cxn>
                <a:cxn ang="0">
                  <a:pos x="0" y="298"/>
                </a:cxn>
                <a:cxn ang="0">
                  <a:pos x="0" y="295"/>
                </a:cxn>
                <a:cxn ang="0">
                  <a:pos x="0" y="293"/>
                </a:cxn>
                <a:cxn ang="0">
                  <a:pos x="0" y="292"/>
                </a:cxn>
                <a:cxn ang="0">
                  <a:pos x="1" y="290"/>
                </a:cxn>
                <a:cxn ang="0">
                  <a:pos x="1" y="290"/>
                </a:cxn>
                <a:cxn ang="0">
                  <a:pos x="348" y="10"/>
                </a:cxn>
                <a:cxn ang="0">
                  <a:pos x="417" y="0"/>
                </a:cxn>
                <a:cxn ang="0">
                  <a:pos x="384" y="61"/>
                </a:cxn>
                <a:cxn ang="0">
                  <a:pos x="348" y="10"/>
                </a:cxn>
              </a:cxnLst>
              <a:rect l="0" t="0" r="r" b="b"/>
              <a:pathLst>
                <a:path w="417" h="299">
                  <a:moveTo>
                    <a:pt x="1" y="290"/>
                  </a:moveTo>
                  <a:lnTo>
                    <a:pt x="372" y="25"/>
                  </a:lnTo>
                  <a:lnTo>
                    <a:pt x="373" y="25"/>
                  </a:lnTo>
                  <a:lnTo>
                    <a:pt x="376" y="25"/>
                  </a:lnTo>
                  <a:lnTo>
                    <a:pt x="377" y="25"/>
                  </a:lnTo>
                  <a:lnTo>
                    <a:pt x="379" y="26"/>
                  </a:lnTo>
                  <a:lnTo>
                    <a:pt x="379" y="28"/>
                  </a:lnTo>
                  <a:lnTo>
                    <a:pt x="379" y="31"/>
                  </a:lnTo>
                  <a:lnTo>
                    <a:pt x="379" y="32"/>
                  </a:lnTo>
                  <a:lnTo>
                    <a:pt x="378" y="33"/>
                  </a:lnTo>
                  <a:lnTo>
                    <a:pt x="8" y="298"/>
                  </a:lnTo>
                  <a:lnTo>
                    <a:pt x="6" y="299"/>
                  </a:lnTo>
                  <a:lnTo>
                    <a:pt x="4" y="299"/>
                  </a:lnTo>
                  <a:lnTo>
                    <a:pt x="3" y="299"/>
                  </a:lnTo>
                  <a:lnTo>
                    <a:pt x="0" y="298"/>
                  </a:lnTo>
                  <a:lnTo>
                    <a:pt x="0" y="295"/>
                  </a:lnTo>
                  <a:lnTo>
                    <a:pt x="0" y="293"/>
                  </a:lnTo>
                  <a:lnTo>
                    <a:pt x="0" y="292"/>
                  </a:lnTo>
                  <a:lnTo>
                    <a:pt x="1" y="290"/>
                  </a:lnTo>
                  <a:lnTo>
                    <a:pt x="1" y="290"/>
                  </a:lnTo>
                  <a:close/>
                  <a:moveTo>
                    <a:pt x="348" y="10"/>
                  </a:moveTo>
                  <a:lnTo>
                    <a:pt x="417" y="0"/>
                  </a:lnTo>
                  <a:lnTo>
                    <a:pt x="384" y="61"/>
                  </a:lnTo>
                  <a:lnTo>
                    <a:pt x="348" y="10"/>
                  </a:lnTo>
                  <a:close/>
                </a:path>
              </a:pathLst>
            </a:custGeom>
            <a:solidFill>
              <a:srgbClr val="000000"/>
            </a:solidFill>
            <a:ln w="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8" name="Rectangle 59"/>
            <p:cNvSpPr>
              <a:spLocks noChangeArrowheads="1"/>
            </p:cNvSpPr>
            <p:nvPr/>
          </p:nvSpPr>
          <p:spPr bwMode="auto">
            <a:xfrm>
              <a:off x="3762376" y="2681289"/>
              <a:ext cx="9457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200" b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T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Rectangle 60"/>
            <p:cNvSpPr>
              <a:spLocks noChangeArrowheads="1"/>
            </p:cNvSpPr>
            <p:nvPr/>
          </p:nvSpPr>
          <p:spPr bwMode="auto">
            <a:xfrm>
              <a:off x="7229476" y="2998789"/>
              <a:ext cx="102592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200" b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P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Freeform 61"/>
            <p:cNvSpPr>
              <a:spLocks/>
            </p:cNvSpPr>
            <p:nvPr/>
          </p:nvSpPr>
          <p:spPr bwMode="auto">
            <a:xfrm>
              <a:off x="3911601" y="29924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1" y="20"/>
                </a:cxn>
                <a:cxn ang="0">
                  <a:pos x="2" y="22"/>
                </a:cxn>
                <a:cxn ang="0">
                  <a:pos x="5" y="25"/>
                </a:cxn>
                <a:cxn ang="0">
                  <a:pos x="7" y="27"/>
                </a:cxn>
                <a:cxn ang="0">
                  <a:pos x="10" y="28"/>
                </a:cxn>
                <a:cxn ang="0">
                  <a:pos x="12" y="28"/>
                </a:cxn>
                <a:cxn ang="0">
                  <a:pos x="15" y="30"/>
                </a:cxn>
                <a:cxn ang="0">
                  <a:pos x="19" y="28"/>
                </a:cxn>
                <a:cxn ang="0">
                  <a:pos x="21" y="28"/>
                </a:cxn>
                <a:cxn ang="0">
                  <a:pos x="23" y="27"/>
                </a:cxn>
                <a:cxn ang="0">
                  <a:pos x="26" y="25"/>
                </a:cxn>
                <a:cxn ang="0">
                  <a:pos x="27" y="22"/>
                </a:cxn>
                <a:cxn ang="0">
                  <a:pos x="28" y="20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8" y="8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2" y="22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2" y="28"/>
                  </a:lnTo>
                  <a:lnTo>
                    <a:pt x="15" y="30"/>
                  </a:lnTo>
                  <a:lnTo>
                    <a:pt x="19" y="28"/>
                  </a:lnTo>
                  <a:lnTo>
                    <a:pt x="21" y="28"/>
                  </a:lnTo>
                  <a:lnTo>
                    <a:pt x="23" y="27"/>
                  </a:lnTo>
                  <a:lnTo>
                    <a:pt x="26" y="25"/>
                  </a:lnTo>
                  <a:lnTo>
                    <a:pt x="27" y="22"/>
                  </a:lnTo>
                  <a:lnTo>
                    <a:pt x="28" y="20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8" y="8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1" name="Freeform 62"/>
            <p:cNvSpPr>
              <a:spLocks/>
            </p:cNvSpPr>
            <p:nvPr/>
          </p:nvSpPr>
          <p:spPr bwMode="auto">
            <a:xfrm>
              <a:off x="3911601" y="29924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1" y="20"/>
                </a:cxn>
                <a:cxn ang="0">
                  <a:pos x="2" y="22"/>
                </a:cxn>
                <a:cxn ang="0">
                  <a:pos x="5" y="25"/>
                </a:cxn>
                <a:cxn ang="0">
                  <a:pos x="7" y="27"/>
                </a:cxn>
                <a:cxn ang="0">
                  <a:pos x="10" y="28"/>
                </a:cxn>
                <a:cxn ang="0">
                  <a:pos x="12" y="28"/>
                </a:cxn>
                <a:cxn ang="0">
                  <a:pos x="15" y="30"/>
                </a:cxn>
                <a:cxn ang="0">
                  <a:pos x="19" y="28"/>
                </a:cxn>
                <a:cxn ang="0">
                  <a:pos x="21" y="28"/>
                </a:cxn>
                <a:cxn ang="0">
                  <a:pos x="23" y="27"/>
                </a:cxn>
                <a:cxn ang="0">
                  <a:pos x="26" y="25"/>
                </a:cxn>
                <a:cxn ang="0">
                  <a:pos x="27" y="22"/>
                </a:cxn>
                <a:cxn ang="0">
                  <a:pos x="28" y="20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8" y="8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2" y="22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2" y="28"/>
                  </a:lnTo>
                  <a:lnTo>
                    <a:pt x="15" y="30"/>
                  </a:lnTo>
                  <a:lnTo>
                    <a:pt x="19" y="28"/>
                  </a:lnTo>
                  <a:lnTo>
                    <a:pt x="21" y="28"/>
                  </a:lnTo>
                  <a:lnTo>
                    <a:pt x="23" y="27"/>
                  </a:lnTo>
                  <a:lnTo>
                    <a:pt x="26" y="25"/>
                  </a:lnTo>
                  <a:lnTo>
                    <a:pt x="27" y="22"/>
                  </a:lnTo>
                  <a:lnTo>
                    <a:pt x="28" y="20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8" y="8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2" name="Freeform 63"/>
            <p:cNvSpPr>
              <a:spLocks/>
            </p:cNvSpPr>
            <p:nvPr/>
          </p:nvSpPr>
          <p:spPr bwMode="auto">
            <a:xfrm>
              <a:off x="4192589" y="32718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5" y="26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8"/>
                </a:cxn>
                <a:cxn ang="0">
                  <a:pos x="24" y="27"/>
                </a:cxn>
                <a:cxn ang="0">
                  <a:pos x="26" y="26"/>
                </a:cxn>
                <a:cxn ang="0">
                  <a:pos x="27" y="23"/>
                </a:cxn>
                <a:cxn ang="0">
                  <a:pos x="29" y="21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9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7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5" y="26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6" y="26"/>
                  </a:lnTo>
                  <a:lnTo>
                    <a:pt x="27" y="23"/>
                  </a:lnTo>
                  <a:lnTo>
                    <a:pt x="29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7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3" name="Freeform 64"/>
            <p:cNvSpPr>
              <a:spLocks/>
            </p:cNvSpPr>
            <p:nvPr/>
          </p:nvSpPr>
          <p:spPr bwMode="auto">
            <a:xfrm>
              <a:off x="4192589" y="32718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5" y="26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8"/>
                </a:cxn>
                <a:cxn ang="0">
                  <a:pos x="24" y="27"/>
                </a:cxn>
                <a:cxn ang="0">
                  <a:pos x="26" y="26"/>
                </a:cxn>
                <a:cxn ang="0">
                  <a:pos x="27" y="23"/>
                </a:cxn>
                <a:cxn ang="0">
                  <a:pos x="29" y="21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9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7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5" y="26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6" y="26"/>
                  </a:lnTo>
                  <a:lnTo>
                    <a:pt x="27" y="23"/>
                  </a:lnTo>
                  <a:lnTo>
                    <a:pt x="29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7" y="1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4" name="Freeform 65"/>
            <p:cNvSpPr>
              <a:spLocks/>
            </p:cNvSpPr>
            <p:nvPr/>
          </p:nvSpPr>
          <p:spPr bwMode="auto">
            <a:xfrm>
              <a:off x="4473576" y="355282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1" y="21"/>
                </a:cxn>
                <a:cxn ang="0">
                  <a:pos x="3" y="24"/>
                </a:cxn>
                <a:cxn ang="0">
                  <a:pos x="4" y="26"/>
                </a:cxn>
                <a:cxn ang="0">
                  <a:pos x="6" y="27"/>
                </a:cxn>
                <a:cxn ang="0">
                  <a:pos x="9" y="29"/>
                </a:cxn>
                <a:cxn ang="0">
                  <a:pos x="11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0" y="29"/>
                </a:cxn>
                <a:cxn ang="0">
                  <a:pos x="23" y="27"/>
                </a:cxn>
                <a:cxn ang="0">
                  <a:pos x="25" y="26"/>
                </a:cxn>
                <a:cxn ang="0">
                  <a:pos x="28" y="24"/>
                </a:cxn>
                <a:cxn ang="0">
                  <a:pos x="29" y="21"/>
                </a:cxn>
                <a:cxn ang="0">
                  <a:pos x="29" y="17"/>
                </a:cxn>
                <a:cxn ang="0">
                  <a:pos x="30" y="15"/>
                </a:cxn>
                <a:cxn ang="0">
                  <a:pos x="29" y="12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5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0" y="29"/>
                  </a:lnTo>
                  <a:lnTo>
                    <a:pt x="23" y="27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5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5" name="Freeform 66"/>
            <p:cNvSpPr>
              <a:spLocks/>
            </p:cNvSpPr>
            <p:nvPr/>
          </p:nvSpPr>
          <p:spPr bwMode="auto">
            <a:xfrm>
              <a:off x="4473576" y="355282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1" y="21"/>
                </a:cxn>
                <a:cxn ang="0">
                  <a:pos x="3" y="24"/>
                </a:cxn>
                <a:cxn ang="0">
                  <a:pos x="4" y="26"/>
                </a:cxn>
                <a:cxn ang="0">
                  <a:pos x="6" y="27"/>
                </a:cxn>
                <a:cxn ang="0">
                  <a:pos x="9" y="29"/>
                </a:cxn>
                <a:cxn ang="0">
                  <a:pos x="11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0" y="29"/>
                </a:cxn>
                <a:cxn ang="0">
                  <a:pos x="23" y="27"/>
                </a:cxn>
                <a:cxn ang="0">
                  <a:pos x="25" y="26"/>
                </a:cxn>
                <a:cxn ang="0">
                  <a:pos x="28" y="24"/>
                </a:cxn>
                <a:cxn ang="0">
                  <a:pos x="29" y="21"/>
                </a:cxn>
                <a:cxn ang="0">
                  <a:pos x="29" y="17"/>
                </a:cxn>
                <a:cxn ang="0">
                  <a:pos x="30" y="15"/>
                </a:cxn>
                <a:cxn ang="0">
                  <a:pos x="29" y="12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5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0" y="29"/>
                  </a:lnTo>
                  <a:lnTo>
                    <a:pt x="23" y="27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5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6" name="Freeform 67"/>
            <p:cNvSpPr>
              <a:spLocks/>
            </p:cNvSpPr>
            <p:nvPr/>
          </p:nvSpPr>
          <p:spPr bwMode="auto">
            <a:xfrm>
              <a:off x="4752976" y="355282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1"/>
                </a:cxn>
                <a:cxn ang="0">
                  <a:pos x="8" y="2"/>
                </a:cxn>
                <a:cxn ang="0">
                  <a:pos x="5" y="5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1" y="21"/>
                </a:cxn>
                <a:cxn ang="0">
                  <a:pos x="3" y="24"/>
                </a:cxn>
                <a:cxn ang="0">
                  <a:pos x="5" y="26"/>
                </a:cxn>
                <a:cxn ang="0">
                  <a:pos x="8" y="27"/>
                </a:cxn>
                <a:cxn ang="0">
                  <a:pos x="10" y="29"/>
                </a:cxn>
                <a:cxn ang="0">
                  <a:pos x="13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1" y="29"/>
                </a:cxn>
                <a:cxn ang="0">
                  <a:pos x="24" y="27"/>
                </a:cxn>
                <a:cxn ang="0">
                  <a:pos x="26" y="26"/>
                </a:cxn>
                <a:cxn ang="0">
                  <a:pos x="28" y="24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6" y="5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5" y="5"/>
                  </a:lnTo>
                  <a:lnTo>
                    <a:pt x="3" y="6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8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1" y="29"/>
                  </a:lnTo>
                  <a:lnTo>
                    <a:pt x="24" y="27"/>
                  </a:lnTo>
                  <a:lnTo>
                    <a:pt x="26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7" name="Freeform 68"/>
            <p:cNvSpPr>
              <a:spLocks/>
            </p:cNvSpPr>
            <p:nvPr/>
          </p:nvSpPr>
          <p:spPr bwMode="auto">
            <a:xfrm>
              <a:off x="4752976" y="355282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1"/>
                </a:cxn>
                <a:cxn ang="0">
                  <a:pos x="8" y="2"/>
                </a:cxn>
                <a:cxn ang="0">
                  <a:pos x="5" y="5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1" y="21"/>
                </a:cxn>
                <a:cxn ang="0">
                  <a:pos x="3" y="24"/>
                </a:cxn>
                <a:cxn ang="0">
                  <a:pos x="5" y="26"/>
                </a:cxn>
                <a:cxn ang="0">
                  <a:pos x="8" y="27"/>
                </a:cxn>
                <a:cxn ang="0">
                  <a:pos x="10" y="29"/>
                </a:cxn>
                <a:cxn ang="0">
                  <a:pos x="13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1" y="29"/>
                </a:cxn>
                <a:cxn ang="0">
                  <a:pos x="24" y="27"/>
                </a:cxn>
                <a:cxn ang="0">
                  <a:pos x="26" y="26"/>
                </a:cxn>
                <a:cxn ang="0">
                  <a:pos x="28" y="24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6" y="5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5" y="5"/>
                  </a:lnTo>
                  <a:lnTo>
                    <a:pt x="3" y="6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8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1" y="29"/>
                  </a:lnTo>
                  <a:lnTo>
                    <a:pt x="24" y="27"/>
                  </a:lnTo>
                  <a:lnTo>
                    <a:pt x="26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8" name="Freeform 69"/>
            <p:cNvSpPr>
              <a:spLocks/>
            </p:cNvSpPr>
            <p:nvPr/>
          </p:nvSpPr>
          <p:spPr bwMode="auto">
            <a:xfrm>
              <a:off x="5033964" y="37861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9" y="1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2" y="20"/>
                </a:cxn>
                <a:cxn ang="0">
                  <a:pos x="3" y="23"/>
                </a:cxn>
                <a:cxn ang="0">
                  <a:pos x="5" y="25"/>
                </a:cxn>
                <a:cxn ang="0">
                  <a:pos x="7" y="28"/>
                </a:cxn>
                <a:cxn ang="0">
                  <a:pos x="9" y="29"/>
                </a:cxn>
                <a:cxn ang="0">
                  <a:pos x="13" y="29"/>
                </a:cxn>
                <a:cxn ang="0">
                  <a:pos x="15" y="30"/>
                </a:cxn>
                <a:cxn ang="0">
                  <a:pos x="18" y="29"/>
                </a:cxn>
                <a:cxn ang="0">
                  <a:pos x="22" y="29"/>
                </a:cxn>
                <a:cxn ang="0">
                  <a:pos x="24" y="28"/>
                </a:cxn>
                <a:cxn ang="0">
                  <a:pos x="27" y="25"/>
                </a:cxn>
                <a:cxn ang="0">
                  <a:pos x="28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7" y="4"/>
                </a:cxn>
                <a:cxn ang="0">
                  <a:pos x="24" y="3"/>
                </a:cxn>
                <a:cxn ang="0">
                  <a:pos x="22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8" y="29"/>
                  </a:lnTo>
                  <a:lnTo>
                    <a:pt x="22" y="29"/>
                  </a:lnTo>
                  <a:lnTo>
                    <a:pt x="24" y="28"/>
                  </a:lnTo>
                  <a:lnTo>
                    <a:pt x="27" y="25"/>
                  </a:lnTo>
                  <a:lnTo>
                    <a:pt x="28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7" y="4"/>
                  </a:lnTo>
                  <a:lnTo>
                    <a:pt x="24" y="3"/>
                  </a:lnTo>
                  <a:lnTo>
                    <a:pt x="22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9" name="Freeform 70"/>
            <p:cNvSpPr>
              <a:spLocks/>
            </p:cNvSpPr>
            <p:nvPr/>
          </p:nvSpPr>
          <p:spPr bwMode="auto">
            <a:xfrm>
              <a:off x="5033964" y="37861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9" y="1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2" y="20"/>
                </a:cxn>
                <a:cxn ang="0">
                  <a:pos x="3" y="23"/>
                </a:cxn>
                <a:cxn ang="0">
                  <a:pos x="5" y="25"/>
                </a:cxn>
                <a:cxn ang="0">
                  <a:pos x="7" y="28"/>
                </a:cxn>
                <a:cxn ang="0">
                  <a:pos x="9" y="29"/>
                </a:cxn>
                <a:cxn ang="0">
                  <a:pos x="13" y="29"/>
                </a:cxn>
                <a:cxn ang="0">
                  <a:pos x="15" y="30"/>
                </a:cxn>
                <a:cxn ang="0">
                  <a:pos x="18" y="29"/>
                </a:cxn>
                <a:cxn ang="0">
                  <a:pos x="22" y="29"/>
                </a:cxn>
                <a:cxn ang="0">
                  <a:pos x="24" y="28"/>
                </a:cxn>
                <a:cxn ang="0">
                  <a:pos x="27" y="25"/>
                </a:cxn>
                <a:cxn ang="0">
                  <a:pos x="28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7" y="4"/>
                </a:cxn>
                <a:cxn ang="0">
                  <a:pos x="24" y="3"/>
                </a:cxn>
                <a:cxn ang="0">
                  <a:pos x="22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8" y="29"/>
                  </a:lnTo>
                  <a:lnTo>
                    <a:pt x="22" y="29"/>
                  </a:lnTo>
                  <a:lnTo>
                    <a:pt x="24" y="28"/>
                  </a:lnTo>
                  <a:lnTo>
                    <a:pt x="27" y="25"/>
                  </a:lnTo>
                  <a:lnTo>
                    <a:pt x="28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7" y="4"/>
                  </a:lnTo>
                  <a:lnTo>
                    <a:pt x="24" y="3"/>
                  </a:lnTo>
                  <a:lnTo>
                    <a:pt x="22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0" name="Freeform 71"/>
            <p:cNvSpPr>
              <a:spLocks/>
            </p:cNvSpPr>
            <p:nvPr/>
          </p:nvSpPr>
          <p:spPr bwMode="auto">
            <a:xfrm>
              <a:off x="5316539" y="4017964"/>
              <a:ext cx="46038" cy="476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" y="1"/>
                </a:cxn>
                <a:cxn ang="0">
                  <a:pos x="8" y="1"/>
                </a:cxn>
                <a:cxn ang="0">
                  <a:pos x="6" y="3"/>
                </a:cxn>
                <a:cxn ang="0">
                  <a:pos x="3" y="5"/>
                </a:cxn>
                <a:cxn ang="0">
                  <a:pos x="2" y="8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3" y="26"/>
                </a:cxn>
                <a:cxn ang="0">
                  <a:pos x="6" y="28"/>
                </a:cxn>
                <a:cxn ang="0">
                  <a:pos x="8" y="29"/>
                </a:cxn>
                <a:cxn ang="0">
                  <a:pos x="11" y="30"/>
                </a:cxn>
                <a:cxn ang="0">
                  <a:pos x="14" y="30"/>
                </a:cxn>
                <a:cxn ang="0">
                  <a:pos x="17" y="30"/>
                </a:cxn>
                <a:cxn ang="0">
                  <a:pos x="19" y="29"/>
                </a:cxn>
                <a:cxn ang="0">
                  <a:pos x="22" y="28"/>
                </a:cxn>
                <a:cxn ang="0">
                  <a:pos x="24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28" y="19"/>
                </a:cxn>
                <a:cxn ang="0">
                  <a:pos x="29" y="15"/>
                </a:cxn>
                <a:cxn ang="0">
                  <a:pos x="28" y="13"/>
                </a:cxn>
                <a:cxn ang="0">
                  <a:pos x="28" y="10"/>
                </a:cxn>
                <a:cxn ang="0">
                  <a:pos x="27" y="8"/>
                </a:cxn>
                <a:cxn ang="0">
                  <a:pos x="24" y="5"/>
                </a:cxn>
                <a:cxn ang="0">
                  <a:pos x="22" y="3"/>
                </a:cxn>
                <a:cxn ang="0">
                  <a:pos x="19" y="1"/>
                </a:cxn>
                <a:cxn ang="0">
                  <a:pos x="17" y="1"/>
                </a:cxn>
                <a:cxn ang="0">
                  <a:pos x="14" y="0"/>
                </a:cxn>
              </a:cxnLst>
              <a:rect l="0" t="0" r="r" b="b"/>
              <a:pathLst>
                <a:path w="29" h="30">
                  <a:moveTo>
                    <a:pt x="14" y="0"/>
                  </a:moveTo>
                  <a:lnTo>
                    <a:pt x="11" y="1"/>
                  </a:lnTo>
                  <a:lnTo>
                    <a:pt x="8" y="1"/>
                  </a:lnTo>
                  <a:lnTo>
                    <a:pt x="6" y="3"/>
                  </a:lnTo>
                  <a:lnTo>
                    <a:pt x="3" y="5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6" y="28"/>
                  </a:lnTo>
                  <a:lnTo>
                    <a:pt x="8" y="29"/>
                  </a:lnTo>
                  <a:lnTo>
                    <a:pt x="11" y="30"/>
                  </a:lnTo>
                  <a:lnTo>
                    <a:pt x="14" y="30"/>
                  </a:lnTo>
                  <a:lnTo>
                    <a:pt x="17" y="30"/>
                  </a:lnTo>
                  <a:lnTo>
                    <a:pt x="19" y="29"/>
                  </a:lnTo>
                  <a:lnTo>
                    <a:pt x="22" y="28"/>
                  </a:lnTo>
                  <a:lnTo>
                    <a:pt x="24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28" y="19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27" y="8"/>
                  </a:lnTo>
                  <a:lnTo>
                    <a:pt x="24" y="5"/>
                  </a:lnTo>
                  <a:lnTo>
                    <a:pt x="22" y="3"/>
                  </a:lnTo>
                  <a:lnTo>
                    <a:pt x="19" y="1"/>
                  </a:lnTo>
                  <a:lnTo>
                    <a:pt x="17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1" name="Freeform 72"/>
            <p:cNvSpPr>
              <a:spLocks/>
            </p:cNvSpPr>
            <p:nvPr/>
          </p:nvSpPr>
          <p:spPr bwMode="auto">
            <a:xfrm>
              <a:off x="5316539" y="4017964"/>
              <a:ext cx="46038" cy="476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" y="1"/>
                </a:cxn>
                <a:cxn ang="0">
                  <a:pos x="8" y="1"/>
                </a:cxn>
                <a:cxn ang="0">
                  <a:pos x="6" y="3"/>
                </a:cxn>
                <a:cxn ang="0">
                  <a:pos x="3" y="5"/>
                </a:cxn>
                <a:cxn ang="0">
                  <a:pos x="2" y="8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3" y="26"/>
                </a:cxn>
                <a:cxn ang="0">
                  <a:pos x="6" y="28"/>
                </a:cxn>
                <a:cxn ang="0">
                  <a:pos x="8" y="29"/>
                </a:cxn>
                <a:cxn ang="0">
                  <a:pos x="11" y="30"/>
                </a:cxn>
                <a:cxn ang="0">
                  <a:pos x="14" y="30"/>
                </a:cxn>
                <a:cxn ang="0">
                  <a:pos x="17" y="30"/>
                </a:cxn>
                <a:cxn ang="0">
                  <a:pos x="19" y="29"/>
                </a:cxn>
                <a:cxn ang="0">
                  <a:pos x="22" y="28"/>
                </a:cxn>
                <a:cxn ang="0">
                  <a:pos x="24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28" y="19"/>
                </a:cxn>
                <a:cxn ang="0">
                  <a:pos x="29" y="15"/>
                </a:cxn>
                <a:cxn ang="0">
                  <a:pos x="28" y="13"/>
                </a:cxn>
                <a:cxn ang="0">
                  <a:pos x="28" y="10"/>
                </a:cxn>
                <a:cxn ang="0">
                  <a:pos x="27" y="8"/>
                </a:cxn>
                <a:cxn ang="0">
                  <a:pos x="24" y="5"/>
                </a:cxn>
                <a:cxn ang="0">
                  <a:pos x="22" y="3"/>
                </a:cxn>
                <a:cxn ang="0">
                  <a:pos x="19" y="1"/>
                </a:cxn>
                <a:cxn ang="0">
                  <a:pos x="17" y="1"/>
                </a:cxn>
                <a:cxn ang="0">
                  <a:pos x="14" y="0"/>
                </a:cxn>
              </a:cxnLst>
              <a:rect l="0" t="0" r="r" b="b"/>
              <a:pathLst>
                <a:path w="29" h="30">
                  <a:moveTo>
                    <a:pt x="14" y="0"/>
                  </a:moveTo>
                  <a:lnTo>
                    <a:pt x="11" y="1"/>
                  </a:lnTo>
                  <a:lnTo>
                    <a:pt x="8" y="1"/>
                  </a:lnTo>
                  <a:lnTo>
                    <a:pt x="6" y="3"/>
                  </a:lnTo>
                  <a:lnTo>
                    <a:pt x="3" y="5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6" y="28"/>
                  </a:lnTo>
                  <a:lnTo>
                    <a:pt x="8" y="29"/>
                  </a:lnTo>
                  <a:lnTo>
                    <a:pt x="11" y="30"/>
                  </a:lnTo>
                  <a:lnTo>
                    <a:pt x="14" y="30"/>
                  </a:lnTo>
                  <a:lnTo>
                    <a:pt x="17" y="30"/>
                  </a:lnTo>
                  <a:lnTo>
                    <a:pt x="19" y="29"/>
                  </a:lnTo>
                  <a:lnTo>
                    <a:pt x="22" y="28"/>
                  </a:lnTo>
                  <a:lnTo>
                    <a:pt x="24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28" y="19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27" y="8"/>
                  </a:lnTo>
                  <a:lnTo>
                    <a:pt x="24" y="5"/>
                  </a:lnTo>
                  <a:lnTo>
                    <a:pt x="22" y="3"/>
                  </a:lnTo>
                  <a:lnTo>
                    <a:pt x="19" y="1"/>
                  </a:lnTo>
                  <a:lnTo>
                    <a:pt x="17" y="1"/>
                  </a:lnTo>
                  <a:lnTo>
                    <a:pt x="14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2" name="Freeform 73"/>
            <p:cNvSpPr>
              <a:spLocks/>
            </p:cNvSpPr>
            <p:nvPr/>
          </p:nvSpPr>
          <p:spPr bwMode="auto">
            <a:xfrm>
              <a:off x="5594351" y="4022726"/>
              <a:ext cx="47625" cy="444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5" y="3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2" y="11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2" y="20"/>
                </a:cxn>
                <a:cxn ang="0">
                  <a:pos x="3" y="22"/>
                </a:cxn>
                <a:cxn ang="0">
                  <a:pos x="5" y="25"/>
                </a:cxn>
                <a:cxn ang="0">
                  <a:pos x="8" y="26"/>
                </a:cxn>
                <a:cxn ang="0">
                  <a:pos x="10" y="27"/>
                </a:cxn>
                <a:cxn ang="0">
                  <a:pos x="13" y="28"/>
                </a:cxn>
                <a:cxn ang="0">
                  <a:pos x="15" y="28"/>
                </a:cxn>
                <a:cxn ang="0">
                  <a:pos x="19" y="28"/>
                </a:cxn>
                <a:cxn ang="0">
                  <a:pos x="22" y="27"/>
                </a:cxn>
                <a:cxn ang="0">
                  <a:pos x="24" y="26"/>
                </a:cxn>
                <a:cxn ang="0">
                  <a:pos x="27" y="25"/>
                </a:cxn>
                <a:cxn ang="0">
                  <a:pos x="28" y="22"/>
                </a:cxn>
                <a:cxn ang="0">
                  <a:pos x="29" y="20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7" y="3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lnTo>
                    <a:pt x="13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5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2" y="11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20"/>
                  </a:lnTo>
                  <a:lnTo>
                    <a:pt x="3" y="22"/>
                  </a:lnTo>
                  <a:lnTo>
                    <a:pt x="5" y="25"/>
                  </a:lnTo>
                  <a:lnTo>
                    <a:pt x="8" y="26"/>
                  </a:lnTo>
                  <a:lnTo>
                    <a:pt x="10" y="27"/>
                  </a:lnTo>
                  <a:lnTo>
                    <a:pt x="13" y="28"/>
                  </a:lnTo>
                  <a:lnTo>
                    <a:pt x="15" y="28"/>
                  </a:lnTo>
                  <a:lnTo>
                    <a:pt x="19" y="28"/>
                  </a:lnTo>
                  <a:lnTo>
                    <a:pt x="22" y="27"/>
                  </a:lnTo>
                  <a:lnTo>
                    <a:pt x="24" y="26"/>
                  </a:lnTo>
                  <a:lnTo>
                    <a:pt x="27" y="25"/>
                  </a:lnTo>
                  <a:lnTo>
                    <a:pt x="28" y="22"/>
                  </a:lnTo>
                  <a:lnTo>
                    <a:pt x="29" y="20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7" y="3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" name="Freeform 74"/>
            <p:cNvSpPr>
              <a:spLocks/>
            </p:cNvSpPr>
            <p:nvPr/>
          </p:nvSpPr>
          <p:spPr bwMode="auto">
            <a:xfrm>
              <a:off x="5594351" y="4022726"/>
              <a:ext cx="47625" cy="444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5" y="3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2" y="11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2" y="20"/>
                </a:cxn>
                <a:cxn ang="0">
                  <a:pos x="3" y="22"/>
                </a:cxn>
                <a:cxn ang="0">
                  <a:pos x="5" y="25"/>
                </a:cxn>
                <a:cxn ang="0">
                  <a:pos x="8" y="26"/>
                </a:cxn>
                <a:cxn ang="0">
                  <a:pos x="10" y="27"/>
                </a:cxn>
                <a:cxn ang="0">
                  <a:pos x="13" y="28"/>
                </a:cxn>
                <a:cxn ang="0">
                  <a:pos x="15" y="28"/>
                </a:cxn>
                <a:cxn ang="0">
                  <a:pos x="19" y="28"/>
                </a:cxn>
                <a:cxn ang="0">
                  <a:pos x="22" y="27"/>
                </a:cxn>
                <a:cxn ang="0">
                  <a:pos x="24" y="26"/>
                </a:cxn>
                <a:cxn ang="0">
                  <a:pos x="27" y="25"/>
                </a:cxn>
                <a:cxn ang="0">
                  <a:pos x="28" y="22"/>
                </a:cxn>
                <a:cxn ang="0">
                  <a:pos x="29" y="20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7" y="3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lnTo>
                    <a:pt x="13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5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2" y="11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20"/>
                  </a:lnTo>
                  <a:lnTo>
                    <a:pt x="3" y="22"/>
                  </a:lnTo>
                  <a:lnTo>
                    <a:pt x="5" y="25"/>
                  </a:lnTo>
                  <a:lnTo>
                    <a:pt x="8" y="26"/>
                  </a:lnTo>
                  <a:lnTo>
                    <a:pt x="10" y="27"/>
                  </a:lnTo>
                  <a:lnTo>
                    <a:pt x="13" y="28"/>
                  </a:lnTo>
                  <a:lnTo>
                    <a:pt x="15" y="28"/>
                  </a:lnTo>
                  <a:lnTo>
                    <a:pt x="19" y="28"/>
                  </a:lnTo>
                  <a:lnTo>
                    <a:pt x="22" y="27"/>
                  </a:lnTo>
                  <a:lnTo>
                    <a:pt x="24" y="26"/>
                  </a:lnTo>
                  <a:lnTo>
                    <a:pt x="27" y="25"/>
                  </a:lnTo>
                  <a:lnTo>
                    <a:pt x="28" y="22"/>
                  </a:lnTo>
                  <a:lnTo>
                    <a:pt x="29" y="20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7" y="3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" name="Freeform 75"/>
            <p:cNvSpPr>
              <a:spLocks/>
            </p:cNvSpPr>
            <p:nvPr/>
          </p:nvSpPr>
          <p:spPr bwMode="auto">
            <a:xfrm>
              <a:off x="5876926" y="34575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6" y="27"/>
                </a:cxn>
                <a:cxn ang="0">
                  <a:pos x="8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9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6" y="5"/>
                </a:cxn>
                <a:cxn ang="0">
                  <a:pos x="23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6" y="3"/>
                  </a:lnTo>
                  <a:lnTo>
                    <a:pt x="5" y="5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9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6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" name="Freeform 76"/>
            <p:cNvSpPr>
              <a:spLocks/>
            </p:cNvSpPr>
            <p:nvPr/>
          </p:nvSpPr>
          <p:spPr bwMode="auto">
            <a:xfrm>
              <a:off x="5876926" y="34575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6" y="27"/>
                </a:cxn>
                <a:cxn ang="0">
                  <a:pos x="8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9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6" y="5"/>
                </a:cxn>
                <a:cxn ang="0">
                  <a:pos x="23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6" y="3"/>
                  </a:lnTo>
                  <a:lnTo>
                    <a:pt x="5" y="5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9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6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6" name="Freeform 77"/>
            <p:cNvSpPr>
              <a:spLocks/>
            </p:cNvSpPr>
            <p:nvPr/>
          </p:nvSpPr>
          <p:spPr bwMode="auto">
            <a:xfrm>
              <a:off x="6157914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6" y="3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6" y="26"/>
                </a:cxn>
                <a:cxn ang="0">
                  <a:pos x="9" y="28"/>
                </a:cxn>
                <a:cxn ang="0">
                  <a:pos x="11" y="29"/>
                </a:cxn>
                <a:cxn ang="0">
                  <a:pos x="15" y="29"/>
                </a:cxn>
                <a:cxn ang="0">
                  <a:pos x="17" y="29"/>
                </a:cxn>
                <a:cxn ang="0">
                  <a:pos x="20" y="28"/>
                </a:cxn>
                <a:cxn ang="0">
                  <a:pos x="22" y="26"/>
                </a:cxn>
                <a:cxn ang="0">
                  <a:pos x="25" y="25"/>
                </a:cxn>
                <a:cxn ang="0">
                  <a:pos x="27" y="23"/>
                </a:cxn>
                <a:cxn ang="0">
                  <a:pos x="29" y="20"/>
                </a:cxn>
                <a:cxn ang="0">
                  <a:pos x="29" y="18"/>
                </a:cxn>
                <a:cxn ang="0">
                  <a:pos x="30" y="15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5" y="4"/>
                </a:cxn>
                <a:cxn ang="0">
                  <a:pos x="22" y="3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1" y="0"/>
                  </a:lnTo>
                  <a:lnTo>
                    <a:pt x="9" y="0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6" y="26"/>
                  </a:lnTo>
                  <a:lnTo>
                    <a:pt x="9" y="28"/>
                  </a:lnTo>
                  <a:lnTo>
                    <a:pt x="11" y="29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5" y="25"/>
                  </a:lnTo>
                  <a:lnTo>
                    <a:pt x="27" y="23"/>
                  </a:lnTo>
                  <a:lnTo>
                    <a:pt x="29" y="20"/>
                  </a:lnTo>
                  <a:lnTo>
                    <a:pt x="29" y="18"/>
                  </a:lnTo>
                  <a:lnTo>
                    <a:pt x="30" y="15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2" y="3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7" name="Freeform 78"/>
            <p:cNvSpPr>
              <a:spLocks/>
            </p:cNvSpPr>
            <p:nvPr/>
          </p:nvSpPr>
          <p:spPr bwMode="auto">
            <a:xfrm>
              <a:off x="6157914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6" y="3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6" y="26"/>
                </a:cxn>
                <a:cxn ang="0">
                  <a:pos x="9" y="28"/>
                </a:cxn>
                <a:cxn ang="0">
                  <a:pos x="11" y="29"/>
                </a:cxn>
                <a:cxn ang="0">
                  <a:pos x="15" y="29"/>
                </a:cxn>
                <a:cxn ang="0">
                  <a:pos x="17" y="29"/>
                </a:cxn>
                <a:cxn ang="0">
                  <a:pos x="20" y="28"/>
                </a:cxn>
                <a:cxn ang="0">
                  <a:pos x="22" y="26"/>
                </a:cxn>
                <a:cxn ang="0">
                  <a:pos x="25" y="25"/>
                </a:cxn>
                <a:cxn ang="0">
                  <a:pos x="27" y="23"/>
                </a:cxn>
                <a:cxn ang="0">
                  <a:pos x="29" y="20"/>
                </a:cxn>
                <a:cxn ang="0">
                  <a:pos x="29" y="18"/>
                </a:cxn>
                <a:cxn ang="0">
                  <a:pos x="30" y="15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5" y="4"/>
                </a:cxn>
                <a:cxn ang="0">
                  <a:pos x="22" y="3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1" y="0"/>
                  </a:lnTo>
                  <a:lnTo>
                    <a:pt x="9" y="0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6" y="26"/>
                  </a:lnTo>
                  <a:lnTo>
                    <a:pt x="9" y="28"/>
                  </a:lnTo>
                  <a:lnTo>
                    <a:pt x="11" y="29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5" y="25"/>
                  </a:lnTo>
                  <a:lnTo>
                    <a:pt x="27" y="23"/>
                  </a:lnTo>
                  <a:lnTo>
                    <a:pt x="29" y="20"/>
                  </a:lnTo>
                  <a:lnTo>
                    <a:pt x="29" y="18"/>
                  </a:lnTo>
                  <a:lnTo>
                    <a:pt x="30" y="15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2" y="3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8" name="Freeform 79"/>
            <p:cNvSpPr>
              <a:spLocks/>
            </p:cNvSpPr>
            <p:nvPr/>
          </p:nvSpPr>
          <p:spPr bwMode="auto">
            <a:xfrm>
              <a:off x="6437314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7" y="26"/>
                </a:cxn>
                <a:cxn ang="0">
                  <a:pos x="10" y="28"/>
                </a:cxn>
                <a:cxn ang="0">
                  <a:pos x="12" y="29"/>
                </a:cxn>
                <a:cxn ang="0">
                  <a:pos x="15" y="29"/>
                </a:cxn>
                <a:cxn ang="0">
                  <a:pos x="19" y="29"/>
                </a:cxn>
                <a:cxn ang="0">
                  <a:pos x="21" y="28"/>
                </a:cxn>
                <a:cxn ang="0">
                  <a:pos x="24" y="26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8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2" y="0"/>
                  </a:lnTo>
                  <a:lnTo>
                    <a:pt x="10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7" y="26"/>
                  </a:lnTo>
                  <a:lnTo>
                    <a:pt x="10" y="28"/>
                  </a:lnTo>
                  <a:lnTo>
                    <a:pt x="12" y="29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21" y="28"/>
                  </a:lnTo>
                  <a:lnTo>
                    <a:pt x="24" y="26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9" name="Freeform 80"/>
            <p:cNvSpPr>
              <a:spLocks/>
            </p:cNvSpPr>
            <p:nvPr/>
          </p:nvSpPr>
          <p:spPr bwMode="auto">
            <a:xfrm>
              <a:off x="6437314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7" y="26"/>
                </a:cxn>
                <a:cxn ang="0">
                  <a:pos x="10" y="28"/>
                </a:cxn>
                <a:cxn ang="0">
                  <a:pos x="12" y="29"/>
                </a:cxn>
                <a:cxn ang="0">
                  <a:pos x="15" y="29"/>
                </a:cxn>
                <a:cxn ang="0">
                  <a:pos x="19" y="29"/>
                </a:cxn>
                <a:cxn ang="0">
                  <a:pos x="21" y="28"/>
                </a:cxn>
                <a:cxn ang="0">
                  <a:pos x="24" y="26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8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2" y="0"/>
                  </a:lnTo>
                  <a:lnTo>
                    <a:pt x="10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7" y="26"/>
                  </a:lnTo>
                  <a:lnTo>
                    <a:pt x="10" y="28"/>
                  </a:lnTo>
                  <a:lnTo>
                    <a:pt x="12" y="29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21" y="28"/>
                  </a:lnTo>
                  <a:lnTo>
                    <a:pt x="24" y="26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0" name="Freeform 81"/>
            <p:cNvSpPr>
              <a:spLocks/>
            </p:cNvSpPr>
            <p:nvPr/>
          </p:nvSpPr>
          <p:spPr bwMode="auto">
            <a:xfrm>
              <a:off x="6718301" y="29924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1" y="20"/>
                </a:cxn>
                <a:cxn ang="0">
                  <a:pos x="2" y="22"/>
                </a:cxn>
                <a:cxn ang="0">
                  <a:pos x="5" y="25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2" y="28"/>
                </a:cxn>
                <a:cxn ang="0">
                  <a:pos x="15" y="30"/>
                </a:cxn>
                <a:cxn ang="0">
                  <a:pos x="17" y="28"/>
                </a:cxn>
                <a:cxn ang="0">
                  <a:pos x="21" y="28"/>
                </a:cxn>
                <a:cxn ang="0">
                  <a:pos x="24" y="27"/>
                </a:cxn>
                <a:cxn ang="0">
                  <a:pos x="26" y="25"/>
                </a:cxn>
                <a:cxn ang="0">
                  <a:pos x="27" y="22"/>
                </a:cxn>
                <a:cxn ang="0">
                  <a:pos x="29" y="20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2" y="22"/>
                  </a:lnTo>
                  <a:lnTo>
                    <a:pt x="5" y="25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2" y="28"/>
                  </a:lnTo>
                  <a:lnTo>
                    <a:pt x="15" y="30"/>
                  </a:lnTo>
                  <a:lnTo>
                    <a:pt x="17" y="28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6" y="25"/>
                  </a:lnTo>
                  <a:lnTo>
                    <a:pt x="27" y="22"/>
                  </a:lnTo>
                  <a:lnTo>
                    <a:pt x="29" y="20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" name="Freeform 82"/>
            <p:cNvSpPr>
              <a:spLocks/>
            </p:cNvSpPr>
            <p:nvPr/>
          </p:nvSpPr>
          <p:spPr bwMode="auto">
            <a:xfrm>
              <a:off x="6718301" y="29924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1" y="20"/>
                </a:cxn>
                <a:cxn ang="0">
                  <a:pos x="2" y="22"/>
                </a:cxn>
                <a:cxn ang="0">
                  <a:pos x="5" y="25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2" y="28"/>
                </a:cxn>
                <a:cxn ang="0">
                  <a:pos x="15" y="30"/>
                </a:cxn>
                <a:cxn ang="0">
                  <a:pos x="17" y="28"/>
                </a:cxn>
                <a:cxn ang="0">
                  <a:pos x="21" y="28"/>
                </a:cxn>
                <a:cxn ang="0">
                  <a:pos x="24" y="27"/>
                </a:cxn>
                <a:cxn ang="0">
                  <a:pos x="26" y="25"/>
                </a:cxn>
                <a:cxn ang="0">
                  <a:pos x="27" y="22"/>
                </a:cxn>
                <a:cxn ang="0">
                  <a:pos x="29" y="20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2" y="22"/>
                  </a:lnTo>
                  <a:lnTo>
                    <a:pt x="5" y="25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2" y="28"/>
                  </a:lnTo>
                  <a:lnTo>
                    <a:pt x="15" y="30"/>
                  </a:lnTo>
                  <a:lnTo>
                    <a:pt x="17" y="28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6" y="25"/>
                  </a:lnTo>
                  <a:lnTo>
                    <a:pt x="27" y="22"/>
                  </a:lnTo>
                  <a:lnTo>
                    <a:pt x="29" y="20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" name="Freeform 83"/>
            <p:cNvSpPr>
              <a:spLocks/>
            </p:cNvSpPr>
            <p:nvPr/>
          </p:nvSpPr>
          <p:spPr bwMode="auto">
            <a:xfrm>
              <a:off x="6999289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6" y="3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3" y="23"/>
                </a:cxn>
                <a:cxn ang="0">
                  <a:pos x="4" y="25"/>
                </a:cxn>
                <a:cxn ang="0">
                  <a:pos x="6" y="26"/>
                </a:cxn>
                <a:cxn ang="0">
                  <a:pos x="9" y="28"/>
                </a:cxn>
                <a:cxn ang="0">
                  <a:pos x="11" y="29"/>
                </a:cxn>
                <a:cxn ang="0">
                  <a:pos x="15" y="29"/>
                </a:cxn>
                <a:cxn ang="0">
                  <a:pos x="18" y="29"/>
                </a:cxn>
                <a:cxn ang="0">
                  <a:pos x="20" y="28"/>
                </a:cxn>
                <a:cxn ang="0">
                  <a:pos x="23" y="26"/>
                </a:cxn>
                <a:cxn ang="0">
                  <a:pos x="25" y="25"/>
                </a:cxn>
                <a:cxn ang="0">
                  <a:pos x="28" y="23"/>
                </a:cxn>
                <a:cxn ang="0">
                  <a:pos x="29" y="20"/>
                </a:cxn>
                <a:cxn ang="0">
                  <a:pos x="29" y="18"/>
                </a:cxn>
                <a:cxn ang="0">
                  <a:pos x="30" y="15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4"/>
                </a:cxn>
                <a:cxn ang="0">
                  <a:pos x="23" y="3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1" y="0"/>
                  </a:lnTo>
                  <a:lnTo>
                    <a:pt x="9" y="0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6" y="26"/>
                  </a:lnTo>
                  <a:lnTo>
                    <a:pt x="9" y="28"/>
                  </a:lnTo>
                  <a:lnTo>
                    <a:pt x="11" y="29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20" y="28"/>
                  </a:lnTo>
                  <a:lnTo>
                    <a:pt x="23" y="26"/>
                  </a:lnTo>
                  <a:lnTo>
                    <a:pt x="25" y="25"/>
                  </a:lnTo>
                  <a:lnTo>
                    <a:pt x="28" y="23"/>
                  </a:lnTo>
                  <a:lnTo>
                    <a:pt x="29" y="20"/>
                  </a:lnTo>
                  <a:lnTo>
                    <a:pt x="29" y="18"/>
                  </a:lnTo>
                  <a:lnTo>
                    <a:pt x="30" y="15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4"/>
                  </a:lnTo>
                  <a:lnTo>
                    <a:pt x="23" y="3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3" name="Freeform 84"/>
            <p:cNvSpPr>
              <a:spLocks/>
            </p:cNvSpPr>
            <p:nvPr/>
          </p:nvSpPr>
          <p:spPr bwMode="auto">
            <a:xfrm>
              <a:off x="6999289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6" y="3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3" y="23"/>
                </a:cxn>
                <a:cxn ang="0">
                  <a:pos x="4" y="25"/>
                </a:cxn>
                <a:cxn ang="0">
                  <a:pos x="6" y="26"/>
                </a:cxn>
                <a:cxn ang="0">
                  <a:pos x="9" y="28"/>
                </a:cxn>
                <a:cxn ang="0">
                  <a:pos x="11" y="29"/>
                </a:cxn>
                <a:cxn ang="0">
                  <a:pos x="15" y="29"/>
                </a:cxn>
                <a:cxn ang="0">
                  <a:pos x="18" y="29"/>
                </a:cxn>
                <a:cxn ang="0">
                  <a:pos x="20" y="28"/>
                </a:cxn>
                <a:cxn ang="0">
                  <a:pos x="23" y="26"/>
                </a:cxn>
                <a:cxn ang="0">
                  <a:pos x="25" y="25"/>
                </a:cxn>
                <a:cxn ang="0">
                  <a:pos x="28" y="23"/>
                </a:cxn>
                <a:cxn ang="0">
                  <a:pos x="29" y="20"/>
                </a:cxn>
                <a:cxn ang="0">
                  <a:pos x="29" y="18"/>
                </a:cxn>
                <a:cxn ang="0">
                  <a:pos x="30" y="15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4"/>
                </a:cxn>
                <a:cxn ang="0">
                  <a:pos x="23" y="3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1" y="0"/>
                  </a:lnTo>
                  <a:lnTo>
                    <a:pt x="9" y="0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6" y="26"/>
                  </a:lnTo>
                  <a:lnTo>
                    <a:pt x="9" y="28"/>
                  </a:lnTo>
                  <a:lnTo>
                    <a:pt x="11" y="29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20" y="28"/>
                  </a:lnTo>
                  <a:lnTo>
                    <a:pt x="23" y="26"/>
                  </a:lnTo>
                  <a:lnTo>
                    <a:pt x="25" y="25"/>
                  </a:lnTo>
                  <a:lnTo>
                    <a:pt x="28" y="23"/>
                  </a:lnTo>
                  <a:lnTo>
                    <a:pt x="29" y="20"/>
                  </a:lnTo>
                  <a:lnTo>
                    <a:pt x="29" y="18"/>
                  </a:lnTo>
                  <a:lnTo>
                    <a:pt x="30" y="15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4"/>
                  </a:lnTo>
                  <a:lnTo>
                    <a:pt x="23" y="3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4" name="Freeform 85"/>
            <p:cNvSpPr>
              <a:spLocks/>
            </p:cNvSpPr>
            <p:nvPr/>
          </p:nvSpPr>
          <p:spPr bwMode="auto">
            <a:xfrm>
              <a:off x="6675439" y="3267076"/>
              <a:ext cx="46038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8" y="1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2" y="8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6" y="28"/>
                </a:cxn>
                <a:cxn ang="0">
                  <a:pos x="8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3" y="28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29" y="19"/>
                </a:cxn>
                <a:cxn ang="0">
                  <a:pos x="29" y="15"/>
                </a:cxn>
                <a:cxn ang="0">
                  <a:pos x="29" y="13"/>
                </a:cxn>
                <a:cxn ang="0">
                  <a:pos x="28" y="10"/>
                </a:cxn>
                <a:cxn ang="0">
                  <a:pos x="27" y="8"/>
                </a:cxn>
                <a:cxn ang="0">
                  <a:pos x="26" y="5"/>
                </a:cxn>
                <a:cxn ang="0">
                  <a:pos x="23" y="3"/>
                </a:cxn>
                <a:cxn ang="0">
                  <a:pos x="21" y="1"/>
                </a:cxn>
                <a:cxn ang="0">
                  <a:pos x="18" y="1"/>
                </a:cxn>
                <a:cxn ang="0">
                  <a:pos x="15" y="0"/>
                </a:cxn>
              </a:cxnLst>
              <a:rect l="0" t="0" r="r" b="b"/>
              <a:pathLst>
                <a:path w="29" h="30">
                  <a:moveTo>
                    <a:pt x="15" y="0"/>
                  </a:moveTo>
                  <a:lnTo>
                    <a:pt x="12" y="1"/>
                  </a:lnTo>
                  <a:lnTo>
                    <a:pt x="8" y="1"/>
                  </a:lnTo>
                  <a:lnTo>
                    <a:pt x="6" y="3"/>
                  </a:lnTo>
                  <a:lnTo>
                    <a:pt x="5" y="5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6" y="28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29" y="19"/>
                  </a:lnTo>
                  <a:lnTo>
                    <a:pt x="29" y="15"/>
                  </a:lnTo>
                  <a:lnTo>
                    <a:pt x="29" y="13"/>
                  </a:lnTo>
                  <a:lnTo>
                    <a:pt x="28" y="10"/>
                  </a:lnTo>
                  <a:lnTo>
                    <a:pt x="27" y="8"/>
                  </a:lnTo>
                  <a:lnTo>
                    <a:pt x="26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5" name="Freeform 86"/>
            <p:cNvSpPr>
              <a:spLocks/>
            </p:cNvSpPr>
            <p:nvPr/>
          </p:nvSpPr>
          <p:spPr bwMode="auto">
            <a:xfrm>
              <a:off x="6675439" y="3267076"/>
              <a:ext cx="46038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8" y="1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2" y="8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6" y="28"/>
                </a:cxn>
                <a:cxn ang="0">
                  <a:pos x="8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3" y="28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29" y="19"/>
                </a:cxn>
                <a:cxn ang="0">
                  <a:pos x="29" y="15"/>
                </a:cxn>
                <a:cxn ang="0">
                  <a:pos x="29" y="13"/>
                </a:cxn>
                <a:cxn ang="0">
                  <a:pos x="28" y="10"/>
                </a:cxn>
                <a:cxn ang="0">
                  <a:pos x="27" y="8"/>
                </a:cxn>
                <a:cxn ang="0">
                  <a:pos x="26" y="5"/>
                </a:cxn>
                <a:cxn ang="0">
                  <a:pos x="23" y="3"/>
                </a:cxn>
                <a:cxn ang="0">
                  <a:pos x="21" y="1"/>
                </a:cxn>
                <a:cxn ang="0">
                  <a:pos x="18" y="1"/>
                </a:cxn>
                <a:cxn ang="0">
                  <a:pos x="15" y="0"/>
                </a:cxn>
              </a:cxnLst>
              <a:rect l="0" t="0" r="r" b="b"/>
              <a:pathLst>
                <a:path w="29" h="30">
                  <a:moveTo>
                    <a:pt x="15" y="0"/>
                  </a:moveTo>
                  <a:lnTo>
                    <a:pt x="12" y="1"/>
                  </a:lnTo>
                  <a:lnTo>
                    <a:pt x="8" y="1"/>
                  </a:lnTo>
                  <a:lnTo>
                    <a:pt x="6" y="3"/>
                  </a:lnTo>
                  <a:lnTo>
                    <a:pt x="5" y="5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6" y="28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29" y="19"/>
                  </a:lnTo>
                  <a:lnTo>
                    <a:pt x="29" y="15"/>
                  </a:lnTo>
                  <a:lnTo>
                    <a:pt x="29" y="13"/>
                  </a:lnTo>
                  <a:lnTo>
                    <a:pt x="28" y="10"/>
                  </a:lnTo>
                  <a:lnTo>
                    <a:pt x="27" y="8"/>
                  </a:lnTo>
                  <a:lnTo>
                    <a:pt x="26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1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6" name="Freeform 87"/>
            <p:cNvSpPr>
              <a:spLocks/>
            </p:cNvSpPr>
            <p:nvPr/>
          </p:nvSpPr>
          <p:spPr bwMode="auto">
            <a:xfrm>
              <a:off x="6532564" y="34575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3"/>
                </a:cxn>
                <a:cxn ang="0">
                  <a:pos x="0" y="15"/>
                </a:cxn>
                <a:cxn ang="0">
                  <a:pos x="1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7" y="27"/>
                </a:cxn>
                <a:cxn ang="0">
                  <a:pos x="10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6" y="5"/>
                </a:cxn>
                <a:cxn ang="0">
                  <a:pos x="23" y="3"/>
                </a:cxn>
                <a:cxn ang="0">
                  <a:pos x="21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6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7" name="Freeform 88"/>
            <p:cNvSpPr>
              <a:spLocks/>
            </p:cNvSpPr>
            <p:nvPr/>
          </p:nvSpPr>
          <p:spPr bwMode="auto">
            <a:xfrm>
              <a:off x="6532564" y="34575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3"/>
                </a:cxn>
                <a:cxn ang="0">
                  <a:pos x="0" y="15"/>
                </a:cxn>
                <a:cxn ang="0">
                  <a:pos x="1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7" y="27"/>
                </a:cxn>
                <a:cxn ang="0">
                  <a:pos x="10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6" y="5"/>
                </a:cxn>
                <a:cxn ang="0">
                  <a:pos x="23" y="3"/>
                </a:cxn>
                <a:cxn ang="0">
                  <a:pos x="21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6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8" name="Freeform 89"/>
            <p:cNvSpPr>
              <a:spLocks/>
            </p:cNvSpPr>
            <p:nvPr/>
          </p:nvSpPr>
          <p:spPr bwMode="auto">
            <a:xfrm>
              <a:off x="6389689" y="34575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3"/>
                </a:cxn>
                <a:cxn ang="0">
                  <a:pos x="0" y="15"/>
                </a:cxn>
                <a:cxn ang="0">
                  <a:pos x="1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7" y="27"/>
                </a:cxn>
                <a:cxn ang="0">
                  <a:pos x="10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1" y="29"/>
                </a:cxn>
                <a:cxn ang="0">
                  <a:pos x="24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9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6" y="5"/>
                </a:cxn>
                <a:cxn ang="0">
                  <a:pos x="24" y="3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1" y="29"/>
                  </a:lnTo>
                  <a:lnTo>
                    <a:pt x="24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9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9" name="Freeform 90"/>
            <p:cNvSpPr>
              <a:spLocks/>
            </p:cNvSpPr>
            <p:nvPr/>
          </p:nvSpPr>
          <p:spPr bwMode="auto">
            <a:xfrm>
              <a:off x="6389689" y="34575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3"/>
                </a:cxn>
                <a:cxn ang="0">
                  <a:pos x="0" y="15"/>
                </a:cxn>
                <a:cxn ang="0">
                  <a:pos x="1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7" y="27"/>
                </a:cxn>
                <a:cxn ang="0">
                  <a:pos x="10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1" y="29"/>
                </a:cxn>
                <a:cxn ang="0">
                  <a:pos x="24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9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6" y="5"/>
                </a:cxn>
                <a:cxn ang="0">
                  <a:pos x="24" y="3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1" y="29"/>
                  </a:lnTo>
                  <a:lnTo>
                    <a:pt x="24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9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0" name="Freeform 91"/>
            <p:cNvSpPr>
              <a:spLocks/>
            </p:cNvSpPr>
            <p:nvPr/>
          </p:nvSpPr>
          <p:spPr bwMode="auto">
            <a:xfrm>
              <a:off x="6065839" y="359886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4" y="3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4" y="25"/>
                </a:cxn>
                <a:cxn ang="0">
                  <a:pos x="7" y="27"/>
                </a:cxn>
                <a:cxn ang="0">
                  <a:pos x="9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4" y="27"/>
                </a:cxn>
                <a:cxn ang="0">
                  <a:pos x="25" y="25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5" y="3"/>
                </a:cxn>
                <a:cxn ang="0">
                  <a:pos x="24" y="2"/>
                </a:cxn>
                <a:cxn ang="0">
                  <a:pos x="22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4" y="27"/>
                  </a:lnTo>
                  <a:lnTo>
                    <a:pt x="25" y="25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5" y="3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1" name="Freeform 92"/>
            <p:cNvSpPr>
              <a:spLocks/>
            </p:cNvSpPr>
            <p:nvPr/>
          </p:nvSpPr>
          <p:spPr bwMode="auto">
            <a:xfrm>
              <a:off x="6065839" y="359886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4" y="3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4" y="25"/>
                </a:cxn>
                <a:cxn ang="0">
                  <a:pos x="7" y="27"/>
                </a:cxn>
                <a:cxn ang="0">
                  <a:pos x="9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4" y="27"/>
                </a:cxn>
                <a:cxn ang="0">
                  <a:pos x="25" y="25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5" y="3"/>
                </a:cxn>
                <a:cxn ang="0">
                  <a:pos x="24" y="2"/>
                </a:cxn>
                <a:cxn ang="0">
                  <a:pos x="22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4" y="27"/>
                  </a:lnTo>
                  <a:lnTo>
                    <a:pt x="25" y="25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5" y="3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2" name="Freeform 93"/>
            <p:cNvSpPr>
              <a:spLocks/>
            </p:cNvSpPr>
            <p:nvPr/>
          </p:nvSpPr>
          <p:spPr bwMode="auto">
            <a:xfrm>
              <a:off x="5741989" y="373856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2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7" y="28"/>
                </a:cxn>
                <a:cxn ang="0">
                  <a:pos x="10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1" y="2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2"/>
                  </a:lnTo>
                  <a:lnTo>
                    <a:pt x="7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3" name="Freeform 94"/>
            <p:cNvSpPr>
              <a:spLocks/>
            </p:cNvSpPr>
            <p:nvPr/>
          </p:nvSpPr>
          <p:spPr bwMode="auto">
            <a:xfrm>
              <a:off x="5741989" y="373856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2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7" y="28"/>
                </a:cxn>
                <a:cxn ang="0">
                  <a:pos x="10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1" y="2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2"/>
                  </a:lnTo>
                  <a:lnTo>
                    <a:pt x="7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4" name="Freeform 95"/>
            <p:cNvSpPr>
              <a:spLocks/>
            </p:cNvSpPr>
            <p:nvPr/>
          </p:nvSpPr>
          <p:spPr bwMode="auto">
            <a:xfrm>
              <a:off x="5418139" y="36464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4" y="3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4" y="25"/>
                </a:cxn>
                <a:cxn ang="0">
                  <a:pos x="7" y="27"/>
                </a:cxn>
                <a:cxn ang="0">
                  <a:pos x="9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0" y="28"/>
                </a:cxn>
                <a:cxn ang="0">
                  <a:pos x="23" y="27"/>
                </a:cxn>
                <a:cxn ang="0">
                  <a:pos x="25" y="25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5" y="3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0" y="28"/>
                  </a:lnTo>
                  <a:lnTo>
                    <a:pt x="23" y="27"/>
                  </a:lnTo>
                  <a:lnTo>
                    <a:pt x="25" y="25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5" y="3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5" name="Freeform 96"/>
            <p:cNvSpPr>
              <a:spLocks/>
            </p:cNvSpPr>
            <p:nvPr/>
          </p:nvSpPr>
          <p:spPr bwMode="auto">
            <a:xfrm>
              <a:off x="5418139" y="36464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4" y="3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4" y="25"/>
                </a:cxn>
                <a:cxn ang="0">
                  <a:pos x="7" y="27"/>
                </a:cxn>
                <a:cxn ang="0">
                  <a:pos x="9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0" y="28"/>
                </a:cxn>
                <a:cxn ang="0">
                  <a:pos x="23" y="27"/>
                </a:cxn>
                <a:cxn ang="0">
                  <a:pos x="25" y="25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5" y="3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0" y="28"/>
                  </a:lnTo>
                  <a:lnTo>
                    <a:pt x="23" y="27"/>
                  </a:lnTo>
                  <a:lnTo>
                    <a:pt x="25" y="25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5" y="3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6" name="Freeform 97"/>
            <p:cNvSpPr>
              <a:spLocks/>
            </p:cNvSpPr>
            <p:nvPr/>
          </p:nvSpPr>
          <p:spPr bwMode="auto">
            <a:xfrm>
              <a:off x="4616451" y="3879851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0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0" y="20"/>
                </a:cxn>
                <a:cxn ang="0">
                  <a:pos x="3" y="22"/>
                </a:cxn>
                <a:cxn ang="0">
                  <a:pos x="4" y="25"/>
                </a:cxn>
                <a:cxn ang="0">
                  <a:pos x="6" y="27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5" y="30"/>
                </a:cxn>
                <a:cxn ang="0">
                  <a:pos x="17" y="29"/>
                </a:cxn>
                <a:cxn ang="0">
                  <a:pos x="20" y="29"/>
                </a:cxn>
                <a:cxn ang="0">
                  <a:pos x="22" y="27"/>
                </a:cxn>
                <a:cxn ang="0">
                  <a:pos x="25" y="25"/>
                </a:cxn>
                <a:cxn ang="0">
                  <a:pos x="26" y="22"/>
                </a:cxn>
                <a:cxn ang="0">
                  <a:pos x="29" y="20"/>
                </a:cxn>
                <a:cxn ang="0">
                  <a:pos x="29" y="17"/>
                </a:cxn>
                <a:cxn ang="0">
                  <a:pos x="30" y="15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6" y="6"/>
                </a:cxn>
                <a:cxn ang="0">
                  <a:pos x="25" y="4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2" y="27"/>
                  </a:lnTo>
                  <a:lnTo>
                    <a:pt x="25" y="25"/>
                  </a:lnTo>
                  <a:lnTo>
                    <a:pt x="26" y="22"/>
                  </a:lnTo>
                  <a:lnTo>
                    <a:pt x="29" y="20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6" y="6"/>
                  </a:lnTo>
                  <a:lnTo>
                    <a:pt x="25" y="4"/>
                  </a:lnTo>
                  <a:lnTo>
                    <a:pt x="22" y="2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7" name="Freeform 98"/>
            <p:cNvSpPr>
              <a:spLocks/>
            </p:cNvSpPr>
            <p:nvPr/>
          </p:nvSpPr>
          <p:spPr bwMode="auto">
            <a:xfrm>
              <a:off x="4616451" y="3879851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0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0" y="20"/>
                </a:cxn>
                <a:cxn ang="0">
                  <a:pos x="3" y="22"/>
                </a:cxn>
                <a:cxn ang="0">
                  <a:pos x="4" y="25"/>
                </a:cxn>
                <a:cxn ang="0">
                  <a:pos x="6" y="27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5" y="30"/>
                </a:cxn>
                <a:cxn ang="0">
                  <a:pos x="17" y="29"/>
                </a:cxn>
                <a:cxn ang="0">
                  <a:pos x="20" y="29"/>
                </a:cxn>
                <a:cxn ang="0">
                  <a:pos x="22" y="27"/>
                </a:cxn>
                <a:cxn ang="0">
                  <a:pos x="25" y="25"/>
                </a:cxn>
                <a:cxn ang="0">
                  <a:pos x="26" y="22"/>
                </a:cxn>
                <a:cxn ang="0">
                  <a:pos x="29" y="20"/>
                </a:cxn>
                <a:cxn ang="0">
                  <a:pos x="29" y="17"/>
                </a:cxn>
                <a:cxn ang="0">
                  <a:pos x="30" y="15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6" y="6"/>
                </a:cxn>
                <a:cxn ang="0">
                  <a:pos x="25" y="4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2" y="27"/>
                  </a:lnTo>
                  <a:lnTo>
                    <a:pt x="25" y="25"/>
                  </a:lnTo>
                  <a:lnTo>
                    <a:pt x="26" y="22"/>
                  </a:lnTo>
                  <a:lnTo>
                    <a:pt x="29" y="20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6" y="6"/>
                  </a:lnTo>
                  <a:lnTo>
                    <a:pt x="25" y="4"/>
                  </a:lnTo>
                  <a:lnTo>
                    <a:pt x="22" y="2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8" name="Freeform 99"/>
            <p:cNvSpPr>
              <a:spLocks/>
            </p:cNvSpPr>
            <p:nvPr/>
          </p:nvSpPr>
          <p:spPr bwMode="auto">
            <a:xfrm>
              <a:off x="4192589" y="3741739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1" y="19"/>
                </a:cxn>
                <a:cxn ang="0">
                  <a:pos x="2" y="22"/>
                </a:cxn>
                <a:cxn ang="0">
                  <a:pos x="5" y="24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2" y="29"/>
                </a:cxn>
                <a:cxn ang="0">
                  <a:pos x="15" y="29"/>
                </a:cxn>
                <a:cxn ang="0">
                  <a:pos x="17" y="29"/>
                </a:cxn>
                <a:cxn ang="0">
                  <a:pos x="21" y="28"/>
                </a:cxn>
                <a:cxn ang="0">
                  <a:pos x="24" y="27"/>
                </a:cxn>
                <a:cxn ang="0">
                  <a:pos x="26" y="24"/>
                </a:cxn>
                <a:cxn ang="0">
                  <a:pos x="27" y="22"/>
                </a:cxn>
                <a:cxn ang="0">
                  <a:pos x="29" y="19"/>
                </a:cxn>
                <a:cxn ang="0">
                  <a:pos x="30" y="17"/>
                </a:cxn>
                <a:cxn ang="0">
                  <a:pos x="30" y="14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7" y="6"/>
                </a:cxn>
                <a:cxn ang="0">
                  <a:pos x="26" y="3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3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1" y="19"/>
                  </a:lnTo>
                  <a:lnTo>
                    <a:pt x="2" y="22"/>
                  </a:lnTo>
                  <a:lnTo>
                    <a:pt x="5" y="24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6" y="24"/>
                  </a:lnTo>
                  <a:lnTo>
                    <a:pt x="27" y="22"/>
                  </a:lnTo>
                  <a:lnTo>
                    <a:pt x="29" y="19"/>
                  </a:lnTo>
                  <a:lnTo>
                    <a:pt x="30" y="17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7" y="6"/>
                  </a:lnTo>
                  <a:lnTo>
                    <a:pt x="26" y="3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9" name="Freeform 100"/>
            <p:cNvSpPr>
              <a:spLocks/>
            </p:cNvSpPr>
            <p:nvPr/>
          </p:nvSpPr>
          <p:spPr bwMode="auto">
            <a:xfrm>
              <a:off x="4192589" y="3741739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1" y="19"/>
                </a:cxn>
                <a:cxn ang="0">
                  <a:pos x="2" y="22"/>
                </a:cxn>
                <a:cxn ang="0">
                  <a:pos x="5" y="24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2" y="29"/>
                </a:cxn>
                <a:cxn ang="0">
                  <a:pos x="15" y="29"/>
                </a:cxn>
                <a:cxn ang="0">
                  <a:pos x="17" y="29"/>
                </a:cxn>
                <a:cxn ang="0">
                  <a:pos x="21" y="28"/>
                </a:cxn>
                <a:cxn ang="0">
                  <a:pos x="24" y="27"/>
                </a:cxn>
                <a:cxn ang="0">
                  <a:pos x="26" y="24"/>
                </a:cxn>
                <a:cxn ang="0">
                  <a:pos x="27" y="22"/>
                </a:cxn>
                <a:cxn ang="0">
                  <a:pos x="29" y="19"/>
                </a:cxn>
                <a:cxn ang="0">
                  <a:pos x="30" y="17"/>
                </a:cxn>
                <a:cxn ang="0">
                  <a:pos x="30" y="14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7" y="6"/>
                </a:cxn>
                <a:cxn ang="0">
                  <a:pos x="26" y="3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3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1" y="19"/>
                  </a:lnTo>
                  <a:lnTo>
                    <a:pt x="2" y="22"/>
                  </a:lnTo>
                  <a:lnTo>
                    <a:pt x="5" y="24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6" y="24"/>
                  </a:lnTo>
                  <a:lnTo>
                    <a:pt x="27" y="22"/>
                  </a:lnTo>
                  <a:lnTo>
                    <a:pt x="29" y="19"/>
                  </a:lnTo>
                  <a:lnTo>
                    <a:pt x="30" y="17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7" y="6"/>
                  </a:lnTo>
                  <a:lnTo>
                    <a:pt x="26" y="3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0" name="Freeform 101"/>
            <p:cNvSpPr>
              <a:spLocks/>
            </p:cNvSpPr>
            <p:nvPr/>
          </p:nvSpPr>
          <p:spPr bwMode="auto">
            <a:xfrm>
              <a:off x="3911601" y="32718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10" y="1"/>
                </a:cxn>
                <a:cxn ang="0">
                  <a:pos x="7" y="2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5" y="26"/>
                </a:cxn>
                <a:cxn ang="0">
                  <a:pos x="7" y="27"/>
                </a:cxn>
                <a:cxn ang="0">
                  <a:pos x="10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1" y="28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3"/>
                </a:cxn>
                <a:cxn ang="0">
                  <a:pos x="28" y="21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9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1" y="28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3"/>
                  </a:lnTo>
                  <a:lnTo>
                    <a:pt x="28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9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1" name="Freeform 102"/>
            <p:cNvSpPr>
              <a:spLocks/>
            </p:cNvSpPr>
            <p:nvPr/>
          </p:nvSpPr>
          <p:spPr bwMode="auto">
            <a:xfrm>
              <a:off x="3911601" y="32718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10" y="1"/>
                </a:cxn>
                <a:cxn ang="0">
                  <a:pos x="7" y="2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5" y="26"/>
                </a:cxn>
                <a:cxn ang="0">
                  <a:pos x="7" y="27"/>
                </a:cxn>
                <a:cxn ang="0">
                  <a:pos x="10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1" y="28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3"/>
                </a:cxn>
                <a:cxn ang="0">
                  <a:pos x="28" y="21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9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1" y="28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3"/>
                  </a:lnTo>
                  <a:lnTo>
                    <a:pt x="28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9" y="1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2" name="Freeform 103"/>
            <p:cNvSpPr>
              <a:spLocks/>
            </p:cNvSpPr>
            <p:nvPr/>
          </p:nvSpPr>
          <p:spPr bwMode="auto">
            <a:xfrm>
              <a:off x="3727451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6" y="3"/>
                </a:cxn>
                <a:cxn ang="0">
                  <a:pos x="3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3" y="25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1" y="29"/>
                </a:cxn>
                <a:cxn ang="0">
                  <a:pos x="15" y="29"/>
                </a:cxn>
                <a:cxn ang="0">
                  <a:pos x="17" y="29"/>
                </a:cxn>
                <a:cxn ang="0">
                  <a:pos x="20" y="28"/>
                </a:cxn>
                <a:cxn ang="0">
                  <a:pos x="22" y="26"/>
                </a:cxn>
                <a:cxn ang="0">
                  <a:pos x="25" y="25"/>
                </a:cxn>
                <a:cxn ang="0">
                  <a:pos x="27" y="23"/>
                </a:cxn>
                <a:cxn ang="0">
                  <a:pos x="28" y="20"/>
                </a:cxn>
                <a:cxn ang="0">
                  <a:pos x="28" y="18"/>
                </a:cxn>
                <a:cxn ang="0">
                  <a:pos x="30" y="15"/>
                </a:cxn>
                <a:cxn ang="0">
                  <a:pos x="28" y="11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5" y="4"/>
                </a:cxn>
                <a:cxn ang="0">
                  <a:pos x="22" y="3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1" y="0"/>
                  </a:lnTo>
                  <a:lnTo>
                    <a:pt x="8" y="0"/>
                  </a:lnTo>
                  <a:lnTo>
                    <a:pt x="6" y="3"/>
                  </a:lnTo>
                  <a:lnTo>
                    <a:pt x="3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3" y="25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11" y="29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5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30" y="15"/>
                  </a:lnTo>
                  <a:lnTo>
                    <a:pt x="28" y="11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2" y="3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3" name="Freeform 104"/>
            <p:cNvSpPr>
              <a:spLocks/>
            </p:cNvSpPr>
            <p:nvPr/>
          </p:nvSpPr>
          <p:spPr bwMode="auto">
            <a:xfrm>
              <a:off x="3727451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6" y="3"/>
                </a:cxn>
                <a:cxn ang="0">
                  <a:pos x="3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3" y="25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1" y="29"/>
                </a:cxn>
                <a:cxn ang="0">
                  <a:pos x="15" y="29"/>
                </a:cxn>
                <a:cxn ang="0">
                  <a:pos x="17" y="29"/>
                </a:cxn>
                <a:cxn ang="0">
                  <a:pos x="20" y="28"/>
                </a:cxn>
                <a:cxn ang="0">
                  <a:pos x="22" y="26"/>
                </a:cxn>
                <a:cxn ang="0">
                  <a:pos x="25" y="25"/>
                </a:cxn>
                <a:cxn ang="0">
                  <a:pos x="27" y="23"/>
                </a:cxn>
                <a:cxn ang="0">
                  <a:pos x="28" y="20"/>
                </a:cxn>
                <a:cxn ang="0">
                  <a:pos x="28" y="18"/>
                </a:cxn>
                <a:cxn ang="0">
                  <a:pos x="30" y="15"/>
                </a:cxn>
                <a:cxn ang="0">
                  <a:pos x="28" y="11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5" y="4"/>
                </a:cxn>
                <a:cxn ang="0">
                  <a:pos x="22" y="3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1" y="0"/>
                  </a:lnTo>
                  <a:lnTo>
                    <a:pt x="8" y="0"/>
                  </a:lnTo>
                  <a:lnTo>
                    <a:pt x="6" y="3"/>
                  </a:lnTo>
                  <a:lnTo>
                    <a:pt x="3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3" y="25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11" y="29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5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30" y="15"/>
                  </a:lnTo>
                  <a:lnTo>
                    <a:pt x="28" y="11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2" y="3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4" name="Freeform 105"/>
            <p:cNvSpPr>
              <a:spLocks/>
            </p:cNvSpPr>
            <p:nvPr/>
          </p:nvSpPr>
          <p:spPr bwMode="auto">
            <a:xfrm>
              <a:off x="4098926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9" y="0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2" y="20"/>
                </a:cxn>
                <a:cxn ang="0">
                  <a:pos x="3" y="23"/>
                </a:cxn>
                <a:cxn ang="0">
                  <a:pos x="5" y="25"/>
                </a:cxn>
                <a:cxn ang="0">
                  <a:pos x="7" y="26"/>
                </a:cxn>
                <a:cxn ang="0">
                  <a:pos x="9" y="28"/>
                </a:cxn>
                <a:cxn ang="0">
                  <a:pos x="13" y="29"/>
                </a:cxn>
                <a:cxn ang="0">
                  <a:pos x="15" y="29"/>
                </a:cxn>
                <a:cxn ang="0">
                  <a:pos x="19" y="29"/>
                </a:cxn>
                <a:cxn ang="0">
                  <a:pos x="22" y="28"/>
                </a:cxn>
                <a:cxn ang="0">
                  <a:pos x="24" y="26"/>
                </a:cxn>
                <a:cxn ang="0">
                  <a:pos x="27" y="25"/>
                </a:cxn>
                <a:cxn ang="0">
                  <a:pos x="28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7" y="4"/>
                </a:cxn>
                <a:cxn ang="0">
                  <a:pos x="24" y="3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3" y="0"/>
                  </a:lnTo>
                  <a:lnTo>
                    <a:pt x="9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7" y="26"/>
                  </a:lnTo>
                  <a:lnTo>
                    <a:pt x="9" y="28"/>
                  </a:lnTo>
                  <a:lnTo>
                    <a:pt x="13" y="29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22" y="28"/>
                  </a:lnTo>
                  <a:lnTo>
                    <a:pt x="24" y="26"/>
                  </a:lnTo>
                  <a:lnTo>
                    <a:pt x="27" y="25"/>
                  </a:lnTo>
                  <a:lnTo>
                    <a:pt x="28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7" y="4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5" name="Freeform 106"/>
            <p:cNvSpPr>
              <a:spLocks/>
            </p:cNvSpPr>
            <p:nvPr/>
          </p:nvSpPr>
          <p:spPr bwMode="auto">
            <a:xfrm>
              <a:off x="4098926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9" y="0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2" y="20"/>
                </a:cxn>
                <a:cxn ang="0">
                  <a:pos x="3" y="23"/>
                </a:cxn>
                <a:cxn ang="0">
                  <a:pos x="5" y="25"/>
                </a:cxn>
                <a:cxn ang="0">
                  <a:pos x="7" y="26"/>
                </a:cxn>
                <a:cxn ang="0">
                  <a:pos x="9" y="28"/>
                </a:cxn>
                <a:cxn ang="0">
                  <a:pos x="13" y="29"/>
                </a:cxn>
                <a:cxn ang="0">
                  <a:pos x="15" y="29"/>
                </a:cxn>
                <a:cxn ang="0">
                  <a:pos x="19" y="29"/>
                </a:cxn>
                <a:cxn ang="0">
                  <a:pos x="22" y="28"/>
                </a:cxn>
                <a:cxn ang="0">
                  <a:pos x="24" y="26"/>
                </a:cxn>
                <a:cxn ang="0">
                  <a:pos x="27" y="25"/>
                </a:cxn>
                <a:cxn ang="0">
                  <a:pos x="28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7" y="4"/>
                </a:cxn>
                <a:cxn ang="0">
                  <a:pos x="24" y="3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3" y="0"/>
                  </a:lnTo>
                  <a:lnTo>
                    <a:pt x="9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7" y="26"/>
                  </a:lnTo>
                  <a:lnTo>
                    <a:pt x="9" y="28"/>
                  </a:lnTo>
                  <a:lnTo>
                    <a:pt x="13" y="29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22" y="28"/>
                  </a:lnTo>
                  <a:lnTo>
                    <a:pt x="24" y="26"/>
                  </a:lnTo>
                  <a:lnTo>
                    <a:pt x="27" y="25"/>
                  </a:lnTo>
                  <a:lnTo>
                    <a:pt x="28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7" y="4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6" name="Freeform 107"/>
            <p:cNvSpPr>
              <a:spLocks/>
            </p:cNvSpPr>
            <p:nvPr/>
          </p:nvSpPr>
          <p:spPr bwMode="auto">
            <a:xfrm>
              <a:off x="4473576" y="3409951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3" y="24"/>
                </a:cxn>
                <a:cxn ang="0">
                  <a:pos x="4" y="26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1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0" y="29"/>
                </a:cxn>
                <a:cxn ang="0">
                  <a:pos x="23" y="28"/>
                </a:cxn>
                <a:cxn ang="0">
                  <a:pos x="25" y="26"/>
                </a:cxn>
                <a:cxn ang="0">
                  <a:pos x="28" y="24"/>
                </a:cxn>
                <a:cxn ang="0">
                  <a:pos x="29" y="21"/>
                </a:cxn>
                <a:cxn ang="0">
                  <a:pos x="29" y="19"/>
                </a:cxn>
                <a:cxn ang="0">
                  <a:pos x="30" y="15"/>
                </a:cxn>
                <a:cxn ang="0">
                  <a:pos x="29" y="13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5"/>
                </a:cxn>
                <a:cxn ang="0">
                  <a:pos x="23" y="3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0" y="29"/>
                  </a:lnTo>
                  <a:lnTo>
                    <a:pt x="23" y="28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29" y="19"/>
                  </a:lnTo>
                  <a:lnTo>
                    <a:pt x="30" y="15"/>
                  </a:lnTo>
                  <a:lnTo>
                    <a:pt x="29" y="13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7" name="Freeform 108"/>
            <p:cNvSpPr>
              <a:spLocks/>
            </p:cNvSpPr>
            <p:nvPr/>
          </p:nvSpPr>
          <p:spPr bwMode="auto">
            <a:xfrm>
              <a:off x="4473576" y="3409951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3" y="24"/>
                </a:cxn>
                <a:cxn ang="0">
                  <a:pos x="4" y="26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1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0" y="29"/>
                </a:cxn>
                <a:cxn ang="0">
                  <a:pos x="23" y="28"/>
                </a:cxn>
                <a:cxn ang="0">
                  <a:pos x="25" y="26"/>
                </a:cxn>
                <a:cxn ang="0">
                  <a:pos x="28" y="24"/>
                </a:cxn>
                <a:cxn ang="0">
                  <a:pos x="29" y="21"/>
                </a:cxn>
                <a:cxn ang="0">
                  <a:pos x="29" y="19"/>
                </a:cxn>
                <a:cxn ang="0">
                  <a:pos x="30" y="15"/>
                </a:cxn>
                <a:cxn ang="0">
                  <a:pos x="29" y="13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5"/>
                </a:cxn>
                <a:cxn ang="0">
                  <a:pos x="23" y="3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0" y="29"/>
                  </a:lnTo>
                  <a:lnTo>
                    <a:pt x="23" y="28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29" y="19"/>
                  </a:lnTo>
                  <a:lnTo>
                    <a:pt x="30" y="15"/>
                  </a:lnTo>
                  <a:lnTo>
                    <a:pt x="29" y="13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8" name="Freeform 109"/>
            <p:cNvSpPr>
              <a:spLocks/>
            </p:cNvSpPr>
            <p:nvPr/>
          </p:nvSpPr>
          <p:spPr bwMode="auto">
            <a:xfrm>
              <a:off x="4706939" y="36464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1"/>
                </a:cxn>
                <a:cxn ang="0">
                  <a:pos x="8" y="2"/>
                </a:cxn>
                <a:cxn ang="0">
                  <a:pos x="5" y="3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2" y="11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5" y="25"/>
                </a:cxn>
                <a:cxn ang="0">
                  <a:pos x="8" y="27"/>
                </a:cxn>
                <a:cxn ang="0">
                  <a:pos x="10" y="28"/>
                </a:cxn>
                <a:cxn ang="0">
                  <a:pos x="13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2" y="28"/>
                </a:cxn>
                <a:cxn ang="0">
                  <a:pos x="24" y="27"/>
                </a:cxn>
                <a:cxn ang="0">
                  <a:pos x="27" y="25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7" y="3"/>
                </a:cxn>
                <a:cxn ang="0">
                  <a:pos x="24" y="2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5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2" y="11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8" y="27"/>
                  </a:lnTo>
                  <a:lnTo>
                    <a:pt x="10" y="28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2" y="28"/>
                  </a:lnTo>
                  <a:lnTo>
                    <a:pt x="24" y="27"/>
                  </a:lnTo>
                  <a:lnTo>
                    <a:pt x="27" y="25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7" y="3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9" name="Freeform 110"/>
            <p:cNvSpPr>
              <a:spLocks/>
            </p:cNvSpPr>
            <p:nvPr/>
          </p:nvSpPr>
          <p:spPr bwMode="auto">
            <a:xfrm>
              <a:off x="4706939" y="36464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1"/>
                </a:cxn>
                <a:cxn ang="0">
                  <a:pos x="8" y="2"/>
                </a:cxn>
                <a:cxn ang="0">
                  <a:pos x="5" y="3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2" y="11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5" y="25"/>
                </a:cxn>
                <a:cxn ang="0">
                  <a:pos x="8" y="27"/>
                </a:cxn>
                <a:cxn ang="0">
                  <a:pos x="10" y="28"/>
                </a:cxn>
                <a:cxn ang="0">
                  <a:pos x="13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2" y="28"/>
                </a:cxn>
                <a:cxn ang="0">
                  <a:pos x="24" y="27"/>
                </a:cxn>
                <a:cxn ang="0">
                  <a:pos x="27" y="25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7" y="3"/>
                </a:cxn>
                <a:cxn ang="0">
                  <a:pos x="24" y="2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5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2" y="11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8" y="27"/>
                  </a:lnTo>
                  <a:lnTo>
                    <a:pt x="10" y="28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2" y="28"/>
                  </a:lnTo>
                  <a:lnTo>
                    <a:pt x="24" y="27"/>
                  </a:lnTo>
                  <a:lnTo>
                    <a:pt x="27" y="25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7" y="3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0" name="Freeform 111"/>
            <p:cNvSpPr>
              <a:spLocks/>
            </p:cNvSpPr>
            <p:nvPr/>
          </p:nvSpPr>
          <p:spPr bwMode="auto">
            <a:xfrm>
              <a:off x="4943476" y="38338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2" y="29"/>
                </a:cxn>
                <a:cxn ang="0">
                  <a:pos x="15" y="30"/>
                </a:cxn>
                <a:cxn ang="0">
                  <a:pos x="19" y="29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19" y="29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1" name="Freeform 112"/>
            <p:cNvSpPr>
              <a:spLocks/>
            </p:cNvSpPr>
            <p:nvPr/>
          </p:nvSpPr>
          <p:spPr bwMode="auto">
            <a:xfrm>
              <a:off x="4943476" y="38338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2" y="29"/>
                </a:cxn>
                <a:cxn ang="0">
                  <a:pos x="15" y="30"/>
                </a:cxn>
                <a:cxn ang="0">
                  <a:pos x="19" y="29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19" y="29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2" name="Freeform 113"/>
            <p:cNvSpPr>
              <a:spLocks/>
            </p:cNvSpPr>
            <p:nvPr/>
          </p:nvSpPr>
          <p:spPr bwMode="auto">
            <a:xfrm>
              <a:off x="4989514" y="4159251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8" y="1"/>
                </a:cxn>
                <a:cxn ang="0">
                  <a:pos x="6" y="2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6" y="27"/>
                </a:cxn>
                <a:cxn ang="0">
                  <a:pos x="8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8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8" y="1"/>
                  </a:lnTo>
                  <a:lnTo>
                    <a:pt x="6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8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3" name="Freeform 114"/>
            <p:cNvSpPr>
              <a:spLocks/>
            </p:cNvSpPr>
            <p:nvPr/>
          </p:nvSpPr>
          <p:spPr bwMode="auto">
            <a:xfrm>
              <a:off x="4989514" y="4159251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8" y="1"/>
                </a:cxn>
                <a:cxn ang="0">
                  <a:pos x="6" y="2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6" y="27"/>
                </a:cxn>
                <a:cxn ang="0">
                  <a:pos x="8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8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8" y="1"/>
                  </a:lnTo>
                  <a:lnTo>
                    <a:pt x="6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8" y="1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4" name="Freeform 115"/>
            <p:cNvSpPr>
              <a:spLocks/>
            </p:cNvSpPr>
            <p:nvPr/>
          </p:nvSpPr>
          <p:spPr bwMode="auto">
            <a:xfrm>
              <a:off x="4800601" y="39274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1" y="20"/>
                </a:cxn>
                <a:cxn ang="0">
                  <a:pos x="3" y="22"/>
                </a:cxn>
                <a:cxn ang="0">
                  <a:pos x="5" y="25"/>
                </a:cxn>
                <a:cxn ang="0">
                  <a:pos x="8" y="26"/>
                </a:cxn>
                <a:cxn ang="0">
                  <a:pos x="10" y="29"/>
                </a:cxn>
                <a:cxn ang="0">
                  <a:pos x="13" y="29"/>
                </a:cxn>
                <a:cxn ang="0">
                  <a:pos x="15" y="30"/>
                </a:cxn>
                <a:cxn ang="0">
                  <a:pos x="19" y="29"/>
                </a:cxn>
                <a:cxn ang="0">
                  <a:pos x="21" y="29"/>
                </a:cxn>
                <a:cxn ang="0">
                  <a:pos x="24" y="26"/>
                </a:cxn>
                <a:cxn ang="0">
                  <a:pos x="26" y="25"/>
                </a:cxn>
                <a:cxn ang="0">
                  <a:pos x="28" y="22"/>
                </a:cxn>
                <a:cxn ang="0">
                  <a:pos x="29" y="20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3" y="22"/>
                  </a:lnTo>
                  <a:lnTo>
                    <a:pt x="5" y="25"/>
                  </a:lnTo>
                  <a:lnTo>
                    <a:pt x="8" y="26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9" y="29"/>
                  </a:lnTo>
                  <a:lnTo>
                    <a:pt x="21" y="29"/>
                  </a:lnTo>
                  <a:lnTo>
                    <a:pt x="24" y="26"/>
                  </a:lnTo>
                  <a:lnTo>
                    <a:pt x="26" y="25"/>
                  </a:lnTo>
                  <a:lnTo>
                    <a:pt x="28" y="22"/>
                  </a:lnTo>
                  <a:lnTo>
                    <a:pt x="29" y="20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5" name="Freeform 116"/>
            <p:cNvSpPr>
              <a:spLocks/>
            </p:cNvSpPr>
            <p:nvPr/>
          </p:nvSpPr>
          <p:spPr bwMode="auto">
            <a:xfrm>
              <a:off x="4800601" y="39274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1" y="20"/>
                </a:cxn>
                <a:cxn ang="0">
                  <a:pos x="3" y="22"/>
                </a:cxn>
                <a:cxn ang="0">
                  <a:pos x="5" y="25"/>
                </a:cxn>
                <a:cxn ang="0">
                  <a:pos x="8" y="26"/>
                </a:cxn>
                <a:cxn ang="0">
                  <a:pos x="10" y="29"/>
                </a:cxn>
                <a:cxn ang="0">
                  <a:pos x="13" y="29"/>
                </a:cxn>
                <a:cxn ang="0">
                  <a:pos x="15" y="30"/>
                </a:cxn>
                <a:cxn ang="0">
                  <a:pos x="19" y="29"/>
                </a:cxn>
                <a:cxn ang="0">
                  <a:pos x="21" y="29"/>
                </a:cxn>
                <a:cxn ang="0">
                  <a:pos x="24" y="26"/>
                </a:cxn>
                <a:cxn ang="0">
                  <a:pos x="26" y="25"/>
                </a:cxn>
                <a:cxn ang="0">
                  <a:pos x="28" y="22"/>
                </a:cxn>
                <a:cxn ang="0">
                  <a:pos x="29" y="20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3" y="22"/>
                  </a:lnTo>
                  <a:lnTo>
                    <a:pt x="5" y="25"/>
                  </a:lnTo>
                  <a:lnTo>
                    <a:pt x="8" y="26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9" y="29"/>
                  </a:lnTo>
                  <a:lnTo>
                    <a:pt x="21" y="29"/>
                  </a:lnTo>
                  <a:lnTo>
                    <a:pt x="24" y="26"/>
                  </a:lnTo>
                  <a:lnTo>
                    <a:pt x="26" y="25"/>
                  </a:lnTo>
                  <a:lnTo>
                    <a:pt x="28" y="22"/>
                  </a:lnTo>
                  <a:lnTo>
                    <a:pt x="29" y="20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6" name="Freeform 117"/>
            <p:cNvSpPr>
              <a:spLocks/>
            </p:cNvSpPr>
            <p:nvPr/>
          </p:nvSpPr>
          <p:spPr bwMode="auto">
            <a:xfrm>
              <a:off x="4521201" y="3741739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3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1" y="19"/>
                </a:cxn>
                <a:cxn ang="0">
                  <a:pos x="3" y="22"/>
                </a:cxn>
                <a:cxn ang="0">
                  <a:pos x="4" y="24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1" y="29"/>
                </a:cxn>
                <a:cxn ang="0">
                  <a:pos x="15" y="29"/>
                </a:cxn>
                <a:cxn ang="0">
                  <a:pos x="18" y="29"/>
                </a:cxn>
                <a:cxn ang="0">
                  <a:pos x="20" y="28"/>
                </a:cxn>
                <a:cxn ang="0">
                  <a:pos x="23" y="27"/>
                </a:cxn>
                <a:cxn ang="0">
                  <a:pos x="25" y="24"/>
                </a:cxn>
                <a:cxn ang="0">
                  <a:pos x="28" y="22"/>
                </a:cxn>
                <a:cxn ang="0">
                  <a:pos x="29" y="19"/>
                </a:cxn>
                <a:cxn ang="0">
                  <a:pos x="29" y="17"/>
                </a:cxn>
                <a:cxn ang="0">
                  <a:pos x="30" y="14"/>
                </a:cxn>
                <a:cxn ang="0">
                  <a:pos x="29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5" y="3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3"/>
                  </a:lnTo>
                  <a:lnTo>
                    <a:pt x="3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1" y="19"/>
                  </a:lnTo>
                  <a:lnTo>
                    <a:pt x="3" y="22"/>
                  </a:lnTo>
                  <a:lnTo>
                    <a:pt x="4" y="24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1" y="29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20" y="28"/>
                  </a:lnTo>
                  <a:lnTo>
                    <a:pt x="23" y="27"/>
                  </a:lnTo>
                  <a:lnTo>
                    <a:pt x="25" y="24"/>
                  </a:lnTo>
                  <a:lnTo>
                    <a:pt x="28" y="22"/>
                  </a:lnTo>
                  <a:lnTo>
                    <a:pt x="29" y="19"/>
                  </a:lnTo>
                  <a:lnTo>
                    <a:pt x="29" y="17"/>
                  </a:lnTo>
                  <a:lnTo>
                    <a:pt x="30" y="14"/>
                  </a:lnTo>
                  <a:lnTo>
                    <a:pt x="29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5" y="3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7" name="Freeform 118"/>
            <p:cNvSpPr>
              <a:spLocks/>
            </p:cNvSpPr>
            <p:nvPr/>
          </p:nvSpPr>
          <p:spPr bwMode="auto">
            <a:xfrm>
              <a:off x="4521201" y="3741739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3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1" y="19"/>
                </a:cxn>
                <a:cxn ang="0">
                  <a:pos x="3" y="22"/>
                </a:cxn>
                <a:cxn ang="0">
                  <a:pos x="4" y="24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1" y="29"/>
                </a:cxn>
                <a:cxn ang="0">
                  <a:pos x="15" y="29"/>
                </a:cxn>
                <a:cxn ang="0">
                  <a:pos x="18" y="29"/>
                </a:cxn>
                <a:cxn ang="0">
                  <a:pos x="20" y="28"/>
                </a:cxn>
                <a:cxn ang="0">
                  <a:pos x="23" y="27"/>
                </a:cxn>
                <a:cxn ang="0">
                  <a:pos x="25" y="24"/>
                </a:cxn>
                <a:cxn ang="0">
                  <a:pos x="28" y="22"/>
                </a:cxn>
                <a:cxn ang="0">
                  <a:pos x="29" y="19"/>
                </a:cxn>
                <a:cxn ang="0">
                  <a:pos x="29" y="17"/>
                </a:cxn>
                <a:cxn ang="0">
                  <a:pos x="30" y="14"/>
                </a:cxn>
                <a:cxn ang="0">
                  <a:pos x="29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5" y="3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3"/>
                  </a:lnTo>
                  <a:lnTo>
                    <a:pt x="3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1" y="19"/>
                  </a:lnTo>
                  <a:lnTo>
                    <a:pt x="3" y="22"/>
                  </a:lnTo>
                  <a:lnTo>
                    <a:pt x="4" y="24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1" y="29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20" y="28"/>
                  </a:lnTo>
                  <a:lnTo>
                    <a:pt x="23" y="27"/>
                  </a:lnTo>
                  <a:lnTo>
                    <a:pt x="25" y="24"/>
                  </a:lnTo>
                  <a:lnTo>
                    <a:pt x="28" y="22"/>
                  </a:lnTo>
                  <a:lnTo>
                    <a:pt x="29" y="19"/>
                  </a:lnTo>
                  <a:lnTo>
                    <a:pt x="29" y="17"/>
                  </a:lnTo>
                  <a:lnTo>
                    <a:pt x="30" y="14"/>
                  </a:lnTo>
                  <a:lnTo>
                    <a:pt x="29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5" y="3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8" name="Freeform 119"/>
            <p:cNvSpPr>
              <a:spLocks/>
            </p:cNvSpPr>
            <p:nvPr/>
          </p:nvSpPr>
          <p:spPr bwMode="auto">
            <a:xfrm>
              <a:off x="4240214" y="35544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5" y="26"/>
                </a:cxn>
                <a:cxn ang="0">
                  <a:pos x="27" y="24"/>
                </a:cxn>
                <a:cxn ang="0">
                  <a:pos x="29" y="21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5" y="5"/>
                </a:cxn>
                <a:cxn ang="0">
                  <a:pos x="24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5" y="5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7" y="24"/>
                  </a:lnTo>
                  <a:lnTo>
                    <a:pt x="29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5" y="5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9" name="Freeform 120"/>
            <p:cNvSpPr>
              <a:spLocks/>
            </p:cNvSpPr>
            <p:nvPr/>
          </p:nvSpPr>
          <p:spPr bwMode="auto">
            <a:xfrm>
              <a:off x="4240214" y="35544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5" y="26"/>
                </a:cxn>
                <a:cxn ang="0">
                  <a:pos x="27" y="24"/>
                </a:cxn>
                <a:cxn ang="0">
                  <a:pos x="29" y="21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5" y="5"/>
                </a:cxn>
                <a:cxn ang="0">
                  <a:pos x="24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5" y="5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7" y="24"/>
                  </a:lnTo>
                  <a:lnTo>
                    <a:pt x="29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5" y="5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0" name="Freeform 121"/>
            <p:cNvSpPr>
              <a:spLocks/>
            </p:cNvSpPr>
            <p:nvPr/>
          </p:nvSpPr>
          <p:spPr bwMode="auto">
            <a:xfrm>
              <a:off x="3959226" y="33686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10" y="1"/>
                </a:cxn>
                <a:cxn ang="0">
                  <a:pos x="7" y="2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1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7" y="27"/>
                </a:cxn>
                <a:cxn ang="0">
                  <a:pos x="10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8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8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1" name="Freeform 122"/>
            <p:cNvSpPr>
              <a:spLocks/>
            </p:cNvSpPr>
            <p:nvPr/>
          </p:nvSpPr>
          <p:spPr bwMode="auto">
            <a:xfrm>
              <a:off x="3959226" y="33686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10" y="1"/>
                </a:cxn>
                <a:cxn ang="0">
                  <a:pos x="7" y="2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1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7" y="27"/>
                </a:cxn>
                <a:cxn ang="0">
                  <a:pos x="10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8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8" y="1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2" name="Freeform 123"/>
            <p:cNvSpPr>
              <a:spLocks/>
            </p:cNvSpPr>
            <p:nvPr/>
          </p:nvSpPr>
          <p:spPr bwMode="auto">
            <a:xfrm>
              <a:off x="3679826" y="29924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1" y="20"/>
                </a:cxn>
                <a:cxn ang="0">
                  <a:pos x="2" y="22"/>
                </a:cxn>
                <a:cxn ang="0">
                  <a:pos x="4" y="25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1" y="28"/>
                </a:cxn>
                <a:cxn ang="0">
                  <a:pos x="15" y="30"/>
                </a:cxn>
                <a:cxn ang="0">
                  <a:pos x="17" y="28"/>
                </a:cxn>
                <a:cxn ang="0">
                  <a:pos x="20" y="28"/>
                </a:cxn>
                <a:cxn ang="0">
                  <a:pos x="22" y="27"/>
                </a:cxn>
                <a:cxn ang="0">
                  <a:pos x="25" y="25"/>
                </a:cxn>
                <a:cxn ang="0">
                  <a:pos x="27" y="22"/>
                </a:cxn>
                <a:cxn ang="0">
                  <a:pos x="28" y="20"/>
                </a:cxn>
                <a:cxn ang="0">
                  <a:pos x="28" y="17"/>
                </a:cxn>
                <a:cxn ang="0">
                  <a:pos x="30" y="15"/>
                </a:cxn>
                <a:cxn ang="0">
                  <a:pos x="28" y="11"/>
                </a:cxn>
                <a:cxn ang="0">
                  <a:pos x="28" y="8"/>
                </a:cxn>
                <a:cxn ang="0">
                  <a:pos x="27" y="6"/>
                </a:cxn>
                <a:cxn ang="0">
                  <a:pos x="25" y="4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2" y="22"/>
                  </a:lnTo>
                  <a:lnTo>
                    <a:pt x="4" y="25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7" y="28"/>
                  </a:lnTo>
                  <a:lnTo>
                    <a:pt x="20" y="28"/>
                  </a:lnTo>
                  <a:lnTo>
                    <a:pt x="22" y="27"/>
                  </a:lnTo>
                  <a:lnTo>
                    <a:pt x="25" y="25"/>
                  </a:lnTo>
                  <a:lnTo>
                    <a:pt x="27" y="22"/>
                  </a:lnTo>
                  <a:lnTo>
                    <a:pt x="28" y="20"/>
                  </a:lnTo>
                  <a:lnTo>
                    <a:pt x="28" y="17"/>
                  </a:lnTo>
                  <a:lnTo>
                    <a:pt x="30" y="15"/>
                  </a:lnTo>
                  <a:lnTo>
                    <a:pt x="28" y="11"/>
                  </a:lnTo>
                  <a:lnTo>
                    <a:pt x="28" y="8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2" y="2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3" name="Freeform 124"/>
            <p:cNvSpPr>
              <a:spLocks/>
            </p:cNvSpPr>
            <p:nvPr/>
          </p:nvSpPr>
          <p:spPr bwMode="auto">
            <a:xfrm>
              <a:off x="3679826" y="29924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1" y="20"/>
                </a:cxn>
                <a:cxn ang="0">
                  <a:pos x="2" y="22"/>
                </a:cxn>
                <a:cxn ang="0">
                  <a:pos x="4" y="25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1" y="28"/>
                </a:cxn>
                <a:cxn ang="0">
                  <a:pos x="15" y="30"/>
                </a:cxn>
                <a:cxn ang="0">
                  <a:pos x="17" y="28"/>
                </a:cxn>
                <a:cxn ang="0">
                  <a:pos x="20" y="28"/>
                </a:cxn>
                <a:cxn ang="0">
                  <a:pos x="22" y="27"/>
                </a:cxn>
                <a:cxn ang="0">
                  <a:pos x="25" y="25"/>
                </a:cxn>
                <a:cxn ang="0">
                  <a:pos x="27" y="22"/>
                </a:cxn>
                <a:cxn ang="0">
                  <a:pos x="28" y="20"/>
                </a:cxn>
                <a:cxn ang="0">
                  <a:pos x="28" y="17"/>
                </a:cxn>
                <a:cxn ang="0">
                  <a:pos x="30" y="15"/>
                </a:cxn>
                <a:cxn ang="0">
                  <a:pos x="28" y="11"/>
                </a:cxn>
                <a:cxn ang="0">
                  <a:pos x="28" y="8"/>
                </a:cxn>
                <a:cxn ang="0">
                  <a:pos x="27" y="6"/>
                </a:cxn>
                <a:cxn ang="0">
                  <a:pos x="25" y="4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2" y="22"/>
                  </a:lnTo>
                  <a:lnTo>
                    <a:pt x="4" y="25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7" y="28"/>
                  </a:lnTo>
                  <a:lnTo>
                    <a:pt x="20" y="28"/>
                  </a:lnTo>
                  <a:lnTo>
                    <a:pt x="22" y="27"/>
                  </a:lnTo>
                  <a:lnTo>
                    <a:pt x="25" y="25"/>
                  </a:lnTo>
                  <a:lnTo>
                    <a:pt x="27" y="22"/>
                  </a:lnTo>
                  <a:lnTo>
                    <a:pt x="28" y="20"/>
                  </a:lnTo>
                  <a:lnTo>
                    <a:pt x="28" y="17"/>
                  </a:lnTo>
                  <a:lnTo>
                    <a:pt x="30" y="15"/>
                  </a:lnTo>
                  <a:lnTo>
                    <a:pt x="28" y="11"/>
                  </a:lnTo>
                  <a:lnTo>
                    <a:pt x="28" y="8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2" y="2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4" name="Freeform 125"/>
            <p:cNvSpPr>
              <a:spLocks/>
            </p:cNvSpPr>
            <p:nvPr/>
          </p:nvSpPr>
          <p:spPr bwMode="auto">
            <a:xfrm>
              <a:off x="5410201" y="3975101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7" y="2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2" y="20"/>
                </a:cxn>
                <a:cxn ang="0">
                  <a:pos x="3" y="22"/>
                </a:cxn>
                <a:cxn ang="0">
                  <a:pos x="4" y="25"/>
                </a:cxn>
                <a:cxn ang="0">
                  <a:pos x="7" y="26"/>
                </a:cxn>
                <a:cxn ang="0">
                  <a:pos x="9" y="28"/>
                </a:cxn>
                <a:cxn ang="0">
                  <a:pos x="12" y="28"/>
                </a:cxn>
                <a:cxn ang="0">
                  <a:pos x="15" y="30"/>
                </a:cxn>
                <a:cxn ang="0">
                  <a:pos x="18" y="28"/>
                </a:cxn>
                <a:cxn ang="0">
                  <a:pos x="20" y="28"/>
                </a:cxn>
                <a:cxn ang="0">
                  <a:pos x="23" y="26"/>
                </a:cxn>
                <a:cxn ang="0">
                  <a:pos x="25" y="25"/>
                </a:cxn>
                <a:cxn ang="0">
                  <a:pos x="28" y="22"/>
                </a:cxn>
                <a:cxn ang="0">
                  <a:pos x="29" y="20"/>
                </a:cxn>
                <a:cxn ang="0">
                  <a:pos x="29" y="17"/>
                </a:cxn>
                <a:cxn ang="0">
                  <a:pos x="30" y="15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4"/>
                </a:cxn>
                <a:cxn ang="0">
                  <a:pos x="23" y="2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7" y="26"/>
                  </a:lnTo>
                  <a:lnTo>
                    <a:pt x="9" y="28"/>
                  </a:lnTo>
                  <a:lnTo>
                    <a:pt x="12" y="28"/>
                  </a:lnTo>
                  <a:lnTo>
                    <a:pt x="15" y="30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3" y="26"/>
                  </a:lnTo>
                  <a:lnTo>
                    <a:pt x="25" y="25"/>
                  </a:lnTo>
                  <a:lnTo>
                    <a:pt x="28" y="22"/>
                  </a:lnTo>
                  <a:lnTo>
                    <a:pt x="29" y="20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4"/>
                  </a:lnTo>
                  <a:lnTo>
                    <a:pt x="23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5" name="Freeform 126"/>
            <p:cNvSpPr>
              <a:spLocks/>
            </p:cNvSpPr>
            <p:nvPr/>
          </p:nvSpPr>
          <p:spPr bwMode="auto">
            <a:xfrm>
              <a:off x="5410201" y="3975101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7" y="2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2" y="20"/>
                </a:cxn>
                <a:cxn ang="0">
                  <a:pos x="3" y="22"/>
                </a:cxn>
                <a:cxn ang="0">
                  <a:pos x="4" y="25"/>
                </a:cxn>
                <a:cxn ang="0">
                  <a:pos x="7" y="26"/>
                </a:cxn>
                <a:cxn ang="0">
                  <a:pos x="9" y="28"/>
                </a:cxn>
                <a:cxn ang="0">
                  <a:pos x="12" y="28"/>
                </a:cxn>
                <a:cxn ang="0">
                  <a:pos x="15" y="30"/>
                </a:cxn>
                <a:cxn ang="0">
                  <a:pos x="18" y="28"/>
                </a:cxn>
                <a:cxn ang="0">
                  <a:pos x="20" y="28"/>
                </a:cxn>
                <a:cxn ang="0">
                  <a:pos x="23" y="26"/>
                </a:cxn>
                <a:cxn ang="0">
                  <a:pos x="25" y="25"/>
                </a:cxn>
                <a:cxn ang="0">
                  <a:pos x="28" y="22"/>
                </a:cxn>
                <a:cxn ang="0">
                  <a:pos x="29" y="20"/>
                </a:cxn>
                <a:cxn ang="0">
                  <a:pos x="29" y="17"/>
                </a:cxn>
                <a:cxn ang="0">
                  <a:pos x="30" y="15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4"/>
                </a:cxn>
                <a:cxn ang="0">
                  <a:pos x="23" y="2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7" y="26"/>
                  </a:lnTo>
                  <a:lnTo>
                    <a:pt x="9" y="28"/>
                  </a:lnTo>
                  <a:lnTo>
                    <a:pt x="12" y="28"/>
                  </a:lnTo>
                  <a:lnTo>
                    <a:pt x="15" y="30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3" y="26"/>
                  </a:lnTo>
                  <a:lnTo>
                    <a:pt x="25" y="25"/>
                  </a:lnTo>
                  <a:lnTo>
                    <a:pt x="28" y="22"/>
                  </a:lnTo>
                  <a:lnTo>
                    <a:pt x="29" y="20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4"/>
                  </a:lnTo>
                  <a:lnTo>
                    <a:pt x="23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6" name="Freeform 127"/>
            <p:cNvSpPr>
              <a:spLocks/>
            </p:cNvSpPr>
            <p:nvPr/>
          </p:nvSpPr>
          <p:spPr bwMode="auto">
            <a:xfrm>
              <a:off x="5597526" y="38338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7" y="28"/>
                </a:cxn>
                <a:cxn ang="0">
                  <a:pos x="10" y="29"/>
                </a:cxn>
                <a:cxn ang="0">
                  <a:pos x="12" y="29"/>
                </a:cxn>
                <a:cxn ang="0">
                  <a:pos x="15" y="30"/>
                </a:cxn>
                <a:cxn ang="0">
                  <a:pos x="18" y="29"/>
                </a:cxn>
                <a:cxn ang="0">
                  <a:pos x="21" y="29"/>
                </a:cxn>
                <a:cxn ang="0">
                  <a:pos x="23" y="28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8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3" y="3"/>
                </a:cxn>
                <a:cxn ang="0">
                  <a:pos x="21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18" y="29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7" name="Freeform 128"/>
            <p:cNvSpPr>
              <a:spLocks/>
            </p:cNvSpPr>
            <p:nvPr/>
          </p:nvSpPr>
          <p:spPr bwMode="auto">
            <a:xfrm>
              <a:off x="5597526" y="38338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7" y="28"/>
                </a:cxn>
                <a:cxn ang="0">
                  <a:pos x="10" y="29"/>
                </a:cxn>
                <a:cxn ang="0">
                  <a:pos x="12" y="29"/>
                </a:cxn>
                <a:cxn ang="0">
                  <a:pos x="15" y="30"/>
                </a:cxn>
                <a:cxn ang="0">
                  <a:pos x="18" y="29"/>
                </a:cxn>
                <a:cxn ang="0">
                  <a:pos x="21" y="29"/>
                </a:cxn>
                <a:cxn ang="0">
                  <a:pos x="23" y="28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8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3" y="3"/>
                </a:cxn>
                <a:cxn ang="0">
                  <a:pos x="21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18" y="29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8" name="Freeform 129"/>
            <p:cNvSpPr>
              <a:spLocks/>
            </p:cNvSpPr>
            <p:nvPr/>
          </p:nvSpPr>
          <p:spPr bwMode="auto">
            <a:xfrm>
              <a:off x="5737226" y="355282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1"/>
                </a:cxn>
                <a:cxn ang="0">
                  <a:pos x="8" y="2"/>
                </a:cxn>
                <a:cxn ang="0">
                  <a:pos x="5" y="5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2" y="12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2" y="21"/>
                </a:cxn>
                <a:cxn ang="0">
                  <a:pos x="3" y="24"/>
                </a:cxn>
                <a:cxn ang="0">
                  <a:pos x="5" y="26"/>
                </a:cxn>
                <a:cxn ang="0">
                  <a:pos x="8" y="27"/>
                </a:cxn>
                <a:cxn ang="0">
                  <a:pos x="10" y="29"/>
                </a:cxn>
                <a:cxn ang="0">
                  <a:pos x="13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2" y="29"/>
                </a:cxn>
                <a:cxn ang="0">
                  <a:pos x="24" y="27"/>
                </a:cxn>
                <a:cxn ang="0">
                  <a:pos x="27" y="26"/>
                </a:cxn>
                <a:cxn ang="0">
                  <a:pos x="28" y="24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7" y="5"/>
                </a:cxn>
                <a:cxn ang="0">
                  <a:pos x="24" y="2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5" y="5"/>
                  </a:lnTo>
                  <a:lnTo>
                    <a:pt x="3" y="6"/>
                  </a:lnTo>
                  <a:lnTo>
                    <a:pt x="2" y="9"/>
                  </a:lnTo>
                  <a:lnTo>
                    <a:pt x="2" y="12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8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2" y="29"/>
                  </a:lnTo>
                  <a:lnTo>
                    <a:pt x="24" y="27"/>
                  </a:lnTo>
                  <a:lnTo>
                    <a:pt x="27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7" y="5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9" name="Freeform 130"/>
            <p:cNvSpPr>
              <a:spLocks/>
            </p:cNvSpPr>
            <p:nvPr/>
          </p:nvSpPr>
          <p:spPr bwMode="auto">
            <a:xfrm>
              <a:off x="5737226" y="355282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1"/>
                </a:cxn>
                <a:cxn ang="0">
                  <a:pos x="8" y="2"/>
                </a:cxn>
                <a:cxn ang="0">
                  <a:pos x="5" y="5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2" y="12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2" y="21"/>
                </a:cxn>
                <a:cxn ang="0">
                  <a:pos x="3" y="24"/>
                </a:cxn>
                <a:cxn ang="0">
                  <a:pos x="5" y="26"/>
                </a:cxn>
                <a:cxn ang="0">
                  <a:pos x="8" y="27"/>
                </a:cxn>
                <a:cxn ang="0">
                  <a:pos x="10" y="29"/>
                </a:cxn>
                <a:cxn ang="0">
                  <a:pos x="13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2" y="29"/>
                </a:cxn>
                <a:cxn ang="0">
                  <a:pos x="24" y="27"/>
                </a:cxn>
                <a:cxn ang="0">
                  <a:pos x="27" y="26"/>
                </a:cxn>
                <a:cxn ang="0">
                  <a:pos x="28" y="24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7" y="5"/>
                </a:cxn>
                <a:cxn ang="0">
                  <a:pos x="24" y="2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5" y="5"/>
                  </a:lnTo>
                  <a:lnTo>
                    <a:pt x="3" y="6"/>
                  </a:lnTo>
                  <a:lnTo>
                    <a:pt x="2" y="9"/>
                  </a:lnTo>
                  <a:lnTo>
                    <a:pt x="2" y="12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8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2" y="29"/>
                  </a:lnTo>
                  <a:lnTo>
                    <a:pt x="24" y="27"/>
                  </a:lnTo>
                  <a:lnTo>
                    <a:pt x="27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7" y="5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0" name="Freeform 131"/>
            <p:cNvSpPr>
              <a:spLocks/>
            </p:cNvSpPr>
            <p:nvPr/>
          </p:nvSpPr>
          <p:spPr bwMode="auto">
            <a:xfrm>
              <a:off x="5972176" y="3271839"/>
              <a:ext cx="46038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1"/>
                </a:cxn>
                <a:cxn ang="0">
                  <a:pos x="8" y="1"/>
                </a:cxn>
                <a:cxn ang="0">
                  <a:pos x="6" y="2"/>
                </a:cxn>
                <a:cxn ang="0">
                  <a:pos x="3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3" y="26"/>
                </a:cxn>
                <a:cxn ang="0">
                  <a:pos x="6" y="27"/>
                </a:cxn>
                <a:cxn ang="0">
                  <a:pos x="8" y="28"/>
                </a:cxn>
                <a:cxn ang="0">
                  <a:pos x="11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8"/>
                </a:cxn>
                <a:cxn ang="0">
                  <a:pos x="23" y="27"/>
                </a:cxn>
                <a:cxn ang="0">
                  <a:pos x="25" y="26"/>
                </a:cxn>
                <a:cxn ang="0">
                  <a:pos x="27" y="23"/>
                </a:cxn>
                <a:cxn ang="0">
                  <a:pos x="28" y="21"/>
                </a:cxn>
                <a:cxn ang="0">
                  <a:pos x="29" y="18"/>
                </a:cxn>
                <a:cxn ang="0">
                  <a:pos x="29" y="15"/>
                </a:cxn>
                <a:cxn ang="0">
                  <a:pos x="29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5" y="5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7" y="1"/>
                </a:cxn>
                <a:cxn ang="0">
                  <a:pos x="15" y="0"/>
                </a:cxn>
              </a:cxnLst>
              <a:rect l="0" t="0" r="r" b="b"/>
              <a:pathLst>
                <a:path w="29" h="30">
                  <a:moveTo>
                    <a:pt x="15" y="0"/>
                  </a:moveTo>
                  <a:lnTo>
                    <a:pt x="11" y="1"/>
                  </a:lnTo>
                  <a:lnTo>
                    <a:pt x="8" y="1"/>
                  </a:lnTo>
                  <a:lnTo>
                    <a:pt x="6" y="2"/>
                  </a:lnTo>
                  <a:lnTo>
                    <a:pt x="3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3" y="26"/>
                  </a:lnTo>
                  <a:lnTo>
                    <a:pt x="6" y="27"/>
                  </a:lnTo>
                  <a:lnTo>
                    <a:pt x="8" y="28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8"/>
                  </a:lnTo>
                  <a:lnTo>
                    <a:pt x="23" y="27"/>
                  </a:lnTo>
                  <a:lnTo>
                    <a:pt x="25" y="26"/>
                  </a:lnTo>
                  <a:lnTo>
                    <a:pt x="27" y="23"/>
                  </a:lnTo>
                  <a:lnTo>
                    <a:pt x="28" y="21"/>
                  </a:lnTo>
                  <a:lnTo>
                    <a:pt x="29" y="18"/>
                  </a:lnTo>
                  <a:lnTo>
                    <a:pt x="29" y="15"/>
                  </a:lnTo>
                  <a:lnTo>
                    <a:pt x="29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7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1" name="Freeform 132"/>
            <p:cNvSpPr>
              <a:spLocks/>
            </p:cNvSpPr>
            <p:nvPr/>
          </p:nvSpPr>
          <p:spPr bwMode="auto">
            <a:xfrm>
              <a:off x="5972176" y="3271839"/>
              <a:ext cx="46038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1"/>
                </a:cxn>
                <a:cxn ang="0">
                  <a:pos x="8" y="1"/>
                </a:cxn>
                <a:cxn ang="0">
                  <a:pos x="6" y="2"/>
                </a:cxn>
                <a:cxn ang="0">
                  <a:pos x="3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3" y="26"/>
                </a:cxn>
                <a:cxn ang="0">
                  <a:pos x="6" y="27"/>
                </a:cxn>
                <a:cxn ang="0">
                  <a:pos x="8" y="28"/>
                </a:cxn>
                <a:cxn ang="0">
                  <a:pos x="11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8"/>
                </a:cxn>
                <a:cxn ang="0">
                  <a:pos x="23" y="27"/>
                </a:cxn>
                <a:cxn ang="0">
                  <a:pos x="25" y="26"/>
                </a:cxn>
                <a:cxn ang="0">
                  <a:pos x="27" y="23"/>
                </a:cxn>
                <a:cxn ang="0">
                  <a:pos x="28" y="21"/>
                </a:cxn>
                <a:cxn ang="0">
                  <a:pos x="29" y="18"/>
                </a:cxn>
                <a:cxn ang="0">
                  <a:pos x="29" y="15"/>
                </a:cxn>
                <a:cxn ang="0">
                  <a:pos x="29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5" y="5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7" y="1"/>
                </a:cxn>
                <a:cxn ang="0">
                  <a:pos x="15" y="0"/>
                </a:cxn>
              </a:cxnLst>
              <a:rect l="0" t="0" r="r" b="b"/>
              <a:pathLst>
                <a:path w="29" h="30">
                  <a:moveTo>
                    <a:pt x="15" y="0"/>
                  </a:moveTo>
                  <a:lnTo>
                    <a:pt x="11" y="1"/>
                  </a:lnTo>
                  <a:lnTo>
                    <a:pt x="8" y="1"/>
                  </a:lnTo>
                  <a:lnTo>
                    <a:pt x="6" y="2"/>
                  </a:lnTo>
                  <a:lnTo>
                    <a:pt x="3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3" y="26"/>
                  </a:lnTo>
                  <a:lnTo>
                    <a:pt x="6" y="27"/>
                  </a:lnTo>
                  <a:lnTo>
                    <a:pt x="8" y="28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8"/>
                  </a:lnTo>
                  <a:lnTo>
                    <a:pt x="23" y="27"/>
                  </a:lnTo>
                  <a:lnTo>
                    <a:pt x="25" y="26"/>
                  </a:lnTo>
                  <a:lnTo>
                    <a:pt x="27" y="23"/>
                  </a:lnTo>
                  <a:lnTo>
                    <a:pt x="28" y="21"/>
                  </a:lnTo>
                  <a:lnTo>
                    <a:pt x="29" y="18"/>
                  </a:lnTo>
                  <a:lnTo>
                    <a:pt x="29" y="15"/>
                  </a:lnTo>
                  <a:lnTo>
                    <a:pt x="29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7" y="1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2" name="Freeform 133"/>
            <p:cNvSpPr>
              <a:spLocks/>
            </p:cNvSpPr>
            <p:nvPr/>
          </p:nvSpPr>
          <p:spPr bwMode="auto">
            <a:xfrm>
              <a:off x="6205539" y="32242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1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4" y="26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1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0" y="28"/>
                </a:cxn>
                <a:cxn ang="0">
                  <a:pos x="22" y="27"/>
                </a:cxn>
                <a:cxn ang="0">
                  <a:pos x="25" y="26"/>
                </a:cxn>
                <a:cxn ang="0">
                  <a:pos x="27" y="23"/>
                </a:cxn>
                <a:cxn ang="0">
                  <a:pos x="28" y="21"/>
                </a:cxn>
                <a:cxn ang="0">
                  <a:pos x="28" y="18"/>
                </a:cxn>
                <a:cxn ang="0">
                  <a:pos x="30" y="15"/>
                </a:cxn>
                <a:cxn ang="0">
                  <a:pos x="28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5" y="5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7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1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0" y="28"/>
                  </a:lnTo>
                  <a:lnTo>
                    <a:pt x="22" y="27"/>
                  </a:lnTo>
                  <a:lnTo>
                    <a:pt x="25" y="26"/>
                  </a:lnTo>
                  <a:lnTo>
                    <a:pt x="27" y="23"/>
                  </a:lnTo>
                  <a:lnTo>
                    <a:pt x="28" y="21"/>
                  </a:lnTo>
                  <a:lnTo>
                    <a:pt x="28" y="18"/>
                  </a:lnTo>
                  <a:lnTo>
                    <a:pt x="30" y="15"/>
                  </a:lnTo>
                  <a:lnTo>
                    <a:pt x="28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2" y="2"/>
                  </a:lnTo>
                  <a:lnTo>
                    <a:pt x="20" y="1"/>
                  </a:lnTo>
                  <a:lnTo>
                    <a:pt x="17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3" name="Freeform 134"/>
            <p:cNvSpPr>
              <a:spLocks/>
            </p:cNvSpPr>
            <p:nvPr/>
          </p:nvSpPr>
          <p:spPr bwMode="auto">
            <a:xfrm>
              <a:off x="6205539" y="32242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1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4" y="26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1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0" y="28"/>
                </a:cxn>
                <a:cxn ang="0">
                  <a:pos x="22" y="27"/>
                </a:cxn>
                <a:cxn ang="0">
                  <a:pos x="25" y="26"/>
                </a:cxn>
                <a:cxn ang="0">
                  <a:pos x="27" y="23"/>
                </a:cxn>
                <a:cxn ang="0">
                  <a:pos x="28" y="21"/>
                </a:cxn>
                <a:cxn ang="0">
                  <a:pos x="28" y="18"/>
                </a:cxn>
                <a:cxn ang="0">
                  <a:pos x="30" y="15"/>
                </a:cxn>
                <a:cxn ang="0">
                  <a:pos x="28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5" y="5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7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1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0" y="28"/>
                  </a:lnTo>
                  <a:lnTo>
                    <a:pt x="22" y="27"/>
                  </a:lnTo>
                  <a:lnTo>
                    <a:pt x="25" y="26"/>
                  </a:lnTo>
                  <a:lnTo>
                    <a:pt x="27" y="23"/>
                  </a:lnTo>
                  <a:lnTo>
                    <a:pt x="28" y="21"/>
                  </a:lnTo>
                  <a:lnTo>
                    <a:pt x="28" y="18"/>
                  </a:lnTo>
                  <a:lnTo>
                    <a:pt x="30" y="15"/>
                  </a:lnTo>
                  <a:lnTo>
                    <a:pt x="28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2" y="2"/>
                  </a:lnTo>
                  <a:lnTo>
                    <a:pt x="20" y="1"/>
                  </a:lnTo>
                  <a:lnTo>
                    <a:pt x="17" y="1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4" name="Freeform 135"/>
            <p:cNvSpPr>
              <a:spLocks/>
            </p:cNvSpPr>
            <p:nvPr/>
          </p:nvSpPr>
          <p:spPr bwMode="auto">
            <a:xfrm>
              <a:off x="5926139" y="36941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8"/>
                </a:cxn>
                <a:cxn ang="0">
                  <a:pos x="24" y="27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7" y="6"/>
                </a:cxn>
                <a:cxn ang="0">
                  <a:pos x="26" y="3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3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7" y="6"/>
                  </a:lnTo>
                  <a:lnTo>
                    <a:pt x="26" y="3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5" name="Freeform 136"/>
            <p:cNvSpPr>
              <a:spLocks/>
            </p:cNvSpPr>
            <p:nvPr/>
          </p:nvSpPr>
          <p:spPr bwMode="auto">
            <a:xfrm>
              <a:off x="5926139" y="36941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8"/>
                </a:cxn>
                <a:cxn ang="0">
                  <a:pos x="24" y="27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7" y="6"/>
                </a:cxn>
                <a:cxn ang="0">
                  <a:pos x="26" y="3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3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7" y="6"/>
                  </a:lnTo>
                  <a:lnTo>
                    <a:pt x="26" y="3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6" name="Freeform 137"/>
            <p:cNvSpPr>
              <a:spLocks/>
            </p:cNvSpPr>
            <p:nvPr/>
          </p:nvSpPr>
          <p:spPr bwMode="auto">
            <a:xfrm>
              <a:off x="5176839" y="37861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3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3" y="23"/>
                </a:cxn>
                <a:cxn ang="0">
                  <a:pos x="4" y="25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5" y="30"/>
                </a:cxn>
                <a:cxn ang="0">
                  <a:pos x="18" y="29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5" y="25"/>
                </a:cxn>
                <a:cxn ang="0">
                  <a:pos x="28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4"/>
                </a:cxn>
                <a:cxn ang="0">
                  <a:pos x="24" y="3"/>
                </a:cxn>
                <a:cxn ang="0">
                  <a:pos x="21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18" y="29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5" y="25"/>
                  </a:lnTo>
                  <a:lnTo>
                    <a:pt x="28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4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7" name="Freeform 138"/>
            <p:cNvSpPr>
              <a:spLocks/>
            </p:cNvSpPr>
            <p:nvPr/>
          </p:nvSpPr>
          <p:spPr bwMode="auto">
            <a:xfrm>
              <a:off x="5176839" y="37861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3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3" y="23"/>
                </a:cxn>
                <a:cxn ang="0">
                  <a:pos x="4" y="25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5" y="30"/>
                </a:cxn>
                <a:cxn ang="0">
                  <a:pos x="18" y="29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5" y="25"/>
                </a:cxn>
                <a:cxn ang="0">
                  <a:pos x="28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4"/>
                </a:cxn>
                <a:cxn ang="0">
                  <a:pos x="24" y="3"/>
                </a:cxn>
                <a:cxn ang="0">
                  <a:pos x="21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18" y="29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5" y="25"/>
                  </a:lnTo>
                  <a:lnTo>
                    <a:pt x="28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4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8" name="Freeform 139"/>
            <p:cNvSpPr>
              <a:spLocks/>
            </p:cNvSpPr>
            <p:nvPr/>
          </p:nvSpPr>
          <p:spPr bwMode="auto">
            <a:xfrm>
              <a:off x="5689601" y="33639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2"/>
                </a:cxn>
                <a:cxn ang="0">
                  <a:pos x="10" y="2"/>
                </a:cxn>
                <a:cxn ang="0">
                  <a:pos x="8" y="3"/>
                </a:cxn>
                <a:cxn ang="0">
                  <a:pos x="5" y="5"/>
                </a:cxn>
                <a:cxn ang="0">
                  <a:pos x="3" y="8"/>
                </a:cxn>
                <a:cxn ang="0">
                  <a:pos x="2" y="10"/>
                </a:cxn>
                <a:cxn ang="0">
                  <a:pos x="2" y="13"/>
                </a:cxn>
                <a:cxn ang="0">
                  <a:pos x="0" y="15"/>
                </a:cxn>
                <a:cxn ang="0">
                  <a:pos x="2" y="19"/>
                </a:cxn>
                <a:cxn ang="0">
                  <a:pos x="2" y="22"/>
                </a:cxn>
                <a:cxn ang="0">
                  <a:pos x="3" y="24"/>
                </a:cxn>
                <a:cxn ang="0">
                  <a:pos x="5" y="27"/>
                </a:cxn>
                <a:cxn ang="0">
                  <a:pos x="8" y="28"/>
                </a:cxn>
                <a:cxn ang="0">
                  <a:pos x="10" y="29"/>
                </a:cxn>
                <a:cxn ang="0">
                  <a:pos x="13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2" y="29"/>
                </a:cxn>
                <a:cxn ang="0">
                  <a:pos x="24" y="28"/>
                </a:cxn>
                <a:cxn ang="0">
                  <a:pos x="27" y="27"/>
                </a:cxn>
                <a:cxn ang="0">
                  <a:pos x="28" y="24"/>
                </a:cxn>
                <a:cxn ang="0">
                  <a:pos x="29" y="22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9" y="10"/>
                </a:cxn>
                <a:cxn ang="0">
                  <a:pos x="28" y="8"/>
                </a:cxn>
                <a:cxn ang="0">
                  <a:pos x="27" y="5"/>
                </a:cxn>
                <a:cxn ang="0">
                  <a:pos x="24" y="3"/>
                </a:cxn>
                <a:cxn ang="0">
                  <a:pos x="22" y="2"/>
                </a:cxn>
                <a:cxn ang="0">
                  <a:pos x="19" y="2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2"/>
                  </a:lnTo>
                  <a:lnTo>
                    <a:pt x="10" y="2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8"/>
                  </a:lnTo>
                  <a:lnTo>
                    <a:pt x="2" y="10"/>
                  </a:lnTo>
                  <a:lnTo>
                    <a:pt x="2" y="13"/>
                  </a:lnTo>
                  <a:lnTo>
                    <a:pt x="0" y="15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7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2" y="29"/>
                  </a:lnTo>
                  <a:lnTo>
                    <a:pt x="24" y="28"/>
                  </a:lnTo>
                  <a:lnTo>
                    <a:pt x="27" y="27"/>
                  </a:lnTo>
                  <a:lnTo>
                    <a:pt x="28" y="24"/>
                  </a:lnTo>
                  <a:lnTo>
                    <a:pt x="29" y="22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10"/>
                  </a:lnTo>
                  <a:lnTo>
                    <a:pt x="28" y="8"/>
                  </a:lnTo>
                  <a:lnTo>
                    <a:pt x="27" y="5"/>
                  </a:lnTo>
                  <a:lnTo>
                    <a:pt x="24" y="3"/>
                  </a:lnTo>
                  <a:lnTo>
                    <a:pt x="22" y="2"/>
                  </a:lnTo>
                  <a:lnTo>
                    <a:pt x="19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9" name="Freeform 140"/>
            <p:cNvSpPr>
              <a:spLocks/>
            </p:cNvSpPr>
            <p:nvPr/>
          </p:nvSpPr>
          <p:spPr bwMode="auto">
            <a:xfrm>
              <a:off x="5689601" y="33639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2"/>
                </a:cxn>
                <a:cxn ang="0">
                  <a:pos x="10" y="2"/>
                </a:cxn>
                <a:cxn ang="0">
                  <a:pos x="8" y="3"/>
                </a:cxn>
                <a:cxn ang="0">
                  <a:pos x="5" y="5"/>
                </a:cxn>
                <a:cxn ang="0">
                  <a:pos x="3" y="8"/>
                </a:cxn>
                <a:cxn ang="0">
                  <a:pos x="2" y="10"/>
                </a:cxn>
                <a:cxn ang="0">
                  <a:pos x="2" y="13"/>
                </a:cxn>
                <a:cxn ang="0">
                  <a:pos x="0" y="15"/>
                </a:cxn>
                <a:cxn ang="0">
                  <a:pos x="2" y="19"/>
                </a:cxn>
                <a:cxn ang="0">
                  <a:pos x="2" y="22"/>
                </a:cxn>
                <a:cxn ang="0">
                  <a:pos x="3" y="24"/>
                </a:cxn>
                <a:cxn ang="0">
                  <a:pos x="5" y="27"/>
                </a:cxn>
                <a:cxn ang="0">
                  <a:pos x="8" y="28"/>
                </a:cxn>
                <a:cxn ang="0">
                  <a:pos x="10" y="29"/>
                </a:cxn>
                <a:cxn ang="0">
                  <a:pos x="13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2" y="29"/>
                </a:cxn>
                <a:cxn ang="0">
                  <a:pos x="24" y="28"/>
                </a:cxn>
                <a:cxn ang="0">
                  <a:pos x="27" y="27"/>
                </a:cxn>
                <a:cxn ang="0">
                  <a:pos x="28" y="24"/>
                </a:cxn>
                <a:cxn ang="0">
                  <a:pos x="29" y="22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9" y="10"/>
                </a:cxn>
                <a:cxn ang="0">
                  <a:pos x="28" y="8"/>
                </a:cxn>
                <a:cxn ang="0">
                  <a:pos x="27" y="5"/>
                </a:cxn>
                <a:cxn ang="0">
                  <a:pos x="24" y="3"/>
                </a:cxn>
                <a:cxn ang="0">
                  <a:pos x="22" y="2"/>
                </a:cxn>
                <a:cxn ang="0">
                  <a:pos x="19" y="2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2"/>
                  </a:lnTo>
                  <a:lnTo>
                    <a:pt x="10" y="2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8"/>
                  </a:lnTo>
                  <a:lnTo>
                    <a:pt x="2" y="10"/>
                  </a:lnTo>
                  <a:lnTo>
                    <a:pt x="2" y="13"/>
                  </a:lnTo>
                  <a:lnTo>
                    <a:pt x="0" y="15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7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2" y="29"/>
                  </a:lnTo>
                  <a:lnTo>
                    <a:pt x="24" y="28"/>
                  </a:lnTo>
                  <a:lnTo>
                    <a:pt x="27" y="27"/>
                  </a:lnTo>
                  <a:lnTo>
                    <a:pt x="28" y="24"/>
                  </a:lnTo>
                  <a:lnTo>
                    <a:pt x="29" y="22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10"/>
                  </a:lnTo>
                  <a:lnTo>
                    <a:pt x="28" y="8"/>
                  </a:lnTo>
                  <a:lnTo>
                    <a:pt x="27" y="5"/>
                  </a:lnTo>
                  <a:lnTo>
                    <a:pt x="24" y="3"/>
                  </a:lnTo>
                  <a:lnTo>
                    <a:pt x="22" y="2"/>
                  </a:lnTo>
                  <a:lnTo>
                    <a:pt x="19" y="2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0" name="Freeform 141"/>
            <p:cNvSpPr>
              <a:spLocks/>
            </p:cNvSpPr>
            <p:nvPr/>
          </p:nvSpPr>
          <p:spPr bwMode="auto">
            <a:xfrm>
              <a:off x="6205539" y="30368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2"/>
                </a:cxn>
                <a:cxn ang="0">
                  <a:pos x="6" y="3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1" y="9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5" y="30"/>
                </a:cxn>
                <a:cxn ang="0">
                  <a:pos x="17" y="29"/>
                </a:cxn>
                <a:cxn ang="0">
                  <a:pos x="20" y="29"/>
                </a:cxn>
                <a:cxn ang="0">
                  <a:pos x="22" y="28"/>
                </a:cxn>
                <a:cxn ang="0">
                  <a:pos x="25" y="25"/>
                </a:cxn>
                <a:cxn ang="0">
                  <a:pos x="27" y="23"/>
                </a:cxn>
                <a:cxn ang="0">
                  <a:pos x="28" y="20"/>
                </a:cxn>
                <a:cxn ang="0">
                  <a:pos x="28" y="18"/>
                </a:cxn>
                <a:cxn ang="0">
                  <a:pos x="30" y="15"/>
                </a:cxn>
                <a:cxn ang="0">
                  <a:pos x="28" y="12"/>
                </a:cxn>
                <a:cxn ang="0">
                  <a:pos x="28" y="9"/>
                </a:cxn>
                <a:cxn ang="0">
                  <a:pos x="27" y="7"/>
                </a:cxn>
                <a:cxn ang="0">
                  <a:pos x="25" y="4"/>
                </a:cxn>
                <a:cxn ang="0">
                  <a:pos x="22" y="3"/>
                </a:cxn>
                <a:cxn ang="0">
                  <a:pos x="20" y="2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2" y="28"/>
                  </a:lnTo>
                  <a:lnTo>
                    <a:pt x="25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30" y="15"/>
                  </a:lnTo>
                  <a:lnTo>
                    <a:pt x="28" y="12"/>
                  </a:lnTo>
                  <a:lnTo>
                    <a:pt x="28" y="9"/>
                  </a:lnTo>
                  <a:lnTo>
                    <a:pt x="27" y="7"/>
                  </a:lnTo>
                  <a:lnTo>
                    <a:pt x="25" y="4"/>
                  </a:lnTo>
                  <a:lnTo>
                    <a:pt x="22" y="3"/>
                  </a:lnTo>
                  <a:lnTo>
                    <a:pt x="20" y="2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1" name="Freeform 142"/>
            <p:cNvSpPr>
              <a:spLocks/>
            </p:cNvSpPr>
            <p:nvPr/>
          </p:nvSpPr>
          <p:spPr bwMode="auto">
            <a:xfrm>
              <a:off x="6205539" y="30368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2"/>
                </a:cxn>
                <a:cxn ang="0">
                  <a:pos x="6" y="3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1" y="9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5" y="30"/>
                </a:cxn>
                <a:cxn ang="0">
                  <a:pos x="17" y="29"/>
                </a:cxn>
                <a:cxn ang="0">
                  <a:pos x="20" y="29"/>
                </a:cxn>
                <a:cxn ang="0">
                  <a:pos x="22" y="28"/>
                </a:cxn>
                <a:cxn ang="0">
                  <a:pos x="25" y="25"/>
                </a:cxn>
                <a:cxn ang="0">
                  <a:pos x="27" y="23"/>
                </a:cxn>
                <a:cxn ang="0">
                  <a:pos x="28" y="20"/>
                </a:cxn>
                <a:cxn ang="0">
                  <a:pos x="28" y="18"/>
                </a:cxn>
                <a:cxn ang="0">
                  <a:pos x="30" y="15"/>
                </a:cxn>
                <a:cxn ang="0">
                  <a:pos x="28" y="12"/>
                </a:cxn>
                <a:cxn ang="0">
                  <a:pos x="28" y="9"/>
                </a:cxn>
                <a:cxn ang="0">
                  <a:pos x="27" y="7"/>
                </a:cxn>
                <a:cxn ang="0">
                  <a:pos x="25" y="4"/>
                </a:cxn>
                <a:cxn ang="0">
                  <a:pos x="22" y="3"/>
                </a:cxn>
                <a:cxn ang="0">
                  <a:pos x="20" y="2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2" y="28"/>
                  </a:lnTo>
                  <a:lnTo>
                    <a:pt x="25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30" y="15"/>
                  </a:lnTo>
                  <a:lnTo>
                    <a:pt x="28" y="12"/>
                  </a:lnTo>
                  <a:lnTo>
                    <a:pt x="28" y="9"/>
                  </a:lnTo>
                  <a:lnTo>
                    <a:pt x="27" y="7"/>
                  </a:lnTo>
                  <a:lnTo>
                    <a:pt x="25" y="4"/>
                  </a:lnTo>
                  <a:lnTo>
                    <a:pt x="22" y="3"/>
                  </a:lnTo>
                  <a:lnTo>
                    <a:pt x="20" y="2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2" name="Freeform 143"/>
            <p:cNvSpPr>
              <a:spLocks/>
            </p:cNvSpPr>
            <p:nvPr/>
          </p:nvSpPr>
          <p:spPr bwMode="auto">
            <a:xfrm>
              <a:off x="7000876" y="27114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4" y="26"/>
                </a:cxn>
                <a:cxn ang="0">
                  <a:pos x="7" y="27"/>
                </a:cxn>
                <a:cxn ang="0">
                  <a:pos x="9" y="28"/>
                </a:cxn>
                <a:cxn ang="0">
                  <a:pos x="12" y="29"/>
                </a:cxn>
                <a:cxn ang="0">
                  <a:pos x="15" y="29"/>
                </a:cxn>
                <a:cxn ang="0">
                  <a:pos x="18" y="29"/>
                </a:cxn>
                <a:cxn ang="0">
                  <a:pos x="20" y="28"/>
                </a:cxn>
                <a:cxn ang="0">
                  <a:pos x="23" y="27"/>
                </a:cxn>
                <a:cxn ang="0">
                  <a:pos x="25" y="26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29" y="17"/>
                </a:cxn>
                <a:cxn ang="0">
                  <a:pos x="30" y="15"/>
                </a:cxn>
                <a:cxn ang="0">
                  <a:pos x="29" y="12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5" y="5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5"/>
                  </a:lnTo>
                  <a:lnTo>
                    <a:pt x="3" y="6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4" y="26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20" y="28"/>
                  </a:lnTo>
                  <a:lnTo>
                    <a:pt x="23" y="27"/>
                  </a:lnTo>
                  <a:lnTo>
                    <a:pt x="25" y="26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5" y="5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3" name="Freeform 144"/>
            <p:cNvSpPr>
              <a:spLocks/>
            </p:cNvSpPr>
            <p:nvPr/>
          </p:nvSpPr>
          <p:spPr bwMode="auto">
            <a:xfrm>
              <a:off x="7000876" y="27114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4" y="26"/>
                </a:cxn>
                <a:cxn ang="0">
                  <a:pos x="7" y="27"/>
                </a:cxn>
                <a:cxn ang="0">
                  <a:pos x="9" y="28"/>
                </a:cxn>
                <a:cxn ang="0">
                  <a:pos x="12" y="29"/>
                </a:cxn>
                <a:cxn ang="0">
                  <a:pos x="15" y="29"/>
                </a:cxn>
                <a:cxn ang="0">
                  <a:pos x="18" y="29"/>
                </a:cxn>
                <a:cxn ang="0">
                  <a:pos x="20" y="28"/>
                </a:cxn>
                <a:cxn ang="0">
                  <a:pos x="23" y="27"/>
                </a:cxn>
                <a:cxn ang="0">
                  <a:pos x="25" y="26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29" y="17"/>
                </a:cxn>
                <a:cxn ang="0">
                  <a:pos x="30" y="15"/>
                </a:cxn>
                <a:cxn ang="0">
                  <a:pos x="29" y="12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5" y="5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5"/>
                  </a:lnTo>
                  <a:lnTo>
                    <a:pt x="3" y="6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4" y="26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20" y="28"/>
                  </a:lnTo>
                  <a:lnTo>
                    <a:pt x="23" y="27"/>
                  </a:lnTo>
                  <a:lnTo>
                    <a:pt x="25" y="26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5" y="5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4" name="Line 147"/>
            <p:cNvSpPr>
              <a:spLocks noChangeShapeType="1"/>
            </p:cNvSpPr>
            <p:nvPr/>
          </p:nvSpPr>
          <p:spPr bwMode="auto">
            <a:xfrm>
              <a:off x="2649539" y="2913064"/>
              <a:ext cx="4773613" cy="1588"/>
            </a:xfrm>
            <a:prstGeom prst="line">
              <a:avLst/>
            </a:prstGeom>
            <a:noFill/>
            <a:ln w="1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pic>
          <p:nvPicPr>
            <p:cNvPr id="125" name="Picture 15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00476" y="2376489"/>
              <a:ext cx="1157288" cy="1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6" name="Freeform 155"/>
            <p:cNvSpPr>
              <a:spLocks/>
            </p:cNvSpPr>
            <p:nvPr/>
          </p:nvSpPr>
          <p:spPr bwMode="auto">
            <a:xfrm>
              <a:off x="3679826" y="2913064"/>
              <a:ext cx="3743325" cy="112236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162" y="191"/>
                </a:cxn>
                <a:cxn ang="0">
                  <a:pos x="271" y="312"/>
                </a:cxn>
                <a:cxn ang="0">
                  <a:pos x="378" y="424"/>
                </a:cxn>
                <a:cxn ang="0">
                  <a:pos x="432" y="475"/>
                </a:cxn>
                <a:cxn ang="0">
                  <a:pos x="485" y="523"/>
                </a:cxn>
                <a:cxn ang="0">
                  <a:pos x="539" y="565"/>
                </a:cxn>
                <a:cxn ang="0">
                  <a:pos x="591" y="604"/>
                </a:cxn>
                <a:cxn ang="0">
                  <a:pos x="644" y="636"/>
                </a:cxn>
                <a:cxn ang="0">
                  <a:pos x="696" y="664"/>
                </a:cxn>
                <a:cxn ang="0">
                  <a:pos x="748" y="685"/>
                </a:cxn>
                <a:cxn ang="0">
                  <a:pos x="801" y="700"/>
                </a:cxn>
                <a:cxn ang="0">
                  <a:pos x="852" y="707"/>
                </a:cxn>
                <a:cxn ang="0">
                  <a:pos x="877" y="707"/>
                </a:cxn>
                <a:cxn ang="0">
                  <a:pos x="903" y="705"/>
                </a:cxn>
                <a:cxn ang="0">
                  <a:pos x="928" y="700"/>
                </a:cxn>
                <a:cxn ang="0">
                  <a:pos x="953" y="692"/>
                </a:cxn>
                <a:cxn ang="0">
                  <a:pos x="979" y="683"/>
                </a:cxn>
                <a:cxn ang="0">
                  <a:pos x="1004" y="670"/>
                </a:cxn>
                <a:cxn ang="0">
                  <a:pos x="1029" y="656"/>
                </a:cxn>
                <a:cxn ang="0">
                  <a:pos x="1054" y="640"/>
                </a:cxn>
                <a:cxn ang="0">
                  <a:pos x="1079" y="623"/>
                </a:cxn>
                <a:cxn ang="0">
                  <a:pos x="1104" y="603"/>
                </a:cxn>
                <a:cxn ang="0">
                  <a:pos x="1129" y="583"/>
                </a:cxn>
                <a:cxn ang="0">
                  <a:pos x="1179" y="538"/>
                </a:cxn>
                <a:cxn ang="0">
                  <a:pos x="1228" y="489"/>
                </a:cxn>
                <a:cxn ang="0">
                  <a:pos x="1278" y="439"/>
                </a:cxn>
                <a:cxn ang="0">
                  <a:pos x="1350" y="362"/>
                </a:cxn>
                <a:cxn ang="0">
                  <a:pos x="1399" y="311"/>
                </a:cxn>
                <a:cxn ang="0">
                  <a:pos x="1447" y="263"/>
                </a:cxn>
                <a:cxn ang="0">
                  <a:pos x="1495" y="218"/>
                </a:cxn>
                <a:cxn ang="0">
                  <a:pos x="1518" y="197"/>
                </a:cxn>
                <a:cxn ang="0">
                  <a:pos x="1542" y="178"/>
                </a:cxn>
                <a:cxn ang="0">
                  <a:pos x="1567" y="161"/>
                </a:cxn>
                <a:cxn ang="0">
                  <a:pos x="1590" y="145"/>
                </a:cxn>
                <a:cxn ang="0">
                  <a:pos x="1613" y="130"/>
                </a:cxn>
                <a:cxn ang="0">
                  <a:pos x="1637" y="118"/>
                </a:cxn>
                <a:cxn ang="0">
                  <a:pos x="1686" y="97"/>
                </a:cxn>
                <a:cxn ang="0">
                  <a:pos x="1736" y="80"/>
                </a:cxn>
                <a:cxn ang="0">
                  <a:pos x="1787" y="65"/>
                </a:cxn>
                <a:cxn ang="0">
                  <a:pos x="1839" y="52"/>
                </a:cxn>
                <a:cxn ang="0">
                  <a:pos x="1892" y="42"/>
                </a:cxn>
                <a:cxn ang="0">
                  <a:pos x="1945" y="34"/>
                </a:cxn>
                <a:cxn ang="0">
                  <a:pos x="1996" y="27"/>
                </a:cxn>
                <a:cxn ang="0">
                  <a:pos x="2048" y="22"/>
                </a:cxn>
                <a:cxn ang="0">
                  <a:pos x="2096" y="19"/>
                </a:cxn>
                <a:cxn ang="0">
                  <a:pos x="2144" y="15"/>
                </a:cxn>
                <a:cxn ang="0">
                  <a:pos x="2189" y="12"/>
                </a:cxn>
                <a:cxn ang="0">
                  <a:pos x="2231" y="10"/>
                </a:cxn>
                <a:cxn ang="0">
                  <a:pos x="2270" y="9"/>
                </a:cxn>
                <a:cxn ang="0">
                  <a:pos x="2303" y="6"/>
                </a:cxn>
                <a:cxn ang="0">
                  <a:pos x="2333" y="4"/>
                </a:cxn>
                <a:cxn ang="0">
                  <a:pos x="2347" y="2"/>
                </a:cxn>
                <a:cxn ang="0">
                  <a:pos x="2358" y="0"/>
                </a:cxn>
              </a:cxnLst>
              <a:rect l="0" t="0" r="r" b="b"/>
              <a:pathLst>
                <a:path w="2358" h="707">
                  <a:moveTo>
                    <a:pt x="0" y="0"/>
                  </a:moveTo>
                  <a:lnTo>
                    <a:pt x="53" y="65"/>
                  </a:lnTo>
                  <a:lnTo>
                    <a:pt x="108" y="128"/>
                  </a:lnTo>
                  <a:lnTo>
                    <a:pt x="162" y="191"/>
                  </a:lnTo>
                  <a:lnTo>
                    <a:pt x="216" y="252"/>
                  </a:lnTo>
                  <a:lnTo>
                    <a:pt x="271" y="312"/>
                  </a:lnTo>
                  <a:lnTo>
                    <a:pt x="324" y="369"/>
                  </a:lnTo>
                  <a:lnTo>
                    <a:pt x="378" y="424"/>
                  </a:lnTo>
                  <a:lnTo>
                    <a:pt x="405" y="450"/>
                  </a:lnTo>
                  <a:lnTo>
                    <a:pt x="432" y="475"/>
                  </a:lnTo>
                  <a:lnTo>
                    <a:pt x="458" y="499"/>
                  </a:lnTo>
                  <a:lnTo>
                    <a:pt x="485" y="523"/>
                  </a:lnTo>
                  <a:lnTo>
                    <a:pt x="511" y="544"/>
                  </a:lnTo>
                  <a:lnTo>
                    <a:pt x="539" y="565"/>
                  </a:lnTo>
                  <a:lnTo>
                    <a:pt x="565" y="585"/>
                  </a:lnTo>
                  <a:lnTo>
                    <a:pt x="591" y="604"/>
                  </a:lnTo>
                  <a:lnTo>
                    <a:pt x="617" y="621"/>
                  </a:lnTo>
                  <a:lnTo>
                    <a:pt x="644" y="636"/>
                  </a:lnTo>
                  <a:lnTo>
                    <a:pt x="670" y="651"/>
                  </a:lnTo>
                  <a:lnTo>
                    <a:pt x="696" y="664"/>
                  </a:lnTo>
                  <a:lnTo>
                    <a:pt x="722" y="675"/>
                  </a:lnTo>
                  <a:lnTo>
                    <a:pt x="748" y="685"/>
                  </a:lnTo>
                  <a:lnTo>
                    <a:pt x="775" y="694"/>
                  </a:lnTo>
                  <a:lnTo>
                    <a:pt x="801" y="700"/>
                  </a:lnTo>
                  <a:lnTo>
                    <a:pt x="826" y="705"/>
                  </a:lnTo>
                  <a:lnTo>
                    <a:pt x="852" y="707"/>
                  </a:lnTo>
                  <a:lnTo>
                    <a:pt x="865" y="707"/>
                  </a:lnTo>
                  <a:lnTo>
                    <a:pt x="877" y="707"/>
                  </a:lnTo>
                  <a:lnTo>
                    <a:pt x="890" y="706"/>
                  </a:lnTo>
                  <a:lnTo>
                    <a:pt x="903" y="705"/>
                  </a:lnTo>
                  <a:lnTo>
                    <a:pt x="916" y="702"/>
                  </a:lnTo>
                  <a:lnTo>
                    <a:pt x="928" y="700"/>
                  </a:lnTo>
                  <a:lnTo>
                    <a:pt x="941" y="696"/>
                  </a:lnTo>
                  <a:lnTo>
                    <a:pt x="953" y="692"/>
                  </a:lnTo>
                  <a:lnTo>
                    <a:pt x="967" y="687"/>
                  </a:lnTo>
                  <a:lnTo>
                    <a:pt x="979" y="683"/>
                  </a:lnTo>
                  <a:lnTo>
                    <a:pt x="992" y="676"/>
                  </a:lnTo>
                  <a:lnTo>
                    <a:pt x="1004" y="670"/>
                  </a:lnTo>
                  <a:lnTo>
                    <a:pt x="1017" y="664"/>
                  </a:lnTo>
                  <a:lnTo>
                    <a:pt x="1029" y="656"/>
                  </a:lnTo>
                  <a:lnTo>
                    <a:pt x="1042" y="649"/>
                  </a:lnTo>
                  <a:lnTo>
                    <a:pt x="1054" y="640"/>
                  </a:lnTo>
                  <a:lnTo>
                    <a:pt x="1067" y="631"/>
                  </a:lnTo>
                  <a:lnTo>
                    <a:pt x="1079" y="623"/>
                  </a:lnTo>
                  <a:lnTo>
                    <a:pt x="1092" y="613"/>
                  </a:lnTo>
                  <a:lnTo>
                    <a:pt x="1104" y="603"/>
                  </a:lnTo>
                  <a:lnTo>
                    <a:pt x="1117" y="593"/>
                  </a:lnTo>
                  <a:lnTo>
                    <a:pt x="1129" y="583"/>
                  </a:lnTo>
                  <a:lnTo>
                    <a:pt x="1154" y="560"/>
                  </a:lnTo>
                  <a:lnTo>
                    <a:pt x="1179" y="538"/>
                  </a:lnTo>
                  <a:lnTo>
                    <a:pt x="1204" y="514"/>
                  </a:lnTo>
                  <a:lnTo>
                    <a:pt x="1228" y="489"/>
                  </a:lnTo>
                  <a:lnTo>
                    <a:pt x="1253" y="464"/>
                  </a:lnTo>
                  <a:lnTo>
                    <a:pt x="1278" y="439"/>
                  </a:lnTo>
                  <a:lnTo>
                    <a:pt x="1301" y="413"/>
                  </a:lnTo>
                  <a:lnTo>
                    <a:pt x="1350" y="362"/>
                  </a:lnTo>
                  <a:lnTo>
                    <a:pt x="1375" y="337"/>
                  </a:lnTo>
                  <a:lnTo>
                    <a:pt x="1399" y="311"/>
                  </a:lnTo>
                  <a:lnTo>
                    <a:pt x="1424" y="287"/>
                  </a:lnTo>
                  <a:lnTo>
                    <a:pt x="1447" y="263"/>
                  </a:lnTo>
                  <a:lnTo>
                    <a:pt x="1471" y="239"/>
                  </a:lnTo>
                  <a:lnTo>
                    <a:pt x="1495" y="218"/>
                  </a:lnTo>
                  <a:lnTo>
                    <a:pt x="1507" y="207"/>
                  </a:lnTo>
                  <a:lnTo>
                    <a:pt x="1518" y="197"/>
                  </a:lnTo>
                  <a:lnTo>
                    <a:pt x="1531" y="187"/>
                  </a:lnTo>
                  <a:lnTo>
                    <a:pt x="1542" y="178"/>
                  </a:lnTo>
                  <a:lnTo>
                    <a:pt x="1555" y="170"/>
                  </a:lnTo>
                  <a:lnTo>
                    <a:pt x="1567" y="161"/>
                  </a:lnTo>
                  <a:lnTo>
                    <a:pt x="1578" y="152"/>
                  </a:lnTo>
                  <a:lnTo>
                    <a:pt x="1590" y="145"/>
                  </a:lnTo>
                  <a:lnTo>
                    <a:pt x="1602" y="137"/>
                  </a:lnTo>
                  <a:lnTo>
                    <a:pt x="1613" y="130"/>
                  </a:lnTo>
                  <a:lnTo>
                    <a:pt x="1626" y="123"/>
                  </a:lnTo>
                  <a:lnTo>
                    <a:pt x="1637" y="118"/>
                  </a:lnTo>
                  <a:lnTo>
                    <a:pt x="1662" y="107"/>
                  </a:lnTo>
                  <a:lnTo>
                    <a:pt x="1686" y="97"/>
                  </a:lnTo>
                  <a:lnTo>
                    <a:pt x="1711" y="88"/>
                  </a:lnTo>
                  <a:lnTo>
                    <a:pt x="1736" y="80"/>
                  </a:lnTo>
                  <a:lnTo>
                    <a:pt x="1762" y="72"/>
                  </a:lnTo>
                  <a:lnTo>
                    <a:pt x="1787" y="65"/>
                  </a:lnTo>
                  <a:lnTo>
                    <a:pt x="1813" y="58"/>
                  </a:lnTo>
                  <a:lnTo>
                    <a:pt x="1839" y="52"/>
                  </a:lnTo>
                  <a:lnTo>
                    <a:pt x="1865" y="47"/>
                  </a:lnTo>
                  <a:lnTo>
                    <a:pt x="1892" y="42"/>
                  </a:lnTo>
                  <a:lnTo>
                    <a:pt x="1919" y="39"/>
                  </a:lnTo>
                  <a:lnTo>
                    <a:pt x="1945" y="34"/>
                  </a:lnTo>
                  <a:lnTo>
                    <a:pt x="1970" y="31"/>
                  </a:lnTo>
                  <a:lnTo>
                    <a:pt x="1996" y="27"/>
                  </a:lnTo>
                  <a:lnTo>
                    <a:pt x="2023" y="25"/>
                  </a:lnTo>
                  <a:lnTo>
                    <a:pt x="2048" y="22"/>
                  </a:lnTo>
                  <a:lnTo>
                    <a:pt x="2072" y="20"/>
                  </a:lnTo>
                  <a:lnTo>
                    <a:pt x="2096" y="19"/>
                  </a:lnTo>
                  <a:lnTo>
                    <a:pt x="2121" y="16"/>
                  </a:lnTo>
                  <a:lnTo>
                    <a:pt x="2144" y="15"/>
                  </a:lnTo>
                  <a:lnTo>
                    <a:pt x="2167" y="14"/>
                  </a:lnTo>
                  <a:lnTo>
                    <a:pt x="2189" y="12"/>
                  </a:lnTo>
                  <a:lnTo>
                    <a:pt x="2210" y="11"/>
                  </a:lnTo>
                  <a:lnTo>
                    <a:pt x="2231" y="10"/>
                  </a:lnTo>
                  <a:lnTo>
                    <a:pt x="2251" y="9"/>
                  </a:lnTo>
                  <a:lnTo>
                    <a:pt x="2270" y="9"/>
                  </a:lnTo>
                  <a:lnTo>
                    <a:pt x="2287" y="7"/>
                  </a:lnTo>
                  <a:lnTo>
                    <a:pt x="2303" y="6"/>
                  </a:lnTo>
                  <a:lnTo>
                    <a:pt x="2320" y="5"/>
                  </a:lnTo>
                  <a:lnTo>
                    <a:pt x="2333" y="4"/>
                  </a:lnTo>
                  <a:lnTo>
                    <a:pt x="2341" y="2"/>
                  </a:lnTo>
                  <a:lnTo>
                    <a:pt x="2347" y="2"/>
                  </a:lnTo>
                  <a:lnTo>
                    <a:pt x="2353" y="1"/>
                  </a:lnTo>
                  <a:lnTo>
                    <a:pt x="2358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7" name="Line 156"/>
            <p:cNvSpPr>
              <a:spLocks noChangeShapeType="1"/>
            </p:cNvSpPr>
            <p:nvPr/>
          </p:nvSpPr>
          <p:spPr bwMode="auto">
            <a:xfrm>
              <a:off x="3586164" y="2819401"/>
              <a:ext cx="1590675" cy="1311275"/>
            </a:xfrm>
            <a:prstGeom prst="line">
              <a:avLst/>
            </a:prstGeom>
            <a:noFill/>
            <a:ln w="2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8" name="Rectangle 158"/>
            <p:cNvSpPr>
              <a:spLocks noChangeArrowheads="1"/>
            </p:cNvSpPr>
            <p:nvPr/>
          </p:nvSpPr>
          <p:spPr bwMode="auto">
            <a:xfrm>
              <a:off x="2555876" y="4997451"/>
              <a:ext cx="92974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" name="Rectangle 171"/>
            <p:cNvSpPr>
              <a:spLocks noChangeArrowheads="1"/>
            </p:cNvSpPr>
            <p:nvPr/>
          </p:nvSpPr>
          <p:spPr bwMode="auto">
            <a:xfrm>
              <a:off x="2208214" y="2800351"/>
              <a:ext cx="2789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100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0" name="Rectangle 172"/>
            <p:cNvSpPr>
              <a:spLocks noChangeArrowheads="1"/>
            </p:cNvSpPr>
            <p:nvPr/>
          </p:nvSpPr>
          <p:spPr bwMode="auto">
            <a:xfrm>
              <a:off x="2300289" y="3736976"/>
              <a:ext cx="18594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90</a:t>
              </a: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1" name="Rectangle 188"/>
            <p:cNvSpPr>
              <a:spLocks noChangeArrowheads="1"/>
            </p:cNvSpPr>
            <p:nvPr/>
          </p:nvSpPr>
          <p:spPr bwMode="auto">
            <a:xfrm>
              <a:off x="6300789" y="3662364"/>
              <a:ext cx="1216025" cy="51593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2" name="Rectangle 189"/>
            <p:cNvSpPr>
              <a:spLocks noChangeArrowheads="1"/>
            </p:cNvSpPr>
            <p:nvPr/>
          </p:nvSpPr>
          <p:spPr bwMode="auto">
            <a:xfrm>
              <a:off x="6419851" y="3736976"/>
              <a:ext cx="966788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Umsatz-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 err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steigerungen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3" name="Freeform 192"/>
            <p:cNvSpPr>
              <a:spLocks noEditPoints="1"/>
            </p:cNvSpPr>
            <p:nvPr/>
          </p:nvSpPr>
          <p:spPr bwMode="auto">
            <a:xfrm>
              <a:off x="6113464" y="3473451"/>
              <a:ext cx="290513" cy="196850"/>
            </a:xfrm>
            <a:custGeom>
              <a:avLst/>
              <a:gdLst/>
              <a:ahLst/>
              <a:cxnLst>
                <a:cxn ang="0">
                  <a:pos x="174" y="124"/>
                </a:cxn>
                <a:cxn ang="0">
                  <a:pos x="40" y="34"/>
                </a:cxn>
                <a:cxn ang="0">
                  <a:pos x="39" y="32"/>
                </a:cxn>
                <a:cxn ang="0">
                  <a:pos x="38" y="30"/>
                </a:cxn>
                <a:cxn ang="0">
                  <a:pos x="38" y="29"/>
                </a:cxn>
                <a:cxn ang="0">
                  <a:pos x="39" y="26"/>
                </a:cxn>
                <a:cxn ang="0">
                  <a:pos x="40" y="25"/>
                </a:cxn>
                <a:cxn ang="0">
                  <a:pos x="43" y="25"/>
                </a:cxn>
                <a:cxn ang="0">
                  <a:pos x="44" y="25"/>
                </a:cxn>
                <a:cxn ang="0">
                  <a:pos x="47" y="25"/>
                </a:cxn>
                <a:cxn ang="0">
                  <a:pos x="180" y="115"/>
                </a:cxn>
                <a:cxn ang="0">
                  <a:pos x="181" y="116"/>
                </a:cxn>
                <a:cxn ang="0">
                  <a:pos x="183" y="117"/>
                </a:cxn>
                <a:cxn ang="0">
                  <a:pos x="183" y="120"/>
                </a:cxn>
                <a:cxn ang="0">
                  <a:pos x="181" y="122"/>
                </a:cxn>
                <a:cxn ang="0">
                  <a:pos x="180" y="124"/>
                </a:cxn>
                <a:cxn ang="0">
                  <a:pos x="178" y="124"/>
                </a:cxn>
                <a:cxn ang="0">
                  <a:pos x="176" y="124"/>
                </a:cxn>
                <a:cxn ang="0">
                  <a:pos x="174" y="124"/>
                </a:cxn>
                <a:cxn ang="0">
                  <a:pos x="174" y="124"/>
                </a:cxn>
                <a:cxn ang="0">
                  <a:pos x="35" y="61"/>
                </a:cxn>
                <a:cxn ang="0">
                  <a:pos x="0" y="0"/>
                </a:cxn>
                <a:cxn ang="0">
                  <a:pos x="69" y="10"/>
                </a:cxn>
                <a:cxn ang="0">
                  <a:pos x="35" y="61"/>
                </a:cxn>
              </a:cxnLst>
              <a:rect l="0" t="0" r="r" b="b"/>
              <a:pathLst>
                <a:path w="183" h="124">
                  <a:moveTo>
                    <a:pt x="174" y="124"/>
                  </a:moveTo>
                  <a:lnTo>
                    <a:pt x="40" y="34"/>
                  </a:lnTo>
                  <a:lnTo>
                    <a:pt x="39" y="32"/>
                  </a:lnTo>
                  <a:lnTo>
                    <a:pt x="38" y="30"/>
                  </a:lnTo>
                  <a:lnTo>
                    <a:pt x="38" y="29"/>
                  </a:lnTo>
                  <a:lnTo>
                    <a:pt x="39" y="26"/>
                  </a:lnTo>
                  <a:lnTo>
                    <a:pt x="40" y="25"/>
                  </a:lnTo>
                  <a:lnTo>
                    <a:pt x="43" y="25"/>
                  </a:lnTo>
                  <a:lnTo>
                    <a:pt x="44" y="25"/>
                  </a:lnTo>
                  <a:lnTo>
                    <a:pt x="47" y="25"/>
                  </a:lnTo>
                  <a:lnTo>
                    <a:pt x="180" y="115"/>
                  </a:lnTo>
                  <a:lnTo>
                    <a:pt x="181" y="116"/>
                  </a:lnTo>
                  <a:lnTo>
                    <a:pt x="183" y="117"/>
                  </a:lnTo>
                  <a:lnTo>
                    <a:pt x="183" y="120"/>
                  </a:lnTo>
                  <a:lnTo>
                    <a:pt x="181" y="122"/>
                  </a:lnTo>
                  <a:lnTo>
                    <a:pt x="180" y="124"/>
                  </a:lnTo>
                  <a:lnTo>
                    <a:pt x="178" y="124"/>
                  </a:lnTo>
                  <a:lnTo>
                    <a:pt x="176" y="124"/>
                  </a:lnTo>
                  <a:lnTo>
                    <a:pt x="174" y="124"/>
                  </a:lnTo>
                  <a:lnTo>
                    <a:pt x="174" y="124"/>
                  </a:lnTo>
                  <a:close/>
                  <a:moveTo>
                    <a:pt x="35" y="61"/>
                  </a:moveTo>
                  <a:lnTo>
                    <a:pt x="0" y="0"/>
                  </a:lnTo>
                  <a:lnTo>
                    <a:pt x="69" y="10"/>
                  </a:lnTo>
                  <a:lnTo>
                    <a:pt x="35" y="61"/>
                  </a:lnTo>
                  <a:close/>
                </a:path>
              </a:pathLst>
            </a:custGeom>
            <a:solidFill>
              <a:srgbClr val="000000"/>
            </a:solidFill>
            <a:ln w="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4" name="Rectangle 193"/>
            <p:cNvSpPr>
              <a:spLocks noChangeArrowheads="1"/>
            </p:cNvSpPr>
            <p:nvPr/>
          </p:nvSpPr>
          <p:spPr bwMode="auto">
            <a:xfrm>
              <a:off x="2836864" y="3786189"/>
              <a:ext cx="1403350" cy="51593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5" name="Rectangle 194"/>
            <p:cNvSpPr>
              <a:spLocks noChangeArrowheads="1"/>
            </p:cNvSpPr>
            <p:nvPr/>
          </p:nvSpPr>
          <p:spPr bwMode="auto">
            <a:xfrm>
              <a:off x="3233739" y="3860801"/>
              <a:ext cx="1125538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Umsatz-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300" dirty="0" err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verringerungen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6" name="Freeform 197"/>
            <p:cNvSpPr>
              <a:spLocks noEditPoints="1"/>
            </p:cNvSpPr>
            <p:nvPr/>
          </p:nvSpPr>
          <p:spPr bwMode="auto">
            <a:xfrm>
              <a:off x="3578226" y="3382964"/>
              <a:ext cx="661988" cy="474663"/>
            </a:xfrm>
            <a:custGeom>
              <a:avLst/>
              <a:gdLst/>
              <a:ahLst/>
              <a:cxnLst>
                <a:cxn ang="0">
                  <a:pos x="1" y="290"/>
                </a:cxn>
                <a:cxn ang="0">
                  <a:pos x="372" y="25"/>
                </a:cxn>
                <a:cxn ang="0">
                  <a:pos x="373" y="25"/>
                </a:cxn>
                <a:cxn ang="0">
                  <a:pos x="376" y="25"/>
                </a:cxn>
                <a:cxn ang="0">
                  <a:pos x="377" y="25"/>
                </a:cxn>
                <a:cxn ang="0">
                  <a:pos x="379" y="26"/>
                </a:cxn>
                <a:cxn ang="0">
                  <a:pos x="379" y="28"/>
                </a:cxn>
                <a:cxn ang="0">
                  <a:pos x="379" y="31"/>
                </a:cxn>
                <a:cxn ang="0">
                  <a:pos x="379" y="32"/>
                </a:cxn>
                <a:cxn ang="0">
                  <a:pos x="378" y="33"/>
                </a:cxn>
                <a:cxn ang="0">
                  <a:pos x="8" y="298"/>
                </a:cxn>
                <a:cxn ang="0">
                  <a:pos x="6" y="299"/>
                </a:cxn>
                <a:cxn ang="0">
                  <a:pos x="4" y="299"/>
                </a:cxn>
                <a:cxn ang="0">
                  <a:pos x="3" y="299"/>
                </a:cxn>
                <a:cxn ang="0">
                  <a:pos x="0" y="298"/>
                </a:cxn>
                <a:cxn ang="0">
                  <a:pos x="0" y="295"/>
                </a:cxn>
                <a:cxn ang="0">
                  <a:pos x="0" y="293"/>
                </a:cxn>
                <a:cxn ang="0">
                  <a:pos x="0" y="292"/>
                </a:cxn>
                <a:cxn ang="0">
                  <a:pos x="1" y="290"/>
                </a:cxn>
                <a:cxn ang="0">
                  <a:pos x="1" y="290"/>
                </a:cxn>
                <a:cxn ang="0">
                  <a:pos x="348" y="10"/>
                </a:cxn>
                <a:cxn ang="0">
                  <a:pos x="417" y="0"/>
                </a:cxn>
                <a:cxn ang="0">
                  <a:pos x="384" y="61"/>
                </a:cxn>
                <a:cxn ang="0">
                  <a:pos x="348" y="10"/>
                </a:cxn>
              </a:cxnLst>
              <a:rect l="0" t="0" r="r" b="b"/>
              <a:pathLst>
                <a:path w="417" h="299">
                  <a:moveTo>
                    <a:pt x="1" y="290"/>
                  </a:moveTo>
                  <a:lnTo>
                    <a:pt x="372" y="25"/>
                  </a:lnTo>
                  <a:lnTo>
                    <a:pt x="373" y="25"/>
                  </a:lnTo>
                  <a:lnTo>
                    <a:pt x="376" y="25"/>
                  </a:lnTo>
                  <a:lnTo>
                    <a:pt x="377" y="25"/>
                  </a:lnTo>
                  <a:lnTo>
                    <a:pt x="379" y="26"/>
                  </a:lnTo>
                  <a:lnTo>
                    <a:pt x="379" y="28"/>
                  </a:lnTo>
                  <a:lnTo>
                    <a:pt x="379" y="31"/>
                  </a:lnTo>
                  <a:lnTo>
                    <a:pt x="379" y="32"/>
                  </a:lnTo>
                  <a:lnTo>
                    <a:pt x="378" y="33"/>
                  </a:lnTo>
                  <a:lnTo>
                    <a:pt x="8" y="298"/>
                  </a:lnTo>
                  <a:lnTo>
                    <a:pt x="6" y="299"/>
                  </a:lnTo>
                  <a:lnTo>
                    <a:pt x="4" y="299"/>
                  </a:lnTo>
                  <a:lnTo>
                    <a:pt x="3" y="299"/>
                  </a:lnTo>
                  <a:lnTo>
                    <a:pt x="0" y="298"/>
                  </a:lnTo>
                  <a:lnTo>
                    <a:pt x="0" y="295"/>
                  </a:lnTo>
                  <a:lnTo>
                    <a:pt x="0" y="293"/>
                  </a:lnTo>
                  <a:lnTo>
                    <a:pt x="0" y="292"/>
                  </a:lnTo>
                  <a:lnTo>
                    <a:pt x="1" y="290"/>
                  </a:lnTo>
                  <a:lnTo>
                    <a:pt x="1" y="290"/>
                  </a:lnTo>
                  <a:close/>
                  <a:moveTo>
                    <a:pt x="348" y="10"/>
                  </a:moveTo>
                  <a:lnTo>
                    <a:pt x="417" y="0"/>
                  </a:lnTo>
                  <a:lnTo>
                    <a:pt x="384" y="61"/>
                  </a:lnTo>
                  <a:lnTo>
                    <a:pt x="348" y="10"/>
                  </a:lnTo>
                  <a:close/>
                </a:path>
              </a:pathLst>
            </a:custGeom>
            <a:solidFill>
              <a:srgbClr val="000000"/>
            </a:solidFill>
            <a:ln w="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7" name="Rectangle 199"/>
            <p:cNvSpPr>
              <a:spLocks noChangeArrowheads="1"/>
            </p:cNvSpPr>
            <p:nvPr/>
          </p:nvSpPr>
          <p:spPr bwMode="auto">
            <a:xfrm>
              <a:off x="7229476" y="2998789"/>
              <a:ext cx="102592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2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P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" name="Freeform 200"/>
            <p:cNvSpPr>
              <a:spLocks/>
            </p:cNvSpPr>
            <p:nvPr/>
          </p:nvSpPr>
          <p:spPr bwMode="auto">
            <a:xfrm>
              <a:off x="3911601" y="29924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1" y="20"/>
                </a:cxn>
                <a:cxn ang="0">
                  <a:pos x="2" y="22"/>
                </a:cxn>
                <a:cxn ang="0">
                  <a:pos x="5" y="25"/>
                </a:cxn>
                <a:cxn ang="0">
                  <a:pos x="7" y="27"/>
                </a:cxn>
                <a:cxn ang="0">
                  <a:pos x="10" y="28"/>
                </a:cxn>
                <a:cxn ang="0">
                  <a:pos x="12" y="28"/>
                </a:cxn>
                <a:cxn ang="0">
                  <a:pos x="15" y="30"/>
                </a:cxn>
                <a:cxn ang="0">
                  <a:pos x="19" y="28"/>
                </a:cxn>
                <a:cxn ang="0">
                  <a:pos x="21" y="28"/>
                </a:cxn>
                <a:cxn ang="0">
                  <a:pos x="23" y="27"/>
                </a:cxn>
                <a:cxn ang="0">
                  <a:pos x="26" y="25"/>
                </a:cxn>
                <a:cxn ang="0">
                  <a:pos x="27" y="22"/>
                </a:cxn>
                <a:cxn ang="0">
                  <a:pos x="28" y="20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8" y="8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2" y="22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2" y="28"/>
                  </a:lnTo>
                  <a:lnTo>
                    <a:pt x="15" y="30"/>
                  </a:lnTo>
                  <a:lnTo>
                    <a:pt x="19" y="28"/>
                  </a:lnTo>
                  <a:lnTo>
                    <a:pt x="21" y="28"/>
                  </a:lnTo>
                  <a:lnTo>
                    <a:pt x="23" y="27"/>
                  </a:lnTo>
                  <a:lnTo>
                    <a:pt x="26" y="25"/>
                  </a:lnTo>
                  <a:lnTo>
                    <a:pt x="27" y="22"/>
                  </a:lnTo>
                  <a:lnTo>
                    <a:pt x="28" y="20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8" y="8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9" name="Freeform 201"/>
            <p:cNvSpPr>
              <a:spLocks/>
            </p:cNvSpPr>
            <p:nvPr/>
          </p:nvSpPr>
          <p:spPr bwMode="auto">
            <a:xfrm>
              <a:off x="3911601" y="29924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1" y="20"/>
                </a:cxn>
                <a:cxn ang="0">
                  <a:pos x="2" y="22"/>
                </a:cxn>
                <a:cxn ang="0">
                  <a:pos x="5" y="25"/>
                </a:cxn>
                <a:cxn ang="0">
                  <a:pos x="7" y="27"/>
                </a:cxn>
                <a:cxn ang="0">
                  <a:pos x="10" y="28"/>
                </a:cxn>
                <a:cxn ang="0">
                  <a:pos x="12" y="28"/>
                </a:cxn>
                <a:cxn ang="0">
                  <a:pos x="15" y="30"/>
                </a:cxn>
                <a:cxn ang="0">
                  <a:pos x="19" y="28"/>
                </a:cxn>
                <a:cxn ang="0">
                  <a:pos x="21" y="28"/>
                </a:cxn>
                <a:cxn ang="0">
                  <a:pos x="23" y="27"/>
                </a:cxn>
                <a:cxn ang="0">
                  <a:pos x="26" y="25"/>
                </a:cxn>
                <a:cxn ang="0">
                  <a:pos x="27" y="22"/>
                </a:cxn>
                <a:cxn ang="0">
                  <a:pos x="28" y="20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8" y="8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2" y="22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2" y="28"/>
                  </a:lnTo>
                  <a:lnTo>
                    <a:pt x="15" y="30"/>
                  </a:lnTo>
                  <a:lnTo>
                    <a:pt x="19" y="28"/>
                  </a:lnTo>
                  <a:lnTo>
                    <a:pt x="21" y="28"/>
                  </a:lnTo>
                  <a:lnTo>
                    <a:pt x="23" y="27"/>
                  </a:lnTo>
                  <a:lnTo>
                    <a:pt x="26" y="25"/>
                  </a:lnTo>
                  <a:lnTo>
                    <a:pt x="27" y="22"/>
                  </a:lnTo>
                  <a:lnTo>
                    <a:pt x="28" y="20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8" y="8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0" name="Freeform 202"/>
            <p:cNvSpPr>
              <a:spLocks/>
            </p:cNvSpPr>
            <p:nvPr/>
          </p:nvSpPr>
          <p:spPr bwMode="auto">
            <a:xfrm>
              <a:off x="4192589" y="32718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5" y="26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8"/>
                </a:cxn>
                <a:cxn ang="0">
                  <a:pos x="24" y="27"/>
                </a:cxn>
                <a:cxn ang="0">
                  <a:pos x="26" y="26"/>
                </a:cxn>
                <a:cxn ang="0">
                  <a:pos x="27" y="23"/>
                </a:cxn>
                <a:cxn ang="0">
                  <a:pos x="29" y="21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9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7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5" y="26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6" y="26"/>
                  </a:lnTo>
                  <a:lnTo>
                    <a:pt x="27" y="23"/>
                  </a:lnTo>
                  <a:lnTo>
                    <a:pt x="29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7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1" name="Freeform 203"/>
            <p:cNvSpPr>
              <a:spLocks/>
            </p:cNvSpPr>
            <p:nvPr/>
          </p:nvSpPr>
          <p:spPr bwMode="auto">
            <a:xfrm>
              <a:off x="4192589" y="32718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5" y="26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8"/>
                </a:cxn>
                <a:cxn ang="0">
                  <a:pos x="24" y="27"/>
                </a:cxn>
                <a:cxn ang="0">
                  <a:pos x="26" y="26"/>
                </a:cxn>
                <a:cxn ang="0">
                  <a:pos x="27" y="23"/>
                </a:cxn>
                <a:cxn ang="0">
                  <a:pos x="29" y="21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9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7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5" y="26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6" y="26"/>
                  </a:lnTo>
                  <a:lnTo>
                    <a:pt x="27" y="23"/>
                  </a:lnTo>
                  <a:lnTo>
                    <a:pt x="29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7" y="1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2" name="Freeform 204"/>
            <p:cNvSpPr>
              <a:spLocks/>
            </p:cNvSpPr>
            <p:nvPr/>
          </p:nvSpPr>
          <p:spPr bwMode="auto">
            <a:xfrm>
              <a:off x="4473576" y="355282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1" y="21"/>
                </a:cxn>
                <a:cxn ang="0">
                  <a:pos x="3" y="24"/>
                </a:cxn>
                <a:cxn ang="0">
                  <a:pos x="4" y="26"/>
                </a:cxn>
                <a:cxn ang="0">
                  <a:pos x="6" y="27"/>
                </a:cxn>
                <a:cxn ang="0">
                  <a:pos x="9" y="29"/>
                </a:cxn>
                <a:cxn ang="0">
                  <a:pos x="11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0" y="29"/>
                </a:cxn>
                <a:cxn ang="0">
                  <a:pos x="23" y="27"/>
                </a:cxn>
                <a:cxn ang="0">
                  <a:pos x="25" y="26"/>
                </a:cxn>
                <a:cxn ang="0">
                  <a:pos x="28" y="24"/>
                </a:cxn>
                <a:cxn ang="0">
                  <a:pos x="29" y="21"/>
                </a:cxn>
                <a:cxn ang="0">
                  <a:pos x="29" y="17"/>
                </a:cxn>
                <a:cxn ang="0">
                  <a:pos x="30" y="15"/>
                </a:cxn>
                <a:cxn ang="0">
                  <a:pos x="29" y="12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5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0" y="29"/>
                  </a:lnTo>
                  <a:lnTo>
                    <a:pt x="23" y="27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5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3" name="Freeform 205"/>
            <p:cNvSpPr>
              <a:spLocks/>
            </p:cNvSpPr>
            <p:nvPr/>
          </p:nvSpPr>
          <p:spPr bwMode="auto">
            <a:xfrm>
              <a:off x="4473576" y="355282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1" y="21"/>
                </a:cxn>
                <a:cxn ang="0">
                  <a:pos x="3" y="24"/>
                </a:cxn>
                <a:cxn ang="0">
                  <a:pos x="4" y="26"/>
                </a:cxn>
                <a:cxn ang="0">
                  <a:pos x="6" y="27"/>
                </a:cxn>
                <a:cxn ang="0">
                  <a:pos x="9" y="29"/>
                </a:cxn>
                <a:cxn ang="0">
                  <a:pos x="11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0" y="29"/>
                </a:cxn>
                <a:cxn ang="0">
                  <a:pos x="23" y="27"/>
                </a:cxn>
                <a:cxn ang="0">
                  <a:pos x="25" y="26"/>
                </a:cxn>
                <a:cxn ang="0">
                  <a:pos x="28" y="24"/>
                </a:cxn>
                <a:cxn ang="0">
                  <a:pos x="29" y="21"/>
                </a:cxn>
                <a:cxn ang="0">
                  <a:pos x="29" y="17"/>
                </a:cxn>
                <a:cxn ang="0">
                  <a:pos x="30" y="15"/>
                </a:cxn>
                <a:cxn ang="0">
                  <a:pos x="29" y="12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5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0" y="29"/>
                  </a:lnTo>
                  <a:lnTo>
                    <a:pt x="23" y="27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5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4" name="Freeform 207"/>
            <p:cNvSpPr>
              <a:spLocks/>
            </p:cNvSpPr>
            <p:nvPr/>
          </p:nvSpPr>
          <p:spPr bwMode="auto">
            <a:xfrm>
              <a:off x="4752976" y="355282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1"/>
                </a:cxn>
                <a:cxn ang="0">
                  <a:pos x="8" y="2"/>
                </a:cxn>
                <a:cxn ang="0">
                  <a:pos x="5" y="5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1" y="21"/>
                </a:cxn>
                <a:cxn ang="0">
                  <a:pos x="3" y="24"/>
                </a:cxn>
                <a:cxn ang="0">
                  <a:pos x="5" y="26"/>
                </a:cxn>
                <a:cxn ang="0">
                  <a:pos x="8" y="27"/>
                </a:cxn>
                <a:cxn ang="0">
                  <a:pos x="10" y="29"/>
                </a:cxn>
                <a:cxn ang="0">
                  <a:pos x="13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1" y="29"/>
                </a:cxn>
                <a:cxn ang="0">
                  <a:pos x="24" y="27"/>
                </a:cxn>
                <a:cxn ang="0">
                  <a:pos x="26" y="26"/>
                </a:cxn>
                <a:cxn ang="0">
                  <a:pos x="28" y="24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6" y="5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5" y="5"/>
                  </a:lnTo>
                  <a:lnTo>
                    <a:pt x="3" y="6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8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1" y="29"/>
                  </a:lnTo>
                  <a:lnTo>
                    <a:pt x="24" y="27"/>
                  </a:lnTo>
                  <a:lnTo>
                    <a:pt x="26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5" name="Freeform 208"/>
            <p:cNvSpPr>
              <a:spLocks/>
            </p:cNvSpPr>
            <p:nvPr/>
          </p:nvSpPr>
          <p:spPr bwMode="auto">
            <a:xfrm>
              <a:off x="4752976" y="355282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1"/>
                </a:cxn>
                <a:cxn ang="0">
                  <a:pos x="8" y="2"/>
                </a:cxn>
                <a:cxn ang="0">
                  <a:pos x="5" y="5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1" y="21"/>
                </a:cxn>
                <a:cxn ang="0">
                  <a:pos x="3" y="24"/>
                </a:cxn>
                <a:cxn ang="0">
                  <a:pos x="5" y="26"/>
                </a:cxn>
                <a:cxn ang="0">
                  <a:pos x="8" y="27"/>
                </a:cxn>
                <a:cxn ang="0">
                  <a:pos x="10" y="29"/>
                </a:cxn>
                <a:cxn ang="0">
                  <a:pos x="13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1" y="29"/>
                </a:cxn>
                <a:cxn ang="0">
                  <a:pos x="24" y="27"/>
                </a:cxn>
                <a:cxn ang="0">
                  <a:pos x="26" y="26"/>
                </a:cxn>
                <a:cxn ang="0">
                  <a:pos x="28" y="24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6" y="5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5" y="5"/>
                  </a:lnTo>
                  <a:lnTo>
                    <a:pt x="3" y="6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8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1" y="29"/>
                  </a:lnTo>
                  <a:lnTo>
                    <a:pt x="24" y="27"/>
                  </a:lnTo>
                  <a:lnTo>
                    <a:pt x="26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6" name="Freeform 209"/>
            <p:cNvSpPr>
              <a:spLocks/>
            </p:cNvSpPr>
            <p:nvPr/>
          </p:nvSpPr>
          <p:spPr bwMode="auto">
            <a:xfrm>
              <a:off x="5033964" y="37861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9" y="1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2" y="20"/>
                </a:cxn>
                <a:cxn ang="0">
                  <a:pos x="3" y="23"/>
                </a:cxn>
                <a:cxn ang="0">
                  <a:pos x="5" y="25"/>
                </a:cxn>
                <a:cxn ang="0">
                  <a:pos x="7" y="28"/>
                </a:cxn>
                <a:cxn ang="0">
                  <a:pos x="9" y="29"/>
                </a:cxn>
                <a:cxn ang="0">
                  <a:pos x="13" y="29"/>
                </a:cxn>
                <a:cxn ang="0">
                  <a:pos x="15" y="30"/>
                </a:cxn>
                <a:cxn ang="0">
                  <a:pos x="18" y="29"/>
                </a:cxn>
                <a:cxn ang="0">
                  <a:pos x="22" y="29"/>
                </a:cxn>
                <a:cxn ang="0">
                  <a:pos x="24" y="28"/>
                </a:cxn>
                <a:cxn ang="0">
                  <a:pos x="27" y="25"/>
                </a:cxn>
                <a:cxn ang="0">
                  <a:pos x="28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7" y="4"/>
                </a:cxn>
                <a:cxn ang="0">
                  <a:pos x="24" y="3"/>
                </a:cxn>
                <a:cxn ang="0">
                  <a:pos x="22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8" y="29"/>
                  </a:lnTo>
                  <a:lnTo>
                    <a:pt x="22" y="29"/>
                  </a:lnTo>
                  <a:lnTo>
                    <a:pt x="24" y="28"/>
                  </a:lnTo>
                  <a:lnTo>
                    <a:pt x="27" y="25"/>
                  </a:lnTo>
                  <a:lnTo>
                    <a:pt x="28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7" y="4"/>
                  </a:lnTo>
                  <a:lnTo>
                    <a:pt x="24" y="3"/>
                  </a:lnTo>
                  <a:lnTo>
                    <a:pt x="22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7" name="Freeform 210"/>
            <p:cNvSpPr>
              <a:spLocks/>
            </p:cNvSpPr>
            <p:nvPr/>
          </p:nvSpPr>
          <p:spPr bwMode="auto">
            <a:xfrm>
              <a:off x="5033964" y="37861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9" y="1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2" y="20"/>
                </a:cxn>
                <a:cxn ang="0">
                  <a:pos x="3" y="23"/>
                </a:cxn>
                <a:cxn ang="0">
                  <a:pos x="5" y="25"/>
                </a:cxn>
                <a:cxn ang="0">
                  <a:pos x="7" y="28"/>
                </a:cxn>
                <a:cxn ang="0">
                  <a:pos x="9" y="29"/>
                </a:cxn>
                <a:cxn ang="0">
                  <a:pos x="13" y="29"/>
                </a:cxn>
                <a:cxn ang="0">
                  <a:pos x="15" y="30"/>
                </a:cxn>
                <a:cxn ang="0">
                  <a:pos x="18" y="29"/>
                </a:cxn>
                <a:cxn ang="0">
                  <a:pos x="22" y="29"/>
                </a:cxn>
                <a:cxn ang="0">
                  <a:pos x="24" y="28"/>
                </a:cxn>
                <a:cxn ang="0">
                  <a:pos x="27" y="25"/>
                </a:cxn>
                <a:cxn ang="0">
                  <a:pos x="28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7" y="4"/>
                </a:cxn>
                <a:cxn ang="0">
                  <a:pos x="24" y="3"/>
                </a:cxn>
                <a:cxn ang="0">
                  <a:pos x="22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8" y="29"/>
                  </a:lnTo>
                  <a:lnTo>
                    <a:pt x="22" y="29"/>
                  </a:lnTo>
                  <a:lnTo>
                    <a:pt x="24" y="28"/>
                  </a:lnTo>
                  <a:lnTo>
                    <a:pt x="27" y="25"/>
                  </a:lnTo>
                  <a:lnTo>
                    <a:pt x="28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7" y="4"/>
                  </a:lnTo>
                  <a:lnTo>
                    <a:pt x="24" y="3"/>
                  </a:lnTo>
                  <a:lnTo>
                    <a:pt x="22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8" name="Freeform 211"/>
            <p:cNvSpPr>
              <a:spLocks/>
            </p:cNvSpPr>
            <p:nvPr/>
          </p:nvSpPr>
          <p:spPr bwMode="auto">
            <a:xfrm>
              <a:off x="5316539" y="4017964"/>
              <a:ext cx="46038" cy="476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" y="1"/>
                </a:cxn>
                <a:cxn ang="0">
                  <a:pos x="8" y="1"/>
                </a:cxn>
                <a:cxn ang="0">
                  <a:pos x="6" y="3"/>
                </a:cxn>
                <a:cxn ang="0">
                  <a:pos x="3" y="5"/>
                </a:cxn>
                <a:cxn ang="0">
                  <a:pos x="2" y="8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3" y="26"/>
                </a:cxn>
                <a:cxn ang="0">
                  <a:pos x="6" y="28"/>
                </a:cxn>
                <a:cxn ang="0">
                  <a:pos x="8" y="29"/>
                </a:cxn>
                <a:cxn ang="0">
                  <a:pos x="11" y="30"/>
                </a:cxn>
                <a:cxn ang="0">
                  <a:pos x="14" y="30"/>
                </a:cxn>
                <a:cxn ang="0">
                  <a:pos x="17" y="30"/>
                </a:cxn>
                <a:cxn ang="0">
                  <a:pos x="19" y="29"/>
                </a:cxn>
                <a:cxn ang="0">
                  <a:pos x="22" y="28"/>
                </a:cxn>
                <a:cxn ang="0">
                  <a:pos x="24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28" y="19"/>
                </a:cxn>
                <a:cxn ang="0">
                  <a:pos x="29" y="15"/>
                </a:cxn>
                <a:cxn ang="0">
                  <a:pos x="28" y="13"/>
                </a:cxn>
                <a:cxn ang="0">
                  <a:pos x="28" y="10"/>
                </a:cxn>
                <a:cxn ang="0">
                  <a:pos x="27" y="8"/>
                </a:cxn>
                <a:cxn ang="0">
                  <a:pos x="24" y="5"/>
                </a:cxn>
                <a:cxn ang="0">
                  <a:pos x="22" y="3"/>
                </a:cxn>
                <a:cxn ang="0">
                  <a:pos x="19" y="1"/>
                </a:cxn>
                <a:cxn ang="0">
                  <a:pos x="17" y="1"/>
                </a:cxn>
                <a:cxn ang="0">
                  <a:pos x="14" y="0"/>
                </a:cxn>
              </a:cxnLst>
              <a:rect l="0" t="0" r="r" b="b"/>
              <a:pathLst>
                <a:path w="29" h="30">
                  <a:moveTo>
                    <a:pt x="14" y="0"/>
                  </a:moveTo>
                  <a:lnTo>
                    <a:pt x="11" y="1"/>
                  </a:lnTo>
                  <a:lnTo>
                    <a:pt x="8" y="1"/>
                  </a:lnTo>
                  <a:lnTo>
                    <a:pt x="6" y="3"/>
                  </a:lnTo>
                  <a:lnTo>
                    <a:pt x="3" y="5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6" y="28"/>
                  </a:lnTo>
                  <a:lnTo>
                    <a:pt x="8" y="29"/>
                  </a:lnTo>
                  <a:lnTo>
                    <a:pt x="11" y="30"/>
                  </a:lnTo>
                  <a:lnTo>
                    <a:pt x="14" y="30"/>
                  </a:lnTo>
                  <a:lnTo>
                    <a:pt x="17" y="30"/>
                  </a:lnTo>
                  <a:lnTo>
                    <a:pt x="19" y="29"/>
                  </a:lnTo>
                  <a:lnTo>
                    <a:pt x="22" y="28"/>
                  </a:lnTo>
                  <a:lnTo>
                    <a:pt x="24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28" y="19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27" y="8"/>
                  </a:lnTo>
                  <a:lnTo>
                    <a:pt x="24" y="5"/>
                  </a:lnTo>
                  <a:lnTo>
                    <a:pt x="22" y="3"/>
                  </a:lnTo>
                  <a:lnTo>
                    <a:pt x="19" y="1"/>
                  </a:lnTo>
                  <a:lnTo>
                    <a:pt x="17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9" name="Freeform 212"/>
            <p:cNvSpPr>
              <a:spLocks/>
            </p:cNvSpPr>
            <p:nvPr/>
          </p:nvSpPr>
          <p:spPr bwMode="auto">
            <a:xfrm>
              <a:off x="5316539" y="4017964"/>
              <a:ext cx="46038" cy="476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" y="1"/>
                </a:cxn>
                <a:cxn ang="0">
                  <a:pos x="8" y="1"/>
                </a:cxn>
                <a:cxn ang="0">
                  <a:pos x="6" y="3"/>
                </a:cxn>
                <a:cxn ang="0">
                  <a:pos x="3" y="5"/>
                </a:cxn>
                <a:cxn ang="0">
                  <a:pos x="2" y="8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3" y="26"/>
                </a:cxn>
                <a:cxn ang="0">
                  <a:pos x="6" y="28"/>
                </a:cxn>
                <a:cxn ang="0">
                  <a:pos x="8" y="29"/>
                </a:cxn>
                <a:cxn ang="0">
                  <a:pos x="11" y="30"/>
                </a:cxn>
                <a:cxn ang="0">
                  <a:pos x="14" y="30"/>
                </a:cxn>
                <a:cxn ang="0">
                  <a:pos x="17" y="30"/>
                </a:cxn>
                <a:cxn ang="0">
                  <a:pos x="19" y="29"/>
                </a:cxn>
                <a:cxn ang="0">
                  <a:pos x="22" y="28"/>
                </a:cxn>
                <a:cxn ang="0">
                  <a:pos x="24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28" y="19"/>
                </a:cxn>
                <a:cxn ang="0">
                  <a:pos x="29" y="15"/>
                </a:cxn>
                <a:cxn ang="0">
                  <a:pos x="28" y="13"/>
                </a:cxn>
                <a:cxn ang="0">
                  <a:pos x="28" y="10"/>
                </a:cxn>
                <a:cxn ang="0">
                  <a:pos x="27" y="8"/>
                </a:cxn>
                <a:cxn ang="0">
                  <a:pos x="24" y="5"/>
                </a:cxn>
                <a:cxn ang="0">
                  <a:pos x="22" y="3"/>
                </a:cxn>
                <a:cxn ang="0">
                  <a:pos x="19" y="1"/>
                </a:cxn>
                <a:cxn ang="0">
                  <a:pos x="17" y="1"/>
                </a:cxn>
                <a:cxn ang="0">
                  <a:pos x="14" y="0"/>
                </a:cxn>
              </a:cxnLst>
              <a:rect l="0" t="0" r="r" b="b"/>
              <a:pathLst>
                <a:path w="29" h="30">
                  <a:moveTo>
                    <a:pt x="14" y="0"/>
                  </a:moveTo>
                  <a:lnTo>
                    <a:pt x="11" y="1"/>
                  </a:lnTo>
                  <a:lnTo>
                    <a:pt x="8" y="1"/>
                  </a:lnTo>
                  <a:lnTo>
                    <a:pt x="6" y="3"/>
                  </a:lnTo>
                  <a:lnTo>
                    <a:pt x="3" y="5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6" y="28"/>
                  </a:lnTo>
                  <a:lnTo>
                    <a:pt x="8" y="29"/>
                  </a:lnTo>
                  <a:lnTo>
                    <a:pt x="11" y="30"/>
                  </a:lnTo>
                  <a:lnTo>
                    <a:pt x="14" y="30"/>
                  </a:lnTo>
                  <a:lnTo>
                    <a:pt x="17" y="30"/>
                  </a:lnTo>
                  <a:lnTo>
                    <a:pt x="19" y="29"/>
                  </a:lnTo>
                  <a:lnTo>
                    <a:pt x="22" y="28"/>
                  </a:lnTo>
                  <a:lnTo>
                    <a:pt x="24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28" y="19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27" y="8"/>
                  </a:lnTo>
                  <a:lnTo>
                    <a:pt x="24" y="5"/>
                  </a:lnTo>
                  <a:lnTo>
                    <a:pt x="22" y="3"/>
                  </a:lnTo>
                  <a:lnTo>
                    <a:pt x="19" y="1"/>
                  </a:lnTo>
                  <a:lnTo>
                    <a:pt x="17" y="1"/>
                  </a:lnTo>
                  <a:lnTo>
                    <a:pt x="14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0" name="Freeform 213"/>
            <p:cNvSpPr>
              <a:spLocks/>
            </p:cNvSpPr>
            <p:nvPr/>
          </p:nvSpPr>
          <p:spPr bwMode="auto">
            <a:xfrm>
              <a:off x="5594351" y="4022726"/>
              <a:ext cx="47625" cy="444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5" y="3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2" y="11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2" y="20"/>
                </a:cxn>
                <a:cxn ang="0">
                  <a:pos x="3" y="22"/>
                </a:cxn>
                <a:cxn ang="0">
                  <a:pos x="5" y="25"/>
                </a:cxn>
                <a:cxn ang="0">
                  <a:pos x="8" y="26"/>
                </a:cxn>
                <a:cxn ang="0">
                  <a:pos x="10" y="27"/>
                </a:cxn>
                <a:cxn ang="0">
                  <a:pos x="13" y="28"/>
                </a:cxn>
                <a:cxn ang="0">
                  <a:pos x="15" y="28"/>
                </a:cxn>
                <a:cxn ang="0">
                  <a:pos x="19" y="28"/>
                </a:cxn>
                <a:cxn ang="0">
                  <a:pos x="22" y="27"/>
                </a:cxn>
                <a:cxn ang="0">
                  <a:pos x="24" y="26"/>
                </a:cxn>
                <a:cxn ang="0">
                  <a:pos x="27" y="25"/>
                </a:cxn>
                <a:cxn ang="0">
                  <a:pos x="28" y="22"/>
                </a:cxn>
                <a:cxn ang="0">
                  <a:pos x="29" y="20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7" y="3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lnTo>
                    <a:pt x="13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5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2" y="11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20"/>
                  </a:lnTo>
                  <a:lnTo>
                    <a:pt x="3" y="22"/>
                  </a:lnTo>
                  <a:lnTo>
                    <a:pt x="5" y="25"/>
                  </a:lnTo>
                  <a:lnTo>
                    <a:pt x="8" y="26"/>
                  </a:lnTo>
                  <a:lnTo>
                    <a:pt x="10" y="27"/>
                  </a:lnTo>
                  <a:lnTo>
                    <a:pt x="13" y="28"/>
                  </a:lnTo>
                  <a:lnTo>
                    <a:pt x="15" y="28"/>
                  </a:lnTo>
                  <a:lnTo>
                    <a:pt x="19" y="28"/>
                  </a:lnTo>
                  <a:lnTo>
                    <a:pt x="22" y="27"/>
                  </a:lnTo>
                  <a:lnTo>
                    <a:pt x="24" y="26"/>
                  </a:lnTo>
                  <a:lnTo>
                    <a:pt x="27" y="25"/>
                  </a:lnTo>
                  <a:lnTo>
                    <a:pt x="28" y="22"/>
                  </a:lnTo>
                  <a:lnTo>
                    <a:pt x="29" y="20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7" y="3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1" name="Freeform 214"/>
            <p:cNvSpPr>
              <a:spLocks/>
            </p:cNvSpPr>
            <p:nvPr/>
          </p:nvSpPr>
          <p:spPr bwMode="auto">
            <a:xfrm>
              <a:off x="5594351" y="4022726"/>
              <a:ext cx="47625" cy="444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5" y="3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2" y="11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2" y="20"/>
                </a:cxn>
                <a:cxn ang="0">
                  <a:pos x="3" y="22"/>
                </a:cxn>
                <a:cxn ang="0">
                  <a:pos x="5" y="25"/>
                </a:cxn>
                <a:cxn ang="0">
                  <a:pos x="8" y="26"/>
                </a:cxn>
                <a:cxn ang="0">
                  <a:pos x="10" y="27"/>
                </a:cxn>
                <a:cxn ang="0">
                  <a:pos x="13" y="28"/>
                </a:cxn>
                <a:cxn ang="0">
                  <a:pos x="15" y="28"/>
                </a:cxn>
                <a:cxn ang="0">
                  <a:pos x="19" y="28"/>
                </a:cxn>
                <a:cxn ang="0">
                  <a:pos x="22" y="27"/>
                </a:cxn>
                <a:cxn ang="0">
                  <a:pos x="24" y="26"/>
                </a:cxn>
                <a:cxn ang="0">
                  <a:pos x="27" y="25"/>
                </a:cxn>
                <a:cxn ang="0">
                  <a:pos x="28" y="22"/>
                </a:cxn>
                <a:cxn ang="0">
                  <a:pos x="29" y="20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7" y="3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lnTo>
                    <a:pt x="13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5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2" y="11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20"/>
                  </a:lnTo>
                  <a:lnTo>
                    <a:pt x="3" y="22"/>
                  </a:lnTo>
                  <a:lnTo>
                    <a:pt x="5" y="25"/>
                  </a:lnTo>
                  <a:lnTo>
                    <a:pt x="8" y="26"/>
                  </a:lnTo>
                  <a:lnTo>
                    <a:pt x="10" y="27"/>
                  </a:lnTo>
                  <a:lnTo>
                    <a:pt x="13" y="28"/>
                  </a:lnTo>
                  <a:lnTo>
                    <a:pt x="15" y="28"/>
                  </a:lnTo>
                  <a:lnTo>
                    <a:pt x="19" y="28"/>
                  </a:lnTo>
                  <a:lnTo>
                    <a:pt x="22" y="27"/>
                  </a:lnTo>
                  <a:lnTo>
                    <a:pt x="24" y="26"/>
                  </a:lnTo>
                  <a:lnTo>
                    <a:pt x="27" y="25"/>
                  </a:lnTo>
                  <a:lnTo>
                    <a:pt x="28" y="22"/>
                  </a:lnTo>
                  <a:lnTo>
                    <a:pt x="29" y="20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7" y="3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2" name="Freeform 215"/>
            <p:cNvSpPr>
              <a:spLocks/>
            </p:cNvSpPr>
            <p:nvPr/>
          </p:nvSpPr>
          <p:spPr bwMode="auto">
            <a:xfrm>
              <a:off x="5876926" y="34575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6" y="27"/>
                </a:cxn>
                <a:cxn ang="0">
                  <a:pos x="8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9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6" y="5"/>
                </a:cxn>
                <a:cxn ang="0">
                  <a:pos x="23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6" y="3"/>
                  </a:lnTo>
                  <a:lnTo>
                    <a:pt x="5" y="5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9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6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3" name="Freeform 216"/>
            <p:cNvSpPr>
              <a:spLocks/>
            </p:cNvSpPr>
            <p:nvPr/>
          </p:nvSpPr>
          <p:spPr bwMode="auto">
            <a:xfrm>
              <a:off x="5876926" y="34575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6" y="27"/>
                </a:cxn>
                <a:cxn ang="0">
                  <a:pos x="8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9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6" y="5"/>
                </a:cxn>
                <a:cxn ang="0">
                  <a:pos x="23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6" y="3"/>
                  </a:lnTo>
                  <a:lnTo>
                    <a:pt x="5" y="5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9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6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4" name="Freeform 217"/>
            <p:cNvSpPr>
              <a:spLocks/>
            </p:cNvSpPr>
            <p:nvPr/>
          </p:nvSpPr>
          <p:spPr bwMode="auto">
            <a:xfrm>
              <a:off x="6157914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6" y="3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6" y="26"/>
                </a:cxn>
                <a:cxn ang="0">
                  <a:pos x="9" y="28"/>
                </a:cxn>
                <a:cxn ang="0">
                  <a:pos x="11" y="29"/>
                </a:cxn>
                <a:cxn ang="0">
                  <a:pos x="15" y="29"/>
                </a:cxn>
                <a:cxn ang="0">
                  <a:pos x="17" y="29"/>
                </a:cxn>
                <a:cxn ang="0">
                  <a:pos x="20" y="28"/>
                </a:cxn>
                <a:cxn ang="0">
                  <a:pos x="22" y="26"/>
                </a:cxn>
                <a:cxn ang="0">
                  <a:pos x="25" y="25"/>
                </a:cxn>
                <a:cxn ang="0">
                  <a:pos x="27" y="23"/>
                </a:cxn>
                <a:cxn ang="0">
                  <a:pos x="29" y="20"/>
                </a:cxn>
                <a:cxn ang="0">
                  <a:pos x="29" y="18"/>
                </a:cxn>
                <a:cxn ang="0">
                  <a:pos x="30" y="15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5" y="4"/>
                </a:cxn>
                <a:cxn ang="0">
                  <a:pos x="22" y="3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1" y="0"/>
                  </a:lnTo>
                  <a:lnTo>
                    <a:pt x="9" y="0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6" y="26"/>
                  </a:lnTo>
                  <a:lnTo>
                    <a:pt x="9" y="28"/>
                  </a:lnTo>
                  <a:lnTo>
                    <a:pt x="11" y="29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5" y="25"/>
                  </a:lnTo>
                  <a:lnTo>
                    <a:pt x="27" y="23"/>
                  </a:lnTo>
                  <a:lnTo>
                    <a:pt x="29" y="20"/>
                  </a:lnTo>
                  <a:lnTo>
                    <a:pt x="29" y="18"/>
                  </a:lnTo>
                  <a:lnTo>
                    <a:pt x="30" y="15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2" y="3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5" name="Freeform 218"/>
            <p:cNvSpPr>
              <a:spLocks/>
            </p:cNvSpPr>
            <p:nvPr/>
          </p:nvSpPr>
          <p:spPr bwMode="auto">
            <a:xfrm>
              <a:off x="6157914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6" y="3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6" y="26"/>
                </a:cxn>
                <a:cxn ang="0">
                  <a:pos x="9" y="28"/>
                </a:cxn>
                <a:cxn ang="0">
                  <a:pos x="11" y="29"/>
                </a:cxn>
                <a:cxn ang="0">
                  <a:pos x="15" y="29"/>
                </a:cxn>
                <a:cxn ang="0">
                  <a:pos x="17" y="29"/>
                </a:cxn>
                <a:cxn ang="0">
                  <a:pos x="20" y="28"/>
                </a:cxn>
                <a:cxn ang="0">
                  <a:pos x="22" y="26"/>
                </a:cxn>
                <a:cxn ang="0">
                  <a:pos x="25" y="25"/>
                </a:cxn>
                <a:cxn ang="0">
                  <a:pos x="27" y="23"/>
                </a:cxn>
                <a:cxn ang="0">
                  <a:pos x="29" y="20"/>
                </a:cxn>
                <a:cxn ang="0">
                  <a:pos x="29" y="18"/>
                </a:cxn>
                <a:cxn ang="0">
                  <a:pos x="30" y="15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5" y="4"/>
                </a:cxn>
                <a:cxn ang="0">
                  <a:pos x="22" y="3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1" y="0"/>
                  </a:lnTo>
                  <a:lnTo>
                    <a:pt x="9" y="0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6" y="26"/>
                  </a:lnTo>
                  <a:lnTo>
                    <a:pt x="9" y="28"/>
                  </a:lnTo>
                  <a:lnTo>
                    <a:pt x="11" y="29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5" y="25"/>
                  </a:lnTo>
                  <a:lnTo>
                    <a:pt x="27" y="23"/>
                  </a:lnTo>
                  <a:lnTo>
                    <a:pt x="29" y="20"/>
                  </a:lnTo>
                  <a:lnTo>
                    <a:pt x="29" y="18"/>
                  </a:lnTo>
                  <a:lnTo>
                    <a:pt x="30" y="15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2" y="3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6" name="Freeform 219"/>
            <p:cNvSpPr>
              <a:spLocks/>
            </p:cNvSpPr>
            <p:nvPr/>
          </p:nvSpPr>
          <p:spPr bwMode="auto">
            <a:xfrm>
              <a:off x="6437314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7" y="26"/>
                </a:cxn>
                <a:cxn ang="0">
                  <a:pos x="10" y="28"/>
                </a:cxn>
                <a:cxn ang="0">
                  <a:pos x="12" y="29"/>
                </a:cxn>
                <a:cxn ang="0">
                  <a:pos x="15" y="29"/>
                </a:cxn>
                <a:cxn ang="0">
                  <a:pos x="19" y="29"/>
                </a:cxn>
                <a:cxn ang="0">
                  <a:pos x="21" y="28"/>
                </a:cxn>
                <a:cxn ang="0">
                  <a:pos x="24" y="26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8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2" y="0"/>
                  </a:lnTo>
                  <a:lnTo>
                    <a:pt x="10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7" y="26"/>
                  </a:lnTo>
                  <a:lnTo>
                    <a:pt x="10" y="28"/>
                  </a:lnTo>
                  <a:lnTo>
                    <a:pt x="12" y="29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21" y="28"/>
                  </a:lnTo>
                  <a:lnTo>
                    <a:pt x="24" y="26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7" name="Freeform 220"/>
            <p:cNvSpPr>
              <a:spLocks/>
            </p:cNvSpPr>
            <p:nvPr/>
          </p:nvSpPr>
          <p:spPr bwMode="auto">
            <a:xfrm>
              <a:off x="6437314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7" y="26"/>
                </a:cxn>
                <a:cxn ang="0">
                  <a:pos x="10" y="28"/>
                </a:cxn>
                <a:cxn ang="0">
                  <a:pos x="12" y="29"/>
                </a:cxn>
                <a:cxn ang="0">
                  <a:pos x="15" y="29"/>
                </a:cxn>
                <a:cxn ang="0">
                  <a:pos x="19" y="29"/>
                </a:cxn>
                <a:cxn ang="0">
                  <a:pos x="21" y="28"/>
                </a:cxn>
                <a:cxn ang="0">
                  <a:pos x="24" y="26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8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2" y="0"/>
                  </a:lnTo>
                  <a:lnTo>
                    <a:pt x="10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7" y="26"/>
                  </a:lnTo>
                  <a:lnTo>
                    <a:pt x="10" y="28"/>
                  </a:lnTo>
                  <a:lnTo>
                    <a:pt x="12" y="29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21" y="28"/>
                  </a:lnTo>
                  <a:lnTo>
                    <a:pt x="24" y="26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8" name="Freeform 221"/>
            <p:cNvSpPr>
              <a:spLocks/>
            </p:cNvSpPr>
            <p:nvPr/>
          </p:nvSpPr>
          <p:spPr bwMode="auto">
            <a:xfrm>
              <a:off x="6718301" y="29924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1" y="20"/>
                </a:cxn>
                <a:cxn ang="0">
                  <a:pos x="2" y="22"/>
                </a:cxn>
                <a:cxn ang="0">
                  <a:pos x="5" y="25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2" y="28"/>
                </a:cxn>
                <a:cxn ang="0">
                  <a:pos x="15" y="30"/>
                </a:cxn>
                <a:cxn ang="0">
                  <a:pos x="17" y="28"/>
                </a:cxn>
                <a:cxn ang="0">
                  <a:pos x="21" y="28"/>
                </a:cxn>
                <a:cxn ang="0">
                  <a:pos x="24" y="27"/>
                </a:cxn>
                <a:cxn ang="0">
                  <a:pos x="26" y="25"/>
                </a:cxn>
                <a:cxn ang="0">
                  <a:pos x="27" y="22"/>
                </a:cxn>
                <a:cxn ang="0">
                  <a:pos x="29" y="20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2" y="22"/>
                  </a:lnTo>
                  <a:lnTo>
                    <a:pt x="5" y="25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2" y="28"/>
                  </a:lnTo>
                  <a:lnTo>
                    <a:pt x="15" y="30"/>
                  </a:lnTo>
                  <a:lnTo>
                    <a:pt x="17" y="28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6" y="25"/>
                  </a:lnTo>
                  <a:lnTo>
                    <a:pt x="27" y="22"/>
                  </a:lnTo>
                  <a:lnTo>
                    <a:pt x="29" y="20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9" name="Freeform 222"/>
            <p:cNvSpPr>
              <a:spLocks/>
            </p:cNvSpPr>
            <p:nvPr/>
          </p:nvSpPr>
          <p:spPr bwMode="auto">
            <a:xfrm>
              <a:off x="6718301" y="29924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1" y="20"/>
                </a:cxn>
                <a:cxn ang="0">
                  <a:pos x="2" y="22"/>
                </a:cxn>
                <a:cxn ang="0">
                  <a:pos x="5" y="25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2" y="28"/>
                </a:cxn>
                <a:cxn ang="0">
                  <a:pos x="15" y="30"/>
                </a:cxn>
                <a:cxn ang="0">
                  <a:pos x="17" y="28"/>
                </a:cxn>
                <a:cxn ang="0">
                  <a:pos x="21" y="28"/>
                </a:cxn>
                <a:cxn ang="0">
                  <a:pos x="24" y="27"/>
                </a:cxn>
                <a:cxn ang="0">
                  <a:pos x="26" y="25"/>
                </a:cxn>
                <a:cxn ang="0">
                  <a:pos x="27" y="22"/>
                </a:cxn>
                <a:cxn ang="0">
                  <a:pos x="29" y="20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2" y="22"/>
                  </a:lnTo>
                  <a:lnTo>
                    <a:pt x="5" y="25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2" y="28"/>
                  </a:lnTo>
                  <a:lnTo>
                    <a:pt x="15" y="30"/>
                  </a:lnTo>
                  <a:lnTo>
                    <a:pt x="17" y="28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6" y="25"/>
                  </a:lnTo>
                  <a:lnTo>
                    <a:pt x="27" y="22"/>
                  </a:lnTo>
                  <a:lnTo>
                    <a:pt x="29" y="20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0" name="Freeform 223"/>
            <p:cNvSpPr>
              <a:spLocks/>
            </p:cNvSpPr>
            <p:nvPr/>
          </p:nvSpPr>
          <p:spPr bwMode="auto">
            <a:xfrm>
              <a:off x="6999289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6" y="3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3" y="23"/>
                </a:cxn>
                <a:cxn ang="0">
                  <a:pos x="4" y="25"/>
                </a:cxn>
                <a:cxn ang="0">
                  <a:pos x="6" y="26"/>
                </a:cxn>
                <a:cxn ang="0">
                  <a:pos x="9" y="28"/>
                </a:cxn>
                <a:cxn ang="0">
                  <a:pos x="11" y="29"/>
                </a:cxn>
                <a:cxn ang="0">
                  <a:pos x="15" y="29"/>
                </a:cxn>
                <a:cxn ang="0">
                  <a:pos x="18" y="29"/>
                </a:cxn>
                <a:cxn ang="0">
                  <a:pos x="20" y="28"/>
                </a:cxn>
                <a:cxn ang="0">
                  <a:pos x="23" y="26"/>
                </a:cxn>
                <a:cxn ang="0">
                  <a:pos x="25" y="25"/>
                </a:cxn>
                <a:cxn ang="0">
                  <a:pos x="28" y="23"/>
                </a:cxn>
                <a:cxn ang="0">
                  <a:pos x="29" y="20"/>
                </a:cxn>
                <a:cxn ang="0">
                  <a:pos x="29" y="18"/>
                </a:cxn>
                <a:cxn ang="0">
                  <a:pos x="30" y="15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4"/>
                </a:cxn>
                <a:cxn ang="0">
                  <a:pos x="23" y="3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1" y="0"/>
                  </a:lnTo>
                  <a:lnTo>
                    <a:pt x="9" y="0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6" y="26"/>
                  </a:lnTo>
                  <a:lnTo>
                    <a:pt x="9" y="28"/>
                  </a:lnTo>
                  <a:lnTo>
                    <a:pt x="11" y="29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20" y="28"/>
                  </a:lnTo>
                  <a:lnTo>
                    <a:pt x="23" y="26"/>
                  </a:lnTo>
                  <a:lnTo>
                    <a:pt x="25" y="25"/>
                  </a:lnTo>
                  <a:lnTo>
                    <a:pt x="28" y="23"/>
                  </a:lnTo>
                  <a:lnTo>
                    <a:pt x="29" y="20"/>
                  </a:lnTo>
                  <a:lnTo>
                    <a:pt x="29" y="18"/>
                  </a:lnTo>
                  <a:lnTo>
                    <a:pt x="30" y="15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4"/>
                  </a:lnTo>
                  <a:lnTo>
                    <a:pt x="23" y="3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1" name="Freeform 224"/>
            <p:cNvSpPr>
              <a:spLocks/>
            </p:cNvSpPr>
            <p:nvPr/>
          </p:nvSpPr>
          <p:spPr bwMode="auto">
            <a:xfrm>
              <a:off x="6999289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6" y="3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3" y="23"/>
                </a:cxn>
                <a:cxn ang="0">
                  <a:pos x="4" y="25"/>
                </a:cxn>
                <a:cxn ang="0">
                  <a:pos x="6" y="26"/>
                </a:cxn>
                <a:cxn ang="0">
                  <a:pos x="9" y="28"/>
                </a:cxn>
                <a:cxn ang="0">
                  <a:pos x="11" y="29"/>
                </a:cxn>
                <a:cxn ang="0">
                  <a:pos x="15" y="29"/>
                </a:cxn>
                <a:cxn ang="0">
                  <a:pos x="18" y="29"/>
                </a:cxn>
                <a:cxn ang="0">
                  <a:pos x="20" y="28"/>
                </a:cxn>
                <a:cxn ang="0">
                  <a:pos x="23" y="26"/>
                </a:cxn>
                <a:cxn ang="0">
                  <a:pos x="25" y="25"/>
                </a:cxn>
                <a:cxn ang="0">
                  <a:pos x="28" y="23"/>
                </a:cxn>
                <a:cxn ang="0">
                  <a:pos x="29" y="20"/>
                </a:cxn>
                <a:cxn ang="0">
                  <a:pos x="29" y="18"/>
                </a:cxn>
                <a:cxn ang="0">
                  <a:pos x="30" y="15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4"/>
                </a:cxn>
                <a:cxn ang="0">
                  <a:pos x="23" y="3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1" y="0"/>
                  </a:lnTo>
                  <a:lnTo>
                    <a:pt x="9" y="0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6" y="26"/>
                  </a:lnTo>
                  <a:lnTo>
                    <a:pt x="9" y="28"/>
                  </a:lnTo>
                  <a:lnTo>
                    <a:pt x="11" y="29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20" y="28"/>
                  </a:lnTo>
                  <a:lnTo>
                    <a:pt x="23" y="26"/>
                  </a:lnTo>
                  <a:lnTo>
                    <a:pt x="25" y="25"/>
                  </a:lnTo>
                  <a:lnTo>
                    <a:pt x="28" y="23"/>
                  </a:lnTo>
                  <a:lnTo>
                    <a:pt x="29" y="20"/>
                  </a:lnTo>
                  <a:lnTo>
                    <a:pt x="29" y="18"/>
                  </a:lnTo>
                  <a:lnTo>
                    <a:pt x="30" y="15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4"/>
                  </a:lnTo>
                  <a:lnTo>
                    <a:pt x="23" y="3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2" name="Freeform 225"/>
            <p:cNvSpPr>
              <a:spLocks/>
            </p:cNvSpPr>
            <p:nvPr/>
          </p:nvSpPr>
          <p:spPr bwMode="auto">
            <a:xfrm>
              <a:off x="6675439" y="3267076"/>
              <a:ext cx="46038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8" y="1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2" y="8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6" y="28"/>
                </a:cxn>
                <a:cxn ang="0">
                  <a:pos x="8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3" y="28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29" y="19"/>
                </a:cxn>
                <a:cxn ang="0">
                  <a:pos x="29" y="15"/>
                </a:cxn>
                <a:cxn ang="0">
                  <a:pos x="29" y="13"/>
                </a:cxn>
                <a:cxn ang="0">
                  <a:pos x="28" y="10"/>
                </a:cxn>
                <a:cxn ang="0">
                  <a:pos x="27" y="8"/>
                </a:cxn>
                <a:cxn ang="0">
                  <a:pos x="26" y="5"/>
                </a:cxn>
                <a:cxn ang="0">
                  <a:pos x="23" y="3"/>
                </a:cxn>
                <a:cxn ang="0">
                  <a:pos x="21" y="1"/>
                </a:cxn>
                <a:cxn ang="0">
                  <a:pos x="18" y="1"/>
                </a:cxn>
                <a:cxn ang="0">
                  <a:pos x="15" y="0"/>
                </a:cxn>
              </a:cxnLst>
              <a:rect l="0" t="0" r="r" b="b"/>
              <a:pathLst>
                <a:path w="29" h="30">
                  <a:moveTo>
                    <a:pt x="15" y="0"/>
                  </a:moveTo>
                  <a:lnTo>
                    <a:pt x="12" y="1"/>
                  </a:lnTo>
                  <a:lnTo>
                    <a:pt x="8" y="1"/>
                  </a:lnTo>
                  <a:lnTo>
                    <a:pt x="6" y="3"/>
                  </a:lnTo>
                  <a:lnTo>
                    <a:pt x="5" y="5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6" y="28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29" y="19"/>
                  </a:lnTo>
                  <a:lnTo>
                    <a:pt x="29" y="15"/>
                  </a:lnTo>
                  <a:lnTo>
                    <a:pt x="29" y="13"/>
                  </a:lnTo>
                  <a:lnTo>
                    <a:pt x="28" y="10"/>
                  </a:lnTo>
                  <a:lnTo>
                    <a:pt x="27" y="8"/>
                  </a:lnTo>
                  <a:lnTo>
                    <a:pt x="26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3" name="Freeform 226"/>
            <p:cNvSpPr>
              <a:spLocks/>
            </p:cNvSpPr>
            <p:nvPr/>
          </p:nvSpPr>
          <p:spPr bwMode="auto">
            <a:xfrm>
              <a:off x="6675439" y="3267076"/>
              <a:ext cx="46038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8" y="1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2" y="8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6" y="28"/>
                </a:cxn>
                <a:cxn ang="0">
                  <a:pos x="8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3" y="28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29" y="19"/>
                </a:cxn>
                <a:cxn ang="0">
                  <a:pos x="29" y="15"/>
                </a:cxn>
                <a:cxn ang="0">
                  <a:pos x="29" y="13"/>
                </a:cxn>
                <a:cxn ang="0">
                  <a:pos x="28" y="10"/>
                </a:cxn>
                <a:cxn ang="0">
                  <a:pos x="27" y="8"/>
                </a:cxn>
                <a:cxn ang="0">
                  <a:pos x="26" y="5"/>
                </a:cxn>
                <a:cxn ang="0">
                  <a:pos x="23" y="3"/>
                </a:cxn>
                <a:cxn ang="0">
                  <a:pos x="21" y="1"/>
                </a:cxn>
                <a:cxn ang="0">
                  <a:pos x="18" y="1"/>
                </a:cxn>
                <a:cxn ang="0">
                  <a:pos x="15" y="0"/>
                </a:cxn>
              </a:cxnLst>
              <a:rect l="0" t="0" r="r" b="b"/>
              <a:pathLst>
                <a:path w="29" h="30">
                  <a:moveTo>
                    <a:pt x="15" y="0"/>
                  </a:moveTo>
                  <a:lnTo>
                    <a:pt x="12" y="1"/>
                  </a:lnTo>
                  <a:lnTo>
                    <a:pt x="8" y="1"/>
                  </a:lnTo>
                  <a:lnTo>
                    <a:pt x="6" y="3"/>
                  </a:lnTo>
                  <a:lnTo>
                    <a:pt x="5" y="5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6" y="28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29" y="19"/>
                  </a:lnTo>
                  <a:lnTo>
                    <a:pt x="29" y="15"/>
                  </a:lnTo>
                  <a:lnTo>
                    <a:pt x="29" y="13"/>
                  </a:lnTo>
                  <a:lnTo>
                    <a:pt x="28" y="10"/>
                  </a:lnTo>
                  <a:lnTo>
                    <a:pt x="27" y="8"/>
                  </a:lnTo>
                  <a:lnTo>
                    <a:pt x="26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1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4" name="Freeform 227"/>
            <p:cNvSpPr>
              <a:spLocks/>
            </p:cNvSpPr>
            <p:nvPr/>
          </p:nvSpPr>
          <p:spPr bwMode="auto">
            <a:xfrm>
              <a:off x="6532564" y="34575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3"/>
                </a:cxn>
                <a:cxn ang="0">
                  <a:pos x="0" y="15"/>
                </a:cxn>
                <a:cxn ang="0">
                  <a:pos x="1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7" y="27"/>
                </a:cxn>
                <a:cxn ang="0">
                  <a:pos x="10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6" y="5"/>
                </a:cxn>
                <a:cxn ang="0">
                  <a:pos x="23" y="3"/>
                </a:cxn>
                <a:cxn ang="0">
                  <a:pos x="21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6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5" name="Freeform 228"/>
            <p:cNvSpPr>
              <a:spLocks/>
            </p:cNvSpPr>
            <p:nvPr/>
          </p:nvSpPr>
          <p:spPr bwMode="auto">
            <a:xfrm>
              <a:off x="6532564" y="34575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3"/>
                </a:cxn>
                <a:cxn ang="0">
                  <a:pos x="0" y="15"/>
                </a:cxn>
                <a:cxn ang="0">
                  <a:pos x="1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7" y="27"/>
                </a:cxn>
                <a:cxn ang="0">
                  <a:pos x="10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6" y="5"/>
                </a:cxn>
                <a:cxn ang="0">
                  <a:pos x="23" y="3"/>
                </a:cxn>
                <a:cxn ang="0">
                  <a:pos x="21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6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6" name="Freeform 229"/>
            <p:cNvSpPr>
              <a:spLocks/>
            </p:cNvSpPr>
            <p:nvPr/>
          </p:nvSpPr>
          <p:spPr bwMode="auto">
            <a:xfrm>
              <a:off x="6389689" y="34575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3"/>
                </a:cxn>
                <a:cxn ang="0">
                  <a:pos x="0" y="15"/>
                </a:cxn>
                <a:cxn ang="0">
                  <a:pos x="1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7" y="27"/>
                </a:cxn>
                <a:cxn ang="0">
                  <a:pos x="10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1" y="29"/>
                </a:cxn>
                <a:cxn ang="0">
                  <a:pos x="24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9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6" y="5"/>
                </a:cxn>
                <a:cxn ang="0">
                  <a:pos x="24" y="3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1" y="29"/>
                  </a:lnTo>
                  <a:lnTo>
                    <a:pt x="24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9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7" name="Freeform 230"/>
            <p:cNvSpPr>
              <a:spLocks/>
            </p:cNvSpPr>
            <p:nvPr/>
          </p:nvSpPr>
          <p:spPr bwMode="auto">
            <a:xfrm>
              <a:off x="6389689" y="34575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3"/>
                </a:cxn>
                <a:cxn ang="0">
                  <a:pos x="0" y="15"/>
                </a:cxn>
                <a:cxn ang="0">
                  <a:pos x="1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7" y="27"/>
                </a:cxn>
                <a:cxn ang="0">
                  <a:pos x="10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1" y="29"/>
                </a:cxn>
                <a:cxn ang="0">
                  <a:pos x="24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9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6" y="5"/>
                </a:cxn>
                <a:cxn ang="0">
                  <a:pos x="24" y="3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1" y="29"/>
                  </a:lnTo>
                  <a:lnTo>
                    <a:pt x="24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9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8" name="Freeform 231"/>
            <p:cNvSpPr>
              <a:spLocks/>
            </p:cNvSpPr>
            <p:nvPr/>
          </p:nvSpPr>
          <p:spPr bwMode="auto">
            <a:xfrm>
              <a:off x="6065839" y="359886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4" y="3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4" y="25"/>
                </a:cxn>
                <a:cxn ang="0">
                  <a:pos x="7" y="27"/>
                </a:cxn>
                <a:cxn ang="0">
                  <a:pos x="9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4" y="27"/>
                </a:cxn>
                <a:cxn ang="0">
                  <a:pos x="25" y="25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5" y="3"/>
                </a:cxn>
                <a:cxn ang="0">
                  <a:pos x="24" y="2"/>
                </a:cxn>
                <a:cxn ang="0">
                  <a:pos x="22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4" y="27"/>
                  </a:lnTo>
                  <a:lnTo>
                    <a:pt x="25" y="25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5" y="3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9" name="Freeform 232"/>
            <p:cNvSpPr>
              <a:spLocks/>
            </p:cNvSpPr>
            <p:nvPr/>
          </p:nvSpPr>
          <p:spPr bwMode="auto">
            <a:xfrm>
              <a:off x="6065839" y="359886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4" y="3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4" y="25"/>
                </a:cxn>
                <a:cxn ang="0">
                  <a:pos x="7" y="27"/>
                </a:cxn>
                <a:cxn ang="0">
                  <a:pos x="9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4" y="27"/>
                </a:cxn>
                <a:cxn ang="0">
                  <a:pos x="25" y="25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5" y="3"/>
                </a:cxn>
                <a:cxn ang="0">
                  <a:pos x="24" y="2"/>
                </a:cxn>
                <a:cxn ang="0">
                  <a:pos x="22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4" y="27"/>
                  </a:lnTo>
                  <a:lnTo>
                    <a:pt x="25" y="25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5" y="3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0" name="Freeform 233"/>
            <p:cNvSpPr>
              <a:spLocks/>
            </p:cNvSpPr>
            <p:nvPr/>
          </p:nvSpPr>
          <p:spPr bwMode="auto">
            <a:xfrm>
              <a:off x="5741989" y="373856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2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7" y="28"/>
                </a:cxn>
                <a:cxn ang="0">
                  <a:pos x="10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1" y="2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2"/>
                  </a:lnTo>
                  <a:lnTo>
                    <a:pt x="7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1" name="Freeform 234"/>
            <p:cNvSpPr>
              <a:spLocks/>
            </p:cNvSpPr>
            <p:nvPr/>
          </p:nvSpPr>
          <p:spPr bwMode="auto">
            <a:xfrm>
              <a:off x="5741989" y="373856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2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7" y="28"/>
                </a:cxn>
                <a:cxn ang="0">
                  <a:pos x="10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1" y="2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2"/>
                  </a:lnTo>
                  <a:lnTo>
                    <a:pt x="7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2" name="Freeform 235"/>
            <p:cNvSpPr>
              <a:spLocks/>
            </p:cNvSpPr>
            <p:nvPr/>
          </p:nvSpPr>
          <p:spPr bwMode="auto">
            <a:xfrm>
              <a:off x="5418139" y="36464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4" y="3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4" y="25"/>
                </a:cxn>
                <a:cxn ang="0">
                  <a:pos x="7" y="27"/>
                </a:cxn>
                <a:cxn ang="0">
                  <a:pos x="9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0" y="28"/>
                </a:cxn>
                <a:cxn ang="0">
                  <a:pos x="23" y="27"/>
                </a:cxn>
                <a:cxn ang="0">
                  <a:pos x="25" y="25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5" y="3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0" y="28"/>
                  </a:lnTo>
                  <a:lnTo>
                    <a:pt x="23" y="27"/>
                  </a:lnTo>
                  <a:lnTo>
                    <a:pt x="25" y="25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5" y="3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3" name="Freeform 236"/>
            <p:cNvSpPr>
              <a:spLocks/>
            </p:cNvSpPr>
            <p:nvPr/>
          </p:nvSpPr>
          <p:spPr bwMode="auto">
            <a:xfrm>
              <a:off x="5418139" y="36464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4" y="3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4" y="25"/>
                </a:cxn>
                <a:cxn ang="0">
                  <a:pos x="7" y="27"/>
                </a:cxn>
                <a:cxn ang="0">
                  <a:pos x="9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0" y="28"/>
                </a:cxn>
                <a:cxn ang="0">
                  <a:pos x="23" y="27"/>
                </a:cxn>
                <a:cxn ang="0">
                  <a:pos x="25" y="25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5" y="3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0" y="28"/>
                  </a:lnTo>
                  <a:lnTo>
                    <a:pt x="23" y="27"/>
                  </a:lnTo>
                  <a:lnTo>
                    <a:pt x="25" y="25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5" y="3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4" name="Freeform 237"/>
            <p:cNvSpPr>
              <a:spLocks/>
            </p:cNvSpPr>
            <p:nvPr/>
          </p:nvSpPr>
          <p:spPr bwMode="auto">
            <a:xfrm>
              <a:off x="4616451" y="3879851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0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0" y="20"/>
                </a:cxn>
                <a:cxn ang="0">
                  <a:pos x="3" y="22"/>
                </a:cxn>
                <a:cxn ang="0">
                  <a:pos x="4" y="25"/>
                </a:cxn>
                <a:cxn ang="0">
                  <a:pos x="6" y="27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5" y="30"/>
                </a:cxn>
                <a:cxn ang="0">
                  <a:pos x="17" y="29"/>
                </a:cxn>
                <a:cxn ang="0">
                  <a:pos x="20" y="29"/>
                </a:cxn>
                <a:cxn ang="0">
                  <a:pos x="22" y="27"/>
                </a:cxn>
                <a:cxn ang="0">
                  <a:pos x="25" y="25"/>
                </a:cxn>
                <a:cxn ang="0">
                  <a:pos x="26" y="22"/>
                </a:cxn>
                <a:cxn ang="0">
                  <a:pos x="29" y="20"/>
                </a:cxn>
                <a:cxn ang="0">
                  <a:pos x="29" y="17"/>
                </a:cxn>
                <a:cxn ang="0">
                  <a:pos x="30" y="15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6" y="6"/>
                </a:cxn>
                <a:cxn ang="0">
                  <a:pos x="25" y="4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2" y="27"/>
                  </a:lnTo>
                  <a:lnTo>
                    <a:pt x="25" y="25"/>
                  </a:lnTo>
                  <a:lnTo>
                    <a:pt x="26" y="22"/>
                  </a:lnTo>
                  <a:lnTo>
                    <a:pt x="29" y="20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6" y="6"/>
                  </a:lnTo>
                  <a:lnTo>
                    <a:pt x="25" y="4"/>
                  </a:lnTo>
                  <a:lnTo>
                    <a:pt x="22" y="2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5" name="Freeform 238"/>
            <p:cNvSpPr>
              <a:spLocks/>
            </p:cNvSpPr>
            <p:nvPr/>
          </p:nvSpPr>
          <p:spPr bwMode="auto">
            <a:xfrm>
              <a:off x="4616451" y="3879851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0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0" y="20"/>
                </a:cxn>
                <a:cxn ang="0">
                  <a:pos x="3" y="22"/>
                </a:cxn>
                <a:cxn ang="0">
                  <a:pos x="4" y="25"/>
                </a:cxn>
                <a:cxn ang="0">
                  <a:pos x="6" y="27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5" y="30"/>
                </a:cxn>
                <a:cxn ang="0">
                  <a:pos x="17" y="29"/>
                </a:cxn>
                <a:cxn ang="0">
                  <a:pos x="20" y="29"/>
                </a:cxn>
                <a:cxn ang="0">
                  <a:pos x="22" y="27"/>
                </a:cxn>
                <a:cxn ang="0">
                  <a:pos x="25" y="25"/>
                </a:cxn>
                <a:cxn ang="0">
                  <a:pos x="26" y="22"/>
                </a:cxn>
                <a:cxn ang="0">
                  <a:pos x="29" y="20"/>
                </a:cxn>
                <a:cxn ang="0">
                  <a:pos x="29" y="17"/>
                </a:cxn>
                <a:cxn ang="0">
                  <a:pos x="30" y="15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6" y="6"/>
                </a:cxn>
                <a:cxn ang="0">
                  <a:pos x="25" y="4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2" y="27"/>
                  </a:lnTo>
                  <a:lnTo>
                    <a:pt x="25" y="25"/>
                  </a:lnTo>
                  <a:lnTo>
                    <a:pt x="26" y="22"/>
                  </a:lnTo>
                  <a:lnTo>
                    <a:pt x="29" y="20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6" y="6"/>
                  </a:lnTo>
                  <a:lnTo>
                    <a:pt x="25" y="4"/>
                  </a:lnTo>
                  <a:lnTo>
                    <a:pt x="22" y="2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6" name="Freeform 239"/>
            <p:cNvSpPr>
              <a:spLocks/>
            </p:cNvSpPr>
            <p:nvPr/>
          </p:nvSpPr>
          <p:spPr bwMode="auto">
            <a:xfrm>
              <a:off x="4192589" y="3741739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1" y="19"/>
                </a:cxn>
                <a:cxn ang="0">
                  <a:pos x="2" y="22"/>
                </a:cxn>
                <a:cxn ang="0">
                  <a:pos x="5" y="24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2" y="29"/>
                </a:cxn>
                <a:cxn ang="0">
                  <a:pos x="15" y="29"/>
                </a:cxn>
                <a:cxn ang="0">
                  <a:pos x="17" y="29"/>
                </a:cxn>
                <a:cxn ang="0">
                  <a:pos x="21" y="28"/>
                </a:cxn>
                <a:cxn ang="0">
                  <a:pos x="24" y="27"/>
                </a:cxn>
                <a:cxn ang="0">
                  <a:pos x="26" y="24"/>
                </a:cxn>
                <a:cxn ang="0">
                  <a:pos x="27" y="22"/>
                </a:cxn>
                <a:cxn ang="0">
                  <a:pos x="29" y="19"/>
                </a:cxn>
                <a:cxn ang="0">
                  <a:pos x="30" y="17"/>
                </a:cxn>
                <a:cxn ang="0">
                  <a:pos x="30" y="14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7" y="6"/>
                </a:cxn>
                <a:cxn ang="0">
                  <a:pos x="26" y="3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3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1" y="19"/>
                  </a:lnTo>
                  <a:lnTo>
                    <a:pt x="2" y="22"/>
                  </a:lnTo>
                  <a:lnTo>
                    <a:pt x="5" y="24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6" y="24"/>
                  </a:lnTo>
                  <a:lnTo>
                    <a:pt x="27" y="22"/>
                  </a:lnTo>
                  <a:lnTo>
                    <a:pt x="29" y="19"/>
                  </a:lnTo>
                  <a:lnTo>
                    <a:pt x="30" y="17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7" y="6"/>
                  </a:lnTo>
                  <a:lnTo>
                    <a:pt x="26" y="3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7" name="Freeform 240"/>
            <p:cNvSpPr>
              <a:spLocks/>
            </p:cNvSpPr>
            <p:nvPr/>
          </p:nvSpPr>
          <p:spPr bwMode="auto">
            <a:xfrm>
              <a:off x="4192589" y="3741739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1" y="19"/>
                </a:cxn>
                <a:cxn ang="0">
                  <a:pos x="2" y="22"/>
                </a:cxn>
                <a:cxn ang="0">
                  <a:pos x="5" y="24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2" y="29"/>
                </a:cxn>
                <a:cxn ang="0">
                  <a:pos x="15" y="29"/>
                </a:cxn>
                <a:cxn ang="0">
                  <a:pos x="17" y="29"/>
                </a:cxn>
                <a:cxn ang="0">
                  <a:pos x="21" y="28"/>
                </a:cxn>
                <a:cxn ang="0">
                  <a:pos x="24" y="27"/>
                </a:cxn>
                <a:cxn ang="0">
                  <a:pos x="26" y="24"/>
                </a:cxn>
                <a:cxn ang="0">
                  <a:pos x="27" y="22"/>
                </a:cxn>
                <a:cxn ang="0">
                  <a:pos x="29" y="19"/>
                </a:cxn>
                <a:cxn ang="0">
                  <a:pos x="30" y="17"/>
                </a:cxn>
                <a:cxn ang="0">
                  <a:pos x="30" y="14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7" y="6"/>
                </a:cxn>
                <a:cxn ang="0">
                  <a:pos x="26" y="3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3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1" y="19"/>
                  </a:lnTo>
                  <a:lnTo>
                    <a:pt x="2" y="22"/>
                  </a:lnTo>
                  <a:lnTo>
                    <a:pt x="5" y="24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6" y="24"/>
                  </a:lnTo>
                  <a:lnTo>
                    <a:pt x="27" y="22"/>
                  </a:lnTo>
                  <a:lnTo>
                    <a:pt x="29" y="19"/>
                  </a:lnTo>
                  <a:lnTo>
                    <a:pt x="30" y="17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7" y="6"/>
                  </a:lnTo>
                  <a:lnTo>
                    <a:pt x="26" y="3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8" name="Freeform 241"/>
            <p:cNvSpPr>
              <a:spLocks/>
            </p:cNvSpPr>
            <p:nvPr/>
          </p:nvSpPr>
          <p:spPr bwMode="auto">
            <a:xfrm>
              <a:off x="3911601" y="32718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10" y="1"/>
                </a:cxn>
                <a:cxn ang="0">
                  <a:pos x="7" y="2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5" y="26"/>
                </a:cxn>
                <a:cxn ang="0">
                  <a:pos x="7" y="27"/>
                </a:cxn>
                <a:cxn ang="0">
                  <a:pos x="10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1" y="28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3"/>
                </a:cxn>
                <a:cxn ang="0">
                  <a:pos x="28" y="21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9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1" y="28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3"/>
                  </a:lnTo>
                  <a:lnTo>
                    <a:pt x="28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9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9" name="Freeform 242"/>
            <p:cNvSpPr>
              <a:spLocks/>
            </p:cNvSpPr>
            <p:nvPr/>
          </p:nvSpPr>
          <p:spPr bwMode="auto">
            <a:xfrm>
              <a:off x="3911601" y="32718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10" y="1"/>
                </a:cxn>
                <a:cxn ang="0">
                  <a:pos x="7" y="2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5" y="26"/>
                </a:cxn>
                <a:cxn ang="0">
                  <a:pos x="7" y="27"/>
                </a:cxn>
                <a:cxn ang="0">
                  <a:pos x="10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1" y="28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3"/>
                </a:cxn>
                <a:cxn ang="0">
                  <a:pos x="28" y="21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9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1" y="28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3"/>
                  </a:lnTo>
                  <a:lnTo>
                    <a:pt x="28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9" y="1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0" name="Freeform 243"/>
            <p:cNvSpPr>
              <a:spLocks/>
            </p:cNvSpPr>
            <p:nvPr/>
          </p:nvSpPr>
          <p:spPr bwMode="auto">
            <a:xfrm>
              <a:off x="3727451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6" y="3"/>
                </a:cxn>
                <a:cxn ang="0">
                  <a:pos x="3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3" y="25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1" y="29"/>
                </a:cxn>
                <a:cxn ang="0">
                  <a:pos x="15" y="29"/>
                </a:cxn>
                <a:cxn ang="0">
                  <a:pos x="17" y="29"/>
                </a:cxn>
                <a:cxn ang="0">
                  <a:pos x="20" y="28"/>
                </a:cxn>
                <a:cxn ang="0">
                  <a:pos x="22" y="26"/>
                </a:cxn>
                <a:cxn ang="0">
                  <a:pos x="25" y="25"/>
                </a:cxn>
                <a:cxn ang="0">
                  <a:pos x="27" y="23"/>
                </a:cxn>
                <a:cxn ang="0">
                  <a:pos x="28" y="20"/>
                </a:cxn>
                <a:cxn ang="0">
                  <a:pos x="28" y="18"/>
                </a:cxn>
                <a:cxn ang="0">
                  <a:pos x="30" y="15"/>
                </a:cxn>
                <a:cxn ang="0">
                  <a:pos x="28" y="11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5" y="4"/>
                </a:cxn>
                <a:cxn ang="0">
                  <a:pos x="22" y="3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1" y="0"/>
                  </a:lnTo>
                  <a:lnTo>
                    <a:pt x="8" y="0"/>
                  </a:lnTo>
                  <a:lnTo>
                    <a:pt x="6" y="3"/>
                  </a:lnTo>
                  <a:lnTo>
                    <a:pt x="3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3" y="25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11" y="29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5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30" y="15"/>
                  </a:lnTo>
                  <a:lnTo>
                    <a:pt x="28" y="11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2" y="3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1" name="Freeform 244"/>
            <p:cNvSpPr>
              <a:spLocks/>
            </p:cNvSpPr>
            <p:nvPr/>
          </p:nvSpPr>
          <p:spPr bwMode="auto">
            <a:xfrm>
              <a:off x="3727451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6" y="3"/>
                </a:cxn>
                <a:cxn ang="0">
                  <a:pos x="3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3" y="25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1" y="29"/>
                </a:cxn>
                <a:cxn ang="0">
                  <a:pos x="15" y="29"/>
                </a:cxn>
                <a:cxn ang="0">
                  <a:pos x="17" y="29"/>
                </a:cxn>
                <a:cxn ang="0">
                  <a:pos x="20" y="28"/>
                </a:cxn>
                <a:cxn ang="0">
                  <a:pos x="22" y="26"/>
                </a:cxn>
                <a:cxn ang="0">
                  <a:pos x="25" y="25"/>
                </a:cxn>
                <a:cxn ang="0">
                  <a:pos x="27" y="23"/>
                </a:cxn>
                <a:cxn ang="0">
                  <a:pos x="28" y="20"/>
                </a:cxn>
                <a:cxn ang="0">
                  <a:pos x="28" y="18"/>
                </a:cxn>
                <a:cxn ang="0">
                  <a:pos x="30" y="15"/>
                </a:cxn>
                <a:cxn ang="0">
                  <a:pos x="28" y="11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5" y="4"/>
                </a:cxn>
                <a:cxn ang="0">
                  <a:pos x="22" y="3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1" y="0"/>
                  </a:lnTo>
                  <a:lnTo>
                    <a:pt x="8" y="0"/>
                  </a:lnTo>
                  <a:lnTo>
                    <a:pt x="6" y="3"/>
                  </a:lnTo>
                  <a:lnTo>
                    <a:pt x="3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3" y="25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11" y="29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5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30" y="15"/>
                  </a:lnTo>
                  <a:lnTo>
                    <a:pt x="28" y="11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2" y="3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2" name="Freeform 245"/>
            <p:cNvSpPr>
              <a:spLocks/>
            </p:cNvSpPr>
            <p:nvPr/>
          </p:nvSpPr>
          <p:spPr bwMode="auto">
            <a:xfrm>
              <a:off x="4098926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9" y="0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2" y="20"/>
                </a:cxn>
                <a:cxn ang="0">
                  <a:pos x="3" y="23"/>
                </a:cxn>
                <a:cxn ang="0">
                  <a:pos x="5" y="25"/>
                </a:cxn>
                <a:cxn ang="0">
                  <a:pos x="7" y="26"/>
                </a:cxn>
                <a:cxn ang="0">
                  <a:pos x="9" y="28"/>
                </a:cxn>
                <a:cxn ang="0">
                  <a:pos x="13" y="29"/>
                </a:cxn>
                <a:cxn ang="0">
                  <a:pos x="15" y="29"/>
                </a:cxn>
                <a:cxn ang="0">
                  <a:pos x="19" y="29"/>
                </a:cxn>
                <a:cxn ang="0">
                  <a:pos x="22" y="28"/>
                </a:cxn>
                <a:cxn ang="0">
                  <a:pos x="24" y="26"/>
                </a:cxn>
                <a:cxn ang="0">
                  <a:pos x="27" y="25"/>
                </a:cxn>
                <a:cxn ang="0">
                  <a:pos x="28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7" y="4"/>
                </a:cxn>
                <a:cxn ang="0">
                  <a:pos x="24" y="3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3" y="0"/>
                  </a:lnTo>
                  <a:lnTo>
                    <a:pt x="9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7" y="26"/>
                  </a:lnTo>
                  <a:lnTo>
                    <a:pt x="9" y="28"/>
                  </a:lnTo>
                  <a:lnTo>
                    <a:pt x="13" y="29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22" y="28"/>
                  </a:lnTo>
                  <a:lnTo>
                    <a:pt x="24" y="26"/>
                  </a:lnTo>
                  <a:lnTo>
                    <a:pt x="27" y="25"/>
                  </a:lnTo>
                  <a:lnTo>
                    <a:pt x="28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7" y="4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3" name="Freeform 246"/>
            <p:cNvSpPr>
              <a:spLocks/>
            </p:cNvSpPr>
            <p:nvPr/>
          </p:nvSpPr>
          <p:spPr bwMode="auto">
            <a:xfrm>
              <a:off x="4098926" y="31305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9" y="0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2" y="20"/>
                </a:cxn>
                <a:cxn ang="0">
                  <a:pos x="3" y="23"/>
                </a:cxn>
                <a:cxn ang="0">
                  <a:pos x="5" y="25"/>
                </a:cxn>
                <a:cxn ang="0">
                  <a:pos x="7" y="26"/>
                </a:cxn>
                <a:cxn ang="0">
                  <a:pos x="9" y="28"/>
                </a:cxn>
                <a:cxn ang="0">
                  <a:pos x="13" y="29"/>
                </a:cxn>
                <a:cxn ang="0">
                  <a:pos x="15" y="29"/>
                </a:cxn>
                <a:cxn ang="0">
                  <a:pos x="19" y="29"/>
                </a:cxn>
                <a:cxn ang="0">
                  <a:pos x="22" y="28"/>
                </a:cxn>
                <a:cxn ang="0">
                  <a:pos x="24" y="26"/>
                </a:cxn>
                <a:cxn ang="0">
                  <a:pos x="27" y="25"/>
                </a:cxn>
                <a:cxn ang="0">
                  <a:pos x="28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7" y="4"/>
                </a:cxn>
                <a:cxn ang="0">
                  <a:pos x="24" y="3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3" y="0"/>
                  </a:lnTo>
                  <a:lnTo>
                    <a:pt x="9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7" y="26"/>
                  </a:lnTo>
                  <a:lnTo>
                    <a:pt x="9" y="28"/>
                  </a:lnTo>
                  <a:lnTo>
                    <a:pt x="13" y="29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22" y="28"/>
                  </a:lnTo>
                  <a:lnTo>
                    <a:pt x="24" y="26"/>
                  </a:lnTo>
                  <a:lnTo>
                    <a:pt x="27" y="25"/>
                  </a:lnTo>
                  <a:lnTo>
                    <a:pt x="28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7" y="4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4" name="Freeform 247"/>
            <p:cNvSpPr>
              <a:spLocks/>
            </p:cNvSpPr>
            <p:nvPr/>
          </p:nvSpPr>
          <p:spPr bwMode="auto">
            <a:xfrm>
              <a:off x="4473576" y="3409951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3" y="24"/>
                </a:cxn>
                <a:cxn ang="0">
                  <a:pos x="4" y="26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1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0" y="29"/>
                </a:cxn>
                <a:cxn ang="0">
                  <a:pos x="23" y="28"/>
                </a:cxn>
                <a:cxn ang="0">
                  <a:pos x="25" y="26"/>
                </a:cxn>
                <a:cxn ang="0">
                  <a:pos x="28" y="24"/>
                </a:cxn>
                <a:cxn ang="0">
                  <a:pos x="29" y="21"/>
                </a:cxn>
                <a:cxn ang="0">
                  <a:pos x="29" y="19"/>
                </a:cxn>
                <a:cxn ang="0">
                  <a:pos x="30" y="15"/>
                </a:cxn>
                <a:cxn ang="0">
                  <a:pos x="29" y="13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5"/>
                </a:cxn>
                <a:cxn ang="0">
                  <a:pos x="23" y="3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0" y="29"/>
                  </a:lnTo>
                  <a:lnTo>
                    <a:pt x="23" y="28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29" y="19"/>
                  </a:lnTo>
                  <a:lnTo>
                    <a:pt x="30" y="15"/>
                  </a:lnTo>
                  <a:lnTo>
                    <a:pt x="29" y="13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5" name="Freeform 248"/>
            <p:cNvSpPr>
              <a:spLocks/>
            </p:cNvSpPr>
            <p:nvPr/>
          </p:nvSpPr>
          <p:spPr bwMode="auto">
            <a:xfrm>
              <a:off x="4473576" y="3409951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3" y="24"/>
                </a:cxn>
                <a:cxn ang="0">
                  <a:pos x="4" y="26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1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0" y="29"/>
                </a:cxn>
                <a:cxn ang="0">
                  <a:pos x="23" y="28"/>
                </a:cxn>
                <a:cxn ang="0">
                  <a:pos x="25" y="26"/>
                </a:cxn>
                <a:cxn ang="0">
                  <a:pos x="28" y="24"/>
                </a:cxn>
                <a:cxn ang="0">
                  <a:pos x="29" y="21"/>
                </a:cxn>
                <a:cxn ang="0">
                  <a:pos x="29" y="19"/>
                </a:cxn>
                <a:cxn ang="0">
                  <a:pos x="30" y="15"/>
                </a:cxn>
                <a:cxn ang="0">
                  <a:pos x="29" y="13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5"/>
                </a:cxn>
                <a:cxn ang="0">
                  <a:pos x="23" y="3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0" y="29"/>
                  </a:lnTo>
                  <a:lnTo>
                    <a:pt x="23" y="28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29" y="19"/>
                  </a:lnTo>
                  <a:lnTo>
                    <a:pt x="30" y="15"/>
                  </a:lnTo>
                  <a:lnTo>
                    <a:pt x="29" y="13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6" name="Freeform 249"/>
            <p:cNvSpPr>
              <a:spLocks/>
            </p:cNvSpPr>
            <p:nvPr/>
          </p:nvSpPr>
          <p:spPr bwMode="auto">
            <a:xfrm>
              <a:off x="4706939" y="36464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1"/>
                </a:cxn>
                <a:cxn ang="0">
                  <a:pos x="8" y="2"/>
                </a:cxn>
                <a:cxn ang="0">
                  <a:pos x="5" y="3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2" y="11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5" y="25"/>
                </a:cxn>
                <a:cxn ang="0">
                  <a:pos x="8" y="27"/>
                </a:cxn>
                <a:cxn ang="0">
                  <a:pos x="10" y="28"/>
                </a:cxn>
                <a:cxn ang="0">
                  <a:pos x="13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2" y="28"/>
                </a:cxn>
                <a:cxn ang="0">
                  <a:pos x="24" y="27"/>
                </a:cxn>
                <a:cxn ang="0">
                  <a:pos x="27" y="25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7" y="3"/>
                </a:cxn>
                <a:cxn ang="0">
                  <a:pos x="24" y="2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5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2" y="11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8" y="27"/>
                  </a:lnTo>
                  <a:lnTo>
                    <a:pt x="10" y="28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2" y="28"/>
                  </a:lnTo>
                  <a:lnTo>
                    <a:pt x="24" y="27"/>
                  </a:lnTo>
                  <a:lnTo>
                    <a:pt x="27" y="25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7" y="3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7" name="Freeform 250"/>
            <p:cNvSpPr>
              <a:spLocks/>
            </p:cNvSpPr>
            <p:nvPr/>
          </p:nvSpPr>
          <p:spPr bwMode="auto">
            <a:xfrm>
              <a:off x="4706939" y="36464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1"/>
                </a:cxn>
                <a:cxn ang="0">
                  <a:pos x="8" y="2"/>
                </a:cxn>
                <a:cxn ang="0">
                  <a:pos x="5" y="3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2" y="11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5" y="25"/>
                </a:cxn>
                <a:cxn ang="0">
                  <a:pos x="8" y="27"/>
                </a:cxn>
                <a:cxn ang="0">
                  <a:pos x="10" y="28"/>
                </a:cxn>
                <a:cxn ang="0">
                  <a:pos x="13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2" y="28"/>
                </a:cxn>
                <a:cxn ang="0">
                  <a:pos x="24" y="27"/>
                </a:cxn>
                <a:cxn ang="0">
                  <a:pos x="27" y="25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7" y="3"/>
                </a:cxn>
                <a:cxn ang="0">
                  <a:pos x="24" y="2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5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2" y="11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8" y="27"/>
                  </a:lnTo>
                  <a:lnTo>
                    <a:pt x="10" y="28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2" y="28"/>
                  </a:lnTo>
                  <a:lnTo>
                    <a:pt x="24" y="27"/>
                  </a:lnTo>
                  <a:lnTo>
                    <a:pt x="27" y="25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7" y="3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8" name="Freeform 251"/>
            <p:cNvSpPr>
              <a:spLocks/>
            </p:cNvSpPr>
            <p:nvPr/>
          </p:nvSpPr>
          <p:spPr bwMode="auto">
            <a:xfrm>
              <a:off x="4943476" y="38338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2" y="29"/>
                </a:cxn>
                <a:cxn ang="0">
                  <a:pos x="15" y="30"/>
                </a:cxn>
                <a:cxn ang="0">
                  <a:pos x="19" y="29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19" y="29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9" name="Freeform 252"/>
            <p:cNvSpPr>
              <a:spLocks/>
            </p:cNvSpPr>
            <p:nvPr/>
          </p:nvSpPr>
          <p:spPr bwMode="auto">
            <a:xfrm>
              <a:off x="4943476" y="38338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2" y="29"/>
                </a:cxn>
                <a:cxn ang="0">
                  <a:pos x="15" y="30"/>
                </a:cxn>
                <a:cxn ang="0">
                  <a:pos x="19" y="29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19" y="29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0" name="Freeform 253"/>
            <p:cNvSpPr>
              <a:spLocks/>
            </p:cNvSpPr>
            <p:nvPr/>
          </p:nvSpPr>
          <p:spPr bwMode="auto">
            <a:xfrm>
              <a:off x="4989514" y="4159251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8" y="1"/>
                </a:cxn>
                <a:cxn ang="0">
                  <a:pos x="6" y="2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6" y="27"/>
                </a:cxn>
                <a:cxn ang="0">
                  <a:pos x="8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8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8" y="1"/>
                  </a:lnTo>
                  <a:lnTo>
                    <a:pt x="6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8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1" name="Freeform 254"/>
            <p:cNvSpPr>
              <a:spLocks/>
            </p:cNvSpPr>
            <p:nvPr/>
          </p:nvSpPr>
          <p:spPr bwMode="auto">
            <a:xfrm>
              <a:off x="4989514" y="4159251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8" y="1"/>
                </a:cxn>
                <a:cxn ang="0">
                  <a:pos x="6" y="2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6" y="27"/>
                </a:cxn>
                <a:cxn ang="0">
                  <a:pos x="8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8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8" y="1"/>
                  </a:lnTo>
                  <a:lnTo>
                    <a:pt x="6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8" y="1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2" name="Freeform 255"/>
            <p:cNvSpPr>
              <a:spLocks/>
            </p:cNvSpPr>
            <p:nvPr/>
          </p:nvSpPr>
          <p:spPr bwMode="auto">
            <a:xfrm>
              <a:off x="4800601" y="39274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1" y="20"/>
                </a:cxn>
                <a:cxn ang="0">
                  <a:pos x="3" y="22"/>
                </a:cxn>
                <a:cxn ang="0">
                  <a:pos x="5" y="25"/>
                </a:cxn>
                <a:cxn ang="0">
                  <a:pos x="8" y="26"/>
                </a:cxn>
                <a:cxn ang="0">
                  <a:pos x="10" y="29"/>
                </a:cxn>
                <a:cxn ang="0">
                  <a:pos x="13" y="29"/>
                </a:cxn>
                <a:cxn ang="0">
                  <a:pos x="15" y="30"/>
                </a:cxn>
                <a:cxn ang="0">
                  <a:pos x="19" y="29"/>
                </a:cxn>
                <a:cxn ang="0">
                  <a:pos x="21" y="29"/>
                </a:cxn>
                <a:cxn ang="0">
                  <a:pos x="24" y="26"/>
                </a:cxn>
                <a:cxn ang="0">
                  <a:pos x="26" y="25"/>
                </a:cxn>
                <a:cxn ang="0">
                  <a:pos x="28" y="22"/>
                </a:cxn>
                <a:cxn ang="0">
                  <a:pos x="29" y="20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3" y="22"/>
                  </a:lnTo>
                  <a:lnTo>
                    <a:pt x="5" y="25"/>
                  </a:lnTo>
                  <a:lnTo>
                    <a:pt x="8" y="26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9" y="29"/>
                  </a:lnTo>
                  <a:lnTo>
                    <a:pt x="21" y="29"/>
                  </a:lnTo>
                  <a:lnTo>
                    <a:pt x="24" y="26"/>
                  </a:lnTo>
                  <a:lnTo>
                    <a:pt x="26" y="25"/>
                  </a:lnTo>
                  <a:lnTo>
                    <a:pt x="28" y="22"/>
                  </a:lnTo>
                  <a:lnTo>
                    <a:pt x="29" y="20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3" name="Freeform 256"/>
            <p:cNvSpPr>
              <a:spLocks/>
            </p:cNvSpPr>
            <p:nvPr/>
          </p:nvSpPr>
          <p:spPr bwMode="auto">
            <a:xfrm>
              <a:off x="4800601" y="39274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1" y="20"/>
                </a:cxn>
                <a:cxn ang="0">
                  <a:pos x="3" y="22"/>
                </a:cxn>
                <a:cxn ang="0">
                  <a:pos x="5" y="25"/>
                </a:cxn>
                <a:cxn ang="0">
                  <a:pos x="8" y="26"/>
                </a:cxn>
                <a:cxn ang="0">
                  <a:pos x="10" y="29"/>
                </a:cxn>
                <a:cxn ang="0">
                  <a:pos x="13" y="29"/>
                </a:cxn>
                <a:cxn ang="0">
                  <a:pos x="15" y="30"/>
                </a:cxn>
                <a:cxn ang="0">
                  <a:pos x="19" y="29"/>
                </a:cxn>
                <a:cxn ang="0">
                  <a:pos x="21" y="29"/>
                </a:cxn>
                <a:cxn ang="0">
                  <a:pos x="24" y="26"/>
                </a:cxn>
                <a:cxn ang="0">
                  <a:pos x="26" y="25"/>
                </a:cxn>
                <a:cxn ang="0">
                  <a:pos x="28" y="22"/>
                </a:cxn>
                <a:cxn ang="0">
                  <a:pos x="29" y="20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3" y="22"/>
                  </a:lnTo>
                  <a:lnTo>
                    <a:pt x="5" y="25"/>
                  </a:lnTo>
                  <a:lnTo>
                    <a:pt x="8" y="26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9" y="29"/>
                  </a:lnTo>
                  <a:lnTo>
                    <a:pt x="21" y="29"/>
                  </a:lnTo>
                  <a:lnTo>
                    <a:pt x="24" y="26"/>
                  </a:lnTo>
                  <a:lnTo>
                    <a:pt x="26" y="25"/>
                  </a:lnTo>
                  <a:lnTo>
                    <a:pt x="28" y="22"/>
                  </a:lnTo>
                  <a:lnTo>
                    <a:pt x="29" y="20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4" name="Freeform 257"/>
            <p:cNvSpPr>
              <a:spLocks/>
            </p:cNvSpPr>
            <p:nvPr/>
          </p:nvSpPr>
          <p:spPr bwMode="auto">
            <a:xfrm>
              <a:off x="4521201" y="3741739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3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1" y="19"/>
                </a:cxn>
                <a:cxn ang="0">
                  <a:pos x="3" y="22"/>
                </a:cxn>
                <a:cxn ang="0">
                  <a:pos x="4" y="24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1" y="29"/>
                </a:cxn>
                <a:cxn ang="0">
                  <a:pos x="15" y="29"/>
                </a:cxn>
                <a:cxn ang="0">
                  <a:pos x="18" y="29"/>
                </a:cxn>
                <a:cxn ang="0">
                  <a:pos x="20" y="28"/>
                </a:cxn>
                <a:cxn ang="0">
                  <a:pos x="23" y="27"/>
                </a:cxn>
                <a:cxn ang="0">
                  <a:pos x="25" y="24"/>
                </a:cxn>
                <a:cxn ang="0">
                  <a:pos x="28" y="22"/>
                </a:cxn>
                <a:cxn ang="0">
                  <a:pos x="29" y="19"/>
                </a:cxn>
                <a:cxn ang="0">
                  <a:pos x="29" y="17"/>
                </a:cxn>
                <a:cxn ang="0">
                  <a:pos x="30" y="14"/>
                </a:cxn>
                <a:cxn ang="0">
                  <a:pos x="29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5" y="3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3"/>
                  </a:lnTo>
                  <a:lnTo>
                    <a:pt x="3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1" y="19"/>
                  </a:lnTo>
                  <a:lnTo>
                    <a:pt x="3" y="22"/>
                  </a:lnTo>
                  <a:lnTo>
                    <a:pt x="4" y="24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1" y="29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20" y="28"/>
                  </a:lnTo>
                  <a:lnTo>
                    <a:pt x="23" y="27"/>
                  </a:lnTo>
                  <a:lnTo>
                    <a:pt x="25" y="24"/>
                  </a:lnTo>
                  <a:lnTo>
                    <a:pt x="28" y="22"/>
                  </a:lnTo>
                  <a:lnTo>
                    <a:pt x="29" y="19"/>
                  </a:lnTo>
                  <a:lnTo>
                    <a:pt x="29" y="17"/>
                  </a:lnTo>
                  <a:lnTo>
                    <a:pt x="30" y="14"/>
                  </a:lnTo>
                  <a:lnTo>
                    <a:pt x="29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5" y="3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5" name="Freeform 258"/>
            <p:cNvSpPr>
              <a:spLocks/>
            </p:cNvSpPr>
            <p:nvPr/>
          </p:nvSpPr>
          <p:spPr bwMode="auto">
            <a:xfrm>
              <a:off x="4521201" y="3741739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3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1" y="19"/>
                </a:cxn>
                <a:cxn ang="0">
                  <a:pos x="3" y="22"/>
                </a:cxn>
                <a:cxn ang="0">
                  <a:pos x="4" y="24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1" y="29"/>
                </a:cxn>
                <a:cxn ang="0">
                  <a:pos x="15" y="29"/>
                </a:cxn>
                <a:cxn ang="0">
                  <a:pos x="18" y="29"/>
                </a:cxn>
                <a:cxn ang="0">
                  <a:pos x="20" y="28"/>
                </a:cxn>
                <a:cxn ang="0">
                  <a:pos x="23" y="27"/>
                </a:cxn>
                <a:cxn ang="0">
                  <a:pos x="25" y="24"/>
                </a:cxn>
                <a:cxn ang="0">
                  <a:pos x="28" y="22"/>
                </a:cxn>
                <a:cxn ang="0">
                  <a:pos x="29" y="19"/>
                </a:cxn>
                <a:cxn ang="0">
                  <a:pos x="29" y="17"/>
                </a:cxn>
                <a:cxn ang="0">
                  <a:pos x="30" y="14"/>
                </a:cxn>
                <a:cxn ang="0">
                  <a:pos x="29" y="11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5" y="3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3"/>
                  </a:lnTo>
                  <a:lnTo>
                    <a:pt x="3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1" y="19"/>
                  </a:lnTo>
                  <a:lnTo>
                    <a:pt x="3" y="22"/>
                  </a:lnTo>
                  <a:lnTo>
                    <a:pt x="4" y="24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1" y="29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20" y="28"/>
                  </a:lnTo>
                  <a:lnTo>
                    <a:pt x="23" y="27"/>
                  </a:lnTo>
                  <a:lnTo>
                    <a:pt x="25" y="24"/>
                  </a:lnTo>
                  <a:lnTo>
                    <a:pt x="28" y="22"/>
                  </a:lnTo>
                  <a:lnTo>
                    <a:pt x="29" y="19"/>
                  </a:lnTo>
                  <a:lnTo>
                    <a:pt x="29" y="17"/>
                  </a:lnTo>
                  <a:lnTo>
                    <a:pt x="30" y="14"/>
                  </a:lnTo>
                  <a:lnTo>
                    <a:pt x="29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5" y="3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6" name="Freeform 259"/>
            <p:cNvSpPr>
              <a:spLocks/>
            </p:cNvSpPr>
            <p:nvPr/>
          </p:nvSpPr>
          <p:spPr bwMode="auto">
            <a:xfrm>
              <a:off x="4240214" y="35544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5" y="26"/>
                </a:cxn>
                <a:cxn ang="0">
                  <a:pos x="27" y="24"/>
                </a:cxn>
                <a:cxn ang="0">
                  <a:pos x="29" y="21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5" y="5"/>
                </a:cxn>
                <a:cxn ang="0">
                  <a:pos x="24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5" y="5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7" y="24"/>
                  </a:lnTo>
                  <a:lnTo>
                    <a:pt x="29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5" y="5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7" name="Freeform 260"/>
            <p:cNvSpPr>
              <a:spLocks/>
            </p:cNvSpPr>
            <p:nvPr/>
          </p:nvSpPr>
          <p:spPr bwMode="auto">
            <a:xfrm>
              <a:off x="4240214" y="35544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5" y="26"/>
                </a:cxn>
                <a:cxn ang="0">
                  <a:pos x="27" y="24"/>
                </a:cxn>
                <a:cxn ang="0">
                  <a:pos x="29" y="21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5" y="5"/>
                </a:cxn>
                <a:cxn ang="0">
                  <a:pos x="24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5" y="5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7" y="24"/>
                  </a:lnTo>
                  <a:lnTo>
                    <a:pt x="29" y="21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9"/>
                  </a:lnTo>
                  <a:lnTo>
                    <a:pt x="27" y="6"/>
                  </a:lnTo>
                  <a:lnTo>
                    <a:pt x="25" y="5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8" name="Freeform 261"/>
            <p:cNvSpPr>
              <a:spLocks/>
            </p:cNvSpPr>
            <p:nvPr/>
          </p:nvSpPr>
          <p:spPr bwMode="auto">
            <a:xfrm>
              <a:off x="3959226" y="33686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10" y="1"/>
                </a:cxn>
                <a:cxn ang="0">
                  <a:pos x="7" y="2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1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7" y="27"/>
                </a:cxn>
                <a:cxn ang="0">
                  <a:pos x="10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8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8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9" name="Freeform 262"/>
            <p:cNvSpPr>
              <a:spLocks/>
            </p:cNvSpPr>
            <p:nvPr/>
          </p:nvSpPr>
          <p:spPr bwMode="auto">
            <a:xfrm>
              <a:off x="3959226" y="336867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1"/>
                </a:cxn>
                <a:cxn ang="0">
                  <a:pos x="10" y="1"/>
                </a:cxn>
                <a:cxn ang="0">
                  <a:pos x="7" y="2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1" y="19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5" y="26"/>
                </a:cxn>
                <a:cxn ang="0">
                  <a:pos x="7" y="27"/>
                </a:cxn>
                <a:cxn ang="0">
                  <a:pos x="10" y="29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3" y="27"/>
                </a:cxn>
                <a:cxn ang="0">
                  <a:pos x="26" y="26"/>
                </a:cxn>
                <a:cxn ang="0">
                  <a:pos x="27" y="24"/>
                </a:cxn>
                <a:cxn ang="0">
                  <a:pos x="28" y="21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8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1" y="29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8" y="1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0" name="Freeform 263"/>
            <p:cNvSpPr>
              <a:spLocks/>
            </p:cNvSpPr>
            <p:nvPr/>
          </p:nvSpPr>
          <p:spPr bwMode="auto">
            <a:xfrm>
              <a:off x="3679826" y="29924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1" y="20"/>
                </a:cxn>
                <a:cxn ang="0">
                  <a:pos x="2" y="22"/>
                </a:cxn>
                <a:cxn ang="0">
                  <a:pos x="4" y="25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1" y="28"/>
                </a:cxn>
                <a:cxn ang="0">
                  <a:pos x="15" y="30"/>
                </a:cxn>
                <a:cxn ang="0">
                  <a:pos x="17" y="28"/>
                </a:cxn>
                <a:cxn ang="0">
                  <a:pos x="20" y="28"/>
                </a:cxn>
                <a:cxn ang="0">
                  <a:pos x="22" y="27"/>
                </a:cxn>
                <a:cxn ang="0">
                  <a:pos x="25" y="25"/>
                </a:cxn>
                <a:cxn ang="0">
                  <a:pos x="27" y="22"/>
                </a:cxn>
                <a:cxn ang="0">
                  <a:pos x="28" y="20"/>
                </a:cxn>
                <a:cxn ang="0">
                  <a:pos x="28" y="17"/>
                </a:cxn>
                <a:cxn ang="0">
                  <a:pos x="30" y="15"/>
                </a:cxn>
                <a:cxn ang="0">
                  <a:pos x="28" y="11"/>
                </a:cxn>
                <a:cxn ang="0">
                  <a:pos x="28" y="8"/>
                </a:cxn>
                <a:cxn ang="0">
                  <a:pos x="27" y="6"/>
                </a:cxn>
                <a:cxn ang="0">
                  <a:pos x="25" y="4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2" y="22"/>
                  </a:lnTo>
                  <a:lnTo>
                    <a:pt x="4" y="25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7" y="28"/>
                  </a:lnTo>
                  <a:lnTo>
                    <a:pt x="20" y="28"/>
                  </a:lnTo>
                  <a:lnTo>
                    <a:pt x="22" y="27"/>
                  </a:lnTo>
                  <a:lnTo>
                    <a:pt x="25" y="25"/>
                  </a:lnTo>
                  <a:lnTo>
                    <a:pt x="27" y="22"/>
                  </a:lnTo>
                  <a:lnTo>
                    <a:pt x="28" y="20"/>
                  </a:lnTo>
                  <a:lnTo>
                    <a:pt x="28" y="17"/>
                  </a:lnTo>
                  <a:lnTo>
                    <a:pt x="30" y="15"/>
                  </a:lnTo>
                  <a:lnTo>
                    <a:pt x="28" y="11"/>
                  </a:lnTo>
                  <a:lnTo>
                    <a:pt x="28" y="8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2" y="2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1" name="Freeform 264"/>
            <p:cNvSpPr>
              <a:spLocks/>
            </p:cNvSpPr>
            <p:nvPr/>
          </p:nvSpPr>
          <p:spPr bwMode="auto">
            <a:xfrm>
              <a:off x="3679826" y="299243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1" y="20"/>
                </a:cxn>
                <a:cxn ang="0">
                  <a:pos x="2" y="22"/>
                </a:cxn>
                <a:cxn ang="0">
                  <a:pos x="4" y="25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1" y="28"/>
                </a:cxn>
                <a:cxn ang="0">
                  <a:pos x="15" y="30"/>
                </a:cxn>
                <a:cxn ang="0">
                  <a:pos x="17" y="28"/>
                </a:cxn>
                <a:cxn ang="0">
                  <a:pos x="20" y="28"/>
                </a:cxn>
                <a:cxn ang="0">
                  <a:pos x="22" y="27"/>
                </a:cxn>
                <a:cxn ang="0">
                  <a:pos x="25" y="25"/>
                </a:cxn>
                <a:cxn ang="0">
                  <a:pos x="27" y="22"/>
                </a:cxn>
                <a:cxn ang="0">
                  <a:pos x="28" y="20"/>
                </a:cxn>
                <a:cxn ang="0">
                  <a:pos x="28" y="17"/>
                </a:cxn>
                <a:cxn ang="0">
                  <a:pos x="30" y="15"/>
                </a:cxn>
                <a:cxn ang="0">
                  <a:pos x="28" y="11"/>
                </a:cxn>
                <a:cxn ang="0">
                  <a:pos x="28" y="8"/>
                </a:cxn>
                <a:cxn ang="0">
                  <a:pos x="27" y="6"/>
                </a:cxn>
                <a:cxn ang="0">
                  <a:pos x="25" y="4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2" y="22"/>
                  </a:lnTo>
                  <a:lnTo>
                    <a:pt x="4" y="25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7" y="28"/>
                  </a:lnTo>
                  <a:lnTo>
                    <a:pt x="20" y="28"/>
                  </a:lnTo>
                  <a:lnTo>
                    <a:pt x="22" y="27"/>
                  </a:lnTo>
                  <a:lnTo>
                    <a:pt x="25" y="25"/>
                  </a:lnTo>
                  <a:lnTo>
                    <a:pt x="27" y="22"/>
                  </a:lnTo>
                  <a:lnTo>
                    <a:pt x="28" y="20"/>
                  </a:lnTo>
                  <a:lnTo>
                    <a:pt x="28" y="17"/>
                  </a:lnTo>
                  <a:lnTo>
                    <a:pt x="30" y="15"/>
                  </a:lnTo>
                  <a:lnTo>
                    <a:pt x="28" y="11"/>
                  </a:lnTo>
                  <a:lnTo>
                    <a:pt x="28" y="8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2" y="2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2" name="Freeform 265"/>
            <p:cNvSpPr>
              <a:spLocks/>
            </p:cNvSpPr>
            <p:nvPr/>
          </p:nvSpPr>
          <p:spPr bwMode="auto">
            <a:xfrm>
              <a:off x="5410201" y="3975101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7" y="2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2" y="20"/>
                </a:cxn>
                <a:cxn ang="0">
                  <a:pos x="3" y="22"/>
                </a:cxn>
                <a:cxn ang="0">
                  <a:pos x="4" y="25"/>
                </a:cxn>
                <a:cxn ang="0">
                  <a:pos x="7" y="26"/>
                </a:cxn>
                <a:cxn ang="0">
                  <a:pos x="9" y="28"/>
                </a:cxn>
                <a:cxn ang="0">
                  <a:pos x="12" y="28"/>
                </a:cxn>
                <a:cxn ang="0">
                  <a:pos x="15" y="30"/>
                </a:cxn>
                <a:cxn ang="0">
                  <a:pos x="18" y="28"/>
                </a:cxn>
                <a:cxn ang="0">
                  <a:pos x="20" y="28"/>
                </a:cxn>
                <a:cxn ang="0">
                  <a:pos x="23" y="26"/>
                </a:cxn>
                <a:cxn ang="0">
                  <a:pos x="25" y="25"/>
                </a:cxn>
                <a:cxn ang="0">
                  <a:pos x="28" y="22"/>
                </a:cxn>
                <a:cxn ang="0">
                  <a:pos x="29" y="20"/>
                </a:cxn>
                <a:cxn ang="0">
                  <a:pos x="29" y="17"/>
                </a:cxn>
                <a:cxn ang="0">
                  <a:pos x="30" y="15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4"/>
                </a:cxn>
                <a:cxn ang="0">
                  <a:pos x="23" y="2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7" y="26"/>
                  </a:lnTo>
                  <a:lnTo>
                    <a:pt x="9" y="28"/>
                  </a:lnTo>
                  <a:lnTo>
                    <a:pt x="12" y="28"/>
                  </a:lnTo>
                  <a:lnTo>
                    <a:pt x="15" y="30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3" y="26"/>
                  </a:lnTo>
                  <a:lnTo>
                    <a:pt x="25" y="25"/>
                  </a:lnTo>
                  <a:lnTo>
                    <a:pt x="28" y="22"/>
                  </a:lnTo>
                  <a:lnTo>
                    <a:pt x="29" y="20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4"/>
                  </a:lnTo>
                  <a:lnTo>
                    <a:pt x="23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3" name="Freeform 266"/>
            <p:cNvSpPr>
              <a:spLocks/>
            </p:cNvSpPr>
            <p:nvPr/>
          </p:nvSpPr>
          <p:spPr bwMode="auto">
            <a:xfrm>
              <a:off x="5410201" y="3975101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7" y="2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2" y="20"/>
                </a:cxn>
                <a:cxn ang="0">
                  <a:pos x="3" y="22"/>
                </a:cxn>
                <a:cxn ang="0">
                  <a:pos x="4" y="25"/>
                </a:cxn>
                <a:cxn ang="0">
                  <a:pos x="7" y="26"/>
                </a:cxn>
                <a:cxn ang="0">
                  <a:pos x="9" y="28"/>
                </a:cxn>
                <a:cxn ang="0">
                  <a:pos x="12" y="28"/>
                </a:cxn>
                <a:cxn ang="0">
                  <a:pos x="15" y="30"/>
                </a:cxn>
                <a:cxn ang="0">
                  <a:pos x="18" y="28"/>
                </a:cxn>
                <a:cxn ang="0">
                  <a:pos x="20" y="28"/>
                </a:cxn>
                <a:cxn ang="0">
                  <a:pos x="23" y="26"/>
                </a:cxn>
                <a:cxn ang="0">
                  <a:pos x="25" y="25"/>
                </a:cxn>
                <a:cxn ang="0">
                  <a:pos x="28" y="22"/>
                </a:cxn>
                <a:cxn ang="0">
                  <a:pos x="29" y="20"/>
                </a:cxn>
                <a:cxn ang="0">
                  <a:pos x="29" y="17"/>
                </a:cxn>
                <a:cxn ang="0">
                  <a:pos x="30" y="15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4"/>
                </a:cxn>
                <a:cxn ang="0">
                  <a:pos x="23" y="2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7" y="26"/>
                  </a:lnTo>
                  <a:lnTo>
                    <a:pt x="9" y="28"/>
                  </a:lnTo>
                  <a:lnTo>
                    <a:pt x="12" y="28"/>
                  </a:lnTo>
                  <a:lnTo>
                    <a:pt x="15" y="30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3" y="26"/>
                  </a:lnTo>
                  <a:lnTo>
                    <a:pt x="25" y="25"/>
                  </a:lnTo>
                  <a:lnTo>
                    <a:pt x="28" y="22"/>
                  </a:lnTo>
                  <a:lnTo>
                    <a:pt x="29" y="20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4"/>
                  </a:lnTo>
                  <a:lnTo>
                    <a:pt x="23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4" name="Freeform 267"/>
            <p:cNvSpPr>
              <a:spLocks/>
            </p:cNvSpPr>
            <p:nvPr/>
          </p:nvSpPr>
          <p:spPr bwMode="auto">
            <a:xfrm>
              <a:off x="5597526" y="38338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7" y="28"/>
                </a:cxn>
                <a:cxn ang="0">
                  <a:pos x="10" y="29"/>
                </a:cxn>
                <a:cxn ang="0">
                  <a:pos x="12" y="29"/>
                </a:cxn>
                <a:cxn ang="0">
                  <a:pos x="15" y="30"/>
                </a:cxn>
                <a:cxn ang="0">
                  <a:pos x="18" y="29"/>
                </a:cxn>
                <a:cxn ang="0">
                  <a:pos x="21" y="29"/>
                </a:cxn>
                <a:cxn ang="0">
                  <a:pos x="23" y="28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8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3" y="3"/>
                </a:cxn>
                <a:cxn ang="0">
                  <a:pos x="21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18" y="29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5" name="Freeform 268"/>
            <p:cNvSpPr>
              <a:spLocks/>
            </p:cNvSpPr>
            <p:nvPr/>
          </p:nvSpPr>
          <p:spPr bwMode="auto">
            <a:xfrm>
              <a:off x="5597526" y="38338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2" y="6"/>
                </a:cxn>
                <a:cxn ang="0">
                  <a:pos x="1" y="9"/>
                </a:cxn>
                <a:cxn ang="0">
                  <a:pos x="1" y="11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7" y="28"/>
                </a:cxn>
                <a:cxn ang="0">
                  <a:pos x="10" y="29"/>
                </a:cxn>
                <a:cxn ang="0">
                  <a:pos x="12" y="29"/>
                </a:cxn>
                <a:cxn ang="0">
                  <a:pos x="15" y="30"/>
                </a:cxn>
                <a:cxn ang="0">
                  <a:pos x="18" y="29"/>
                </a:cxn>
                <a:cxn ang="0">
                  <a:pos x="21" y="29"/>
                </a:cxn>
                <a:cxn ang="0">
                  <a:pos x="23" y="28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8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8" y="9"/>
                </a:cxn>
                <a:cxn ang="0">
                  <a:pos x="27" y="6"/>
                </a:cxn>
                <a:cxn ang="0">
                  <a:pos x="26" y="4"/>
                </a:cxn>
                <a:cxn ang="0">
                  <a:pos x="23" y="3"/>
                </a:cxn>
                <a:cxn ang="0">
                  <a:pos x="21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18" y="29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8" y="9"/>
                  </a:lnTo>
                  <a:lnTo>
                    <a:pt x="27" y="6"/>
                  </a:lnTo>
                  <a:lnTo>
                    <a:pt x="26" y="4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6" name="Freeform 269"/>
            <p:cNvSpPr>
              <a:spLocks/>
            </p:cNvSpPr>
            <p:nvPr/>
          </p:nvSpPr>
          <p:spPr bwMode="auto">
            <a:xfrm>
              <a:off x="5737226" y="355282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1"/>
                </a:cxn>
                <a:cxn ang="0">
                  <a:pos x="8" y="2"/>
                </a:cxn>
                <a:cxn ang="0">
                  <a:pos x="5" y="5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2" y="12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2" y="21"/>
                </a:cxn>
                <a:cxn ang="0">
                  <a:pos x="3" y="24"/>
                </a:cxn>
                <a:cxn ang="0">
                  <a:pos x="5" y="26"/>
                </a:cxn>
                <a:cxn ang="0">
                  <a:pos x="8" y="27"/>
                </a:cxn>
                <a:cxn ang="0">
                  <a:pos x="10" y="29"/>
                </a:cxn>
                <a:cxn ang="0">
                  <a:pos x="13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2" y="29"/>
                </a:cxn>
                <a:cxn ang="0">
                  <a:pos x="24" y="27"/>
                </a:cxn>
                <a:cxn ang="0">
                  <a:pos x="27" y="26"/>
                </a:cxn>
                <a:cxn ang="0">
                  <a:pos x="28" y="24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7" y="5"/>
                </a:cxn>
                <a:cxn ang="0">
                  <a:pos x="24" y="2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5" y="5"/>
                  </a:lnTo>
                  <a:lnTo>
                    <a:pt x="3" y="6"/>
                  </a:lnTo>
                  <a:lnTo>
                    <a:pt x="2" y="9"/>
                  </a:lnTo>
                  <a:lnTo>
                    <a:pt x="2" y="12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8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2" y="29"/>
                  </a:lnTo>
                  <a:lnTo>
                    <a:pt x="24" y="27"/>
                  </a:lnTo>
                  <a:lnTo>
                    <a:pt x="27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7" y="5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7" name="Freeform 270"/>
            <p:cNvSpPr>
              <a:spLocks/>
            </p:cNvSpPr>
            <p:nvPr/>
          </p:nvSpPr>
          <p:spPr bwMode="auto">
            <a:xfrm>
              <a:off x="5737226" y="3552826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0"/>
                </a:cxn>
                <a:cxn ang="0">
                  <a:pos x="10" y="1"/>
                </a:cxn>
                <a:cxn ang="0">
                  <a:pos x="8" y="2"/>
                </a:cxn>
                <a:cxn ang="0">
                  <a:pos x="5" y="5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2" y="12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2" y="21"/>
                </a:cxn>
                <a:cxn ang="0">
                  <a:pos x="3" y="24"/>
                </a:cxn>
                <a:cxn ang="0">
                  <a:pos x="5" y="26"/>
                </a:cxn>
                <a:cxn ang="0">
                  <a:pos x="8" y="27"/>
                </a:cxn>
                <a:cxn ang="0">
                  <a:pos x="10" y="29"/>
                </a:cxn>
                <a:cxn ang="0">
                  <a:pos x="13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2" y="29"/>
                </a:cxn>
                <a:cxn ang="0">
                  <a:pos x="24" y="27"/>
                </a:cxn>
                <a:cxn ang="0">
                  <a:pos x="27" y="26"/>
                </a:cxn>
                <a:cxn ang="0">
                  <a:pos x="28" y="24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7" y="5"/>
                </a:cxn>
                <a:cxn ang="0">
                  <a:pos x="24" y="2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5" y="5"/>
                  </a:lnTo>
                  <a:lnTo>
                    <a:pt x="3" y="6"/>
                  </a:lnTo>
                  <a:lnTo>
                    <a:pt x="2" y="9"/>
                  </a:lnTo>
                  <a:lnTo>
                    <a:pt x="2" y="12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8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2" y="29"/>
                  </a:lnTo>
                  <a:lnTo>
                    <a:pt x="24" y="27"/>
                  </a:lnTo>
                  <a:lnTo>
                    <a:pt x="27" y="26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7" y="5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8" name="Freeform 271"/>
            <p:cNvSpPr>
              <a:spLocks/>
            </p:cNvSpPr>
            <p:nvPr/>
          </p:nvSpPr>
          <p:spPr bwMode="auto">
            <a:xfrm>
              <a:off x="5972176" y="3271839"/>
              <a:ext cx="46038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1"/>
                </a:cxn>
                <a:cxn ang="0">
                  <a:pos x="8" y="1"/>
                </a:cxn>
                <a:cxn ang="0">
                  <a:pos x="6" y="2"/>
                </a:cxn>
                <a:cxn ang="0">
                  <a:pos x="3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3" y="26"/>
                </a:cxn>
                <a:cxn ang="0">
                  <a:pos x="6" y="27"/>
                </a:cxn>
                <a:cxn ang="0">
                  <a:pos x="8" y="28"/>
                </a:cxn>
                <a:cxn ang="0">
                  <a:pos x="11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8"/>
                </a:cxn>
                <a:cxn ang="0">
                  <a:pos x="23" y="27"/>
                </a:cxn>
                <a:cxn ang="0">
                  <a:pos x="25" y="26"/>
                </a:cxn>
                <a:cxn ang="0">
                  <a:pos x="27" y="23"/>
                </a:cxn>
                <a:cxn ang="0">
                  <a:pos x="28" y="21"/>
                </a:cxn>
                <a:cxn ang="0">
                  <a:pos x="29" y="18"/>
                </a:cxn>
                <a:cxn ang="0">
                  <a:pos x="29" y="15"/>
                </a:cxn>
                <a:cxn ang="0">
                  <a:pos x="29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5" y="5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7" y="1"/>
                </a:cxn>
                <a:cxn ang="0">
                  <a:pos x="15" y="0"/>
                </a:cxn>
              </a:cxnLst>
              <a:rect l="0" t="0" r="r" b="b"/>
              <a:pathLst>
                <a:path w="29" h="30">
                  <a:moveTo>
                    <a:pt x="15" y="0"/>
                  </a:moveTo>
                  <a:lnTo>
                    <a:pt x="11" y="1"/>
                  </a:lnTo>
                  <a:lnTo>
                    <a:pt x="8" y="1"/>
                  </a:lnTo>
                  <a:lnTo>
                    <a:pt x="6" y="2"/>
                  </a:lnTo>
                  <a:lnTo>
                    <a:pt x="3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3" y="26"/>
                  </a:lnTo>
                  <a:lnTo>
                    <a:pt x="6" y="27"/>
                  </a:lnTo>
                  <a:lnTo>
                    <a:pt x="8" y="28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8"/>
                  </a:lnTo>
                  <a:lnTo>
                    <a:pt x="23" y="27"/>
                  </a:lnTo>
                  <a:lnTo>
                    <a:pt x="25" y="26"/>
                  </a:lnTo>
                  <a:lnTo>
                    <a:pt x="27" y="23"/>
                  </a:lnTo>
                  <a:lnTo>
                    <a:pt x="28" y="21"/>
                  </a:lnTo>
                  <a:lnTo>
                    <a:pt x="29" y="18"/>
                  </a:lnTo>
                  <a:lnTo>
                    <a:pt x="29" y="15"/>
                  </a:lnTo>
                  <a:lnTo>
                    <a:pt x="29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7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9" name="Freeform 272"/>
            <p:cNvSpPr>
              <a:spLocks/>
            </p:cNvSpPr>
            <p:nvPr/>
          </p:nvSpPr>
          <p:spPr bwMode="auto">
            <a:xfrm>
              <a:off x="5972176" y="3271839"/>
              <a:ext cx="46038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1"/>
                </a:cxn>
                <a:cxn ang="0">
                  <a:pos x="8" y="1"/>
                </a:cxn>
                <a:cxn ang="0">
                  <a:pos x="6" y="2"/>
                </a:cxn>
                <a:cxn ang="0">
                  <a:pos x="3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3" y="26"/>
                </a:cxn>
                <a:cxn ang="0">
                  <a:pos x="6" y="27"/>
                </a:cxn>
                <a:cxn ang="0">
                  <a:pos x="8" y="28"/>
                </a:cxn>
                <a:cxn ang="0">
                  <a:pos x="11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8"/>
                </a:cxn>
                <a:cxn ang="0">
                  <a:pos x="23" y="27"/>
                </a:cxn>
                <a:cxn ang="0">
                  <a:pos x="25" y="26"/>
                </a:cxn>
                <a:cxn ang="0">
                  <a:pos x="27" y="23"/>
                </a:cxn>
                <a:cxn ang="0">
                  <a:pos x="28" y="21"/>
                </a:cxn>
                <a:cxn ang="0">
                  <a:pos x="29" y="18"/>
                </a:cxn>
                <a:cxn ang="0">
                  <a:pos x="29" y="15"/>
                </a:cxn>
                <a:cxn ang="0">
                  <a:pos x="29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5" y="5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7" y="1"/>
                </a:cxn>
                <a:cxn ang="0">
                  <a:pos x="15" y="0"/>
                </a:cxn>
              </a:cxnLst>
              <a:rect l="0" t="0" r="r" b="b"/>
              <a:pathLst>
                <a:path w="29" h="30">
                  <a:moveTo>
                    <a:pt x="15" y="0"/>
                  </a:moveTo>
                  <a:lnTo>
                    <a:pt x="11" y="1"/>
                  </a:lnTo>
                  <a:lnTo>
                    <a:pt x="8" y="1"/>
                  </a:lnTo>
                  <a:lnTo>
                    <a:pt x="6" y="2"/>
                  </a:lnTo>
                  <a:lnTo>
                    <a:pt x="3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3" y="26"/>
                  </a:lnTo>
                  <a:lnTo>
                    <a:pt x="6" y="27"/>
                  </a:lnTo>
                  <a:lnTo>
                    <a:pt x="8" y="28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8"/>
                  </a:lnTo>
                  <a:lnTo>
                    <a:pt x="23" y="27"/>
                  </a:lnTo>
                  <a:lnTo>
                    <a:pt x="25" y="26"/>
                  </a:lnTo>
                  <a:lnTo>
                    <a:pt x="27" y="23"/>
                  </a:lnTo>
                  <a:lnTo>
                    <a:pt x="28" y="21"/>
                  </a:lnTo>
                  <a:lnTo>
                    <a:pt x="29" y="18"/>
                  </a:lnTo>
                  <a:lnTo>
                    <a:pt x="29" y="15"/>
                  </a:lnTo>
                  <a:lnTo>
                    <a:pt x="29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7" y="1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0" name="Freeform 273"/>
            <p:cNvSpPr>
              <a:spLocks/>
            </p:cNvSpPr>
            <p:nvPr/>
          </p:nvSpPr>
          <p:spPr bwMode="auto">
            <a:xfrm>
              <a:off x="6205539" y="32242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1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4" y="26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1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0" y="28"/>
                </a:cxn>
                <a:cxn ang="0">
                  <a:pos x="22" y="27"/>
                </a:cxn>
                <a:cxn ang="0">
                  <a:pos x="25" y="26"/>
                </a:cxn>
                <a:cxn ang="0">
                  <a:pos x="27" y="23"/>
                </a:cxn>
                <a:cxn ang="0">
                  <a:pos x="28" y="21"/>
                </a:cxn>
                <a:cxn ang="0">
                  <a:pos x="28" y="18"/>
                </a:cxn>
                <a:cxn ang="0">
                  <a:pos x="30" y="15"/>
                </a:cxn>
                <a:cxn ang="0">
                  <a:pos x="28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5" y="5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7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1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0" y="28"/>
                  </a:lnTo>
                  <a:lnTo>
                    <a:pt x="22" y="27"/>
                  </a:lnTo>
                  <a:lnTo>
                    <a:pt x="25" y="26"/>
                  </a:lnTo>
                  <a:lnTo>
                    <a:pt x="27" y="23"/>
                  </a:lnTo>
                  <a:lnTo>
                    <a:pt x="28" y="21"/>
                  </a:lnTo>
                  <a:lnTo>
                    <a:pt x="28" y="18"/>
                  </a:lnTo>
                  <a:lnTo>
                    <a:pt x="30" y="15"/>
                  </a:lnTo>
                  <a:lnTo>
                    <a:pt x="28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2" y="2"/>
                  </a:lnTo>
                  <a:lnTo>
                    <a:pt x="20" y="1"/>
                  </a:lnTo>
                  <a:lnTo>
                    <a:pt x="17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1" name="Freeform 274"/>
            <p:cNvSpPr>
              <a:spLocks/>
            </p:cNvSpPr>
            <p:nvPr/>
          </p:nvSpPr>
          <p:spPr bwMode="auto">
            <a:xfrm>
              <a:off x="6205539" y="32242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1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4" y="26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1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0" y="28"/>
                </a:cxn>
                <a:cxn ang="0">
                  <a:pos x="22" y="27"/>
                </a:cxn>
                <a:cxn ang="0">
                  <a:pos x="25" y="26"/>
                </a:cxn>
                <a:cxn ang="0">
                  <a:pos x="27" y="23"/>
                </a:cxn>
                <a:cxn ang="0">
                  <a:pos x="28" y="21"/>
                </a:cxn>
                <a:cxn ang="0">
                  <a:pos x="28" y="18"/>
                </a:cxn>
                <a:cxn ang="0">
                  <a:pos x="30" y="15"/>
                </a:cxn>
                <a:cxn ang="0">
                  <a:pos x="28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5" y="5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7" y="1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1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0" y="28"/>
                  </a:lnTo>
                  <a:lnTo>
                    <a:pt x="22" y="27"/>
                  </a:lnTo>
                  <a:lnTo>
                    <a:pt x="25" y="26"/>
                  </a:lnTo>
                  <a:lnTo>
                    <a:pt x="27" y="23"/>
                  </a:lnTo>
                  <a:lnTo>
                    <a:pt x="28" y="21"/>
                  </a:lnTo>
                  <a:lnTo>
                    <a:pt x="28" y="18"/>
                  </a:lnTo>
                  <a:lnTo>
                    <a:pt x="30" y="15"/>
                  </a:lnTo>
                  <a:lnTo>
                    <a:pt x="28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2" y="2"/>
                  </a:lnTo>
                  <a:lnTo>
                    <a:pt x="20" y="1"/>
                  </a:lnTo>
                  <a:lnTo>
                    <a:pt x="17" y="1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2" name="Freeform 275"/>
            <p:cNvSpPr>
              <a:spLocks/>
            </p:cNvSpPr>
            <p:nvPr/>
          </p:nvSpPr>
          <p:spPr bwMode="auto">
            <a:xfrm>
              <a:off x="5926139" y="36941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8"/>
                </a:cxn>
                <a:cxn ang="0">
                  <a:pos x="24" y="27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7" y="6"/>
                </a:cxn>
                <a:cxn ang="0">
                  <a:pos x="26" y="3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3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7" y="6"/>
                  </a:lnTo>
                  <a:lnTo>
                    <a:pt x="26" y="3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3" name="Freeform 276"/>
            <p:cNvSpPr>
              <a:spLocks/>
            </p:cNvSpPr>
            <p:nvPr/>
          </p:nvSpPr>
          <p:spPr bwMode="auto">
            <a:xfrm>
              <a:off x="5926139" y="36941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5" y="25"/>
                </a:cxn>
                <a:cxn ang="0">
                  <a:pos x="6" y="27"/>
                </a:cxn>
                <a:cxn ang="0">
                  <a:pos x="9" y="28"/>
                </a:cxn>
                <a:cxn ang="0">
                  <a:pos x="12" y="30"/>
                </a:cxn>
                <a:cxn ang="0">
                  <a:pos x="15" y="30"/>
                </a:cxn>
                <a:cxn ang="0">
                  <a:pos x="17" y="30"/>
                </a:cxn>
                <a:cxn ang="0">
                  <a:pos x="21" y="28"/>
                </a:cxn>
                <a:cxn ang="0">
                  <a:pos x="24" y="27"/>
                </a:cxn>
                <a:cxn ang="0">
                  <a:pos x="26" y="25"/>
                </a:cxn>
                <a:cxn ang="0">
                  <a:pos x="27" y="23"/>
                </a:cxn>
                <a:cxn ang="0">
                  <a:pos x="29" y="21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8"/>
                </a:cxn>
                <a:cxn ang="0">
                  <a:pos x="27" y="6"/>
                </a:cxn>
                <a:cxn ang="0">
                  <a:pos x="26" y="3"/>
                </a:cxn>
                <a:cxn ang="0">
                  <a:pos x="24" y="2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3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6" y="27"/>
                  </a:lnTo>
                  <a:lnTo>
                    <a:pt x="9" y="28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8"/>
                  </a:lnTo>
                  <a:lnTo>
                    <a:pt x="24" y="27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9" y="21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7" y="6"/>
                  </a:lnTo>
                  <a:lnTo>
                    <a:pt x="26" y="3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4" name="Freeform 277"/>
            <p:cNvSpPr>
              <a:spLocks/>
            </p:cNvSpPr>
            <p:nvPr/>
          </p:nvSpPr>
          <p:spPr bwMode="auto">
            <a:xfrm>
              <a:off x="5176839" y="37861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3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3" y="23"/>
                </a:cxn>
                <a:cxn ang="0">
                  <a:pos x="4" y="25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5" y="30"/>
                </a:cxn>
                <a:cxn ang="0">
                  <a:pos x="18" y="29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5" y="25"/>
                </a:cxn>
                <a:cxn ang="0">
                  <a:pos x="28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4"/>
                </a:cxn>
                <a:cxn ang="0">
                  <a:pos x="24" y="3"/>
                </a:cxn>
                <a:cxn ang="0">
                  <a:pos x="21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18" y="29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5" y="25"/>
                  </a:lnTo>
                  <a:lnTo>
                    <a:pt x="28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4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5" name="Freeform 278"/>
            <p:cNvSpPr>
              <a:spLocks/>
            </p:cNvSpPr>
            <p:nvPr/>
          </p:nvSpPr>
          <p:spPr bwMode="auto">
            <a:xfrm>
              <a:off x="5176839" y="37861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6" y="3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3" y="23"/>
                </a:cxn>
                <a:cxn ang="0">
                  <a:pos x="4" y="25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5" y="30"/>
                </a:cxn>
                <a:cxn ang="0">
                  <a:pos x="18" y="29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5" y="25"/>
                </a:cxn>
                <a:cxn ang="0">
                  <a:pos x="28" y="23"/>
                </a:cxn>
                <a:cxn ang="0">
                  <a:pos x="29" y="20"/>
                </a:cxn>
                <a:cxn ang="0">
                  <a:pos x="30" y="18"/>
                </a:cxn>
                <a:cxn ang="0">
                  <a:pos x="30" y="15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5" y="4"/>
                </a:cxn>
                <a:cxn ang="0">
                  <a:pos x="24" y="3"/>
                </a:cxn>
                <a:cxn ang="0">
                  <a:pos x="21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18" y="29"/>
                  </a:lnTo>
                  <a:lnTo>
                    <a:pt x="21" y="29"/>
                  </a:lnTo>
                  <a:lnTo>
                    <a:pt x="24" y="28"/>
                  </a:lnTo>
                  <a:lnTo>
                    <a:pt x="25" y="25"/>
                  </a:lnTo>
                  <a:lnTo>
                    <a:pt x="28" y="23"/>
                  </a:lnTo>
                  <a:lnTo>
                    <a:pt x="29" y="20"/>
                  </a:lnTo>
                  <a:lnTo>
                    <a:pt x="30" y="18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6"/>
                  </a:lnTo>
                  <a:lnTo>
                    <a:pt x="25" y="4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6" name="Freeform 279"/>
            <p:cNvSpPr>
              <a:spLocks/>
            </p:cNvSpPr>
            <p:nvPr/>
          </p:nvSpPr>
          <p:spPr bwMode="auto">
            <a:xfrm>
              <a:off x="5689601" y="33639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2"/>
                </a:cxn>
                <a:cxn ang="0">
                  <a:pos x="10" y="2"/>
                </a:cxn>
                <a:cxn ang="0">
                  <a:pos x="8" y="3"/>
                </a:cxn>
                <a:cxn ang="0">
                  <a:pos x="5" y="5"/>
                </a:cxn>
                <a:cxn ang="0">
                  <a:pos x="3" y="8"/>
                </a:cxn>
                <a:cxn ang="0">
                  <a:pos x="2" y="10"/>
                </a:cxn>
                <a:cxn ang="0">
                  <a:pos x="2" y="13"/>
                </a:cxn>
                <a:cxn ang="0">
                  <a:pos x="0" y="15"/>
                </a:cxn>
                <a:cxn ang="0">
                  <a:pos x="2" y="19"/>
                </a:cxn>
                <a:cxn ang="0">
                  <a:pos x="2" y="22"/>
                </a:cxn>
                <a:cxn ang="0">
                  <a:pos x="3" y="24"/>
                </a:cxn>
                <a:cxn ang="0">
                  <a:pos x="5" y="27"/>
                </a:cxn>
                <a:cxn ang="0">
                  <a:pos x="8" y="28"/>
                </a:cxn>
                <a:cxn ang="0">
                  <a:pos x="10" y="29"/>
                </a:cxn>
                <a:cxn ang="0">
                  <a:pos x="13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2" y="29"/>
                </a:cxn>
                <a:cxn ang="0">
                  <a:pos x="24" y="28"/>
                </a:cxn>
                <a:cxn ang="0">
                  <a:pos x="27" y="27"/>
                </a:cxn>
                <a:cxn ang="0">
                  <a:pos x="28" y="24"/>
                </a:cxn>
                <a:cxn ang="0">
                  <a:pos x="29" y="22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9" y="10"/>
                </a:cxn>
                <a:cxn ang="0">
                  <a:pos x="28" y="8"/>
                </a:cxn>
                <a:cxn ang="0">
                  <a:pos x="27" y="5"/>
                </a:cxn>
                <a:cxn ang="0">
                  <a:pos x="24" y="3"/>
                </a:cxn>
                <a:cxn ang="0">
                  <a:pos x="22" y="2"/>
                </a:cxn>
                <a:cxn ang="0">
                  <a:pos x="19" y="2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2"/>
                  </a:lnTo>
                  <a:lnTo>
                    <a:pt x="10" y="2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8"/>
                  </a:lnTo>
                  <a:lnTo>
                    <a:pt x="2" y="10"/>
                  </a:lnTo>
                  <a:lnTo>
                    <a:pt x="2" y="13"/>
                  </a:lnTo>
                  <a:lnTo>
                    <a:pt x="0" y="15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7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2" y="29"/>
                  </a:lnTo>
                  <a:lnTo>
                    <a:pt x="24" y="28"/>
                  </a:lnTo>
                  <a:lnTo>
                    <a:pt x="27" y="27"/>
                  </a:lnTo>
                  <a:lnTo>
                    <a:pt x="28" y="24"/>
                  </a:lnTo>
                  <a:lnTo>
                    <a:pt x="29" y="22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10"/>
                  </a:lnTo>
                  <a:lnTo>
                    <a:pt x="28" y="8"/>
                  </a:lnTo>
                  <a:lnTo>
                    <a:pt x="27" y="5"/>
                  </a:lnTo>
                  <a:lnTo>
                    <a:pt x="24" y="3"/>
                  </a:lnTo>
                  <a:lnTo>
                    <a:pt x="22" y="2"/>
                  </a:lnTo>
                  <a:lnTo>
                    <a:pt x="19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7" name="Freeform 280"/>
            <p:cNvSpPr>
              <a:spLocks/>
            </p:cNvSpPr>
            <p:nvPr/>
          </p:nvSpPr>
          <p:spPr bwMode="auto">
            <a:xfrm>
              <a:off x="5689601" y="3363914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2"/>
                </a:cxn>
                <a:cxn ang="0">
                  <a:pos x="10" y="2"/>
                </a:cxn>
                <a:cxn ang="0">
                  <a:pos x="8" y="3"/>
                </a:cxn>
                <a:cxn ang="0">
                  <a:pos x="5" y="5"/>
                </a:cxn>
                <a:cxn ang="0">
                  <a:pos x="3" y="8"/>
                </a:cxn>
                <a:cxn ang="0">
                  <a:pos x="2" y="10"/>
                </a:cxn>
                <a:cxn ang="0">
                  <a:pos x="2" y="13"/>
                </a:cxn>
                <a:cxn ang="0">
                  <a:pos x="0" y="15"/>
                </a:cxn>
                <a:cxn ang="0">
                  <a:pos x="2" y="19"/>
                </a:cxn>
                <a:cxn ang="0">
                  <a:pos x="2" y="22"/>
                </a:cxn>
                <a:cxn ang="0">
                  <a:pos x="3" y="24"/>
                </a:cxn>
                <a:cxn ang="0">
                  <a:pos x="5" y="27"/>
                </a:cxn>
                <a:cxn ang="0">
                  <a:pos x="8" y="28"/>
                </a:cxn>
                <a:cxn ang="0">
                  <a:pos x="10" y="29"/>
                </a:cxn>
                <a:cxn ang="0">
                  <a:pos x="13" y="30"/>
                </a:cxn>
                <a:cxn ang="0">
                  <a:pos x="15" y="30"/>
                </a:cxn>
                <a:cxn ang="0">
                  <a:pos x="19" y="30"/>
                </a:cxn>
                <a:cxn ang="0">
                  <a:pos x="22" y="29"/>
                </a:cxn>
                <a:cxn ang="0">
                  <a:pos x="24" y="28"/>
                </a:cxn>
                <a:cxn ang="0">
                  <a:pos x="27" y="27"/>
                </a:cxn>
                <a:cxn ang="0">
                  <a:pos x="28" y="24"/>
                </a:cxn>
                <a:cxn ang="0">
                  <a:pos x="29" y="22"/>
                </a:cxn>
                <a:cxn ang="0">
                  <a:pos x="30" y="19"/>
                </a:cxn>
                <a:cxn ang="0">
                  <a:pos x="30" y="15"/>
                </a:cxn>
                <a:cxn ang="0">
                  <a:pos x="30" y="13"/>
                </a:cxn>
                <a:cxn ang="0">
                  <a:pos x="29" y="10"/>
                </a:cxn>
                <a:cxn ang="0">
                  <a:pos x="28" y="8"/>
                </a:cxn>
                <a:cxn ang="0">
                  <a:pos x="27" y="5"/>
                </a:cxn>
                <a:cxn ang="0">
                  <a:pos x="24" y="3"/>
                </a:cxn>
                <a:cxn ang="0">
                  <a:pos x="22" y="2"/>
                </a:cxn>
                <a:cxn ang="0">
                  <a:pos x="19" y="2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3" y="2"/>
                  </a:lnTo>
                  <a:lnTo>
                    <a:pt x="10" y="2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8"/>
                  </a:lnTo>
                  <a:lnTo>
                    <a:pt x="2" y="10"/>
                  </a:lnTo>
                  <a:lnTo>
                    <a:pt x="2" y="13"/>
                  </a:lnTo>
                  <a:lnTo>
                    <a:pt x="0" y="15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7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9" y="30"/>
                  </a:lnTo>
                  <a:lnTo>
                    <a:pt x="22" y="29"/>
                  </a:lnTo>
                  <a:lnTo>
                    <a:pt x="24" y="28"/>
                  </a:lnTo>
                  <a:lnTo>
                    <a:pt x="27" y="27"/>
                  </a:lnTo>
                  <a:lnTo>
                    <a:pt x="28" y="24"/>
                  </a:lnTo>
                  <a:lnTo>
                    <a:pt x="29" y="22"/>
                  </a:lnTo>
                  <a:lnTo>
                    <a:pt x="30" y="19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10"/>
                  </a:lnTo>
                  <a:lnTo>
                    <a:pt x="28" y="8"/>
                  </a:lnTo>
                  <a:lnTo>
                    <a:pt x="27" y="5"/>
                  </a:lnTo>
                  <a:lnTo>
                    <a:pt x="24" y="3"/>
                  </a:lnTo>
                  <a:lnTo>
                    <a:pt x="22" y="2"/>
                  </a:lnTo>
                  <a:lnTo>
                    <a:pt x="19" y="2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8" name="Freeform 281"/>
            <p:cNvSpPr>
              <a:spLocks/>
            </p:cNvSpPr>
            <p:nvPr/>
          </p:nvSpPr>
          <p:spPr bwMode="auto">
            <a:xfrm>
              <a:off x="6205539" y="30368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2"/>
                </a:cxn>
                <a:cxn ang="0">
                  <a:pos x="6" y="3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1" y="9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5" y="30"/>
                </a:cxn>
                <a:cxn ang="0">
                  <a:pos x="17" y="29"/>
                </a:cxn>
                <a:cxn ang="0">
                  <a:pos x="20" y="29"/>
                </a:cxn>
                <a:cxn ang="0">
                  <a:pos x="22" y="28"/>
                </a:cxn>
                <a:cxn ang="0">
                  <a:pos x="25" y="25"/>
                </a:cxn>
                <a:cxn ang="0">
                  <a:pos x="27" y="23"/>
                </a:cxn>
                <a:cxn ang="0">
                  <a:pos x="28" y="20"/>
                </a:cxn>
                <a:cxn ang="0">
                  <a:pos x="28" y="18"/>
                </a:cxn>
                <a:cxn ang="0">
                  <a:pos x="30" y="15"/>
                </a:cxn>
                <a:cxn ang="0">
                  <a:pos x="28" y="12"/>
                </a:cxn>
                <a:cxn ang="0">
                  <a:pos x="28" y="9"/>
                </a:cxn>
                <a:cxn ang="0">
                  <a:pos x="27" y="7"/>
                </a:cxn>
                <a:cxn ang="0">
                  <a:pos x="25" y="4"/>
                </a:cxn>
                <a:cxn ang="0">
                  <a:pos x="22" y="3"/>
                </a:cxn>
                <a:cxn ang="0">
                  <a:pos x="20" y="2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2" y="28"/>
                  </a:lnTo>
                  <a:lnTo>
                    <a:pt x="25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30" y="15"/>
                  </a:lnTo>
                  <a:lnTo>
                    <a:pt x="28" y="12"/>
                  </a:lnTo>
                  <a:lnTo>
                    <a:pt x="28" y="9"/>
                  </a:lnTo>
                  <a:lnTo>
                    <a:pt x="27" y="7"/>
                  </a:lnTo>
                  <a:lnTo>
                    <a:pt x="25" y="4"/>
                  </a:lnTo>
                  <a:lnTo>
                    <a:pt x="22" y="3"/>
                  </a:lnTo>
                  <a:lnTo>
                    <a:pt x="20" y="2"/>
                  </a:lnTo>
                  <a:lnTo>
                    <a:pt x="17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9" name="Freeform 282"/>
            <p:cNvSpPr>
              <a:spLocks/>
            </p:cNvSpPr>
            <p:nvPr/>
          </p:nvSpPr>
          <p:spPr bwMode="auto">
            <a:xfrm>
              <a:off x="6205539" y="3036889"/>
              <a:ext cx="47625" cy="476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" y="0"/>
                </a:cxn>
                <a:cxn ang="0">
                  <a:pos x="9" y="2"/>
                </a:cxn>
                <a:cxn ang="0">
                  <a:pos x="6" y="3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1" y="9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6" y="28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5" y="30"/>
                </a:cxn>
                <a:cxn ang="0">
                  <a:pos x="17" y="29"/>
                </a:cxn>
                <a:cxn ang="0">
                  <a:pos x="20" y="29"/>
                </a:cxn>
                <a:cxn ang="0">
                  <a:pos x="22" y="28"/>
                </a:cxn>
                <a:cxn ang="0">
                  <a:pos x="25" y="25"/>
                </a:cxn>
                <a:cxn ang="0">
                  <a:pos x="27" y="23"/>
                </a:cxn>
                <a:cxn ang="0">
                  <a:pos x="28" y="20"/>
                </a:cxn>
                <a:cxn ang="0">
                  <a:pos x="28" y="18"/>
                </a:cxn>
                <a:cxn ang="0">
                  <a:pos x="30" y="15"/>
                </a:cxn>
                <a:cxn ang="0">
                  <a:pos x="28" y="12"/>
                </a:cxn>
                <a:cxn ang="0">
                  <a:pos x="28" y="9"/>
                </a:cxn>
                <a:cxn ang="0">
                  <a:pos x="27" y="7"/>
                </a:cxn>
                <a:cxn ang="0">
                  <a:pos x="25" y="4"/>
                </a:cxn>
                <a:cxn ang="0">
                  <a:pos x="22" y="3"/>
                </a:cxn>
                <a:cxn ang="0">
                  <a:pos x="20" y="2"/>
                </a:cxn>
                <a:cxn ang="0">
                  <a:pos x="17" y="0"/>
                </a:cxn>
                <a:cxn ang="0">
                  <a:pos x="15" y="0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1" y="0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2" y="28"/>
                  </a:lnTo>
                  <a:lnTo>
                    <a:pt x="25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30" y="15"/>
                  </a:lnTo>
                  <a:lnTo>
                    <a:pt x="28" y="12"/>
                  </a:lnTo>
                  <a:lnTo>
                    <a:pt x="28" y="9"/>
                  </a:lnTo>
                  <a:lnTo>
                    <a:pt x="27" y="7"/>
                  </a:lnTo>
                  <a:lnTo>
                    <a:pt x="25" y="4"/>
                  </a:lnTo>
                  <a:lnTo>
                    <a:pt x="22" y="3"/>
                  </a:lnTo>
                  <a:lnTo>
                    <a:pt x="20" y="2"/>
                  </a:lnTo>
                  <a:lnTo>
                    <a:pt x="17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20" name="Freeform 283"/>
            <p:cNvSpPr>
              <a:spLocks/>
            </p:cNvSpPr>
            <p:nvPr/>
          </p:nvSpPr>
          <p:spPr bwMode="auto">
            <a:xfrm>
              <a:off x="7000876" y="27114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4" y="26"/>
                </a:cxn>
                <a:cxn ang="0">
                  <a:pos x="7" y="27"/>
                </a:cxn>
                <a:cxn ang="0">
                  <a:pos x="9" y="28"/>
                </a:cxn>
                <a:cxn ang="0">
                  <a:pos x="12" y="29"/>
                </a:cxn>
                <a:cxn ang="0">
                  <a:pos x="15" y="29"/>
                </a:cxn>
                <a:cxn ang="0">
                  <a:pos x="18" y="29"/>
                </a:cxn>
                <a:cxn ang="0">
                  <a:pos x="20" y="28"/>
                </a:cxn>
                <a:cxn ang="0">
                  <a:pos x="23" y="27"/>
                </a:cxn>
                <a:cxn ang="0">
                  <a:pos x="25" y="26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29" y="17"/>
                </a:cxn>
                <a:cxn ang="0">
                  <a:pos x="30" y="15"/>
                </a:cxn>
                <a:cxn ang="0">
                  <a:pos x="29" y="12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5" y="5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5"/>
                  </a:lnTo>
                  <a:lnTo>
                    <a:pt x="3" y="6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4" y="26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20" y="28"/>
                  </a:lnTo>
                  <a:lnTo>
                    <a:pt x="23" y="27"/>
                  </a:lnTo>
                  <a:lnTo>
                    <a:pt x="25" y="26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5" y="5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21" name="Freeform 284"/>
            <p:cNvSpPr>
              <a:spLocks/>
            </p:cNvSpPr>
            <p:nvPr/>
          </p:nvSpPr>
          <p:spPr bwMode="auto">
            <a:xfrm>
              <a:off x="7000876" y="2711451"/>
              <a:ext cx="47625" cy="460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4" y="26"/>
                </a:cxn>
                <a:cxn ang="0">
                  <a:pos x="7" y="27"/>
                </a:cxn>
                <a:cxn ang="0">
                  <a:pos x="9" y="28"/>
                </a:cxn>
                <a:cxn ang="0">
                  <a:pos x="12" y="29"/>
                </a:cxn>
                <a:cxn ang="0">
                  <a:pos x="15" y="29"/>
                </a:cxn>
                <a:cxn ang="0">
                  <a:pos x="18" y="29"/>
                </a:cxn>
                <a:cxn ang="0">
                  <a:pos x="20" y="28"/>
                </a:cxn>
                <a:cxn ang="0">
                  <a:pos x="23" y="27"/>
                </a:cxn>
                <a:cxn ang="0">
                  <a:pos x="25" y="26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29" y="17"/>
                </a:cxn>
                <a:cxn ang="0">
                  <a:pos x="30" y="15"/>
                </a:cxn>
                <a:cxn ang="0">
                  <a:pos x="29" y="12"/>
                </a:cxn>
                <a:cxn ang="0">
                  <a:pos x="29" y="8"/>
                </a:cxn>
                <a:cxn ang="0">
                  <a:pos x="28" y="6"/>
                </a:cxn>
                <a:cxn ang="0">
                  <a:pos x="25" y="5"/>
                </a:cxn>
                <a:cxn ang="0">
                  <a:pos x="23" y="2"/>
                </a:cxn>
                <a:cxn ang="0">
                  <a:pos x="20" y="1"/>
                </a:cxn>
                <a:cxn ang="0">
                  <a:pos x="18" y="0"/>
                </a:cxn>
                <a:cxn ang="0">
                  <a:pos x="15" y="0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5"/>
                  </a:lnTo>
                  <a:lnTo>
                    <a:pt x="3" y="6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4" y="26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20" y="28"/>
                  </a:lnTo>
                  <a:lnTo>
                    <a:pt x="23" y="27"/>
                  </a:lnTo>
                  <a:lnTo>
                    <a:pt x="25" y="26"/>
                  </a:lnTo>
                  <a:lnTo>
                    <a:pt x="28" y="23"/>
                  </a:lnTo>
                  <a:lnTo>
                    <a:pt x="29" y="21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5" y="5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222" name="Rechteck 221"/>
          <p:cNvSpPr/>
          <p:nvPr/>
        </p:nvSpPr>
        <p:spPr>
          <a:xfrm>
            <a:off x="3145966" y="5833150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  <p:extLst>
      <p:ext uri="{BB962C8B-B14F-4D97-AF65-F5344CB8AC3E}">
        <p14:creationId xmlns:p14="http://schemas.microsoft.com/office/powerpoint/2010/main" val="2029827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621</Words>
  <Application>Microsoft Office PowerPoint</Application>
  <PresentationFormat>Breitbild</PresentationFormat>
  <Paragraphs>320</Paragraphs>
  <Slides>22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30" baseType="lpstr">
      <vt:lpstr>Arial Unicode MS</vt:lpstr>
      <vt:lpstr>ＭＳ Ｐゴシック</vt:lpstr>
      <vt:lpstr>Arial</vt:lpstr>
      <vt:lpstr>Calibri</vt:lpstr>
      <vt:lpstr>Calibri Light</vt:lpstr>
      <vt:lpstr>Symbol</vt:lpstr>
      <vt:lpstr>Times New Roman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WWU Muenster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Bosch, Christian</dc:creator>
  <cp:lastModifiedBy>Bosch, Christian</cp:lastModifiedBy>
  <cp:revision>23</cp:revision>
  <dcterms:created xsi:type="dcterms:W3CDTF">2014-01-10T15:35:04Z</dcterms:created>
  <dcterms:modified xsi:type="dcterms:W3CDTF">2014-01-10T15:53:46Z</dcterms:modified>
</cp:coreProperties>
</file>