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2" d="100"/>
          <a:sy n="102" d="100"/>
        </p:scale>
        <p:origin x="18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-Arbeitsblat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-Arbeitsblat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-Arbeitsblat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-Arbeitsblatt4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'ABC-Analyse'!$B$1</c:f>
              <c:strCache>
                <c:ptCount val="1"/>
                <c:pt idx="0">
                  <c:v>Umsatzanteil</c:v>
                </c:pt>
              </c:strCache>
            </c:strRef>
          </c:tx>
          <c:xVal>
            <c:numRef>
              <c:f>'ABC-Analyse'!$A$2:$A$5</c:f>
              <c:numCache>
                <c:formatCode>0%</c:formatCode>
                <c:ptCount val="4"/>
                <c:pt idx="0">
                  <c:v>0</c:v>
                </c:pt>
                <c:pt idx="1">
                  <c:v>0.1</c:v>
                </c:pt>
                <c:pt idx="2">
                  <c:v>0.3</c:v>
                </c:pt>
                <c:pt idx="3">
                  <c:v>1</c:v>
                </c:pt>
              </c:numCache>
            </c:numRef>
          </c:xVal>
          <c:yVal>
            <c:numRef>
              <c:f>'ABC-Analyse'!$B$2:$B$5</c:f>
              <c:numCache>
                <c:formatCode>0%</c:formatCode>
                <c:ptCount val="4"/>
                <c:pt idx="0">
                  <c:v>0</c:v>
                </c:pt>
                <c:pt idx="1">
                  <c:v>0.7</c:v>
                </c:pt>
                <c:pt idx="2">
                  <c:v>0.9</c:v>
                </c:pt>
                <c:pt idx="3">
                  <c:v>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1511144"/>
        <c:axId val="51511536"/>
      </c:scatterChart>
      <c:valAx>
        <c:axId val="51511144"/>
        <c:scaling>
          <c:orientation val="minMax"/>
          <c:max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 lang="en-US" sz="1200"/>
                </a:pPr>
                <a:r>
                  <a:rPr lang="de-DE" sz="1200"/>
                  <a:t>Anteil Kunden</a:t>
                </a:r>
              </a:p>
            </c:rich>
          </c:tx>
          <c:layout>
            <c:manualLayout>
              <c:xMode val="edge"/>
              <c:yMode val="edge"/>
              <c:x val="0.74320931758530195"/>
              <c:y val="0.87662037037037099"/>
            </c:manualLayout>
          </c:layout>
          <c:overlay val="0"/>
        </c:title>
        <c:numFmt formatCode="0%" sourceLinked="1"/>
        <c:majorTickMark val="none"/>
        <c:minorTickMark val="none"/>
        <c:tickLblPos val="nextTo"/>
        <c:txPr>
          <a:bodyPr/>
          <a:lstStyle/>
          <a:p>
            <a:pPr>
              <a:defRPr lang="en-US"/>
            </a:pPr>
            <a:endParaRPr lang="de-DE"/>
          </a:p>
        </c:txPr>
        <c:crossAx val="51511536"/>
        <c:crosses val="autoZero"/>
        <c:crossBetween val="midCat"/>
        <c:majorUnit val="0.1"/>
      </c:valAx>
      <c:valAx>
        <c:axId val="51511536"/>
        <c:scaling>
          <c:orientation val="minMax"/>
          <c:max val="1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lang="en-US" sz="1200"/>
                </a:pPr>
                <a:r>
                  <a:rPr lang="de-DE" sz="1200"/>
                  <a:t>Umsatzanteil</a:t>
                </a:r>
              </a:p>
            </c:rich>
          </c:tx>
          <c:layout/>
          <c:overlay val="0"/>
        </c:title>
        <c:numFmt formatCode="0%" sourceLinked="1"/>
        <c:majorTickMark val="none"/>
        <c:minorTickMark val="none"/>
        <c:tickLblPos val="nextTo"/>
        <c:txPr>
          <a:bodyPr/>
          <a:lstStyle/>
          <a:p>
            <a:pPr>
              <a:defRPr lang="en-US"/>
            </a:pPr>
            <a:endParaRPr lang="de-DE"/>
          </a:p>
        </c:txPr>
        <c:crossAx val="51511144"/>
        <c:crosses val="autoZero"/>
        <c:crossBetween val="midCat"/>
        <c:majorUnit val="0.1"/>
      </c:valAx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besuchslänge!$B$7</c:f>
              <c:strCache>
                <c:ptCount val="1"/>
                <c:pt idx="0">
                  <c:v>Umsatz</c:v>
                </c:pt>
              </c:strCache>
            </c:strRef>
          </c:tx>
          <c:xVal>
            <c:numRef>
              <c:f>besuchslänge!$A$8:$A$23</c:f>
              <c:numCache>
                <c:formatCode>General</c:formatCode>
                <c:ptCount val="1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</c:numCache>
            </c:numRef>
          </c:xVal>
          <c:yVal>
            <c:numRef>
              <c:f>besuchslänge!$B$8:$B$23</c:f>
              <c:numCache>
                <c:formatCode>General</c:formatCode>
                <c:ptCount val="16"/>
                <c:pt idx="0">
                  <c:v>0</c:v>
                </c:pt>
                <c:pt idx="1">
                  <c:v>1000</c:v>
                </c:pt>
                <c:pt idx="2">
                  <c:v>1802.5009252216601</c:v>
                </c:pt>
                <c:pt idx="3">
                  <c:v>1829.855054943346</c:v>
                </c:pt>
                <c:pt idx="4">
                  <c:v>1741.101126592248</c:v>
                </c:pt>
                <c:pt idx="5">
                  <c:v>1646.9510875587971</c:v>
                </c:pt>
                <c:pt idx="6">
                  <c:v>1565.084580073287</c:v>
                </c:pt>
                <c:pt idx="7">
                  <c:v>1496.4286780726241</c:v>
                </c:pt>
                <c:pt idx="8">
                  <c:v>1438.9335800108199</c:v>
                </c:pt>
                <c:pt idx="9">
                  <c:v>1390.389170315909</c:v>
                </c:pt>
                <c:pt idx="10">
                  <c:v>1348.9628825916541</c:v>
                </c:pt>
                <c:pt idx="11">
                  <c:v>1313.2278303336079</c:v>
                </c:pt>
                <c:pt idx="12">
                  <c:v>1282.088853986816</c:v>
                </c:pt>
                <c:pt idx="13">
                  <c:v>1254.7035960424359</c:v>
                </c:pt>
                <c:pt idx="14">
                  <c:v>1230.4186833973799</c:v>
                </c:pt>
                <c:pt idx="15">
                  <c:v>1208.721892407003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1512320"/>
        <c:axId val="51512712"/>
      </c:scatterChart>
      <c:valAx>
        <c:axId val="51512320"/>
        <c:scaling>
          <c:orientation val="minMax"/>
          <c:max val="15"/>
        </c:scaling>
        <c:delete val="0"/>
        <c:axPos val="b"/>
        <c:title>
          <c:tx>
            <c:rich>
              <a:bodyPr/>
              <a:lstStyle/>
              <a:p>
                <a:pPr>
                  <a:defRPr lang="en-US" sz="1200"/>
                </a:pPr>
                <a:r>
                  <a:rPr lang="de-DE" sz="1200"/>
                  <a:t>Anzahl Besuche bei Gesamtzeit T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/>
            </a:pPr>
            <a:endParaRPr lang="de-DE"/>
          </a:p>
        </c:txPr>
        <c:crossAx val="51512712"/>
        <c:crosses val="autoZero"/>
        <c:crossBetween val="midCat"/>
        <c:majorUnit val="1"/>
      </c:valAx>
      <c:valAx>
        <c:axId val="5151271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lang="en-US" sz="1200"/>
                </a:pPr>
                <a:r>
                  <a:rPr lang="de-DE" sz="1200"/>
                  <a:t>Umsatz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/>
            </a:pPr>
            <a:endParaRPr lang="de-DE"/>
          </a:p>
        </c:txPr>
        <c:crossAx val="51512320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Auftragsgewinnung!$B$4</c:f>
              <c:strCache>
                <c:ptCount val="1"/>
                <c:pt idx="0">
                  <c:v>Auftragsgewinnungswahrscheinlichkeit</c:v>
                </c:pt>
              </c:strCache>
            </c:strRef>
          </c:tx>
          <c:marker>
            <c:symbol val="none"/>
          </c:marker>
          <c:xVal>
            <c:numRef>
              <c:f>Auftragsgewinnung!$A$5:$A$105</c:f>
              <c:numCache>
                <c:formatCode>0%</c:formatCode>
                <c:ptCount val="101"/>
                <c:pt idx="0">
                  <c:v>0</c:v>
                </c:pt>
                <c:pt idx="1">
                  <c:v>0.01</c:v>
                </c:pt>
                <c:pt idx="2">
                  <c:v>0.02</c:v>
                </c:pt>
                <c:pt idx="3">
                  <c:v>0.03</c:v>
                </c:pt>
                <c:pt idx="4">
                  <c:v>0.04</c:v>
                </c:pt>
                <c:pt idx="5">
                  <c:v>0.05</c:v>
                </c:pt>
                <c:pt idx="6">
                  <c:v>0.06</c:v>
                </c:pt>
                <c:pt idx="7">
                  <c:v>7.0000000000000007E-2</c:v>
                </c:pt>
                <c:pt idx="8">
                  <c:v>0.08</c:v>
                </c:pt>
                <c:pt idx="9">
                  <c:v>0.09</c:v>
                </c:pt>
                <c:pt idx="10">
                  <c:v>0.1</c:v>
                </c:pt>
                <c:pt idx="11">
                  <c:v>0.11</c:v>
                </c:pt>
                <c:pt idx="12">
                  <c:v>0.12</c:v>
                </c:pt>
                <c:pt idx="13">
                  <c:v>0.13</c:v>
                </c:pt>
                <c:pt idx="14">
                  <c:v>0.14000000000000001</c:v>
                </c:pt>
                <c:pt idx="15">
                  <c:v>0.15</c:v>
                </c:pt>
                <c:pt idx="16">
                  <c:v>0.16</c:v>
                </c:pt>
                <c:pt idx="17">
                  <c:v>0.17</c:v>
                </c:pt>
                <c:pt idx="18">
                  <c:v>0.18</c:v>
                </c:pt>
                <c:pt idx="19">
                  <c:v>0.19</c:v>
                </c:pt>
                <c:pt idx="20">
                  <c:v>0.2</c:v>
                </c:pt>
                <c:pt idx="21">
                  <c:v>0.21</c:v>
                </c:pt>
                <c:pt idx="22">
                  <c:v>0.22</c:v>
                </c:pt>
                <c:pt idx="23">
                  <c:v>0.23</c:v>
                </c:pt>
                <c:pt idx="24">
                  <c:v>0.24</c:v>
                </c:pt>
                <c:pt idx="25">
                  <c:v>0.25</c:v>
                </c:pt>
                <c:pt idx="26">
                  <c:v>0.26</c:v>
                </c:pt>
                <c:pt idx="27">
                  <c:v>0.27</c:v>
                </c:pt>
                <c:pt idx="28">
                  <c:v>0.28000000000000003</c:v>
                </c:pt>
                <c:pt idx="29">
                  <c:v>0.28999999999999998</c:v>
                </c:pt>
                <c:pt idx="30">
                  <c:v>0.3</c:v>
                </c:pt>
                <c:pt idx="31">
                  <c:v>0.31</c:v>
                </c:pt>
                <c:pt idx="32">
                  <c:v>0.32</c:v>
                </c:pt>
                <c:pt idx="33">
                  <c:v>0.33</c:v>
                </c:pt>
                <c:pt idx="34">
                  <c:v>0.34</c:v>
                </c:pt>
                <c:pt idx="35">
                  <c:v>0.35</c:v>
                </c:pt>
                <c:pt idx="36">
                  <c:v>0.36</c:v>
                </c:pt>
                <c:pt idx="37">
                  <c:v>0.37</c:v>
                </c:pt>
                <c:pt idx="38">
                  <c:v>0.38</c:v>
                </c:pt>
                <c:pt idx="39">
                  <c:v>0.39</c:v>
                </c:pt>
                <c:pt idx="40">
                  <c:v>0.4</c:v>
                </c:pt>
                <c:pt idx="41">
                  <c:v>0.41</c:v>
                </c:pt>
                <c:pt idx="42">
                  <c:v>0.42</c:v>
                </c:pt>
                <c:pt idx="43">
                  <c:v>0.43</c:v>
                </c:pt>
                <c:pt idx="44">
                  <c:v>0.44</c:v>
                </c:pt>
                <c:pt idx="45">
                  <c:v>0.45</c:v>
                </c:pt>
                <c:pt idx="46">
                  <c:v>0.46</c:v>
                </c:pt>
                <c:pt idx="47">
                  <c:v>0.47</c:v>
                </c:pt>
                <c:pt idx="48">
                  <c:v>0.48</c:v>
                </c:pt>
                <c:pt idx="49">
                  <c:v>0.49</c:v>
                </c:pt>
                <c:pt idx="50">
                  <c:v>0.5</c:v>
                </c:pt>
                <c:pt idx="51">
                  <c:v>0.51</c:v>
                </c:pt>
                <c:pt idx="52">
                  <c:v>0.52</c:v>
                </c:pt>
                <c:pt idx="53">
                  <c:v>0.53</c:v>
                </c:pt>
                <c:pt idx="54">
                  <c:v>0.54</c:v>
                </c:pt>
                <c:pt idx="55">
                  <c:v>0.55000000000000004</c:v>
                </c:pt>
                <c:pt idx="56">
                  <c:v>0.56000000000000005</c:v>
                </c:pt>
                <c:pt idx="57">
                  <c:v>0.56999999999999995</c:v>
                </c:pt>
                <c:pt idx="58">
                  <c:v>0.57999999999999996</c:v>
                </c:pt>
                <c:pt idx="59">
                  <c:v>0.59</c:v>
                </c:pt>
                <c:pt idx="60">
                  <c:v>0.6</c:v>
                </c:pt>
                <c:pt idx="61">
                  <c:v>0.61</c:v>
                </c:pt>
                <c:pt idx="62">
                  <c:v>0.62</c:v>
                </c:pt>
                <c:pt idx="63">
                  <c:v>0.63</c:v>
                </c:pt>
                <c:pt idx="64">
                  <c:v>0.64</c:v>
                </c:pt>
                <c:pt idx="65">
                  <c:v>0.65</c:v>
                </c:pt>
                <c:pt idx="66">
                  <c:v>0.66</c:v>
                </c:pt>
                <c:pt idx="67">
                  <c:v>0.67</c:v>
                </c:pt>
                <c:pt idx="68">
                  <c:v>0.68</c:v>
                </c:pt>
                <c:pt idx="69">
                  <c:v>0.69</c:v>
                </c:pt>
                <c:pt idx="70">
                  <c:v>0.7</c:v>
                </c:pt>
                <c:pt idx="71">
                  <c:v>0.71</c:v>
                </c:pt>
                <c:pt idx="72">
                  <c:v>0.72</c:v>
                </c:pt>
                <c:pt idx="73">
                  <c:v>0.73</c:v>
                </c:pt>
                <c:pt idx="74">
                  <c:v>0.74</c:v>
                </c:pt>
                <c:pt idx="75">
                  <c:v>0.75</c:v>
                </c:pt>
                <c:pt idx="76">
                  <c:v>0.76</c:v>
                </c:pt>
                <c:pt idx="77">
                  <c:v>0.77</c:v>
                </c:pt>
                <c:pt idx="78">
                  <c:v>0.78</c:v>
                </c:pt>
                <c:pt idx="79">
                  <c:v>0.79</c:v>
                </c:pt>
                <c:pt idx="80">
                  <c:v>0.8</c:v>
                </c:pt>
                <c:pt idx="81">
                  <c:v>0.81</c:v>
                </c:pt>
                <c:pt idx="82">
                  <c:v>0.82</c:v>
                </c:pt>
                <c:pt idx="83">
                  <c:v>0.83</c:v>
                </c:pt>
                <c:pt idx="84">
                  <c:v>0.84</c:v>
                </c:pt>
                <c:pt idx="85">
                  <c:v>0.85</c:v>
                </c:pt>
                <c:pt idx="86">
                  <c:v>0.86</c:v>
                </c:pt>
                <c:pt idx="87">
                  <c:v>0.87</c:v>
                </c:pt>
                <c:pt idx="88">
                  <c:v>0.88</c:v>
                </c:pt>
                <c:pt idx="89">
                  <c:v>0.89</c:v>
                </c:pt>
                <c:pt idx="90">
                  <c:v>0.9</c:v>
                </c:pt>
                <c:pt idx="91">
                  <c:v>0.91</c:v>
                </c:pt>
                <c:pt idx="92">
                  <c:v>0.92</c:v>
                </c:pt>
                <c:pt idx="93">
                  <c:v>0.93</c:v>
                </c:pt>
                <c:pt idx="94">
                  <c:v>0.94</c:v>
                </c:pt>
                <c:pt idx="95">
                  <c:v>0.95</c:v>
                </c:pt>
                <c:pt idx="96">
                  <c:v>0.96</c:v>
                </c:pt>
                <c:pt idx="97">
                  <c:v>0.97</c:v>
                </c:pt>
                <c:pt idx="98">
                  <c:v>0.98</c:v>
                </c:pt>
                <c:pt idx="99">
                  <c:v>0.99</c:v>
                </c:pt>
                <c:pt idx="100">
                  <c:v>1</c:v>
                </c:pt>
              </c:numCache>
            </c:numRef>
          </c:xVal>
          <c:yVal>
            <c:numRef>
              <c:f>Auftragsgewinnung!$B$5:$B$105</c:f>
              <c:numCache>
                <c:formatCode>0.00%</c:formatCode>
                <c:ptCount val="101"/>
                <c:pt idx="0">
                  <c:v>0</c:v>
                </c:pt>
                <c:pt idx="1">
                  <c:v>3.9210560847676802E-2</c:v>
                </c:pt>
                <c:pt idx="2">
                  <c:v>7.6883653613364203E-2</c:v>
                </c:pt>
                <c:pt idx="3">
                  <c:v>0.11307956328284299</c:v>
                </c:pt>
                <c:pt idx="4">
                  <c:v>0.14785621103378899</c:v>
                </c:pt>
                <c:pt idx="5">
                  <c:v>0.18126924692201801</c:v>
                </c:pt>
                <c:pt idx="6">
                  <c:v>0.213372138933447</c:v>
                </c:pt>
                <c:pt idx="7">
                  <c:v>0.24421625854427501</c:v>
                </c:pt>
                <c:pt idx="8">
                  <c:v>0.27385096292630901</c:v>
                </c:pt>
                <c:pt idx="9">
                  <c:v>0.30232367392896897</c:v>
                </c:pt>
                <c:pt idx="10">
                  <c:v>0.32967995396436101</c:v>
                </c:pt>
                <c:pt idx="11">
                  <c:v>0.35596357891685898</c:v>
                </c:pt>
                <c:pt idx="12">
                  <c:v>0.381216608193859</c:v>
                </c:pt>
                <c:pt idx="13">
                  <c:v>0.40547945202980601</c:v>
                </c:pt>
                <c:pt idx="14">
                  <c:v>0.42879093615118502</c:v>
                </c:pt>
                <c:pt idx="15">
                  <c:v>0.451188363905974</c:v>
                </c:pt>
                <c:pt idx="16">
                  <c:v>0.47270757595695101</c:v>
                </c:pt>
                <c:pt idx="17">
                  <c:v>0.49338300763441101</c:v>
                </c:pt>
                <c:pt idx="18">
                  <c:v>0.51324774404002804</c:v>
                </c:pt>
                <c:pt idx="19">
                  <c:v>0.53233357299009099</c:v>
                </c:pt>
                <c:pt idx="20">
                  <c:v>0.55067103588277899</c:v>
                </c:pt>
                <c:pt idx="21">
                  <c:v>0.56828947657091999</c:v>
                </c:pt>
                <c:pt idx="22">
                  <c:v>0.58521708831841901</c:v>
                </c:pt>
                <c:pt idx="23">
                  <c:v>0.60148095891548603</c:v>
                </c:pt>
                <c:pt idx="24">
                  <c:v>0.61710711402488805</c:v>
                </c:pt>
                <c:pt idx="25">
                  <c:v>0.632120558828558</c:v>
                </c:pt>
                <c:pt idx="26">
                  <c:v>0.64654531804121995</c:v>
                </c:pt>
                <c:pt idx="27">
                  <c:v>0.660404474355061</c:v>
                </c:pt>
                <c:pt idx="28">
                  <c:v>0.67372020537696098</c:v>
                </c:pt>
                <c:pt idx="29">
                  <c:v>0.68651381911739495</c:v>
                </c:pt>
                <c:pt idx="30">
                  <c:v>0.69880578808779803</c:v>
                </c:pt>
                <c:pt idx="31">
                  <c:v>0.710615782060949</c:v>
                </c:pt>
                <c:pt idx="32">
                  <c:v>0.72196269954680603</c:v>
                </c:pt>
                <c:pt idx="33">
                  <c:v>0.73286469803415</c:v>
                </c:pt>
                <c:pt idx="34">
                  <c:v>0.74333922304644395</c:v>
                </c:pt>
                <c:pt idx="35">
                  <c:v>0.75340303605839398</c:v>
                </c:pt>
                <c:pt idx="36">
                  <c:v>0.76307224131787799</c:v>
                </c:pt>
                <c:pt idx="37">
                  <c:v>0.77236231161618696</c:v>
                </c:pt>
                <c:pt idx="38">
                  <c:v>0.781288113047785</c:v>
                </c:pt>
                <c:pt idx="39">
                  <c:v>0.78986392879923495</c:v>
                </c:pt>
                <c:pt idx="40">
                  <c:v>0.79810348200534398</c:v>
                </c:pt>
                <c:pt idx="41">
                  <c:v>0.80601995770910795</c:v>
                </c:pt>
                <c:pt idx="42">
                  <c:v>0.81362602396059003</c:v>
                </c:pt>
                <c:pt idx="43">
                  <c:v>0.820933852088507</c:v>
                </c:pt>
                <c:pt idx="44">
                  <c:v>0.82795513617695005</c:v>
                </c:pt>
                <c:pt idx="45">
                  <c:v>0.834701111778414</c:v>
                </c:pt>
                <c:pt idx="46">
                  <c:v>0.84118257389307904</c:v>
                </c:pt>
                <c:pt idx="47">
                  <c:v>0.84740989424311597</c:v>
                </c:pt>
                <c:pt idx="48">
                  <c:v>0.85339303786965004</c:v>
                </c:pt>
                <c:pt idx="49">
                  <c:v>0.85914157907895505</c:v>
                </c:pt>
                <c:pt idx="50">
                  <c:v>0.86466471676338696</c:v>
                </c:pt>
                <c:pt idx="51">
                  <c:v>0.86997128912157395</c:v>
                </c:pt>
                <c:pt idx="52">
                  <c:v>0.87506978780141698</c:v>
                </c:pt>
                <c:pt idx="53">
                  <c:v>0.87996837148854301</c:v>
                </c:pt>
                <c:pt idx="54">
                  <c:v>0.88467487896193797</c:v>
                </c:pt>
                <c:pt idx="55">
                  <c:v>0.88919684163766599</c:v>
                </c:pt>
                <c:pt idx="56">
                  <c:v>0.89354149562074703</c:v>
                </c:pt>
                <c:pt idx="57">
                  <c:v>0.89771579328446305</c:v>
                </c:pt>
                <c:pt idx="58">
                  <c:v>0.90172641439563905</c:v>
                </c:pt>
                <c:pt idx="59">
                  <c:v>0.90557977680369806</c:v>
                </c:pt>
                <c:pt idx="60">
                  <c:v>0.90928204671058799</c:v>
                </c:pt>
                <c:pt idx="61">
                  <c:v>0.91283914853801895</c:v>
                </c:pt>
                <c:pt idx="62">
                  <c:v>0.91625677440780395</c:v>
                </c:pt>
                <c:pt idx="63">
                  <c:v>0.91954039325046799</c:v>
                </c:pt>
                <c:pt idx="64">
                  <c:v>0.92269525955669995</c:v>
                </c:pt>
                <c:pt idx="65">
                  <c:v>0.925726421785666</c:v>
                </c:pt>
                <c:pt idx="66">
                  <c:v>0.928638730443614</c:v>
                </c:pt>
                <c:pt idx="67">
                  <c:v>0.93143684584572195</c:v>
                </c:pt>
                <c:pt idx="68">
                  <c:v>0.934125245573597</c:v>
                </c:pt>
                <c:pt idx="69">
                  <c:v>0.93670823164035899</c:v>
                </c:pt>
                <c:pt idx="70">
                  <c:v>0.93918993737478196</c:v>
                </c:pt>
                <c:pt idx="71">
                  <c:v>0.94157433403549895</c:v>
                </c:pt>
                <c:pt idx="72">
                  <c:v>0.94386523716586601</c:v>
                </c:pt>
                <c:pt idx="73">
                  <c:v>0.94606631269964403</c:v>
                </c:pt>
                <c:pt idx="74">
                  <c:v>0.94818108282727398</c:v>
                </c:pt>
                <c:pt idx="75">
                  <c:v>0.95021293163213605</c:v>
                </c:pt>
                <c:pt idx="76">
                  <c:v>0.95216511050580199</c:v>
                </c:pt>
                <c:pt idx="77">
                  <c:v>0.95404074335095601</c:v>
                </c:pt>
                <c:pt idx="78">
                  <c:v>0.95584283158030703</c:v>
                </c:pt>
                <c:pt idx="79">
                  <c:v>0.957574258919489</c:v>
                </c:pt>
                <c:pt idx="80">
                  <c:v>0.95923779602163395</c:v>
                </c:pt>
                <c:pt idx="81">
                  <c:v>0.96083610490101301</c:v>
                </c:pt>
                <c:pt idx="82">
                  <c:v>0.96237174319282404</c:v>
                </c:pt>
                <c:pt idx="83">
                  <c:v>0.96384716824595296</c:v>
                </c:pt>
                <c:pt idx="84">
                  <c:v>0.96526474105526106</c:v>
                </c:pt>
                <c:pt idx="85">
                  <c:v>0.96662673003967403</c:v>
                </c:pt>
                <c:pt idx="86">
                  <c:v>0.967935314672139</c:v>
                </c:pt>
                <c:pt idx="87">
                  <c:v>0.96919258896724902</c:v>
                </c:pt>
                <c:pt idx="88">
                  <c:v>0.97040056483210801</c:v>
                </c:pt>
                <c:pt idx="89">
                  <c:v>0.97156117528581498</c:v>
                </c:pt>
                <c:pt idx="90">
                  <c:v>0.97267627755270802</c:v>
                </c:pt>
                <c:pt idx="91">
                  <c:v>0.97374765603431201</c:v>
                </c:pt>
                <c:pt idx="92">
                  <c:v>0.97477702516477305</c:v>
                </c:pt>
                <c:pt idx="93">
                  <c:v>0.97576603215430902</c:v>
                </c:pt>
                <c:pt idx="94">
                  <c:v>0.976716259625103</c:v>
                </c:pt>
                <c:pt idx="95">
                  <c:v>0.97762922814383402</c:v>
                </c:pt>
                <c:pt idx="96">
                  <c:v>0.97850639865490996</c:v>
                </c:pt>
                <c:pt idx="97">
                  <c:v>0.97934917481828698</c:v>
                </c:pt>
                <c:pt idx="98">
                  <c:v>0.98015890525562999</c:v>
                </c:pt>
                <c:pt idx="99">
                  <c:v>0.980936885708388</c:v>
                </c:pt>
                <c:pt idx="100">
                  <c:v>0.981684361111266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2464232"/>
        <c:axId val="212464624"/>
      </c:scatterChart>
      <c:valAx>
        <c:axId val="212464232"/>
        <c:scaling>
          <c:orientation val="minMax"/>
          <c:max val="1"/>
        </c:scaling>
        <c:delete val="0"/>
        <c:axPos val="b"/>
        <c:title>
          <c:tx>
            <c:rich>
              <a:bodyPr/>
              <a:lstStyle/>
              <a:p>
                <a:pPr>
                  <a:defRPr lang="en-US"/>
                </a:pPr>
                <a:r>
                  <a:rPr lang="de-DE"/>
                  <a:t>Akquisitionsbudget in % des erwarteten</a:t>
                </a:r>
                <a:r>
                  <a:rPr lang="de-DE" baseline="0"/>
                  <a:t> Deckungsbeitrages</a:t>
                </a:r>
                <a:endParaRPr lang="de-DE"/>
              </a:p>
            </c:rich>
          </c:tx>
          <c:layout/>
          <c:overlay val="0"/>
        </c:title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lang="en-US"/>
            </a:pPr>
            <a:endParaRPr lang="de-DE"/>
          </a:p>
        </c:txPr>
        <c:crossAx val="212464624"/>
        <c:crosses val="autoZero"/>
        <c:crossBetween val="midCat"/>
      </c:valAx>
      <c:valAx>
        <c:axId val="212464624"/>
        <c:scaling>
          <c:orientation val="minMax"/>
          <c:max val="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lang="en-US" sz="1000"/>
                </a:pPr>
                <a:r>
                  <a:rPr lang="de-DE" sz="1000"/>
                  <a:t>Anfragengewinnungswahrscheinlichkeit</a:t>
                </a:r>
              </a:p>
            </c:rich>
          </c:tx>
          <c:layout/>
          <c:overlay val="0"/>
        </c:title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lang="en-US"/>
            </a:pPr>
            <a:endParaRPr lang="de-DE"/>
          </a:p>
        </c:txPr>
        <c:crossAx val="212464232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4497462817147899"/>
          <c:y val="5.1400554097404502E-2"/>
          <c:w val="0.80933070866141699"/>
          <c:h val="0.73907771945173495"/>
        </c:manualLayout>
      </c:layout>
      <c:scatterChart>
        <c:scatterStyle val="smoothMarker"/>
        <c:varyColors val="0"/>
        <c:ser>
          <c:idx val="0"/>
          <c:order val="0"/>
          <c:tx>
            <c:strRef>
              <c:f>Tabelle5!$D$1</c:f>
              <c:strCache>
                <c:ptCount val="1"/>
                <c:pt idx="0">
                  <c:v>Umsatz (Mio)</c:v>
                </c:pt>
              </c:strCache>
            </c:strRef>
          </c:tx>
          <c:marker>
            <c:symbol val="none"/>
          </c:marker>
          <c:xVal>
            <c:numRef>
              <c:f>Tabelle5!$B$2:$B$473</c:f>
              <c:numCache>
                <c:formatCode>General</c:formatCode>
                <c:ptCount val="472"/>
                <c:pt idx="0">
                  <c:v>0</c:v>
                </c:pt>
                <c:pt idx="1">
                  <c:v>115</c:v>
                </c:pt>
                <c:pt idx="2">
                  <c:v>123.9</c:v>
                </c:pt>
                <c:pt idx="3">
                  <c:v>132.69999999999999</c:v>
                </c:pt>
                <c:pt idx="4">
                  <c:v>152.5</c:v>
                </c:pt>
                <c:pt idx="5">
                  <c:v>161.30000000000001</c:v>
                </c:pt>
                <c:pt idx="6">
                  <c:v>163.5</c:v>
                </c:pt>
                <c:pt idx="7">
                  <c:v>172.3</c:v>
                </c:pt>
                <c:pt idx="8">
                  <c:v>181.2</c:v>
                </c:pt>
                <c:pt idx="9" formatCode="0.0">
                  <c:v>190</c:v>
                </c:pt>
                <c:pt idx="10">
                  <c:v>192.2</c:v>
                </c:pt>
                <c:pt idx="11">
                  <c:v>201.1</c:v>
                </c:pt>
                <c:pt idx="12">
                  <c:v>221.1</c:v>
                </c:pt>
                <c:pt idx="13">
                  <c:v>223.6</c:v>
                </c:pt>
                <c:pt idx="14">
                  <c:v>232.4</c:v>
                </c:pt>
                <c:pt idx="15">
                  <c:v>234.9</c:v>
                </c:pt>
                <c:pt idx="16">
                  <c:v>243.8</c:v>
                </c:pt>
                <c:pt idx="17">
                  <c:v>252.6</c:v>
                </c:pt>
                <c:pt idx="18">
                  <c:v>255.1</c:v>
                </c:pt>
                <c:pt idx="19">
                  <c:v>257.60000000000002</c:v>
                </c:pt>
                <c:pt idx="20">
                  <c:v>266.5</c:v>
                </c:pt>
                <c:pt idx="21" formatCode="0.0">
                  <c:v>310</c:v>
                </c:pt>
                <c:pt idx="22">
                  <c:v>314.8</c:v>
                </c:pt>
                <c:pt idx="23">
                  <c:v>323.60000000000002</c:v>
                </c:pt>
                <c:pt idx="24">
                  <c:v>326.10000000000002</c:v>
                </c:pt>
                <c:pt idx="25">
                  <c:v>335</c:v>
                </c:pt>
                <c:pt idx="26">
                  <c:v>339.8</c:v>
                </c:pt>
                <c:pt idx="27">
                  <c:v>342.3</c:v>
                </c:pt>
                <c:pt idx="28">
                  <c:v>344.5</c:v>
                </c:pt>
                <c:pt idx="29">
                  <c:v>353.3</c:v>
                </c:pt>
                <c:pt idx="30">
                  <c:v>362.2</c:v>
                </c:pt>
                <c:pt idx="31">
                  <c:v>364.7</c:v>
                </c:pt>
                <c:pt idx="32">
                  <c:v>366.9</c:v>
                </c:pt>
                <c:pt idx="33">
                  <c:v>371.7</c:v>
                </c:pt>
                <c:pt idx="34">
                  <c:v>380.6</c:v>
                </c:pt>
                <c:pt idx="35">
                  <c:v>511</c:v>
                </c:pt>
                <c:pt idx="36">
                  <c:v>524</c:v>
                </c:pt>
                <c:pt idx="37">
                  <c:v>526.5</c:v>
                </c:pt>
                <c:pt idx="38">
                  <c:v>553.79999999999995</c:v>
                </c:pt>
                <c:pt idx="39">
                  <c:v>562.70000000000005</c:v>
                </c:pt>
                <c:pt idx="40">
                  <c:v>564.9</c:v>
                </c:pt>
                <c:pt idx="41">
                  <c:v>569.70000000000005</c:v>
                </c:pt>
                <c:pt idx="42">
                  <c:v>572.20000000000005</c:v>
                </c:pt>
                <c:pt idx="43">
                  <c:v>644.9</c:v>
                </c:pt>
                <c:pt idx="44">
                  <c:v>647.1</c:v>
                </c:pt>
                <c:pt idx="45">
                  <c:v>649.9</c:v>
                </c:pt>
                <c:pt idx="46">
                  <c:v>654.70000000000005</c:v>
                </c:pt>
                <c:pt idx="47">
                  <c:v>657.2</c:v>
                </c:pt>
                <c:pt idx="48">
                  <c:v>662.4</c:v>
                </c:pt>
                <c:pt idx="49">
                  <c:v>675.4</c:v>
                </c:pt>
                <c:pt idx="50">
                  <c:v>677.6</c:v>
                </c:pt>
                <c:pt idx="51">
                  <c:v>680.1</c:v>
                </c:pt>
                <c:pt idx="52">
                  <c:v>685</c:v>
                </c:pt>
                <c:pt idx="53">
                  <c:v>690.2</c:v>
                </c:pt>
                <c:pt idx="54">
                  <c:v>692.4</c:v>
                </c:pt>
                <c:pt idx="55">
                  <c:v>705.4</c:v>
                </c:pt>
                <c:pt idx="56">
                  <c:v>707.9</c:v>
                </c:pt>
                <c:pt idx="57">
                  <c:v>712.7</c:v>
                </c:pt>
                <c:pt idx="58">
                  <c:v>714.9</c:v>
                </c:pt>
                <c:pt idx="59">
                  <c:v>720.1</c:v>
                </c:pt>
                <c:pt idx="60">
                  <c:v>722.9</c:v>
                </c:pt>
                <c:pt idx="61">
                  <c:v>735.9</c:v>
                </c:pt>
                <c:pt idx="62">
                  <c:v>738.4</c:v>
                </c:pt>
                <c:pt idx="63">
                  <c:v>740.6</c:v>
                </c:pt>
                <c:pt idx="64">
                  <c:v>745.4</c:v>
                </c:pt>
                <c:pt idx="65">
                  <c:v>750.6</c:v>
                </c:pt>
              </c:numCache>
            </c:numRef>
          </c:xVal>
          <c:yVal>
            <c:numRef>
              <c:f>Tabelle5!$D$2:$D$473</c:f>
              <c:numCache>
                <c:formatCode>#,##0.000</c:formatCode>
                <c:ptCount val="472"/>
                <c:pt idx="0">
                  <c:v>161.12899999999999</c:v>
                </c:pt>
                <c:pt idx="1">
                  <c:v>297.96499999999992</c:v>
                </c:pt>
                <c:pt idx="2">
                  <c:v>307.72000000000003</c:v>
                </c:pt>
                <c:pt idx="3">
                  <c:v>316.32600000000002</c:v>
                </c:pt>
                <c:pt idx="4">
                  <c:v>333.92999999999972</c:v>
                </c:pt>
                <c:pt idx="5">
                  <c:v>341.48799999999972</c:v>
                </c:pt>
                <c:pt idx="6">
                  <c:v>343.13600000000002</c:v>
                </c:pt>
                <c:pt idx="7">
                  <c:v>349.75700000000001</c:v>
                </c:pt>
                <c:pt idx="8">
                  <c:v>355.553</c:v>
                </c:pt>
                <c:pt idx="9">
                  <c:v>360.62599999999992</c:v>
                </c:pt>
                <c:pt idx="10">
                  <c:v>361.834</c:v>
                </c:pt>
                <c:pt idx="11">
                  <c:v>366.28</c:v>
                </c:pt>
                <c:pt idx="12">
                  <c:v>379.08300000000003</c:v>
                </c:pt>
                <c:pt idx="13">
                  <c:v>380.59599999999972</c:v>
                </c:pt>
                <c:pt idx="14">
                  <c:v>384.49799999999971</c:v>
                </c:pt>
                <c:pt idx="15">
                  <c:v>385.79700000000003</c:v>
                </c:pt>
                <c:pt idx="16">
                  <c:v>389.23</c:v>
                </c:pt>
                <c:pt idx="17">
                  <c:v>392.25599999999991</c:v>
                </c:pt>
                <c:pt idx="18">
                  <c:v>393.36200000000002</c:v>
                </c:pt>
                <c:pt idx="19">
                  <c:v>394.38600000000002</c:v>
                </c:pt>
                <c:pt idx="20">
                  <c:v>397.06099999999992</c:v>
                </c:pt>
                <c:pt idx="21">
                  <c:v>409.27800000000002</c:v>
                </c:pt>
                <c:pt idx="22">
                  <c:v>410.60199999999992</c:v>
                </c:pt>
                <c:pt idx="23">
                  <c:v>412.97300000000001</c:v>
                </c:pt>
                <c:pt idx="24">
                  <c:v>413.83499999999992</c:v>
                </c:pt>
                <c:pt idx="25">
                  <c:v>415.94099999999992</c:v>
                </c:pt>
                <c:pt idx="26">
                  <c:v>417.0269999999997</c:v>
                </c:pt>
                <c:pt idx="27">
                  <c:v>417.75200000000001</c:v>
                </c:pt>
                <c:pt idx="28">
                  <c:v>418.2169999999997</c:v>
                </c:pt>
                <c:pt idx="29">
                  <c:v>420.09399999999971</c:v>
                </c:pt>
                <c:pt idx="30">
                  <c:v>421.77100000000002</c:v>
                </c:pt>
                <c:pt idx="31">
                  <c:v>422.38299999999992</c:v>
                </c:pt>
                <c:pt idx="32">
                  <c:v>422.76600000000002</c:v>
                </c:pt>
                <c:pt idx="33">
                  <c:v>423.58600000000001</c:v>
                </c:pt>
                <c:pt idx="34">
                  <c:v>425.08800000000002</c:v>
                </c:pt>
                <c:pt idx="35">
                  <c:v>453.32100000000003</c:v>
                </c:pt>
                <c:pt idx="36">
                  <c:v>456.113</c:v>
                </c:pt>
                <c:pt idx="37">
                  <c:v>456.63099999999991</c:v>
                </c:pt>
                <c:pt idx="38">
                  <c:v>462.17399999999992</c:v>
                </c:pt>
                <c:pt idx="39">
                  <c:v>463.52300000000002</c:v>
                </c:pt>
                <c:pt idx="40">
                  <c:v>463.84300000000002</c:v>
                </c:pt>
                <c:pt idx="41">
                  <c:v>464.51400000000001</c:v>
                </c:pt>
                <c:pt idx="42">
                  <c:v>464.95299999999992</c:v>
                </c:pt>
                <c:pt idx="43">
                  <c:v>477.64800000000002</c:v>
                </c:pt>
                <c:pt idx="44">
                  <c:v>477.91699999999969</c:v>
                </c:pt>
                <c:pt idx="45">
                  <c:v>473.36</c:v>
                </c:pt>
                <c:pt idx="46">
                  <c:v>478.91</c:v>
                </c:pt>
                <c:pt idx="47">
                  <c:v>478.28599999999972</c:v>
                </c:pt>
                <c:pt idx="48">
                  <c:v>480.06</c:v>
                </c:pt>
                <c:pt idx="49">
                  <c:v>481.887</c:v>
                </c:pt>
                <c:pt idx="50">
                  <c:v>482.11500000000001</c:v>
                </c:pt>
                <c:pt idx="51">
                  <c:v>482.43700000000001</c:v>
                </c:pt>
                <c:pt idx="52">
                  <c:v>482.89</c:v>
                </c:pt>
                <c:pt idx="53">
                  <c:v>483.54399999999993</c:v>
                </c:pt>
                <c:pt idx="54">
                  <c:v>483.73899999999969</c:v>
                </c:pt>
                <c:pt idx="55">
                  <c:v>485.25900000000001</c:v>
                </c:pt>
                <c:pt idx="56">
                  <c:v>485.53599999999972</c:v>
                </c:pt>
                <c:pt idx="57">
                  <c:v>485.91099999999972</c:v>
                </c:pt>
                <c:pt idx="58">
                  <c:v>486.09</c:v>
                </c:pt>
                <c:pt idx="59">
                  <c:v>486.62900000000002</c:v>
                </c:pt>
                <c:pt idx="60">
                  <c:v>486.90499999999992</c:v>
                </c:pt>
                <c:pt idx="61">
                  <c:v>488.17</c:v>
                </c:pt>
                <c:pt idx="62">
                  <c:v>488.41099999999972</c:v>
                </c:pt>
                <c:pt idx="63">
                  <c:v>488.55700000000002</c:v>
                </c:pt>
                <c:pt idx="64">
                  <c:v>488.86900000000009</c:v>
                </c:pt>
                <c:pt idx="65">
                  <c:v>489.33100000000002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Tabelle5!$G$1</c:f>
              <c:strCache>
                <c:ptCount val="1"/>
                <c:pt idx="0">
                  <c:v>Profit (Mio)</c:v>
                </c:pt>
              </c:strCache>
            </c:strRef>
          </c:tx>
          <c:marker>
            <c:symbol val="none"/>
          </c:marker>
          <c:xVal>
            <c:numRef>
              <c:f>Tabelle5!$B$2:$B$473</c:f>
              <c:numCache>
                <c:formatCode>General</c:formatCode>
                <c:ptCount val="472"/>
                <c:pt idx="0">
                  <c:v>0</c:v>
                </c:pt>
                <c:pt idx="1">
                  <c:v>115</c:v>
                </c:pt>
                <c:pt idx="2">
                  <c:v>123.9</c:v>
                </c:pt>
                <c:pt idx="3">
                  <c:v>132.69999999999999</c:v>
                </c:pt>
                <c:pt idx="4">
                  <c:v>152.5</c:v>
                </c:pt>
                <c:pt idx="5">
                  <c:v>161.30000000000001</c:v>
                </c:pt>
                <c:pt idx="6">
                  <c:v>163.5</c:v>
                </c:pt>
                <c:pt idx="7">
                  <c:v>172.3</c:v>
                </c:pt>
                <c:pt idx="8">
                  <c:v>181.2</c:v>
                </c:pt>
                <c:pt idx="9" formatCode="0.0">
                  <c:v>190</c:v>
                </c:pt>
                <c:pt idx="10">
                  <c:v>192.2</c:v>
                </c:pt>
                <c:pt idx="11">
                  <c:v>201.1</c:v>
                </c:pt>
                <c:pt idx="12">
                  <c:v>221.1</c:v>
                </c:pt>
                <c:pt idx="13">
                  <c:v>223.6</c:v>
                </c:pt>
                <c:pt idx="14">
                  <c:v>232.4</c:v>
                </c:pt>
                <c:pt idx="15">
                  <c:v>234.9</c:v>
                </c:pt>
                <c:pt idx="16">
                  <c:v>243.8</c:v>
                </c:pt>
                <c:pt idx="17">
                  <c:v>252.6</c:v>
                </c:pt>
                <c:pt idx="18">
                  <c:v>255.1</c:v>
                </c:pt>
                <c:pt idx="19">
                  <c:v>257.60000000000002</c:v>
                </c:pt>
                <c:pt idx="20">
                  <c:v>266.5</c:v>
                </c:pt>
                <c:pt idx="21" formatCode="0.0">
                  <c:v>310</c:v>
                </c:pt>
                <c:pt idx="22">
                  <c:v>314.8</c:v>
                </c:pt>
                <c:pt idx="23">
                  <c:v>323.60000000000002</c:v>
                </c:pt>
                <c:pt idx="24">
                  <c:v>326.10000000000002</c:v>
                </c:pt>
                <c:pt idx="25">
                  <c:v>335</c:v>
                </c:pt>
                <c:pt idx="26">
                  <c:v>339.8</c:v>
                </c:pt>
                <c:pt idx="27">
                  <c:v>342.3</c:v>
                </c:pt>
                <c:pt idx="28">
                  <c:v>344.5</c:v>
                </c:pt>
                <c:pt idx="29">
                  <c:v>353.3</c:v>
                </c:pt>
                <c:pt idx="30">
                  <c:v>362.2</c:v>
                </c:pt>
                <c:pt idx="31">
                  <c:v>364.7</c:v>
                </c:pt>
                <c:pt idx="32">
                  <c:v>366.9</c:v>
                </c:pt>
                <c:pt idx="33">
                  <c:v>371.7</c:v>
                </c:pt>
                <c:pt idx="34">
                  <c:v>380.6</c:v>
                </c:pt>
                <c:pt idx="35">
                  <c:v>511</c:v>
                </c:pt>
                <c:pt idx="36">
                  <c:v>524</c:v>
                </c:pt>
                <c:pt idx="37">
                  <c:v>526.5</c:v>
                </c:pt>
                <c:pt idx="38">
                  <c:v>553.79999999999995</c:v>
                </c:pt>
                <c:pt idx="39">
                  <c:v>562.70000000000005</c:v>
                </c:pt>
                <c:pt idx="40">
                  <c:v>564.9</c:v>
                </c:pt>
                <c:pt idx="41">
                  <c:v>569.70000000000005</c:v>
                </c:pt>
                <c:pt idx="42">
                  <c:v>572.20000000000005</c:v>
                </c:pt>
                <c:pt idx="43">
                  <c:v>644.9</c:v>
                </c:pt>
                <c:pt idx="44">
                  <c:v>647.1</c:v>
                </c:pt>
                <c:pt idx="45">
                  <c:v>649.9</c:v>
                </c:pt>
                <c:pt idx="46">
                  <c:v>654.70000000000005</c:v>
                </c:pt>
                <c:pt idx="47">
                  <c:v>657.2</c:v>
                </c:pt>
                <c:pt idx="48">
                  <c:v>662.4</c:v>
                </c:pt>
                <c:pt idx="49">
                  <c:v>675.4</c:v>
                </c:pt>
                <c:pt idx="50">
                  <c:v>677.6</c:v>
                </c:pt>
                <c:pt idx="51">
                  <c:v>680.1</c:v>
                </c:pt>
                <c:pt idx="52">
                  <c:v>685</c:v>
                </c:pt>
                <c:pt idx="53">
                  <c:v>690.2</c:v>
                </c:pt>
                <c:pt idx="54">
                  <c:v>692.4</c:v>
                </c:pt>
                <c:pt idx="55">
                  <c:v>705.4</c:v>
                </c:pt>
                <c:pt idx="56">
                  <c:v>707.9</c:v>
                </c:pt>
                <c:pt idx="57">
                  <c:v>712.7</c:v>
                </c:pt>
                <c:pt idx="58">
                  <c:v>714.9</c:v>
                </c:pt>
                <c:pt idx="59">
                  <c:v>720.1</c:v>
                </c:pt>
                <c:pt idx="60">
                  <c:v>722.9</c:v>
                </c:pt>
                <c:pt idx="61">
                  <c:v>735.9</c:v>
                </c:pt>
                <c:pt idx="62">
                  <c:v>738.4</c:v>
                </c:pt>
                <c:pt idx="63">
                  <c:v>740.6</c:v>
                </c:pt>
                <c:pt idx="64">
                  <c:v>745.4</c:v>
                </c:pt>
                <c:pt idx="65">
                  <c:v>750.6</c:v>
                </c:pt>
              </c:numCache>
            </c:numRef>
          </c:xVal>
          <c:yVal>
            <c:numRef>
              <c:f>Tabelle5!$G$2:$G$473</c:f>
              <c:numCache>
                <c:formatCode>0.000</c:formatCode>
                <c:ptCount val="472"/>
                <c:pt idx="0">
                  <c:v>130.6756171558072</c:v>
                </c:pt>
                <c:pt idx="1">
                  <c:v>235.26726108965849</c:v>
                </c:pt>
                <c:pt idx="2">
                  <c:v>242.68462754800831</c:v>
                </c:pt>
                <c:pt idx="3">
                  <c:v>249.17570488950881</c:v>
                </c:pt>
                <c:pt idx="4">
                  <c:v>262.81137887601659</c:v>
                </c:pt>
                <c:pt idx="5">
                  <c:v>268.4525282295121</c:v>
                </c:pt>
                <c:pt idx="6">
                  <c:v>269.70980711258898</c:v>
                </c:pt>
                <c:pt idx="7">
                  <c:v>274.59104947680862</c:v>
                </c:pt>
                <c:pt idx="8">
                  <c:v>278.79766698047092</c:v>
                </c:pt>
                <c:pt idx="9">
                  <c:v>282.42348136240821</c:v>
                </c:pt>
                <c:pt idx="10">
                  <c:v>283.31248023932397</c:v>
                </c:pt>
                <c:pt idx="11">
                  <c:v>286.42424775843722</c:v>
                </c:pt>
                <c:pt idx="12">
                  <c:v>293.20092263535531</c:v>
                </c:pt>
                <c:pt idx="13">
                  <c:v>293.99418398898501</c:v>
                </c:pt>
                <c:pt idx="14">
                  <c:v>296.67031738432507</c:v>
                </c:pt>
                <c:pt idx="15">
                  <c:v>297.33175472329742</c:v>
                </c:pt>
                <c:pt idx="16">
                  <c:v>299.62197925400523</c:v>
                </c:pt>
                <c:pt idx="17">
                  <c:v>301.5876766593716</c:v>
                </c:pt>
                <c:pt idx="18">
                  <c:v>302.13022598512492</c:v>
                </c:pt>
                <c:pt idx="19">
                  <c:v>302.62226330526198</c:v>
                </c:pt>
                <c:pt idx="20">
                  <c:v>304.29774984464518</c:v>
                </c:pt>
                <c:pt idx="21">
                  <c:v>312.10918569591598</c:v>
                </c:pt>
                <c:pt idx="22">
                  <c:v>312.95097996856532</c:v>
                </c:pt>
                <c:pt idx="23">
                  <c:v>314.3854723814286</c:v>
                </c:pt>
                <c:pt idx="24">
                  <c:v>314.77771769046961</c:v>
                </c:pt>
                <c:pt idx="25">
                  <c:v>315.99174523636549</c:v>
                </c:pt>
                <c:pt idx="26">
                  <c:v>316.63433350314619</c:v>
                </c:pt>
                <c:pt idx="27">
                  <c:v>316.94218680280369</c:v>
                </c:pt>
                <c:pt idx="28">
                  <c:v>317.20929466931511</c:v>
                </c:pt>
                <c:pt idx="29">
                  <c:v>318.24315308783201</c:v>
                </c:pt>
                <c:pt idx="30">
                  <c:v>319.10926163863832</c:v>
                </c:pt>
                <c:pt idx="31">
                  <c:v>319.34750693055599</c:v>
                </c:pt>
                <c:pt idx="32">
                  <c:v>319.54598079591909</c:v>
                </c:pt>
                <c:pt idx="33">
                  <c:v>319.96592705614012</c:v>
                </c:pt>
                <c:pt idx="34">
                  <c:v>320.69011060894911</c:v>
                </c:pt>
                <c:pt idx="35">
                  <c:v>331.32456990245589</c:v>
                </c:pt>
                <c:pt idx="36">
                  <c:v>332.37042287894911</c:v>
                </c:pt>
                <c:pt idx="37">
                  <c:v>332.55076416442847</c:v>
                </c:pt>
                <c:pt idx="38">
                  <c:v>334.4501379549107</c:v>
                </c:pt>
                <c:pt idx="39">
                  <c:v>335.05023850947111</c:v>
                </c:pt>
                <c:pt idx="40">
                  <c:v>335.19598137395201</c:v>
                </c:pt>
                <c:pt idx="41">
                  <c:v>335.49121463049858</c:v>
                </c:pt>
                <c:pt idx="42">
                  <c:v>335.62289191056732</c:v>
                </c:pt>
                <c:pt idx="43">
                  <c:v>339.20513666302958</c:v>
                </c:pt>
                <c:pt idx="44">
                  <c:v>339.30819252679652</c:v>
                </c:pt>
                <c:pt idx="45">
                  <c:v>336.34568385467321</c:v>
                </c:pt>
                <c:pt idx="46">
                  <c:v>340.724640231536</c:v>
                </c:pt>
                <c:pt idx="47">
                  <c:v>340.20150943879611</c:v>
                </c:pt>
                <c:pt idx="48">
                  <c:v>340.97731623267742</c:v>
                </c:pt>
                <c:pt idx="49">
                  <c:v>341.41232418273268</c:v>
                </c:pt>
                <c:pt idx="50">
                  <c:v>341.48106304592523</c:v>
                </c:pt>
                <c:pt idx="51">
                  <c:v>341.54066831798019</c:v>
                </c:pt>
                <c:pt idx="52">
                  <c:v>341.64788569915152</c:v>
                </c:pt>
                <c:pt idx="53">
                  <c:v>341.75169247164177</c:v>
                </c:pt>
                <c:pt idx="54">
                  <c:v>341.79281033437252</c:v>
                </c:pt>
                <c:pt idx="55">
                  <c:v>342.03348727601627</c:v>
                </c:pt>
                <c:pt idx="56">
                  <c:v>342.06537254498858</c:v>
                </c:pt>
                <c:pt idx="57">
                  <c:v>342.03635379526258</c:v>
                </c:pt>
                <c:pt idx="58">
                  <c:v>342.06407965776941</c:v>
                </c:pt>
                <c:pt idx="59">
                  <c:v>342.09888642806368</c:v>
                </c:pt>
                <c:pt idx="60">
                  <c:v>342.11350608302553</c:v>
                </c:pt>
                <c:pt idx="61">
                  <c:v>342.19276801768302</c:v>
                </c:pt>
                <c:pt idx="62">
                  <c:v>342.20247728418963</c:v>
                </c:pt>
                <c:pt idx="63">
                  <c:v>342.20258214623419</c:v>
                </c:pt>
                <c:pt idx="64">
                  <c:v>342.19733239392821</c:v>
                </c:pt>
                <c:pt idx="65">
                  <c:v>342.18593916275199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0813048"/>
        <c:axId val="260813440"/>
      </c:scatterChart>
      <c:valAx>
        <c:axId val="26081304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lang="en-US"/>
                </a:pPr>
                <a:r>
                  <a:rPr lang="en-US"/>
                  <a:t>Anzahl Verkaufsaußendienstmitarbeiter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/>
            </a:pPr>
            <a:endParaRPr lang="de-DE"/>
          </a:p>
        </c:txPr>
        <c:crossAx val="260813440"/>
        <c:crosses val="autoZero"/>
        <c:crossBetween val="midCat"/>
      </c:valAx>
      <c:valAx>
        <c:axId val="26081344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lang="en-US"/>
                </a:pPr>
                <a:r>
                  <a:rPr lang="en-US"/>
                  <a:t>Umsatz oder Deckungsbeitrag in Mio. Dollar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lang="en-US"/>
            </a:pPr>
            <a:endParaRPr lang="de-DE"/>
          </a:p>
        </c:txPr>
        <c:crossAx val="26081304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70043022747156602"/>
          <c:y val="0.58294947506561701"/>
          <c:w val="0.23568088363954501"/>
          <c:h val="0.1674343832021"/>
        </c:manualLayout>
      </c:layout>
      <c:overlay val="0"/>
      <c:txPr>
        <a:bodyPr/>
        <a:lstStyle/>
        <a:p>
          <a:pPr>
            <a:defRPr lang="en-US"/>
          </a:pPr>
          <a:endParaRPr lang="de-DE"/>
        </a:p>
      </c:txPr>
    </c:legend>
    <c:plotVisOnly val="1"/>
    <c:dispBlanksAs val="gap"/>
    <c:showDLblsOverMax val="0"/>
  </c:chart>
  <c:externalData r:id="rId2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0.40075</cdr:x>
      <cdr:y>0.12343</cdr:y>
    </cdr:from>
    <cdr:to>
      <cdr:x>0.40075</cdr:x>
      <cdr:y>0.77304</cdr:y>
    </cdr:to>
    <cdr:cxnSp macro="">
      <cdr:nvCxnSpPr>
        <cdr:cNvPr id="8" name="Gerade Verbindung 7"/>
        <cdr:cNvCxnSpPr/>
      </cdr:nvCxnSpPr>
      <cdr:spPr>
        <a:xfrm xmlns:a="http://schemas.openxmlformats.org/drawingml/2006/main">
          <a:off x="1832224" y="338591"/>
          <a:ext cx="0" cy="178200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0.10547</cdr:x>
      <cdr:y>0.87326</cdr:y>
    </cdr:from>
    <cdr:to>
      <cdr:x>0.29297</cdr:x>
      <cdr:y>1</cdr:y>
    </cdr:to>
    <cdr:sp macro="" textlink="">
      <cdr:nvSpPr>
        <cdr:cNvPr id="2" name="Textfeld 1"/>
        <cdr:cNvSpPr txBox="1"/>
      </cdr:nvSpPr>
      <cdr:spPr>
        <a:xfrm xmlns:a="http://schemas.openxmlformats.org/drawingml/2006/main">
          <a:off x="482209" y="2395527"/>
          <a:ext cx="857250" cy="3476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de-DE" sz="1100"/>
            <a:t>A-Kunden</a:t>
          </a:r>
        </a:p>
      </cdr:txBody>
    </cdr:sp>
  </cdr:relSizeAnchor>
  <cdr:relSizeAnchor xmlns:cdr="http://schemas.openxmlformats.org/drawingml/2006/chartDrawing">
    <cdr:from>
      <cdr:x>0.252</cdr:x>
      <cdr:y>0.87455</cdr:y>
    </cdr:from>
    <cdr:to>
      <cdr:x>0.45408</cdr:x>
      <cdr:y>0.97177</cdr:y>
    </cdr:to>
    <cdr:sp macro="" textlink="">
      <cdr:nvSpPr>
        <cdr:cNvPr id="3" name="Textfeld 1"/>
        <cdr:cNvSpPr txBox="1"/>
      </cdr:nvSpPr>
      <cdr:spPr>
        <a:xfrm xmlns:a="http://schemas.openxmlformats.org/drawingml/2006/main">
          <a:off x="1152147" y="2399054"/>
          <a:ext cx="923910" cy="2666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de-DE" sz="1100"/>
            <a:t>B-Kunden</a:t>
          </a:r>
        </a:p>
      </cdr:txBody>
    </cdr:sp>
  </cdr:relSizeAnchor>
  <cdr:relSizeAnchor xmlns:cdr="http://schemas.openxmlformats.org/drawingml/2006/chartDrawing">
    <cdr:from>
      <cdr:x>0.46736</cdr:x>
      <cdr:y>0.875</cdr:y>
    </cdr:from>
    <cdr:to>
      <cdr:x>0.66944</cdr:x>
      <cdr:y>0.97223</cdr:y>
    </cdr:to>
    <cdr:sp macro="" textlink="">
      <cdr:nvSpPr>
        <cdr:cNvPr id="4" name="Textfeld 1"/>
        <cdr:cNvSpPr txBox="1"/>
      </cdr:nvSpPr>
      <cdr:spPr>
        <a:xfrm xmlns:a="http://schemas.openxmlformats.org/drawingml/2006/main">
          <a:off x="2136770" y="2400287"/>
          <a:ext cx="923910" cy="2667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de-DE" sz="1100"/>
            <a:t>C-Kunden</a:t>
          </a:r>
        </a:p>
      </cdr:txBody>
    </cdr:sp>
  </cdr:relSizeAnchor>
  <cdr:relSizeAnchor xmlns:cdr="http://schemas.openxmlformats.org/drawingml/2006/chartDrawing">
    <cdr:from>
      <cdr:x>0.24857</cdr:x>
      <cdr:y>0.26957</cdr:y>
    </cdr:from>
    <cdr:to>
      <cdr:x>0.24857</cdr:x>
      <cdr:y>0.77304</cdr:y>
    </cdr:to>
    <cdr:cxnSp macro="">
      <cdr:nvCxnSpPr>
        <cdr:cNvPr id="6" name="Gerade Verbindung 5"/>
        <cdr:cNvCxnSpPr/>
      </cdr:nvCxnSpPr>
      <cdr:spPr>
        <a:xfrm xmlns:a="http://schemas.openxmlformats.org/drawingml/2006/main">
          <a:off x="1136462" y="739473"/>
          <a:ext cx="0" cy="1381118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16598-24D4-EE41-B253-F63279799278}" type="datetimeFigureOut"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DA28-7177-1B4E-ADF8-81E67723241D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16598-24D4-EE41-B253-F63279799278}" type="datetimeFigureOut"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DA28-7177-1B4E-ADF8-81E67723241D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16598-24D4-EE41-B253-F63279799278}" type="datetimeFigureOut"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DA28-7177-1B4E-ADF8-81E67723241D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16598-24D4-EE41-B253-F63279799278}" type="datetimeFigureOut"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DA28-7177-1B4E-ADF8-81E67723241D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16598-24D4-EE41-B253-F63279799278}" type="datetimeFigureOut"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DA28-7177-1B4E-ADF8-81E67723241D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16598-24D4-EE41-B253-F63279799278}" type="datetimeFigureOut">
              <a:t>10.01.2014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DA28-7177-1B4E-ADF8-81E67723241D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16598-24D4-EE41-B253-F63279799278}" type="datetimeFigureOut">
              <a:t>10.01.2014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DA28-7177-1B4E-ADF8-81E67723241D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16598-24D4-EE41-B253-F63279799278}" type="datetimeFigureOut">
              <a:t>10.01.2014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DA28-7177-1B4E-ADF8-81E67723241D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16598-24D4-EE41-B253-F63279799278}" type="datetimeFigureOut">
              <a:t>10.01.2014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DA28-7177-1B4E-ADF8-81E67723241D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16598-24D4-EE41-B253-F63279799278}" type="datetimeFigureOut">
              <a:t>10.01.2014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DA28-7177-1B4E-ADF8-81E67723241D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16598-24D4-EE41-B253-F63279799278}" type="datetimeFigureOut">
              <a:t>10.01.2014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DA28-7177-1B4E-ADF8-81E67723241D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16598-24D4-EE41-B253-F63279799278}" type="datetimeFigureOut">
              <a:t>10.01.2014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9DA28-7177-1B4E-ADF8-81E67723241D}" type="slidenum"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24556" y="338667"/>
            <a:ext cx="1439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4.1-1</a:t>
            </a:r>
          </a:p>
        </p:txBody>
      </p:sp>
      <p:grpSp>
        <p:nvGrpSpPr>
          <p:cNvPr id="2" name="Gruppieren 1"/>
          <p:cNvGrpSpPr/>
          <p:nvPr/>
        </p:nvGrpSpPr>
        <p:grpSpPr>
          <a:xfrm>
            <a:off x="1371600" y="1740693"/>
            <a:ext cx="6400800" cy="3376613"/>
            <a:chOff x="1371600" y="1740693"/>
            <a:chExt cx="6400800" cy="3376613"/>
          </a:xfrm>
        </p:grpSpPr>
        <p:sp>
          <p:nvSpPr>
            <p:cNvPr id="29" name="Text Box 3"/>
            <p:cNvSpPr txBox="1">
              <a:spLocks noChangeArrowheads="1"/>
            </p:cNvSpPr>
            <p:nvPr/>
          </p:nvSpPr>
          <p:spPr bwMode="auto">
            <a:xfrm>
              <a:off x="3486150" y="1740693"/>
              <a:ext cx="2114550" cy="2397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 anchor="ctr" anchorCtr="1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pPr algn="ctr" defTabSz="652463">
                <a:spcBef>
                  <a:spcPct val="50000"/>
                </a:spcBef>
              </a:pPr>
              <a:r>
                <a:rPr lang="de-DE" sz="1000">
                  <a:latin typeface="Arial" pitchFamily="34" charset="0"/>
                  <a:cs typeface="Arial" pitchFamily="34" charset="0"/>
                </a:rPr>
                <a:t>Außendienstgröße</a:t>
              </a:r>
            </a:p>
          </p:txBody>
        </p:sp>
        <p:sp>
          <p:nvSpPr>
            <p:cNvPr id="30" name="Text Box 4"/>
            <p:cNvSpPr txBox="1">
              <a:spLocks noChangeArrowheads="1"/>
            </p:cNvSpPr>
            <p:nvPr/>
          </p:nvSpPr>
          <p:spPr bwMode="auto">
            <a:xfrm>
              <a:off x="6288088" y="3064668"/>
              <a:ext cx="1484312" cy="3603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 anchor="ctr" anchorCtr="1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pPr algn="ctr" defTabSz="652463">
                <a:spcBef>
                  <a:spcPct val="50000"/>
                </a:spcBef>
              </a:pPr>
              <a:r>
                <a:rPr lang="de-DE" sz="1000">
                  <a:latin typeface="Arial" pitchFamily="34" charset="0"/>
                  <a:cs typeface="Arial" pitchFamily="34" charset="0"/>
                </a:rPr>
                <a:t>Competitve Bidding</a:t>
              </a:r>
            </a:p>
          </p:txBody>
        </p:sp>
        <p:sp>
          <p:nvSpPr>
            <p:cNvPr id="31" name="Text Box 5"/>
            <p:cNvSpPr txBox="1">
              <a:spLocks noChangeArrowheads="1"/>
            </p:cNvSpPr>
            <p:nvPr/>
          </p:nvSpPr>
          <p:spPr bwMode="auto">
            <a:xfrm>
              <a:off x="4687888" y="3064668"/>
              <a:ext cx="1484312" cy="3603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 anchor="ctr" anchorCtr="1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pPr algn="ctr" defTabSz="652463">
                <a:spcBef>
                  <a:spcPct val="50000"/>
                </a:spcBef>
              </a:pPr>
              <a:r>
                <a:rPr lang="de-DE" sz="1000">
                  <a:latin typeface="Arial" pitchFamily="34" charset="0"/>
                  <a:cs typeface="Arial" pitchFamily="34" charset="0"/>
                </a:rPr>
                <a:t>Angebotsaufwand</a:t>
              </a:r>
            </a:p>
          </p:txBody>
        </p:sp>
        <p:sp>
          <p:nvSpPr>
            <p:cNvPr id="32" name="Text Box 6"/>
            <p:cNvSpPr txBox="1">
              <a:spLocks noChangeArrowheads="1"/>
            </p:cNvSpPr>
            <p:nvPr/>
          </p:nvSpPr>
          <p:spPr bwMode="auto">
            <a:xfrm>
              <a:off x="2971980" y="3064668"/>
              <a:ext cx="1561920" cy="3603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 anchor="ctr" anchorCtr="1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pPr algn="ctr" defTabSz="652463">
                <a:spcBef>
                  <a:spcPct val="50000"/>
                </a:spcBef>
              </a:pPr>
              <a:r>
                <a:rPr lang="de-DE" sz="1000">
                  <a:latin typeface="Arial" pitchFamily="34" charset="0"/>
                  <a:cs typeface="Arial" pitchFamily="34" charset="0"/>
                </a:rPr>
                <a:t>Stammkundenbetreuung (Besuchsplanung)</a:t>
              </a:r>
            </a:p>
          </p:txBody>
        </p:sp>
        <p:sp>
          <p:nvSpPr>
            <p:cNvPr id="33" name="Text Box 7"/>
            <p:cNvSpPr txBox="1">
              <a:spLocks noChangeArrowheads="1"/>
            </p:cNvSpPr>
            <p:nvPr/>
          </p:nvSpPr>
          <p:spPr bwMode="auto">
            <a:xfrm>
              <a:off x="1371600" y="3064668"/>
              <a:ext cx="1484313" cy="3603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 anchor="ctr" anchorCtr="1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pPr algn="ctr" defTabSz="652463">
                <a:spcBef>
                  <a:spcPct val="50000"/>
                </a:spcBef>
              </a:pPr>
              <a:r>
                <a:rPr lang="de-DE" sz="1000">
                  <a:latin typeface="Arial" pitchFamily="34" charset="0"/>
                  <a:cs typeface="Arial" pitchFamily="34" charset="0"/>
                </a:rPr>
                <a:t>Neukundenakquisition</a:t>
              </a:r>
            </a:p>
          </p:txBody>
        </p:sp>
        <p:sp>
          <p:nvSpPr>
            <p:cNvPr id="34" name="Text Box 8"/>
            <p:cNvSpPr txBox="1">
              <a:spLocks noChangeArrowheads="1"/>
            </p:cNvSpPr>
            <p:nvPr/>
          </p:nvSpPr>
          <p:spPr bwMode="auto">
            <a:xfrm>
              <a:off x="2305230" y="2436018"/>
              <a:ext cx="1333500" cy="219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5306" tIns="32653" rIns="65306" bIns="32653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pPr algn="ctr" defTabSz="652463">
                <a:spcBef>
                  <a:spcPct val="50000"/>
                </a:spcBef>
              </a:pPr>
              <a:r>
                <a:rPr lang="de-DE" sz="1000" dirty="0">
                  <a:latin typeface="Arial" pitchFamily="34" charset="0"/>
                  <a:cs typeface="Arial" pitchFamily="34" charset="0"/>
                </a:rPr>
                <a:t>Reguläres Geschäft</a:t>
              </a:r>
            </a:p>
          </p:txBody>
        </p:sp>
        <p:sp>
          <p:nvSpPr>
            <p:cNvPr id="35" name="Text Box 9"/>
            <p:cNvSpPr txBox="1">
              <a:spLocks noChangeArrowheads="1"/>
            </p:cNvSpPr>
            <p:nvPr/>
          </p:nvSpPr>
          <p:spPr bwMode="auto">
            <a:xfrm>
              <a:off x="5371400" y="2436018"/>
              <a:ext cx="1228725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5306" tIns="32653" rIns="65306" bIns="32653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pPr algn="ctr" defTabSz="652463">
                <a:spcBef>
                  <a:spcPct val="50000"/>
                </a:spcBef>
              </a:pPr>
              <a:r>
                <a:rPr lang="de-DE" sz="1000" dirty="0">
                  <a:latin typeface="Arial" pitchFamily="34" charset="0"/>
                  <a:cs typeface="Arial" pitchFamily="34" charset="0"/>
                </a:rPr>
                <a:t>Projektgeschäft</a:t>
              </a:r>
            </a:p>
          </p:txBody>
        </p:sp>
        <p:sp>
          <p:nvSpPr>
            <p:cNvPr id="36" name="Line 10"/>
            <p:cNvSpPr>
              <a:spLocks noChangeShapeType="1"/>
            </p:cNvSpPr>
            <p:nvPr/>
          </p:nvSpPr>
          <p:spPr bwMode="auto">
            <a:xfrm>
              <a:off x="4572000" y="2013743"/>
              <a:ext cx="1428750" cy="406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Line 11"/>
            <p:cNvSpPr>
              <a:spLocks noChangeShapeType="1"/>
            </p:cNvSpPr>
            <p:nvPr/>
          </p:nvSpPr>
          <p:spPr bwMode="auto">
            <a:xfrm flipH="1">
              <a:off x="2971800" y="2013743"/>
              <a:ext cx="1600200" cy="406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Line 12"/>
            <p:cNvSpPr>
              <a:spLocks noChangeShapeType="1"/>
            </p:cNvSpPr>
            <p:nvPr/>
          </p:nvSpPr>
          <p:spPr bwMode="auto">
            <a:xfrm>
              <a:off x="2971800" y="2699543"/>
              <a:ext cx="800100" cy="355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Line 13"/>
            <p:cNvSpPr>
              <a:spLocks noChangeShapeType="1"/>
            </p:cNvSpPr>
            <p:nvPr/>
          </p:nvSpPr>
          <p:spPr bwMode="auto">
            <a:xfrm flipH="1">
              <a:off x="2057400" y="2699543"/>
              <a:ext cx="914400" cy="355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Line 14"/>
            <p:cNvSpPr>
              <a:spLocks noChangeShapeType="1"/>
            </p:cNvSpPr>
            <p:nvPr/>
          </p:nvSpPr>
          <p:spPr bwMode="auto">
            <a:xfrm flipH="1">
              <a:off x="5334000" y="2699543"/>
              <a:ext cx="628650" cy="355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Line 15"/>
            <p:cNvSpPr>
              <a:spLocks noChangeShapeType="1"/>
            </p:cNvSpPr>
            <p:nvPr/>
          </p:nvSpPr>
          <p:spPr bwMode="auto">
            <a:xfrm>
              <a:off x="5964238" y="2686843"/>
              <a:ext cx="1028700" cy="355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Text Box 16"/>
            <p:cNvSpPr txBox="1">
              <a:spLocks noChangeArrowheads="1"/>
            </p:cNvSpPr>
            <p:nvPr/>
          </p:nvSpPr>
          <p:spPr bwMode="auto">
            <a:xfrm>
              <a:off x="2403475" y="3910806"/>
              <a:ext cx="685800" cy="457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 anchor="ctr" anchorCtr="1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pPr algn="ctr" defTabSz="652463">
                <a:spcBef>
                  <a:spcPct val="50000"/>
                </a:spcBef>
              </a:pPr>
              <a:r>
                <a:rPr lang="de-DE" sz="1000">
                  <a:latin typeface="Arial" pitchFamily="34" charset="0"/>
                  <a:cs typeface="Arial" pitchFamily="34" charset="0"/>
                </a:rPr>
                <a:t>wer? </a:t>
              </a:r>
            </a:p>
            <a:p>
              <a:pPr algn="ctr" defTabSz="652463">
                <a:spcBef>
                  <a:spcPct val="50000"/>
                </a:spcBef>
              </a:pPr>
              <a:r>
                <a:rPr lang="de-DE" sz="1000">
                  <a:latin typeface="Arial" pitchFamily="34" charset="0"/>
                  <a:cs typeface="Arial" pitchFamily="34" charset="0"/>
                </a:rPr>
                <a:t>Coverage</a:t>
              </a:r>
            </a:p>
          </p:txBody>
        </p:sp>
        <p:sp>
          <p:nvSpPr>
            <p:cNvPr id="43" name="Text Box 17"/>
            <p:cNvSpPr txBox="1">
              <a:spLocks noChangeArrowheads="1"/>
            </p:cNvSpPr>
            <p:nvPr/>
          </p:nvSpPr>
          <p:spPr bwMode="auto">
            <a:xfrm>
              <a:off x="3348038" y="3910806"/>
              <a:ext cx="857250" cy="457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 anchor="ctr" anchorCtr="1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pPr algn="ctr" defTabSz="652463">
                <a:spcBef>
                  <a:spcPct val="50000"/>
                </a:spcBef>
              </a:pPr>
              <a:r>
                <a:rPr lang="de-DE" sz="1000" dirty="0">
                  <a:latin typeface="Arial" pitchFamily="34" charset="0"/>
                  <a:cs typeface="Arial" pitchFamily="34" charset="0"/>
                </a:rPr>
                <a:t>wie häufig?</a:t>
              </a:r>
            </a:p>
            <a:p>
              <a:pPr algn="ctr" defTabSz="652463">
                <a:spcBef>
                  <a:spcPct val="50000"/>
                </a:spcBef>
              </a:pPr>
              <a:r>
                <a:rPr lang="de-DE" sz="10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de-DE" sz="1000" dirty="0" err="1" smtClean="0">
                  <a:latin typeface="Arial" pitchFamily="34" charset="0"/>
                  <a:cs typeface="Arial" pitchFamily="34" charset="0"/>
                </a:rPr>
                <a:t>Frequency</a:t>
              </a:r>
              <a:endParaRPr lang="de-DE" sz="1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Text Box 18"/>
            <p:cNvSpPr txBox="1">
              <a:spLocks noChangeArrowheads="1"/>
            </p:cNvSpPr>
            <p:nvPr/>
          </p:nvSpPr>
          <p:spPr bwMode="auto">
            <a:xfrm>
              <a:off x="4457700" y="3910806"/>
              <a:ext cx="857250" cy="457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 anchor="ctr" anchorCtr="1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pPr algn="ctr" defTabSz="652463">
                <a:spcBef>
                  <a:spcPct val="50000"/>
                </a:spcBef>
              </a:pPr>
              <a:r>
                <a:rPr lang="de-DE" sz="1000">
                  <a:latin typeface="Arial" pitchFamily="34" charset="0"/>
                  <a:cs typeface="Arial" pitchFamily="34" charset="0"/>
                </a:rPr>
                <a:t>wie lange? </a:t>
              </a:r>
            </a:p>
            <a:p>
              <a:pPr algn="ctr" defTabSz="652463">
                <a:spcBef>
                  <a:spcPct val="50000"/>
                </a:spcBef>
              </a:pPr>
              <a:r>
                <a:rPr lang="de-DE" sz="1000">
                  <a:latin typeface="Arial" pitchFamily="34" charset="0"/>
                  <a:cs typeface="Arial" pitchFamily="34" charset="0"/>
                </a:rPr>
                <a:t>Duration</a:t>
              </a:r>
            </a:p>
          </p:txBody>
        </p:sp>
        <p:sp>
          <p:nvSpPr>
            <p:cNvPr id="45" name="Line 19"/>
            <p:cNvSpPr>
              <a:spLocks noChangeShapeType="1"/>
            </p:cNvSpPr>
            <p:nvPr/>
          </p:nvSpPr>
          <p:spPr bwMode="auto">
            <a:xfrm>
              <a:off x="3771900" y="3442493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Line 20"/>
            <p:cNvSpPr>
              <a:spLocks noChangeShapeType="1"/>
            </p:cNvSpPr>
            <p:nvPr/>
          </p:nvSpPr>
          <p:spPr bwMode="auto">
            <a:xfrm flipH="1">
              <a:off x="2743200" y="3442493"/>
              <a:ext cx="10287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Line 21"/>
            <p:cNvSpPr>
              <a:spLocks noChangeShapeType="1"/>
            </p:cNvSpPr>
            <p:nvPr/>
          </p:nvSpPr>
          <p:spPr bwMode="auto">
            <a:xfrm>
              <a:off x="3771900" y="3442493"/>
              <a:ext cx="108585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 Box 22"/>
            <p:cNvSpPr txBox="1">
              <a:spLocks noChangeArrowheads="1"/>
            </p:cNvSpPr>
            <p:nvPr/>
          </p:nvSpPr>
          <p:spPr bwMode="auto">
            <a:xfrm>
              <a:off x="2362200" y="4756943"/>
              <a:ext cx="1828800" cy="3603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5306" tIns="32653" rIns="65306" bIns="32653" anchor="ctr" anchorCtr="1"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pPr algn="ctr" defTabSz="652463">
                <a:spcBef>
                  <a:spcPct val="50000"/>
                </a:spcBef>
              </a:pPr>
              <a:r>
                <a:rPr lang="de-DE" sz="1000">
                  <a:latin typeface="Arial" pitchFamily="34" charset="0"/>
                  <a:cs typeface="Arial" pitchFamily="34" charset="0"/>
                </a:rPr>
                <a:t>Tourenplanung</a:t>
              </a:r>
            </a:p>
          </p:txBody>
        </p:sp>
        <p:cxnSp>
          <p:nvCxnSpPr>
            <p:cNvPr id="49" name="AutoShape 23"/>
            <p:cNvCxnSpPr>
              <a:cxnSpLocks noChangeShapeType="1"/>
              <a:stCxn id="33" idx="2"/>
              <a:endCxn id="48" idx="1"/>
            </p:cNvCxnSpPr>
            <p:nvPr/>
          </p:nvCxnSpPr>
          <p:spPr bwMode="auto">
            <a:xfrm rot="16200000" flipH="1">
              <a:off x="1481931" y="4056856"/>
              <a:ext cx="1512094" cy="248443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0" name="AutoShape 24"/>
            <p:cNvCxnSpPr>
              <a:cxnSpLocks noChangeShapeType="1"/>
              <a:stCxn id="44" idx="2"/>
              <a:endCxn id="48" idx="3"/>
            </p:cNvCxnSpPr>
            <p:nvPr/>
          </p:nvCxnSpPr>
          <p:spPr bwMode="auto">
            <a:xfrm rot="5400000">
              <a:off x="4254104" y="4304903"/>
              <a:ext cx="569119" cy="695325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51" name="Line 25"/>
            <p:cNvSpPr>
              <a:spLocks noChangeShapeType="1"/>
            </p:cNvSpPr>
            <p:nvPr/>
          </p:nvSpPr>
          <p:spPr bwMode="auto">
            <a:xfrm>
              <a:off x="2743200" y="4375943"/>
              <a:ext cx="0" cy="3635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" name="Line 26"/>
            <p:cNvSpPr>
              <a:spLocks noChangeShapeType="1"/>
            </p:cNvSpPr>
            <p:nvPr/>
          </p:nvSpPr>
          <p:spPr bwMode="auto">
            <a:xfrm>
              <a:off x="3773488" y="4375943"/>
              <a:ext cx="0" cy="3635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2400" kern="1200">
                  <a:solidFill>
                    <a:schemeClr val="tx1"/>
                  </a:solidFill>
                  <a:latin typeface="Times New Roman" charset="0"/>
                  <a:ea typeface="+mn-ea"/>
                  <a:cs typeface="+mn-cs"/>
                </a:defRPr>
              </a:lvl9pPr>
            </a:lstStyle>
            <a:p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8" name="Rechteck 27"/>
          <p:cNvSpPr/>
          <p:nvPr/>
        </p:nvSpPr>
        <p:spPr>
          <a:xfrm>
            <a:off x="1371600" y="5643200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24556" y="338667"/>
            <a:ext cx="1439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4.2-1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2286000" y="20574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hteck 4"/>
          <p:cNvSpPr/>
          <p:nvPr/>
        </p:nvSpPr>
        <p:spPr>
          <a:xfrm>
            <a:off x="2452706" y="5036174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24556" y="338667"/>
            <a:ext cx="1439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4.2-2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2286000" y="20574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hteck 4"/>
          <p:cNvSpPr/>
          <p:nvPr/>
        </p:nvSpPr>
        <p:spPr>
          <a:xfrm>
            <a:off x="2563543" y="4888392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24556" y="338667"/>
            <a:ext cx="1439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4.3-2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2286000" y="20574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hteck 4"/>
          <p:cNvSpPr/>
          <p:nvPr/>
        </p:nvSpPr>
        <p:spPr>
          <a:xfrm>
            <a:off x="2369579" y="4879156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24556" y="338667"/>
            <a:ext cx="1439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4.4-1</a:t>
            </a:r>
          </a:p>
        </p:txBody>
      </p:sp>
      <p:pic>
        <p:nvPicPr>
          <p:cNvPr id="3" name="Bild 2" descr="4.4-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56" y="1151944"/>
            <a:ext cx="8537222" cy="4886905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522307" y="6208059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24556" y="338667"/>
            <a:ext cx="1439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4.6-1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200" y="48445"/>
            <a:ext cx="4773613" cy="496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hteck 4"/>
          <p:cNvSpPr/>
          <p:nvPr/>
        </p:nvSpPr>
        <p:spPr>
          <a:xfrm>
            <a:off x="1763889" y="5839738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24556" y="338667"/>
            <a:ext cx="1439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4.6-2</a:t>
            </a:r>
          </a:p>
        </p:txBody>
      </p:sp>
      <p:grpSp>
        <p:nvGrpSpPr>
          <p:cNvPr id="2" name="Gruppieren 1"/>
          <p:cNvGrpSpPr/>
          <p:nvPr/>
        </p:nvGrpSpPr>
        <p:grpSpPr>
          <a:xfrm>
            <a:off x="1926431" y="1326356"/>
            <a:ext cx="5291139" cy="4205288"/>
            <a:chOff x="1926431" y="1326356"/>
            <a:chExt cx="5291139" cy="4205288"/>
          </a:xfrm>
        </p:grpSpPr>
        <p:grpSp>
          <p:nvGrpSpPr>
            <p:cNvPr id="3" name="Group 1090"/>
            <p:cNvGrpSpPr>
              <a:grpSpLocks/>
            </p:cNvGrpSpPr>
            <p:nvPr/>
          </p:nvGrpSpPr>
          <p:grpSpPr bwMode="auto">
            <a:xfrm>
              <a:off x="1972469" y="1326356"/>
              <a:ext cx="2286000" cy="2090738"/>
              <a:chOff x="330" y="856"/>
              <a:chExt cx="1440" cy="1317"/>
            </a:xfrm>
          </p:grpSpPr>
          <p:sp>
            <p:nvSpPr>
              <p:cNvPr id="53" name="Rectangle 1027"/>
              <p:cNvSpPr>
                <a:spLocks noChangeArrowheads="1"/>
              </p:cNvSpPr>
              <p:nvPr/>
            </p:nvSpPr>
            <p:spPr bwMode="auto">
              <a:xfrm>
                <a:off x="954" y="1144"/>
                <a:ext cx="432" cy="38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S</a:t>
                </a:r>
              </a:p>
            </p:txBody>
          </p:sp>
          <p:sp>
            <p:nvSpPr>
              <p:cNvPr id="54" name="Oval 53"/>
              <p:cNvSpPr>
                <a:spLocks noChangeArrowheads="1"/>
              </p:cNvSpPr>
              <p:nvPr/>
            </p:nvSpPr>
            <p:spPr bwMode="auto">
              <a:xfrm>
                <a:off x="522" y="856"/>
                <a:ext cx="240" cy="19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3</a:t>
                </a:r>
                <a:endParaRPr lang="de-DE" sz="600"/>
              </a:p>
            </p:txBody>
          </p:sp>
          <p:sp>
            <p:nvSpPr>
              <p:cNvPr id="55" name="Oval 54"/>
              <p:cNvSpPr>
                <a:spLocks noChangeArrowheads="1"/>
              </p:cNvSpPr>
              <p:nvPr/>
            </p:nvSpPr>
            <p:spPr bwMode="auto">
              <a:xfrm>
                <a:off x="330" y="1240"/>
                <a:ext cx="240" cy="19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4</a:t>
                </a:r>
                <a:endParaRPr lang="de-DE" sz="600"/>
              </a:p>
            </p:txBody>
          </p:sp>
          <p:sp>
            <p:nvSpPr>
              <p:cNvPr id="56" name="Oval 55"/>
              <p:cNvSpPr>
                <a:spLocks noChangeArrowheads="1"/>
              </p:cNvSpPr>
              <p:nvPr/>
            </p:nvSpPr>
            <p:spPr bwMode="auto">
              <a:xfrm>
                <a:off x="522" y="1624"/>
                <a:ext cx="240" cy="19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5</a:t>
                </a:r>
                <a:endParaRPr lang="de-DE" sz="600"/>
              </a:p>
            </p:txBody>
          </p:sp>
          <p:sp>
            <p:nvSpPr>
              <p:cNvPr id="57" name="Oval 56"/>
              <p:cNvSpPr>
                <a:spLocks noChangeArrowheads="1"/>
              </p:cNvSpPr>
              <p:nvPr/>
            </p:nvSpPr>
            <p:spPr bwMode="auto">
              <a:xfrm>
                <a:off x="1530" y="856"/>
                <a:ext cx="240" cy="19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1</a:t>
                </a:r>
                <a:endParaRPr lang="de-DE" sz="600"/>
              </a:p>
            </p:txBody>
          </p:sp>
          <p:sp>
            <p:nvSpPr>
              <p:cNvPr id="58" name="Oval 57"/>
              <p:cNvSpPr>
                <a:spLocks noChangeArrowheads="1"/>
              </p:cNvSpPr>
              <p:nvPr/>
            </p:nvSpPr>
            <p:spPr bwMode="auto">
              <a:xfrm>
                <a:off x="1530" y="1624"/>
                <a:ext cx="240" cy="19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2</a:t>
                </a:r>
                <a:endParaRPr lang="de-DE" sz="600"/>
              </a:p>
            </p:txBody>
          </p:sp>
          <p:sp>
            <p:nvSpPr>
              <p:cNvPr id="59" name="Arc 1033"/>
              <p:cNvSpPr>
                <a:spLocks/>
              </p:cNvSpPr>
              <p:nvPr/>
            </p:nvSpPr>
            <p:spPr bwMode="auto">
              <a:xfrm>
                <a:off x="762" y="953"/>
                <a:ext cx="240" cy="192"/>
              </a:xfrm>
              <a:custGeom>
                <a:avLst/>
                <a:gdLst>
                  <a:gd name="T0" fmla="*/ 0 w 21541"/>
                  <a:gd name="T1" fmla="*/ 0 h 21600"/>
                  <a:gd name="T2" fmla="*/ 0 w 21541"/>
                  <a:gd name="T3" fmla="*/ 0 h 21600"/>
                  <a:gd name="T4" fmla="*/ 0 w 2154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541"/>
                  <a:gd name="T10" fmla="*/ 0 h 21600"/>
                  <a:gd name="T11" fmla="*/ 21541 w 2154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41" h="21600" fill="none" extrusionOk="0">
                    <a:moveTo>
                      <a:pt x="-1" y="0"/>
                    </a:moveTo>
                    <a:cubicBezTo>
                      <a:pt x="11310" y="0"/>
                      <a:pt x="20705" y="8724"/>
                      <a:pt x="21540" y="20004"/>
                    </a:cubicBezTo>
                  </a:path>
                  <a:path w="21541" h="21600" stroke="0" extrusionOk="0">
                    <a:moveTo>
                      <a:pt x="-1" y="0"/>
                    </a:moveTo>
                    <a:cubicBezTo>
                      <a:pt x="11310" y="0"/>
                      <a:pt x="20705" y="8724"/>
                      <a:pt x="21540" y="20004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60" name="Arc 1034"/>
              <p:cNvSpPr>
                <a:spLocks/>
              </p:cNvSpPr>
              <p:nvPr/>
            </p:nvSpPr>
            <p:spPr bwMode="auto">
              <a:xfrm rot="-10577173">
                <a:off x="666" y="1048"/>
                <a:ext cx="288" cy="192"/>
              </a:xfrm>
              <a:custGeom>
                <a:avLst/>
                <a:gdLst>
                  <a:gd name="T0" fmla="*/ 0 w 21541"/>
                  <a:gd name="T1" fmla="*/ 0 h 21600"/>
                  <a:gd name="T2" fmla="*/ 0 w 21541"/>
                  <a:gd name="T3" fmla="*/ 0 h 21600"/>
                  <a:gd name="T4" fmla="*/ 0 w 2154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541"/>
                  <a:gd name="T10" fmla="*/ 0 h 21600"/>
                  <a:gd name="T11" fmla="*/ 21541 w 2154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41" h="21600" fill="none" extrusionOk="0">
                    <a:moveTo>
                      <a:pt x="-1" y="0"/>
                    </a:moveTo>
                    <a:cubicBezTo>
                      <a:pt x="11310" y="0"/>
                      <a:pt x="20705" y="8724"/>
                      <a:pt x="21540" y="20004"/>
                    </a:cubicBezTo>
                  </a:path>
                  <a:path w="21541" h="21600" stroke="0" extrusionOk="0">
                    <a:moveTo>
                      <a:pt x="-1" y="0"/>
                    </a:moveTo>
                    <a:cubicBezTo>
                      <a:pt x="11310" y="0"/>
                      <a:pt x="20705" y="8724"/>
                      <a:pt x="21540" y="20004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61" name="Line 1035"/>
              <p:cNvSpPr>
                <a:spLocks noChangeShapeType="1"/>
              </p:cNvSpPr>
              <p:nvPr/>
            </p:nvSpPr>
            <p:spPr bwMode="auto">
              <a:xfrm>
                <a:off x="570" y="1288"/>
                <a:ext cx="38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62" name="Line 1036"/>
              <p:cNvSpPr>
                <a:spLocks noChangeShapeType="1"/>
              </p:cNvSpPr>
              <p:nvPr/>
            </p:nvSpPr>
            <p:spPr bwMode="auto">
              <a:xfrm>
                <a:off x="570" y="1384"/>
                <a:ext cx="38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non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63" name="Arc 1037"/>
              <p:cNvSpPr>
                <a:spLocks/>
              </p:cNvSpPr>
              <p:nvPr/>
            </p:nvSpPr>
            <p:spPr bwMode="auto">
              <a:xfrm rot="5400000">
                <a:off x="786" y="1504"/>
                <a:ext cx="192" cy="240"/>
              </a:xfrm>
              <a:custGeom>
                <a:avLst/>
                <a:gdLst>
                  <a:gd name="T0" fmla="*/ 0 w 21541"/>
                  <a:gd name="T1" fmla="*/ 0 h 21600"/>
                  <a:gd name="T2" fmla="*/ 0 w 21541"/>
                  <a:gd name="T3" fmla="*/ 0 h 21600"/>
                  <a:gd name="T4" fmla="*/ 0 w 2154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541"/>
                  <a:gd name="T10" fmla="*/ 0 h 21600"/>
                  <a:gd name="T11" fmla="*/ 21541 w 2154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41" h="21600" fill="none" extrusionOk="0">
                    <a:moveTo>
                      <a:pt x="-1" y="0"/>
                    </a:moveTo>
                    <a:cubicBezTo>
                      <a:pt x="11310" y="0"/>
                      <a:pt x="20705" y="8724"/>
                      <a:pt x="21540" y="20004"/>
                    </a:cubicBezTo>
                  </a:path>
                  <a:path w="21541" h="21600" stroke="0" extrusionOk="0">
                    <a:moveTo>
                      <a:pt x="-1" y="0"/>
                    </a:moveTo>
                    <a:cubicBezTo>
                      <a:pt x="11310" y="0"/>
                      <a:pt x="20705" y="8724"/>
                      <a:pt x="21540" y="20004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64" name="Arc 1038"/>
              <p:cNvSpPr>
                <a:spLocks/>
              </p:cNvSpPr>
              <p:nvPr/>
            </p:nvSpPr>
            <p:spPr bwMode="auto">
              <a:xfrm rot="-5400000">
                <a:off x="738" y="1408"/>
                <a:ext cx="192" cy="240"/>
              </a:xfrm>
              <a:custGeom>
                <a:avLst/>
                <a:gdLst>
                  <a:gd name="T0" fmla="*/ 0 w 21541"/>
                  <a:gd name="T1" fmla="*/ 0 h 21600"/>
                  <a:gd name="T2" fmla="*/ 0 w 21541"/>
                  <a:gd name="T3" fmla="*/ 0 h 21600"/>
                  <a:gd name="T4" fmla="*/ 0 w 2154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541"/>
                  <a:gd name="T10" fmla="*/ 0 h 21600"/>
                  <a:gd name="T11" fmla="*/ 21541 w 2154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41" h="21600" fill="none" extrusionOk="0">
                    <a:moveTo>
                      <a:pt x="-1" y="0"/>
                    </a:moveTo>
                    <a:cubicBezTo>
                      <a:pt x="11310" y="0"/>
                      <a:pt x="20705" y="8724"/>
                      <a:pt x="21540" y="20004"/>
                    </a:cubicBezTo>
                  </a:path>
                  <a:path w="21541" h="21600" stroke="0" extrusionOk="0">
                    <a:moveTo>
                      <a:pt x="-1" y="0"/>
                    </a:moveTo>
                    <a:cubicBezTo>
                      <a:pt x="11310" y="0"/>
                      <a:pt x="20705" y="8724"/>
                      <a:pt x="21540" y="20004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65" name="Arc 1039"/>
              <p:cNvSpPr>
                <a:spLocks/>
              </p:cNvSpPr>
              <p:nvPr/>
            </p:nvSpPr>
            <p:spPr bwMode="auto">
              <a:xfrm flipV="1">
                <a:off x="1386" y="1048"/>
                <a:ext cx="240" cy="19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66" name="Arc 1040"/>
              <p:cNvSpPr>
                <a:spLocks/>
              </p:cNvSpPr>
              <p:nvPr/>
            </p:nvSpPr>
            <p:spPr bwMode="auto">
              <a:xfrm rot="10849057" flipV="1">
                <a:off x="1290" y="952"/>
                <a:ext cx="240" cy="19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67" name="Arc 1041"/>
              <p:cNvSpPr>
                <a:spLocks/>
              </p:cNvSpPr>
              <p:nvPr/>
            </p:nvSpPr>
            <p:spPr bwMode="auto">
              <a:xfrm>
                <a:off x="1386" y="1432"/>
                <a:ext cx="240" cy="19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68" name="Arc 1042"/>
              <p:cNvSpPr>
                <a:spLocks/>
              </p:cNvSpPr>
              <p:nvPr/>
            </p:nvSpPr>
            <p:spPr bwMode="auto">
              <a:xfrm rot="10800000">
                <a:off x="1290" y="1528"/>
                <a:ext cx="240" cy="19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69" name="Text Box 1085"/>
              <p:cNvSpPr txBox="1">
                <a:spLocks noChangeArrowheads="1"/>
              </p:cNvSpPr>
              <p:nvPr/>
            </p:nvSpPr>
            <p:spPr bwMode="auto">
              <a:xfrm>
                <a:off x="570" y="1960"/>
                <a:ext cx="1070" cy="213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defTabSz="762000" eaLnBrk="0" hangingPunct="0"/>
                <a:r>
                  <a:rPr lang="de-DE" sz="1600"/>
                  <a:t>Ausgangslösung</a:t>
                </a:r>
              </a:p>
            </p:txBody>
          </p:sp>
        </p:grpSp>
        <p:grpSp>
          <p:nvGrpSpPr>
            <p:cNvPr id="5" name="Group 1092"/>
            <p:cNvGrpSpPr>
              <a:grpSpLocks/>
            </p:cNvGrpSpPr>
            <p:nvPr/>
          </p:nvGrpSpPr>
          <p:grpSpPr bwMode="auto">
            <a:xfrm>
              <a:off x="4693445" y="1326356"/>
              <a:ext cx="2524125" cy="2090738"/>
              <a:chOff x="2583" y="856"/>
              <a:chExt cx="1590" cy="1317"/>
            </a:xfrm>
          </p:grpSpPr>
          <p:sp>
            <p:nvSpPr>
              <p:cNvPr id="37" name="Rectangle 1043"/>
              <p:cNvSpPr>
                <a:spLocks noChangeArrowheads="1"/>
              </p:cNvSpPr>
              <p:nvPr/>
            </p:nvSpPr>
            <p:spPr bwMode="auto">
              <a:xfrm>
                <a:off x="3210" y="1144"/>
                <a:ext cx="432" cy="38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S</a:t>
                </a:r>
              </a:p>
            </p:txBody>
          </p:sp>
          <p:sp>
            <p:nvSpPr>
              <p:cNvPr id="38" name="Oval 37"/>
              <p:cNvSpPr>
                <a:spLocks noChangeArrowheads="1"/>
              </p:cNvSpPr>
              <p:nvPr/>
            </p:nvSpPr>
            <p:spPr bwMode="auto">
              <a:xfrm>
                <a:off x="2778" y="856"/>
                <a:ext cx="240" cy="19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3</a:t>
                </a:r>
                <a:endParaRPr lang="de-DE" sz="600"/>
              </a:p>
            </p:txBody>
          </p:sp>
          <p:sp>
            <p:nvSpPr>
              <p:cNvPr id="39" name="Oval 38"/>
              <p:cNvSpPr>
                <a:spLocks noChangeArrowheads="1"/>
              </p:cNvSpPr>
              <p:nvPr/>
            </p:nvSpPr>
            <p:spPr bwMode="auto">
              <a:xfrm>
                <a:off x="2586" y="1240"/>
                <a:ext cx="240" cy="19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4</a:t>
                </a:r>
                <a:endParaRPr lang="de-DE" sz="600"/>
              </a:p>
            </p:txBody>
          </p:sp>
          <p:sp>
            <p:nvSpPr>
              <p:cNvPr id="40" name="Oval 39"/>
              <p:cNvSpPr>
                <a:spLocks noChangeArrowheads="1"/>
              </p:cNvSpPr>
              <p:nvPr/>
            </p:nvSpPr>
            <p:spPr bwMode="auto">
              <a:xfrm>
                <a:off x="2778" y="1624"/>
                <a:ext cx="240" cy="19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5</a:t>
                </a:r>
                <a:endParaRPr lang="de-DE" sz="600"/>
              </a:p>
            </p:txBody>
          </p:sp>
          <p:sp>
            <p:nvSpPr>
              <p:cNvPr id="41" name="Oval 40"/>
              <p:cNvSpPr>
                <a:spLocks noChangeArrowheads="1"/>
              </p:cNvSpPr>
              <p:nvPr/>
            </p:nvSpPr>
            <p:spPr bwMode="auto">
              <a:xfrm>
                <a:off x="3786" y="856"/>
                <a:ext cx="240" cy="19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1</a:t>
                </a:r>
                <a:endParaRPr lang="de-DE" sz="600"/>
              </a:p>
            </p:txBody>
          </p:sp>
          <p:sp>
            <p:nvSpPr>
              <p:cNvPr id="42" name="Oval 41"/>
              <p:cNvSpPr>
                <a:spLocks noChangeArrowheads="1"/>
              </p:cNvSpPr>
              <p:nvPr/>
            </p:nvSpPr>
            <p:spPr bwMode="auto">
              <a:xfrm>
                <a:off x="3786" y="1624"/>
                <a:ext cx="240" cy="19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2</a:t>
                </a:r>
                <a:endParaRPr lang="de-DE" sz="600"/>
              </a:p>
            </p:txBody>
          </p:sp>
          <p:sp>
            <p:nvSpPr>
              <p:cNvPr id="43" name="Arc 1049"/>
              <p:cNvSpPr>
                <a:spLocks/>
              </p:cNvSpPr>
              <p:nvPr/>
            </p:nvSpPr>
            <p:spPr bwMode="auto">
              <a:xfrm>
                <a:off x="3018" y="953"/>
                <a:ext cx="240" cy="192"/>
              </a:xfrm>
              <a:custGeom>
                <a:avLst/>
                <a:gdLst>
                  <a:gd name="T0" fmla="*/ 0 w 21541"/>
                  <a:gd name="T1" fmla="*/ 0 h 21600"/>
                  <a:gd name="T2" fmla="*/ 0 w 21541"/>
                  <a:gd name="T3" fmla="*/ 0 h 21600"/>
                  <a:gd name="T4" fmla="*/ 0 w 2154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541"/>
                  <a:gd name="T10" fmla="*/ 0 h 21600"/>
                  <a:gd name="T11" fmla="*/ 21541 w 2154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41" h="21600" fill="none" extrusionOk="0">
                    <a:moveTo>
                      <a:pt x="-1" y="0"/>
                    </a:moveTo>
                    <a:cubicBezTo>
                      <a:pt x="11310" y="0"/>
                      <a:pt x="20705" y="8724"/>
                      <a:pt x="21540" y="20004"/>
                    </a:cubicBezTo>
                  </a:path>
                  <a:path w="21541" h="21600" stroke="0" extrusionOk="0">
                    <a:moveTo>
                      <a:pt x="-1" y="0"/>
                    </a:moveTo>
                    <a:cubicBezTo>
                      <a:pt x="11310" y="0"/>
                      <a:pt x="20705" y="8724"/>
                      <a:pt x="21540" y="20004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44" name="Arc 1050"/>
              <p:cNvSpPr>
                <a:spLocks/>
              </p:cNvSpPr>
              <p:nvPr/>
            </p:nvSpPr>
            <p:spPr bwMode="auto">
              <a:xfrm rot="-10577173">
                <a:off x="2922" y="1048"/>
                <a:ext cx="288" cy="192"/>
              </a:xfrm>
              <a:custGeom>
                <a:avLst/>
                <a:gdLst>
                  <a:gd name="T0" fmla="*/ 0 w 21541"/>
                  <a:gd name="T1" fmla="*/ 0 h 21600"/>
                  <a:gd name="T2" fmla="*/ 0 w 21541"/>
                  <a:gd name="T3" fmla="*/ 0 h 21600"/>
                  <a:gd name="T4" fmla="*/ 0 w 2154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541"/>
                  <a:gd name="T10" fmla="*/ 0 h 21600"/>
                  <a:gd name="T11" fmla="*/ 21541 w 2154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41" h="21600" fill="none" extrusionOk="0">
                    <a:moveTo>
                      <a:pt x="-1" y="0"/>
                    </a:moveTo>
                    <a:cubicBezTo>
                      <a:pt x="11310" y="0"/>
                      <a:pt x="20705" y="8724"/>
                      <a:pt x="21540" y="20004"/>
                    </a:cubicBezTo>
                  </a:path>
                  <a:path w="21541" h="21600" stroke="0" extrusionOk="0">
                    <a:moveTo>
                      <a:pt x="-1" y="0"/>
                    </a:moveTo>
                    <a:cubicBezTo>
                      <a:pt x="11310" y="0"/>
                      <a:pt x="20705" y="8724"/>
                      <a:pt x="21540" y="20004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45" name="Line 1051"/>
              <p:cNvSpPr>
                <a:spLocks noChangeShapeType="1"/>
              </p:cNvSpPr>
              <p:nvPr/>
            </p:nvSpPr>
            <p:spPr bwMode="auto">
              <a:xfrm>
                <a:off x="2826" y="1288"/>
                <a:ext cx="38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46" name="Line 1052"/>
              <p:cNvSpPr>
                <a:spLocks noChangeShapeType="1"/>
              </p:cNvSpPr>
              <p:nvPr/>
            </p:nvSpPr>
            <p:spPr bwMode="auto">
              <a:xfrm>
                <a:off x="2826" y="1384"/>
                <a:ext cx="38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non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47" name="Arc 1053"/>
              <p:cNvSpPr>
                <a:spLocks/>
              </p:cNvSpPr>
              <p:nvPr/>
            </p:nvSpPr>
            <p:spPr bwMode="auto">
              <a:xfrm rot="5400000">
                <a:off x="3042" y="1504"/>
                <a:ext cx="192" cy="240"/>
              </a:xfrm>
              <a:custGeom>
                <a:avLst/>
                <a:gdLst>
                  <a:gd name="T0" fmla="*/ 0 w 21541"/>
                  <a:gd name="T1" fmla="*/ 0 h 21600"/>
                  <a:gd name="T2" fmla="*/ 0 w 21541"/>
                  <a:gd name="T3" fmla="*/ 0 h 21600"/>
                  <a:gd name="T4" fmla="*/ 0 w 2154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541"/>
                  <a:gd name="T10" fmla="*/ 0 h 21600"/>
                  <a:gd name="T11" fmla="*/ 21541 w 2154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41" h="21600" fill="none" extrusionOk="0">
                    <a:moveTo>
                      <a:pt x="-1" y="0"/>
                    </a:moveTo>
                    <a:cubicBezTo>
                      <a:pt x="11310" y="0"/>
                      <a:pt x="20705" y="8724"/>
                      <a:pt x="21540" y="20004"/>
                    </a:cubicBezTo>
                  </a:path>
                  <a:path w="21541" h="21600" stroke="0" extrusionOk="0">
                    <a:moveTo>
                      <a:pt x="-1" y="0"/>
                    </a:moveTo>
                    <a:cubicBezTo>
                      <a:pt x="11310" y="0"/>
                      <a:pt x="20705" y="8724"/>
                      <a:pt x="21540" y="20004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48" name="Arc 1054"/>
              <p:cNvSpPr>
                <a:spLocks/>
              </p:cNvSpPr>
              <p:nvPr/>
            </p:nvSpPr>
            <p:spPr bwMode="auto">
              <a:xfrm rot="-5400000">
                <a:off x="2994" y="1408"/>
                <a:ext cx="192" cy="240"/>
              </a:xfrm>
              <a:custGeom>
                <a:avLst/>
                <a:gdLst>
                  <a:gd name="T0" fmla="*/ 0 w 21541"/>
                  <a:gd name="T1" fmla="*/ 0 h 21600"/>
                  <a:gd name="T2" fmla="*/ 0 w 21541"/>
                  <a:gd name="T3" fmla="*/ 0 h 21600"/>
                  <a:gd name="T4" fmla="*/ 0 w 2154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541"/>
                  <a:gd name="T10" fmla="*/ 0 h 21600"/>
                  <a:gd name="T11" fmla="*/ 21541 w 2154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41" h="21600" fill="none" extrusionOk="0">
                    <a:moveTo>
                      <a:pt x="-1" y="0"/>
                    </a:moveTo>
                    <a:cubicBezTo>
                      <a:pt x="11310" y="0"/>
                      <a:pt x="20705" y="8724"/>
                      <a:pt x="21540" y="20004"/>
                    </a:cubicBezTo>
                  </a:path>
                  <a:path w="21541" h="21600" stroke="0" extrusionOk="0">
                    <a:moveTo>
                      <a:pt x="-1" y="0"/>
                    </a:moveTo>
                    <a:cubicBezTo>
                      <a:pt x="11310" y="0"/>
                      <a:pt x="20705" y="8724"/>
                      <a:pt x="21540" y="20004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49" name="Line 1055"/>
              <p:cNvSpPr>
                <a:spLocks noChangeShapeType="1"/>
              </p:cNvSpPr>
              <p:nvPr/>
            </p:nvSpPr>
            <p:spPr bwMode="auto">
              <a:xfrm flipV="1">
                <a:off x="3642" y="952"/>
                <a:ext cx="144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50" name="Line 1056"/>
              <p:cNvSpPr>
                <a:spLocks noChangeShapeType="1"/>
              </p:cNvSpPr>
              <p:nvPr/>
            </p:nvSpPr>
            <p:spPr bwMode="auto">
              <a:xfrm>
                <a:off x="3930" y="1048"/>
                <a:ext cx="0" cy="57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51" name="Line 1057"/>
              <p:cNvSpPr>
                <a:spLocks noChangeShapeType="1"/>
              </p:cNvSpPr>
              <p:nvPr/>
            </p:nvSpPr>
            <p:spPr bwMode="auto">
              <a:xfrm flipH="1" flipV="1">
                <a:off x="3642" y="1528"/>
                <a:ext cx="144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52" name="Text Box 1086"/>
              <p:cNvSpPr txBox="1">
                <a:spLocks noChangeArrowheads="1"/>
              </p:cNvSpPr>
              <p:nvPr/>
            </p:nvSpPr>
            <p:spPr bwMode="auto">
              <a:xfrm>
                <a:off x="2583" y="1960"/>
                <a:ext cx="1590" cy="213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defTabSz="762000" eaLnBrk="0" hangingPunct="0"/>
                <a:r>
                  <a:rPr lang="de-DE" sz="1600"/>
                  <a:t>Erste verbesserte Lösung</a:t>
                </a:r>
              </a:p>
            </p:txBody>
          </p:sp>
        </p:grpSp>
        <p:grpSp>
          <p:nvGrpSpPr>
            <p:cNvPr id="6" name="Group 1091"/>
            <p:cNvGrpSpPr>
              <a:grpSpLocks/>
            </p:cNvGrpSpPr>
            <p:nvPr/>
          </p:nvGrpSpPr>
          <p:grpSpPr bwMode="auto">
            <a:xfrm>
              <a:off x="1926431" y="3517106"/>
              <a:ext cx="2646363" cy="2014538"/>
              <a:chOff x="301" y="2536"/>
              <a:chExt cx="1667" cy="1269"/>
            </a:xfrm>
          </p:grpSpPr>
          <p:sp>
            <p:nvSpPr>
              <p:cNvPr id="22" name="Rectangle 1064"/>
              <p:cNvSpPr>
                <a:spLocks noChangeArrowheads="1"/>
              </p:cNvSpPr>
              <p:nvPr/>
            </p:nvSpPr>
            <p:spPr bwMode="auto">
              <a:xfrm>
                <a:off x="954" y="2824"/>
                <a:ext cx="432" cy="38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S</a:t>
                </a:r>
              </a:p>
            </p:txBody>
          </p:sp>
          <p:sp>
            <p:nvSpPr>
              <p:cNvPr id="23" name="Oval 22"/>
              <p:cNvSpPr>
                <a:spLocks noChangeArrowheads="1"/>
              </p:cNvSpPr>
              <p:nvPr/>
            </p:nvSpPr>
            <p:spPr bwMode="auto">
              <a:xfrm>
                <a:off x="522" y="2536"/>
                <a:ext cx="240" cy="19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3</a:t>
                </a:r>
                <a:endParaRPr lang="de-DE" sz="600"/>
              </a:p>
            </p:txBody>
          </p:sp>
          <p:sp>
            <p:nvSpPr>
              <p:cNvPr id="24" name="Oval 23"/>
              <p:cNvSpPr>
                <a:spLocks noChangeArrowheads="1"/>
              </p:cNvSpPr>
              <p:nvPr/>
            </p:nvSpPr>
            <p:spPr bwMode="auto">
              <a:xfrm>
                <a:off x="330" y="2920"/>
                <a:ext cx="240" cy="19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4</a:t>
                </a:r>
                <a:endParaRPr lang="de-DE" sz="600"/>
              </a:p>
            </p:txBody>
          </p:sp>
          <p:sp>
            <p:nvSpPr>
              <p:cNvPr id="25" name="Oval 24"/>
              <p:cNvSpPr>
                <a:spLocks noChangeArrowheads="1"/>
              </p:cNvSpPr>
              <p:nvPr/>
            </p:nvSpPr>
            <p:spPr bwMode="auto">
              <a:xfrm>
                <a:off x="522" y="3304"/>
                <a:ext cx="240" cy="19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5</a:t>
                </a:r>
                <a:endParaRPr lang="de-DE" sz="600"/>
              </a:p>
            </p:txBody>
          </p:sp>
          <p:sp>
            <p:nvSpPr>
              <p:cNvPr id="26" name="Oval 25"/>
              <p:cNvSpPr>
                <a:spLocks noChangeArrowheads="1"/>
              </p:cNvSpPr>
              <p:nvPr/>
            </p:nvSpPr>
            <p:spPr bwMode="auto">
              <a:xfrm>
                <a:off x="1530" y="2536"/>
                <a:ext cx="240" cy="19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1</a:t>
                </a:r>
                <a:endParaRPr lang="de-DE" sz="600"/>
              </a:p>
            </p:txBody>
          </p:sp>
          <p:sp>
            <p:nvSpPr>
              <p:cNvPr id="27" name="Oval 26"/>
              <p:cNvSpPr>
                <a:spLocks noChangeArrowheads="1"/>
              </p:cNvSpPr>
              <p:nvPr/>
            </p:nvSpPr>
            <p:spPr bwMode="auto">
              <a:xfrm>
                <a:off x="1530" y="3304"/>
                <a:ext cx="240" cy="19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2</a:t>
                </a:r>
                <a:endParaRPr lang="de-DE" sz="600"/>
              </a:p>
            </p:txBody>
          </p:sp>
          <p:sp>
            <p:nvSpPr>
              <p:cNvPr id="28" name="Line 1070"/>
              <p:cNvSpPr>
                <a:spLocks noChangeShapeType="1"/>
              </p:cNvSpPr>
              <p:nvPr/>
            </p:nvSpPr>
            <p:spPr bwMode="auto">
              <a:xfrm>
                <a:off x="570" y="3016"/>
                <a:ext cx="38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29" name="Arc 1071"/>
              <p:cNvSpPr>
                <a:spLocks/>
              </p:cNvSpPr>
              <p:nvPr/>
            </p:nvSpPr>
            <p:spPr bwMode="auto">
              <a:xfrm rot="5400000">
                <a:off x="786" y="3184"/>
                <a:ext cx="192" cy="240"/>
              </a:xfrm>
              <a:custGeom>
                <a:avLst/>
                <a:gdLst>
                  <a:gd name="T0" fmla="*/ 0 w 21541"/>
                  <a:gd name="T1" fmla="*/ 0 h 21600"/>
                  <a:gd name="T2" fmla="*/ 0 w 21541"/>
                  <a:gd name="T3" fmla="*/ 0 h 21600"/>
                  <a:gd name="T4" fmla="*/ 0 w 2154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541"/>
                  <a:gd name="T10" fmla="*/ 0 h 21600"/>
                  <a:gd name="T11" fmla="*/ 21541 w 2154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41" h="21600" fill="none" extrusionOk="0">
                    <a:moveTo>
                      <a:pt x="-1" y="0"/>
                    </a:moveTo>
                    <a:cubicBezTo>
                      <a:pt x="11310" y="0"/>
                      <a:pt x="20705" y="8724"/>
                      <a:pt x="21540" y="20004"/>
                    </a:cubicBezTo>
                  </a:path>
                  <a:path w="21541" h="21600" stroke="0" extrusionOk="0">
                    <a:moveTo>
                      <a:pt x="-1" y="0"/>
                    </a:moveTo>
                    <a:cubicBezTo>
                      <a:pt x="11310" y="0"/>
                      <a:pt x="20705" y="8724"/>
                      <a:pt x="21540" y="20004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30" name="Arc 1072"/>
              <p:cNvSpPr>
                <a:spLocks/>
              </p:cNvSpPr>
              <p:nvPr/>
            </p:nvSpPr>
            <p:spPr bwMode="auto">
              <a:xfrm rot="-5400000">
                <a:off x="738" y="3088"/>
                <a:ext cx="192" cy="240"/>
              </a:xfrm>
              <a:custGeom>
                <a:avLst/>
                <a:gdLst>
                  <a:gd name="T0" fmla="*/ 0 w 21541"/>
                  <a:gd name="T1" fmla="*/ 0 h 21600"/>
                  <a:gd name="T2" fmla="*/ 0 w 21541"/>
                  <a:gd name="T3" fmla="*/ 0 h 21600"/>
                  <a:gd name="T4" fmla="*/ 0 w 2154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541"/>
                  <a:gd name="T10" fmla="*/ 0 h 21600"/>
                  <a:gd name="T11" fmla="*/ 21541 w 2154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41" h="21600" fill="none" extrusionOk="0">
                    <a:moveTo>
                      <a:pt x="-1" y="0"/>
                    </a:moveTo>
                    <a:cubicBezTo>
                      <a:pt x="11310" y="0"/>
                      <a:pt x="20705" y="8724"/>
                      <a:pt x="21540" y="20004"/>
                    </a:cubicBezTo>
                  </a:path>
                  <a:path w="21541" h="21600" stroke="0" extrusionOk="0">
                    <a:moveTo>
                      <a:pt x="-1" y="0"/>
                    </a:moveTo>
                    <a:cubicBezTo>
                      <a:pt x="11310" y="0"/>
                      <a:pt x="20705" y="8724"/>
                      <a:pt x="21540" y="20004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31" name="Line 1073"/>
              <p:cNvSpPr>
                <a:spLocks noChangeShapeType="1"/>
              </p:cNvSpPr>
              <p:nvPr/>
            </p:nvSpPr>
            <p:spPr bwMode="auto">
              <a:xfrm flipH="1">
                <a:off x="474" y="2728"/>
                <a:ext cx="144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32" name="Line 1074"/>
              <p:cNvSpPr>
                <a:spLocks noChangeShapeType="1"/>
              </p:cNvSpPr>
              <p:nvPr/>
            </p:nvSpPr>
            <p:spPr bwMode="auto">
              <a:xfrm flipH="1" flipV="1">
                <a:off x="762" y="2632"/>
                <a:ext cx="192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33" name="Line 1075"/>
              <p:cNvSpPr>
                <a:spLocks noChangeShapeType="1"/>
              </p:cNvSpPr>
              <p:nvPr/>
            </p:nvSpPr>
            <p:spPr bwMode="auto">
              <a:xfrm flipV="1">
                <a:off x="1386" y="2632"/>
                <a:ext cx="144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34" name="Line 1076"/>
              <p:cNvSpPr>
                <a:spLocks noChangeShapeType="1"/>
              </p:cNvSpPr>
              <p:nvPr/>
            </p:nvSpPr>
            <p:spPr bwMode="auto">
              <a:xfrm>
                <a:off x="1674" y="2728"/>
                <a:ext cx="0" cy="57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35" name="Line 1077"/>
              <p:cNvSpPr>
                <a:spLocks noChangeShapeType="1"/>
              </p:cNvSpPr>
              <p:nvPr/>
            </p:nvSpPr>
            <p:spPr bwMode="auto">
              <a:xfrm flipH="1" flipV="1">
                <a:off x="1386" y="3208"/>
                <a:ext cx="144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36" name="Text Box 1087"/>
              <p:cNvSpPr txBox="1">
                <a:spLocks noChangeArrowheads="1"/>
              </p:cNvSpPr>
              <p:nvPr/>
            </p:nvSpPr>
            <p:spPr bwMode="auto">
              <a:xfrm>
                <a:off x="301" y="3592"/>
                <a:ext cx="1667" cy="213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defTabSz="762000" eaLnBrk="0" hangingPunct="0"/>
                <a:r>
                  <a:rPr lang="de-DE" sz="1600"/>
                  <a:t>Zweite verbesserte Lösung</a:t>
                </a:r>
              </a:p>
            </p:txBody>
          </p:sp>
        </p:grpSp>
        <p:grpSp>
          <p:nvGrpSpPr>
            <p:cNvPr id="7" name="Group 1093"/>
            <p:cNvGrpSpPr>
              <a:grpSpLocks/>
            </p:cNvGrpSpPr>
            <p:nvPr/>
          </p:nvGrpSpPr>
          <p:grpSpPr bwMode="auto">
            <a:xfrm>
              <a:off x="4661695" y="3517106"/>
              <a:ext cx="2535238" cy="2014538"/>
              <a:chOff x="2563" y="2536"/>
              <a:chExt cx="1597" cy="1269"/>
            </a:xfrm>
          </p:grpSpPr>
          <p:sp>
            <p:nvSpPr>
              <p:cNvPr id="8" name="Rectangle 1058"/>
              <p:cNvSpPr>
                <a:spLocks noChangeArrowheads="1"/>
              </p:cNvSpPr>
              <p:nvPr/>
            </p:nvSpPr>
            <p:spPr bwMode="auto">
              <a:xfrm>
                <a:off x="3210" y="2824"/>
                <a:ext cx="432" cy="38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S</a:t>
                </a:r>
              </a:p>
            </p:txBody>
          </p:sp>
          <p:sp>
            <p:nvSpPr>
              <p:cNvPr id="9" name="Oval 8"/>
              <p:cNvSpPr>
                <a:spLocks noChangeArrowheads="1"/>
              </p:cNvSpPr>
              <p:nvPr/>
            </p:nvSpPr>
            <p:spPr bwMode="auto">
              <a:xfrm>
                <a:off x="2778" y="2536"/>
                <a:ext cx="240" cy="19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3</a:t>
                </a:r>
                <a:endParaRPr lang="de-DE" sz="600"/>
              </a:p>
            </p:txBody>
          </p:sp>
          <p:sp>
            <p:nvSpPr>
              <p:cNvPr id="10" name="Oval 9"/>
              <p:cNvSpPr>
                <a:spLocks noChangeArrowheads="1"/>
              </p:cNvSpPr>
              <p:nvPr/>
            </p:nvSpPr>
            <p:spPr bwMode="auto">
              <a:xfrm>
                <a:off x="2586" y="2920"/>
                <a:ext cx="240" cy="19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4</a:t>
                </a:r>
                <a:endParaRPr lang="de-DE" sz="600"/>
              </a:p>
            </p:txBody>
          </p:sp>
          <p:sp>
            <p:nvSpPr>
              <p:cNvPr id="11" name="Oval 10"/>
              <p:cNvSpPr>
                <a:spLocks noChangeArrowheads="1"/>
              </p:cNvSpPr>
              <p:nvPr/>
            </p:nvSpPr>
            <p:spPr bwMode="auto">
              <a:xfrm>
                <a:off x="2778" y="3304"/>
                <a:ext cx="240" cy="19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5</a:t>
                </a:r>
                <a:endParaRPr lang="de-DE" sz="600"/>
              </a:p>
            </p:txBody>
          </p:sp>
          <p:sp>
            <p:nvSpPr>
              <p:cNvPr id="12" name="Oval 11"/>
              <p:cNvSpPr>
                <a:spLocks noChangeArrowheads="1"/>
              </p:cNvSpPr>
              <p:nvPr/>
            </p:nvSpPr>
            <p:spPr bwMode="auto">
              <a:xfrm>
                <a:off x="3786" y="2536"/>
                <a:ext cx="240" cy="19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1</a:t>
                </a:r>
                <a:endParaRPr lang="de-DE" sz="600"/>
              </a:p>
            </p:txBody>
          </p:sp>
          <p:sp>
            <p:nvSpPr>
              <p:cNvPr id="13" name="Oval 12"/>
              <p:cNvSpPr>
                <a:spLocks noChangeArrowheads="1"/>
              </p:cNvSpPr>
              <p:nvPr/>
            </p:nvSpPr>
            <p:spPr bwMode="auto">
              <a:xfrm>
                <a:off x="3786" y="3304"/>
                <a:ext cx="240" cy="19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defTabSz="762000" eaLnBrk="0" hangingPunct="0"/>
                <a:r>
                  <a:rPr lang="de-DE" sz="1600"/>
                  <a:t>2</a:t>
                </a:r>
                <a:endParaRPr lang="de-DE" sz="600"/>
              </a:p>
            </p:txBody>
          </p:sp>
          <p:sp>
            <p:nvSpPr>
              <p:cNvPr id="14" name="Line 1078"/>
              <p:cNvSpPr>
                <a:spLocks noChangeShapeType="1"/>
              </p:cNvSpPr>
              <p:nvPr/>
            </p:nvSpPr>
            <p:spPr bwMode="auto">
              <a:xfrm flipV="1">
                <a:off x="3642" y="2632"/>
                <a:ext cx="144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5" name="Line 1079"/>
              <p:cNvSpPr>
                <a:spLocks noChangeShapeType="1"/>
              </p:cNvSpPr>
              <p:nvPr/>
            </p:nvSpPr>
            <p:spPr bwMode="auto">
              <a:xfrm>
                <a:off x="3930" y="2728"/>
                <a:ext cx="0" cy="57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6" name="Line 1080"/>
              <p:cNvSpPr>
                <a:spLocks noChangeShapeType="1"/>
              </p:cNvSpPr>
              <p:nvPr/>
            </p:nvSpPr>
            <p:spPr bwMode="auto">
              <a:xfrm flipH="1" flipV="1">
                <a:off x="3642" y="3208"/>
                <a:ext cx="144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7" name="Line 1081"/>
              <p:cNvSpPr>
                <a:spLocks noChangeShapeType="1"/>
              </p:cNvSpPr>
              <p:nvPr/>
            </p:nvSpPr>
            <p:spPr bwMode="auto">
              <a:xfrm flipH="1">
                <a:off x="2730" y="2728"/>
                <a:ext cx="144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8" name="Line 1082"/>
              <p:cNvSpPr>
                <a:spLocks noChangeShapeType="1"/>
              </p:cNvSpPr>
              <p:nvPr/>
            </p:nvSpPr>
            <p:spPr bwMode="auto">
              <a:xfrm flipH="1" flipV="1">
                <a:off x="3018" y="2632"/>
                <a:ext cx="192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9" name="Line 1083"/>
              <p:cNvSpPr>
                <a:spLocks noChangeShapeType="1"/>
              </p:cNvSpPr>
              <p:nvPr/>
            </p:nvSpPr>
            <p:spPr bwMode="auto">
              <a:xfrm>
                <a:off x="2730" y="3112"/>
                <a:ext cx="144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20" name="Line 1084"/>
              <p:cNvSpPr>
                <a:spLocks noChangeShapeType="1"/>
              </p:cNvSpPr>
              <p:nvPr/>
            </p:nvSpPr>
            <p:spPr bwMode="auto">
              <a:xfrm flipV="1">
                <a:off x="3018" y="3208"/>
                <a:ext cx="192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sm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21" name="Text Box 1088"/>
              <p:cNvSpPr txBox="1">
                <a:spLocks noChangeArrowheads="1"/>
              </p:cNvSpPr>
              <p:nvPr/>
            </p:nvSpPr>
            <p:spPr bwMode="auto">
              <a:xfrm>
                <a:off x="2563" y="3592"/>
                <a:ext cx="1597" cy="213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2860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7432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2004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657600" algn="l" defTabSz="457200" rtl="0" eaLnBrk="1" latinLnBrk="0" hangingPunct="1">
                  <a:defRPr sz="1200" kern="1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defTabSz="762000" eaLnBrk="0" hangingPunct="0"/>
                <a:r>
                  <a:rPr lang="de-DE" sz="1600"/>
                  <a:t>Dritte verbesserte Lösung</a:t>
                </a:r>
              </a:p>
            </p:txBody>
          </p:sp>
        </p:grpSp>
      </p:grpSp>
      <p:sp>
        <p:nvSpPr>
          <p:cNvPr id="70" name="Rechteck 69"/>
          <p:cNvSpPr/>
          <p:nvPr/>
        </p:nvSpPr>
        <p:spPr>
          <a:xfrm>
            <a:off x="1878248" y="6061193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24556" y="338667"/>
            <a:ext cx="1439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4.7-1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2286000" y="20574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hteck 4"/>
          <p:cNvSpPr/>
          <p:nvPr/>
        </p:nvSpPr>
        <p:spPr>
          <a:xfrm>
            <a:off x="2231937" y="4953046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24556" y="338667"/>
            <a:ext cx="1439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4.7-2</a:t>
            </a:r>
          </a:p>
        </p:txBody>
      </p:sp>
      <p:grpSp>
        <p:nvGrpSpPr>
          <p:cNvPr id="3" name="Gruppieren 2"/>
          <p:cNvGrpSpPr/>
          <p:nvPr/>
        </p:nvGrpSpPr>
        <p:grpSpPr>
          <a:xfrm>
            <a:off x="324556" y="418745"/>
            <a:ext cx="9001000" cy="5110538"/>
            <a:chOff x="107504" y="620688"/>
            <a:chExt cx="9001000" cy="5110538"/>
          </a:xfrm>
        </p:grpSpPr>
        <p:cxnSp>
          <p:nvCxnSpPr>
            <p:cNvPr id="5" name="Gerade Verbindung 4"/>
            <p:cNvCxnSpPr/>
            <p:nvPr/>
          </p:nvCxnSpPr>
          <p:spPr>
            <a:xfrm flipV="1">
              <a:off x="2402032" y="4939686"/>
              <a:ext cx="0" cy="10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Gerade Verbindung 5"/>
            <p:cNvCxnSpPr/>
            <p:nvPr/>
          </p:nvCxnSpPr>
          <p:spPr>
            <a:xfrm flipV="1">
              <a:off x="8110120" y="4939686"/>
              <a:ext cx="0" cy="10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Gerade Verbindung 6"/>
            <p:cNvCxnSpPr/>
            <p:nvPr/>
          </p:nvCxnSpPr>
          <p:spPr>
            <a:xfrm flipV="1">
              <a:off x="7396609" y="4939686"/>
              <a:ext cx="0" cy="10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Gerade Verbindung 7"/>
            <p:cNvCxnSpPr/>
            <p:nvPr/>
          </p:nvCxnSpPr>
          <p:spPr>
            <a:xfrm flipV="1">
              <a:off x="6683098" y="4939686"/>
              <a:ext cx="0" cy="10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Gerade Verbindung 8"/>
            <p:cNvCxnSpPr/>
            <p:nvPr/>
          </p:nvCxnSpPr>
          <p:spPr>
            <a:xfrm flipV="1">
              <a:off x="5969587" y="4939686"/>
              <a:ext cx="0" cy="10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9"/>
            <p:cNvCxnSpPr/>
            <p:nvPr/>
          </p:nvCxnSpPr>
          <p:spPr>
            <a:xfrm flipV="1">
              <a:off x="5256076" y="4939686"/>
              <a:ext cx="0" cy="10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10"/>
            <p:cNvCxnSpPr/>
            <p:nvPr/>
          </p:nvCxnSpPr>
          <p:spPr>
            <a:xfrm flipV="1">
              <a:off x="4542565" y="4939686"/>
              <a:ext cx="0" cy="10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11"/>
            <p:cNvCxnSpPr/>
            <p:nvPr/>
          </p:nvCxnSpPr>
          <p:spPr>
            <a:xfrm flipV="1">
              <a:off x="3829054" y="4939686"/>
              <a:ext cx="0" cy="10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12"/>
            <p:cNvCxnSpPr/>
            <p:nvPr/>
          </p:nvCxnSpPr>
          <p:spPr>
            <a:xfrm flipV="1">
              <a:off x="3115543" y="4939686"/>
              <a:ext cx="0" cy="10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hteck 13"/>
            <p:cNvSpPr/>
            <p:nvPr/>
          </p:nvSpPr>
          <p:spPr>
            <a:xfrm>
              <a:off x="1682155" y="1033686"/>
              <a:ext cx="7138317" cy="3917210"/>
            </a:xfrm>
            <a:prstGeom prst="rect">
              <a:avLst/>
            </a:prstGeom>
            <a:solidFill>
              <a:srgbClr val="ECFE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Gerade Verbindung 14"/>
            <p:cNvCxnSpPr/>
            <p:nvPr/>
          </p:nvCxnSpPr>
          <p:spPr>
            <a:xfrm>
              <a:off x="1682155" y="1033686"/>
              <a:ext cx="0" cy="401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15"/>
            <p:cNvCxnSpPr/>
            <p:nvPr/>
          </p:nvCxnSpPr>
          <p:spPr>
            <a:xfrm flipH="1">
              <a:off x="1619672" y="4950896"/>
              <a:ext cx="72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16"/>
            <p:cNvCxnSpPr/>
            <p:nvPr/>
          </p:nvCxnSpPr>
          <p:spPr>
            <a:xfrm flipH="1">
              <a:off x="1619672" y="4391234"/>
              <a:ext cx="72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17"/>
            <p:cNvCxnSpPr/>
            <p:nvPr/>
          </p:nvCxnSpPr>
          <p:spPr>
            <a:xfrm flipH="1">
              <a:off x="1619672" y="3831575"/>
              <a:ext cx="72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18"/>
            <p:cNvCxnSpPr/>
            <p:nvPr/>
          </p:nvCxnSpPr>
          <p:spPr>
            <a:xfrm flipH="1">
              <a:off x="1619672" y="3339507"/>
              <a:ext cx="72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 Verbindung 19"/>
            <p:cNvCxnSpPr/>
            <p:nvPr/>
          </p:nvCxnSpPr>
          <p:spPr>
            <a:xfrm flipH="1">
              <a:off x="1619672" y="2712257"/>
              <a:ext cx="72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 Verbindung 20"/>
            <p:cNvCxnSpPr/>
            <p:nvPr/>
          </p:nvCxnSpPr>
          <p:spPr>
            <a:xfrm flipH="1">
              <a:off x="1619672" y="2152598"/>
              <a:ext cx="72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 Verbindung 21"/>
            <p:cNvCxnSpPr/>
            <p:nvPr/>
          </p:nvCxnSpPr>
          <p:spPr>
            <a:xfrm flipH="1">
              <a:off x="1619672" y="1592939"/>
              <a:ext cx="72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22"/>
            <p:cNvCxnSpPr/>
            <p:nvPr/>
          </p:nvCxnSpPr>
          <p:spPr>
            <a:xfrm flipH="1">
              <a:off x="1619672" y="1033280"/>
              <a:ext cx="72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 Verbindung 23"/>
            <p:cNvCxnSpPr/>
            <p:nvPr/>
          </p:nvCxnSpPr>
          <p:spPr>
            <a:xfrm>
              <a:off x="8820472" y="1033686"/>
              <a:ext cx="0" cy="401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 Verbindung 24"/>
            <p:cNvCxnSpPr/>
            <p:nvPr/>
          </p:nvCxnSpPr>
          <p:spPr>
            <a:xfrm>
              <a:off x="4889216" y="1436347"/>
              <a:ext cx="0" cy="378000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Freihandform 25"/>
            <p:cNvSpPr/>
            <p:nvPr/>
          </p:nvSpPr>
          <p:spPr>
            <a:xfrm>
              <a:off x="1692312" y="1420052"/>
              <a:ext cx="7128160" cy="3521599"/>
            </a:xfrm>
            <a:custGeom>
              <a:avLst/>
              <a:gdLst>
                <a:gd name="connsiteX0" fmla="*/ 0 w 7110919"/>
                <a:gd name="connsiteY0" fmla="*/ 3572933 h 3572933"/>
                <a:gd name="connsiteX1" fmla="*/ 1566153 w 7110919"/>
                <a:gd name="connsiteY1" fmla="*/ 236346 h 3572933"/>
                <a:gd name="connsiteX2" fmla="*/ 7110919 w 7110919"/>
                <a:gd name="connsiteY2" fmla="*/ 537903 h 3572933"/>
                <a:gd name="connsiteX0" fmla="*/ 0 w 7110919"/>
                <a:gd name="connsiteY0" fmla="*/ 3470730 h 3470730"/>
                <a:gd name="connsiteX1" fmla="*/ 1177047 w 7110919"/>
                <a:gd name="connsiteY1" fmla="*/ 280058 h 3470730"/>
                <a:gd name="connsiteX2" fmla="*/ 7110919 w 7110919"/>
                <a:gd name="connsiteY2" fmla="*/ 435700 h 3470730"/>
                <a:gd name="connsiteX0" fmla="*/ 0 w 7081736"/>
                <a:gd name="connsiteY0" fmla="*/ 3470730 h 3470730"/>
                <a:gd name="connsiteX1" fmla="*/ 1147864 w 7081736"/>
                <a:gd name="connsiteY1" fmla="*/ 280058 h 3470730"/>
                <a:gd name="connsiteX2" fmla="*/ 7081736 w 7081736"/>
                <a:gd name="connsiteY2" fmla="*/ 435700 h 3470730"/>
                <a:gd name="connsiteX0" fmla="*/ 0 w 7081736"/>
                <a:gd name="connsiteY0" fmla="*/ 3470730 h 3470730"/>
                <a:gd name="connsiteX1" fmla="*/ 1147864 w 7081736"/>
                <a:gd name="connsiteY1" fmla="*/ 280058 h 3470730"/>
                <a:gd name="connsiteX2" fmla="*/ 7081736 w 7081736"/>
                <a:gd name="connsiteY2" fmla="*/ 435700 h 3470730"/>
                <a:gd name="connsiteX0" fmla="*/ 0 w 7081736"/>
                <a:gd name="connsiteY0" fmla="*/ 3521599 h 3521599"/>
                <a:gd name="connsiteX1" fmla="*/ 1147864 w 7081736"/>
                <a:gd name="connsiteY1" fmla="*/ 330927 h 3521599"/>
                <a:gd name="connsiteX2" fmla="*/ 7081736 w 7081736"/>
                <a:gd name="connsiteY2" fmla="*/ 486569 h 3521599"/>
                <a:gd name="connsiteX0" fmla="*/ 301 w 7082037"/>
                <a:gd name="connsiteY0" fmla="*/ 3521599 h 3521599"/>
                <a:gd name="connsiteX1" fmla="*/ 1148165 w 7082037"/>
                <a:gd name="connsiteY1" fmla="*/ 330927 h 3521599"/>
                <a:gd name="connsiteX2" fmla="*/ 7082037 w 7082037"/>
                <a:gd name="connsiteY2" fmla="*/ 486569 h 352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82037" h="3521599">
                  <a:moveTo>
                    <a:pt x="301" y="3521599"/>
                  </a:moveTo>
                  <a:cubicBezTo>
                    <a:pt x="-3752" y="2028403"/>
                    <a:pt x="16514" y="953496"/>
                    <a:pt x="1148165" y="330927"/>
                  </a:cubicBezTo>
                  <a:cubicBezTo>
                    <a:pt x="2279816" y="-291642"/>
                    <a:pt x="4902230" y="82871"/>
                    <a:pt x="7082037" y="486569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feld 26"/>
            <p:cNvSpPr txBox="1"/>
            <p:nvPr/>
          </p:nvSpPr>
          <p:spPr>
            <a:xfrm>
              <a:off x="1537935" y="5032632"/>
              <a:ext cx="75705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 smtClean="0">
                  <a:latin typeface="Arial" pitchFamily="34" charset="0"/>
                  <a:cs typeface="Arial" pitchFamily="34" charset="0"/>
                </a:rPr>
                <a:t>0          20        40        60         80       100       120       140      160       180      200</a:t>
              </a:r>
              <a:endParaRPr lang="en-US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352712" y="620688"/>
              <a:ext cx="1297489" cy="4042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4400"/>
                </a:lnSpc>
              </a:pPr>
              <a:r>
                <a:rPr lang="de-DE" sz="1600" dirty="0" smtClean="0">
                  <a:latin typeface="Arial" pitchFamily="34" charset="0"/>
                  <a:cs typeface="Arial" pitchFamily="34" charset="0"/>
                </a:rPr>
                <a:t>35.000.000</a:t>
              </a:r>
            </a:p>
            <a:p>
              <a:pPr algn="r">
                <a:lnSpc>
                  <a:spcPts val="4400"/>
                </a:lnSpc>
              </a:pPr>
              <a:r>
                <a:rPr lang="de-DE" sz="1600" dirty="0" smtClean="0">
                  <a:latin typeface="Arial" pitchFamily="34" charset="0"/>
                  <a:cs typeface="Arial" pitchFamily="34" charset="0"/>
                </a:rPr>
                <a:t>30.000.000</a:t>
              </a:r>
            </a:p>
            <a:p>
              <a:pPr algn="r">
                <a:lnSpc>
                  <a:spcPts val="4400"/>
                </a:lnSpc>
              </a:pPr>
              <a:r>
                <a:rPr lang="de-DE" sz="1600" dirty="0" smtClean="0">
                  <a:latin typeface="Arial" pitchFamily="34" charset="0"/>
                  <a:cs typeface="Arial" pitchFamily="34" charset="0"/>
                </a:rPr>
                <a:t>25.000.000</a:t>
              </a:r>
            </a:p>
            <a:p>
              <a:pPr algn="r">
                <a:lnSpc>
                  <a:spcPts val="4400"/>
                </a:lnSpc>
              </a:pPr>
              <a:r>
                <a:rPr lang="de-DE" sz="1600" dirty="0" smtClean="0">
                  <a:latin typeface="Arial" pitchFamily="34" charset="0"/>
                  <a:cs typeface="Arial" pitchFamily="34" charset="0"/>
                </a:rPr>
                <a:t>20.000.000</a:t>
              </a:r>
            </a:p>
            <a:p>
              <a:pPr algn="r">
                <a:lnSpc>
                  <a:spcPts val="4400"/>
                </a:lnSpc>
              </a:pPr>
              <a:r>
                <a:rPr lang="de-DE" sz="1600" dirty="0" smtClean="0">
                  <a:latin typeface="Arial" pitchFamily="34" charset="0"/>
                  <a:cs typeface="Arial" pitchFamily="34" charset="0"/>
                </a:rPr>
                <a:t>15.000.000</a:t>
              </a:r>
            </a:p>
            <a:p>
              <a:pPr algn="r">
                <a:lnSpc>
                  <a:spcPts val="4400"/>
                </a:lnSpc>
              </a:pPr>
              <a:r>
                <a:rPr lang="de-DE" sz="1600" dirty="0" smtClean="0">
                  <a:latin typeface="Arial" pitchFamily="34" charset="0"/>
                  <a:cs typeface="Arial" pitchFamily="34" charset="0"/>
                </a:rPr>
                <a:t>10.000.000</a:t>
              </a:r>
            </a:p>
            <a:p>
              <a:pPr algn="r">
                <a:lnSpc>
                  <a:spcPts val="4400"/>
                </a:lnSpc>
              </a:pPr>
              <a:r>
                <a:rPr lang="de-DE" sz="1600" dirty="0" smtClean="0">
                  <a:latin typeface="Arial" pitchFamily="34" charset="0"/>
                  <a:cs typeface="Arial" pitchFamily="34" charset="0"/>
                </a:rPr>
                <a:t>5.000.000</a:t>
              </a:r>
              <a:endParaRPr lang="en-US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4466287" y="1136183"/>
              <a:ext cx="864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 smtClean="0">
                  <a:latin typeface="Trebuchet MS" pitchFamily="34" charset="0"/>
                </a:rPr>
                <a:t>Optimum</a:t>
              </a:r>
              <a:endParaRPr lang="en-US" sz="1200" dirty="0">
                <a:latin typeface="Trebuchet MS" pitchFamily="34" charset="0"/>
              </a:endParaRPr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5195360" y="5392672"/>
              <a:ext cx="1494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b="1" dirty="0" smtClean="0">
                  <a:latin typeface="Trebuchet MS" pitchFamily="34" charset="0"/>
                </a:rPr>
                <a:t>Anzahl ADM</a:t>
              </a:r>
              <a:endParaRPr lang="en-US" sz="1600" b="1" dirty="0">
                <a:latin typeface="Trebuchet MS" pitchFamily="34" charset="0"/>
              </a:endParaRPr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107504" y="620688"/>
              <a:ext cx="430887" cy="3171369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de-DE" sz="1600" b="1" dirty="0" smtClean="0">
                  <a:latin typeface="Trebuchet MS" pitchFamily="34" charset="0"/>
                </a:rPr>
                <a:t>Deckungsbeitrag</a:t>
              </a:r>
              <a:endParaRPr lang="en-US" sz="1600" b="1" dirty="0">
                <a:latin typeface="Trebuchet MS" pitchFamily="34" charset="0"/>
              </a:endParaRPr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4673192" y="5186376"/>
              <a:ext cx="4314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 smtClean="0">
                  <a:latin typeface="Arial" pitchFamily="34" charset="0"/>
                  <a:cs typeface="Arial" pitchFamily="34" charset="0"/>
                </a:rPr>
                <a:t>89</a:t>
              </a:r>
              <a:endParaRPr lang="en-US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Pfeil nach links 32"/>
            <p:cNvSpPr/>
            <p:nvPr/>
          </p:nvSpPr>
          <p:spPr>
            <a:xfrm>
              <a:off x="2618056" y="2126111"/>
              <a:ext cx="1537440" cy="1685369"/>
            </a:xfrm>
            <a:prstGeom prst="leftArrow">
              <a:avLst>
                <a:gd name="adj1" fmla="val 50000"/>
                <a:gd name="adj2" fmla="val 26589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200" dirty="0" smtClean="0">
                  <a:solidFill>
                    <a:schemeClr val="tx1"/>
                  </a:solidFill>
                  <a:latin typeface="Trebuchet MS" pitchFamily="34" charset="0"/>
                </a:rPr>
                <a:t>Risikoreiches </a:t>
              </a:r>
              <a:r>
                <a:rPr lang="de-DE" sz="1200" dirty="0" err="1" smtClean="0">
                  <a:solidFill>
                    <a:schemeClr val="tx1"/>
                  </a:solidFill>
                  <a:latin typeface="Trebuchet MS" pitchFamily="34" charset="0"/>
                </a:rPr>
                <a:t>Underspending</a:t>
              </a:r>
              <a:endParaRPr lang="en-US" sz="1200" dirty="0">
                <a:solidFill>
                  <a:schemeClr val="tx1"/>
                </a:solidFill>
                <a:latin typeface="Trebuchet MS" pitchFamily="34" charset="0"/>
              </a:endParaRPr>
            </a:p>
          </p:txBody>
        </p:sp>
        <p:sp>
          <p:nvSpPr>
            <p:cNvPr id="34" name="Pfeil nach links 33"/>
            <p:cNvSpPr/>
            <p:nvPr/>
          </p:nvSpPr>
          <p:spPr>
            <a:xfrm flipH="1">
              <a:off x="5796136" y="2126111"/>
              <a:ext cx="1537440" cy="1685369"/>
            </a:xfrm>
            <a:prstGeom prst="leftArrow">
              <a:avLst>
                <a:gd name="adj1" fmla="val 50000"/>
                <a:gd name="adj2" fmla="val 26589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200" dirty="0" smtClean="0">
                  <a:solidFill>
                    <a:schemeClr val="tx1"/>
                  </a:solidFill>
                  <a:latin typeface="Trebuchet MS" pitchFamily="34" charset="0"/>
                </a:rPr>
                <a:t>Risikoarmes </a:t>
              </a:r>
              <a:r>
                <a:rPr lang="de-DE" sz="1200" dirty="0" err="1" smtClean="0">
                  <a:solidFill>
                    <a:schemeClr val="tx1"/>
                  </a:solidFill>
                  <a:latin typeface="Trebuchet MS" pitchFamily="34" charset="0"/>
                </a:rPr>
                <a:t>Overspending</a:t>
              </a:r>
              <a:endParaRPr lang="en-US" sz="1200" dirty="0">
                <a:solidFill>
                  <a:schemeClr val="tx1"/>
                </a:solidFill>
                <a:latin typeface="Trebuchet MS" pitchFamily="34" charset="0"/>
              </a:endParaRPr>
            </a:p>
          </p:txBody>
        </p:sp>
        <p:sp>
          <p:nvSpPr>
            <p:cNvPr id="35" name="Rechteck 34"/>
            <p:cNvSpPr/>
            <p:nvPr/>
          </p:nvSpPr>
          <p:spPr>
            <a:xfrm>
              <a:off x="4196888" y="2550684"/>
              <a:ext cx="144000" cy="846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hteck 35"/>
            <p:cNvSpPr/>
            <p:nvPr/>
          </p:nvSpPr>
          <p:spPr>
            <a:xfrm>
              <a:off x="5606920" y="2550684"/>
              <a:ext cx="144000" cy="846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hteck 36"/>
            <p:cNvSpPr/>
            <p:nvPr/>
          </p:nvSpPr>
          <p:spPr>
            <a:xfrm>
              <a:off x="4387800" y="2550684"/>
              <a:ext cx="72000" cy="846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hteck 37"/>
            <p:cNvSpPr/>
            <p:nvPr/>
          </p:nvSpPr>
          <p:spPr>
            <a:xfrm>
              <a:off x="5489070" y="2550684"/>
              <a:ext cx="72000" cy="846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Rechteck 38"/>
          <p:cNvSpPr/>
          <p:nvPr/>
        </p:nvSpPr>
        <p:spPr>
          <a:xfrm>
            <a:off x="569764" y="5814058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© Albers/Krafft 2013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</Words>
  <Application>Microsoft Office PowerPoint</Application>
  <PresentationFormat>Bildschirmpräsentation (4:3)</PresentationFormat>
  <Paragraphs>85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3" baseType="lpstr">
      <vt:lpstr>Arial</vt:lpstr>
      <vt:lpstr>Calibri</vt:lpstr>
      <vt:lpstr>Trebuchet MS</vt:lpstr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Maria</dc:creator>
  <cp:lastModifiedBy>Bosch, Christian</cp:lastModifiedBy>
  <cp:revision>17</cp:revision>
  <dcterms:created xsi:type="dcterms:W3CDTF">2013-12-15T17:27:29Z</dcterms:created>
  <dcterms:modified xsi:type="dcterms:W3CDTF">2014-01-10T15:55:28Z</dcterms:modified>
</cp:coreProperties>
</file>