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</p:sldIdLst>
  <p:sldSz cx="9144000" cy="6858000" type="screen4x3"/>
  <p:notesSz cx="6858000" cy="9144000"/>
  <p:defaultTextStyle>
    <a:defPPr>
      <a:defRPr lang="de-DE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106" d="100"/>
          <a:sy n="106" d="100"/>
        </p:scale>
        <p:origin x="1686" y="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/>
              <a:t>Master-Untertitelformat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331A1F-D324-0843-8B7A-9EF458382145}" type="datetimeFigureOut">
              <a:t>10.01.2014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7AEB01-FDA8-BA4B-8919-910305149E59}" type="slidenum"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331A1F-D324-0843-8B7A-9EF458382145}" type="datetimeFigureOut">
              <a:t>10.01.2014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7AEB01-FDA8-BA4B-8919-910305149E59}" type="slidenum"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331A1F-D324-0843-8B7A-9EF458382145}" type="datetimeFigureOut">
              <a:t>10.01.2014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7AEB01-FDA8-BA4B-8919-910305149E59}" type="slidenum"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331A1F-D324-0843-8B7A-9EF458382145}" type="datetimeFigureOut">
              <a:t>10.01.2014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7AEB01-FDA8-BA4B-8919-910305149E59}" type="slidenum"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331A1F-D324-0843-8B7A-9EF458382145}" type="datetimeFigureOut">
              <a:t>10.01.2014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7AEB01-FDA8-BA4B-8919-910305149E59}" type="slidenum"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331A1F-D324-0843-8B7A-9EF458382145}" type="datetimeFigureOut">
              <a:t>10.01.2014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7AEB01-FDA8-BA4B-8919-910305149E59}" type="slidenum"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331A1F-D324-0843-8B7A-9EF458382145}" type="datetimeFigureOut">
              <a:t>10.01.2014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7AEB01-FDA8-BA4B-8919-910305149E59}" type="slidenum"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331A1F-D324-0843-8B7A-9EF458382145}" type="datetimeFigureOut">
              <a:t>10.01.2014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7AEB01-FDA8-BA4B-8919-910305149E59}" type="slidenum"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331A1F-D324-0843-8B7A-9EF458382145}" type="datetimeFigureOut">
              <a:t>10.01.2014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7AEB01-FDA8-BA4B-8919-910305149E59}" type="slidenum"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331A1F-D324-0843-8B7A-9EF458382145}" type="datetimeFigureOut">
              <a:t>10.01.2014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7AEB01-FDA8-BA4B-8919-910305149E59}" type="slidenum"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331A1F-D324-0843-8B7A-9EF458382145}" type="datetimeFigureOut">
              <a:t>10.01.2014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7AEB01-FDA8-BA4B-8919-910305149E59}" type="slidenum"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331A1F-D324-0843-8B7A-9EF458382145}" type="datetimeFigureOut">
              <a:t>10.01.2014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7AEB01-FDA8-BA4B-8919-910305149E59}" type="slidenum">
              <a:t>‹Nr.›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pieren 71"/>
          <p:cNvGrpSpPr>
            <a:grpSpLocks/>
          </p:cNvGrpSpPr>
          <p:nvPr/>
        </p:nvGrpSpPr>
        <p:grpSpPr bwMode="auto">
          <a:xfrm>
            <a:off x="1562100" y="2027238"/>
            <a:ext cx="6238875" cy="3168650"/>
            <a:chOff x="1562577" y="2027263"/>
            <a:chExt cx="6237928" cy="3167957"/>
          </a:xfrm>
        </p:grpSpPr>
        <p:sp>
          <p:nvSpPr>
            <p:cNvPr id="3075" name="Rectangle 42"/>
            <p:cNvSpPr>
              <a:spLocks noChangeArrowheads="1"/>
            </p:cNvSpPr>
            <p:nvPr/>
          </p:nvSpPr>
          <p:spPr bwMode="auto">
            <a:xfrm>
              <a:off x="6979767" y="3446026"/>
              <a:ext cx="820738" cy="652462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r>
                <a:rPr lang="de-DE" sz="1000" b="1">
                  <a:latin typeface="Arial" pitchFamily="34" charset="0"/>
                  <a:cs typeface="Arial" pitchFamily="34" charset="0"/>
                </a:rPr>
                <a:t>Effektivität</a:t>
              </a:r>
            </a:p>
          </p:txBody>
        </p:sp>
        <p:grpSp>
          <p:nvGrpSpPr>
            <p:cNvPr id="3" name="Gruppieren 44"/>
            <p:cNvGrpSpPr>
              <a:grpSpLocks/>
            </p:cNvGrpSpPr>
            <p:nvPr/>
          </p:nvGrpSpPr>
          <p:grpSpPr bwMode="auto">
            <a:xfrm>
              <a:off x="1562577" y="3077290"/>
              <a:ext cx="1419010" cy="1389934"/>
              <a:chOff x="2752725" y="3077290"/>
              <a:chExt cx="1419010" cy="1389934"/>
            </a:xfrm>
          </p:grpSpPr>
          <p:sp>
            <p:nvSpPr>
              <p:cNvPr id="3093" name="Rectangle 13"/>
              <p:cNvSpPr>
                <a:spLocks noChangeArrowheads="1"/>
              </p:cNvSpPr>
              <p:nvPr/>
            </p:nvSpPr>
            <p:spPr bwMode="auto">
              <a:xfrm>
                <a:off x="2752725" y="3081337"/>
                <a:ext cx="1419010" cy="1385887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marL="85725" indent="-85725" algn="l">
                  <a:buFont typeface="Arial" charset="0"/>
                  <a:buChar char="•"/>
                </a:pPr>
                <a:endParaRPr lang="de-DE" sz="900">
                  <a:latin typeface="Arial" pitchFamily="34" charset="0"/>
                  <a:cs typeface="Arial" pitchFamily="34" charset="0"/>
                </a:endParaRPr>
              </a:p>
              <a:p>
                <a:pPr marL="85725" indent="-85725" algn="l">
                  <a:buFont typeface="Arial" charset="0"/>
                  <a:buChar char="•"/>
                </a:pPr>
                <a:r>
                  <a:rPr lang="de-DE" sz="900">
                    <a:latin typeface="Arial" pitchFamily="34" charset="0"/>
                    <a:cs typeface="Arial" pitchFamily="34" charset="0"/>
                  </a:rPr>
                  <a:t>Anpassung an Kunden</a:t>
                </a:r>
              </a:p>
              <a:p>
                <a:pPr marL="85725" indent="-85725" algn="l">
                  <a:buFont typeface="Arial" charset="0"/>
                  <a:buChar char="•"/>
                </a:pPr>
                <a:r>
                  <a:rPr lang="de-DE" sz="900">
                    <a:latin typeface="Arial" pitchFamily="34" charset="0"/>
                    <a:cs typeface="Arial" pitchFamily="34" charset="0"/>
                  </a:rPr>
                  <a:t>Schaffen einer</a:t>
                </a:r>
                <a:br>
                  <a:rPr lang="de-DE" sz="900">
                    <a:latin typeface="Arial" pitchFamily="34" charset="0"/>
                    <a:cs typeface="Arial" pitchFamily="34" charset="0"/>
                  </a:rPr>
                </a:br>
                <a:r>
                  <a:rPr lang="de-DE" sz="900">
                    <a:latin typeface="Arial" pitchFamily="34" charset="0"/>
                    <a:cs typeface="Arial" pitchFamily="34" charset="0"/>
                  </a:rPr>
                  <a:t>Einflussbasis</a:t>
                </a:r>
              </a:p>
              <a:p>
                <a:pPr marL="85725" indent="-85725" algn="l">
                  <a:buFont typeface="Arial" charset="0"/>
                  <a:buChar char="•"/>
                </a:pPr>
                <a:r>
                  <a:rPr lang="de-DE" sz="900">
                    <a:latin typeface="Arial" pitchFamily="34" charset="0"/>
                    <a:cs typeface="Arial" pitchFamily="34" charset="0"/>
                  </a:rPr>
                  <a:t>Einsatz von</a:t>
                </a:r>
                <a:br>
                  <a:rPr lang="de-DE" sz="900">
                    <a:latin typeface="Arial" pitchFamily="34" charset="0"/>
                    <a:cs typeface="Arial" pitchFamily="34" charset="0"/>
                  </a:rPr>
                </a:br>
                <a:r>
                  <a:rPr lang="de-DE" sz="900">
                    <a:latin typeface="Arial" pitchFamily="34" charset="0"/>
                    <a:cs typeface="Arial" pitchFamily="34" charset="0"/>
                  </a:rPr>
                  <a:t>Einflusstechniken</a:t>
                </a:r>
              </a:p>
              <a:p>
                <a:pPr marL="85725" indent="-85725" algn="l">
                  <a:buFont typeface="Arial" charset="0"/>
                  <a:buChar char="•"/>
                </a:pPr>
                <a:r>
                  <a:rPr lang="de-DE" sz="900">
                    <a:latin typeface="Arial" pitchFamily="34" charset="0"/>
                    <a:cs typeface="Arial" pitchFamily="34" charset="0"/>
                  </a:rPr>
                  <a:t>Controlling der</a:t>
                </a:r>
                <a:br>
                  <a:rPr lang="de-DE" sz="900">
                    <a:latin typeface="Arial" pitchFamily="34" charset="0"/>
                    <a:cs typeface="Arial" pitchFamily="34" charset="0"/>
                  </a:rPr>
                </a:br>
                <a:r>
                  <a:rPr lang="de-DE" sz="900">
                    <a:latin typeface="Arial" pitchFamily="34" charset="0"/>
                    <a:cs typeface="Arial" pitchFamily="34" charset="0"/>
                  </a:rPr>
                  <a:t>Verkaufsinteraktion</a:t>
                </a:r>
              </a:p>
            </p:txBody>
          </p:sp>
          <p:sp>
            <p:nvSpPr>
              <p:cNvPr id="3094" name="Line 14"/>
              <p:cNvSpPr>
                <a:spLocks noChangeShapeType="1"/>
              </p:cNvSpPr>
              <p:nvPr/>
            </p:nvSpPr>
            <p:spPr bwMode="auto">
              <a:xfrm>
                <a:off x="2752725" y="3327400"/>
                <a:ext cx="141901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de-DE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095" name="Rechteck 43"/>
              <p:cNvSpPr>
                <a:spLocks noChangeArrowheads="1"/>
              </p:cNvSpPr>
              <p:nvPr/>
            </p:nvSpPr>
            <p:spPr bwMode="auto">
              <a:xfrm>
                <a:off x="2752726" y="3077290"/>
                <a:ext cx="1419009" cy="2462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prstTxWarp prst="textNoShape">
                  <a:avLst/>
                </a:prstTxWarp>
                <a:spAutoFit/>
              </a:bodyPr>
              <a:lstStyle/>
              <a:p>
                <a:r>
                  <a:rPr lang="de-DE" sz="1000" b="1" dirty="0">
                    <a:latin typeface="Arial" pitchFamily="34" charset="0"/>
                    <a:cs typeface="Arial" pitchFamily="34" charset="0"/>
                  </a:rPr>
                  <a:t>Verkaufsverhalten</a:t>
                </a:r>
              </a:p>
            </p:txBody>
          </p:sp>
        </p:grpSp>
        <p:cxnSp>
          <p:nvCxnSpPr>
            <p:cNvPr id="3077" name="Gerade Verbindung mit Pfeil 46"/>
            <p:cNvCxnSpPr>
              <a:cxnSpLocks noChangeShapeType="1"/>
              <a:stCxn id="3093" idx="3"/>
              <a:endCxn id="3075" idx="1"/>
            </p:cNvCxnSpPr>
            <p:nvPr/>
          </p:nvCxnSpPr>
          <p:spPr bwMode="auto">
            <a:xfrm flipV="1">
              <a:off x="2981587" y="3772257"/>
              <a:ext cx="3998180" cy="2024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grpSp>
          <p:nvGrpSpPr>
            <p:cNvPr id="4" name="Gruppieren 54"/>
            <p:cNvGrpSpPr>
              <a:grpSpLocks/>
            </p:cNvGrpSpPr>
            <p:nvPr/>
          </p:nvGrpSpPr>
          <p:grpSpPr bwMode="auto">
            <a:xfrm>
              <a:off x="4079424" y="2027263"/>
              <a:ext cx="1704975" cy="1275636"/>
              <a:chOff x="4210050" y="1562815"/>
              <a:chExt cx="1704975" cy="1275636"/>
            </a:xfrm>
          </p:grpSpPr>
          <p:sp>
            <p:nvSpPr>
              <p:cNvPr id="3090" name="Rectangle 13"/>
              <p:cNvSpPr>
                <a:spLocks noChangeArrowheads="1"/>
              </p:cNvSpPr>
              <p:nvPr/>
            </p:nvSpPr>
            <p:spPr bwMode="auto">
              <a:xfrm>
                <a:off x="4210050" y="1566863"/>
                <a:ext cx="1704975" cy="1271588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marL="85725" indent="-85725" algn="l">
                  <a:buFont typeface="Arial" charset="0"/>
                  <a:buChar char="•"/>
                </a:pPr>
                <a:endParaRPr lang="de-DE" sz="900">
                  <a:latin typeface="Arial" pitchFamily="34" charset="0"/>
                  <a:cs typeface="Arial" pitchFamily="34" charset="0"/>
                </a:endParaRPr>
              </a:p>
              <a:p>
                <a:pPr marL="85725" indent="-85725" algn="l">
                  <a:buFont typeface="Arial" charset="0"/>
                  <a:buChar char="•"/>
                </a:pPr>
                <a:endParaRPr lang="de-DE" sz="900">
                  <a:latin typeface="Arial" pitchFamily="34" charset="0"/>
                  <a:cs typeface="Arial" pitchFamily="34" charset="0"/>
                </a:endParaRPr>
              </a:p>
              <a:p>
                <a:pPr marL="85725" indent="-85725" algn="l">
                  <a:buFont typeface="Arial" charset="0"/>
                  <a:buChar char="•"/>
                </a:pPr>
                <a:r>
                  <a:rPr lang="de-DE" sz="900">
                    <a:latin typeface="Arial" pitchFamily="34" charset="0"/>
                    <a:cs typeface="Arial" pitchFamily="34" charset="0"/>
                  </a:rPr>
                  <a:t>Konfliktniveau, Verhandlung</a:t>
                </a:r>
              </a:p>
              <a:p>
                <a:pPr marL="85725" indent="-85725" algn="l">
                  <a:buFont typeface="Arial" charset="0"/>
                  <a:buChar char="•"/>
                </a:pPr>
                <a:r>
                  <a:rPr lang="de-DE" sz="900">
                    <a:latin typeface="Arial" pitchFamily="34" charset="0"/>
                    <a:cs typeface="Arial" pitchFamily="34" charset="0"/>
                  </a:rPr>
                  <a:t>Machtverhältnis</a:t>
                </a:r>
              </a:p>
              <a:p>
                <a:pPr marL="85725" indent="-85725" algn="l">
                  <a:buFont typeface="Arial" charset="0"/>
                  <a:buChar char="•"/>
                </a:pPr>
                <a:r>
                  <a:rPr lang="de-DE" sz="900">
                    <a:latin typeface="Arial" pitchFamily="34" charset="0"/>
                    <a:cs typeface="Arial" pitchFamily="34" charset="0"/>
                  </a:rPr>
                  <a:t>Beziehungsqualität</a:t>
                </a:r>
              </a:p>
              <a:p>
                <a:pPr marL="85725" indent="-85725" algn="l">
                  <a:buFont typeface="Arial" charset="0"/>
                  <a:buChar char="•"/>
                </a:pPr>
                <a:r>
                  <a:rPr lang="de-DE" sz="900">
                    <a:latin typeface="Arial" pitchFamily="34" charset="0"/>
                    <a:cs typeface="Arial" pitchFamily="34" charset="0"/>
                  </a:rPr>
                  <a:t>Antizipieren zukünftiger</a:t>
                </a:r>
                <a:br>
                  <a:rPr lang="de-DE" sz="900">
                    <a:latin typeface="Arial" pitchFamily="34" charset="0"/>
                    <a:cs typeface="Arial" pitchFamily="34" charset="0"/>
                  </a:rPr>
                </a:br>
                <a:r>
                  <a:rPr lang="de-DE" sz="900">
                    <a:latin typeface="Arial" pitchFamily="34" charset="0"/>
                    <a:cs typeface="Arial" pitchFamily="34" charset="0"/>
                  </a:rPr>
                  <a:t>Interaktionen</a:t>
                </a:r>
              </a:p>
            </p:txBody>
          </p:sp>
          <p:sp>
            <p:nvSpPr>
              <p:cNvPr id="3091" name="Line 14"/>
              <p:cNvSpPr>
                <a:spLocks noChangeShapeType="1"/>
              </p:cNvSpPr>
              <p:nvPr/>
            </p:nvSpPr>
            <p:spPr bwMode="auto">
              <a:xfrm>
                <a:off x="4210050" y="1965325"/>
                <a:ext cx="1704975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de-DE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092" name="Rechteck 50"/>
              <p:cNvSpPr>
                <a:spLocks noChangeArrowheads="1"/>
              </p:cNvSpPr>
              <p:nvPr/>
            </p:nvSpPr>
            <p:spPr bwMode="auto">
              <a:xfrm>
                <a:off x="4210051" y="1562815"/>
                <a:ext cx="1702960" cy="40002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r>
                  <a:rPr lang="de-DE" sz="1000" b="1">
                    <a:latin typeface="Arial" pitchFamily="34" charset="0"/>
                    <a:cs typeface="Arial" pitchFamily="34" charset="0"/>
                  </a:rPr>
                  <a:t>Merkmale der Verkäufer-Kunden-Beziehung</a:t>
                </a:r>
              </a:p>
            </p:txBody>
          </p:sp>
        </p:grpSp>
        <p:grpSp>
          <p:nvGrpSpPr>
            <p:cNvPr id="5" name="Gruppieren 60"/>
            <p:cNvGrpSpPr>
              <a:grpSpLocks/>
            </p:cNvGrpSpPr>
            <p:nvPr/>
          </p:nvGrpSpPr>
          <p:grpSpPr bwMode="auto">
            <a:xfrm>
              <a:off x="3078393" y="4152233"/>
              <a:ext cx="1779334" cy="1042987"/>
              <a:chOff x="3078393" y="4152233"/>
              <a:chExt cx="1779334" cy="1042987"/>
            </a:xfrm>
          </p:grpSpPr>
          <p:sp>
            <p:nvSpPr>
              <p:cNvPr id="3087" name="Rectangle 13"/>
              <p:cNvSpPr>
                <a:spLocks noChangeArrowheads="1"/>
              </p:cNvSpPr>
              <p:nvPr/>
            </p:nvSpPr>
            <p:spPr bwMode="auto">
              <a:xfrm>
                <a:off x="3078393" y="4152233"/>
                <a:ext cx="1779334" cy="1042987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marL="85725" indent="-85725" algn="l">
                  <a:buFont typeface="Arial" charset="0"/>
                  <a:buChar char="•"/>
                </a:pPr>
                <a:endParaRPr lang="de-DE" sz="900" dirty="0">
                  <a:latin typeface="Arial" pitchFamily="34" charset="0"/>
                  <a:cs typeface="Arial" pitchFamily="34" charset="0"/>
                </a:endParaRPr>
              </a:p>
              <a:p>
                <a:pPr marL="85725" indent="-85725" algn="l">
                  <a:buFont typeface="Arial" charset="0"/>
                  <a:buChar char="•"/>
                </a:pPr>
                <a:endParaRPr lang="de-DE" sz="900" dirty="0">
                  <a:latin typeface="Arial" pitchFamily="34" charset="0"/>
                  <a:cs typeface="Arial" pitchFamily="34" charset="0"/>
                </a:endParaRPr>
              </a:p>
              <a:p>
                <a:pPr marL="85725" indent="-85725" algn="l">
                  <a:buFont typeface="Arial" charset="0"/>
                  <a:buChar char="•"/>
                </a:pPr>
                <a:r>
                  <a:rPr lang="de-DE" sz="900" dirty="0">
                    <a:latin typeface="Arial" pitchFamily="34" charset="0"/>
                    <a:cs typeface="Arial" pitchFamily="34" charset="0"/>
                  </a:rPr>
                  <a:t>Produkt-, Kundenwissen</a:t>
                </a:r>
              </a:p>
              <a:p>
                <a:pPr marL="85725" indent="-85725" algn="l">
                  <a:buFont typeface="Arial" charset="0"/>
                  <a:buChar char="•"/>
                </a:pPr>
                <a:r>
                  <a:rPr lang="de-DE" sz="900" dirty="0">
                    <a:latin typeface="Arial" pitchFamily="34" charset="0"/>
                    <a:cs typeface="Arial" pitchFamily="34" charset="0"/>
                  </a:rPr>
                  <a:t>Analytische Fertigkeiten</a:t>
                </a:r>
              </a:p>
              <a:p>
                <a:pPr marL="85725" indent="-85725" algn="l">
                  <a:buFont typeface="Arial" charset="0"/>
                  <a:buChar char="•"/>
                </a:pPr>
                <a:r>
                  <a:rPr lang="de-DE" sz="900" dirty="0">
                    <a:latin typeface="Arial" pitchFamily="34" charset="0"/>
                    <a:cs typeface="Arial" pitchFamily="34" charset="0"/>
                  </a:rPr>
                  <a:t>Menschenkenntnis</a:t>
                </a:r>
              </a:p>
              <a:p>
                <a:pPr marL="85725" indent="-85725" algn="l">
                  <a:buFont typeface="Arial" charset="0"/>
                  <a:buChar char="•"/>
                </a:pPr>
                <a:r>
                  <a:rPr lang="de-DE" sz="900" dirty="0">
                    <a:latin typeface="Arial" pitchFamily="34" charset="0"/>
                    <a:cs typeface="Arial" pitchFamily="34" charset="0"/>
                  </a:rPr>
                  <a:t>Vorhandensein von </a:t>
                </a:r>
                <a:r>
                  <a:rPr lang="de-DE" sz="900" dirty="0" smtClean="0">
                    <a:latin typeface="Arial" pitchFamily="34" charset="0"/>
                    <a:cs typeface="Arial" pitchFamily="34" charset="0"/>
                  </a:rPr>
                  <a:t/>
                </a:r>
                <a:br>
                  <a:rPr lang="de-DE" sz="900" dirty="0" smtClean="0">
                    <a:latin typeface="Arial" pitchFamily="34" charset="0"/>
                    <a:cs typeface="Arial" pitchFamily="34" charset="0"/>
                  </a:rPr>
                </a:br>
                <a:r>
                  <a:rPr lang="de-DE" sz="900" dirty="0" smtClean="0">
                    <a:latin typeface="Arial" pitchFamily="34" charset="0"/>
                    <a:cs typeface="Arial" pitchFamily="34" charset="0"/>
                  </a:rPr>
                  <a:t>Alternativen</a:t>
                </a:r>
                <a:endParaRPr lang="de-DE" sz="900" dirty="0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088" name="Line 14"/>
              <p:cNvSpPr>
                <a:spLocks noChangeShapeType="1"/>
              </p:cNvSpPr>
              <p:nvPr/>
            </p:nvSpPr>
            <p:spPr bwMode="auto">
              <a:xfrm>
                <a:off x="3078393" y="4407820"/>
                <a:ext cx="1704975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de-DE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089" name="Rechteck 53"/>
              <p:cNvSpPr>
                <a:spLocks noChangeArrowheads="1"/>
              </p:cNvSpPr>
              <p:nvPr/>
            </p:nvSpPr>
            <p:spPr bwMode="auto">
              <a:xfrm>
                <a:off x="3078393" y="4157711"/>
                <a:ext cx="1779333" cy="2384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prstTxWarp prst="textNoShape">
                  <a:avLst/>
                </a:prstTxWarp>
                <a:spAutoFit/>
              </a:bodyPr>
              <a:lstStyle/>
              <a:p>
                <a:r>
                  <a:rPr lang="de-DE" sz="950" b="1" dirty="0">
                    <a:latin typeface="Arial" pitchFamily="34" charset="0"/>
                    <a:cs typeface="Arial" pitchFamily="34" charset="0"/>
                  </a:rPr>
                  <a:t>Ressourcen des Verkäufers</a:t>
                </a:r>
              </a:p>
            </p:txBody>
          </p:sp>
        </p:grpSp>
        <p:grpSp>
          <p:nvGrpSpPr>
            <p:cNvPr id="6" name="Gruppieren 61"/>
            <p:cNvGrpSpPr>
              <a:grpSpLocks/>
            </p:cNvGrpSpPr>
            <p:nvPr/>
          </p:nvGrpSpPr>
          <p:grpSpPr bwMode="auto">
            <a:xfrm>
              <a:off x="5032847" y="4152234"/>
              <a:ext cx="1802354" cy="1002860"/>
              <a:chOff x="5032847" y="4152234"/>
              <a:chExt cx="1802354" cy="1002860"/>
            </a:xfrm>
          </p:grpSpPr>
          <p:sp>
            <p:nvSpPr>
              <p:cNvPr id="3084" name="Rectangle 13"/>
              <p:cNvSpPr>
                <a:spLocks noChangeArrowheads="1"/>
              </p:cNvSpPr>
              <p:nvPr/>
            </p:nvSpPr>
            <p:spPr bwMode="auto">
              <a:xfrm>
                <a:off x="5032847" y="4152234"/>
                <a:ext cx="1802354" cy="1002860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marL="85725" indent="-85725" algn="l">
                  <a:buFont typeface="Arial" charset="0"/>
                  <a:buChar char="•"/>
                </a:pPr>
                <a:endParaRPr lang="de-DE" sz="900">
                  <a:latin typeface="Arial" pitchFamily="34" charset="0"/>
                  <a:cs typeface="Arial" pitchFamily="34" charset="0"/>
                </a:endParaRPr>
              </a:p>
              <a:p>
                <a:pPr marL="85725" indent="-85725" algn="l">
                  <a:buFont typeface="Arial" charset="0"/>
                  <a:buChar char="•"/>
                </a:pPr>
                <a:endParaRPr lang="de-DE" sz="900">
                  <a:latin typeface="Arial" pitchFamily="34" charset="0"/>
                  <a:cs typeface="Arial" pitchFamily="34" charset="0"/>
                </a:endParaRPr>
              </a:p>
              <a:p>
                <a:pPr marL="85725" indent="-85725" algn="l">
                  <a:buFont typeface="Arial" charset="0"/>
                  <a:buChar char="•"/>
                </a:pPr>
                <a:endParaRPr lang="de-DE" sz="900">
                  <a:latin typeface="Arial" pitchFamily="34" charset="0"/>
                  <a:cs typeface="Arial" pitchFamily="34" charset="0"/>
                </a:endParaRPr>
              </a:p>
              <a:p>
                <a:pPr marL="85725" indent="-85725" algn="l">
                  <a:buFont typeface="Arial" charset="0"/>
                  <a:buChar char="•"/>
                </a:pPr>
                <a:r>
                  <a:rPr lang="de-DE" sz="900">
                    <a:latin typeface="Arial" pitchFamily="34" charset="0"/>
                    <a:cs typeface="Arial" pitchFamily="34" charset="0"/>
                  </a:rPr>
                  <a:t>Bedürfnisse, Erwartungen</a:t>
                </a:r>
              </a:p>
              <a:p>
                <a:pPr marL="85725" indent="-85725" algn="l">
                  <a:buFont typeface="Arial" charset="0"/>
                  <a:buChar char="•"/>
                </a:pPr>
                <a:r>
                  <a:rPr lang="de-DE" sz="900">
                    <a:latin typeface="Arial" pitchFamily="34" charset="0"/>
                    <a:cs typeface="Arial" pitchFamily="34" charset="0"/>
                  </a:rPr>
                  <a:t>Wissen über Alternativen</a:t>
                </a:r>
              </a:p>
              <a:p>
                <a:pPr marL="85725" indent="-85725" algn="l">
                  <a:buFont typeface="Arial" charset="0"/>
                  <a:buChar char="•"/>
                </a:pPr>
                <a:r>
                  <a:rPr lang="de-DE" sz="900">
                    <a:latin typeface="Arial" pitchFamily="34" charset="0"/>
                    <a:cs typeface="Arial" pitchFamily="34" charset="0"/>
                  </a:rPr>
                  <a:t>Merkmale der Einkaufsaufgabe</a:t>
                </a:r>
              </a:p>
            </p:txBody>
          </p:sp>
          <p:sp>
            <p:nvSpPr>
              <p:cNvPr id="3085" name="Line 14"/>
              <p:cNvSpPr>
                <a:spLocks noChangeShapeType="1"/>
              </p:cNvSpPr>
              <p:nvPr/>
            </p:nvSpPr>
            <p:spPr bwMode="auto">
              <a:xfrm>
                <a:off x="5032847" y="4560236"/>
                <a:ext cx="180235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de-DE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086" name="Rechteck 57"/>
              <p:cNvSpPr>
                <a:spLocks noChangeArrowheads="1"/>
              </p:cNvSpPr>
              <p:nvPr/>
            </p:nvSpPr>
            <p:spPr bwMode="auto">
              <a:xfrm>
                <a:off x="5032848" y="4157711"/>
                <a:ext cx="1800224" cy="40011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pPr algn="ctr"/>
                <a:r>
                  <a:rPr lang="de-DE" sz="1000" b="1" dirty="0">
                    <a:latin typeface="Arial" pitchFamily="34" charset="0"/>
                    <a:cs typeface="Arial" pitchFamily="34" charset="0"/>
                  </a:rPr>
                  <a:t>Merkmale der Einkaufs-aufgabe aus Kundensicht</a:t>
                </a:r>
              </a:p>
            </p:txBody>
          </p:sp>
        </p:grpSp>
        <p:cxnSp>
          <p:nvCxnSpPr>
            <p:cNvPr id="3081" name="Gerade Verbindung mit Pfeil 65"/>
            <p:cNvCxnSpPr>
              <a:cxnSpLocks noChangeShapeType="1"/>
              <a:stCxn id="3087" idx="0"/>
            </p:cNvCxnSpPr>
            <p:nvPr/>
          </p:nvCxnSpPr>
          <p:spPr bwMode="auto">
            <a:xfrm flipH="1" flipV="1">
              <a:off x="3933825" y="3776663"/>
              <a:ext cx="34235" cy="375570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cxnSp>
          <p:nvCxnSpPr>
            <p:cNvPr id="3082" name="Gerade Verbindung mit Pfeil 68"/>
            <p:cNvCxnSpPr>
              <a:cxnSpLocks noChangeShapeType="1"/>
              <a:stCxn id="3084" idx="0"/>
            </p:cNvCxnSpPr>
            <p:nvPr/>
          </p:nvCxnSpPr>
          <p:spPr bwMode="auto">
            <a:xfrm rot="16200000" flipV="1">
              <a:off x="5741502" y="3959711"/>
              <a:ext cx="380334" cy="4711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cxnSp>
          <p:nvCxnSpPr>
            <p:cNvPr id="3083" name="Gerade Verbindung mit Pfeil 70"/>
            <p:cNvCxnSpPr>
              <a:cxnSpLocks noChangeShapeType="1"/>
              <a:stCxn id="3090" idx="2"/>
            </p:cNvCxnSpPr>
            <p:nvPr/>
          </p:nvCxnSpPr>
          <p:spPr bwMode="auto">
            <a:xfrm rot="5400000">
              <a:off x="4696050" y="3536037"/>
              <a:ext cx="469001" cy="2724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</p:cxnSp>
      </p:grpSp>
      <p:sp>
        <p:nvSpPr>
          <p:cNvPr id="24" name="Textfeld 23"/>
          <p:cNvSpPr txBox="1"/>
          <p:nvPr/>
        </p:nvSpPr>
        <p:spPr>
          <a:xfrm>
            <a:off x="635000" y="546100"/>
            <a:ext cx="20447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/>
              <a:t>2.1-1</a:t>
            </a:r>
          </a:p>
        </p:txBody>
      </p:sp>
      <p:sp>
        <p:nvSpPr>
          <p:cNvPr id="25" name="Rechteck 24"/>
          <p:cNvSpPr/>
          <p:nvPr/>
        </p:nvSpPr>
        <p:spPr>
          <a:xfrm>
            <a:off x="1562101" y="5451174"/>
            <a:ext cx="1560042" cy="27699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z="1200" dirty="0">
                <a:latin typeface="Arial" panose="020B0604020202020204" pitchFamily="34" charset="0"/>
                <a:cs typeface="Arial" panose="020B0604020202020204" pitchFamily="34" charset="0"/>
              </a:rPr>
              <a:t>© Albers/Krafft 2013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feld 1"/>
          <p:cNvSpPr txBox="1"/>
          <p:nvPr/>
        </p:nvSpPr>
        <p:spPr>
          <a:xfrm>
            <a:off x="457200" y="317500"/>
            <a:ext cx="12319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/>
              <a:t>2.3-2</a:t>
            </a:r>
          </a:p>
        </p:txBody>
      </p:sp>
      <p:grpSp>
        <p:nvGrpSpPr>
          <p:cNvPr id="3" name="Gruppieren 18"/>
          <p:cNvGrpSpPr>
            <a:grpSpLocks/>
          </p:cNvGrpSpPr>
          <p:nvPr/>
        </p:nvGrpSpPr>
        <p:grpSpPr bwMode="auto">
          <a:xfrm>
            <a:off x="1946102" y="1828800"/>
            <a:ext cx="5245638" cy="3203636"/>
            <a:chOff x="1382540" y="1884363"/>
            <a:chExt cx="5245638" cy="3203642"/>
          </a:xfrm>
        </p:grpSpPr>
        <p:sp>
          <p:nvSpPr>
            <p:cNvPr id="4" name="Rectangle 2"/>
            <p:cNvSpPr>
              <a:spLocks noChangeArrowheads="1"/>
            </p:cNvSpPr>
            <p:nvPr/>
          </p:nvSpPr>
          <p:spPr bwMode="auto">
            <a:xfrm>
              <a:off x="2327276" y="1906544"/>
              <a:ext cx="4214813" cy="3141706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>
              <a:defPPr>
                <a:defRPr lang="de-DE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de-DE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" name="Text Box 3"/>
            <p:cNvSpPr txBox="1">
              <a:spLocks noChangeArrowheads="1"/>
            </p:cNvSpPr>
            <p:nvPr/>
          </p:nvSpPr>
          <p:spPr bwMode="auto">
            <a:xfrm>
              <a:off x="2241351" y="1884363"/>
              <a:ext cx="1157689" cy="4001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>
              <a:defPPr>
                <a:defRPr lang="de-DE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r>
                <a:rPr lang="de-DE">
                  <a:latin typeface="Arial" pitchFamily="34" charset="0"/>
                  <a:cs typeface="Arial" pitchFamily="34" charset="0"/>
                </a:rPr>
                <a:t>Unternehmen</a:t>
              </a:r>
            </a:p>
            <a:p>
              <a:r>
                <a:rPr lang="de-DE">
                  <a:latin typeface="Arial" pitchFamily="34" charset="0"/>
                  <a:cs typeface="Arial" pitchFamily="34" charset="0"/>
                </a:rPr>
                <a:t>(Push Marketing)</a:t>
              </a:r>
            </a:p>
          </p:txBody>
        </p:sp>
        <p:sp>
          <p:nvSpPr>
            <p:cNvPr id="6" name="Text Box 4"/>
            <p:cNvSpPr txBox="1">
              <a:spLocks noChangeArrowheads="1"/>
            </p:cNvSpPr>
            <p:nvPr/>
          </p:nvSpPr>
          <p:spPr bwMode="auto">
            <a:xfrm>
              <a:off x="5530228" y="1884363"/>
              <a:ext cx="1080745" cy="4001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>
              <a:defPPr>
                <a:defRPr lang="de-DE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r>
                <a:rPr lang="de-DE">
                  <a:latin typeface="Arial" pitchFamily="34" charset="0"/>
                  <a:cs typeface="Arial" pitchFamily="34" charset="0"/>
                </a:rPr>
                <a:t>Kunde</a:t>
              </a:r>
            </a:p>
            <a:p>
              <a:r>
                <a:rPr lang="de-DE">
                  <a:latin typeface="Arial" pitchFamily="34" charset="0"/>
                  <a:cs typeface="Arial" pitchFamily="34" charset="0"/>
                </a:rPr>
                <a:t>(Pull Marketing)</a:t>
              </a:r>
            </a:p>
          </p:txBody>
        </p:sp>
        <p:sp>
          <p:nvSpPr>
            <p:cNvPr id="7" name="Text Box 5"/>
            <p:cNvSpPr txBox="1">
              <a:spLocks noChangeArrowheads="1"/>
            </p:cNvSpPr>
            <p:nvPr/>
          </p:nvSpPr>
          <p:spPr bwMode="auto">
            <a:xfrm>
              <a:off x="3919190" y="1884363"/>
              <a:ext cx="1188147" cy="246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>
              <a:defPPr>
                <a:defRPr lang="de-DE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r>
                <a:rPr lang="de-DE">
                  <a:latin typeface="Arial" pitchFamily="34" charset="0"/>
                  <a:cs typeface="Arial" pitchFamily="34" charset="0"/>
                </a:rPr>
                <a:t>Wer wird initiativ?</a:t>
              </a:r>
            </a:p>
          </p:txBody>
        </p:sp>
        <p:sp>
          <p:nvSpPr>
            <p:cNvPr id="8" name="Line 6"/>
            <p:cNvSpPr>
              <a:spLocks noChangeShapeType="1"/>
            </p:cNvSpPr>
            <p:nvPr/>
          </p:nvSpPr>
          <p:spPr bwMode="auto">
            <a:xfrm flipH="1">
              <a:off x="3252788" y="2006600"/>
              <a:ext cx="733425" cy="158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>
              <a:defPPr>
                <a:defRPr lang="de-DE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de-DE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9" name="Line 7"/>
            <p:cNvSpPr>
              <a:spLocks noChangeShapeType="1"/>
            </p:cNvSpPr>
            <p:nvPr/>
          </p:nvSpPr>
          <p:spPr bwMode="auto">
            <a:xfrm>
              <a:off x="5019676" y="2006600"/>
              <a:ext cx="735013" cy="158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>
              <a:defPPr>
                <a:defRPr lang="de-DE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de-DE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" name="Arc 12"/>
            <p:cNvSpPr>
              <a:spLocks/>
            </p:cNvSpPr>
            <p:nvPr/>
          </p:nvSpPr>
          <p:spPr bwMode="auto">
            <a:xfrm flipV="1">
              <a:off x="2338388" y="2336800"/>
              <a:ext cx="2197100" cy="1960562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solidFill>
              <a:srgbClr val="D5D5D5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>
              <a:defPPr>
                <a:defRPr lang="de-DE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de-DE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1" name="Text Box 13"/>
            <p:cNvSpPr txBox="1">
              <a:spLocks noChangeArrowheads="1"/>
            </p:cNvSpPr>
            <p:nvPr/>
          </p:nvSpPr>
          <p:spPr bwMode="auto">
            <a:xfrm>
              <a:off x="1588397" y="2363788"/>
              <a:ext cx="766557" cy="246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>
              <a:defPPr>
                <a:defRPr lang="de-DE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r>
                <a:rPr lang="de-DE">
                  <a:latin typeface="Arial" pitchFamily="34" charset="0"/>
                  <a:cs typeface="Arial" pitchFamily="34" charset="0"/>
                </a:rPr>
                <a:t>persönlich</a:t>
              </a:r>
            </a:p>
          </p:txBody>
        </p:sp>
        <p:sp>
          <p:nvSpPr>
            <p:cNvPr id="12" name="Text Box 14"/>
            <p:cNvSpPr txBox="1">
              <a:spLocks noChangeArrowheads="1"/>
            </p:cNvSpPr>
            <p:nvPr/>
          </p:nvSpPr>
          <p:spPr bwMode="auto">
            <a:xfrm>
              <a:off x="1382540" y="4687894"/>
              <a:ext cx="987771" cy="4001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>
              <a:defPPr>
                <a:defRPr lang="de-DE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r>
                <a:rPr lang="de-DE">
                  <a:latin typeface="Arial" pitchFamily="34" charset="0"/>
                  <a:cs typeface="Arial" pitchFamily="34" charset="0"/>
                </a:rPr>
                <a:t>ausschließlich</a:t>
              </a:r>
            </a:p>
            <a:p>
              <a:r>
                <a:rPr lang="de-DE">
                  <a:latin typeface="Arial" pitchFamily="34" charset="0"/>
                  <a:cs typeface="Arial" pitchFamily="34" charset="0"/>
                </a:rPr>
                <a:t>medial</a:t>
              </a:r>
            </a:p>
          </p:txBody>
        </p:sp>
        <p:sp>
          <p:nvSpPr>
            <p:cNvPr id="13" name="Text Box 15"/>
            <p:cNvSpPr txBox="1">
              <a:spLocks noChangeArrowheads="1"/>
            </p:cNvSpPr>
            <p:nvPr/>
          </p:nvSpPr>
          <p:spPr bwMode="auto">
            <a:xfrm>
              <a:off x="5727772" y="4687894"/>
              <a:ext cx="615874" cy="246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>
              <a:defPPr>
                <a:defRPr lang="de-DE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r>
                <a:rPr lang="de-DE">
                  <a:latin typeface="Arial" pitchFamily="34" charset="0"/>
                  <a:cs typeface="Arial" pitchFamily="34" charset="0"/>
                </a:rPr>
                <a:t>Internet</a:t>
              </a:r>
            </a:p>
          </p:txBody>
        </p:sp>
        <p:sp>
          <p:nvSpPr>
            <p:cNvPr id="14" name="Text Box 18"/>
            <p:cNvSpPr txBox="1">
              <a:spLocks noChangeArrowheads="1"/>
            </p:cNvSpPr>
            <p:nvPr/>
          </p:nvSpPr>
          <p:spPr bwMode="auto">
            <a:xfrm>
              <a:off x="5443238" y="2638425"/>
              <a:ext cx="1184940" cy="4001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>
              <a:defPPr>
                <a:defRPr lang="de-DE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r>
                <a:rPr lang="de-DE">
                  <a:latin typeface="Arial" pitchFamily="34" charset="0"/>
                  <a:cs typeface="Arial" pitchFamily="34" charset="0"/>
                </a:rPr>
                <a:t>Innendienst</a:t>
              </a:r>
            </a:p>
            <a:p>
              <a:r>
                <a:rPr lang="de-DE">
                  <a:latin typeface="Arial" pitchFamily="34" charset="0"/>
                  <a:cs typeface="Arial" pitchFamily="34" charset="0"/>
                </a:rPr>
                <a:t>(Bestellannahme)</a:t>
              </a:r>
            </a:p>
          </p:txBody>
        </p:sp>
        <p:sp>
          <p:nvSpPr>
            <p:cNvPr id="15" name="Text Box 19"/>
            <p:cNvSpPr txBox="1">
              <a:spLocks noChangeArrowheads="1"/>
            </p:cNvSpPr>
            <p:nvPr/>
          </p:nvSpPr>
          <p:spPr bwMode="auto">
            <a:xfrm>
              <a:off x="5601937" y="3036844"/>
              <a:ext cx="867545" cy="4001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>
              <a:defPPr>
                <a:defRPr lang="de-DE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r>
                <a:rPr lang="de-DE">
                  <a:latin typeface="Arial" pitchFamily="34" charset="0"/>
                  <a:cs typeface="Arial" pitchFamily="34" charset="0"/>
                </a:rPr>
                <a:t>Call-Center </a:t>
              </a:r>
            </a:p>
            <a:p>
              <a:r>
                <a:rPr lang="de-DE">
                  <a:latin typeface="Arial" pitchFamily="34" charset="0"/>
                  <a:cs typeface="Arial" pitchFamily="34" charset="0"/>
                </a:rPr>
                <a:t>(Inbound)</a:t>
              </a:r>
            </a:p>
          </p:txBody>
        </p:sp>
        <p:sp>
          <p:nvSpPr>
            <p:cNvPr id="16" name="Text Box 20"/>
            <p:cNvSpPr txBox="1">
              <a:spLocks noChangeArrowheads="1"/>
            </p:cNvSpPr>
            <p:nvPr/>
          </p:nvSpPr>
          <p:spPr bwMode="auto">
            <a:xfrm>
              <a:off x="2313550" y="4687894"/>
              <a:ext cx="1164101" cy="246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>
              <a:defPPr>
                <a:defRPr lang="de-DE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r>
                <a:rPr lang="de-DE">
                  <a:latin typeface="Arial" pitchFamily="34" charset="0"/>
                  <a:cs typeface="Arial" pitchFamily="34" charset="0"/>
                </a:rPr>
                <a:t>Email-Kampagne</a:t>
              </a:r>
            </a:p>
          </p:txBody>
        </p:sp>
        <p:sp>
          <p:nvSpPr>
            <p:cNvPr id="17" name="Text Box 21"/>
            <p:cNvSpPr txBox="1">
              <a:spLocks noChangeArrowheads="1"/>
            </p:cNvSpPr>
            <p:nvPr/>
          </p:nvSpPr>
          <p:spPr bwMode="auto">
            <a:xfrm>
              <a:off x="3330986" y="3036844"/>
              <a:ext cx="867545" cy="4001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>
              <a:defPPr>
                <a:defRPr lang="de-DE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r>
                <a:rPr lang="de-DE">
                  <a:latin typeface="Arial" pitchFamily="34" charset="0"/>
                  <a:cs typeface="Arial" pitchFamily="34" charset="0"/>
                </a:rPr>
                <a:t>Call-Center </a:t>
              </a:r>
            </a:p>
            <a:p>
              <a:r>
                <a:rPr lang="de-DE">
                  <a:latin typeface="Arial" pitchFamily="34" charset="0"/>
                  <a:cs typeface="Arial" pitchFamily="34" charset="0"/>
                </a:rPr>
                <a:t>(Outbound)</a:t>
              </a:r>
            </a:p>
          </p:txBody>
        </p:sp>
        <p:sp>
          <p:nvSpPr>
            <p:cNvPr id="18" name="Text Box 22"/>
            <p:cNvSpPr txBox="1">
              <a:spLocks noChangeArrowheads="1"/>
            </p:cNvSpPr>
            <p:nvPr/>
          </p:nvSpPr>
          <p:spPr bwMode="auto">
            <a:xfrm>
              <a:off x="2390259" y="2427288"/>
              <a:ext cx="894797" cy="4001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>
              <a:defPPr>
                <a:defRPr lang="de-DE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r>
                <a:rPr lang="de-DE">
                  <a:latin typeface="Arial" pitchFamily="34" charset="0"/>
                  <a:cs typeface="Arial" pitchFamily="34" charset="0"/>
                </a:rPr>
                <a:t>Persönlicher</a:t>
              </a:r>
            </a:p>
            <a:p>
              <a:r>
                <a:rPr lang="de-DE">
                  <a:latin typeface="Arial" pitchFamily="34" charset="0"/>
                  <a:cs typeface="Arial" pitchFamily="34" charset="0"/>
                </a:rPr>
                <a:t>Verkauf</a:t>
              </a:r>
            </a:p>
          </p:txBody>
        </p:sp>
        <p:sp>
          <p:nvSpPr>
            <p:cNvPr id="19" name="Text Box 16"/>
            <p:cNvSpPr txBox="1">
              <a:spLocks noChangeArrowheads="1"/>
            </p:cNvSpPr>
            <p:nvPr/>
          </p:nvSpPr>
          <p:spPr bwMode="auto">
            <a:xfrm>
              <a:off x="3342206" y="4108451"/>
              <a:ext cx="845103" cy="246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>
              <a:defPPr>
                <a:defRPr lang="de-DE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r>
                <a:rPr lang="de-DE">
                  <a:latin typeface="Arial" pitchFamily="34" charset="0"/>
                  <a:cs typeface="Arial" pitchFamily="34" charset="0"/>
                </a:rPr>
                <a:t>Werbebrief </a:t>
              </a:r>
            </a:p>
          </p:txBody>
        </p:sp>
        <p:sp>
          <p:nvSpPr>
            <p:cNvPr id="20" name="Text Box 19"/>
            <p:cNvSpPr txBox="1">
              <a:spLocks noChangeArrowheads="1"/>
            </p:cNvSpPr>
            <p:nvPr/>
          </p:nvSpPr>
          <p:spPr bwMode="auto">
            <a:xfrm>
              <a:off x="5670865" y="4256044"/>
              <a:ext cx="729688" cy="4001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>
              <a:defPPr>
                <a:defRPr lang="de-DE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r>
                <a:rPr lang="de-DE">
                  <a:latin typeface="Arial" pitchFamily="34" charset="0"/>
                  <a:cs typeface="Arial" pitchFamily="34" charset="0"/>
                </a:rPr>
                <a:t>E-Mail</a:t>
              </a:r>
            </a:p>
            <a:p>
              <a:r>
                <a:rPr lang="de-DE">
                  <a:latin typeface="Arial" pitchFamily="34" charset="0"/>
                  <a:cs typeface="Arial" pitchFamily="34" charset="0"/>
                </a:rPr>
                <a:t>(Inbound)</a:t>
              </a:r>
            </a:p>
          </p:txBody>
        </p:sp>
      </p:grpSp>
      <p:sp>
        <p:nvSpPr>
          <p:cNvPr id="21" name="Rechteck 20"/>
          <p:cNvSpPr/>
          <p:nvPr/>
        </p:nvSpPr>
        <p:spPr>
          <a:xfrm>
            <a:off x="1946102" y="5312162"/>
            <a:ext cx="1560042" cy="27699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z="1200" dirty="0">
                <a:latin typeface="Arial" panose="020B0604020202020204" pitchFamily="34" charset="0"/>
                <a:cs typeface="Arial" panose="020B0604020202020204" pitchFamily="34" charset="0"/>
              </a:rPr>
              <a:t>© Albers/Krafft 2013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feld 1"/>
          <p:cNvSpPr txBox="1"/>
          <p:nvPr/>
        </p:nvSpPr>
        <p:spPr>
          <a:xfrm>
            <a:off x="482600" y="304800"/>
            <a:ext cx="11811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/>
              <a:t>2.3-3</a:t>
            </a:r>
          </a:p>
        </p:txBody>
      </p:sp>
      <p:grpSp>
        <p:nvGrpSpPr>
          <p:cNvPr id="3" name="Group 2054"/>
          <p:cNvGrpSpPr>
            <a:grpSpLocks/>
          </p:cNvGrpSpPr>
          <p:nvPr/>
        </p:nvGrpSpPr>
        <p:grpSpPr bwMode="auto">
          <a:xfrm>
            <a:off x="2143125" y="1249363"/>
            <a:ext cx="5207000" cy="4432300"/>
            <a:chOff x="112" y="600"/>
            <a:chExt cx="3280" cy="2792"/>
          </a:xfrm>
        </p:grpSpPr>
        <p:sp>
          <p:nvSpPr>
            <p:cNvPr id="4" name="Rectangle 2055"/>
            <p:cNvSpPr>
              <a:spLocks noChangeArrowheads="1"/>
            </p:cNvSpPr>
            <p:nvPr/>
          </p:nvSpPr>
          <p:spPr bwMode="auto">
            <a:xfrm>
              <a:off x="112" y="600"/>
              <a:ext cx="3280" cy="2792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wrap="none" anchor="ctr"/>
            <a:lstStyle/>
            <a:p>
              <a:pPr>
                <a:defRPr/>
              </a:pPr>
              <a:endParaRPr lang="de-DE"/>
            </a:p>
          </p:txBody>
        </p:sp>
        <p:pic>
          <p:nvPicPr>
            <p:cNvPr id="5" name="Picture 2056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36" y="626"/>
              <a:ext cx="3240" cy="27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6" name="Rechteck 5"/>
          <p:cNvSpPr/>
          <p:nvPr/>
        </p:nvSpPr>
        <p:spPr>
          <a:xfrm>
            <a:off x="2062767" y="5943166"/>
            <a:ext cx="1560042" cy="27699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z="1200" dirty="0">
                <a:latin typeface="Arial" panose="020B0604020202020204" pitchFamily="34" charset="0"/>
                <a:cs typeface="Arial" panose="020B0604020202020204" pitchFamily="34" charset="0"/>
              </a:rPr>
              <a:t>© Albers/Krafft 2013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feld 1"/>
          <p:cNvSpPr txBox="1"/>
          <p:nvPr/>
        </p:nvSpPr>
        <p:spPr>
          <a:xfrm>
            <a:off x="469900" y="406400"/>
            <a:ext cx="1219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/>
              <a:t>2.3-4</a:t>
            </a:r>
          </a:p>
        </p:txBody>
      </p:sp>
      <p:grpSp>
        <p:nvGrpSpPr>
          <p:cNvPr id="3" name="Gruppieren 18"/>
          <p:cNvGrpSpPr>
            <a:grpSpLocks/>
          </p:cNvGrpSpPr>
          <p:nvPr/>
        </p:nvGrpSpPr>
        <p:grpSpPr bwMode="auto">
          <a:xfrm>
            <a:off x="2245518" y="1817687"/>
            <a:ext cx="4652963" cy="3222625"/>
            <a:chOff x="1771650" y="1547813"/>
            <a:chExt cx="4652963" cy="3222625"/>
          </a:xfrm>
        </p:grpSpPr>
        <p:sp>
          <p:nvSpPr>
            <p:cNvPr id="4" name="Line 3"/>
            <p:cNvSpPr>
              <a:spLocks noChangeShapeType="1"/>
            </p:cNvSpPr>
            <p:nvPr/>
          </p:nvSpPr>
          <p:spPr bwMode="auto">
            <a:xfrm>
              <a:off x="1862138" y="2180715"/>
              <a:ext cx="456247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>
              <a:defPPr>
                <a:defRPr lang="de-DE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de-DE"/>
            </a:p>
          </p:txBody>
        </p:sp>
        <p:sp>
          <p:nvSpPr>
            <p:cNvPr id="5" name="Line 4"/>
            <p:cNvSpPr>
              <a:spLocks noChangeShapeType="1"/>
            </p:cNvSpPr>
            <p:nvPr/>
          </p:nvSpPr>
          <p:spPr bwMode="auto">
            <a:xfrm>
              <a:off x="2971800" y="1602751"/>
              <a:ext cx="0" cy="316768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>
              <a:defPPr>
                <a:defRPr lang="de-DE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de-DE"/>
            </a:p>
          </p:txBody>
        </p:sp>
        <p:sp>
          <p:nvSpPr>
            <p:cNvPr id="6" name="Text Box 5"/>
            <p:cNvSpPr txBox="1">
              <a:spLocks noChangeArrowheads="1"/>
            </p:cNvSpPr>
            <p:nvPr/>
          </p:nvSpPr>
          <p:spPr bwMode="auto">
            <a:xfrm>
              <a:off x="3259166" y="1893321"/>
              <a:ext cx="453970" cy="2308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>
              <a:defPPr>
                <a:defRPr lang="de-DE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r>
                <a:rPr lang="de-DE" sz="900">
                  <a:ea typeface="Arial" charset="0"/>
                  <a:cs typeface="Arial" charset="0"/>
                </a:rPr>
                <a:t>Einer</a:t>
              </a:r>
            </a:p>
          </p:txBody>
        </p:sp>
        <p:sp>
          <p:nvSpPr>
            <p:cNvPr id="7" name="Text Box 6"/>
            <p:cNvSpPr txBox="1">
              <a:spLocks noChangeArrowheads="1"/>
            </p:cNvSpPr>
            <p:nvPr/>
          </p:nvSpPr>
          <p:spPr bwMode="auto">
            <a:xfrm>
              <a:off x="4325376" y="1893321"/>
              <a:ext cx="575799" cy="2308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>
              <a:defPPr>
                <a:defRPr lang="de-DE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r>
                <a:rPr lang="de-DE" sz="900">
                  <a:ea typeface="Arial" charset="0"/>
                  <a:cs typeface="Arial" charset="0"/>
                </a:rPr>
                <a:t>Wenige</a:t>
              </a:r>
            </a:p>
          </p:txBody>
        </p:sp>
        <p:sp>
          <p:nvSpPr>
            <p:cNvPr id="8" name="Text Box 7"/>
            <p:cNvSpPr txBox="1">
              <a:spLocks noChangeArrowheads="1"/>
            </p:cNvSpPr>
            <p:nvPr/>
          </p:nvSpPr>
          <p:spPr bwMode="auto">
            <a:xfrm>
              <a:off x="5522208" y="1893321"/>
              <a:ext cx="441146" cy="2308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>
              <a:defPPr>
                <a:defRPr lang="de-DE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r>
                <a:rPr lang="de-DE" sz="900">
                  <a:ea typeface="Arial" charset="0"/>
                  <a:cs typeface="Arial" charset="0"/>
                </a:rPr>
                <a:t>Viele</a:t>
              </a:r>
            </a:p>
          </p:txBody>
        </p:sp>
        <p:sp>
          <p:nvSpPr>
            <p:cNvPr id="9" name="Text Box 8"/>
            <p:cNvSpPr txBox="1">
              <a:spLocks noChangeArrowheads="1"/>
            </p:cNvSpPr>
            <p:nvPr/>
          </p:nvSpPr>
          <p:spPr bwMode="auto">
            <a:xfrm>
              <a:off x="2484148" y="1675790"/>
              <a:ext cx="184731" cy="2308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>
              <a:defPPr>
                <a:defRPr lang="de-DE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de-DE" sz="900">
                <a:ea typeface="Arial" charset="0"/>
                <a:cs typeface="Arial" charset="0"/>
              </a:endParaRPr>
            </a:p>
          </p:txBody>
        </p:sp>
        <p:sp>
          <p:nvSpPr>
            <p:cNvPr id="10" name="Text Box 9"/>
            <p:cNvSpPr txBox="1">
              <a:spLocks noChangeArrowheads="1"/>
            </p:cNvSpPr>
            <p:nvPr/>
          </p:nvSpPr>
          <p:spPr bwMode="auto">
            <a:xfrm>
              <a:off x="2386041" y="2518601"/>
              <a:ext cx="453970" cy="2308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>
              <a:defPPr>
                <a:defRPr lang="de-DE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r>
                <a:rPr lang="de-DE" sz="900">
                  <a:ea typeface="Arial" charset="0"/>
                  <a:cs typeface="Arial" charset="0"/>
                </a:rPr>
                <a:t>Einer</a:t>
              </a:r>
            </a:p>
          </p:txBody>
        </p:sp>
        <p:sp>
          <p:nvSpPr>
            <p:cNvPr id="11" name="Text Box 10"/>
            <p:cNvSpPr txBox="1">
              <a:spLocks noChangeArrowheads="1"/>
            </p:cNvSpPr>
            <p:nvPr/>
          </p:nvSpPr>
          <p:spPr bwMode="auto">
            <a:xfrm>
              <a:off x="2264801" y="3290596"/>
              <a:ext cx="575799" cy="2308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>
              <a:defPPr>
                <a:defRPr lang="de-DE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r>
                <a:rPr lang="de-DE" sz="900">
                  <a:ea typeface="Arial" charset="0"/>
                  <a:cs typeface="Arial" charset="0"/>
                </a:rPr>
                <a:t>Wenige</a:t>
              </a:r>
            </a:p>
          </p:txBody>
        </p:sp>
        <p:sp>
          <p:nvSpPr>
            <p:cNvPr id="12" name="Text Box 11"/>
            <p:cNvSpPr txBox="1">
              <a:spLocks noChangeArrowheads="1"/>
            </p:cNvSpPr>
            <p:nvPr/>
          </p:nvSpPr>
          <p:spPr bwMode="auto">
            <a:xfrm>
              <a:off x="2392453" y="4050841"/>
              <a:ext cx="441146" cy="2308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>
              <a:defPPr>
                <a:defRPr lang="de-DE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r>
                <a:rPr lang="de-DE" sz="900">
                  <a:ea typeface="Arial" charset="0"/>
                  <a:cs typeface="Arial" charset="0"/>
                </a:rPr>
                <a:t>Viele</a:t>
              </a:r>
            </a:p>
          </p:txBody>
        </p:sp>
        <p:sp>
          <p:nvSpPr>
            <p:cNvPr id="13" name="Oval 12"/>
            <p:cNvSpPr>
              <a:spLocks noChangeArrowheads="1"/>
            </p:cNvSpPr>
            <p:nvPr/>
          </p:nvSpPr>
          <p:spPr bwMode="auto">
            <a:xfrm>
              <a:off x="3063240" y="2361725"/>
              <a:ext cx="1996440" cy="549383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>
              <a:defPPr>
                <a:defRPr lang="de-DE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r>
                <a:rPr lang="de-DE" sz="900" i="1">
                  <a:ea typeface="Arial" charset="0"/>
                  <a:cs typeface="Arial" charset="0"/>
                </a:rPr>
                <a:t>Feldaußendienst</a:t>
              </a:r>
            </a:p>
          </p:txBody>
        </p:sp>
        <p:sp>
          <p:nvSpPr>
            <p:cNvPr id="14" name="Oval 13"/>
            <p:cNvSpPr>
              <a:spLocks noChangeArrowheads="1"/>
            </p:cNvSpPr>
            <p:nvPr/>
          </p:nvSpPr>
          <p:spPr bwMode="auto">
            <a:xfrm>
              <a:off x="3147695" y="3581166"/>
              <a:ext cx="862013" cy="1173711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>
              <a:defPPr>
                <a:defRPr lang="de-DE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r>
                <a:rPr lang="de-DE" sz="900" i="1">
                  <a:ea typeface="Arial" charset="0"/>
                  <a:cs typeface="Arial" charset="0"/>
                </a:rPr>
                <a:t>Call-Center</a:t>
              </a:r>
            </a:p>
            <a:p>
              <a:r>
                <a:rPr lang="de-DE" sz="900" i="1">
                  <a:ea typeface="Arial" charset="0"/>
                  <a:cs typeface="Arial" charset="0"/>
                </a:rPr>
                <a:t>E-Mail</a:t>
              </a:r>
            </a:p>
            <a:p>
              <a:r>
                <a:rPr lang="de-DE" sz="900" i="1">
                  <a:ea typeface="Arial" charset="0"/>
                  <a:cs typeface="Arial" charset="0"/>
                </a:rPr>
                <a:t>Internet</a:t>
              </a:r>
            </a:p>
            <a:p>
              <a:r>
                <a:rPr lang="de-DE" sz="900" i="1">
                  <a:ea typeface="Arial" charset="0"/>
                  <a:cs typeface="Arial" charset="0"/>
                </a:rPr>
                <a:t>Werbebrief</a:t>
              </a:r>
            </a:p>
          </p:txBody>
        </p:sp>
        <p:sp>
          <p:nvSpPr>
            <p:cNvPr id="15" name="Oval 14"/>
            <p:cNvSpPr>
              <a:spLocks noChangeArrowheads="1"/>
            </p:cNvSpPr>
            <p:nvPr/>
          </p:nvSpPr>
          <p:spPr bwMode="auto">
            <a:xfrm>
              <a:off x="5321300" y="3611652"/>
              <a:ext cx="842963" cy="1142273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>
              <a:defPPr>
                <a:defRPr lang="de-DE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r>
                <a:rPr lang="de-DE" sz="900">
                  <a:ea typeface="Arial" charset="0"/>
                  <a:cs typeface="Arial" charset="0"/>
                </a:rPr>
                <a:t>Messe-</a:t>
              </a:r>
            </a:p>
            <a:p>
              <a:r>
                <a:rPr lang="de-DE" sz="900">
                  <a:ea typeface="Arial" charset="0"/>
                  <a:cs typeface="Arial" charset="0"/>
                </a:rPr>
                <a:t>verkauf</a:t>
              </a:r>
            </a:p>
          </p:txBody>
        </p:sp>
        <p:sp>
          <p:nvSpPr>
            <p:cNvPr id="16" name="Text Box 16"/>
            <p:cNvSpPr txBox="1">
              <a:spLocks noChangeArrowheads="1"/>
            </p:cNvSpPr>
            <p:nvPr/>
          </p:nvSpPr>
          <p:spPr bwMode="auto">
            <a:xfrm>
              <a:off x="1771650" y="1829809"/>
              <a:ext cx="889987" cy="3694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>
              <a:defPPr>
                <a:defRPr lang="de-DE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 algn="l"/>
              <a:r>
                <a:rPr lang="de-DE" sz="900">
                  <a:ea typeface="Arial" charset="0"/>
                  <a:cs typeface="Arial" charset="0"/>
                </a:rPr>
                <a:t>Mitarbeiter </a:t>
              </a:r>
            </a:p>
            <a:p>
              <a:pPr algn="l"/>
              <a:r>
                <a:rPr lang="de-DE" sz="900">
                  <a:ea typeface="Arial" charset="0"/>
                  <a:cs typeface="Arial" charset="0"/>
                </a:rPr>
                <a:t>des Anbieters</a:t>
              </a:r>
            </a:p>
          </p:txBody>
        </p:sp>
        <p:sp>
          <p:nvSpPr>
            <p:cNvPr id="17" name="Text Box 17"/>
            <p:cNvSpPr txBox="1">
              <a:spLocks noChangeArrowheads="1"/>
            </p:cNvSpPr>
            <p:nvPr/>
          </p:nvSpPr>
          <p:spPr bwMode="auto">
            <a:xfrm>
              <a:off x="2081313" y="1547813"/>
              <a:ext cx="947695" cy="3694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>
              <a:defPPr>
                <a:defRPr lang="de-DE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 algn="r"/>
              <a:r>
                <a:rPr lang="de-DE" sz="900">
                  <a:ea typeface="Arial" charset="0"/>
                  <a:cs typeface="Arial" charset="0"/>
                </a:rPr>
                <a:t>Mitarbeiter des</a:t>
              </a:r>
            </a:p>
            <a:p>
              <a:pPr algn="r"/>
              <a:r>
                <a:rPr lang="de-DE" sz="900">
                  <a:ea typeface="Arial" charset="0"/>
                  <a:cs typeface="Arial" charset="0"/>
                </a:rPr>
                <a:t>Kunden</a:t>
              </a:r>
            </a:p>
          </p:txBody>
        </p:sp>
        <p:sp>
          <p:nvSpPr>
            <p:cNvPr id="18" name="Line 18"/>
            <p:cNvSpPr>
              <a:spLocks noChangeShapeType="1"/>
            </p:cNvSpPr>
            <p:nvPr/>
          </p:nvSpPr>
          <p:spPr bwMode="auto">
            <a:xfrm flipH="1" flipV="1">
              <a:off x="1892300" y="1615453"/>
              <a:ext cx="1090613" cy="57002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>
              <a:defPPr>
                <a:defRPr lang="de-DE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de-DE"/>
            </a:p>
          </p:txBody>
        </p:sp>
        <p:sp>
          <p:nvSpPr>
            <p:cNvPr id="19" name="Oval 18"/>
            <p:cNvSpPr>
              <a:spLocks noChangeArrowheads="1"/>
            </p:cNvSpPr>
            <p:nvPr/>
          </p:nvSpPr>
          <p:spPr bwMode="auto">
            <a:xfrm>
              <a:off x="4087495" y="3032417"/>
              <a:ext cx="1093788" cy="773265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>
              <a:defPPr>
                <a:defRPr lang="de-DE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r>
                <a:rPr lang="de-DE" sz="900">
                  <a:ea typeface="Arial" charset="0"/>
                  <a:cs typeface="Arial" charset="0"/>
                </a:rPr>
                <a:t>Selling Center /</a:t>
              </a:r>
            </a:p>
            <a:p>
              <a:r>
                <a:rPr lang="de-DE" sz="900">
                  <a:ea typeface="Arial" charset="0"/>
                  <a:cs typeface="Arial" charset="0"/>
                </a:rPr>
                <a:t>Core Selling-Team</a:t>
              </a:r>
            </a:p>
          </p:txBody>
        </p:sp>
      </p:grpSp>
      <p:sp>
        <p:nvSpPr>
          <p:cNvPr id="20" name="Rechteck 19"/>
          <p:cNvSpPr/>
          <p:nvPr/>
        </p:nvSpPr>
        <p:spPr>
          <a:xfrm>
            <a:off x="2270360" y="5478780"/>
            <a:ext cx="1560042" cy="27699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z="1200" dirty="0">
                <a:latin typeface="Arial" panose="020B0604020202020204" pitchFamily="34" charset="0"/>
                <a:cs typeface="Arial" panose="020B0604020202020204" pitchFamily="34" charset="0"/>
              </a:rPr>
              <a:t>© Albers/Krafft 2013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feld 1"/>
          <p:cNvSpPr txBox="1"/>
          <p:nvPr/>
        </p:nvSpPr>
        <p:spPr>
          <a:xfrm>
            <a:off x="444500" y="317500"/>
            <a:ext cx="1473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/>
              <a:t>2.3-5</a:t>
            </a:r>
          </a:p>
        </p:txBody>
      </p:sp>
      <p:grpSp>
        <p:nvGrpSpPr>
          <p:cNvPr id="21" name="Gruppieren 1"/>
          <p:cNvGrpSpPr>
            <a:grpSpLocks/>
          </p:cNvGrpSpPr>
          <p:nvPr/>
        </p:nvGrpSpPr>
        <p:grpSpPr bwMode="auto">
          <a:xfrm>
            <a:off x="1802592" y="1712119"/>
            <a:ext cx="5538746" cy="3433762"/>
            <a:chOff x="2005002" y="1643050"/>
            <a:chExt cx="5538746" cy="3433775"/>
          </a:xfrm>
        </p:grpSpPr>
        <p:sp>
          <p:nvSpPr>
            <p:cNvPr id="22" name="Line 3"/>
            <p:cNvSpPr>
              <a:spLocks noChangeShapeType="1"/>
            </p:cNvSpPr>
            <p:nvPr/>
          </p:nvSpPr>
          <p:spPr bwMode="auto">
            <a:xfrm>
              <a:off x="4572000" y="2209800"/>
              <a:ext cx="0" cy="24384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>
              <a:defPPr>
                <a:defRPr lang="de-DE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de-DE"/>
            </a:p>
          </p:txBody>
        </p:sp>
        <p:sp>
          <p:nvSpPr>
            <p:cNvPr id="23" name="Line 4"/>
            <p:cNvSpPr>
              <a:spLocks noChangeShapeType="1"/>
            </p:cNvSpPr>
            <p:nvPr/>
          </p:nvSpPr>
          <p:spPr bwMode="auto">
            <a:xfrm>
              <a:off x="2819400" y="3429000"/>
              <a:ext cx="36576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>
              <a:defPPr>
                <a:defRPr lang="de-DE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de-DE"/>
            </a:p>
          </p:txBody>
        </p:sp>
        <p:sp>
          <p:nvSpPr>
            <p:cNvPr id="24" name="Line 5"/>
            <p:cNvSpPr>
              <a:spLocks noChangeShapeType="1"/>
            </p:cNvSpPr>
            <p:nvPr/>
          </p:nvSpPr>
          <p:spPr bwMode="auto">
            <a:xfrm>
              <a:off x="5486400" y="3733800"/>
              <a:ext cx="533400" cy="3048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>
              <a:defPPr>
                <a:defRPr lang="de-DE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de-DE"/>
            </a:p>
          </p:txBody>
        </p:sp>
        <p:sp>
          <p:nvSpPr>
            <p:cNvPr id="25" name="Line 6"/>
            <p:cNvSpPr>
              <a:spLocks noChangeShapeType="1"/>
            </p:cNvSpPr>
            <p:nvPr/>
          </p:nvSpPr>
          <p:spPr bwMode="auto">
            <a:xfrm>
              <a:off x="5105400" y="3886200"/>
              <a:ext cx="304800" cy="6096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>
              <a:defPPr>
                <a:defRPr lang="de-DE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de-DE"/>
            </a:p>
          </p:txBody>
        </p:sp>
        <p:sp>
          <p:nvSpPr>
            <p:cNvPr id="26" name="Line 7"/>
            <p:cNvSpPr>
              <a:spLocks noChangeShapeType="1"/>
            </p:cNvSpPr>
            <p:nvPr/>
          </p:nvSpPr>
          <p:spPr bwMode="auto">
            <a:xfrm flipH="1">
              <a:off x="3429000" y="3810000"/>
              <a:ext cx="533400" cy="5334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>
              <a:defPPr>
                <a:defRPr lang="de-DE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de-DE"/>
            </a:p>
          </p:txBody>
        </p:sp>
        <p:sp>
          <p:nvSpPr>
            <p:cNvPr id="27" name="Line 8"/>
            <p:cNvSpPr>
              <a:spLocks noChangeShapeType="1"/>
            </p:cNvSpPr>
            <p:nvPr/>
          </p:nvSpPr>
          <p:spPr bwMode="auto">
            <a:xfrm>
              <a:off x="3505200" y="2590800"/>
              <a:ext cx="457200" cy="4572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>
              <a:defPPr>
                <a:defRPr lang="de-DE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de-DE"/>
            </a:p>
          </p:txBody>
        </p:sp>
        <p:sp>
          <p:nvSpPr>
            <p:cNvPr id="28" name="Line 9"/>
            <p:cNvSpPr>
              <a:spLocks noChangeShapeType="1"/>
            </p:cNvSpPr>
            <p:nvPr/>
          </p:nvSpPr>
          <p:spPr bwMode="auto">
            <a:xfrm flipV="1">
              <a:off x="5181600" y="2514600"/>
              <a:ext cx="457200" cy="5334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>
              <a:defPPr>
                <a:defRPr lang="de-DE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de-DE"/>
            </a:p>
          </p:txBody>
        </p:sp>
        <p:sp>
          <p:nvSpPr>
            <p:cNvPr id="29" name="Oval 28"/>
            <p:cNvSpPr>
              <a:spLocks noChangeArrowheads="1"/>
            </p:cNvSpPr>
            <p:nvPr/>
          </p:nvSpPr>
          <p:spPr bwMode="auto">
            <a:xfrm>
              <a:off x="3505178" y="2928930"/>
              <a:ext cx="2209784" cy="1033466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defPPr>
                <a:defRPr lang="de-DE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r>
                <a:rPr lang="de-DE" sz="1200" b="1"/>
                <a:t>Kunde</a:t>
              </a:r>
            </a:p>
          </p:txBody>
        </p:sp>
        <p:sp>
          <p:nvSpPr>
            <p:cNvPr id="30" name="Text Box 10"/>
            <p:cNvSpPr txBox="1">
              <a:spLocks noChangeArrowheads="1"/>
            </p:cNvSpPr>
            <p:nvPr/>
          </p:nvSpPr>
          <p:spPr bwMode="auto">
            <a:xfrm>
              <a:off x="2895600" y="4343400"/>
              <a:ext cx="838200" cy="2603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>
              <a:defPPr>
                <a:defRPr lang="de-DE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de-DE" sz="1100"/>
                <a:t>Finanzen</a:t>
              </a:r>
            </a:p>
          </p:txBody>
        </p:sp>
        <p:sp>
          <p:nvSpPr>
            <p:cNvPr id="31" name="Text Box 11"/>
            <p:cNvSpPr txBox="1">
              <a:spLocks noChangeArrowheads="1"/>
            </p:cNvSpPr>
            <p:nvPr/>
          </p:nvSpPr>
          <p:spPr bwMode="auto">
            <a:xfrm>
              <a:off x="3976746" y="4648200"/>
              <a:ext cx="1200150" cy="4286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>
              <a:defPPr>
                <a:defRPr lang="de-DE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de-DE" sz="1100"/>
                <a:t>Category</a:t>
              </a:r>
              <a:br>
                <a:rPr lang="de-DE" sz="1100"/>
              </a:br>
              <a:r>
                <a:rPr lang="de-DE" sz="1100"/>
                <a:t>Management</a:t>
              </a:r>
            </a:p>
          </p:txBody>
        </p:sp>
        <p:sp>
          <p:nvSpPr>
            <p:cNvPr id="32" name="Text Box 12"/>
            <p:cNvSpPr txBox="1">
              <a:spLocks noChangeArrowheads="1"/>
            </p:cNvSpPr>
            <p:nvPr/>
          </p:nvSpPr>
          <p:spPr bwMode="auto">
            <a:xfrm>
              <a:off x="5334000" y="4495800"/>
              <a:ext cx="838200" cy="2603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>
              <a:defPPr>
                <a:defRPr lang="de-DE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de-DE" sz="1100"/>
                <a:t>IT</a:t>
              </a:r>
            </a:p>
          </p:txBody>
        </p:sp>
        <p:sp>
          <p:nvSpPr>
            <p:cNvPr id="33" name="Text Box 13"/>
            <p:cNvSpPr txBox="1">
              <a:spLocks noChangeArrowheads="1"/>
            </p:cNvSpPr>
            <p:nvPr/>
          </p:nvSpPr>
          <p:spPr bwMode="auto">
            <a:xfrm>
              <a:off x="5791200" y="3929066"/>
              <a:ext cx="1143000" cy="4286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>
              <a:defPPr>
                <a:defRPr lang="de-DE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de-DE" sz="1100"/>
                <a:t>Market</a:t>
              </a:r>
              <a:br>
                <a:rPr lang="de-DE" sz="1100"/>
              </a:br>
              <a:r>
                <a:rPr lang="de-DE" sz="1100"/>
                <a:t>Research</a:t>
              </a:r>
            </a:p>
          </p:txBody>
        </p:sp>
        <p:sp>
          <p:nvSpPr>
            <p:cNvPr id="34" name="Text Box 14"/>
            <p:cNvSpPr txBox="1">
              <a:spLocks noChangeArrowheads="1"/>
            </p:cNvSpPr>
            <p:nvPr/>
          </p:nvSpPr>
          <p:spPr bwMode="auto">
            <a:xfrm>
              <a:off x="6381700" y="3238500"/>
              <a:ext cx="1162048" cy="430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>
              <a:defPPr>
                <a:defRPr lang="de-DE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de-DE" sz="1100"/>
                <a:t>Key Account Manager</a:t>
              </a:r>
            </a:p>
          </p:txBody>
        </p:sp>
        <p:sp>
          <p:nvSpPr>
            <p:cNvPr id="35" name="Text Box 15"/>
            <p:cNvSpPr txBox="1">
              <a:spLocks noChangeArrowheads="1"/>
            </p:cNvSpPr>
            <p:nvPr/>
          </p:nvSpPr>
          <p:spPr bwMode="auto">
            <a:xfrm>
              <a:off x="5486400" y="2286000"/>
              <a:ext cx="838200" cy="2603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>
              <a:defPPr>
                <a:defRPr lang="de-DE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de-DE" sz="1100"/>
                <a:t>Logistik</a:t>
              </a:r>
            </a:p>
          </p:txBody>
        </p:sp>
        <p:sp>
          <p:nvSpPr>
            <p:cNvPr id="36" name="Text Box 16"/>
            <p:cNvSpPr txBox="1">
              <a:spLocks noChangeArrowheads="1"/>
            </p:cNvSpPr>
            <p:nvPr/>
          </p:nvSpPr>
          <p:spPr bwMode="auto">
            <a:xfrm>
              <a:off x="3798057" y="1643050"/>
              <a:ext cx="1571756" cy="6001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>
              <a:defPPr>
                <a:defRPr lang="de-DE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de-DE" sz="1100"/>
                <a:t>Customer Business Development-</a:t>
              </a:r>
              <a:br>
                <a:rPr lang="de-DE" sz="1100"/>
              </a:br>
              <a:r>
                <a:rPr lang="de-DE" sz="1100"/>
                <a:t>Team-Leader</a:t>
              </a:r>
            </a:p>
          </p:txBody>
        </p:sp>
        <p:sp>
          <p:nvSpPr>
            <p:cNvPr id="37" name="Text Box 17"/>
            <p:cNvSpPr txBox="1">
              <a:spLocks noChangeArrowheads="1"/>
            </p:cNvSpPr>
            <p:nvPr/>
          </p:nvSpPr>
          <p:spPr bwMode="auto">
            <a:xfrm>
              <a:off x="2819400" y="2133600"/>
              <a:ext cx="1143000" cy="4286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>
              <a:defPPr>
                <a:defRPr lang="de-DE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de-DE" sz="1100"/>
                <a:t>Retail</a:t>
              </a:r>
              <a:br>
                <a:rPr lang="de-DE" sz="1100"/>
              </a:br>
              <a:r>
                <a:rPr lang="de-DE" sz="1100"/>
                <a:t>Operations</a:t>
              </a:r>
            </a:p>
          </p:txBody>
        </p:sp>
        <p:sp>
          <p:nvSpPr>
            <p:cNvPr id="38" name="Text Box 18"/>
            <p:cNvSpPr txBox="1">
              <a:spLocks noChangeArrowheads="1"/>
            </p:cNvSpPr>
            <p:nvPr/>
          </p:nvSpPr>
          <p:spPr bwMode="auto">
            <a:xfrm>
              <a:off x="2005002" y="3314700"/>
              <a:ext cx="1066800" cy="2603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>
              <a:defPPr>
                <a:defRPr lang="de-DE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de-DE" sz="1100"/>
                <a:t>Marketing</a:t>
              </a:r>
            </a:p>
          </p:txBody>
        </p:sp>
      </p:grpSp>
      <p:sp>
        <p:nvSpPr>
          <p:cNvPr id="39" name="Rechteck 38"/>
          <p:cNvSpPr/>
          <p:nvPr/>
        </p:nvSpPr>
        <p:spPr>
          <a:xfrm>
            <a:off x="1960570" y="5423483"/>
            <a:ext cx="1560042" cy="27699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z="1200" dirty="0">
                <a:latin typeface="Arial" panose="020B0604020202020204" pitchFamily="34" charset="0"/>
                <a:cs typeface="Arial" panose="020B0604020202020204" pitchFamily="34" charset="0"/>
              </a:rPr>
              <a:t>© Albers/Krafft 2013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feld 1"/>
          <p:cNvSpPr txBox="1"/>
          <p:nvPr/>
        </p:nvSpPr>
        <p:spPr>
          <a:xfrm>
            <a:off x="457200" y="381000"/>
            <a:ext cx="1117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/>
              <a:t>2.3-6</a:t>
            </a:r>
          </a:p>
        </p:txBody>
      </p:sp>
      <p:grpSp>
        <p:nvGrpSpPr>
          <p:cNvPr id="3" name="Gruppieren 14"/>
          <p:cNvGrpSpPr>
            <a:grpSpLocks/>
          </p:cNvGrpSpPr>
          <p:nvPr/>
        </p:nvGrpSpPr>
        <p:grpSpPr bwMode="auto">
          <a:xfrm>
            <a:off x="2104230" y="1684940"/>
            <a:ext cx="4935538" cy="3487296"/>
            <a:chOff x="4704688" y="1510638"/>
            <a:chExt cx="4935315" cy="3487296"/>
          </a:xfrm>
        </p:grpSpPr>
        <p:cxnSp>
          <p:nvCxnSpPr>
            <p:cNvPr id="4" name="Gerade Verbindung mit Pfeil 3"/>
            <p:cNvCxnSpPr>
              <a:cxnSpLocks noChangeShapeType="1"/>
            </p:cNvCxnSpPr>
            <p:nvPr/>
          </p:nvCxnSpPr>
          <p:spPr bwMode="auto">
            <a:xfrm>
              <a:off x="5353317" y="4796113"/>
              <a:ext cx="2988000" cy="1588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</p:cxnSp>
        <p:cxnSp>
          <p:nvCxnSpPr>
            <p:cNvPr id="5" name="Gerade Verbindung mit Pfeil 4"/>
            <p:cNvCxnSpPr>
              <a:cxnSpLocks noChangeShapeType="1"/>
            </p:cNvCxnSpPr>
            <p:nvPr/>
          </p:nvCxnSpPr>
          <p:spPr bwMode="auto">
            <a:xfrm rot="-5400000">
              <a:off x="3914111" y="3356907"/>
              <a:ext cx="2880000" cy="1588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</p:cxnSp>
        <p:cxnSp>
          <p:nvCxnSpPr>
            <p:cNvPr id="6" name="Gerade Verbindung mit Pfeil 5"/>
            <p:cNvCxnSpPr>
              <a:cxnSpLocks noChangeShapeType="1"/>
            </p:cNvCxnSpPr>
            <p:nvPr/>
          </p:nvCxnSpPr>
          <p:spPr bwMode="auto">
            <a:xfrm>
              <a:off x="5353317" y="3356906"/>
              <a:ext cx="2988000" cy="1588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prstDash val="dash"/>
              <a:round/>
              <a:headEnd/>
              <a:tailEnd/>
            </a:ln>
          </p:spPr>
        </p:cxnSp>
        <p:cxnSp>
          <p:nvCxnSpPr>
            <p:cNvPr id="7" name="Gerade Verbindung mit Pfeil 6"/>
            <p:cNvCxnSpPr>
              <a:cxnSpLocks noChangeShapeType="1"/>
            </p:cNvCxnSpPr>
            <p:nvPr/>
          </p:nvCxnSpPr>
          <p:spPr bwMode="auto">
            <a:xfrm rot="-5400000">
              <a:off x="5407317" y="3356907"/>
              <a:ext cx="2880000" cy="1588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prstDash val="dash"/>
              <a:round/>
              <a:headEnd/>
              <a:tailEnd/>
            </a:ln>
          </p:spPr>
        </p:cxnSp>
        <p:sp>
          <p:nvSpPr>
            <p:cNvPr id="8" name="Textfeld 7"/>
            <p:cNvSpPr txBox="1">
              <a:spLocks noChangeArrowheads="1"/>
            </p:cNvSpPr>
            <p:nvPr/>
          </p:nvSpPr>
          <p:spPr bwMode="auto">
            <a:xfrm>
              <a:off x="5347085" y="4813268"/>
              <a:ext cx="1495425" cy="1846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prstTxWarp prst="textNoShape">
                <a:avLst/>
              </a:prstTxWarp>
              <a:spAutoFit/>
            </a:bodyPr>
            <a:lstStyle>
              <a:defPPr>
                <a:defRPr lang="de-DE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r>
                <a:rPr lang="de-DE" sz="1200" b="1">
                  <a:solidFill>
                    <a:srgbClr val="000000"/>
                  </a:solidFill>
                  <a:ea typeface="Arial" charset="0"/>
                  <a:cs typeface="Arial" charset="0"/>
                </a:rPr>
                <a:t>Canned Selling</a:t>
              </a:r>
            </a:p>
          </p:txBody>
        </p:sp>
        <p:sp>
          <p:nvSpPr>
            <p:cNvPr id="9" name="Textfeld 8"/>
            <p:cNvSpPr txBox="1">
              <a:spLocks noChangeArrowheads="1"/>
            </p:cNvSpPr>
            <p:nvPr/>
          </p:nvSpPr>
          <p:spPr bwMode="auto">
            <a:xfrm>
              <a:off x="6908800" y="4813268"/>
              <a:ext cx="1357322" cy="1846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prstTxWarp prst="textNoShape">
                <a:avLst/>
              </a:prstTxWarp>
              <a:spAutoFit/>
            </a:bodyPr>
            <a:lstStyle>
              <a:defPPr>
                <a:defRPr lang="de-DE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r>
                <a:rPr lang="de-DE" sz="1200" b="1">
                  <a:solidFill>
                    <a:srgbClr val="000000"/>
                  </a:solidFill>
                  <a:ea typeface="Arial" charset="0"/>
                  <a:cs typeface="Arial" charset="0"/>
                </a:rPr>
                <a:t>Adaptive Selling</a:t>
              </a:r>
            </a:p>
          </p:txBody>
        </p:sp>
        <p:sp>
          <p:nvSpPr>
            <p:cNvPr id="10" name="Textfeld 9"/>
            <p:cNvSpPr txBox="1">
              <a:spLocks noChangeArrowheads="1"/>
            </p:cNvSpPr>
            <p:nvPr/>
          </p:nvSpPr>
          <p:spPr bwMode="auto">
            <a:xfrm>
              <a:off x="4704688" y="2451100"/>
              <a:ext cx="589206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prstTxWarp prst="textNoShape">
                <a:avLst/>
              </a:prstTxWarp>
              <a:spAutoFit/>
            </a:bodyPr>
            <a:lstStyle>
              <a:defPPr>
                <a:defRPr lang="de-DE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r>
                <a:rPr lang="de-DE" sz="1200" b="1">
                  <a:solidFill>
                    <a:srgbClr val="000000"/>
                  </a:solidFill>
                  <a:ea typeface="Arial" charset="0"/>
                  <a:cs typeface="Arial" charset="0"/>
                </a:rPr>
                <a:t>Soft</a:t>
              </a:r>
              <a:br>
                <a:rPr lang="de-DE" sz="1200" b="1">
                  <a:solidFill>
                    <a:srgbClr val="000000"/>
                  </a:solidFill>
                  <a:ea typeface="Arial" charset="0"/>
                  <a:cs typeface="Arial" charset="0"/>
                </a:rPr>
              </a:br>
              <a:r>
                <a:rPr lang="de-DE" sz="1200" b="1">
                  <a:solidFill>
                    <a:srgbClr val="000000"/>
                  </a:solidFill>
                  <a:ea typeface="Arial" charset="0"/>
                  <a:cs typeface="Arial" charset="0"/>
                </a:rPr>
                <a:t>Selling</a:t>
              </a:r>
            </a:p>
          </p:txBody>
        </p:sp>
        <p:sp>
          <p:nvSpPr>
            <p:cNvPr id="11" name="Textfeld 10"/>
            <p:cNvSpPr txBox="1">
              <a:spLocks noChangeArrowheads="1"/>
            </p:cNvSpPr>
            <p:nvPr/>
          </p:nvSpPr>
          <p:spPr bwMode="auto">
            <a:xfrm>
              <a:off x="4704688" y="3867929"/>
              <a:ext cx="589206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prstTxWarp prst="textNoShape">
                <a:avLst/>
              </a:prstTxWarp>
              <a:spAutoFit/>
            </a:bodyPr>
            <a:lstStyle>
              <a:defPPr>
                <a:defRPr lang="de-DE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r>
                <a:rPr lang="de-DE" sz="1200" b="1">
                  <a:solidFill>
                    <a:srgbClr val="000000"/>
                  </a:solidFill>
                  <a:ea typeface="Arial" charset="0"/>
                  <a:cs typeface="Arial" charset="0"/>
                </a:rPr>
                <a:t>Hard</a:t>
              </a:r>
              <a:br>
                <a:rPr lang="de-DE" sz="1200" b="1">
                  <a:solidFill>
                    <a:srgbClr val="000000"/>
                  </a:solidFill>
                  <a:ea typeface="Arial" charset="0"/>
                  <a:cs typeface="Arial" charset="0"/>
                </a:rPr>
              </a:br>
              <a:r>
                <a:rPr lang="de-DE" sz="1200" b="1">
                  <a:solidFill>
                    <a:srgbClr val="000000"/>
                  </a:solidFill>
                  <a:ea typeface="Arial" charset="0"/>
                  <a:cs typeface="Arial" charset="0"/>
                </a:rPr>
                <a:t>Selling</a:t>
              </a:r>
            </a:p>
          </p:txBody>
        </p:sp>
        <p:sp>
          <p:nvSpPr>
            <p:cNvPr id="12" name="Textfeld 11"/>
            <p:cNvSpPr txBox="1">
              <a:spLocks noChangeArrowheads="1"/>
            </p:cNvSpPr>
            <p:nvPr/>
          </p:nvSpPr>
          <p:spPr bwMode="auto">
            <a:xfrm>
              <a:off x="5304217" y="3888430"/>
              <a:ext cx="985839" cy="5539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prstTxWarp prst="textNoShape">
                <a:avLst/>
              </a:prstTxWarp>
              <a:spAutoFit/>
            </a:bodyPr>
            <a:lstStyle>
              <a:defPPr>
                <a:defRPr lang="de-DE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r>
                <a:rPr lang="de-DE" sz="1200">
                  <a:solidFill>
                    <a:srgbClr val="000000"/>
                  </a:solidFill>
                  <a:ea typeface="Arial" charset="0"/>
                  <a:cs typeface="Arial" charset="0"/>
                </a:rPr>
                <a:t>Stimulus-</a:t>
              </a:r>
              <a:br>
                <a:rPr lang="de-DE" sz="1200">
                  <a:solidFill>
                    <a:srgbClr val="000000"/>
                  </a:solidFill>
                  <a:ea typeface="Arial" charset="0"/>
                  <a:cs typeface="Arial" charset="0"/>
                </a:rPr>
              </a:br>
              <a:r>
                <a:rPr lang="de-DE" sz="1200">
                  <a:solidFill>
                    <a:srgbClr val="000000"/>
                  </a:solidFill>
                  <a:ea typeface="Arial" charset="0"/>
                  <a:cs typeface="Arial" charset="0"/>
                </a:rPr>
                <a:t>Response</a:t>
              </a:r>
              <a:br>
                <a:rPr lang="de-DE" sz="1200">
                  <a:solidFill>
                    <a:srgbClr val="000000"/>
                  </a:solidFill>
                  <a:ea typeface="Arial" charset="0"/>
                  <a:cs typeface="Arial" charset="0"/>
                </a:rPr>
              </a:br>
              <a:r>
                <a:rPr lang="de-DE" sz="1200">
                  <a:solidFill>
                    <a:srgbClr val="000000"/>
                  </a:solidFill>
                  <a:ea typeface="Arial" charset="0"/>
                  <a:cs typeface="Arial" charset="0"/>
                </a:rPr>
                <a:t>Selling</a:t>
              </a:r>
            </a:p>
          </p:txBody>
        </p:sp>
        <p:sp>
          <p:nvSpPr>
            <p:cNvPr id="13" name="Ellipse 24"/>
            <p:cNvSpPr>
              <a:spLocks noChangeAspect="1"/>
            </p:cNvSpPr>
            <p:nvPr/>
          </p:nvSpPr>
          <p:spPr bwMode="auto">
            <a:xfrm>
              <a:off x="5700500" y="4475265"/>
              <a:ext cx="192883" cy="192883"/>
            </a:xfrm>
            <a:prstGeom prst="ellipse">
              <a:avLst/>
            </a:prstGeom>
            <a:solidFill>
              <a:srgbClr val="003A77"/>
            </a:solidFill>
            <a:ln w="25400">
              <a:noFill/>
              <a:round/>
              <a:headEnd/>
              <a:tailEnd/>
            </a:ln>
          </p:spPr>
          <p:txBody>
            <a:bodyPr anchor="ctr">
              <a:prstTxWarp prst="textNoShape">
                <a:avLst/>
              </a:prstTxWarp>
            </a:bodyPr>
            <a:lstStyle>
              <a:defPPr>
                <a:defRPr lang="de-DE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de-DE" sz="1400">
                <a:solidFill>
                  <a:srgbClr val="FFFFFF"/>
                </a:solidFill>
                <a:ea typeface="Arial" charset="0"/>
                <a:cs typeface="Arial" charset="0"/>
              </a:endParaRPr>
            </a:p>
          </p:txBody>
        </p:sp>
        <p:sp>
          <p:nvSpPr>
            <p:cNvPr id="14" name="Textfeld 13"/>
            <p:cNvSpPr txBox="1">
              <a:spLocks noChangeArrowheads="1"/>
            </p:cNvSpPr>
            <p:nvPr/>
          </p:nvSpPr>
          <p:spPr bwMode="auto">
            <a:xfrm>
              <a:off x="5932490" y="3405210"/>
              <a:ext cx="995074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prstTxWarp prst="textNoShape">
                <a:avLst/>
              </a:prstTxWarp>
              <a:spAutoFit/>
            </a:bodyPr>
            <a:lstStyle>
              <a:defPPr>
                <a:defRPr lang="de-DE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r>
                <a:rPr lang="de-DE" sz="1200">
                  <a:solidFill>
                    <a:srgbClr val="000000"/>
                  </a:solidFill>
                  <a:ea typeface="Arial" charset="0"/>
                  <a:cs typeface="Arial" charset="0"/>
                </a:rPr>
                <a:t>Formula</a:t>
              </a:r>
              <a:br>
                <a:rPr lang="de-DE" sz="1200">
                  <a:solidFill>
                    <a:srgbClr val="000000"/>
                  </a:solidFill>
                  <a:ea typeface="Arial" charset="0"/>
                  <a:cs typeface="Arial" charset="0"/>
                </a:rPr>
              </a:br>
              <a:r>
                <a:rPr lang="de-DE" sz="1200">
                  <a:solidFill>
                    <a:srgbClr val="000000"/>
                  </a:solidFill>
                  <a:ea typeface="Arial" charset="0"/>
                  <a:cs typeface="Arial" charset="0"/>
                </a:rPr>
                <a:t>Selling</a:t>
              </a:r>
            </a:p>
          </p:txBody>
        </p:sp>
        <p:sp>
          <p:nvSpPr>
            <p:cNvPr id="15" name="Ellipse 26"/>
            <p:cNvSpPr>
              <a:spLocks noChangeAspect="1"/>
            </p:cNvSpPr>
            <p:nvPr/>
          </p:nvSpPr>
          <p:spPr bwMode="auto">
            <a:xfrm>
              <a:off x="6333586" y="3806923"/>
              <a:ext cx="192883" cy="192883"/>
            </a:xfrm>
            <a:prstGeom prst="ellipse">
              <a:avLst/>
            </a:prstGeom>
            <a:solidFill>
              <a:srgbClr val="003A77"/>
            </a:solidFill>
            <a:ln w="25400">
              <a:noFill/>
              <a:round/>
              <a:headEnd/>
              <a:tailEnd/>
            </a:ln>
          </p:spPr>
          <p:txBody>
            <a:bodyPr anchor="ctr">
              <a:prstTxWarp prst="textNoShape">
                <a:avLst/>
              </a:prstTxWarp>
            </a:bodyPr>
            <a:lstStyle>
              <a:defPPr>
                <a:defRPr lang="de-DE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de-DE" sz="1400">
                <a:solidFill>
                  <a:srgbClr val="FFFFFF"/>
                </a:solidFill>
                <a:ea typeface="Arial" charset="0"/>
                <a:cs typeface="Arial" charset="0"/>
              </a:endParaRPr>
            </a:p>
          </p:txBody>
        </p:sp>
        <p:sp>
          <p:nvSpPr>
            <p:cNvPr id="16" name="Textfeld 15"/>
            <p:cNvSpPr txBox="1">
              <a:spLocks noChangeArrowheads="1"/>
            </p:cNvSpPr>
            <p:nvPr/>
          </p:nvSpPr>
          <p:spPr bwMode="auto">
            <a:xfrm>
              <a:off x="6143952" y="2737802"/>
              <a:ext cx="1744574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prstTxWarp prst="textNoShape">
                <a:avLst/>
              </a:prstTxWarp>
              <a:spAutoFit/>
            </a:bodyPr>
            <a:lstStyle>
              <a:defPPr>
                <a:defRPr lang="de-DE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r>
                <a:rPr lang="de-DE" sz="1200">
                  <a:solidFill>
                    <a:srgbClr val="000000"/>
                  </a:solidFill>
                  <a:ea typeface="Arial" charset="0"/>
                  <a:cs typeface="Arial" charset="0"/>
                </a:rPr>
                <a:t>Need-Satisfaction </a:t>
              </a:r>
              <a:br>
                <a:rPr lang="de-DE" sz="1200">
                  <a:solidFill>
                    <a:srgbClr val="000000"/>
                  </a:solidFill>
                  <a:ea typeface="Arial" charset="0"/>
                  <a:cs typeface="Arial" charset="0"/>
                </a:rPr>
              </a:br>
              <a:r>
                <a:rPr lang="de-DE" sz="1200">
                  <a:solidFill>
                    <a:srgbClr val="000000"/>
                  </a:solidFill>
                  <a:ea typeface="Arial" charset="0"/>
                  <a:cs typeface="Arial" charset="0"/>
                </a:rPr>
                <a:t>Selling</a:t>
              </a:r>
            </a:p>
          </p:txBody>
        </p:sp>
        <p:sp>
          <p:nvSpPr>
            <p:cNvPr id="17" name="Ellipse 28"/>
            <p:cNvSpPr>
              <a:spLocks noChangeAspect="1"/>
            </p:cNvSpPr>
            <p:nvPr/>
          </p:nvSpPr>
          <p:spPr bwMode="auto">
            <a:xfrm>
              <a:off x="6919798" y="3129762"/>
              <a:ext cx="192883" cy="192883"/>
            </a:xfrm>
            <a:prstGeom prst="ellipse">
              <a:avLst/>
            </a:prstGeom>
            <a:solidFill>
              <a:srgbClr val="003A77"/>
            </a:solidFill>
            <a:ln w="25400">
              <a:noFill/>
              <a:round/>
              <a:headEnd/>
              <a:tailEnd/>
            </a:ln>
          </p:spPr>
          <p:txBody>
            <a:bodyPr anchor="ctr">
              <a:prstTxWarp prst="textNoShape">
                <a:avLst/>
              </a:prstTxWarp>
            </a:bodyPr>
            <a:lstStyle>
              <a:defPPr>
                <a:defRPr lang="de-DE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de-DE" sz="1400">
                <a:solidFill>
                  <a:srgbClr val="FFFFFF"/>
                </a:solidFill>
                <a:ea typeface="Arial" charset="0"/>
                <a:cs typeface="Arial" charset="0"/>
              </a:endParaRPr>
            </a:p>
          </p:txBody>
        </p:sp>
        <p:sp>
          <p:nvSpPr>
            <p:cNvPr id="18" name="Textfeld 17"/>
            <p:cNvSpPr txBox="1">
              <a:spLocks noChangeArrowheads="1"/>
            </p:cNvSpPr>
            <p:nvPr/>
          </p:nvSpPr>
          <p:spPr bwMode="auto">
            <a:xfrm>
              <a:off x="7337756" y="2317997"/>
              <a:ext cx="1349014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prstTxWarp prst="textNoShape">
                <a:avLst/>
              </a:prstTxWarp>
              <a:spAutoFit/>
            </a:bodyPr>
            <a:lstStyle>
              <a:defPPr>
                <a:defRPr lang="de-DE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r>
                <a:rPr lang="de-DE" sz="1200">
                  <a:solidFill>
                    <a:srgbClr val="000000"/>
                  </a:solidFill>
                  <a:ea typeface="Arial" charset="0"/>
                  <a:cs typeface="Arial" charset="0"/>
                </a:rPr>
                <a:t>Problem-Solving </a:t>
              </a:r>
              <a:br>
                <a:rPr lang="de-DE" sz="1200">
                  <a:solidFill>
                    <a:srgbClr val="000000"/>
                  </a:solidFill>
                  <a:ea typeface="Arial" charset="0"/>
                  <a:cs typeface="Arial" charset="0"/>
                </a:rPr>
              </a:br>
              <a:r>
                <a:rPr lang="de-DE" sz="1200">
                  <a:solidFill>
                    <a:srgbClr val="000000"/>
                  </a:solidFill>
                  <a:ea typeface="Arial" charset="0"/>
                  <a:cs typeface="Arial" charset="0"/>
                </a:rPr>
                <a:t>Selling</a:t>
              </a:r>
            </a:p>
          </p:txBody>
        </p:sp>
        <p:sp>
          <p:nvSpPr>
            <p:cNvPr id="19" name="Ellipse 30"/>
            <p:cNvSpPr>
              <a:spLocks noChangeAspect="1"/>
            </p:cNvSpPr>
            <p:nvPr/>
          </p:nvSpPr>
          <p:spPr bwMode="auto">
            <a:xfrm>
              <a:off x="7915822" y="2724154"/>
              <a:ext cx="192883" cy="192883"/>
            </a:xfrm>
            <a:prstGeom prst="ellipse">
              <a:avLst/>
            </a:prstGeom>
            <a:solidFill>
              <a:srgbClr val="003A77"/>
            </a:solidFill>
            <a:ln w="25400">
              <a:noFill/>
              <a:round/>
              <a:headEnd/>
              <a:tailEnd/>
            </a:ln>
          </p:spPr>
          <p:txBody>
            <a:bodyPr anchor="ctr">
              <a:prstTxWarp prst="textNoShape">
                <a:avLst/>
              </a:prstTxWarp>
            </a:bodyPr>
            <a:lstStyle>
              <a:defPPr>
                <a:defRPr lang="de-DE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de-DE" sz="1400">
                <a:solidFill>
                  <a:srgbClr val="FFFFFF"/>
                </a:solidFill>
                <a:ea typeface="Arial" charset="0"/>
                <a:cs typeface="Arial" charset="0"/>
              </a:endParaRPr>
            </a:p>
          </p:txBody>
        </p:sp>
        <p:sp>
          <p:nvSpPr>
            <p:cNvPr id="20" name="Textfeld 19"/>
            <p:cNvSpPr txBox="1">
              <a:spLocks noChangeArrowheads="1"/>
            </p:cNvSpPr>
            <p:nvPr/>
          </p:nvSpPr>
          <p:spPr bwMode="auto">
            <a:xfrm>
              <a:off x="7531070" y="1709439"/>
              <a:ext cx="981436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prstTxWarp prst="textNoShape">
                <a:avLst/>
              </a:prstTxWarp>
              <a:spAutoFit/>
            </a:bodyPr>
            <a:lstStyle>
              <a:defPPr>
                <a:defRPr lang="de-DE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r>
                <a:rPr lang="de-DE" sz="1200">
                  <a:solidFill>
                    <a:srgbClr val="000000"/>
                  </a:solidFill>
                  <a:ea typeface="Arial" charset="0"/>
                  <a:cs typeface="Arial" charset="0"/>
                </a:rPr>
                <a:t>Consultative</a:t>
              </a:r>
              <a:br>
                <a:rPr lang="de-DE" sz="1200">
                  <a:solidFill>
                    <a:srgbClr val="000000"/>
                  </a:solidFill>
                  <a:ea typeface="Arial" charset="0"/>
                  <a:cs typeface="Arial" charset="0"/>
                </a:rPr>
              </a:br>
              <a:r>
                <a:rPr lang="de-DE" sz="1200">
                  <a:solidFill>
                    <a:srgbClr val="000000"/>
                  </a:solidFill>
                  <a:ea typeface="Arial" charset="0"/>
                  <a:cs typeface="Arial" charset="0"/>
                </a:rPr>
                <a:t>Selling</a:t>
              </a:r>
            </a:p>
          </p:txBody>
        </p:sp>
        <p:sp>
          <p:nvSpPr>
            <p:cNvPr id="21" name="Ellipse 32"/>
            <p:cNvSpPr>
              <a:spLocks noChangeAspect="1"/>
            </p:cNvSpPr>
            <p:nvPr/>
          </p:nvSpPr>
          <p:spPr bwMode="auto">
            <a:xfrm>
              <a:off x="7925347" y="2102581"/>
              <a:ext cx="192883" cy="192883"/>
            </a:xfrm>
            <a:prstGeom prst="ellipse">
              <a:avLst/>
            </a:prstGeom>
            <a:solidFill>
              <a:srgbClr val="003A77"/>
            </a:solidFill>
            <a:ln w="25400">
              <a:noFill/>
              <a:round/>
              <a:headEnd/>
              <a:tailEnd/>
            </a:ln>
          </p:spPr>
          <p:txBody>
            <a:bodyPr anchor="ctr">
              <a:prstTxWarp prst="textNoShape">
                <a:avLst/>
              </a:prstTxWarp>
            </a:bodyPr>
            <a:lstStyle>
              <a:defPPr>
                <a:defRPr lang="de-DE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de-DE" sz="1400">
                <a:solidFill>
                  <a:srgbClr val="FFFFFF"/>
                </a:solidFill>
                <a:ea typeface="Arial" charset="0"/>
                <a:cs typeface="Arial" charset="0"/>
              </a:endParaRPr>
            </a:p>
          </p:txBody>
        </p:sp>
        <p:sp>
          <p:nvSpPr>
            <p:cNvPr id="22" name="Textfeld 21"/>
            <p:cNvSpPr txBox="1">
              <a:spLocks noChangeArrowheads="1"/>
            </p:cNvSpPr>
            <p:nvPr/>
          </p:nvSpPr>
          <p:spPr bwMode="auto">
            <a:xfrm>
              <a:off x="4843795" y="1510638"/>
              <a:ext cx="1035940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prstTxWarp prst="textNoShape">
                <a:avLst/>
              </a:prstTxWarp>
              <a:spAutoFit/>
            </a:bodyPr>
            <a:lstStyle>
              <a:defPPr>
                <a:defRPr lang="de-DE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r>
                <a:rPr lang="de-DE" sz="1200" b="1">
                  <a:solidFill>
                    <a:srgbClr val="000000"/>
                  </a:solidFill>
                  <a:ea typeface="Arial" charset="0"/>
                  <a:cs typeface="Arial" charset="0"/>
                </a:rPr>
                <a:t>Kunden-</a:t>
              </a:r>
              <a:br>
                <a:rPr lang="de-DE" sz="1200" b="1">
                  <a:solidFill>
                    <a:srgbClr val="000000"/>
                  </a:solidFill>
                  <a:ea typeface="Arial" charset="0"/>
                  <a:cs typeface="Arial" charset="0"/>
                </a:rPr>
              </a:br>
              <a:r>
                <a:rPr lang="de-DE" sz="1200" b="1">
                  <a:solidFill>
                    <a:srgbClr val="000000"/>
                  </a:solidFill>
                  <a:ea typeface="Arial" charset="0"/>
                  <a:cs typeface="Arial" charset="0"/>
                </a:rPr>
                <a:t>orientierung</a:t>
              </a:r>
            </a:p>
          </p:txBody>
        </p:sp>
        <p:sp>
          <p:nvSpPr>
            <p:cNvPr id="23" name="Textfeld 22"/>
            <p:cNvSpPr txBox="1">
              <a:spLocks noChangeArrowheads="1"/>
            </p:cNvSpPr>
            <p:nvPr/>
          </p:nvSpPr>
          <p:spPr bwMode="auto">
            <a:xfrm>
              <a:off x="8253104" y="4587512"/>
              <a:ext cx="1386899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prstTxWarp prst="textNoShape">
                <a:avLst/>
              </a:prstTxWarp>
              <a:spAutoFit/>
            </a:bodyPr>
            <a:lstStyle>
              <a:defPPr>
                <a:defRPr lang="de-DE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r>
                <a:rPr lang="de-DE" sz="1200" b="1">
                  <a:solidFill>
                    <a:srgbClr val="000000"/>
                  </a:solidFill>
                  <a:ea typeface="Arial" charset="0"/>
                  <a:cs typeface="Arial" charset="0"/>
                </a:rPr>
                <a:t>Anpassungs- fähigkeit</a:t>
              </a:r>
            </a:p>
          </p:txBody>
        </p:sp>
      </p:grpSp>
      <p:sp>
        <p:nvSpPr>
          <p:cNvPr id="24" name="Rechteck 23"/>
          <p:cNvSpPr/>
          <p:nvPr/>
        </p:nvSpPr>
        <p:spPr>
          <a:xfrm>
            <a:off x="2104230" y="5525094"/>
            <a:ext cx="1560042" cy="27699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z="1200" dirty="0">
                <a:latin typeface="Arial" panose="020B0604020202020204" pitchFamily="34" charset="0"/>
                <a:cs typeface="Arial" panose="020B0604020202020204" pitchFamily="34" charset="0"/>
              </a:rPr>
              <a:t>© Albers/Krafft 2013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feld 21"/>
          <p:cNvSpPr txBox="1"/>
          <p:nvPr/>
        </p:nvSpPr>
        <p:spPr>
          <a:xfrm>
            <a:off x="419100" y="317500"/>
            <a:ext cx="16383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/>
              <a:t>2.2-1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775" y="551444"/>
            <a:ext cx="8945838" cy="62779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hteck 3"/>
          <p:cNvSpPr/>
          <p:nvPr/>
        </p:nvSpPr>
        <p:spPr>
          <a:xfrm>
            <a:off x="188700" y="6552426"/>
            <a:ext cx="1560042" cy="27699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z="1200" dirty="0">
                <a:latin typeface="Arial" panose="020B0604020202020204" pitchFamily="34" charset="0"/>
                <a:cs typeface="Arial" panose="020B0604020202020204" pitchFamily="34" charset="0"/>
              </a:rPr>
              <a:t>© Albers/Krafft 2013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pieren 49"/>
          <p:cNvGrpSpPr>
            <a:grpSpLocks/>
          </p:cNvGrpSpPr>
          <p:nvPr/>
        </p:nvGrpSpPr>
        <p:grpSpPr bwMode="auto">
          <a:xfrm>
            <a:off x="214868" y="1410206"/>
            <a:ext cx="8642350" cy="4198937"/>
            <a:chOff x="349026" y="846292"/>
            <a:chExt cx="8642575" cy="4198148"/>
          </a:xfrm>
        </p:grpSpPr>
        <p:sp>
          <p:nvSpPr>
            <p:cNvPr id="3" name="Line 4"/>
            <p:cNvSpPr>
              <a:spLocks noChangeShapeType="1"/>
            </p:cNvSpPr>
            <p:nvPr/>
          </p:nvSpPr>
          <p:spPr bwMode="auto">
            <a:xfrm flipV="1">
              <a:off x="644525" y="867728"/>
              <a:ext cx="1588" cy="2995613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4" name="Line 5"/>
            <p:cNvSpPr>
              <a:spLocks noChangeShapeType="1"/>
            </p:cNvSpPr>
            <p:nvPr/>
          </p:nvSpPr>
          <p:spPr bwMode="auto">
            <a:xfrm>
              <a:off x="647700" y="3126740"/>
              <a:ext cx="8181975" cy="158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5" name="Text Box 6"/>
            <p:cNvSpPr txBox="1">
              <a:spLocks noChangeArrowheads="1"/>
            </p:cNvSpPr>
            <p:nvPr/>
          </p:nvSpPr>
          <p:spPr bwMode="auto">
            <a:xfrm rot="-5400000">
              <a:off x="-1072357" y="2267675"/>
              <a:ext cx="3119765" cy="276999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de-DE" sz="1200" b="1"/>
                <a:t>Deckungsbeitrag aus Kundenbeziehung</a:t>
              </a:r>
            </a:p>
          </p:txBody>
        </p:sp>
        <p:sp>
          <p:nvSpPr>
            <p:cNvPr id="6" name="Text Box 7"/>
            <p:cNvSpPr txBox="1">
              <a:spLocks noChangeArrowheads="1"/>
            </p:cNvSpPr>
            <p:nvPr/>
          </p:nvSpPr>
          <p:spPr bwMode="auto">
            <a:xfrm>
              <a:off x="8535988" y="3234690"/>
              <a:ext cx="455613" cy="27463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de-DE" sz="1200" b="1"/>
                <a:t>Zeit</a:t>
              </a:r>
            </a:p>
          </p:txBody>
        </p:sp>
        <p:sp>
          <p:nvSpPr>
            <p:cNvPr id="7" name="Text Box 8"/>
            <p:cNvSpPr txBox="1">
              <a:spLocks noChangeArrowheads="1"/>
            </p:cNvSpPr>
            <p:nvPr/>
          </p:nvSpPr>
          <p:spPr bwMode="auto">
            <a:xfrm>
              <a:off x="601663" y="3134678"/>
              <a:ext cx="1085850" cy="45720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de-DE" sz="1200"/>
                <a:t>Anbahnungs-</a:t>
              </a:r>
              <a:br>
                <a:rPr lang="de-DE" sz="1200"/>
              </a:br>
              <a:r>
                <a:rPr lang="de-DE" sz="1200"/>
                <a:t>phase</a:t>
              </a:r>
            </a:p>
          </p:txBody>
        </p:sp>
        <p:sp>
          <p:nvSpPr>
            <p:cNvPr id="8" name="Text Box 9"/>
            <p:cNvSpPr txBox="1">
              <a:spLocks noChangeArrowheads="1"/>
            </p:cNvSpPr>
            <p:nvPr/>
          </p:nvSpPr>
          <p:spPr bwMode="auto">
            <a:xfrm>
              <a:off x="1879127" y="3133090"/>
              <a:ext cx="721672" cy="646331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de-DE" sz="1200"/>
                <a:t>Soziali-</a:t>
              </a:r>
            </a:p>
            <a:p>
              <a:r>
                <a:rPr lang="de-DE" sz="1200"/>
                <a:t>sations-</a:t>
              </a:r>
              <a:br>
                <a:rPr lang="de-DE" sz="1200"/>
              </a:br>
              <a:r>
                <a:rPr lang="de-DE" sz="1200"/>
                <a:t>phase</a:t>
              </a:r>
            </a:p>
          </p:txBody>
        </p:sp>
        <p:sp>
          <p:nvSpPr>
            <p:cNvPr id="9" name="Text Box 10"/>
            <p:cNvSpPr txBox="1">
              <a:spLocks noChangeArrowheads="1"/>
            </p:cNvSpPr>
            <p:nvPr/>
          </p:nvSpPr>
          <p:spPr bwMode="auto">
            <a:xfrm>
              <a:off x="2665811" y="3136265"/>
              <a:ext cx="705642" cy="646331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de-DE" sz="1200"/>
                <a:t>Gefähr-</a:t>
              </a:r>
              <a:br>
                <a:rPr lang="de-DE" sz="1200"/>
              </a:br>
              <a:r>
                <a:rPr lang="de-DE" sz="1200"/>
                <a:t>dungs-</a:t>
              </a:r>
              <a:br>
                <a:rPr lang="de-DE" sz="1200"/>
              </a:br>
              <a:r>
                <a:rPr lang="de-DE" sz="1200"/>
                <a:t>phase</a:t>
              </a:r>
            </a:p>
          </p:txBody>
        </p:sp>
        <p:sp>
          <p:nvSpPr>
            <p:cNvPr id="10" name="Text Box 11"/>
            <p:cNvSpPr txBox="1">
              <a:spLocks noChangeArrowheads="1"/>
            </p:cNvSpPr>
            <p:nvPr/>
          </p:nvSpPr>
          <p:spPr bwMode="auto">
            <a:xfrm>
              <a:off x="3322638" y="3137853"/>
              <a:ext cx="1030288" cy="45720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de-DE" sz="1200"/>
                <a:t>Wachstums-</a:t>
              </a:r>
              <a:br>
                <a:rPr lang="de-DE" sz="1200"/>
              </a:br>
              <a:r>
                <a:rPr lang="de-DE" sz="1200"/>
                <a:t>phase</a:t>
              </a:r>
            </a:p>
          </p:txBody>
        </p:sp>
        <p:sp>
          <p:nvSpPr>
            <p:cNvPr id="11" name="Text Box 12"/>
            <p:cNvSpPr txBox="1">
              <a:spLocks noChangeArrowheads="1"/>
            </p:cNvSpPr>
            <p:nvPr/>
          </p:nvSpPr>
          <p:spPr bwMode="auto">
            <a:xfrm>
              <a:off x="4343798" y="3136265"/>
              <a:ext cx="705642" cy="646331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de-DE" sz="1200"/>
                <a:t>Gefähr-</a:t>
              </a:r>
              <a:br>
                <a:rPr lang="de-DE" sz="1200"/>
              </a:br>
              <a:r>
                <a:rPr lang="de-DE" sz="1200"/>
                <a:t>dungs-</a:t>
              </a:r>
              <a:br>
                <a:rPr lang="de-DE" sz="1200"/>
              </a:br>
              <a:r>
                <a:rPr lang="de-DE" sz="1200"/>
                <a:t>phase</a:t>
              </a:r>
            </a:p>
          </p:txBody>
        </p:sp>
        <p:sp>
          <p:nvSpPr>
            <p:cNvPr id="12" name="Text Box 13"/>
            <p:cNvSpPr txBox="1">
              <a:spLocks noChangeArrowheads="1"/>
            </p:cNvSpPr>
            <p:nvPr/>
          </p:nvSpPr>
          <p:spPr bwMode="auto">
            <a:xfrm>
              <a:off x="4986338" y="3137853"/>
              <a:ext cx="596900" cy="45720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de-DE" sz="1200"/>
                <a:t>Reife-</a:t>
              </a:r>
              <a:br>
                <a:rPr lang="de-DE" sz="1200"/>
              </a:br>
              <a:r>
                <a:rPr lang="de-DE" sz="1200"/>
                <a:t>phase</a:t>
              </a:r>
            </a:p>
          </p:txBody>
        </p:sp>
        <p:sp>
          <p:nvSpPr>
            <p:cNvPr id="13" name="Text Box 14"/>
            <p:cNvSpPr txBox="1">
              <a:spLocks noChangeArrowheads="1"/>
            </p:cNvSpPr>
            <p:nvPr/>
          </p:nvSpPr>
          <p:spPr bwMode="auto">
            <a:xfrm>
              <a:off x="6230938" y="3137853"/>
              <a:ext cx="1035050" cy="45720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de-DE" sz="1200"/>
                <a:t>Kündigungs-</a:t>
              </a:r>
              <a:br>
                <a:rPr lang="de-DE" sz="1200"/>
              </a:br>
              <a:r>
                <a:rPr lang="de-DE" sz="1200"/>
                <a:t>phase</a:t>
              </a:r>
            </a:p>
          </p:txBody>
        </p:sp>
        <p:sp>
          <p:nvSpPr>
            <p:cNvPr id="14" name="Text Box 15"/>
            <p:cNvSpPr txBox="1">
              <a:spLocks noChangeArrowheads="1"/>
            </p:cNvSpPr>
            <p:nvPr/>
          </p:nvSpPr>
          <p:spPr bwMode="auto">
            <a:xfrm>
              <a:off x="5593161" y="3136265"/>
              <a:ext cx="705642" cy="646331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de-DE" sz="1200"/>
                <a:t>Gefähr-</a:t>
              </a:r>
              <a:br>
                <a:rPr lang="de-DE" sz="1200"/>
              </a:br>
              <a:r>
                <a:rPr lang="de-DE" sz="1200"/>
                <a:t>dungs-</a:t>
              </a:r>
              <a:br>
                <a:rPr lang="de-DE" sz="1200"/>
              </a:br>
              <a:r>
                <a:rPr lang="de-DE" sz="1200"/>
                <a:t>phase</a:t>
              </a:r>
            </a:p>
          </p:txBody>
        </p:sp>
        <p:sp>
          <p:nvSpPr>
            <p:cNvPr id="15" name="Text Box 18"/>
            <p:cNvSpPr txBox="1">
              <a:spLocks noChangeArrowheads="1"/>
            </p:cNvSpPr>
            <p:nvPr/>
          </p:nvSpPr>
          <p:spPr bwMode="auto">
            <a:xfrm>
              <a:off x="7975600" y="2507615"/>
              <a:ext cx="808038" cy="639763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de-DE" sz="1200"/>
                <a:t>Revitali-</a:t>
              </a:r>
              <a:br>
                <a:rPr lang="de-DE" sz="1200"/>
              </a:br>
              <a:r>
                <a:rPr lang="de-DE" sz="1200"/>
                <a:t>sierungs-</a:t>
              </a:r>
              <a:br>
                <a:rPr lang="de-DE" sz="1200"/>
              </a:br>
              <a:r>
                <a:rPr lang="de-DE" sz="1200"/>
                <a:t>phase</a:t>
              </a:r>
            </a:p>
          </p:txBody>
        </p:sp>
        <p:sp>
          <p:nvSpPr>
            <p:cNvPr id="16" name="Line 20"/>
            <p:cNvSpPr>
              <a:spLocks noChangeShapeType="1"/>
            </p:cNvSpPr>
            <p:nvPr/>
          </p:nvSpPr>
          <p:spPr bwMode="auto">
            <a:xfrm flipV="1">
              <a:off x="1652588" y="1046940"/>
              <a:ext cx="0" cy="279481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7" name="Freeform 21"/>
            <p:cNvSpPr>
              <a:spLocks/>
            </p:cNvSpPr>
            <p:nvPr/>
          </p:nvSpPr>
          <p:spPr bwMode="auto">
            <a:xfrm>
              <a:off x="2681288" y="1005840"/>
              <a:ext cx="660400" cy="2794810"/>
            </a:xfrm>
            <a:custGeom>
              <a:avLst/>
              <a:gdLst>
                <a:gd name="T0" fmla="*/ 0 w 416"/>
                <a:gd name="T1" fmla="*/ 2147483647 h 2512"/>
                <a:gd name="T2" fmla="*/ 0 w 416"/>
                <a:gd name="T3" fmla="*/ 2147483647 h 2512"/>
                <a:gd name="T4" fmla="*/ 2147483647 w 416"/>
                <a:gd name="T5" fmla="*/ 2147483647 h 2512"/>
                <a:gd name="T6" fmla="*/ 2147483647 w 416"/>
                <a:gd name="T7" fmla="*/ 0 h 251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16"/>
                <a:gd name="T13" fmla="*/ 0 h 2512"/>
                <a:gd name="T14" fmla="*/ 416 w 416"/>
                <a:gd name="T15" fmla="*/ 2512 h 251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16" h="2512">
                  <a:moveTo>
                    <a:pt x="0" y="24"/>
                  </a:moveTo>
                  <a:lnTo>
                    <a:pt x="0" y="2512"/>
                  </a:lnTo>
                  <a:lnTo>
                    <a:pt x="416" y="2512"/>
                  </a:lnTo>
                  <a:lnTo>
                    <a:pt x="416" y="0"/>
                  </a:lnTo>
                </a:path>
              </a:pathLst>
            </a:custGeom>
            <a:noFill/>
            <a:ln w="12700" cap="flat" cmpd="sng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auto">
            <a:xfrm>
              <a:off x="4370388" y="1005840"/>
              <a:ext cx="660400" cy="2794810"/>
            </a:xfrm>
            <a:custGeom>
              <a:avLst/>
              <a:gdLst>
                <a:gd name="T0" fmla="*/ 0 w 416"/>
                <a:gd name="T1" fmla="*/ 2147483647 h 2512"/>
                <a:gd name="T2" fmla="*/ 0 w 416"/>
                <a:gd name="T3" fmla="*/ 2147483647 h 2512"/>
                <a:gd name="T4" fmla="*/ 2147483647 w 416"/>
                <a:gd name="T5" fmla="*/ 2147483647 h 2512"/>
                <a:gd name="T6" fmla="*/ 2147483647 w 416"/>
                <a:gd name="T7" fmla="*/ 0 h 251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16"/>
                <a:gd name="T13" fmla="*/ 0 h 2512"/>
                <a:gd name="T14" fmla="*/ 416 w 416"/>
                <a:gd name="T15" fmla="*/ 2512 h 251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16" h="2512">
                  <a:moveTo>
                    <a:pt x="0" y="24"/>
                  </a:moveTo>
                  <a:lnTo>
                    <a:pt x="0" y="2512"/>
                  </a:lnTo>
                  <a:lnTo>
                    <a:pt x="416" y="2512"/>
                  </a:lnTo>
                  <a:lnTo>
                    <a:pt x="416" y="0"/>
                  </a:lnTo>
                </a:path>
              </a:pathLst>
            </a:custGeom>
            <a:noFill/>
            <a:ln w="12700" cap="flat" cmpd="sng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9" name="Freeform 23"/>
            <p:cNvSpPr>
              <a:spLocks/>
            </p:cNvSpPr>
            <p:nvPr/>
          </p:nvSpPr>
          <p:spPr bwMode="auto">
            <a:xfrm>
              <a:off x="5614988" y="1005840"/>
              <a:ext cx="660400" cy="2794810"/>
            </a:xfrm>
            <a:custGeom>
              <a:avLst/>
              <a:gdLst>
                <a:gd name="T0" fmla="*/ 0 w 416"/>
                <a:gd name="T1" fmla="*/ 2147483647 h 2512"/>
                <a:gd name="T2" fmla="*/ 0 w 416"/>
                <a:gd name="T3" fmla="*/ 2147483647 h 2512"/>
                <a:gd name="T4" fmla="*/ 2147483647 w 416"/>
                <a:gd name="T5" fmla="*/ 2147483647 h 2512"/>
                <a:gd name="T6" fmla="*/ 2147483647 w 416"/>
                <a:gd name="T7" fmla="*/ 0 h 251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16"/>
                <a:gd name="T13" fmla="*/ 0 h 2512"/>
                <a:gd name="T14" fmla="*/ 416 w 416"/>
                <a:gd name="T15" fmla="*/ 2512 h 251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16" h="2512">
                  <a:moveTo>
                    <a:pt x="0" y="24"/>
                  </a:moveTo>
                  <a:lnTo>
                    <a:pt x="0" y="2512"/>
                  </a:lnTo>
                  <a:lnTo>
                    <a:pt x="416" y="2512"/>
                  </a:lnTo>
                  <a:lnTo>
                    <a:pt x="416" y="0"/>
                  </a:lnTo>
                </a:path>
              </a:pathLst>
            </a:custGeom>
            <a:noFill/>
            <a:ln w="12700" cap="flat" cmpd="sng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20" name="Line 25"/>
            <p:cNvSpPr>
              <a:spLocks noChangeShapeType="1"/>
            </p:cNvSpPr>
            <p:nvPr/>
          </p:nvSpPr>
          <p:spPr bwMode="auto">
            <a:xfrm flipV="1">
              <a:off x="8027988" y="1046940"/>
              <a:ext cx="0" cy="279481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21" name="Freeform 26"/>
            <p:cNvSpPr>
              <a:spLocks/>
            </p:cNvSpPr>
            <p:nvPr/>
          </p:nvSpPr>
          <p:spPr bwMode="auto">
            <a:xfrm>
              <a:off x="644525" y="1250315"/>
              <a:ext cx="6746875" cy="2613025"/>
            </a:xfrm>
            <a:custGeom>
              <a:avLst/>
              <a:gdLst>
                <a:gd name="T0" fmla="*/ 0 w 4224"/>
                <a:gd name="T1" fmla="*/ 2147483647 h 2267"/>
                <a:gd name="T2" fmla="*/ 2147483647 w 4224"/>
                <a:gd name="T3" fmla="*/ 2147483647 h 2267"/>
                <a:gd name="T4" fmla="*/ 2147483647 w 4224"/>
                <a:gd name="T5" fmla="*/ 2147483647 h 2267"/>
                <a:gd name="T6" fmla="*/ 2147483647 w 4224"/>
                <a:gd name="T7" fmla="*/ 2147483647 h 2267"/>
                <a:gd name="T8" fmla="*/ 2147483647 w 4224"/>
                <a:gd name="T9" fmla="*/ 2147483647 h 2267"/>
                <a:gd name="T10" fmla="*/ 2147483647 w 4224"/>
                <a:gd name="T11" fmla="*/ 2147483647 h 2267"/>
                <a:gd name="T12" fmla="*/ 2147483647 w 4224"/>
                <a:gd name="T13" fmla="*/ 2147483647 h 2267"/>
                <a:gd name="T14" fmla="*/ 2147483647 w 4224"/>
                <a:gd name="T15" fmla="*/ 2147483647 h 2267"/>
                <a:gd name="T16" fmla="*/ 2147483647 w 4224"/>
                <a:gd name="T17" fmla="*/ 2147483647 h 2267"/>
                <a:gd name="T18" fmla="*/ 2147483647 w 4224"/>
                <a:gd name="T19" fmla="*/ 2147483647 h 2267"/>
                <a:gd name="T20" fmla="*/ 2147483647 w 4224"/>
                <a:gd name="T21" fmla="*/ 2147483647 h 2267"/>
                <a:gd name="T22" fmla="*/ 2147483647 w 4224"/>
                <a:gd name="T23" fmla="*/ 2147483647 h 226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4224"/>
                <a:gd name="T37" fmla="*/ 0 h 2267"/>
                <a:gd name="T38" fmla="*/ 4224 w 4224"/>
                <a:gd name="T39" fmla="*/ 2267 h 2267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4224" h="2267">
                  <a:moveTo>
                    <a:pt x="0" y="2267"/>
                  </a:moveTo>
                  <a:cubicBezTo>
                    <a:pt x="100" y="2216"/>
                    <a:pt x="392" y="2148"/>
                    <a:pt x="600" y="1963"/>
                  </a:cubicBezTo>
                  <a:cubicBezTo>
                    <a:pt x="808" y="1778"/>
                    <a:pt x="1071" y="1300"/>
                    <a:pt x="1248" y="1155"/>
                  </a:cubicBezTo>
                  <a:cubicBezTo>
                    <a:pt x="1425" y="1010"/>
                    <a:pt x="1487" y="1206"/>
                    <a:pt x="1664" y="1091"/>
                  </a:cubicBezTo>
                  <a:cubicBezTo>
                    <a:pt x="1841" y="976"/>
                    <a:pt x="2177" y="587"/>
                    <a:pt x="2312" y="467"/>
                  </a:cubicBezTo>
                  <a:cubicBezTo>
                    <a:pt x="2447" y="347"/>
                    <a:pt x="2403" y="392"/>
                    <a:pt x="2472" y="371"/>
                  </a:cubicBezTo>
                  <a:cubicBezTo>
                    <a:pt x="2541" y="350"/>
                    <a:pt x="2624" y="399"/>
                    <a:pt x="2728" y="339"/>
                  </a:cubicBezTo>
                  <a:cubicBezTo>
                    <a:pt x="2832" y="279"/>
                    <a:pt x="2965" y="22"/>
                    <a:pt x="3096" y="11"/>
                  </a:cubicBezTo>
                  <a:cubicBezTo>
                    <a:pt x="3227" y="0"/>
                    <a:pt x="3385" y="114"/>
                    <a:pt x="3512" y="275"/>
                  </a:cubicBezTo>
                  <a:cubicBezTo>
                    <a:pt x="3639" y="436"/>
                    <a:pt x="3755" y="724"/>
                    <a:pt x="3856" y="979"/>
                  </a:cubicBezTo>
                  <a:cubicBezTo>
                    <a:pt x="3957" y="1234"/>
                    <a:pt x="4059" y="1623"/>
                    <a:pt x="4120" y="1803"/>
                  </a:cubicBezTo>
                  <a:cubicBezTo>
                    <a:pt x="4181" y="1983"/>
                    <a:pt x="4202" y="2006"/>
                    <a:pt x="4224" y="2059"/>
                  </a:cubicBezTo>
                </a:path>
              </a:pathLst>
            </a:custGeom>
            <a:noFill/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22" name="Freeform 27"/>
            <p:cNvSpPr>
              <a:spLocks/>
            </p:cNvSpPr>
            <p:nvPr/>
          </p:nvSpPr>
          <p:spPr bwMode="auto">
            <a:xfrm>
              <a:off x="7934325" y="3263265"/>
              <a:ext cx="654050" cy="561975"/>
            </a:xfrm>
            <a:custGeom>
              <a:avLst/>
              <a:gdLst>
                <a:gd name="T0" fmla="*/ 0 w 416"/>
                <a:gd name="T1" fmla="*/ 2147483647 h 488"/>
                <a:gd name="T2" fmla="*/ 2147483647 w 416"/>
                <a:gd name="T3" fmla="*/ 2147483647 h 488"/>
                <a:gd name="T4" fmla="*/ 2147483647 w 416"/>
                <a:gd name="T5" fmla="*/ 0 h 488"/>
                <a:gd name="T6" fmla="*/ 0 60000 65536"/>
                <a:gd name="T7" fmla="*/ 0 60000 65536"/>
                <a:gd name="T8" fmla="*/ 0 60000 65536"/>
                <a:gd name="T9" fmla="*/ 0 w 416"/>
                <a:gd name="T10" fmla="*/ 0 h 488"/>
                <a:gd name="T11" fmla="*/ 416 w 416"/>
                <a:gd name="T12" fmla="*/ 488 h 48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16" h="488">
                  <a:moveTo>
                    <a:pt x="0" y="488"/>
                  </a:moveTo>
                  <a:cubicBezTo>
                    <a:pt x="44" y="456"/>
                    <a:pt x="195" y="377"/>
                    <a:pt x="264" y="296"/>
                  </a:cubicBezTo>
                  <a:cubicBezTo>
                    <a:pt x="333" y="215"/>
                    <a:pt x="384" y="62"/>
                    <a:pt x="416" y="0"/>
                  </a:cubicBezTo>
                </a:path>
              </a:pathLst>
            </a:custGeom>
            <a:noFill/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23" name="Text Box 30"/>
            <p:cNvSpPr txBox="1">
              <a:spLocks noChangeArrowheads="1"/>
            </p:cNvSpPr>
            <p:nvPr/>
          </p:nvSpPr>
          <p:spPr bwMode="auto">
            <a:xfrm>
              <a:off x="617321" y="3961968"/>
              <a:ext cx="1370048" cy="108247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b" anchorCtr="1"/>
            <a:lstStyle/>
            <a:p>
              <a:pPr>
                <a:defRPr/>
              </a:pPr>
              <a:r>
                <a:rPr lang="de-DE" sz="1700" dirty="0"/>
                <a:t>Neukunden-</a:t>
              </a:r>
            </a:p>
            <a:p>
              <a:pPr>
                <a:defRPr/>
              </a:pPr>
              <a:r>
                <a:rPr lang="de-DE" sz="1700" dirty="0" err="1"/>
                <a:t>akquisition</a:t>
              </a:r>
              <a:endParaRPr lang="de-DE" sz="1700" dirty="0"/>
            </a:p>
          </p:txBody>
        </p:sp>
        <p:sp>
          <p:nvSpPr>
            <p:cNvPr id="24" name="Text Box 31"/>
            <p:cNvSpPr txBox="1">
              <a:spLocks noChangeArrowheads="1"/>
            </p:cNvSpPr>
            <p:nvPr/>
          </p:nvSpPr>
          <p:spPr bwMode="auto">
            <a:xfrm>
              <a:off x="2049283" y="3961968"/>
              <a:ext cx="4503854" cy="108247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b" anchorCtr="1"/>
            <a:lstStyle/>
            <a:p>
              <a:pPr>
                <a:defRPr/>
              </a:pPr>
              <a:r>
                <a:rPr lang="de-DE" sz="1700" dirty="0"/>
                <a:t>Kundenbindung</a:t>
              </a:r>
            </a:p>
          </p:txBody>
        </p:sp>
        <p:sp>
          <p:nvSpPr>
            <p:cNvPr id="25" name="Text Box 32"/>
            <p:cNvSpPr txBox="1">
              <a:spLocks noChangeArrowheads="1"/>
            </p:cNvSpPr>
            <p:nvPr/>
          </p:nvSpPr>
          <p:spPr bwMode="auto">
            <a:xfrm>
              <a:off x="2690650" y="4038154"/>
              <a:ext cx="647717" cy="65392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de-DE" sz="1200" dirty="0" err="1"/>
                <a:t>Churn</a:t>
              </a:r>
              <a:r>
                <a:rPr lang="de-DE" sz="1200" dirty="0"/>
                <a:t/>
              </a:r>
              <a:br>
                <a:rPr lang="de-DE" sz="1200" dirty="0"/>
              </a:br>
              <a:r>
                <a:rPr lang="de-DE" sz="1200" dirty="0"/>
                <a:t> </a:t>
              </a:r>
              <a:r>
                <a:rPr lang="de-DE" sz="1200" dirty="0" err="1"/>
                <a:t>Preven</a:t>
              </a:r>
              <a:r>
                <a:rPr lang="de-DE" sz="1200" dirty="0"/>
                <a:t>-</a:t>
              </a:r>
              <a:br>
                <a:rPr lang="de-DE" sz="1200" dirty="0"/>
              </a:br>
              <a:r>
                <a:rPr lang="de-DE" sz="1200" dirty="0" err="1"/>
                <a:t>tion</a:t>
              </a:r>
              <a:endParaRPr lang="de-DE" sz="1200" dirty="0"/>
            </a:p>
          </p:txBody>
        </p:sp>
        <p:sp>
          <p:nvSpPr>
            <p:cNvPr id="26" name="Text Box 33"/>
            <p:cNvSpPr txBox="1">
              <a:spLocks noChangeArrowheads="1"/>
            </p:cNvSpPr>
            <p:nvPr/>
          </p:nvSpPr>
          <p:spPr bwMode="auto">
            <a:xfrm>
              <a:off x="6632515" y="3961968"/>
              <a:ext cx="2087617" cy="108088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b" anchorCtr="1">
              <a:prstTxWarp prst="textNoShape">
                <a:avLst/>
              </a:prstTxWarp>
            </a:bodyPr>
            <a:lstStyle/>
            <a:p>
              <a:r>
                <a:rPr lang="de-DE" sz="1700"/>
                <a:t>Kundenverlust/</a:t>
              </a:r>
            </a:p>
            <a:p>
              <a:r>
                <a:rPr lang="de-DE" sz="1700"/>
                <a:t>-rückgewinnung</a:t>
              </a:r>
            </a:p>
          </p:txBody>
        </p:sp>
        <p:sp>
          <p:nvSpPr>
            <p:cNvPr id="27" name="Rectangle 36"/>
            <p:cNvSpPr>
              <a:spLocks noChangeArrowheads="1"/>
            </p:cNvSpPr>
            <p:nvPr/>
          </p:nvSpPr>
          <p:spPr bwMode="auto">
            <a:xfrm>
              <a:off x="7200900" y="3317240"/>
              <a:ext cx="800100" cy="431800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28" name="Text Box 38"/>
            <p:cNvSpPr txBox="1">
              <a:spLocks noChangeArrowheads="1"/>
            </p:cNvSpPr>
            <p:nvPr/>
          </p:nvSpPr>
          <p:spPr bwMode="auto">
            <a:xfrm>
              <a:off x="4381381" y="4038154"/>
              <a:ext cx="647717" cy="65392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de-DE" sz="1200" dirty="0" err="1"/>
                <a:t>Churn</a:t>
              </a:r>
              <a:r>
                <a:rPr lang="de-DE" sz="1200" dirty="0"/>
                <a:t/>
              </a:r>
              <a:br>
                <a:rPr lang="de-DE" sz="1200" dirty="0"/>
              </a:br>
              <a:r>
                <a:rPr lang="de-DE" sz="1200" dirty="0"/>
                <a:t> </a:t>
              </a:r>
              <a:r>
                <a:rPr lang="de-DE" sz="1200" dirty="0" err="1"/>
                <a:t>Preven</a:t>
              </a:r>
              <a:r>
                <a:rPr lang="de-DE" sz="1200" dirty="0"/>
                <a:t>-</a:t>
              </a:r>
              <a:br>
                <a:rPr lang="de-DE" sz="1200" dirty="0"/>
              </a:br>
              <a:r>
                <a:rPr lang="de-DE" sz="1200" dirty="0" err="1"/>
                <a:t>tion</a:t>
              </a:r>
              <a:endParaRPr lang="de-DE" sz="1200" dirty="0"/>
            </a:p>
          </p:txBody>
        </p:sp>
        <p:sp>
          <p:nvSpPr>
            <p:cNvPr id="29" name="Text Box 39"/>
            <p:cNvSpPr txBox="1">
              <a:spLocks noChangeArrowheads="1"/>
            </p:cNvSpPr>
            <p:nvPr/>
          </p:nvSpPr>
          <p:spPr bwMode="auto">
            <a:xfrm>
              <a:off x="5629188" y="4038154"/>
              <a:ext cx="647717" cy="65392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de-DE" sz="1200" dirty="0" err="1"/>
                <a:t>Churn</a:t>
              </a:r>
              <a:r>
                <a:rPr lang="de-DE" sz="1200" dirty="0"/>
                <a:t/>
              </a:r>
              <a:br>
                <a:rPr lang="de-DE" sz="1200" dirty="0"/>
              </a:br>
              <a:r>
                <a:rPr lang="de-DE" sz="1200" dirty="0" err="1"/>
                <a:t>Preven</a:t>
              </a:r>
              <a:r>
                <a:rPr lang="de-DE" sz="1200" dirty="0"/>
                <a:t>-</a:t>
              </a:r>
              <a:br>
                <a:rPr lang="de-DE" sz="1200" dirty="0"/>
              </a:br>
              <a:r>
                <a:rPr lang="de-DE" sz="1200" dirty="0" err="1"/>
                <a:t>tion</a:t>
              </a:r>
              <a:endParaRPr lang="de-DE" sz="1200" dirty="0"/>
            </a:p>
          </p:txBody>
        </p:sp>
        <p:sp>
          <p:nvSpPr>
            <p:cNvPr id="30" name="Text Box 17"/>
            <p:cNvSpPr txBox="1">
              <a:spLocks noChangeArrowheads="1"/>
            </p:cNvSpPr>
            <p:nvPr/>
          </p:nvSpPr>
          <p:spPr bwMode="auto">
            <a:xfrm>
              <a:off x="7192963" y="3137853"/>
              <a:ext cx="901700" cy="45720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de-DE" sz="1200"/>
                <a:t>Abstinenz-</a:t>
              </a:r>
              <a:br>
                <a:rPr lang="de-DE" sz="1200"/>
              </a:br>
              <a:r>
                <a:rPr lang="de-DE" sz="1200"/>
                <a:t>phase</a:t>
              </a:r>
            </a:p>
          </p:txBody>
        </p:sp>
        <p:sp>
          <p:nvSpPr>
            <p:cNvPr id="31" name="Line 24"/>
            <p:cNvSpPr>
              <a:spLocks noChangeShapeType="1"/>
            </p:cNvSpPr>
            <p:nvPr/>
          </p:nvSpPr>
          <p:spPr bwMode="auto">
            <a:xfrm flipV="1">
              <a:off x="7240588" y="1046940"/>
              <a:ext cx="0" cy="279481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32" name="Freihandform 39"/>
            <p:cNvSpPr>
              <a:spLocks/>
            </p:cNvSpPr>
            <p:nvPr/>
          </p:nvSpPr>
          <p:spPr bwMode="auto">
            <a:xfrm rot="157843">
              <a:off x="2859719" y="2532988"/>
              <a:ext cx="585273" cy="268360"/>
            </a:xfrm>
            <a:custGeom>
              <a:avLst/>
              <a:gdLst>
                <a:gd name="T0" fmla="*/ 0 w 528637"/>
                <a:gd name="T1" fmla="*/ 0 h 176213"/>
                <a:gd name="T2" fmla="*/ 1237711 w 528637"/>
                <a:gd name="T3" fmla="*/ 31900698 h 176213"/>
                <a:gd name="T4" fmla="*/ 2621033 w 528637"/>
                <a:gd name="T5" fmla="*/ 143553148 h 176213"/>
                <a:gd name="T6" fmla="*/ 2621033 w 528637"/>
                <a:gd name="T7" fmla="*/ 143553148 h 176213"/>
                <a:gd name="T8" fmla="*/ 2693843 w 528637"/>
                <a:gd name="T9" fmla="*/ 147541420 h 17621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28637"/>
                <a:gd name="T16" fmla="*/ 0 h 176213"/>
                <a:gd name="T17" fmla="*/ 528637 w 528637"/>
                <a:gd name="T18" fmla="*/ 176213 h 17621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28637" h="176213">
                  <a:moveTo>
                    <a:pt x="0" y="0"/>
                  </a:moveTo>
                  <a:cubicBezTo>
                    <a:pt x="78581" y="4762"/>
                    <a:pt x="157162" y="9525"/>
                    <a:pt x="242887" y="38100"/>
                  </a:cubicBezTo>
                  <a:cubicBezTo>
                    <a:pt x="328612" y="66675"/>
                    <a:pt x="514350" y="171450"/>
                    <a:pt x="514350" y="171450"/>
                  </a:cubicBezTo>
                  <a:lnTo>
                    <a:pt x="528637" y="176213"/>
                  </a:lnTo>
                </a:path>
              </a:pathLst>
            </a:custGeom>
            <a:noFill/>
            <a:ln w="19050" cap="flat" cmpd="sng">
              <a:solidFill>
                <a:schemeClr val="tx1"/>
              </a:solidFill>
              <a:prstDash val="sysDash"/>
              <a:round/>
              <a:headEnd type="none" w="med" len="med"/>
              <a:tailEnd type="non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33" name="Freihandform 40"/>
            <p:cNvSpPr>
              <a:spLocks/>
            </p:cNvSpPr>
            <p:nvPr/>
          </p:nvSpPr>
          <p:spPr bwMode="auto">
            <a:xfrm rot="-616262">
              <a:off x="4561719" y="1622867"/>
              <a:ext cx="636959" cy="346458"/>
            </a:xfrm>
            <a:custGeom>
              <a:avLst/>
              <a:gdLst>
                <a:gd name="T0" fmla="*/ 0 w 528637"/>
                <a:gd name="T1" fmla="*/ 0 h 176213"/>
                <a:gd name="T2" fmla="*/ 4793641 w 528637"/>
                <a:gd name="T3" fmla="*/ 1899893529 h 176213"/>
                <a:gd name="T4" fmla="*/ 10151254 w 528637"/>
                <a:gd name="T5" fmla="*/ 2147483647 h 176213"/>
                <a:gd name="T6" fmla="*/ 10151254 w 528637"/>
                <a:gd name="T7" fmla="*/ 2147483647 h 176213"/>
                <a:gd name="T8" fmla="*/ 10433222 w 528637"/>
                <a:gd name="T9" fmla="*/ 2147483647 h 17621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28637"/>
                <a:gd name="T16" fmla="*/ 0 h 176213"/>
                <a:gd name="T17" fmla="*/ 528637 w 528637"/>
                <a:gd name="T18" fmla="*/ 176213 h 17621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28637" h="176213">
                  <a:moveTo>
                    <a:pt x="0" y="0"/>
                  </a:moveTo>
                  <a:cubicBezTo>
                    <a:pt x="78581" y="4762"/>
                    <a:pt x="157162" y="9525"/>
                    <a:pt x="242887" y="38100"/>
                  </a:cubicBezTo>
                  <a:cubicBezTo>
                    <a:pt x="328612" y="66675"/>
                    <a:pt x="514350" y="171450"/>
                    <a:pt x="514350" y="171450"/>
                  </a:cubicBezTo>
                  <a:lnTo>
                    <a:pt x="528637" y="176213"/>
                  </a:lnTo>
                </a:path>
              </a:pathLst>
            </a:custGeom>
            <a:noFill/>
            <a:ln w="19050" cap="flat" cmpd="sng">
              <a:solidFill>
                <a:schemeClr val="tx1"/>
              </a:solidFill>
              <a:prstDash val="sysDash"/>
              <a:round/>
              <a:headEnd type="none" w="med" len="med"/>
              <a:tailEnd type="non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34" name="Text Box 6"/>
            <p:cNvSpPr txBox="1">
              <a:spLocks noChangeArrowheads="1"/>
            </p:cNvSpPr>
            <p:nvPr/>
          </p:nvSpPr>
          <p:spPr bwMode="auto">
            <a:xfrm rot="-5400000">
              <a:off x="3396960" y="2481035"/>
              <a:ext cx="947696" cy="276999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de-DE" sz="1200" b="1"/>
                <a:t>Up-Selling</a:t>
              </a:r>
            </a:p>
          </p:txBody>
        </p:sp>
        <p:sp>
          <p:nvSpPr>
            <p:cNvPr id="35" name="Text Box 6"/>
            <p:cNvSpPr txBox="1">
              <a:spLocks noChangeArrowheads="1"/>
            </p:cNvSpPr>
            <p:nvPr/>
          </p:nvSpPr>
          <p:spPr bwMode="auto">
            <a:xfrm rot="-5400000">
              <a:off x="3571906" y="2481036"/>
              <a:ext cx="1176925" cy="276999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de-DE" sz="1200" b="1"/>
                <a:t>Cross-Selling</a:t>
              </a:r>
            </a:p>
          </p:txBody>
        </p:sp>
        <p:cxnSp>
          <p:nvCxnSpPr>
            <p:cNvPr id="36" name="Gerade Verbindung mit Pfeil 48"/>
            <p:cNvCxnSpPr>
              <a:cxnSpLocks noChangeShapeType="1"/>
            </p:cNvCxnSpPr>
            <p:nvPr/>
          </p:nvCxnSpPr>
          <p:spPr bwMode="auto">
            <a:xfrm rot="5400000" flipH="1" flipV="1">
              <a:off x="3497580" y="2583180"/>
              <a:ext cx="1051560" cy="1588"/>
            </a:xfrm>
            <a:prstGeom prst="straightConnector1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</p:spPr>
        </p:cxnSp>
      </p:grpSp>
      <p:sp>
        <p:nvSpPr>
          <p:cNvPr id="37" name="Textfeld 36"/>
          <p:cNvSpPr txBox="1"/>
          <p:nvPr/>
        </p:nvSpPr>
        <p:spPr>
          <a:xfrm>
            <a:off x="467498" y="444500"/>
            <a:ext cx="13856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/>
              <a:t>2.2-2</a:t>
            </a:r>
          </a:p>
        </p:txBody>
      </p:sp>
      <p:sp>
        <p:nvSpPr>
          <p:cNvPr id="38" name="Rechteck 37"/>
          <p:cNvSpPr/>
          <p:nvPr/>
        </p:nvSpPr>
        <p:spPr>
          <a:xfrm>
            <a:off x="467498" y="5773514"/>
            <a:ext cx="1560042" cy="27699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z="1200" dirty="0">
                <a:latin typeface="Arial" panose="020B0604020202020204" pitchFamily="34" charset="0"/>
                <a:cs typeface="Arial" panose="020B0604020202020204" pitchFamily="34" charset="0"/>
              </a:rPr>
              <a:t>© Albers/Krafft 2013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Gruppieren 35"/>
          <p:cNvGrpSpPr>
            <a:grpSpLocks/>
          </p:cNvGrpSpPr>
          <p:nvPr/>
        </p:nvGrpSpPr>
        <p:grpSpPr bwMode="auto">
          <a:xfrm>
            <a:off x="1118394" y="1628776"/>
            <a:ext cx="6907212" cy="3600449"/>
            <a:chOff x="1985963" y="908721"/>
            <a:chExt cx="6907212" cy="3599780"/>
          </a:xfrm>
        </p:grpSpPr>
        <p:sp>
          <p:nvSpPr>
            <p:cNvPr id="37" name="Rectangle 15"/>
            <p:cNvSpPr>
              <a:spLocks noChangeArrowheads="1"/>
            </p:cNvSpPr>
            <p:nvPr/>
          </p:nvSpPr>
          <p:spPr bwMode="auto">
            <a:xfrm>
              <a:off x="6804025" y="1700213"/>
              <a:ext cx="2089150" cy="2746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>
              <a:prstTxWarp prst="textNoShape">
                <a:avLst/>
              </a:prstTxWarp>
            </a:bodyPr>
            <a:lstStyle>
              <a:defPPr>
                <a:defRPr lang="de-DE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 marL="265113" indent="-265113">
                <a:spcAft>
                  <a:spcPct val="50000"/>
                </a:spcAft>
                <a:buClr>
                  <a:srgbClr val="000066"/>
                </a:buClr>
                <a:buSzPct val="130000"/>
                <a:buFont typeface="Webdings" charset="2"/>
                <a:buChar char="4"/>
              </a:pPr>
              <a:r>
                <a:rPr lang="de-DE" sz="1600">
                  <a:solidFill>
                    <a:schemeClr val="tx2"/>
                  </a:solidFill>
                  <a:sym typeface="Wingdings" charset="2"/>
                </a:rPr>
                <a:t>.</a:t>
              </a:r>
            </a:p>
          </p:txBody>
        </p:sp>
        <p:sp>
          <p:nvSpPr>
            <p:cNvPr id="38" name="AutoShape 95"/>
            <p:cNvSpPr>
              <a:spLocks noChangeAspect="1" noChangeArrowheads="1"/>
            </p:cNvSpPr>
            <p:nvPr/>
          </p:nvSpPr>
          <p:spPr bwMode="auto">
            <a:xfrm rot="5612686" flipH="1">
              <a:off x="2237581" y="1280320"/>
              <a:ext cx="282575" cy="785812"/>
            </a:xfrm>
            <a:prstGeom prst="curvedRightArrow">
              <a:avLst>
                <a:gd name="adj1" fmla="val 38508"/>
                <a:gd name="adj2" fmla="val 110167"/>
                <a:gd name="adj3" fmla="val 58676"/>
              </a:avLst>
            </a:prstGeom>
            <a:solidFill>
              <a:srgbClr val="C0C0C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>
              <a:defPPr>
                <a:defRPr lang="de-DE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de-DE"/>
            </a:p>
          </p:txBody>
        </p:sp>
        <p:sp>
          <p:nvSpPr>
            <p:cNvPr id="39" name="AutoShape 96"/>
            <p:cNvSpPr>
              <a:spLocks noChangeAspect="1" noChangeArrowheads="1"/>
            </p:cNvSpPr>
            <p:nvPr/>
          </p:nvSpPr>
          <p:spPr bwMode="auto">
            <a:xfrm rot="5612686" flipH="1">
              <a:off x="2456656" y="1843882"/>
              <a:ext cx="282575" cy="785812"/>
            </a:xfrm>
            <a:prstGeom prst="curvedRightArrow">
              <a:avLst>
                <a:gd name="adj1" fmla="val 38508"/>
                <a:gd name="adj2" fmla="val 110167"/>
                <a:gd name="adj3" fmla="val 58676"/>
              </a:avLst>
            </a:prstGeom>
            <a:solidFill>
              <a:srgbClr val="C0C0C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>
              <a:defPPr>
                <a:defRPr lang="de-DE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de-DE"/>
            </a:p>
          </p:txBody>
        </p:sp>
        <p:sp>
          <p:nvSpPr>
            <p:cNvPr id="40" name="AutoShape 97"/>
            <p:cNvSpPr>
              <a:spLocks noChangeAspect="1" noChangeArrowheads="1"/>
            </p:cNvSpPr>
            <p:nvPr/>
          </p:nvSpPr>
          <p:spPr bwMode="auto">
            <a:xfrm rot="5612686" flipH="1">
              <a:off x="2713037" y="2390776"/>
              <a:ext cx="284163" cy="785812"/>
            </a:xfrm>
            <a:prstGeom prst="curvedRightArrow">
              <a:avLst>
                <a:gd name="adj1" fmla="val 38293"/>
                <a:gd name="adj2" fmla="val 109552"/>
                <a:gd name="adj3" fmla="val 58676"/>
              </a:avLst>
            </a:prstGeom>
            <a:solidFill>
              <a:srgbClr val="C0C0C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>
              <a:defPPr>
                <a:defRPr lang="de-DE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de-DE"/>
            </a:p>
          </p:txBody>
        </p:sp>
        <p:sp>
          <p:nvSpPr>
            <p:cNvPr id="41" name="AutoShape 98"/>
            <p:cNvSpPr>
              <a:spLocks noChangeAspect="1" noChangeArrowheads="1"/>
            </p:cNvSpPr>
            <p:nvPr/>
          </p:nvSpPr>
          <p:spPr bwMode="auto">
            <a:xfrm rot="5612686" flipH="1">
              <a:off x="2914651" y="2935287"/>
              <a:ext cx="284162" cy="785813"/>
            </a:xfrm>
            <a:prstGeom prst="curvedRightArrow">
              <a:avLst>
                <a:gd name="adj1" fmla="val 38293"/>
                <a:gd name="adj2" fmla="val 109552"/>
                <a:gd name="adj3" fmla="val 58676"/>
              </a:avLst>
            </a:prstGeom>
            <a:solidFill>
              <a:srgbClr val="C0C0C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>
              <a:defPPr>
                <a:defRPr lang="de-DE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de-DE"/>
            </a:p>
          </p:txBody>
        </p:sp>
        <p:sp>
          <p:nvSpPr>
            <p:cNvPr id="42" name="AutoShape 99"/>
            <p:cNvSpPr>
              <a:spLocks noChangeAspect="1" noChangeArrowheads="1"/>
            </p:cNvSpPr>
            <p:nvPr/>
          </p:nvSpPr>
          <p:spPr bwMode="auto">
            <a:xfrm rot="5612686" flipH="1">
              <a:off x="3044031" y="3483769"/>
              <a:ext cx="284163" cy="784225"/>
            </a:xfrm>
            <a:prstGeom prst="curvedRightArrow">
              <a:avLst>
                <a:gd name="adj1" fmla="val 38215"/>
                <a:gd name="adj2" fmla="val 109330"/>
                <a:gd name="adj3" fmla="val 58676"/>
              </a:avLst>
            </a:prstGeom>
            <a:solidFill>
              <a:srgbClr val="C0C0C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>
              <a:defPPr>
                <a:defRPr lang="de-DE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de-DE"/>
            </a:p>
          </p:txBody>
        </p:sp>
        <p:grpSp>
          <p:nvGrpSpPr>
            <p:cNvPr id="43" name="Group 57"/>
            <p:cNvGrpSpPr>
              <a:grpSpLocks noChangeAspect="1"/>
            </p:cNvGrpSpPr>
            <p:nvPr/>
          </p:nvGrpSpPr>
          <p:grpSpPr bwMode="auto">
            <a:xfrm>
              <a:off x="2627313" y="1055688"/>
              <a:ext cx="3529012" cy="573087"/>
              <a:chOff x="2679" y="607"/>
              <a:chExt cx="929" cy="184"/>
            </a:xfrm>
          </p:grpSpPr>
          <p:sp>
            <p:nvSpPr>
              <p:cNvPr id="66" name="Rectangle 58"/>
              <p:cNvSpPr>
                <a:spLocks noChangeAspect="1" noChangeArrowheads="1"/>
              </p:cNvSpPr>
              <p:nvPr/>
            </p:nvSpPr>
            <p:spPr bwMode="auto">
              <a:xfrm>
                <a:off x="2679" y="607"/>
                <a:ext cx="929" cy="184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>
                <a:defPPr>
                  <a:defRPr lang="de-DE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0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0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0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0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0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0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0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0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0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endParaRPr lang="de-DE"/>
              </a:p>
            </p:txBody>
          </p:sp>
          <p:sp>
            <p:nvSpPr>
              <p:cNvPr id="67" name="Rectangle 59"/>
              <p:cNvSpPr>
                <a:spLocks noChangeAspect="1" noChangeArrowheads="1"/>
              </p:cNvSpPr>
              <p:nvPr/>
            </p:nvSpPr>
            <p:spPr bwMode="auto">
              <a:xfrm>
                <a:off x="2679" y="607"/>
                <a:ext cx="929" cy="184"/>
              </a:xfrm>
              <a:prstGeom prst="rect">
                <a:avLst/>
              </a:prstGeom>
              <a:solidFill>
                <a:schemeClr val="bg1"/>
              </a:solidFill>
              <a:ln w="6350" cap="rnd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>
                <a:defPPr>
                  <a:defRPr lang="de-DE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0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0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0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0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0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0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0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0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0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endParaRPr lang="de-DE"/>
              </a:p>
            </p:txBody>
          </p:sp>
        </p:grpSp>
        <p:sp>
          <p:nvSpPr>
            <p:cNvPr id="44" name="Text Box 413"/>
            <p:cNvSpPr txBox="1">
              <a:spLocks noChangeArrowheads="1"/>
            </p:cNvSpPr>
            <p:nvPr/>
          </p:nvSpPr>
          <p:spPr bwMode="auto">
            <a:xfrm>
              <a:off x="2981325" y="1189038"/>
              <a:ext cx="2820988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>
              <a:defPPr>
                <a:defRPr lang="de-DE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de-DE" sz="1400"/>
                <a:t>1) Qualifizieren</a:t>
              </a:r>
            </a:p>
          </p:txBody>
        </p:sp>
        <p:grpSp>
          <p:nvGrpSpPr>
            <p:cNvPr id="45" name="Group 63"/>
            <p:cNvGrpSpPr>
              <a:grpSpLocks noChangeAspect="1"/>
            </p:cNvGrpSpPr>
            <p:nvPr/>
          </p:nvGrpSpPr>
          <p:grpSpPr bwMode="auto">
            <a:xfrm>
              <a:off x="2813050" y="1603375"/>
              <a:ext cx="3127375" cy="573088"/>
              <a:chOff x="2730" y="783"/>
              <a:chExt cx="826" cy="184"/>
            </a:xfrm>
          </p:grpSpPr>
          <p:sp>
            <p:nvSpPr>
              <p:cNvPr id="64" name="Rectangle 64"/>
              <p:cNvSpPr>
                <a:spLocks noChangeAspect="1" noChangeArrowheads="1"/>
              </p:cNvSpPr>
              <p:nvPr/>
            </p:nvSpPr>
            <p:spPr bwMode="auto">
              <a:xfrm>
                <a:off x="2730" y="783"/>
                <a:ext cx="826" cy="184"/>
              </a:xfrm>
              <a:prstGeom prst="rect">
                <a:avLst/>
              </a:prstGeom>
              <a:solidFill>
                <a:srgbClr val="DDDDD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>
                <a:defPPr>
                  <a:defRPr lang="de-DE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0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0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0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0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0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0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0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0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0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endParaRPr lang="de-DE"/>
              </a:p>
            </p:txBody>
          </p:sp>
          <p:sp>
            <p:nvSpPr>
              <p:cNvPr id="65" name="Rectangle 65"/>
              <p:cNvSpPr>
                <a:spLocks noChangeAspect="1" noChangeArrowheads="1"/>
              </p:cNvSpPr>
              <p:nvPr/>
            </p:nvSpPr>
            <p:spPr bwMode="auto">
              <a:xfrm>
                <a:off x="2730" y="783"/>
                <a:ext cx="826" cy="184"/>
              </a:xfrm>
              <a:prstGeom prst="rect">
                <a:avLst/>
              </a:prstGeom>
              <a:solidFill>
                <a:srgbClr val="DDDDDD"/>
              </a:solidFill>
              <a:ln w="6350" cap="rnd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>
                <a:defPPr>
                  <a:defRPr lang="de-DE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0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0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0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0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0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0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0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0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0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endParaRPr lang="de-DE"/>
              </a:p>
            </p:txBody>
          </p:sp>
        </p:grpSp>
        <p:sp>
          <p:nvSpPr>
            <p:cNvPr id="46" name="Text Box 414"/>
            <p:cNvSpPr txBox="1">
              <a:spLocks noChangeArrowheads="1"/>
            </p:cNvSpPr>
            <p:nvPr/>
          </p:nvSpPr>
          <p:spPr bwMode="auto">
            <a:xfrm>
              <a:off x="2968625" y="1728788"/>
              <a:ext cx="2813050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>
              <a:defPPr>
                <a:defRPr lang="de-DE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de-DE" sz="1400"/>
                <a:t>2) Kontaktieren</a:t>
              </a:r>
            </a:p>
          </p:txBody>
        </p:sp>
        <p:grpSp>
          <p:nvGrpSpPr>
            <p:cNvPr id="47" name="Group 69"/>
            <p:cNvGrpSpPr>
              <a:grpSpLocks noChangeAspect="1"/>
            </p:cNvGrpSpPr>
            <p:nvPr/>
          </p:nvGrpSpPr>
          <p:grpSpPr bwMode="auto">
            <a:xfrm>
              <a:off x="3130550" y="2154238"/>
              <a:ext cx="2522538" cy="571500"/>
              <a:chOff x="2782" y="960"/>
              <a:chExt cx="722" cy="184"/>
            </a:xfrm>
          </p:grpSpPr>
          <p:sp>
            <p:nvSpPr>
              <p:cNvPr id="62" name="Rectangle 70"/>
              <p:cNvSpPr>
                <a:spLocks noChangeAspect="1" noChangeArrowheads="1"/>
              </p:cNvSpPr>
              <p:nvPr/>
            </p:nvSpPr>
            <p:spPr bwMode="auto">
              <a:xfrm>
                <a:off x="2782" y="960"/>
                <a:ext cx="722" cy="184"/>
              </a:xfrm>
              <a:prstGeom prst="rect">
                <a:avLst/>
              </a:prstGeom>
              <a:solidFill>
                <a:srgbClr val="C0C0C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>
                <a:defPPr>
                  <a:defRPr lang="de-DE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0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0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0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0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0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0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0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0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0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endParaRPr lang="de-DE"/>
              </a:p>
            </p:txBody>
          </p:sp>
          <p:sp>
            <p:nvSpPr>
              <p:cNvPr id="63" name="Rectangle 71"/>
              <p:cNvSpPr>
                <a:spLocks noChangeAspect="1" noChangeArrowheads="1"/>
              </p:cNvSpPr>
              <p:nvPr/>
            </p:nvSpPr>
            <p:spPr bwMode="auto">
              <a:xfrm>
                <a:off x="2782" y="960"/>
                <a:ext cx="722" cy="184"/>
              </a:xfrm>
              <a:prstGeom prst="rect">
                <a:avLst/>
              </a:prstGeom>
              <a:solidFill>
                <a:srgbClr val="C0C0C0"/>
              </a:solidFill>
              <a:ln w="6350" cap="rnd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>
                <a:defPPr>
                  <a:defRPr lang="de-DE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0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0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0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0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0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0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0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0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0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endParaRPr lang="de-DE"/>
              </a:p>
            </p:txBody>
          </p:sp>
        </p:grpSp>
        <p:sp>
          <p:nvSpPr>
            <p:cNvPr id="48" name="Text Box 415"/>
            <p:cNvSpPr txBox="1">
              <a:spLocks noChangeArrowheads="1"/>
            </p:cNvSpPr>
            <p:nvPr/>
          </p:nvSpPr>
          <p:spPr bwMode="auto">
            <a:xfrm>
              <a:off x="3095625" y="2276475"/>
              <a:ext cx="2592388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>
              <a:defPPr>
                <a:defRPr lang="de-DE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de-DE" sz="1400"/>
                <a:t>3) Produktpräsentation</a:t>
              </a:r>
            </a:p>
          </p:txBody>
        </p:sp>
        <p:grpSp>
          <p:nvGrpSpPr>
            <p:cNvPr id="49" name="Group 77"/>
            <p:cNvGrpSpPr>
              <a:grpSpLocks noChangeAspect="1"/>
            </p:cNvGrpSpPr>
            <p:nvPr/>
          </p:nvGrpSpPr>
          <p:grpSpPr bwMode="auto">
            <a:xfrm>
              <a:off x="3330575" y="2701925"/>
              <a:ext cx="2122488" cy="568325"/>
              <a:chOff x="2821" y="1136"/>
              <a:chExt cx="644" cy="183"/>
            </a:xfrm>
          </p:grpSpPr>
          <p:sp>
            <p:nvSpPr>
              <p:cNvPr id="60" name="Rectangle 78"/>
              <p:cNvSpPr>
                <a:spLocks noChangeAspect="1" noChangeArrowheads="1"/>
              </p:cNvSpPr>
              <p:nvPr/>
            </p:nvSpPr>
            <p:spPr bwMode="auto">
              <a:xfrm>
                <a:off x="2821" y="1136"/>
                <a:ext cx="644" cy="183"/>
              </a:xfrm>
              <a:prstGeom prst="rect">
                <a:avLst/>
              </a:prstGeom>
              <a:solidFill>
                <a:srgbClr val="80808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>
                <a:defPPr>
                  <a:defRPr lang="de-DE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0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0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0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0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0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0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0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0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0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endParaRPr lang="de-DE"/>
              </a:p>
            </p:txBody>
          </p:sp>
          <p:sp>
            <p:nvSpPr>
              <p:cNvPr id="61" name="Rectangle 79"/>
              <p:cNvSpPr>
                <a:spLocks noChangeAspect="1" noChangeArrowheads="1"/>
              </p:cNvSpPr>
              <p:nvPr/>
            </p:nvSpPr>
            <p:spPr bwMode="auto">
              <a:xfrm>
                <a:off x="2821" y="1136"/>
                <a:ext cx="644" cy="183"/>
              </a:xfrm>
              <a:prstGeom prst="rect">
                <a:avLst/>
              </a:prstGeom>
              <a:solidFill>
                <a:srgbClr val="808080"/>
              </a:solidFill>
              <a:ln w="6350" cap="rnd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>
                <a:defPPr>
                  <a:defRPr lang="de-DE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0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0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0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0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0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0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0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0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0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endParaRPr lang="de-DE"/>
              </a:p>
            </p:txBody>
          </p:sp>
        </p:grpSp>
        <p:sp>
          <p:nvSpPr>
            <p:cNvPr id="50" name="Text Box 416"/>
            <p:cNvSpPr txBox="1">
              <a:spLocks noChangeArrowheads="1"/>
            </p:cNvSpPr>
            <p:nvPr/>
          </p:nvSpPr>
          <p:spPr bwMode="auto">
            <a:xfrm>
              <a:off x="3167063" y="2825750"/>
              <a:ext cx="2447925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>
              <a:defPPr>
                <a:defRPr lang="de-DE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de-DE" sz="1400">
                  <a:solidFill>
                    <a:srgbClr val="EAEAEA"/>
                  </a:solidFill>
                </a:rPr>
                <a:t>4) Angebotserstellung</a:t>
              </a:r>
            </a:p>
          </p:txBody>
        </p:sp>
        <p:grpSp>
          <p:nvGrpSpPr>
            <p:cNvPr id="51" name="Group 83"/>
            <p:cNvGrpSpPr>
              <a:grpSpLocks noChangeAspect="1"/>
            </p:cNvGrpSpPr>
            <p:nvPr/>
          </p:nvGrpSpPr>
          <p:grpSpPr bwMode="auto">
            <a:xfrm>
              <a:off x="3470275" y="3249613"/>
              <a:ext cx="1843088" cy="568325"/>
              <a:chOff x="2846" y="1312"/>
              <a:chExt cx="594" cy="183"/>
            </a:xfrm>
          </p:grpSpPr>
          <p:sp>
            <p:nvSpPr>
              <p:cNvPr id="58" name="Rectangle 84"/>
              <p:cNvSpPr>
                <a:spLocks noChangeAspect="1" noChangeArrowheads="1"/>
              </p:cNvSpPr>
              <p:nvPr/>
            </p:nvSpPr>
            <p:spPr bwMode="auto">
              <a:xfrm>
                <a:off x="2846" y="1312"/>
                <a:ext cx="594" cy="183"/>
              </a:xfrm>
              <a:prstGeom prst="rect">
                <a:avLst/>
              </a:prstGeom>
              <a:solidFill>
                <a:srgbClr val="5F5F5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>
                <a:defPPr>
                  <a:defRPr lang="de-DE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0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0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0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0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0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0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0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0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0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endParaRPr lang="de-DE"/>
              </a:p>
            </p:txBody>
          </p:sp>
          <p:sp>
            <p:nvSpPr>
              <p:cNvPr id="59" name="Rectangle 85"/>
              <p:cNvSpPr>
                <a:spLocks noChangeAspect="1" noChangeArrowheads="1"/>
              </p:cNvSpPr>
              <p:nvPr/>
            </p:nvSpPr>
            <p:spPr bwMode="auto">
              <a:xfrm>
                <a:off x="2846" y="1312"/>
                <a:ext cx="594" cy="183"/>
              </a:xfrm>
              <a:prstGeom prst="rect">
                <a:avLst/>
              </a:prstGeom>
              <a:solidFill>
                <a:srgbClr val="5F5F5F"/>
              </a:solidFill>
              <a:ln w="6350" cap="rnd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>
                <a:defPPr>
                  <a:defRPr lang="de-DE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0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0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0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0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0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0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0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0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0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endParaRPr lang="de-DE"/>
              </a:p>
            </p:txBody>
          </p:sp>
        </p:grpSp>
        <p:sp>
          <p:nvSpPr>
            <p:cNvPr id="52" name="Text Box 417"/>
            <p:cNvSpPr txBox="1">
              <a:spLocks noChangeArrowheads="1"/>
            </p:cNvSpPr>
            <p:nvPr/>
          </p:nvSpPr>
          <p:spPr bwMode="auto">
            <a:xfrm>
              <a:off x="3238500" y="3276476"/>
              <a:ext cx="2305050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>
              <a:defPPr>
                <a:defRPr lang="de-DE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r>
                <a:rPr lang="de-DE" sz="1400">
                  <a:solidFill>
                    <a:schemeClr val="bg1"/>
                  </a:solidFill>
                </a:rPr>
                <a:t>5) Einwände</a:t>
              </a:r>
            </a:p>
            <a:p>
              <a:r>
                <a:rPr lang="de-DE" sz="1400">
                  <a:solidFill>
                    <a:schemeClr val="bg1"/>
                  </a:solidFill>
                </a:rPr>
                <a:t>behandeln</a:t>
              </a:r>
            </a:p>
          </p:txBody>
        </p:sp>
        <p:grpSp>
          <p:nvGrpSpPr>
            <p:cNvPr id="53" name="Group 433"/>
            <p:cNvGrpSpPr>
              <a:grpSpLocks noChangeAspect="1"/>
            </p:cNvGrpSpPr>
            <p:nvPr/>
          </p:nvGrpSpPr>
          <p:grpSpPr bwMode="auto">
            <a:xfrm>
              <a:off x="3678238" y="3775075"/>
              <a:ext cx="1441450" cy="573088"/>
              <a:chOff x="2679" y="607"/>
              <a:chExt cx="929" cy="184"/>
            </a:xfrm>
          </p:grpSpPr>
          <p:sp>
            <p:nvSpPr>
              <p:cNvPr id="56" name="Rectangle 434"/>
              <p:cNvSpPr>
                <a:spLocks noChangeAspect="1" noChangeArrowheads="1"/>
              </p:cNvSpPr>
              <p:nvPr/>
            </p:nvSpPr>
            <p:spPr bwMode="auto">
              <a:xfrm>
                <a:off x="2679" y="607"/>
                <a:ext cx="929" cy="184"/>
              </a:xfrm>
              <a:prstGeom prst="rect">
                <a:avLst/>
              </a:prstGeom>
              <a:solidFill>
                <a:srgbClr val="29292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>
                <a:defPPr>
                  <a:defRPr lang="de-DE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0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0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0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0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0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0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0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0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0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endParaRPr lang="de-DE"/>
              </a:p>
            </p:txBody>
          </p:sp>
          <p:sp>
            <p:nvSpPr>
              <p:cNvPr id="57" name="Rectangle 435"/>
              <p:cNvSpPr>
                <a:spLocks noChangeAspect="1" noChangeArrowheads="1"/>
              </p:cNvSpPr>
              <p:nvPr/>
            </p:nvSpPr>
            <p:spPr bwMode="auto">
              <a:xfrm>
                <a:off x="2679" y="607"/>
                <a:ext cx="929" cy="184"/>
              </a:xfrm>
              <a:prstGeom prst="rect">
                <a:avLst/>
              </a:prstGeom>
              <a:solidFill>
                <a:srgbClr val="292929"/>
              </a:solidFill>
              <a:ln w="6350" cap="rnd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>
                <a:defPPr>
                  <a:defRPr lang="de-DE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10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10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10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10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10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0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0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0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000"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endParaRPr lang="de-DE"/>
              </a:p>
            </p:txBody>
          </p:sp>
        </p:grpSp>
        <p:sp>
          <p:nvSpPr>
            <p:cNvPr id="54" name="Text Box 418"/>
            <p:cNvSpPr txBox="1">
              <a:spLocks noChangeArrowheads="1"/>
            </p:cNvSpPr>
            <p:nvPr/>
          </p:nvSpPr>
          <p:spPr bwMode="auto">
            <a:xfrm>
              <a:off x="3201988" y="3922713"/>
              <a:ext cx="2378075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>
              <a:defPPr>
                <a:defRPr lang="de-DE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de-DE" sz="1400">
                  <a:solidFill>
                    <a:schemeClr val="bg1"/>
                  </a:solidFill>
                </a:rPr>
                <a:t>6) Abschluss</a:t>
              </a:r>
            </a:p>
          </p:txBody>
        </p:sp>
        <p:sp>
          <p:nvSpPr>
            <p:cNvPr id="55" name="AutoShape 436"/>
            <p:cNvSpPr>
              <a:spLocks noChangeArrowheads="1"/>
            </p:cNvSpPr>
            <p:nvPr/>
          </p:nvSpPr>
          <p:spPr bwMode="auto">
            <a:xfrm>
              <a:off x="6182494" y="908721"/>
              <a:ext cx="477738" cy="3599780"/>
            </a:xfrm>
            <a:prstGeom prst="downArrow">
              <a:avLst>
                <a:gd name="adj1" fmla="val 80352"/>
                <a:gd name="adj2" fmla="val 39385"/>
              </a:avLst>
            </a:prstGeom>
            <a:gradFill rotWithShape="1">
              <a:gsLst>
                <a:gs pos="0">
                  <a:schemeClr val="bg1"/>
                </a:gs>
                <a:gs pos="100000">
                  <a:schemeClr val="tx1"/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anchor="ctr">
              <a:prstTxWarp prst="textNoShape">
                <a:avLst/>
              </a:prstTxWarp>
              <a:spAutoFit/>
            </a:bodyPr>
            <a:lstStyle>
              <a:defPPr>
                <a:defRPr lang="de-DE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>
                <a:spcBef>
                  <a:spcPts val="600"/>
                </a:spcBef>
                <a:spcAft>
                  <a:spcPts val="600"/>
                </a:spcAft>
              </a:pPr>
              <a:r>
                <a:rPr lang="en-US" sz="1300"/>
                <a:t>Prozess der Akquisition</a:t>
              </a:r>
              <a:r>
                <a:rPr lang="en-US" sz="1300">
                  <a:solidFill>
                    <a:srgbClr val="EAEAEA"/>
                  </a:solidFill>
                </a:rPr>
                <a:t> </a:t>
              </a:r>
              <a:r>
                <a:rPr lang="en-US" sz="1300">
                  <a:solidFill>
                    <a:schemeClr val="bg1"/>
                  </a:solidFill>
                </a:rPr>
                <a:t>industrieller Kunden</a:t>
              </a:r>
            </a:p>
          </p:txBody>
        </p:sp>
      </p:grpSp>
      <p:sp>
        <p:nvSpPr>
          <p:cNvPr id="68" name="Textfeld 67"/>
          <p:cNvSpPr txBox="1"/>
          <p:nvPr/>
        </p:nvSpPr>
        <p:spPr>
          <a:xfrm>
            <a:off x="482600" y="508000"/>
            <a:ext cx="16311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/>
              <a:t>2.2-3</a:t>
            </a:r>
          </a:p>
        </p:txBody>
      </p:sp>
      <p:sp>
        <p:nvSpPr>
          <p:cNvPr id="35" name="Rechteck 34"/>
          <p:cNvSpPr/>
          <p:nvPr/>
        </p:nvSpPr>
        <p:spPr>
          <a:xfrm>
            <a:off x="1165460" y="5463496"/>
            <a:ext cx="1560042" cy="27699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z="1200" dirty="0">
                <a:latin typeface="Arial" panose="020B0604020202020204" pitchFamily="34" charset="0"/>
                <a:cs typeface="Arial" panose="020B0604020202020204" pitchFamily="34" charset="0"/>
              </a:rPr>
              <a:t>© Albers/Krafft 2013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pieren 13"/>
          <p:cNvGrpSpPr>
            <a:grpSpLocks/>
          </p:cNvGrpSpPr>
          <p:nvPr/>
        </p:nvGrpSpPr>
        <p:grpSpPr bwMode="auto">
          <a:xfrm>
            <a:off x="1129507" y="1293019"/>
            <a:ext cx="6884987" cy="4271961"/>
            <a:chOff x="1232853" y="956923"/>
            <a:chExt cx="6884987" cy="4272021"/>
          </a:xfrm>
        </p:grpSpPr>
        <p:sp>
          <p:nvSpPr>
            <p:cNvPr id="3" name="Richtungspfeil 2"/>
            <p:cNvSpPr/>
            <p:nvPr/>
          </p:nvSpPr>
          <p:spPr>
            <a:xfrm rot="5400000">
              <a:off x="3390287" y="-530559"/>
              <a:ext cx="839799" cy="3814763"/>
            </a:xfrm>
            <a:prstGeom prst="homePlate">
              <a:avLst>
                <a:gd name="adj" fmla="val 31920"/>
              </a:avLst>
            </a:prstGeom>
            <a:solidFill>
              <a:schemeClr val="bg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anchor="ctr"/>
            <a:lstStyle>
              <a:defPPr>
                <a:defRPr lang="de-DE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r>
                <a:rPr lang="de-DE" sz="1600" dirty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Identifikation instabiler Kundenbeziehungen </a:t>
              </a:r>
            </a:p>
          </p:txBody>
        </p:sp>
        <p:sp>
          <p:nvSpPr>
            <p:cNvPr id="4" name="Eingekerbter Richtungspfeil 2"/>
            <p:cNvSpPr/>
            <p:nvPr/>
          </p:nvSpPr>
          <p:spPr>
            <a:xfrm rot="5400000">
              <a:off x="3277571" y="210841"/>
              <a:ext cx="1065231" cy="3814763"/>
            </a:xfrm>
            <a:prstGeom prst="chevron">
              <a:avLst>
                <a:gd name="adj" fmla="val 25312"/>
              </a:avLst>
            </a:prstGeom>
            <a:solidFill>
              <a:schemeClr val="bg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lIns="432000" tIns="36000" bIns="36000" anchor="ctr"/>
            <a:lstStyle>
              <a:defPPr>
                <a:defRPr lang="de-DE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r>
                <a:rPr lang="de-DE" sz="1600" dirty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Segmentierung potenzieller </a:t>
              </a:r>
              <a:r>
                <a:rPr lang="de-DE" sz="1600" dirty="0" err="1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Abwanderer</a:t>
              </a:r>
              <a:endParaRPr lang="de-DE" sz="16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  <a:p>
              <a:pPr>
                <a:defRPr/>
              </a:pPr>
              <a:endParaRPr lang="de-DE" sz="1600" b="1" dirty="0">
                <a:solidFill>
                  <a:schemeClr val="tx1"/>
                </a:solidFill>
              </a:endParaRPr>
            </a:p>
          </p:txBody>
        </p:sp>
        <p:sp>
          <p:nvSpPr>
            <p:cNvPr id="5" name="Eingekerbter Richtungspfeil 3"/>
            <p:cNvSpPr/>
            <p:nvPr/>
          </p:nvSpPr>
          <p:spPr>
            <a:xfrm rot="5400000">
              <a:off x="3277571" y="1070211"/>
              <a:ext cx="1065231" cy="3814763"/>
            </a:xfrm>
            <a:prstGeom prst="chevron">
              <a:avLst>
                <a:gd name="adj" fmla="val 25312"/>
              </a:avLst>
            </a:prstGeom>
            <a:solidFill>
              <a:schemeClr val="bg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lIns="432000" tIns="36000" bIns="36000" anchor="ctr"/>
            <a:lstStyle>
              <a:defPPr>
                <a:defRPr lang="de-DE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r>
                <a:rPr lang="de-DE" sz="1600" dirty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Ursachenanalyse</a:t>
              </a:r>
            </a:p>
            <a:p>
              <a:pPr>
                <a:defRPr/>
              </a:pPr>
              <a:endParaRPr lang="de-DE" sz="1600" dirty="0">
                <a:solidFill>
                  <a:schemeClr val="tx1"/>
                </a:solidFill>
              </a:endParaRPr>
            </a:p>
          </p:txBody>
        </p:sp>
        <p:sp>
          <p:nvSpPr>
            <p:cNvPr id="6" name="Eingekerbter Richtungspfeil 4"/>
            <p:cNvSpPr/>
            <p:nvPr/>
          </p:nvSpPr>
          <p:spPr>
            <a:xfrm rot="5400000">
              <a:off x="3277571" y="1929580"/>
              <a:ext cx="1065231" cy="3814763"/>
            </a:xfrm>
            <a:prstGeom prst="chevron">
              <a:avLst>
                <a:gd name="adj" fmla="val 25312"/>
              </a:avLst>
            </a:prstGeom>
            <a:solidFill>
              <a:schemeClr val="bg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lIns="432000" tIns="36000" bIns="36000" anchor="ctr"/>
            <a:lstStyle>
              <a:defPPr>
                <a:defRPr lang="de-DE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r>
                <a:rPr lang="de-DE" sz="1600" dirty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Durchführung von Stabilisierungsmaßnahmen</a:t>
              </a:r>
            </a:p>
            <a:p>
              <a:pPr>
                <a:defRPr/>
              </a:pPr>
              <a:endParaRPr lang="de-DE" sz="1600" dirty="0">
                <a:solidFill>
                  <a:schemeClr val="tx1"/>
                </a:solidFill>
              </a:endParaRPr>
            </a:p>
          </p:txBody>
        </p:sp>
        <p:sp>
          <p:nvSpPr>
            <p:cNvPr id="7" name="Eingekerbter Richtungspfeil 5"/>
            <p:cNvSpPr/>
            <p:nvPr/>
          </p:nvSpPr>
          <p:spPr>
            <a:xfrm rot="5400000">
              <a:off x="3277571" y="2788947"/>
              <a:ext cx="1065231" cy="3814763"/>
            </a:xfrm>
            <a:prstGeom prst="chevron">
              <a:avLst>
                <a:gd name="adj" fmla="val 25312"/>
              </a:avLst>
            </a:prstGeom>
            <a:solidFill>
              <a:schemeClr val="bg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lIns="432000" tIns="36000" bIns="36000" anchor="ctr"/>
            <a:lstStyle>
              <a:defPPr>
                <a:defRPr lang="de-DE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r>
                <a:rPr lang="de-DE" sz="1600" dirty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Erfolgskontrolle</a:t>
              </a:r>
            </a:p>
            <a:p>
              <a:pPr>
                <a:defRPr/>
              </a:pPr>
              <a:endParaRPr lang="de-DE" sz="1600" dirty="0">
                <a:solidFill>
                  <a:schemeClr val="tx1"/>
                </a:solidFill>
              </a:endParaRPr>
            </a:p>
          </p:txBody>
        </p:sp>
        <p:sp>
          <p:nvSpPr>
            <p:cNvPr id="8" name="Rechteck 7"/>
            <p:cNvSpPr/>
            <p:nvPr/>
          </p:nvSpPr>
          <p:spPr>
            <a:xfrm>
              <a:off x="1232853" y="956923"/>
              <a:ext cx="669925" cy="573095"/>
            </a:xfrm>
            <a:prstGeom prst="rect">
              <a:avLst/>
            </a:prstGeom>
            <a:solidFill>
              <a:schemeClr val="bg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de-DE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r>
                <a:rPr lang="de-DE" sz="1600" dirty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1.</a:t>
              </a:r>
            </a:p>
          </p:txBody>
        </p:sp>
        <p:sp>
          <p:nvSpPr>
            <p:cNvPr id="9" name="Rechteck 8"/>
            <p:cNvSpPr/>
            <p:nvPr/>
          </p:nvSpPr>
          <p:spPr>
            <a:xfrm>
              <a:off x="1232853" y="2444431"/>
              <a:ext cx="669925" cy="795349"/>
            </a:xfrm>
            <a:prstGeom prst="rect">
              <a:avLst/>
            </a:prstGeom>
            <a:solidFill>
              <a:srgbClr val="E4DFA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de-DE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r>
                <a:rPr lang="de-DE" sz="1600" dirty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3.</a:t>
              </a:r>
            </a:p>
          </p:txBody>
        </p:sp>
        <p:sp>
          <p:nvSpPr>
            <p:cNvPr id="10" name="Rechteck 9"/>
            <p:cNvSpPr/>
            <p:nvPr/>
          </p:nvSpPr>
          <p:spPr>
            <a:xfrm>
              <a:off x="1232853" y="1585582"/>
              <a:ext cx="669925" cy="795348"/>
            </a:xfrm>
            <a:prstGeom prst="rect">
              <a:avLst/>
            </a:prstGeom>
            <a:solidFill>
              <a:srgbClr val="E5E1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de-DE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r>
                <a:rPr lang="de-DE" sz="1600" dirty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2.</a:t>
              </a:r>
            </a:p>
          </p:txBody>
        </p:sp>
        <p:sp>
          <p:nvSpPr>
            <p:cNvPr id="11" name="Rechteck 10"/>
            <p:cNvSpPr/>
            <p:nvPr/>
          </p:nvSpPr>
          <p:spPr>
            <a:xfrm>
              <a:off x="1232853" y="3304867"/>
              <a:ext cx="669925" cy="795349"/>
            </a:xfrm>
            <a:prstGeom prst="rect">
              <a:avLst/>
            </a:prstGeom>
            <a:solidFill>
              <a:srgbClr val="EBDD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de-DE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r>
                <a:rPr lang="de-DE" sz="1600" dirty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4.</a:t>
              </a:r>
            </a:p>
          </p:txBody>
        </p:sp>
        <p:sp>
          <p:nvSpPr>
            <p:cNvPr id="12" name="Rechteck 11"/>
            <p:cNvSpPr/>
            <p:nvPr/>
          </p:nvSpPr>
          <p:spPr>
            <a:xfrm>
              <a:off x="1232853" y="4163717"/>
              <a:ext cx="669925" cy="795348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de-DE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r>
                <a:rPr lang="de-DE" sz="1600" dirty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5.</a:t>
              </a:r>
            </a:p>
          </p:txBody>
        </p:sp>
        <p:sp>
          <p:nvSpPr>
            <p:cNvPr id="13" name="Abgerundete rechteckige Legende 12"/>
            <p:cNvSpPr>
              <a:spLocks noChangeArrowheads="1"/>
            </p:cNvSpPr>
            <p:nvPr/>
          </p:nvSpPr>
          <p:spPr bwMode="auto">
            <a:xfrm>
              <a:off x="5936615" y="1010899"/>
              <a:ext cx="2133600" cy="519119"/>
            </a:xfrm>
            <a:prstGeom prst="wedgeRoundRectCallout">
              <a:avLst>
                <a:gd name="adj1" fmla="val -63097"/>
                <a:gd name="adj2" fmla="val -13444"/>
                <a:gd name="adj3" fmla="val 16667"/>
              </a:avLst>
            </a:prstGeom>
            <a:solidFill>
              <a:srgbClr val="7F7F7F"/>
            </a:solidFill>
            <a:ln w="38100">
              <a:solidFill>
                <a:schemeClr val="bg1"/>
              </a:solidFill>
              <a:miter lim="800000"/>
              <a:headEnd/>
              <a:tailEnd/>
            </a:ln>
            <a:effectLst>
              <a:outerShdw blurRad="63500" dist="20000" dir="5400000" rotWithShape="0">
                <a:srgbClr val="000000">
                  <a:alpha val="37999"/>
                </a:srgbClr>
              </a:outerShdw>
            </a:effectLst>
          </p:spPr>
          <p:txBody>
            <a:bodyPr anchor="ctr">
              <a:prstTxWarp prst="textNoShape">
                <a:avLst/>
              </a:prstTxWarp>
            </a:bodyPr>
            <a:lstStyle>
              <a:defPPr>
                <a:defRPr lang="de-DE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r>
                <a:rPr lang="de-DE" sz="1600">
                  <a:solidFill>
                    <a:srgbClr val="FFFFFF"/>
                  </a:solidFill>
                  <a:ea typeface="Arial" charset="0"/>
                  <a:cs typeface="Arial" charset="0"/>
                </a:rPr>
                <a:t>Frühwarnindikatoren</a:t>
              </a:r>
            </a:p>
          </p:txBody>
        </p:sp>
        <p:sp>
          <p:nvSpPr>
            <p:cNvPr id="14" name="Abgerundete rechteckige Legende 13"/>
            <p:cNvSpPr>
              <a:spLocks noChangeArrowheads="1"/>
            </p:cNvSpPr>
            <p:nvPr/>
          </p:nvSpPr>
          <p:spPr bwMode="auto">
            <a:xfrm>
              <a:off x="5809615" y="3750962"/>
              <a:ext cx="2308225" cy="519119"/>
            </a:xfrm>
            <a:prstGeom prst="wedgeRoundRectCallout">
              <a:avLst>
                <a:gd name="adj1" fmla="val -57690"/>
                <a:gd name="adj2" fmla="val -35491"/>
                <a:gd name="adj3" fmla="val 16667"/>
              </a:avLst>
            </a:prstGeom>
            <a:solidFill>
              <a:srgbClr val="7F7F7F"/>
            </a:solidFill>
            <a:ln w="38100">
              <a:solidFill>
                <a:schemeClr val="bg1"/>
              </a:solidFill>
              <a:miter lim="800000"/>
              <a:headEnd/>
              <a:tailEnd/>
            </a:ln>
            <a:effectLst>
              <a:outerShdw blurRad="63500" dist="20000" dir="5400000" rotWithShape="0">
                <a:srgbClr val="000000">
                  <a:alpha val="37999"/>
                </a:srgbClr>
              </a:outerShdw>
            </a:effectLst>
          </p:spPr>
          <p:txBody>
            <a:bodyPr anchor="ctr">
              <a:prstTxWarp prst="textNoShape">
                <a:avLst/>
              </a:prstTxWarp>
            </a:bodyPr>
            <a:lstStyle>
              <a:defPPr>
                <a:defRPr lang="de-DE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r>
                <a:rPr lang="de-DE" sz="1600">
                  <a:solidFill>
                    <a:srgbClr val="FFFFFF"/>
                  </a:solidFill>
                  <a:ea typeface="Arial" charset="0"/>
                  <a:cs typeface="Arial" charset="0"/>
                </a:rPr>
                <a:t>Präventionsstrategien</a:t>
              </a:r>
            </a:p>
          </p:txBody>
        </p:sp>
      </p:grpSp>
      <p:sp>
        <p:nvSpPr>
          <p:cNvPr id="15" name="Textfeld 14"/>
          <p:cNvSpPr txBox="1"/>
          <p:nvPr/>
        </p:nvSpPr>
        <p:spPr>
          <a:xfrm>
            <a:off x="1129507" y="431800"/>
            <a:ext cx="19438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/>
              <a:t>2.2-4</a:t>
            </a:r>
          </a:p>
        </p:txBody>
      </p:sp>
      <p:sp>
        <p:nvSpPr>
          <p:cNvPr id="16" name="Rechteck 15"/>
          <p:cNvSpPr/>
          <p:nvPr/>
        </p:nvSpPr>
        <p:spPr>
          <a:xfrm>
            <a:off x="1129507" y="5826188"/>
            <a:ext cx="1560042" cy="27699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z="1200" dirty="0">
                <a:latin typeface="Arial" panose="020B0604020202020204" pitchFamily="34" charset="0"/>
                <a:cs typeface="Arial" panose="020B0604020202020204" pitchFamily="34" charset="0"/>
              </a:rPr>
              <a:t>© Albers/Krafft 2013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feld 1"/>
          <p:cNvSpPr txBox="1"/>
          <p:nvPr/>
        </p:nvSpPr>
        <p:spPr>
          <a:xfrm>
            <a:off x="444500" y="406400"/>
            <a:ext cx="12827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/>
              <a:t>2.2-5</a:t>
            </a:r>
          </a:p>
        </p:txBody>
      </p:sp>
      <p:grpSp>
        <p:nvGrpSpPr>
          <p:cNvPr id="3" name="Gruppieren 28"/>
          <p:cNvGrpSpPr>
            <a:grpSpLocks/>
          </p:cNvGrpSpPr>
          <p:nvPr/>
        </p:nvGrpSpPr>
        <p:grpSpPr bwMode="auto">
          <a:xfrm>
            <a:off x="2351880" y="1895958"/>
            <a:ext cx="4440238" cy="3064907"/>
            <a:chOff x="2047649" y="1716088"/>
            <a:chExt cx="4439860" cy="3064908"/>
          </a:xfrm>
        </p:grpSpPr>
        <p:sp>
          <p:nvSpPr>
            <p:cNvPr id="4" name="Line 2"/>
            <p:cNvSpPr>
              <a:spLocks noChangeShapeType="1"/>
            </p:cNvSpPr>
            <p:nvPr/>
          </p:nvSpPr>
          <p:spPr bwMode="auto">
            <a:xfrm>
              <a:off x="2239963" y="2249488"/>
              <a:ext cx="422592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>
              <a:defPPr>
                <a:defRPr lang="de-DE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de-DE"/>
            </a:p>
          </p:txBody>
        </p:sp>
        <p:sp>
          <p:nvSpPr>
            <p:cNvPr id="5" name="Line 3"/>
            <p:cNvSpPr>
              <a:spLocks noChangeShapeType="1"/>
            </p:cNvSpPr>
            <p:nvPr/>
          </p:nvSpPr>
          <p:spPr bwMode="auto">
            <a:xfrm>
              <a:off x="3005138" y="1716088"/>
              <a:ext cx="0" cy="290353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>
              <a:defPPr>
                <a:defRPr lang="de-DE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de-DE"/>
            </a:p>
          </p:txBody>
        </p:sp>
        <p:sp>
          <p:nvSpPr>
            <p:cNvPr id="6" name="Line 9"/>
            <p:cNvSpPr>
              <a:spLocks noChangeShapeType="1"/>
            </p:cNvSpPr>
            <p:nvPr/>
          </p:nvSpPr>
          <p:spPr bwMode="auto">
            <a:xfrm>
              <a:off x="3767138" y="1716088"/>
              <a:ext cx="0" cy="5334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>
              <a:defPPr>
                <a:defRPr lang="de-DE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de-DE"/>
            </a:p>
          </p:txBody>
        </p:sp>
        <p:sp>
          <p:nvSpPr>
            <p:cNvPr id="7" name="Line 13"/>
            <p:cNvSpPr>
              <a:spLocks noChangeShapeType="1"/>
            </p:cNvSpPr>
            <p:nvPr/>
          </p:nvSpPr>
          <p:spPr bwMode="auto">
            <a:xfrm>
              <a:off x="2547938" y="2576513"/>
              <a:ext cx="0" cy="183356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>
              <a:defPPr>
                <a:defRPr lang="de-DE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de-DE"/>
            </a:p>
          </p:txBody>
        </p:sp>
        <p:sp>
          <p:nvSpPr>
            <p:cNvPr id="8" name="Line 14"/>
            <p:cNvSpPr>
              <a:spLocks noChangeShapeType="1"/>
            </p:cNvSpPr>
            <p:nvPr/>
          </p:nvSpPr>
          <p:spPr bwMode="auto">
            <a:xfrm flipV="1">
              <a:off x="4370388" y="2054226"/>
              <a:ext cx="15621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>
              <a:defPPr>
                <a:defRPr lang="de-DE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de-DE"/>
            </a:p>
          </p:txBody>
        </p:sp>
        <p:sp>
          <p:nvSpPr>
            <p:cNvPr id="9" name="Line 16"/>
            <p:cNvSpPr>
              <a:spLocks noChangeShapeType="1"/>
            </p:cNvSpPr>
            <p:nvPr/>
          </p:nvSpPr>
          <p:spPr bwMode="auto">
            <a:xfrm>
              <a:off x="3382963" y="2619376"/>
              <a:ext cx="2882900" cy="1111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>
              <a:defPPr>
                <a:defRPr lang="de-DE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de-DE"/>
            </a:p>
          </p:txBody>
        </p:sp>
        <p:sp>
          <p:nvSpPr>
            <p:cNvPr id="10" name="Line 17"/>
            <p:cNvSpPr>
              <a:spLocks noChangeShapeType="1"/>
            </p:cNvSpPr>
            <p:nvPr/>
          </p:nvSpPr>
          <p:spPr bwMode="auto">
            <a:xfrm flipH="1">
              <a:off x="3384550" y="2620963"/>
              <a:ext cx="1587" cy="198913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>
              <a:defPPr>
                <a:defRPr lang="de-DE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de-DE"/>
            </a:p>
          </p:txBody>
        </p:sp>
        <p:sp>
          <p:nvSpPr>
            <p:cNvPr id="11" name="Text Box 19"/>
            <p:cNvSpPr txBox="1">
              <a:spLocks noChangeArrowheads="1"/>
            </p:cNvSpPr>
            <p:nvPr/>
          </p:nvSpPr>
          <p:spPr bwMode="auto">
            <a:xfrm rot="16200000">
              <a:off x="2761045" y="4016847"/>
              <a:ext cx="1037463" cy="2308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>
              <a:defPPr>
                <a:defRPr lang="de-DE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r>
                <a:rPr lang="de-DE" sz="900">
                  <a:ea typeface="Arial" charset="0"/>
                  <a:cs typeface="Arial" charset="0"/>
                </a:rPr>
                <a:t>Systems  Selling</a:t>
              </a:r>
            </a:p>
          </p:txBody>
        </p:sp>
        <p:sp>
          <p:nvSpPr>
            <p:cNvPr id="12" name="Text Box 20"/>
            <p:cNvSpPr txBox="1">
              <a:spLocks noChangeArrowheads="1"/>
            </p:cNvSpPr>
            <p:nvPr/>
          </p:nvSpPr>
          <p:spPr bwMode="auto">
            <a:xfrm>
              <a:off x="2949113" y="2241551"/>
              <a:ext cx="883575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>
              <a:defPPr>
                <a:defRPr lang="de-DE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r>
                <a:rPr lang="de-DE" sz="900">
                  <a:ea typeface="Arial" charset="0"/>
                  <a:cs typeface="Arial" charset="0"/>
                </a:rPr>
                <a:t>Transaktions-</a:t>
              </a:r>
              <a:br>
                <a:rPr lang="de-DE" sz="900">
                  <a:ea typeface="Arial" charset="0"/>
                  <a:cs typeface="Arial" charset="0"/>
                </a:rPr>
              </a:br>
              <a:r>
                <a:rPr lang="de-DE" sz="900">
                  <a:ea typeface="Arial" charset="0"/>
                  <a:cs typeface="Arial" charset="0"/>
                </a:rPr>
                <a:t>geschäft</a:t>
              </a:r>
            </a:p>
          </p:txBody>
        </p:sp>
        <p:sp>
          <p:nvSpPr>
            <p:cNvPr id="13" name="Text Box 21"/>
            <p:cNvSpPr txBox="1">
              <a:spLocks noChangeArrowheads="1"/>
            </p:cNvSpPr>
            <p:nvPr/>
          </p:nvSpPr>
          <p:spPr bwMode="auto">
            <a:xfrm>
              <a:off x="5078022" y="2380051"/>
              <a:ext cx="1197764" cy="2308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>
              <a:defPPr>
                <a:defRPr lang="de-DE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r>
                <a:rPr lang="de-DE" sz="900">
                  <a:ea typeface="Arial" charset="0"/>
                  <a:cs typeface="Arial" charset="0"/>
                </a:rPr>
                <a:t>Relationship Selling</a:t>
              </a:r>
            </a:p>
          </p:txBody>
        </p:sp>
        <p:sp>
          <p:nvSpPr>
            <p:cNvPr id="14" name="Text Box 23"/>
            <p:cNvSpPr txBox="1">
              <a:spLocks noChangeArrowheads="1"/>
            </p:cNvSpPr>
            <p:nvPr/>
          </p:nvSpPr>
          <p:spPr bwMode="auto">
            <a:xfrm>
              <a:off x="3832860" y="1928813"/>
              <a:ext cx="492443" cy="2308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>
              <a:defPPr>
                <a:defRPr lang="de-DE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r>
                <a:rPr lang="de-DE" sz="900">
                  <a:ea typeface="Arial" charset="0"/>
                  <a:cs typeface="Arial" charset="0"/>
                </a:rPr>
                <a:t>selten</a:t>
              </a:r>
            </a:p>
          </p:txBody>
        </p:sp>
        <p:sp>
          <p:nvSpPr>
            <p:cNvPr id="15" name="Text Box 24"/>
            <p:cNvSpPr txBox="1">
              <a:spLocks noChangeArrowheads="1"/>
            </p:cNvSpPr>
            <p:nvPr/>
          </p:nvSpPr>
          <p:spPr bwMode="auto">
            <a:xfrm>
              <a:off x="4768946" y="1820863"/>
              <a:ext cx="768159" cy="2308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>
              <a:defPPr>
                <a:defRPr lang="de-DE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r>
                <a:rPr lang="de-DE" sz="900">
                  <a:ea typeface="Arial" charset="0"/>
                  <a:cs typeface="Arial" charset="0"/>
                </a:rPr>
                <a:t>Wiederkauf</a:t>
              </a:r>
            </a:p>
          </p:txBody>
        </p:sp>
        <p:sp>
          <p:nvSpPr>
            <p:cNvPr id="16" name="Text Box 27"/>
            <p:cNvSpPr txBox="1">
              <a:spLocks noChangeArrowheads="1"/>
            </p:cNvSpPr>
            <p:nvPr/>
          </p:nvSpPr>
          <p:spPr bwMode="auto">
            <a:xfrm>
              <a:off x="5988654" y="1928813"/>
              <a:ext cx="498855" cy="2308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>
              <a:defPPr>
                <a:defRPr lang="de-DE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r>
                <a:rPr lang="de-DE" sz="900">
                  <a:ea typeface="Arial" charset="0"/>
                  <a:cs typeface="Arial" charset="0"/>
                </a:rPr>
                <a:t>häufig</a:t>
              </a:r>
            </a:p>
          </p:txBody>
        </p:sp>
        <p:sp>
          <p:nvSpPr>
            <p:cNvPr id="17" name="Text Box 28"/>
            <p:cNvSpPr txBox="1">
              <a:spLocks noChangeArrowheads="1"/>
            </p:cNvSpPr>
            <p:nvPr/>
          </p:nvSpPr>
          <p:spPr bwMode="auto">
            <a:xfrm>
              <a:off x="3067735" y="1852613"/>
              <a:ext cx="646331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>
              <a:defPPr>
                <a:defRPr lang="de-DE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r>
                <a:rPr lang="de-DE" sz="900">
                  <a:ea typeface="Arial" charset="0"/>
                  <a:cs typeface="Arial" charset="0"/>
                </a:rPr>
                <a:t>Einmal-</a:t>
              </a:r>
              <a:br>
                <a:rPr lang="de-DE" sz="900">
                  <a:ea typeface="Arial" charset="0"/>
                  <a:cs typeface="Arial" charset="0"/>
                </a:rPr>
              </a:br>
              <a:r>
                <a:rPr lang="de-DE" sz="900">
                  <a:ea typeface="Arial" charset="0"/>
                  <a:cs typeface="Arial" charset="0"/>
                </a:rPr>
                <a:t>Geschäft</a:t>
              </a:r>
            </a:p>
          </p:txBody>
        </p:sp>
        <p:sp>
          <p:nvSpPr>
            <p:cNvPr id="18" name="Text Box 29"/>
            <p:cNvSpPr txBox="1">
              <a:spLocks noChangeArrowheads="1"/>
            </p:cNvSpPr>
            <p:nvPr/>
          </p:nvSpPr>
          <p:spPr bwMode="auto">
            <a:xfrm>
              <a:off x="2241441" y="2325688"/>
              <a:ext cx="646331" cy="2308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>
              <a:defPPr>
                <a:defRPr lang="de-DE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r>
                <a:rPr lang="de-DE" sz="900">
                  <a:ea typeface="Arial" charset="0"/>
                  <a:cs typeface="Arial" charset="0"/>
                </a:rPr>
                <a:t>Produkte</a:t>
              </a:r>
            </a:p>
          </p:txBody>
        </p:sp>
        <p:sp>
          <p:nvSpPr>
            <p:cNvPr id="19" name="Text Box 30"/>
            <p:cNvSpPr txBox="1">
              <a:spLocks noChangeArrowheads="1"/>
            </p:cNvSpPr>
            <p:nvPr/>
          </p:nvSpPr>
          <p:spPr bwMode="auto">
            <a:xfrm rot="16200000">
              <a:off x="1855517" y="3292947"/>
              <a:ext cx="1172116" cy="2308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>
              <a:defPPr>
                <a:defRPr lang="de-DE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r>
                <a:rPr lang="de-DE" sz="900">
                  <a:ea typeface="Arial" charset="0"/>
                  <a:cs typeface="Arial" charset="0"/>
                </a:rPr>
                <a:t>Integration weiterer</a:t>
              </a:r>
            </a:p>
          </p:txBody>
        </p:sp>
        <p:sp>
          <p:nvSpPr>
            <p:cNvPr id="20" name="Text Box 31"/>
            <p:cNvSpPr txBox="1">
              <a:spLocks noChangeArrowheads="1"/>
            </p:cNvSpPr>
            <p:nvPr/>
          </p:nvSpPr>
          <p:spPr bwMode="auto">
            <a:xfrm rot="16200000">
              <a:off x="2002380" y="3313584"/>
              <a:ext cx="1332416" cy="2308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>
              <a:defPPr>
                <a:defRPr lang="de-DE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r>
                <a:rPr lang="de-DE" sz="900">
                  <a:ea typeface="Arial" charset="0"/>
                  <a:cs typeface="Arial" charset="0"/>
                </a:rPr>
                <a:t>Produkte und Anbieter</a:t>
              </a:r>
            </a:p>
          </p:txBody>
        </p:sp>
        <p:sp>
          <p:nvSpPr>
            <p:cNvPr id="21" name="Text Box 32"/>
            <p:cNvSpPr txBox="1">
              <a:spLocks noChangeArrowheads="1"/>
            </p:cNvSpPr>
            <p:nvPr/>
          </p:nvSpPr>
          <p:spPr bwMode="auto">
            <a:xfrm>
              <a:off x="2047649" y="4411664"/>
              <a:ext cx="998991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>
              <a:defPPr>
                <a:defRPr lang="de-DE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r>
                <a:rPr lang="de-DE" sz="900">
                  <a:ea typeface="Arial" charset="0"/>
                  <a:cs typeface="Arial" charset="0"/>
                </a:rPr>
                <a:t>Projekte /</a:t>
              </a:r>
            </a:p>
            <a:p>
              <a:r>
                <a:rPr lang="de-DE" sz="900">
                  <a:ea typeface="Arial" charset="0"/>
                  <a:cs typeface="Arial" charset="0"/>
                </a:rPr>
                <a:t>Produktverbund</a:t>
              </a:r>
            </a:p>
          </p:txBody>
        </p:sp>
        <p:sp>
          <p:nvSpPr>
            <p:cNvPr id="22" name="Text Box 21"/>
            <p:cNvSpPr txBox="1">
              <a:spLocks noChangeArrowheads="1"/>
            </p:cNvSpPr>
            <p:nvPr/>
          </p:nvSpPr>
          <p:spPr bwMode="auto">
            <a:xfrm>
              <a:off x="5154966" y="4161210"/>
              <a:ext cx="1043876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>
              <a:defPPr>
                <a:defRPr lang="de-DE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r>
                <a:rPr lang="de-DE" sz="900">
                  <a:ea typeface="Arial" charset="0"/>
                  <a:cs typeface="Arial" charset="0"/>
                </a:rPr>
                <a:t>Wiederholtes</a:t>
              </a:r>
            </a:p>
            <a:p>
              <a:r>
                <a:rPr lang="de-DE" sz="900">
                  <a:ea typeface="Arial" charset="0"/>
                  <a:cs typeface="Arial" charset="0"/>
                </a:rPr>
                <a:t>Anlagengeschäft</a:t>
              </a:r>
            </a:p>
          </p:txBody>
        </p:sp>
        <p:sp>
          <p:nvSpPr>
            <p:cNvPr id="23" name="Text Box 21"/>
            <p:cNvSpPr txBox="1">
              <a:spLocks noChangeArrowheads="1"/>
            </p:cNvSpPr>
            <p:nvPr/>
          </p:nvSpPr>
          <p:spPr bwMode="auto">
            <a:xfrm>
              <a:off x="3463431" y="4161210"/>
              <a:ext cx="1005403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>
              <a:defPPr>
                <a:defRPr lang="de-DE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r>
                <a:rPr lang="de-DE" sz="900">
                  <a:ea typeface="Arial" charset="0"/>
                  <a:cs typeface="Arial" charset="0"/>
                </a:rPr>
                <a:t>Anlagen-/</a:t>
              </a:r>
              <a:br>
                <a:rPr lang="de-DE" sz="900">
                  <a:ea typeface="Arial" charset="0"/>
                  <a:cs typeface="Arial" charset="0"/>
                </a:rPr>
              </a:br>
              <a:r>
                <a:rPr lang="de-DE" sz="900">
                  <a:ea typeface="Arial" charset="0"/>
                  <a:cs typeface="Arial" charset="0"/>
                </a:rPr>
                <a:t>Systemgeschäft</a:t>
              </a:r>
            </a:p>
          </p:txBody>
        </p:sp>
        <p:sp>
          <p:nvSpPr>
            <p:cNvPr id="24" name="Text Box 21"/>
            <p:cNvSpPr txBox="1">
              <a:spLocks noChangeArrowheads="1"/>
            </p:cNvSpPr>
            <p:nvPr/>
          </p:nvSpPr>
          <p:spPr bwMode="auto">
            <a:xfrm>
              <a:off x="5174203" y="2798763"/>
              <a:ext cx="1005403" cy="2308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>
              <a:defPPr>
                <a:defRPr lang="de-DE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r>
                <a:rPr lang="de-DE" sz="900">
                  <a:ea typeface="Arial" charset="0"/>
                  <a:cs typeface="Arial" charset="0"/>
                </a:rPr>
                <a:t>Zuliefergeschäft</a:t>
              </a:r>
            </a:p>
          </p:txBody>
        </p:sp>
        <p:sp>
          <p:nvSpPr>
            <p:cNvPr id="25" name="Text Box 21"/>
            <p:cNvSpPr txBox="1">
              <a:spLocks noChangeArrowheads="1"/>
            </p:cNvSpPr>
            <p:nvPr/>
          </p:nvSpPr>
          <p:spPr bwMode="auto">
            <a:xfrm>
              <a:off x="3457019" y="2798763"/>
              <a:ext cx="1018227" cy="2308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>
              <a:defPPr>
                <a:defRPr lang="de-DE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r>
                <a:rPr lang="de-DE" sz="900">
                  <a:ea typeface="Arial" charset="0"/>
                  <a:cs typeface="Arial" charset="0"/>
                </a:rPr>
                <a:t>Produktgeschäft</a:t>
              </a:r>
            </a:p>
          </p:txBody>
        </p:sp>
      </p:grpSp>
      <p:sp>
        <p:nvSpPr>
          <p:cNvPr id="26" name="Rechteck 25"/>
          <p:cNvSpPr/>
          <p:nvPr/>
        </p:nvSpPr>
        <p:spPr>
          <a:xfrm>
            <a:off x="2351880" y="5193981"/>
            <a:ext cx="1560042" cy="27699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z="1200" dirty="0">
                <a:latin typeface="Arial" panose="020B0604020202020204" pitchFamily="34" charset="0"/>
                <a:cs typeface="Arial" panose="020B0604020202020204" pitchFamily="34" charset="0"/>
              </a:rPr>
              <a:t>© Albers/Krafft 2013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feld 1"/>
          <p:cNvSpPr txBox="1"/>
          <p:nvPr/>
        </p:nvSpPr>
        <p:spPr>
          <a:xfrm>
            <a:off x="546100" y="495300"/>
            <a:ext cx="12573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/>
              <a:t>2.2-6</a:t>
            </a:r>
          </a:p>
        </p:txBody>
      </p:sp>
      <p:grpSp>
        <p:nvGrpSpPr>
          <p:cNvPr id="17" name="Group 18"/>
          <p:cNvGrpSpPr>
            <a:grpSpLocks/>
          </p:cNvGrpSpPr>
          <p:nvPr/>
        </p:nvGrpSpPr>
        <p:grpSpPr bwMode="auto">
          <a:xfrm>
            <a:off x="1803402" y="1690542"/>
            <a:ext cx="5082034" cy="3255270"/>
            <a:chOff x="1152" y="960"/>
            <a:chExt cx="2880" cy="1728"/>
          </a:xfrm>
        </p:grpSpPr>
        <p:sp>
          <p:nvSpPr>
            <p:cNvPr id="18" name="Line 2"/>
            <p:cNvSpPr>
              <a:spLocks noChangeShapeType="1"/>
            </p:cNvSpPr>
            <p:nvPr/>
          </p:nvSpPr>
          <p:spPr bwMode="auto">
            <a:xfrm>
              <a:off x="1211" y="1200"/>
              <a:ext cx="2821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>
              <a:defPPr>
                <a:defRPr lang="de-DE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de-DE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9" name="Line 3"/>
            <p:cNvSpPr>
              <a:spLocks noChangeShapeType="1"/>
            </p:cNvSpPr>
            <p:nvPr/>
          </p:nvSpPr>
          <p:spPr bwMode="auto">
            <a:xfrm>
              <a:off x="1872" y="960"/>
              <a:ext cx="0" cy="172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>
              <a:defPPr>
                <a:defRPr lang="de-DE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de-DE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0" name="Text Box 4"/>
            <p:cNvSpPr txBox="1">
              <a:spLocks noChangeArrowheads="1"/>
            </p:cNvSpPr>
            <p:nvPr/>
          </p:nvSpPr>
          <p:spPr bwMode="auto">
            <a:xfrm>
              <a:off x="2051" y="1046"/>
              <a:ext cx="290" cy="1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prstTxWarp prst="textNoShape">
                <a:avLst/>
              </a:prstTxWarp>
              <a:spAutoFit/>
            </a:bodyPr>
            <a:lstStyle>
              <a:defPPr>
                <a:defRPr lang="de-DE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r>
                <a:rPr lang="de-DE">
                  <a:latin typeface="Arial" pitchFamily="34" charset="0"/>
                  <a:cs typeface="Arial" pitchFamily="34" charset="0"/>
                </a:rPr>
                <a:t>Einer</a:t>
              </a:r>
            </a:p>
          </p:txBody>
        </p:sp>
        <p:sp>
          <p:nvSpPr>
            <p:cNvPr id="21" name="Text Box 5"/>
            <p:cNvSpPr txBox="1">
              <a:spLocks noChangeArrowheads="1"/>
            </p:cNvSpPr>
            <p:nvPr/>
          </p:nvSpPr>
          <p:spPr bwMode="auto">
            <a:xfrm>
              <a:off x="2647" y="1046"/>
              <a:ext cx="281" cy="1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prstTxWarp prst="textNoShape">
                <a:avLst/>
              </a:prstTxWarp>
              <a:spAutoFit/>
            </a:bodyPr>
            <a:lstStyle>
              <a:defPPr>
                <a:defRPr lang="de-DE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r>
                <a:rPr lang="de-DE">
                  <a:latin typeface="Arial" pitchFamily="34" charset="0"/>
                  <a:cs typeface="Arial" pitchFamily="34" charset="0"/>
                </a:rPr>
                <a:t>Zwei</a:t>
              </a:r>
            </a:p>
          </p:txBody>
        </p:sp>
        <p:sp>
          <p:nvSpPr>
            <p:cNvPr id="22" name="Text Box 6"/>
            <p:cNvSpPr txBox="1">
              <a:spLocks noChangeArrowheads="1"/>
            </p:cNvSpPr>
            <p:nvPr/>
          </p:nvSpPr>
          <p:spPr bwMode="auto">
            <a:xfrm>
              <a:off x="3456" y="1056"/>
              <a:ext cx="290" cy="1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prstTxWarp prst="textNoShape">
                <a:avLst/>
              </a:prstTxWarp>
              <a:spAutoFit/>
            </a:bodyPr>
            <a:lstStyle>
              <a:defPPr>
                <a:defRPr lang="de-DE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r>
                <a:rPr lang="de-DE">
                  <a:latin typeface="Arial" pitchFamily="34" charset="0"/>
                  <a:cs typeface="Arial" pitchFamily="34" charset="0"/>
                </a:rPr>
                <a:t>Viele</a:t>
              </a:r>
            </a:p>
          </p:txBody>
        </p:sp>
        <p:sp>
          <p:nvSpPr>
            <p:cNvPr id="23" name="Text Box 7"/>
            <p:cNvSpPr txBox="1">
              <a:spLocks noChangeArrowheads="1"/>
            </p:cNvSpPr>
            <p:nvPr/>
          </p:nvSpPr>
          <p:spPr bwMode="auto">
            <a:xfrm>
              <a:off x="1356" y="1056"/>
              <a:ext cx="495" cy="1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prstTxWarp prst="textNoShape">
                <a:avLst/>
              </a:prstTxWarp>
              <a:spAutoFit/>
            </a:bodyPr>
            <a:lstStyle>
              <a:defPPr>
                <a:defRPr lang="de-DE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r>
                <a:rPr lang="de-DE">
                  <a:latin typeface="Arial" pitchFamily="34" charset="0"/>
                  <a:cs typeface="Arial" pitchFamily="34" charset="0"/>
                </a:rPr>
                <a:t>Entscheider</a:t>
              </a:r>
            </a:p>
          </p:txBody>
        </p:sp>
        <p:sp>
          <p:nvSpPr>
            <p:cNvPr id="24" name="Text Box 8"/>
            <p:cNvSpPr txBox="1">
              <a:spLocks noChangeArrowheads="1"/>
            </p:cNvSpPr>
            <p:nvPr/>
          </p:nvSpPr>
          <p:spPr bwMode="auto">
            <a:xfrm>
              <a:off x="1281" y="1404"/>
              <a:ext cx="570" cy="1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prstTxWarp prst="textNoShape">
                <a:avLst/>
              </a:prstTxWarp>
              <a:spAutoFit/>
            </a:bodyPr>
            <a:lstStyle>
              <a:defPPr>
                <a:defRPr lang="de-DE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r>
                <a:rPr lang="de-DE">
                  <a:latin typeface="Arial" pitchFamily="34" charset="0"/>
                  <a:cs typeface="Arial" pitchFamily="34" charset="0"/>
                </a:rPr>
                <a:t>Fachabteilung</a:t>
              </a:r>
            </a:p>
          </p:txBody>
        </p:sp>
        <p:sp>
          <p:nvSpPr>
            <p:cNvPr id="25" name="Text Box 9"/>
            <p:cNvSpPr txBox="1">
              <a:spLocks noChangeArrowheads="1"/>
            </p:cNvSpPr>
            <p:nvPr/>
          </p:nvSpPr>
          <p:spPr bwMode="auto">
            <a:xfrm>
              <a:off x="1152" y="1842"/>
              <a:ext cx="699" cy="1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prstTxWarp prst="textNoShape">
                <a:avLst/>
              </a:prstTxWarp>
              <a:spAutoFit/>
            </a:bodyPr>
            <a:lstStyle>
              <a:defPPr>
                <a:defRPr lang="de-DE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r>
                <a:rPr lang="de-DE">
                  <a:latin typeface="Arial" pitchFamily="34" charset="0"/>
                  <a:cs typeface="Arial" pitchFamily="34" charset="0"/>
                </a:rPr>
                <a:t>Einkaufsabteilung</a:t>
              </a:r>
            </a:p>
          </p:txBody>
        </p:sp>
        <p:sp>
          <p:nvSpPr>
            <p:cNvPr id="26" name="Text Box 10"/>
            <p:cNvSpPr txBox="1">
              <a:spLocks noChangeArrowheads="1"/>
            </p:cNvSpPr>
            <p:nvPr/>
          </p:nvSpPr>
          <p:spPr bwMode="auto">
            <a:xfrm>
              <a:off x="1178" y="2304"/>
              <a:ext cx="673" cy="1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prstTxWarp prst="textNoShape">
                <a:avLst/>
              </a:prstTxWarp>
              <a:spAutoFit/>
            </a:bodyPr>
            <a:lstStyle>
              <a:defPPr>
                <a:defRPr lang="de-DE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r>
                <a:rPr lang="de-DE">
                  <a:latin typeface="Arial" pitchFamily="34" charset="0"/>
                  <a:cs typeface="Arial" pitchFamily="34" charset="0"/>
                </a:rPr>
                <a:t>Ausschreibungen</a:t>
              </a:r>
            </a:p>
          </p:txBody>
        </p:sp>
        <p:sp>
          <p:nvSpPr>
            <p:cNvPr id="27" name="Oval 26"/>
            <p:cNvSpPr>
              <a:spLocks noChangeArrowheads="1"/>
            </p:cNvSpPr>
            <p:nvPr/>
          </p:nvSpPr>
          <p:spPr bwMode="auto">
            <a:xfrm>
              <a:off x="1968" y="1334"/>
              <a:ext cx="519" cy="346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>
              <a:defPPr>
                <a:defRPr lang="de-DE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r>
                <a:rPr lang="de-DE">
                  <a:latin typeface="Arial" pitchFamily="34" charset="0"/>
                  <a:cs typeface="Arial" pitchFamily="34" charset="0"/>
                </a:rPr>
                <a:t>Kunde =</a:t>
              </a:r>
            </a:p>
            <a:p>
              <a:r>
                <a:rPr lang="de-DE">
                  <a:latin typeface="Arial" pitchFamily="34" charset="0"/>
                  <a:cs typeface="Arial" pitchFamily="34" charset="0"/>
                </a:rPr>
                <a:t>Entscheider</a:t>
              </a:r>
            </a:p>
          </p:txBody>
        </p:sp>
        <p:sp>
          <p:nvSpPr>
            <p:cNvPr id="28" name="Oval 27"/>
            <p:cNvSpPr>
              <a:spLocks noChangeArrowheads="1"/>
            </p:cNvSpPr>
            <p:nvPr/>
          </p:nvSpPr>
          <p:spPr bwMode="auto">
            <a:xfrm>
              <a:off x="2487" y="1776"/>
              <a:ext cx="633" cy="336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>
              <a:defPPr>
                <a:defRPr lang="de-DE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r>
                <a:rPr lang="de-DE">
                  <a:latin typeface="Arial" pitchFamily="34" charset="0"/>
                  <a:cs typeface="Arial" pitchFamily="34" charset="0"/>
                </a:rPr>
                <a:t>3 Angebote</a:t>
              </a:r>
            </a:p>
          </p:txBody>
        </p:sp>
        <p:sp>
          <p:nvSpPr>
            <p:cNvPr id="29" name="Oval 28"/>
            <p:cNvSpPr>
              <a:spLocks noChangeArrowheads="1"/>
            </p:cNvSpPr>
            <p:nvPr/>
          </p:nvSpPr>
          <p:spPr bwMode="auto">
            <a:xfrm>
              <a:off x="3264" y="1296"/>
              <a:ext cx="672" cy="912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>
              <a:defPPr>
                <a:defRPr lang="de-DE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r>
                <a:rPr lang="de-DE">
                  <a:latin typeface="Arial" pitchFamily="34" charset="0"/>
                  <a:cs typeface="Arial" pitchFamily="34" charset="0"/>
                </a:rPr>
                <a:t>Buying</a:t>
              </a:r>
            </a:p>
            <a:p>
              <a:r>
                <a:rPr lang="de-DE">
                  <a:latin typeface="Arial" pitchFamily="34" charset="0"/>
                  <a:cs typeface="Arial" pitchFamily="34" charset="0"/>
                </a:rPr>
                <a:t>Center</a:t>
              </a:r>
            </a:p>
          </p:txBody>
        </p:sp>
        <p:sp>
          <p:nvSpPr>
            <p:cNvPr id="30" name="Oval 29"/>
            <p:cNvSpPr>
              <a:spLocks noChangeArrowheads="1"/>
            </p:cNvSpPr>
            <p:nvPr/>
          </p:nvSpPr>
          <p:spPr bwMode="auto">
            <a:xfrm>
              <a:off x="2592" y="2256"/>
              <a:ext cx="1248" cy="384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>
              <a:defPPr>
                <a:defRPr lang="de-DE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r>
                <a:rPr lang="de-DE">
                  <a:latin typeface="Arial" pitchFamily="34" charset="0"/>
                  <a:cs typeface="Arial" pitchFamily="34" charset="0"/>
                </a:rPr>
                <a:t>Competitive</a:t>
              </a:r>
            </a:p>
            <a:p>
              <a:r>
                <a:rPr lang="de-DE">
                  <a:latin typeface="Arial" pitchFamily="34" charset="0"/>
                  <a:cs typeface="Arial" pitchFamily="34" charset="0"/>
                </a:rPr>
                <a:t>Bidding</a:t>
              </a:r>
            </a:p>
          </p:txBody>
        </p:sp>
      </p:grpSp>
      <p:sp>
        <p:nvSpPr>
          <p:cNvPr id="31" name="Rechteck 30"/>
          <p:cNvSpPr/>
          <p:nvPr/>
        </p:nvSpPr>
        <p:spPr>
          <a:xfrm>
            <a:off x="1907513" y="5198245"/>
            <a:ext cx="1560042" cy="27699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z="1200" dirty="0">
                <a:latin typeface="Arial" panose="020B0604020202020204" pitchFamily="34" charset="0"/>
                <a:cs typeface="Arial" panose="020B0604020202020204" pitchFamily="34" charset="0"/>
              </a:rPr>
              <a:t>© Albers/Krafft 2013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feld 1"/>
          <p:cNvSpPr txBox="1"/>
          <p:nvPr/>
        </p:nvSpPr>
        <p:spPr>
          <a:xfrm>
            <a:off x="457200" y="469900"/>
            <a:ext cx="12319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/>
              <a:t>2.2-7</a:t>
            </a:r>
          </a:p>
        </p:txBody>
      </p:sp>
      <p:pic>
        <p:nvPicPr>
          <p:cNvPr id="3" name="Bild 2" descr="2.2-7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7684" y="1447667"/>
            <a:ext cx="5689716" cy="4394334"/>
          </a:xfrm>
          <a:prstGeom prst="rect">
            <a:avLst/>
          </a:prstGeom>
        </p:spPr>
      </p:pic>
      <p:sp>
        <p:nvSpPr>
          <p:cNvPr id="4" name="Rechteck 3"/>
          <p:cNvSpPr/>
          <p:nvPr/>
        </p:nvSpPr>
        <p:spPr>
          <a:xfrm>
            <a:off x="1537666" y="6069915"/>
            <a:ext cx="1560042" cy="27699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z="1200" dirty="0">
                <a:latin typeface="Arial" panose="020B0604020202020204" pitchFamily="34" charset="0"/>
                <a:cs typeface="Arial" panose="020B0604020202020204" pitchFamily="34" charset="0"/>
              </a:rPr>
              <a:t>© Albers/Krafft 2013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feld 1"/>
          <p:cNvSpPr txBox="1"/>
          <p:nvPr/>
        </p:nvSpPr>
        <p:spPr>
          <a:xfrm>
            <a:off x="533400" y="368300"/>
            <a:ext cx="12573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/>
              <a:t>2.3-1</a:t>
            </a:r>
          </a:p>
        </p:txBody>
      </p:sp>
      <p:grpSp>
        <p:nvGrpSpPr>
          <p:cNvPr id="3" name="Gruppieren 33"/>
          <p:cNvGrpSpPr>
            <a:grpSpLocks/>
          </p:cNvGrpSpPr>
          <p:nvPr/>
        </p:nvGrpSpPr>
        <p:grpSpPr bwMode="auto">
          <a:xfrm>
            <a:off x="1978819" y="1984374"/>
            <a:ext cx="5186363" cy="2889248"/>
            <a:chOff x="2161277" y="2241021"/>
            <a:chExt cx="5186630" cy="2890425"/>
          </a:xfrm>
        </p:grpSpPr>
        <p:sp>
          <p:nvSpPr>
            <p:cNvPr id="4" name="Text Box 3"/>
            <p:cNvSpPr txBox="1">
              <a:spLocks noChangeArrowheads="1"/>
            </p:cNvSpPr>
            <p:nvPr/>
          </p:nvSpPr>
          <p:spPr bwMode="auto">
            <a:xfrm>
              <a:off x="2161277" y="2438402"/>
              <a:ext cx="1146572" cy="3878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>
              <a:defPPr>
                <a:defRPr lang="de-DE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 algn="r">
                <a:lnSpc>
                  <a:spcPts val="1163"/>
                </a:lnSpc>
              </a:pPr>
              <a:r>
                <a:rPr lang="de-DE" sz="900">
                  <a:ea typeface="Arial" charset="0"/>
                  <a:cs typeface="Arial" charset="0"/>
                </a:rPr>
                <a:t>Selling Center und</a:t>
              </a:r>
              <a:br>
                <a:rPr lang="de-DE" sz="900">
                  <a:ea typeface="Arial" charset="0"/>
                  <a:cs typeface="Arial" charset="0"/>
                </a:rPr>
              </a:br>
              <a:r>
                <a:rPr lang="de-DE" sz="900">
                  <a:ea typeface="Arial" charset="0"/>
                  <a:cs typeface="Arial" charset="0"/>
                </a:rPr>
                <a:t>Core Selling-Team</a:t>
              </a:r>
            </a:p>
          </p:txBody>
        </p:sp>
        <p:sp>
          <p:nvSpPr>
            <p:cNvPr id="5" name="Text Box 6"/>
            <p:cNvSpPr txBox="1">
              <a:spLocks noChangeArrowheads="1"/>
            </p:cNvSpPr>
            <p:nvPr/>
          </p:nvSpPr>
          <p:spPr bwMode="auto">
            <a:xfrm>
              <a:off x="3007740" y="3227388"/>
              <a:ext cx="300109" cy="2308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>
              <a:defPPr>
                <a:defRPr lang="de-DE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 algn="r">
                <a:tabLst>
                  <a:tab pos="85725" algn="l"/>
                </a:tabLst>
              </a:pPr>
              <a:r>
                <a:rPr lang="de-DE" sz="900">
                  <a:ea typeface="Arial" charset="0"/>
                  <a:cs typeface="Arial" charset="0"/>
                </a:rPr>
                <a:t>…</a:t>
              </a:r>
            </a:p>
          </p:txBody>
        </p:sp>
        <p:sp>
          <p:nvSpPr>
            <p:cNvPr id="6" name="Text Box 7"/>
            <p:cNvSpPr txBox="1">
              <a:spLocks noChangeArrowheads="1"/>
            </p:cNvSpPr>
            <p:nvPr/>
          </p:nvSpPr>
          <p:spPr bwMode="auto">
            <a:xfrm>
              <a:off x="2404956" y="2903538"/>
              <a:ext cx="902893" cy="2308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>
              <a:defPPr>
                <a:defRPr lang="de-DE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 algn="r"/>
              <a:r>
                <a:rPr lang="de-DE" sz="900" dirty="0">
                  <a:ea typeface="Arial" charset="0"/>
                  <a:cs typeface="Arial" charset="0"/>
                </a:rPr>
                <a:t>Messeverkauf</a:t>
              </a:r>
            </a:p>
          </p:txBody>
        </p:sp>
        <p:sp>
          <p:nvSpPr>
            <p:cNvPr id="7" name="Rectangle 8"/>
            <p:cNvSpPr>
              <a:spLocks noChangeArrowheads="1"/>
            </p:cNvSpPr>
            <p:nvPr/>
          </p:nvSpPr>
          <p:spPr bwMode="auto">
            <a:xfrm>
              <a:off x="3260725" y="2293938"/>
              <a:ext cx="2398713" cy="1890713"/>
            </a:xfrm>
            <a:prstGeom prst="rect">
              <a:avLst/>
            </a:prstGeom>
            <a:solidFill>
              <a:srgbClr val="FFFFFF"/>
            </a:solidFill>
            <a:ln w="9525">
              <a:miter lim="800000"/>
              <a:headEnd/>
              <a:tailEnd/>
            </a:ln>
            <a:scene3d>
              <a:camera prst="legacyObliqueTopRight"/>
              <a:lightRig rig="legacyFlat3" dir="b"/>
            </a:scene3d>
            <a:sp3d extrusionH="1801800" prstMaterial="legacyPlastic">
              <a:bevelT w="13500" h="13500" prst="angle"/>
              <a:bevelB w="13500" h="13500" prst="angle"/>
              <a:extrusionClr>
                <a:srgbClr val="FFFFFF"/>
              </a:extrusionClr>
            </a:sp3d>
          </p:spPr>
          <p:txBody>
            <a:bodyPr wrap="none" anchor="ctr">
              <a:prstTxWarp prst="textNoShape">
                <a:avLst/>
              </a:prstTxWarp>
              <a:flatTx/>
            </a:bodyPr>
            <a:lstStyle>
              <a:defPPr>
                <a:defRPr lang="de-DE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de-DE" sz="900">
                <a:ea typeface="Arial" charset="0"/>
                <a:cs typeface="Arial" charset="0"/>
              </a:endParaRPr>
            </a:p>
          </p:txBody>
        </p:sp>
        <p:sp>
          <p:nvSpPr>
            <p:cNvPr id="8" name="Text Box 9"/>
            <p:cNvSpPr txBox="1">
              <a:spLocks noChangeArrowheads="1"/>
            </p:cNvSpPr>
            <p:nvPr/>
          </p:nvSpPr>
          <p:spPr bwMode="auto">
            <a:xfrm rot="-5400000">
              <a:off x="2445011" y="3067513"/>
              <a:ext cx="1883838" cy="2308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>
              <a:defPPr>
                <a:defRPr lang="de-DE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r>
                <a:rPr lang="de-DE" sz="900" b="1">
                  <a:ea typeface="Arial" charset="0"/>
                  <a:cs typeface="Arial" charset="0"/>
                </a:rPr>
                <a:t>Kommunikationspartner (2.3.2)</a:t>
              </a:r>
            </a:p>
          </p:txBody>
        </p:sp>
        <p:sp>
          <p:nvSpPr>
            <p:cNvPr id="9" name="Text Box 10"/>
            <p:cNvSpPr txBox="1">
              <a:spLocks noChangeArrowheads="1"/>
            </p:cNvSpPr>
            <p:nvPr/>
          </p:nvSpPr>
          <p:spPr bwMode="auto">
            <a:xfrm rot="5529">
              <a:off x="3512486" y="3940649"/>
              <a:ext cx="1890433" cy="2308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>
              <a:defPPr>
                <a:defRPr lang="de-DE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r>
                <a:rPr lang="de-DE" sz="900" b="1" dirty="0">
                  <a:ea typeface="Arial" charset="0"/>
                  <a:cs typeface="Arial" charset="0"/>
                </a:rPr>
                <a:t>Kommunikationsmedien (2.3.1)</a:t>
              </a:r>
            </a:p>
          </p:txBody>
        </p:sp>
        <p:sp>
          <p:nvSpPr>
            <p:cNvPr id="10" name="Text Box 11"/>
            <p:cNvSpPr txBox="1">
              <a:spLocks noChangeArrowheads="1"/>
            </p:cNvSpPr>
            <p:nvPr/>
          </p:nvSpPr>
          <p:spPr bwMode="auto">
            <a:xfrm rot="-2696862">
              <a:off x="2863472" y="4370860"/>
              <a:ext cx="858005" cy="2308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>
              <a:defPPr>
                <a:defRPr lang="de-DE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r>
                <a:rPr lang="de-DE" sz="900">
                  <a:ea typeface="Arial" charset="0"/>
                  <a:cs typeface="Arial" charset="0"/>
                </a:rPr>
                <a:t>Face to Face</a:t>
              </a:r>
            </a:p>
          </p:txBody>
        </p:sp>
        <p:sp>
          <p:nvSpPr>
            <p:cNvPr id="11" name="Text Box 12"/>
            <p:cNvSpPr txBox="1">
              <a:spLocks noChangeArrowheads="1"/>
            </p:cNvSpPr>
            <p:nvPr/>
          </p:nvSpPr>
          <p:spPr bwMode="auto">
            <a:xfrm rot="-2696862">
              <a:off x="3429823" y="4359748"/>
              <a:ext cx="774642" cy="2308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>
              <a:defPPr>
                <a:defRPr lang="de-DE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r>
                <a:rPr lang="de-DE" sz="900">
                  <a:ea typeface="Arial" charset="0"/>
                  <a:cs typeface="Arial" charset="0"/>
                </a:rPr>
                <a:t>Telefonisch</a:t>
              </a:r>
            </a:p>
          </p:txBody>
        </p:sp>
        <p:sp>
          <p:nvSpPr>
            <p:cNvPr id="12" name="Text Box 13"/>
            <p:cNvSpPr txBox="1">
              <a:spLocks noChangeArrowheads="1"/>
            </p:cNvSpPr>
            <p:nvPr/>
          </p:nvSpPr>
          <p:spPr bwMode="auto">
            <a:xfrm rot="-2696862">
              <a:off x="4535214" y="4297837"/>
              <a:ext cx="511726" cy="2308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>
              <a:defPPr>
                <a:defRPr lang="de-DE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r>
                <a:rPr lang="de-DE" sz="900">
                  <a:ea typeface="Arial" charset="0"/>
                  <a:cs typeface="Arial" charset="0"/>
                </a:rPr>
                <a:t>E-Mail</a:t>
              </a:r>
            </a:p>
          </p:txBody>
        </p:sp>
        <p:sp>
          <p:nvSpPr>
            <p:cNvPr id="13" name="Text Box 14"/>
            <p:cNvSpPr txBox="1">
              <a:spLocks noChangeArrowheads="1"/>
            </p:cNvSpPr>
            <p:nvPr/>
          </p:nvSpPr>
          <p:spPr bwMode="auto">
            <a:xfrm rot="-2696862">
              <a:off x="4057189" y="4293080"/>
              <a:ext cx="550201" cy="2308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>
              <a:defPPr>
                <a:defRPr lang="de-DE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r>
                <a:rPr lang="de-DE" sz="900" dirty="0">
                  <a:ea typeface="Arial" charset="0"/>
                  <a:cs typeface="Arial" charset="0"/>
                </a:rPr>
                <a:t>Mailing</a:t>
              </a:r>
            </a:p>
          </p:txBody>
        </p:sp>
        <p:sp>
          <p:nvSpPr>
            <p:cNvPr id="14" name="Text Box 15"/>
            <p:cNvSpPr txBox="1">
              <a:spLocks noChangeArrowheads="1"/>
            </p:cNvSpPr>
            <p:nvPr/>
          </p:nvSpPr>
          <p:spPr bwMode="auto">
            <a:xfrm rot="-2696862">
              <a:off x="5025438" y="4294658"/>
              <a:ext cx="575851" cy="2308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>
              <a:defPPr>
                <a:defRPr lang="de-DE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r>
                <a:rPr lang="de-DE" sz="900">
                  <a:ea typeface="Arial" charset="0"/>
                  <a:cs typeface="Arial" charset="0"/>
                </a:rPr>
                <a:t>Internet</a:t>
              </a:r>
            </a:p>
          </p:txBody>
        </p:sp>
        <p:sp>
          <p:nvSpPr>
            <p:cNvPr id="15" name="Text Box 17"/>
            <p:cNvSpPr txBox="1">
              <a:spLocks noChangeArrowheads="1"/>
            </p:cNvSpPr>
            <p:nvPr/>
          </p:nvSpPr>
          <p:spPr bwMode="auto">
            <a:xfrm rot="-2712692">
              <a:off x="5395219" y="3278998"/>
              <a:ext cx="1091291" cy="5232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>
              <a:defPPr>
                <a:defRPr lang="de-DE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 algn="l">
                <a:tabLst>
                  <a:tab pos="895350" algn="r"/>
                </a:tabLst>
              </a:pPr>
              <a:r>
                <a:rPr lang="de-DE" sz="900">
                  <a:ea typeface="Arial" charset="0"/>
                  <a:cs typeface="Arial" charset="0"/>
                </a:rPr>
                <a:t>	</a:t>
              </a:r>
              <a:r>
                <a:rPr lang="de-DE" sz="900" b="1">
                  <a:ea typeface="Arial" charset="0"/>
                  <a:cs typeface="Arial" charset="0"/>
                </a:rPr>
                <a:t>Verkaufs-</a:t>
              </a:r>
            </a:p>
            <a:p>
              <a:pPr algn="l">
                <a:tabLst>
                  <a:tab pos="895350" algn="r"/>
                </a:tabLst>
              </a:pPr>
              <a:r>
                <a:rPr lang="de-DE" sz="900" b="1">
                  <a:ea typeface="Arial" charset="0"/>
                  <a:cs typeface="Arial" charset="0"/>
                </a:rPr>
                <a:t>        ansätze</a:t>
              </a:r>
            </a:p>
            <a:p>
              <a:pPr algn="l">
                <a:tabLst>
                  <a:tab pos="895350" algn="r"/>
                </a:tabLst>
              </a:pPr>
              <a:r>
                <a:rPr lang="de-DE" sz="900" b="1">
                  <a:ea typeface="Arial" charset="0"/>
                  <a:cs typeface="Arial" charset="0"/>
                </a:rPr>
                <a:t>     (2.3.3)</a:t>
              </a:r>
            </a:p>
          </p:txBody>
        </p:sp>
        <p:sp>
          <p:nvSpPr>
            <p:cNvPr id="16" name="Text Box 21"/>
            <p:cNvSpPr txBox="1">
              <a:spLocks noChangeArrowheads="1"/>
            </p:cNvSpPr>
            <p:nvPr/>
          </p:nvSpPr>
          <p:spPr bwMode="auto">
            <a:xfrm>
              <a:off x="5720390" y="3946531"/>
              <a:ext cx="1627517" cy="2308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>
              <a:defPPr>
                <a:defRPr lang="de-DE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r>
                <a:rPr lang="de-DE" sz="900" dirty="0">
                  <a:ea typeface="Arial" charset="0"/>
                  <a:cs typeface="Arial" charset="0"/>
                </a:rPr>
                <a:t>Adaptive vs. </a:t>
              </a:r>
              <a:r>
                <a:rPr lang="de-DE" sz="900" dirty="0" err="1">
                  <a:ea typeface="Arial" charset="0"/>
                  <a:cs typeface="Arial" charset="0"/>
                </a:rPr>
                <a:t>Canned</a:t>
              </a:r>
              <a:r>
                <a:rPr lang="de-DE" sz="900" dirty="0">
                  <a:ea typeface="Arial" charset="0"/>
                  <a:cs typeface="Arial" charset="0"/>
                </a:rPr>
                <a:t> </a:t>
              </a:r>
              <a:r>
                <a:rPr lang="de-DE" sz="900" dirty="0" err="1">
                  <a:ea typeface="Arial" charset="0"/>
                  <a:cs typeface="Arial" charset="0"/>
                </a:rPr>
                <a:t>Selling</a:t>
              </a:r>
              <a:endParaRPr lang="de-DE" sz="900" dirty="0">
                <a:ea typeface="Arial" charset="0"/>
                <a:cs typeface="Arial" charset="0"/>
              </a:endParaRPr>
            </a:p>
          </p:txBody>
        </p:sp>
        <p:sp>
          <p:nvSpPr>
            <p:cNvPr id="17" name="AutoShape 24"/>
            <p:cNvSpPr>
              <a:spLocks/>
            </p:cNvSpPr>
            <p:nvPr/>
          </p:nvSpPr>
          <p:spPr bwMode="auto">
            <a:xfrm rot="5362377">
              <a:off x="4773219" y="4153627"/>
              <a:ext cx="103188" cy="1366065"/>
            </a:xfrm>
            <a:prstGeom prst="rightBrace">
              <a:avLst>
                <a:gd name="adj1" fmla="val 91935"/>
                <a:gd name="adj2" fmla="val 50000"/>
              </a:avLst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>
              <a:defPPr>
                <a:defRPr lang="de-DE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de-DE" sz="900">
                <a:ea typeface="Arial" charset="0"/>
                <a:cs typeface="Arial" charset="0"/>
              </a:endParaRPr>
            </a:p>
          </p:txBody>
        </p:sp>
        <p:sp>
          <p:nvSpPr>
            <p:cNvPr id="18" name="Text Box 25"/>
            <p:cNvSpPr txBox="1">
              <a:spLocks noChangeArrowheads="1"/>
            </p:cNvSpPr>
            <p:nvPr/>
          </p:nvSpPr>
          <p:spPr bwMode="auto">
            <a:xfrm>
              <a:off x="3115611" y="4900615"/>
              <a:ext cx="588677" cy="2308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>
              <a:defPPr>
                <a:defRPr lang="de-DE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r>
                <a:rPr lang="de-DE" sz="900">
                  <a:ea typeface="Arial" charset="0"/>
                  <a:cs typeface="Arial" charset="0"/>
                </a:rPr>
                <a:t>Mensch</a:t>
              </a:r>
            </a:p>
          </p:txBody>
        </p:sp>
        <p:sp>
          <p:nvSpPr>
            <p:cNvPr id="19" name="Text Box 26"/>
            <p:cNvSpPr txBox="1">
              <a:spLocks noChangeArrowheads="1"/>
            </p:cNvSpPr>
            <p:nvPr/>
          </p:nvSpPr>
          <p:spPr bwMode="auto">
            <a:xfrm>
              <a:off x="4413749" y="4891090"/>
              <a:ext cx="678453" cy="2308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>
              <a:defPPr>
                <a:defRPr lang="de-DE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r>
                <a:rPr lang="de-DE" sz="900">
                  <a:ea typeface="Arial" charset="0"/>
                  <a:cs typeface="Arial" charset="0"/>
                </a:rPr>
                <a:t>Maschine</a:t>
              </a:r>
            </a:p>
          </p:txBody>
        </p:sp>
        <p:sp>
          <p:nvSpPr>
            <p:cNvPr id="20" name="AutoShape 32"/>
            <p:cNvSpPr>
              <a:spLocks/>
            </p:cNvSpPr>
            <p:nvPr/>
          </p:nvSpPr>
          <p:spPr bwMode="auto">
            <a:xfrm rot="5362377">
              <a:off x="3458372" y="4348072"/>
              <a:ext cx="71438" cy="1012842"/>
            </a:xfrm>
            <a:prstGeom prst="rightBrace">
              <a:avLst>
                <a:gd name="adj1" fmla="val 99442"/>
                <a:gd name="adj2" fmla="val 50000"/>
              </a:avLst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>
              <a:defPPr>
                <a:defRPr lang="de-DE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de-DE" sz="900">
                <a:ea typeface="Arial" charset="0"/>
                <a:cs typeface="Arial" charset="0"/>
              </a:endParaRPr>
            </a:p>
          </p:txBody>
        </p:sp>
        <p:sp>
          <p:nvSpPr>
            <p:cNvPr id="21" name="Text Box 19"/>
            <p:cNvSpPr txBox="1">
              <a:spLocks noChangeArrowheads="1"/>
            </p:cNvSpPr>
            <p:nvPr/>
          </p:nvSpPr>
          <p:spPr bwMode="auto">
            <a:xfrm>
              <a:off x="6110457" y="3589341"/>
              <a:ext cx="1229936" cy="2308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>
              <a:defPPr>
                <a:defRPr lang="de-DE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r>
                <a:rPr lang="de-DE" sz="900">
                  <a:ea typeface="Arial" charset="0"/>
                  <a:cs typeface="Arial" charset="0"/>
                </a:rPr>
                <a:t>Soft vs. Hard Selling</a:t>
              </a:r>
            </a:p>
          </p:txBody>
        </p:sp>
      </p:grpSp>
      <p:sp>
        <p:nvSpPr>
          <p:cNvPr id="22" name="Rechteck 21"/>
          <p:cNvSpPr/>
          <p:nvPr/>
        </p:nvSpPr>
        <p:spPr>
          <a:xfrm>
            <a:off x="2083914" y="5186458"/>
            <a:ext cx="1560042" cy="27699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z="1200" dirty="0">
                <a:latin typeface="Arial" panose="020B0604020202020204" pitchFamily="34" charset="0"/>
                <a:cs typeface="Arial" panose="020B0604020202020204" pitchFamily="34" charset="0"/>
              </a:rPr>
              <a:t>© Albers/Krafft 2013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335</Words>
  <Application>Microsoft Office PowerPoint</Application>
  <PresentationFormat>Bildschirmpräsentation (4:3)</PresentationFormat>
  <Paragraphs>209</Paragraphs>
  <Slides>14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14</vt:i4>
      </vt:variant>
    </vt:vector>
  </HeadingPairs>
  <TitlesOfParts>
    <vt:vector size="19" baseType="lpstr">
      <vt:lpstr>Arial</vt:lpstr>
      <vt:lpstr>Calibri</vt:lpstr>
      <vt:lpstr>Webdings</vt:lpstr>
      <vt:lpstr>Wingdings</vt:lpstr>
      <vt:lpstr>Office-Design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Folie 1</dc:title>
  <dc:creator>Maria</dc:creator>
  <cp:lastModifiedBy>Bosch, Christian</cp:lastModifiedBy>
  <cp:revision>26</cp:revision>
  <dcterms:created xsi:type="dcterms:W3CDTF">2013-12-15T11:54:54Z</dcterms:created>
  <dcterms:modified xsi:type="dcterms:W3CDTF">2014-01-10T16:03:14Z</dcterms:modified>
</cp:coreProperties>
</file>