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46" d="100"/>
          <a:sy n="46" d="100"/>
        </p:scale>
        <p:origin x="175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597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465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22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47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046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681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23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38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317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047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1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165FE-70E5-450E-8CC5-10C86F6E9C08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981D-636B-4D03-A2E8-934E5A4012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8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3.1-1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Struktur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des Verkaufsaußendienstes in Abhängigkeit vom Lebenszyklus des Unternehmens 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Anlehnung an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Zoltners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Sinha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Lorimer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2006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051766"/>
              </p:ext>
            </p:extLst>
          </p:nvPr>
        </p:nvGraphicFramePr>
        <p:xfrm>
          <a:off x="692287" y="1579487"/>
          <a:ext cx="10730889" cy="398145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328004"/>
                <a:gridCol w="2441180"/>
                <a:gridCol w="2331401"/>
                <a:gridCol w="1827996"/>
                <a:gridCol w="1802308"/>
              </a:tblGrid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Start-Up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Wachstum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Reifephase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Rückgang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Rolle von Verkaufsaußendienst und Verkaufspartnern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Größe des Verkaufsaußen­dienstes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 und Ausmaß der Spezialisierung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Allokation der Verkaufsanstrengungen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* * 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Fokus</a:t>
                      </a:r>
                    </a:p>
                  </a:txBody>
                  <a:tcPr marL="68580" marR="36195" marT="53975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Generiere </a:t>
                      </a:r>
                      <a:r>
                        <a:rPr lang="de-DE" sz="16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Awareness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und eine schnelle Marktaufnahme durch Partner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Marktpenetration durch Ausdehnung und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Spezialisierung der Verkaufs­anstrengungen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Fokus liegt auf effiziente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Bedienung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und Halten von Kunden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Schütze kritische und beende unprofitable Kunden­beziehungen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7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3.5-3	Ergebnisse der mit COSTA erstellten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deckungsbeitragsmaximalen Einteilung 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51379"/>
              </p:ext>
            </p:extLst>
          </p:nvPr>
        </p:nvGraphicFramePr>
        <p:xfrm>
          <a:off x="715157" y="1666983"/>
          <a:ext cx="10735316" cy="431717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108162"/>
                <a:gridCol w="1939283"/>
                <a:gridCol w="2180923"/>
                <a:gridCol w="2401017"/>
                <a:gridCol w="1305168"/>
                <a:gridCol w="1800763"/>
              </a:tblGrid>
              <a:tr h="670679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VG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 DM)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 nach Vertriebs­kosten (in DM)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Potenzial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(Anzahl Kunden)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Besuche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Besuchs­zeiten­anteil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1.782.628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410.172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1.803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1.882.689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431.168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2.132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2.157.915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533.234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2.598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1.610.497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341.028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1.661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2.562.958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686.541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3.179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2.277.988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573.065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2.890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2.696.270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732.975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3.585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3.081.392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853.954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4.583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1.891.554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448.094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2.058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809.060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120.414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67%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32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20.752.950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5.130.646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25.322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7.701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9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3.2-1	Formen der Integration der Verkaufsfunktion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145209"/>
              </p:ext>
            </p:extLst>
          </p:nvPr>
        </p:nvGraphicFramePr>
        <p:xfrm>
          <a:off x="677338" y="1594759"/>
          <a:ext cx="10648387" cy="2202468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007971"/>
                <a:gridCol w="3391134"/>
                <a:gridCol w="1956999"/>
                <a:gridCol w="2292283"/>
              </a:tblGrid>
              <a:tr h="649677">
                <a:tc>
                  <a:txBody>
                    <a:bodyPr/>
                    <a:lstStyle/>
                    <a:p>
                      <a:pPr marL="71755" algn="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Direkt vs. Indirekt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  <a:p>
                      <a:pPr marL="71755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Beschäftigt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Direkt über 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Verkaufsaußendienst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Indirekt über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Handel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Über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Vermittler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 eigenen Unternehmen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Reisende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Telefonverkauf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Hersteller-Outlets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35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Hybrid (sowohl als auch)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Außendienst-Leasing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Strukturvertrieb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551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Außerhalb des eigenen Unternehmens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horizontal: Vertriebsallianz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vertikal: Handelsvertreter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Groß- und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Einzelhandel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Makler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AutoShape 2"/>
          <p:cNvSpPr>
            <a:spLocks noChangeShapeType="1"/>
          </p:cNvSpPr>
          <p:nvPr/>
        </p:nvSpPr>
        <p:spPr bwMode="auto">
          <a:xfrm>
            <a:off x="690664" y="1595336"/>
            <a:ext cx="2993829" cy="75521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2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3.2-2	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Quellen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und Arten von Transaktionskosten 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Anlehnung an Rindfleisch und Heide 1997)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301"/>
              </p:ext>
            </p:extLst>
          </p:nvPr>
        </p:nvGraphicFramePr>
        <p:xfrm>
          <a:off x="704966" y="1649508"/>
          <a:ext cx="10765139" cy="3407651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304981"/>
                <a:gridCol w="2560252"/>
                <a:gridCol w="2699215"/>
                <a:gridCol w="3200691"/>
              </a:tblGrid>
              <a:tr h="764802">
                <a:tc>
                  <a:txBody>
                    <a:bodyPr/>
                    <a:lstStyle/>
                    <a:p>
                      <a:pPr marL="71755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Situation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  <a:p>
                      <a:pPr marL="71755" algn="l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Quelle 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und Art       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Spezifität der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Anlagegüter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Unsicherheit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der Umwelt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Verhaltens-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unsicherheit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7648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Quelle: Art des Governance-Problems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Absicherung gegen opportunistisches Verhalten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Anpassung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Leistungsbeurteilung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80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Art: Direkte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Transaktions­kosten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 der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Absicherung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Kommunikations-,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Verhandlungs- und Koordinationskosten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 für Screening, Auswahl und Messung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166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Art: Opportunitäts-Transaktions­kosten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Unvermögen in die richtigen Anlagegüter zu investieren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Falsche Anpassung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Unvermögen, die richtigen Partner zu identifizieren; Produktivitäts­verluste durch Anpassung der Anstrengungen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705255" y="1649508"/>
            <a:ext cx="2305456" cy="7872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2673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3.2-3	Vor-und Nachteile eines direkten gegenüber einem indirekten Vertrieb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3249"/>
              </p:ext>
            </p:extLst>
          </p:nvPr>
        </p:nvGraphicFramePr>
        <p:xfrm>
          <a:off x="705255" y="1660175"/>
          <a:ext cx="10752454" cy="266616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936569"/>
                <a:gridCol w="4103211"/>
                <a:gridCol w="4712674"/>
              </a:tblGrid>
              <a:tr h="649646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Aft>
                          <a:spcPts val="85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Direkter Vertrieb durch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Verkaufsaußendienst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Indirekter Vertrieb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über den Handel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77458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Vorteile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Bessere Durchsetzung am Markt; bessere Behandlung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kundenindividueller Wünsche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Geringes Risiko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06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Nachteile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Dauert zu lange bei einem Start-Up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Keine Kontrolle der Aktivitäten; </a:t>
                      </a:r>
                      <a:b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Keine direkte Beziehung zu Kunden; </a:t>
                      </a:r>
                      <a:b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Stärke der Promotion bei Konkurrenzprodukten unklar 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096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3.3-1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Effekte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der (Nicht-)Spezialisierung von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Verkaufsaußendienstmitarbeitern 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Anlehnung an Rao und Turner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1984)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777347"/>
              </p:ext>
            </p:extLst>
          </p:nvPr>
        </p:nvGraphicFramePr>
        <p:xfrm>
          <a:off x="705255" y="1649508"/>
          <a:ext cx="10752454" cy="2440388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019145"/>
                <a:gridCol w="3366655"/>
                <a:gridCol w="3366654"/>
              </a:tblGrid>
              <a:tr h="1008855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Spezialisierter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Verkaufsaußendienst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Nicht-spezialisierter Verkaufsaußendienst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1238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Elastizität der Verkaufsfertigkeiten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-0,03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52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Elastizität der Verkaufsanstrengungen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0,87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798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von untersuchten Verkaufs­außendiensten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6537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3.3-2	Möglichkeiten der Spezialisierung von Verkaufsaußendienstmitarbeitern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562701"/>
              </p:ext>
            </p:extLst>
          </p:nvPr>
        </p:nvGraphicFramePr>
        <p:xfrm>
          <a:off x="714893" y="1650929"/>
          <a:ext cx="10728962" cy="3548867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260036"/>
                <a:gridCol w="3542172"/>
                <a:gridCol w="2421467"/>
                <a:gridCol w="2505287"/>
              </a:tblGrid>
              <a:tr h="32543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449580" indent="4445" algn="l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 kern="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Alternative 1</a:t>
                      </a:r>
                      <a:endParaRPr lang="de-DE" sz="1600" kern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Alternative 2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Alternative 3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0217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 Produkten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Neuprodukte versus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etablierte Produkte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Produkte nach unterschiedlicher Technologie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Produkte nach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unterschiedlicher Anwendung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96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 Kunden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Neu- vs. Bestandskunden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Unternehmens­größe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Branchen­zugehörigkeit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17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 Phasen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des Verkaufs­prozesses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Interessentengenerierung, Berater bei Angebots­erstellung, Abschlüsse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6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Nach Regionen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Postleitzahlen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Verwaltungstech­nische Einheiten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963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Kombinationen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Hierarchisch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Nicht-hierarchisch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22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3.5-1	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Auswirkungen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der Gebietsveränderungen auf die Besuchszeit und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 Umsätze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in den KGEs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072969"/>
              </p:ext>
            </p:extLst>
          </p:nvPr>
        </p:nvGraphicFramePr>
        <p:xfrm>
          <a:off x="722602" y="1658001"/>
          <a:ext cx="10735106" cy="2968588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4779708"/>
                <a:gridCol w="3323943"/>
                <a:gridCol w="2631455"/>
              </a:tblGrid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180340" algn="l"/>
                          <a:tab pos="11334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Kriterium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180340" algn="l"/>
                          <a:tab pos="1133475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Betrachtete Einheit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Besuchszeit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 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gleich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niedriger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Bisherige KGEs in Verkaufsgebiet 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höher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 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gleich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höher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Bisherige KGEs in Verkaufsgebiet 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geringer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8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Neue KGE in Verkaufsgebiet 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situationsabhängig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situationsabhängig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72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3.5-2	Eckdaten der gegenwärtigen Einteilung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60014"/>
              </p:ext>
            </p:extLst>
          </p:nvPr>
        </p:nvGraphicFramePr>
        <p:xfrm>
          <a:off x="720236" y="1665364"/>
          <a:ext cx="10730236" cy="431235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174944"/>
                <a:gridCol w="1784004"/>
                <a:gridCol w="2329844"/>
                <a:gridCol w="2223452"/>
                <a:gridCol w="1483329"/>
                <a:gridCol w="1734663"/>
              </a:tblGrid>
              <a:tr h="656689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VG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524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 DM)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44958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 nach Vertriebs­kosten (in DM)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Potenzial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(Anzahl Kunden)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Besuchs­zeitenanteil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2.090.504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510.042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2.543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841.457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73.784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2.898.635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799.294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4.394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1.184.999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198.798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2.470.860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651.040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3.232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2.385.648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609.833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3.164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2.912.532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807.281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4.242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2.711.837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726.205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3.723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1.627.236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354.816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1.637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809.060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120.414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67%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04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01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19.932.768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4.851.508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25.322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7.462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02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3.5-3	Ergebnisse der mit COSTA erstellten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deckungsbeitragsmaximalen Einteilung 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</a:t>
            </a:r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51379"/>
              </p:ext>
            </p:extLst>
          </p:nvPr>
        </p:nvGraphicFramePr>
        <p:xfrm>
          <a:off x="715157" y="1666983"/>
          <a:ext cx="10735316" cy="431717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108162"/>
                <a:gridCol w="1939283"/>
                <a:gridCol w="2180923"/>
                <a:gridCol w="2401017"/>
                <a:gridCol w="1305168"/>
                <a:gridCol w="1800763"/>
              </a:tblGrid>
              <a:tr h="670679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VG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 DM)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 nach Vertriebs­kosten (in DM)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Potenzial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(Anzahl Kunden)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Besuche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Besuchs­zeiten­anteil</a:t>
                      </a:r>
                      <a:endParaRPr lang="de-DE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1.782.628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410.172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1.803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1.882.689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431.168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2.132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2.157.915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533.234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2.598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1.610.497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341.028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1.661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717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2.562.958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686.541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3.179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2.277.988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573.065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2.890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2.696.270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732.975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3.585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3.081.392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853.954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4.583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1.891.554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448.094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2.058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809.060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120.414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448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973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67%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748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385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32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20.752.950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5.130.646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25.322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7.701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53%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51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</Words>
  <Application>Microsoft Office PowerPoint</Application>
  <PresentationFormat>Breitbild</PresentationFormat>
  <Paragraphs>390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Calibri</vt:lpstr>
      <vt:lpstr>Calibri Light</vt:lpstr>
      <vt:lpstr>Times New Roman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6</cp:revision>
  <dcterms:created xsi:type="dcterms:W3CDTF">2014-08-01T15:24:22Z</dcterms:created>
  <dcterms:modified xsi:type="dcterms:W3CDTF">2014-08-01T16:03:43Z</dcterms:modified>
</cp:coreProperties>
</file>