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97" autoAdjust="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191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lbers\Publikationen\B&#220;CHER\Vertriebsmanagement\Organisation%20des%20Verkaufs\Leitungsspann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marker>
            <c:symbol val="diamond"/>
            <c:size val="9"/>
          </c:marker>
          <c:val>
            <c:numRef>
              <c:f>Tabelle1!$D$6:$D$35</c:f>
              <c:numCache>
                <c:formatCode>#,##0</c:formatCode>
                <c:ptCount val="30"/>
                <c:pt idx="0">
                  <c:v>130000</c:v>
                </c:pt>
                <c:pt idx="1">
                  <c:v>173258.24788420211</c:v>
                </c:pt>
                <c:pt idx="2">
                  <c:v>183989.61496019061</c:v>
                </c:pt>
                <c:pt idx="3">
                  <c:v>187637.64082403111</c:v>
                </c:pt>
                <c:pt idx="4">
                  <c:v>188834.9806301959</c:v>
                </c:pt>
                <c:pt idx="5">
                  <c:v>188989.70051948421</c:v>
                </c:pt>
                <c:pt idx="6">
                  <c:v>188649.95635540399</c:v>
                </c:pt>
                <c:pt idx="7">
                  <c:v>188063.09908905879</c:v>
                </c:pt>
                <c:pt idx="8">
                  <c:v>187352.0571067241</c:v>
                </c:pt>
                <c:pt idx="9">
                  <c:v>186582.05868107031</c:v>
                </c:pt>
                <c:pt idx="10">
                  <c:v>185789.26964010211</c:v>
                </c:pt>
                <c:pt idx="11">
                  <c:v>184994.28547607581</c:v>
                </c:pt>
                <c:pt idx="12">
                  <c:v>184208.959034506</c:v>
                </c:pt>
                <c:pt idx="13">
                  <c:v>183440.05584363031</c:v>
                </c:pt>
                <c:pt idx="14">
                  <c:v>182691.301445669</c:v>
                </c:pt>
                <c:pt idx="15">
                  <c:v>181964.57081379971</c:v>
                </c:pt>
                <c:pt idx="16">
                  <c:v>181260.60020184811</c:v>
                </c:pt>
                <c:pt idx="17">
                  <c:v>180579.4235333523</c:v>
                </c:pt>
                <c:pt idx="18">
                  <c:v>179920.64507061301</c:v>
                </c:pt>
                <c:pt idx="19">
                  <c:v>179283.61227673729</c:v>
                </c:pt>
                <c:pt idx="20">
                  <c:v>178667.5265139133</c:v>
                </c:pt>
                <c:pt idx="21">
                  <c:v>178071.51431905371</c:v>
                </c:pt>
                <c:pt idx="22">
                  <c:v>177494.67330213531</c:v>
                </c:pt>
                <c:pt idx="23">
                  <c:v>176936.10151032501</c:v>
                </c:pt>
                <c:pt idx="24">
                  <c:v>176394.91591942401</c:v>
                </c:pt>
                <c:pt idx="25">
                  <c:v>175870.26373003249</c:v>
                </c:pt>
                <c:pt idx="26">
                  <c:v>175361.3288867714</c:v>
                </c:pt>
                <c:pt idx="27">
                  <c:v>174867.33542749079</c:v>
                </c:pt>
                <c:pt idx="28">
                  <c:v>174387.54873932159</c:v>
                </c:pt>
                <c:pt idx="29">
                  <c:v>173921.27544789971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marker val="1"/>
        <c:smooth val="0"/>
        <c:axId val="209231328"/>
        <c:axId val="209200520"/>
      </c:lineChart>
      <c:catAx>
        <c:axId val="20923132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de-DE"/>
                  <a:t>Leitungsspanne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209200520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209200520"/>
        <c:scaling>
          <c:orientation val="minMax"/>
          <c:max val="200000"/>
          <c:min val="10000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de-DE"/>
                  <a:t>Deckungsbeitrag pro Verkaufsaußendienstmitarbeiter</a:t>
                </a:r>
              </a:p>
            </c:rich>
          </c:tx>
          <c:layout/>
          <c:overlay val="0"/>
        </c:title>
        <c:numFmt formatCode="#,##0" sourceLinked="1"/>
        <c:majorTickMark val="out"/>
        <c:minorTickMark val="none"/>
        <c:tickLblPos val="nextTo"/>
        <c:crossAx val="209231328"/>
        <c:crosses val="autoZero"/>
        <c:crossBetween val="between"/>
        <c:majorUnit val="10000"/>
        <c:minorUnit val="2500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de-DE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2C7C-98CB-624B-B85D-BB9ACC3DEB50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85D5-AC0C-194B-B899-1721DF8A9673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2C7C-98CB-624B-B85D-BB9ACC3DEB50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85D5-AC0C-194B-B899-1721DF8A9673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2C7C-98CB-624B-B85D-BB9ACC3DEB50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85D5-AC0C-194B-B899-1721DF8A9673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2C7C-98CB-624B-B85D-BB9ACC3DEB50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85D5-AC0C-194B-B899-1721DF8A9673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2C7C-98CB-624B-B85D-BB9ACC3DEB50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85D5-AC0C-194B-B899-1721DF8A9673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2C7C-98CB-624B-B85D-BB9ACC3DEB50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85D5-AC0C-194B-B899-1721DF8A9673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2C7C-98CB-624B-B85D-BB9ACC3DEB50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85D5-AC0C-194B-B899-1721DF8A9673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2C7C-98CB-624B-B85D-BB9ACC3DEB50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85D5-AC0C-194B-B899-1721DF8A9673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2C7C-98CB-624B-B85D-BB9ACC3DEB50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85D5-AC0C-194B-B899-1721DF8A9673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2C7C-98CB-624B-B85D-BB9ACC3DEB50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85D5-AC0C-194B-B899-1721DF8A9673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2C7C-98CB-624B-B85D-BB9ACC3DEB50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85D5-AC0C-194B-B899-1721DF8A9673}" type="slidenum">
              <a:rPr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22C7C-98CB-624B-B85D-BB9ACC3DEB50}" type="datetimeFigureOut">
              <a:rPr lang="de-DE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C85D5-AC0C-194B-B899-1721DF8A9673}" type="slidenum">
              <a:rPr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50333" y="395111"/>
            <a:ext cx="1439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3.2-1</a:t>
            </a:r>
          </a:p>
        </p:txBody>
      </p:sp>
      <p:pic>
        <p:nvPicPr>
          <p:cNvPr id="5" name="Bild 4" descr="3.2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333" y="1135553"/>
            <a:ext cx="6412708" cy="4461014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677587" y="5829177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0" y="917123"/>
            <a:ext cx="8961457" cy="5481126"/>
            <a:chOff x="160844" y="652433"/>
            <a:chExt cx="8961457" cy="5481126"/>
          </a:xfrm>
        </p:grpSpPr>
        <p:cxnSp>
          <p:nvCxnSpPr>
            <p:cNvPr id="4" name="Gerade Verbindung mit Pfeil 3"/>
            <p:cNvCxnSpPr/>
            <p:nvPr/>
          </p:nvCxnSpPr>
          <p:spPr>
            <a:xfrm>
              <a:off x="1993509" y="652433"/>
              <a:ext cx="0" cy="4248472"/>
            </a:xfrm>
            <a:prstGeom prst="straightConnector1">
              <a:avLst/>
            </a:prstGeom>
            <a:ln w="44450">
              <a:solidFill>
                <a:schemeClr val="tx1"/>
              </a:solidFill>
              <a:headEnd type="stealth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Gerade Verbindung mit Pfeil 4"/>
            <p:cNvCxnSpPr/>
            <p:nvPr/>
          </p:nvCxnSpPr>
          <p:spPr>
            <a:xfrm flipH="1">
              <a:off x="1993509" y="4900905"/>
              <a:ext cx="6768752" cy="0"/>
            </a:xfrm>
            <a:prstGeom prst="straightConnector1">
              <a:avLst/>
            </a:prstGeom>
            <a:ln w="44450">
              <a:solidFill>
                <a:schemeClr val="tx1"/>
              </a:solidFill>
              <a:headEnd type="stealth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Gerade Verbindung 5"/>
            <p:cNvCxnSpPr/>
            <p:nvPr/>
          </p:nvCxnSpPr>
          <p:spPr>
            <a:xfrm flipV="1">
              <a:off x="1993509" y="2082487"/>
              <a:ext cx="6330774" cy="874202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 Verbindung 6"/>
            <p:cNvCxnSpPr/>
            <p:nvPr/>
          </p:nvCxnSpPr>
          <p:spPr>
            <a:xfrm flipV="1">
              <a:off x="1993509" y="1141454"/>
              <a:ext cx="6250875" cy="3327403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 Verbindung 7"/>
            <p:cNvCxnSpPr/>
            <p:nvPr/>
          </p:nvCxnSpPr>
          <p:spPr>
            <a:xfrm>
              <a:off x="5846430" y="2380625"/>
              <a:ext cx="0" cy="2736304"/>
            </a:xfrm>
            <a:prstGeom prst="line">
              <a:avLst/>
            </a:prstGeom>
            <a:ln w="15875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Geschweifte Klammer links 8"/>
            <p:cNvSpPr/>
            <p:nvPr/>
          </p:nvSpPr>
          <p:spPr>
            <a:xfrm>
              <a:off x="1417445" y="2956689"/>
              <a:ext cx="504056" cy="1944216"/>
            </a:xfrm>
            <a:prstGeom prst="leftBrace">
              <a:avLst>
                <a:gd name="adj1" fmla="val 8333"/>
                <a:gd name="adj2" fmla="val 50000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/>
            </a:p>
          </p:txBody>
        </p:sp>
        <p:sp>
          <p:nvSpPr>
            <p:cNvPr id="10" name="Geschweifte Klammer links 9"/>
            <p:cNvSpPr/>
            <p:nvPr/>
          </p:nvSpPr>
          <p:spPr>
            <a:xfrm>
              <a:off x="1345437" y="4492280"/>
              <a:ext cx="216023" cy="408625"/>
            </a:xfrm>
            <a:prstGeom prst="leftBrac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/>
            </a:p>
          </p:txBody>
        </p:sp>
        <p:sp>
          <p:nvSpPr>
            <p:cNvPr id="11" name="Geschweifte Klammer links 10"/>
            <p:cNvSpPr/>
            <p:nvPr/>
          </p:nvSpPr>
          <p:spPr>
            <a:xfrm rot="16200000">
              <a:off x="3655119" y="3311304"/>
              <a:ext cx="504056" cy="3827274"/>
            </a:xfrm>
            <a:prstGeom prst="leftBrace">
              <a:avLst>
                <a:gd name="adj1" fmla="val 8333"/>
                <a:gd name="adj2" fmla="val 50000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/>
            </a:p>
          </p:txBody>
        </p:sp>
        <p:sp>
          <p:nvSpPr>
            <p:cNvPr id="12" name="Geschweifte Klammer links 11"/>
            <p:cNvSpPr/>
            <p:nvPr/>
          </p:nvSpPr>
          <p:spPr>
            <a:xfrm rot="16200000">
              <a:off x="6962061" y="3892793"/>
              <a:ext cx="504056" cy="2664296"/>
            </a:xfrm>
            <a:prstGeom prst="leftBrace">
              <a:avLst>
                <a:gd name="adj1" fmla="val 8333"/>
                <a:gd name="adj2" fmla="val 50000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/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160844" y="724441"/>
              <a:ext cx="1970893" cy="667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200"/>
                </a:lnSpc>
              </a:pPr>
              <a:r>
                <a:rPr lang="de-DE" sz="2400" dirty="0" smtClean="0"/>
                <a:t>Entlohnungs-kosten</a:t>
              </a:r>
              <a:endParaRPr lang="de-DE" sz="2400" dirty="0"/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3073629" y="5476969"/>
              <a:ext cx="2016224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200"/>
                </a:lnSpc>
              </a:pPr>
              <a:r>
                <a:rPr lang="de-DE" sz="2000" dirty="0" smtClean="0"/>
                <a:t>Handelsvertreter vorteilhaft</a:t>
              </a:r>
              <a:endParaRPr lang="de-DE" sz="2000" dirty="0"/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5377885" y="5332953"/>
              <a:ext cx="1224136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200"/>
                </a:lnSpc>
              </a:pPr>
              <a:r>
                <a:rPr lang="de-DE" sz="2000" dirty="0" smtClean="0"/>
                <a:t>Kritischer Umsatz</a:t>
              </a:r>
              <a:endParaRPr lang="de-DE" sz="20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6674029" y="5476969"/>
              <a:ext cx="1368152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200"/>
                </a:lnSpc>
              </a:pPr>
              <a:r>
                <a:rPr lang="de-DE" sz="2000" dirty="0" smtClean="0"/>
                <a:t>Reisende vorteilhaft</a:t>
              </a:r>
              <a:endParaRPr lang="de-DE" sz="2000" dirty="0"/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7898165" y="5260945"/>
              <a:ext cx="1224136" cy="385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200"/>
                </a:lnSpc>
              </a:pPr>
              <a:r>
                <a:rPr lang="de-DE" sz="2400" dirty="0" smtClean="0"/>
                <a:t>Umsatz</a:t>
              </a:r>
              <a:endParaRPr lang="de-DE" sz="2400" dirty="0"/>
            </a:p>
          </p:txBody>
        </p:sp>
        <p:sp>
          <p:nvSpPr>
            <p:cNvPr id="18" name="Textfeld 17"/>
            <p:cNvSpPr txBox="1"/>
            <p:nvPr/>
          </p:nvSpPr>
          <p:spPr>
            <a:xfrm>
              <a:off x="985397" y="3676769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dirty="0" smtClean="0"/>
                <a:t>F</a:t>
              </a:r>
              <a:r>
                <a:rPr lang="de-DE" baseline="-25000" dirty="0" smtClean="0"/>
                <a:t>R</a:t>
              </a:r>
              <a:endParaRPr lang="de-DE" baseline="-250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769373" y="4468857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dirty="0" smtClean="0"/>
                <a:t>F</a:t>
              </a:r>
              <a:r>
                <a:rPr lang="de-DE" baseline="-25000" dirty="0" smtClean="0"/>
                <a:t>HV</a:t>
              </a:r>
              <a:endParaRPr lang="de-DE" baseline="-25000" dirty="0"/>
            </a:p>
          </p:txBody>
        </p:sp>
      </p:grpSp>
      <p:sp>
        <p:nvSpPr>
          <p:cNvPr id="20" name="Textfeld 19"/>
          <p:cNvSpPr txBox="1"/>
          <p:nvPr/>
        </p:nvSpPr>
        <p:spPr>
          <a:xfrm>
            <a:off x="287524" y="165100"/>
            <a:ext cx="1198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3.2-2</a:t>
            </a:r>
          </a:p>
        </p:txBody>
      </p:sp>
      <p:sp>
        <p:nvSpPr>
          <p:cNvPr id="21" name="Rechteck 20"/>
          <p:cNvSpPr/>
          <p:nvPr/>
        </p:nvSpPr>
        <p:spPr>
          <a:xfrm>
            <a:off x="200615" y="6499970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233772" y="1592722"/>
            <a:ext cx="8676456" cy="3672556"/>
            <a:chOff x="233772" y="1592722"/>
            <a:chExt cx="8676456" cy="3672556"/>
          </a:xfrm>
        </p:grpSpPr>
        <p:sp>
          <p:nvSpPr>
            <p:cNvPr id="4" name="Textfeld 3"/>
            <p:cNvSpPr txBox="1"/>
            <p:nvPr/>
          </p:nvSpPr>
          <p:spPr>
            <a:xfrm>
              <a:off x="2681536" y="1592722"/>
              <a:ext cx="4248472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de-DE" dirty="0" smtClean="0"/>
                <a:t>Nationaler Verkaufsleiter</a:t>
              </a:r>
              <a:endParaRPr lang="de-DE" dirty="0"/>
            </a:p>
          </p:txBody>
        </p:sp>
        <p:sp>
          <p:nvSpPr>
            <p:cNvPr id="5" name="Textfeld 4"/>
            <p:cNvSpPr txBox="1"/>
            <p:nvPr/>
          </p:nvSpPr>
          <p:spPr>
            <a:xfrm>
              <a:off x="845332" y="3104890"/>
              <a:ext cx="1728192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de-DE" dirty="0" smtClean="0"/>
                <a:t>Verkaufsleiter</a:t>
              </a:r>
              <a:br>
                <a:rPr lang="de-DE" dirty="0" smtClean="0"/>
              </a:br>
              <a:r>
                <a:rPr lang="de-DE" dirty="0" smtClean="0"/>
                <a:t>Kardiologie</a:t>
              </a:r>
              <a:endParaRPr lang="de-DE" dirty="0"/>
            </a:p>
          </p:txBody>
        </p:sp>
        <p:sp>
          <p:nvSpPr>
            <p:cNvPr id="6" name="Textfeld 5"/>
            <p:cNvSpPr txBox="1"/>
            <p:nvPr/>
          </p:nvSpPr>
          <p:spPr>
            <a:xfrm>
              <a:off x="3941676" y="3104890"/>
              <a:ext cx="1728192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de-DE" dirty="0" smtClean="0"/>
                <a:t>Verkaufsleiter</a:t>
              </a:r>
              <a:br>
                <a:rPr lang="de-DE" dirty="0" smtClean="0"/>
              </a:br>
              <a:r>
                <a:rPr lang="de-DE" dirty="0" smtClean="0"/>
                <a:t>Onkologie</a:t>
              </a:r>
              <a:endParaRPr lang="de-DE" dirty="0"/>
            </a:p>
          </p:txBody>
        </p:sp>
        <p:sp>
          <p:nvSpPr>
            <p:cNvPr id="7" name="Textfeld 6"/>
            <p:cNvSpPr txBox="1"/>
            <p:nvPr/>
          </p:nvSpPr>
          <p:spPr>
            <a:xfrm>
              <a:off x="7182036" y="3104890"/>
              <a:ext cx="1728192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de-DE" dirty="0" smtClean="0"/>
                <a:t>Verkaufsleiter</a:t>
              </a:r>
              <a:br>
                <a:rPr lang="de-DE" dirty="0" smtClean="0"/>
              </a:br>
              <a:r>
                <a:rPr lang="de-DE" dirty="0" smtClean="0"/>
                <a:t>Dermatologie</a:t>
              </a:r>
              <a:endParaRPr lang="de-DE" dirty="0"/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233772" y="4617058"/>
              <a:ext cx="144016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de-DE" dirty="0" smtClean="0"/>
                <a:t>Bezirksleiter</a:t>
              </a:r>
              <a:br>
                <a:rPr lang="de-DE" dirty="0" smtClean="0"/>
              </a:br>
              <a:r>
                <a:rPr lang="de-DE" dirty="0" smtClean="0"/>
                <a:t>Region 1</a:t>
              </a:r>
              <a:endParaRPr lang="de-DE" dirty="0"/>
            </a:p>
          </p:txBody>
        </p:sp>
        <p:sp>
          <p:nvSpPr>
            <p:cNvPr id="9" name="Textfeld 8"/>
            <p:cNvSpPr txBox="1"/>
            <p:nvPr/>
          </p:nvSpPr>
          <p:spPr>
            <a:xfrm>
              <a:off x="1997460" y="4617058"/>
              <a:ext cx="144016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de-DE" dirty="0" smtClean="0"/>
                <a:t>Bezirksleiter</a:t>
              </a:r>
              <a:br>
                <a:rPr lang="de-DE" dirty="0" smtClean="0"/>
              </a:br>
              <a:r>
                <a:rPr lang="de-DE" dirty="0" smtClean="0"/>
                <a:t>Region 2</a:t>
              </a:r>
              <a:endParaRPr lang="de-DE" dirty="0"/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3725652" y="4617058"/>
              <a:ext cx="144016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de-DE" dirty="0" smtClean="0"/>
                <a:t>Bezirksleiter</a:t>
              </a:r>
              <a:br>
                <a:rPr lang="de-DE" dirty="0" smtClean="0"/>
              </a:br>
              <a:r>
                <a:rPr lang="de-DE" dirty="0" smtClean="0"/>
                <a:t>Region n</a:t>
              </a:r>
              <a:endParaRPr lang="de-DE" dirty="0"/>
            </a:p>
          </p:txBody>
        </p:sp>
        <p:cxnSp>
          <p:nvCxnSpPr>
            <p:cNvPr id="11" name="Gerade Verbindung mit Pfeil 10"/>
            <p:cNvCxnSpPr>
              <a:stCxn id="4" idx="2"/>
              <a:endCxn id="5" idx="0"/>
            </p:cNvCxnSpPr>
            <p:nvPr/>
          </p:nvCxnSpPr>
          <p:spPr>
            <a:xfrm flipH="1">
              <a:off x="1709428" y="1962054"/>
              <a:ext cx="3096344" cy="114283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>
              <a:stCxn id="4" idx="2"/>
              <a:endCxn id="6" idx="0"/>
            </p:cNvCxnSpPr>
            <p:nvPr/>
          </p:nvCxnSpPr>
          <p:spPr>
            <a:xfrm>
              <a:off x="4805772" y="1962054"/>
              <a:ext cx="0" cy="114283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mit Pfeil 12"/>
            <p:cNvCxnSpPr>
              <a:stCxn id="4" idx="2"/>
              <a:endCxn id="7" idx="0"/>
            </p:cNvCxnSpPr>
            <p:nvPr/>
          </p:nvCxnSpPr>
          <p:spPr>
            <a:xfrm>
              <a:off x="4805772" y="1962054"/>
              <a:ext cx="3240360" cy="114283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/>
            <p:cNvCxnSpPr>
              <a:stCxn id="5" idx="2"/>
              <a:endCxn id="8" idx="0"/>
            </p:cNvCxnSpPr>
            <p:nvPr/>
          </p:nvCxnSpPr>
          <p:spPr>
            <a:xfrm flipH="1">
              <a:off x="953852" y="3751221"/>
              <a:ext cx="755576" cy="86583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mit Pfeil 14"/>
            <p:cNvCxnSpPr>
              <a:stCxn id="5" idx="2"/>
              <a:endCxn id="9" idx="0"/>
            </p:cNvCxnSpPr>
            <p:nvPr/>
          </p:nvCxnSpPr>
          <p:spPr>
            <a:xfrm>
              <a:off x="1709428" y="3751221"/>
              <a:ext cx="1008112" cy="86583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mit Pfeil 15"/>
            <p:cNvCxnSpPr>
              <a:stCxn id="5" idx="2"/>
              <a:endCxn id="10" idx="0"/>
            </p:cNvCxnSpPr>
            <p:nvPr/>
          </p:nvCxnSpPr>
          <p:spPr>
            <a:xfrm>
              <a:off x="1709428" y="3751221"/>
              <a:ext cx="2736304" cy="86583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>
              <a:stCxn id="6" idx="2"/>
            </p:cNvCxnSpPr>
            <p:nvPr/>
          </p:nvCxnSpPr>
          <p:spPr>
            <a:xfrm flipH="1">
              <a:off x="4445732" y="3751221"/>
              <a:ext cx="360040" cy="2897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17"/>
            <p:cNvCxnSpPr>
              <a:stCxn id="6" idx="2"/>
            </p:cNvCxnSpPr>
            <p:nvPr/>
          </p:nvCxnSpPr>
          <p:spPr>
            <a:xfrm>
              <a:off x="4805772" y="3751221"/>
              <a:ext cx="0" cy="36178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18"/>
            <p:cNvCxnSpPr>
              <a:stCxn id="6" idx="2"/>
            </p:cNvCxnSpPr>
            <p:nvPr/>
          </p:nvCxnSpPr>
          <p:spPr>
            <a:xfrm>
              <a:off x="4805772" y="3751221"/>
              <a:ext cx="360040" cy="2897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uppieren 59"/>
            <p:cNvGrpSpPr/>
            <p:nvPr/>
          </p:nvGrpSpPr>
          <p:grpSpPr>
            <a:xfrm>
              <a:off x="7651852" y="3764386"/>
              <a:ext cx="792088" cy="361781"/>
              <a:chOff x="4364360" y="2931587"/>
              <a:chExt cx="720080" cy="361781"/>
            </a:xfrm>
          </p:grpSpPr>
          <p:cxnSp>
            <p:nvCxnSpPr>
              <p:cNvPr id="22" name="Gerade Verbindung 21"/>
              <p:cNvCxnSpPr/>
              <p:nvPr/>
            </p:nvCxnSpPr>
            <p:spPr>
              <a:xfrm flipH="1">
                <a:off x="4364360" y="2931587"/>
                <a:ext cx="360040" cy="28977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 Verbindung 22"/>
              <p:cNvCxnSpPr/>
              <p:nvPr/>
            </p:nvCxnSpPr>
            <p:spPr>
              <a:xfrm>
                <a:off x="4724400" y="2931587"/>
                <a:ext cx="0" cy="36178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 Verbindung 23"/>
              <p:cNvCxnSpPr/>
              <p:nvPr/>
            </p:nvCxnSpPr>
            <p:spPr>
              <a:xfrm>
                <a:off x="4724400" y="2931587"/>
                <a:ext cx="360040" cy="28977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Textfeld 20"/>
            <p:cNvSpPr txBox="1"/>
            <p:nvPr/>
          </p:nvSpPr>
          <p:spPr>
            <a:xfrm>
              <a:off x="3411332" y="4895946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dirty="0" smtClean="0"/>
                <a:t>…</a:t>
              </a:r>
              <a:endParaRPr lang="de-DE" dirty="0"/>
            </a:p>
          </p:txBody>
        </p:sp>
      </p:grpSp>
      <p:sp>
        <p:nvSpPr>
          <p:cNvPr id="25" name="Textfeld 24"/>
          <p:cNvSpPr txBox="1"/>
          <p:nvPr/>
        </p:nvSpPr>
        <p:spPr>
          <a:xfrm>
            <a:off x="508000" y="431800"/>
            <a:ext cx="1201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3.3-1</a:t>
            </a:r>
          </a:p>
        </p:txBody>
      </p:sp>
      <p:sp>
        <p:nvSpPr>
          <p:cNvPr id="26" name="Rechteck 25"/>
          <p:cNvSpPr/>
          <p:nvPr/>
        </p:nvSpPr>
        <p:spPr>
          <a:xfrm>
            <a:off x="233772" y="5916479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0" y="1593666"/>
            <a:ext cx="9144000" cy="3670667"/>
            <a:chOff x="0" y="1593666"/>
            <a:chExt cx="9144000" cy="3670667"/>
          </a:xfrm>
        </p:grpSpPr>
        <p:sp>
          <p:nvSpPr>
            <p:cNvPr id="4" name="Textfeld 3"/>
            <p:cNvSpPr txBox="1"/>
            <p:nvPr/>
          </p:nvSpPr>
          <p:spPr>
            <a:xfrm>
              <a:off x="2447764" y="1593666"/>
              <a:ext cx="4248472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de-DE" dirty="0" smtClean="0"/>
                <a:t>Nationaler Verkaufsleiter</a:t>
              </a:r>
              <a:endParaRPr lang="de-DE" dirty="0"/>
            </a:p>
          </p:txBody>
        </p:sp>
        <p:sp>
          <p:nvSpPr>
            <p:cNvPr id="5" name="Textfeld 4"/>
            <p:cNvSpPr txBox="1"/>
            <p:nvPr/>
          </p:nvSpPr>
          <p:spPr>
            <a:xfrm>
              <a:off x="35496" y="3105834"/>
              <a:ext cx="1008112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dirty="0" smtClean="0"/>
                <a:t>Neu-</a:t>
              </a:r>
              <a:br>
                <a:rPr lang="de-DE" dirty="0" smtClean="0"/>
              </a:br>
              <a:r>
                <a:rPr lang="de-DE" dirty="0" err="1" smtClean="0"/>
                <a:t>kunden</a:t>
              </a:r>
              <a:endParaRPr lang="de-DE" dirty="0"/>
            </a:p>
          </p:txBody>
        </p:sp>
        <p:sp>
          <p:nvSpPr>
            <p:cNvPr id="6" name="Textfeld 5"/>
            <p:cNvSpPr txBox="1"/>
            <p:nvPr/>
          </p:nvSpPr>
          <p:spPr>
            <a:xfrm>
              <a:off x="2785796" y="3105834"/>
              <a:ext cx="1512168" cy="92333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dirty="0" smtClean="0"/>
                <a:t>Verkaufsleiter</a:t>
              </a:r>
              <a:br>
                <a:rPr lang="de-DE" dirty="0" smtClean="0"/>
              </a:br>
              <a:r>
                <a:rPr lang="de-DE" dirty="0" smtClean="0"/>
                <a:t> Software für Energie</a:t>
              </a:r>
              <a:endParaRPr lang="de-DE" dirty="0"/>
            </a:p>
          </p:txBody>
        </p:sp>
        <p:sp>
          <p:nvSpPr>
            <p:cNvPr id="7" name="Textfeld 6"/>
            <p:cNvSpPr txBox="1"/>
            <p:nvPr/>
          </p:nvSpPr>
          <p:spPr>
            <a:xfrm>
              <a:off x="7739336" y="3105834"/>
              <a:ext cx="1404664" cy="92333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dirty="0" smtClean="0"/>
                <a:t>Key-</a:t>
              </a:r>
              <a:r>
                <a:rPr lang="de-DE" dirty="0" err="1" smtClean="0"/>
                <a:t>Account</a:t>
              </a:r>
              <a:r>
                <a:rPr lang="de-DE" dirty="0" smtClean="0"/>
                <a:t/>
              </a:r>
              <a:br>
                <a:rPr lang="de-DE" dirty="0" smtClean="0"/>
              </a:br>
              <a:r>
                <a:rPr lang="de-DE" dirty="0" smtClean="0"/>
                <a:t>Manager</a:t>
              </a:r>
              <a:br>
                <a:rPr lang="de-DE" dirty="0" smtClean="0"/>
              </a:br>
              <a:r>
                <a:rPr lang="de-DE" dirty="0" smtClean="0"/>
                <a:t>Telekom</a:t>
              </a:r>
              <a:endParaRPr lang="de-DE" dirty="0"/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0" y="4618002"/>
              <a:ext cx="133164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dirty="0" smtClean="0"/>
                <a:t>Bezirksleiter</a:t>
              </a:r>
              <a:br>
                <a:rPr lang="de-DE" dirty="0" smtClean="0"/>
              </a:br>
              <a:r>
                <a:rPr lang="de-DE" dirty="0" smtClean="0"/>
                <a:t>Region 1</a:t>
              </a:r>
              <a:endParaRPr lang="de-DE" dirty="0"/>
            </a:p>
          </p:txBody>
        </p:sp>
        <p:sp>
          <p:nvSpPr>
            <p:cNvPr id="9" name="Textfeld 8"/>
            <p:cNvSpPr txBox="1"/>
            <p:nvPr/>
          </p:nvSpPr>
          <p:spPr>
            <a:xfrm>
              <a:off x="1547664" y="4618002"/>
              <a:ext cx="133160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dirty="0" smtClean="0"/>
                <a:t>Bezirksleiter</a:t>
              </a:r>
              <a:br>
                <a:rPr lang="de-DE" dirty="0" smtClean="0"/>
              </a:br>
              <a:r>
                <a:rPr lang="de-DE" dirty="0" smtClean="0"/>
                <a:t>Region 2</a:t>
              </a:r>
              <a:endParaRPr lang="de-DE" dirty="0"/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2987824" y="4618002"/>
              <a:ext cx="1368152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dirty="0" smtClean="0"/>
                <a:t>Bezirksleiter</a:t>
              </a:r>
              <a:br>
                <a:rPr lang="de-DE" dirty="0" smtClean="0"/>
              </a:br>
              <a:r>
                <a:rPr lang="de-DE" dirty="0" smtClean="0"/>
                <a:t>Region 1</a:t>
              </a:r>
              <a:endParaRPr lang="de-DE" dirty="0"/>
            </a:p>
          </p:txBody>
        </p:sp>
        <p:cxnSp>
          <p:nvCxnSpPr>
            <p:cNvPr id="11" name="Gerade Verbindung mit Pfeil 10"/>
            <p:cNvCxnSpPr>
              <a:stCxn id="4" idx="2"/>
              <a:endCxn id="5" idx="0"/>
            </p:cNvCxnSpPr>
            <p:nvPr/>
          </p:nvCxnSpPr>
          <p:spPr>
            <a:xfrm flipH="1">
              <a:off x="539552" y="1962998"/>
              <a:ext cx="4032448" cy="114283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>
              <a:stCxn id="4" idx="2"/>
              <a:endCxn id="6" idx="0"/>
            </p:cNvCxnSpPr>
            <p:nvPr/>
          </p:nvCxnSpPr>
          <p:spPr>
            <a:xfrm flipH="1">
              <a:off x="3541880" y="1962998"/>
              <a:ext cx="1030120" cy="114283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mit Pfeil 12"/>
            <p:cNvCxnSpPr>
              <a:stCxn id="4" idx="2"/>
              <a:endCxn id="7" idx="0"/>
            </p:cNvCxnSpPr>
            <p:nvPr/>
          </p:nvCxnSpPr>
          <p:spPr>
            <a:xfrm>
              <a:off x="4572000" y="1962998"/>
              <a:ext cx="3869668" cy="114283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/>
            <p:cNvCxnSpPr>
              <a:stCxn id="5" idx="2"/>
            </p:cNvCxnSpPr>
            <p:nvPr/>
          </p:nvCxnSpPr>
          <p:spPr>
            <a:xfrm>
              <a:off x="539552" y="3752165"/>
              <a:ext cx="0" cy="86583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mit Pfeil 14"/>
            <p:cNvCxnSpPr>
              <a:stCxn id="5" idx="2"/>
              <a:endCxn id="9" idx="0"/>
            </p:cNvCxnSpPr>
            <p:nvPr/>
          </p:nvCxnSpPr>
          <p:spPr>
            <a:xfrm>
              <a:off x="539552" y="3752165"/>
              <a:ext cx="1673912" cy="86583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uppieren 59"/>
            <p:cNvGrpSpPr/>
            <p:nvPr/>
          </p:nvGrpSpPr>
          <p:grpSpPr>
            <a:xfrm>
              <a:off x="1475656" y="3753906"/>
              <a:ext cx="792088" cy="361781"/>
              <a:chOff x="4364360" y="2931587"/>
              <a:chExt cx="720080" cy="361781"/>
            </a:xfrm>
          </p:grpSpPr>
          <p:cxnSp>
            <p:nvCxnSpPr>
              <p:cNvPr id="32" name="Gerade Verbindung 31"/>
              <p:cNvCxnSpPr/>
              <p:nvPr/>
            </p:nvCxnSpPr>
            <p:spPr>
              <a:xfrm flipH="1">
                <a:off x="4364360" y="2931587"/>
                <a:ext cx="360040" cy="28977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Gerade Verbindung 32"/>
              <p:cNvCxnSpPr/>
              <p:nvPr/>
            </p:nvCxnSpPr>
            <p:spPr>
              <a:xfrm>
                <a:off x="4724400" y="2931587"/>
                <a:ext cx="0" cy="36178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Gerade Verbindung 33"/>
              <p:cNvCxnSpPr/>
              <p:nvPr/>
            </p:nvCxnSpPr>
            <p:spPr>
              <a:xfrm>
                <a:off x="4724400" y="2931587"/>
                <a:ext cx="360040" cy="28977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feld 16"/>
            <p:cNvSpPr txBox="1"/>
            <p:nvPr/>
          </p:nvSpPr>
          <p:spPr>
            <a:xfrm>
              <a:off x="1259632" y="488661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dirty="0" smtClean="0"/>
                <a:t>…</a:t>
              </a:r>
              <a:endParaRPr lang="de-DE" dirty="0"/>
            </a:p>
          </p:txBody>
        </p:sp>
        <p:sp>
          <p:nvSpPr>
            <p:cNvPr id="18" name="Textfeld 17"/>
            <p:cNvSpPr txBox="1"/>
            <p:nvPr/>
          </p:nvSpPr>
          <p:spPr>
            <a:xfrm>
              <a:off x="4572000" y="4618002"/>
              <a:ext cx="1368152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dirty="0" smtClean="0"/>
                <a:t>Bezirksleiter</a:t>
              </a:r>
              <a:br>
                <a:rPr lang="de-DE" dirty="0" smtClean="0"/>
              </a:br>
              <a:r>
                <a:rPr lang="de-DE" dirty="0" smtClean="0"/>
                <a:t>Region 2</a:t>
              </a:r>
              <a:endParaRPr lang="de-DE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4283968" y="488661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dirty="0" smtClean="0"/>
                <a:t>…</a:t>
              </a:r>
              <a:endParaRPr lang="de-DE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230626" y="3105834"/>
              <a:ext cx="1368152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dirty="0" smtClean="0"/>
                <a:t>Software für</a:t>
              </a:r>
              <a:br>
                <a:rPr lang="de-DE" dirty="0" smtClean="0"/>
              </a:br>
              <a:r>
                <a:rPr lang="de-DE" dirty="0" smtClean="0"/>
                <a:t>Banken</a:t>
              </a:r>
              <a:endParaRPr lang="de-DE" dirty="0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4484982" y="3105834"/>
              <a:ext cx="1512168" cy="92333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dirty="0" smtClean="0"/>
                <a:t>Verkaufsleiter</a:t>
              </a:r>
              <a:br>
                <a:rPr lang="de-DE" dirty="0" smtClean="0"/>
              </a:br>
              <a:r>
                <a:rPr lang="de-DE" dirty="0" smtClean="0"/>
                <a:t> Software für Hotels</a:t>
              </a:r>
              <a:endParaRPr lang="de-DE" dirty="0"/>
            </a:p>
          </p:txBody>
        </p:sp>
        <p:sp>
          <p:nvSpPr>
            <p:cNvPr id="22" name="Textfeld 21"/>
            <p:cNvSpPr txBox="1"/>
            <p:nvPr/>
          </p:nvSpPr>
          <p:spPr>
            <a:xfrm>
              <a:off x="6184168" y="3105834"/>
              <a:ext cx="1368152" cy="92333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dirty="0" smtClean="0"/>
                <a:t>Key-</a:t>
              </a:r>
              <a:r>
                <a:rPr lang="de-DE" dirty="0" err="1" smtClean="0"/>
                <a:t>Account</a:t>
              </a:r>
              <a:r>
                <a:rPr lang="de-DE" dirty="0" smtClean="0"/>
                <a:t/>
              </a:r>
              <a:br>
                <a:rPr lang="de-DE" dirty="0" smtClean="0"/>
              </a:br>
              <a:r>
                <a:rPr lang="de-DE" dirty="0" smtClean="0"/>
                <a:t>Manager</a:t>
              </a:r>
              <a:br>
                <a:rPr lang="de-DE" dirty="0" smtClean="0"/>
              </a:br>
              <a:r>
                <a:rPr lang="de-DE" dirty="0" smtClean="0"/>
                <a:t>Siemens</a:t>
              </a:r>
              <a:endParaRPr lang="de-DE" dirty="0"/>
            </a:p>
          </p:txBody>
        </p:sp>
        <p:grpSp>
          <p:nvGrpSpPr>
            <p:cNvPr id="23" name="Gruppieren 84"/>
            <p:cNvGrpSpPr/>
            <p:nvPr/>
          </p:nvGrpSpPr>
          <p:grpSpPr>
            <a:xfrm>
              <a:off x="4860032" y="4041938"/>
              <a:ext cx="792088" cy="361781"/>
              <a:chOff x="4364360" y="2931587"/>
              <a:chExt cx="720080" cy="361781"/>
            </a:xfrm>
          </p:grpSpPr>
          <p:cxnSp>
            <p:nvCxnSpPr>
              <p:cNvPr id="29" name="Gerade Verbindung 28"/>
              <p:cNvCxnSpPr/>
              <p:nvPr/>
            </p:nvCxnSpPr>
            <p:spPr>
              <a:xfrm flipH="1">
                <a:off x="4364360" y="2931587"/>
                <a:ext cx="360040" cy="28977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Gerade Verbindung 29"/>
              <p:cNvCxnSpPr/>
              <p:nvPr/>
            </p:nvCxnSpPr>
            <p:spPr>
              <a:xfrm>
                <a:off x="4724400" y="2931587"/>
                <a:ext cx="0" cy="36178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Gerade Verbindung 30"/>
              <p:cNvCxnSpPr/>
              <p:nvPr/>
            </p:nvCxnSpPr>
            <p:spPr>
              <a:xfrm>
                <a:off x="4724400" y="2931587"/>
                <a:ext cx="360040" cy="28977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4" name="Gerade Verbindung mit Pfeil 23"/>
            <p:cNvCxnSpPr>
              <a:stCxn id="6" idx="2"/>
            </p:cNvCxnSpPr>
            <p:nvPr/>
          </p:nvCxnSpPr>
          <p:spPr>
            <a:xfrm>
              <a:off x="3541880" y="4029164"/>
              <a:ext cx="5992" cy="58312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mit Pfeil 24"/>
            <p:cNvCxnSpPr>
              <a:stCxn id="6" idx="2"/>
              <a:endCxn id="18" idx="0"/>
            </p:cNvCxnSpPr>
            <p:nvPr/>
          </p:nvCxnSpPr>
          <p:spPr>
            <a:xfrm>
              <a:off x="3541880" y="4029164"/>
              <a:ext cx="1714196" cy="58883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mit Pfeil 25"/>
            <p:cNvCxnSpPr>
              <a:stCxn id="4" idx="2"/>
              <a:endCxn id="20" idx="0"/>
            </p:cNvCxnSpPr>
            <p:nvPr/>
          </p:nvCxnSpPr>
          <p:spPr>
            <a:xfrm flipH="1">
              <a:off x="1914702" y="1962998"/>
              <a:ext cx="2657298" cy="114283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mit Pfeil 26"/>
            <p:cNvCxnSpPr>
              <a:stCxn id="4" idx="2"/>
              <a:endCxn id="21" idx="0"/>
            </p:cNvCxnSpPr>
            <p:nvPr/>
          </p:nvCxnSpPr>
          <p:spPr>
            <a:xfrm>
              <a:off x="4572000" y="1962998"/>
              <a:ext cx="669066" cy="114283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 Verbindung mit Pfeil 27"/>
            <p:cNvCxnSpPr>
              <a:stCxn id="4" idx="2"/>
              <a:endCxn id="22" idx="0"/>
            </p:cNvCxnSpPr>
            <p:nvPr/>
          </p:nvCxnSpPr>
          <p:spPr>
            <a:xfrm>
              <a:off x="4572000" y="1962998"/>
              <a:ext cx="2296244" cy="114283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feld 34"/>
          <p:cNvSpPr txBox="1"/>
          <p:nvPr/>
        </p:nvSpPr>
        <p:spPr>
          <a:xfrm>
            <a:off x="355600" y="304800"/>
            <a:ext cx="126407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3.3-2</a:t>
            </a:r>
          </a:p>
        </p:txBody>
      </p:sp>
      <p:sp>
        <p:nvSpPr>
          <p:cNvPr id="36" name="Rechteck 35"/>
          <p:cNvSpPr/>
          <p:nvPr/>
        </p:nvSpPr>
        <p:spPr>
          <a:xfrm>
            <a:off x="0" y="5766648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55600" y="3302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3.3-3</a:t>
            </a:r>
          </a:p>
        </p:txBody>
      </p:sp>
      <p:pic>
        <p:nvPicPr>
          <p:cNvPr id="3" name="Bild 2" descr="3.3-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928133"/>
            <a:ext cx="7937500" cy="5179401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223279" y="6423000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327634" y="419100"/>
            <a:ext cx="132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3.4-1</a:t>
            </a:r>
          </a:p>
        </p:txBody>
      </p:sp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1358242993"/>
              </p:ext>
            </p:extLst>
          </p:nvPr>
        </p:nvGraphicFramePr>
        <p:xfrm>
          <a:off x="579474" y="1329070"/>
          <a:ext cx="7992138" cy="4795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hteck 3"/>
          <p:cNvSpPr/>
          <p:nvPr/>
        </p:nvSpPr>
        <p:spPr>
          <a:xfrm>
            <a:off x="327634" y="6133841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rcRect r="26733"/>
          <a:stretch>
            <a:fillRect/>
          </a:stretch>
        </p:blipFill>
        <p:spPr>
          <a:xfrm>
            <a:off x="2723443" y="533686"/>
            <a:ext cx="4840113" cy="6067627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423333" y="366889"/>
            <a:ext cx="1284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3.5-1</a:t>
            </a:r>
          </a:p>
        </p:txBody>
      </p:sp>
      <p:sp>
        <p:nvSpPr>
          <p:cNvPr id="6" name="Rechteck 5"/>
          <p:cNvSpPr/>
          <p:nvPr/>
        </p:nvSpPr>
        <p:spPr>
          <a:xfrm>
            <a:off x="2633135" y="6462813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215103" y="4750"/>
            <a:ext cx="1284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3.5-2</a:t>
            </a:r>
          </a:p>
        </p:txBody>
      </p:sp>
      <p:grpSp>
        <p:nvGrpSpPr>
          <p:cNvPr id="2" name="Gruppieren 1"/>
          <p:cNvGrpSpPr/>
          <p:nvPr/>
        </p:nvGrpSpPr>
        <p:grpSpPr>
          <a:xfrm>
            <a:off x="71148" y="437717"/>
            <a:ext cx="9001703" cy="5556134"/>
            <a:chOff x="70297" y="1003908"/>
            <a:chExt cx="9001703" cy="5556134"/>
          </a:xfrm>
        </p:grpSpPr>
        <p:pic>
          <p:nvPicPr>
            <p:cNvPr id="3" name="Grafik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8" t="710" r="7114" b="710"/>
            <a:stretch>
              <a:fillRect/>
            </a:stretch>
          </p:blipFill>
          <p:spPr bwMode="auto">
            <a:xfrm>
              <a:off x="72000" y="1007381"/>
              <a:ext cx="4500000" cy="55526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8" t="710" r="7114" b="710"/>
            <a:stretch>
              <a:fillRect/>
            </a:stretch>
          </p:blipFill>
          <p:spPr bwMode="auto">
            <a:xfrm>
              <a:off x="4572000" y="1007393"/>
              <a:ext cx="4500000" cy="5552649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6" name="Gerade Verbindung 5"/>
            <p:cNvCxnSpPr/>
            <p:nvPr/>
          </p:nvCxnSpPr>
          <p:spPr>
            <a:xfrm flipV="1">
              <a:off x="4572000" y="1006860"/>
              <a:ext cx="1022499" cy="2381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 Verbindung 6"/>
            <p:cNvCxnSpPr/>
            <p:nvPr/>
          </p:nvCxnSpPr>
          <p:spPr>
            <a:xfrm>
              <a:off x="4570959" y="1006686"/>
              <a:ext cx="1042" cy="925388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 Verbindung 7"/>
            <p:cNvCxnSpPr/>
            <p:nvPr/>
          </p:nvCxnSpPr>
          <p:spPr>
            <a:xfrm>
              <a:off x="71438" y="1003908"/>
              <a:ext cx="1042" cy="925388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 Verbindung 8"/>
            <p:cNvCxnSpPr/>
            <p:nvPr/>
          </p:nvCxnSpPr>
          <p:spPr>
            <a:xfrm flipV="1">
              <a:off x="70297" y="1004479"/>
              <a:ext cx="1022499" cy="2381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chteck 9"/>
          <p:cNvSpPr/>
          <p:nvPr/>
        </p:nvSpPr>
        <p:spPr>
          <a:xfrm>
            <a:off x="313626" y="6377733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423333" y="366889"/>
            <a:ext cx="1284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3.5-3</a:t>
            </a:r>
          </a:p>
        </p:txBody>
      </p:sp>
      <p:grpSp>
        <p:nvGrpSpPr>
          <p:cNvPr id="6" name="Gruppieren 1"/>
          <p:cNvGrpSpPr>
            <a:grpSpLocks/>
          </p:cNvGrpSpPr>
          <p:nvPr/>
        </p:nvGrpSpPr>
        <p:grpSpPr bwMode="auto">
          <a:xfrm>
            <a:off x="147816" y="846971"/>
            <a:ext cx="8916988" cy="4649788"/>
            <a:chOff x="416496" y="1380565"/>
            <a:chExt cx="8915881" cy="4649765"/>
          </a:xfrm>
        </p:grpSpPr>
        <p:pic>
          <p:nvPicPr>
            <p:cNvPr id="7" name="Picture 1027" descr="Image1"/>
            <p:cNvPicPr>
              <a:picLocks noChangeAspect="1" noChangeArrowheads="1"/>
            </p:cNvPicPr>
            <p:nvPr/>
          </p:nvPicPr>
          <p:blipFill>
            <a:blip r:embed="rId2"/>
            <a:srcRect l="1350" t="3526" r="1128" b="11391"/>
            <a:stretch>
              <a:fillRect/>
            </a:stretch>
          </p:blipFill>
          <p:spPr bwMode="auto">
            <a:xfrm>
              <a:off x="416496" y="1380565"/>
              <a:ext cx="8915881" cy="389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436867" y="5273200"/>
              <a:ext cx="2898250" cy="313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762000" eaLnBrk="0" hangingPunct="0">
                <a:lnSpc>
                  <a:spcPct val="90000"/>
                </a:lnSpc>
              </a:pPr>
              <a:r>
                <a:rPr lang="en-US" sz="1600" dirty="0" err="1">
                  <a:latin typeface="Times New Roman" charset="0"/>
                  <a:ea typeface="Times New Roman" charset="0"/>
                  <a:cs typeface="Times New Roman" charset="0"/>
                </a:rPr>
                <a:t>Gegenwärtige</a:t>
              </a:r>
              <a:r>
                <a:rPr lang="en-US" sz="1600" dirty="0"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en-US" sz="1600" dirty="0" err="1">
                  <a:latin typeface="Times New Roman" charset="0"/>
                  <a:ea typeface="Times New Roman" charset="0"/>
                  <a:cs typeface="Times New Roman" charset="0"/>
                </a:rPr>
                <a:t>Einteilung</a:t>
              </a:r>
              <a:endParaRPr lang="en-US" sz="1600" dirty="0"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9" name="Text Box 4"/>
            <p:cNvSpPr txBox="1">
              <a:spLocks noChangeArrowheads="1"/>
            </p:cNvSpPr>
            <p:nvPr/>
          </p:nvSpPr>
          <p:spPr bwMode="auto">
            <a:xfrm>
              <a:off x="3416378" y="5273200"/>
              <a:ext cx="2898250" cy="757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762000" eaLnBrk="0" hangingPunct="0">
                <a:lnSpc>
                  <a:spcPct val="90000"/>
                </a:lnSpc>
              </a:pPr>
              <a:r>
                <a:rPr lang="en-US" sz="1600">
                  <a:latin typeface="Times New Roman" charset="0"/>
                  <a:ea typeface="Times New Roman" charset="0"/>
                  <a:cs typeface="Times New Roman" charset="0"/>
                </a:rPr>
                <a:t>Mit COSTA ermittelte deckungsbeitragsmaximale Einteilung</a:t>
              </a:r>
            </a:p>
          </p:txBody>
        </p:sp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6404566" y="5273200"/>
              <a:ext cx="2898250" cy="535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762000" eaLnBrk="0" hangingPunct="0">
                <a:lnSpc>
                  <a:spcPct val="90000"/>
                </a:lnSpc>
              </a:pPr>
              <a:r>
                <a:rPr lang="en-US" sz="1600">
                  <a:latin typeface="Times New Roman" charset="0"/>
                  <a:ea typeface="Times New Roman" charset="0"/>
                  <a:cs typeface="Times New Roman" charset="0"/>
                </a:rPr>
                <a:t>Einteilung miteinander</a:t>
              </a:r>
              <a:br>
                <a:rPr lang="en-US" sz="1600">
                  <a:latin typeface="Times New Roman" charset="0"/>
                  <a:ea typeface="Times New Roman" charset="0"/>
                  <a:cs typeface="Times New Roman" charset="0"/>
                </a:rPr>
              </a:br>
              <a:r>
                <a:rPr lang="en-US" sz="1600">
                  <a:latin typeface="Times New Roman" charset="0"/>
                  <a:ea typeface="Times New Roman" charset="0"/>
                  <a:cs typeface="Times New Roman" charset="0"/>
                </a:rPr>
                <a:t>vergleichbarer Gebiete</a:t>
              </a:r>
            </a:p>
          </p:txBody>
        </p:sp>
      </p:grpSp>
      <p:sp>
        <p:nvSpPr>
          <p:cNvPr id="11" name="Rechteck 10"/>
          <p:cNvSpPr/>
          <p:nvPr/>
        </p:nvSpPr>
        <p:spPr>
          <a:xfrm>
            <a:off x="147402" y="5807365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</Words>
  <Application>Microsoft Office PowerPoint</Application>
  <PresentationFormat>Bildschirmpräsentation (4:3)</PresentationFormat>
  <Paragraphs>51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Maria</dc:creator>
  <cp:lastModifiedBy>Bosch, Christian</cp:lastModifiedBy>
  <cp:revision>15</cp:revision>
  <dcterms:created xsi:type="dcterms:W3CDTF">2013-12-15T16:53:47Z</dcterms:created>
  <dcterms:modified xsi:type="dcterms:W3CDTF">2014-01-10T15:57:16Z</dcterms:modified>
</cp:coreProperties>
</file>