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147" autoAdjust="0"/>
    <p:restoredTop sz="94660"/>
  </p:normalViewPr>
  <p:slideViewPr>
    <p:cSldViewPr snapToGrid="0">
      <p:cViewPr>
        <p:scale>
          <a:sx n="60" d="100"/>
          <a:sy n="60" d="100"/>
        </p:scale>
        <p:origin x="1254" y="3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B2F6DB-A7D2-4290-A0D5-9724C9D3E357}" type="datetimeFigureOut">
              <a:rPr lang="de-DE" smtClean="0"/>
              <a:t>01.08.2014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7B64FC-9DDB-42A6-B613-CF04FAD3C4AB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974732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B2F6DB-A7D2-4290-A0D5-9724C9D3E357}" type="datetimeFigureOut">
              <a:rPr lang="de-DE" smtClean="0"/>
              <a:t>01.08.2014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7B64FC-9DDB-42A6-B613-CF04FAD3C4AB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405878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B2F6DB-A7D2-4290-A0D5-9724C9D3E357}" type="datetimeFigureOut">
              <a:rPr lang="de-DE" smtClean="0"/>
              <a:t>01.08.2014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7B64FC-9DDB-42A6-B613-CF04FAD3C4AB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106547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B2F6DB-A7D2-4290-A0D5-9724C9D3E357}" type="datetimeFigureOut">
              <a:rPr lang="de-DE" smtClean="0"/>
              <a:t>01.08.2014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7B64FC-9DDB-42A6-B613-CF04FAD3C4AB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669454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B2F6DB-A7D2-4290-A0D5-9724C9D3E357}" type="datetimeFigureOut">
              <a:rPr lang="de-DE" smtClean="0"/>
              <a:t>01.08.2014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7B64FC-9DDB-42A6-B613-CF04FAD3C4AB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5108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B2F6DB-A7D2-4290-A0D5-9724C9D3E357}" type="datetimeFigureOut">
              <a:rPr lang="de-DE" smtClean="0"/>
              <a:t>01.08.2014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7B64FC-9DDB-42A6-B613-CF04FAD3C4AB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816928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B2F6DB-A7D2-4290-A0D5-9724C9D3E357}" type="datetimeFigureOut">
              <a:rPr lang="de-DE" smtClean="0"/>
              <a:t>01.08.2014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7B64FC-9DDB-42A6-B613-CF04FAD3C4AB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735879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B2F6DB-A7D2-4290-A0D5-9724C9D3E357}" type="datetimeFigureOut">
              <a:rPr lang="de-DE" smtClean="0"/>
              <a:t>01.08.2014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7B64FC-9DDB-42A6-B613-CF04FAD3C4AB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080789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B2F6DB-A7D2-4290-A0D5-9724C9D3E357}" type="datetimeFigureOut">
              <a:rPr lang="de-DE" smtClean="0"/>
              <a:t>01.08.2014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7B64FC-9DDB-42A6-B613-CF04FAD3C4AB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418892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B2F6DB-A7D2-4290-A0D5-9724C9D3E357}" type="datetimeFigureOut">
              <a:rPr lang="de-DE" smtClean="0"/>
              <a:t>01.08.2014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7B64FC-9DDB-42A6-B613-CF04FAD3C4AB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09164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B2F6DB-A7D2-4290-A0D5-9724C9D3E357}" type="datetimeFigureOut">
              <a:rPr lang="de-DE" smtClean="0"/>
              <a:t>01.08.2014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7B64FC-9DDB-42A6-B613-CF04FAD3C4AB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390648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B2F6DB-A7D2-4290-A0D5-9724C9D3E357}" type="datetimeFigureOut">
              <a:rPr lang="de-DE" smtClean="0"/>
              <a:t>01.08.2014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7B64FC-9DDB-42A6-B613-CF04FAD3C4AB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49549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.v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feld 3"/>
          <p:cNvSpPr txBox="1"/>
          <p:nvPr/>
        </p:nvSpPr>
        <p:spPr>
          <a:xfrm>
            <a:off x="545431" y="385011"/>
            <a:ext cx="114219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Tabelle 5.1-1	</a:t>
            </a:r>
          </a:p>
          <a:p>
            <a:r>
              <a:rPr lang="de-DE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Erwartete Wirkungen von Verhaltens- bzw. Ergebnisorientierter Steuerung </a:t>
            </a:r>
            <a:r>
              <a:rPr lang="de-DE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(in Anlehnung an Oliver und Anderson 1994)</a:t>
            </a:r>
          </a:p>
          <a:p>
            <a:endParaRPr lang="de-DE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feld 6"/>
          <p:cNvSpPr txBox="1"/>
          <p:nvPr/>
        </p:nvSpPr>
        <p:spPr>
          <a:xfrm>
            <a:off x="10547683" y="6427113"/>
            <a:ext cx="164431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©  Albers/Krafft 2013</a:t>
            </a:r>
            <a:endParaRPr lang="de-DE" sz="11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e-DE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3" name="Tabel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99797225"/>
              </p:ext>
            </p:extLst>
          </p:nvPr>
        </p:nvGraphicFramePr>
        <p:xfrm>
          <a:off x="655901" y="1160872"/>
          <a:ext cx="8135173" cy="5331131"/>
        </p:xfrm>
        <a:graphic>
          <a:graphicData uri="http://schemas.openxmlformats.org/drawingml/2006/table">
            <a:tbl>
              <a:tblPr firstRow="1" firstCol="1" lastRow="1" lastCol="1" bandRow="1"/>
              <a:tblGrid>
                <a:gridCol w="3831817"/>
                <a:gridCol w="2425652"/>
                <a:gridCol w="1877704"/>
              </a:tblGrid>
              <a:tr h="185921">
                <a:tc>
                  <a:txBody>
                    <a:bodyPr/>
                    <a:lstStyle/>
                    <a:p>
                      <a:pPr marL="71755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5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Dimension</a:t>
                      </a:r>
                    </a:p>
                  </a:txBody>
                  <a:tcPr marL="45122" marR="23814" marT="35513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71755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5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Verhaltensorientiert</a:t>
                      </a:r>
                    </a:p>
                  </a:txBody>
                  <a:tcPr marL="45122" marR="23814" marT="35513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71755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50" b="1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Ergebnisorientiert</a:t>
                      </a:r>
                      <a:endParaRPr lang="de-DE" sz="115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5122" marR="23814" marT="35513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</a:tr>
              <a:tr h="497297">
                <a:tc>
                  <a:txBody>
                    <a:bodyPr/>
                    <a:lstStyle/>
                    <a:p>
                      <a:pPr marL="71755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Kognitionen/Fähigkeiten</a:t>
                      </a:r>
                    </a:p>
                    <a:p>
                      <a:pPr marL="342900" lvl="0" indent="-3429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ts val="800"/>
                        <a:buFont typeface="Arial" panose="020B0604020202020204" pitchFamily="34" charset="0"/>
                        <a:buChar char="−"/>
                        <a:tabLst>
                          <a:tab pos="144145" algn="l"/>
                        </a:tabLst>
                      </a:pPr>
                      <a:r>
                        <a:rPr lang="de-DE" sz="115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Produkt-/Unternehmenskenntnisse</a:t>
                      </a:r>
                    </a:p>
                    <a:p>
                      <a:pPr marL="342900" lvl="0" indent="-3429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ts val="800"/>
                        <a:buFont typeface="Arial" panose="020B0604020202020204" pitchFamily="34" charset="0"/>
                        <a:buChar char="−"/>
                        <a:tabLst>
                          <a:tab pos="144145" algn="l"/>
                        </a:tabLst>
                      </a:pPr>
                      <a:r>
                        <a:rPr lang="de-DE" sz="115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Verkaufsfähigkeiten</a:t>
                      </a:r>
                    </a:p>
                  </a:txBody>
                  <a:tcPr marL="45122" marR="23814" marT="35513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</a:p>
                    <a:p>
                      <a:pPr marL="71755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hoch</a:t>
                      </a:r>
                    </a:p>
                    <a:p>
                      <a:pPr marL="71755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hoch</a:t>
                      </a:r>
                    </a:p>
                  </a:txBody>
                  <a:tcPr marL="45122" marR="23814" marT="35513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</a:p>
                    <a:p>
                      <a:pPr marL="71755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gering</a:t>
                      </a:r>
                    </a:p>
                    <a:p>
                      <a:pPr marL="71755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gering</a:t>
                      </a:r>
                    </a:p>
                  </a:txBody>
                  <a:tcPr marL="45122" marR="23814" marT="35513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64361">
                <a:tc>
                  <a:txBody>
                    <a:bodyPr/>
                    <a:lstStyle/>
                    <a:p>
                      <a:pPr marL="71755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5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Einstellungen</a:t>
                      </a:r>
                    </a:p>
                    <a:p>
                      <a:pPr marL="342900" lvl="0" indent="-3429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ts val="800"/>
                        <a:buFont typeface="Arial" panose="020B0604020202020204" pitchFamily="34" charset="0"/>
                        <a:buChar char="−"/>
                        <a:tabLst>
                          <a:tab pos="144145" algn="l"/>
                          <a:tab pos="449580" algn="l"/>
                        </a:tabLst>
                      </a:pPr>
                      <a:r>
                        <a:rPr lang="de-DE" sz="1150" kern="6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Commitment</a:t>
                      </a:r>
                      <a:r>
                        <a:rPr lang="de-DE" sz="1150" kern="6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gegenüber Arbeitgeber</a:t>
                      </a:r>
                    </a:p>
                    <a:p>
                      <a:pPr marL="342900" lvl="0" indent="-3429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ts val="800"/>
                        <a:buFont typeface="Arial" panose="020B0604020202020204" pitchFamily="34" charset="0"/>
                        <a:buChar char="−"/>
                        <a:tabLst>
                          <a:tab pos="144145" algn="l"/>
                          <a:tab pos="449580" algn="l"/>
                        </a:tabLst>
                      </a:pPr>
                      <a:r>
                        <a:rPr lang="de-DE" sz="1150" kern="6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Führung wird akzeptiert</a:t>
                      </a:r>
                    </a:p>
                    <a:p>
                      <a:pPr marL="342900" lvl="0" indent="-3429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ts val="800"/>
                        <a:buFont typeface="Arial" panose="020B0604020202020204" pitchFamily="34" charset="0"/>
                        <a:buChar char="−"/>
                        <a:tabLst>
                          <a:tab pos="144145" algn="l"/>
                          <a:tab pos="449580" algn="l"/>
                        </a:tabLst>
                      </a:pPr>
                      <a:r>
                        <a:rPr lang="de-DE" sz="1150" kern="6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Teamwork wird akzeptiert</a:t>
                      </a:r>
                    </a:p>
                    <a:p>
                      <a:pPr marL="342900" lvl="0" indent="-3429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ts val="800"/>
                        <a:buFont typeface="Arial" panose="020B0604020202020204" pitchFamily="34" charset="0"/>
                        <a:buChar char="−"/>
                        <a:tabLst>
                          <a:tab pos="144145" algn="l"/>
                          <a:tab pos="449580" algn="l"/>
                        </a:tabLst>
                      </a:pPr>
                      <a:r>
                        <a:rPr lang="de-DE" sz="1150" kern="6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Leistungsbeurteilungen werden akzeptiert</a:t>
                      </a:r>
                    </a:p>
                    <a:p>
                      <a:pPr marL="342900" lvl="0" indent="-3429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ts val="800"/>
                        <a:buFont typeface="Arial" panose="020B0604020202020204" pitchFamily="34" charset="0"/>
                        <a:buChar char="−"/>
                        <a:tabLst>
                          <a:tab pos="144145" algn="l"/>
                          <a:tab pos="449580" algn="l"/>
                        </a:tabLst>
                      </a:pPr>
                      <a:r>
                        <a:rPr lang="de-DE" sz="1150" kern="6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Risikopräferenz</a:t>
                      </a:r>
                    </a:p>
                  </a:txBody>
                  <a:tcPr marL="45122" marR="23814" marT="35513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</a:p>
                    <a:p>
                      <a:pPr marL="71755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hoch</a:t>
                      </a:r>
                    </a:p>
                    <a:p>
                      <a:pPr marL="71755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eher ja</a:t>
                      </a:r>
                    </a:p>
                    <a:p>
                      <a:pPr marL="71755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eher ja</a:t>
                      </a:r>
                    </a:p>
                    <a:p>
                      <a:pPr marL="71755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eher ja</a:t>
                      </a:r>
                    </a:p>
                    <a:p>
                      <a:pPr marL="71755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risikoscheu</a:t>
                      </a:r>
                    </a:p>
                  </a:txBody>
                  <a:tcPr marL="45122" marR="23814" marT="35513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</a:p>
                    <a:p>
                      <a:pPr marL="71755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niedrig</a:t>
                      </a:r>
                    </a:p>
                    <a:p>
                      <a:pPr marL="71755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eher nicht</a:t>
                      </a:r>
                    </a:p>
                    <a:p>
                      <a:pPr marL="71755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eher nicht</a:t>
                      </a:r>
                    </a:p>
                    <a:p>
                      <a:pPr marL="71755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eher nicht</a:t>
                      </a:r>
                    </a:p>
                    <a:p>
                      <a:pPr marL="71755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risikofreudig</a:t>
                      </a:r>
                    </a:p>
                  </a:txBody>
                  <a:tcPr marL="45122" marR="23814" marT="35513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7297">
                <a:tc>
                  <a:txBody>
                    <a:bodyPr/>
                    <a:lstStyle/>
                    <a:p>
                      <a:pPr marL="71755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Motivation</a:t>
                      </a:r>
                    </a:p>
                    <a:p>
                      <a:pPr marL="342900" lvl="0" indent="-3429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ts val="800"/>
                        <a:buFont typeface="Arial" panose="020B0604020202020204" pitchFamily="34" charset="0"/>
                        <a:buChar char="−"/>
                        <a:tabLst>
                          <a:tab pos="144145" algn="l"/>
                          <a:tab pos="449580" algn="l"/>
                        </a:tabLst>
                      </a:pPr>
                      <a:r>
                        <a:rPr lang="de-DE" sz="115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Art der Motivation</a:t>
                      </a:r>
                    </a:p>
                    <a:p>
                      <a:pPr marL="342900" lvl="0" indent="-3429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ts val="800"/>
                        <a:buFont typeface="Arial" panose="020B0604020202020204" pitchFamily="34" charset="0"/>
                        <a:buChar char="−"/>
                        <a:tabLst>
                          <a:tab pos="144145" algn="l"/>
                          <a:tab pos="449580" algn="l"/>
                        </a:tabLst>
                      </a:pPr>
                      <a:r>
                        <a:rPr lang="de-DE" sz="115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Richtung der Motivation</a:t>
                      </a:r>
                    </a:p>
                  </a:txBody>
                  <a:tcPr marL="45122" marR="23814" marT="35513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</a:p>
                    <a:p>
                      <a:pPr marL="71755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eher intrinsisch</a:t>
                      </a:r>
                    </a:p>
                    <a:p>
                      <a:pPr marL="71755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unternehmens­orientiert</a:t>
                      </a:r>
                    </a:p>
                  </a:txBody>
                  <a:tcPr marL="45122" marR="23814" marT="35513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</a:p>
                    <a:p>
                      <a:pPr marL="71755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eher extrinsisch</a:t>
                      </a:r>
                    </a:p>
                    <a:p>
                      <a:pPr marL="71755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Ich-orientiert</a:t>
                      </a:r>
                    </a:p>
                  </a:txBody>
                  <a:tcPr marL="45122" marR="23814" marT="35513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08673">
                <a:tc>
                  <a:txBody>
                    <a:bodyPr/>
                    <a:lstStyle/>
                    <a:p>
                      <a:pPr marL="71755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Verhaltensstrategie</a:t>
                      </a:r>
                    </a:p>
                    <a:p>
                      <a:pPr marL="342900" lvl="0" indent="-3429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ts val="800"/>
                        <a:buFont typeface="Arial" panose="020B0604020202020204" pitchFamily="34" charset="0"/>
                        <a:buChar char="−"/>
                        <a:tabLst>
                          <a:tab pos="144145" algn="l"/>
                          <a:tab pos="449580" algn="l"/>
                        </a:tabLst>
                      </a:pPr>
                      <a:r>
                        <a:rPr lang="de-DE" sz="115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Planung</a:t>
                      </a:r>
                    </a:p>
                    <a:p>
                      <a:pPr marL="342900" lvl="0" indent="-3429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ts val="800"/>
                        <a:buFont typeface="Arial" panose="020B0604020202020204" pitchFamily="34" charset="0"/>
                        <a:buChar char="−"/>
                        <a:tabLst>
                          <a:tab pos="144145" algn="l"/>
                          <a:tab pos="449580" algn="l"/>
                        </a:tabLst>
                      </a:pPr>
                      <a:r>
                        <a:rPr lang="de-DE" sz="115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Besuchsaktivität</a:t>
                      </a:r>
                    </a:p>
                    <a:p>
                      <a:pPr marL="342900" lvl="0" indent="-3429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ts val="800"/>
                        <a:buFont typeface="Arial" panose="020B0604020202020204" pitchFamily="34" charset="0"/>
                        <a:buChar char="−"/>
                        <a:tabLst>
                          <a:tab pos="144145" algn="l"/>
                          <a:tab pos="449580" algn="l"/>
                        </a:tabLst>
                      </a:pPr>
                      <a:r>
                        <a:rPr lang="de-DE" sz="115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Verhältnis Selling/Non-Selling-Aktivitäten</a:t>
                      </a:r>
                    </a:p>
                    <a:p>
                      <a:pPr marL="342900" lvl="0" indent="-3429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ts val="800"/>
                        <a:buFont typeface="Arial" panose="020B0604020202020204" pitchFamily="34" charset="0"/>
                        <a:buChar char="−"/>
                        <a:tabLst>
                          <a:tab pos="144145" algn="l"/>
                          <a:tab pos="449580" algn="l"/>
                        </a:tabLst>
                      </a:pPr>
                      <a:r>
                        <a:rPr lang="de-DE" sz="115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Verkaufstechnik</a:t>
                      </a:r>
                    </a:p>
                  </a:txBody>
                  <a:tcPr marL="45122" marR="23814" marT="35513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</a:p>
                    <a:p>
                      <a:pPr marL="71755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umfangreich</a:t>
                      </a:r>
                    </a:p>
                    <a:p>
                      <a:pPr marL="71755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gering</a:t>
                      </a:r>
                    </a:p>
                    <a:p>
                      <a:pPr marL="71755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niedrig</a:t>
                      </a:r>
                    </a:p>
                    <a:p>
                      <a:pPr marL="71755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eher adaptiv/„smart“</a:t>
                      </a:r>
                    </a:p>
                  </a:txBody>
                  <a:tcPr marL="45122" marR="23814" marT="35513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</a:p>
                    <a:p>
                      <a:pPr marL="71755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begrenzt</a:t>
                      </a:r>
                    </a:p>
                    <a:p>
                      <a:pPr marL="71755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umfangreich</a:t>
                      </a:r>
                    </a:p>
                    <a:p>
                      <a:pPr marL="71755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hoch</a:t>
                      </a:r>
                    </a:p>
                    <a:p>
                      <a:pPr marL="71755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50" spc="-1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eher „hard selling“</a:t>
                      </a:r>
                      <a:endParaRPr lang="de-DE" sz="11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5122" marR="23814" marT="35513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7297">
                <a:tc>
                  <a:txBody>
                    <a:bodyPr/>
                    <a:lstStyle/>
                    <a:p>
                      <a:pPr marL="71755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Effekte auf die Verkaufsleistung</a:t>
                      </a:r>
                    </a:p>
                    <a:p>
                      <a:pPr marL="342900" lvl="0" indent="-3429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ts val="800"/>
                        <a:buFont typeface="Arial" panose="020B0604020202020204" pitchFamily="34" charset="0"/>
                        <a:buChar char="−"/>
                        <a:tabLst>
                          <a:tab pos="144145" algn="l"/>
                          <a:tab pos="449580" algn="l"/>
                        </a:tabLst>
                      </a:pPr>
                      <a:r>
                        <a:rPr lang="de-DE" sz="115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Ergebnis</a:t>
                      </a:r>
                    </a:p>
                    <a:p>
                      <a:pPr marL="342900" lvl="0" indent="-3429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ts val="800"/>
                        <a:buFont typeface="Arial" panose="020B0604020202020204" pitchFamily="34" charset="0"/>
                        <a:buChar char="−"/>
                        <a:tabLst>
                          <a:tab pos="144145" algn="l"/>
                          <a:tab pos="449580" algn="l"/>
                        </a:tabLst>
                      </a:pPr>
                      <a:r>
                        <a:rPr lang="de-DE" sz="115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Verhalten</a:t>
                      </a:r>
                    </a:p>
                  </a:txBody>
                  <a:tcPr marL="45122" marR="23814" marT="35513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</a:p>
                    <a:p>
                      <a:pPr marL="71755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eher niedrig</a:t>
                      </a:r>
                    </a:p>
                    <a:p>
                      <a:pPr marL="71755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eher hoch</a:t>
                      </a:r>
                    </a:p>
                  </a:txBody>
                  <a:tcPr marL="45122" marR="23814" marT="35513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</a:p>
                    <a:p>
                      <a:pPr marL="71755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eher hoch</a:t>
                      </a:r>
                    </a:p>
                    <a:p>
                      <a:pPr marL="71755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eher niedrig</a:t>
                      </a:r>
                    </a:p>
                  </a:txBody>
                  <a:tcPr marL="45122" marR="23814" marT="35513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75737">
                <a:tc>
                  <a:txBody>
                    <a:bodyPr/>
                    <a:lstStyle/>
                    <a:p>
                      <a:pPr marL="71755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5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Weitere Effekte</a:t>
                      </a:r>
                    </a:p>
                    <a:p>
                      <a:pPr marL="342900" lvl="0" indent="-3429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ts val="800"/>
                        <a:buFont typeface="Arial" panose="020B0604020202020204" pitchFamily="34" charset="0"/>
                        <a:buChar char="−"/>
                        <a:tabLst>
                          <a:tab pos="144145" algn="l"/>
                          <a:tab pos="449580" algn="l"/>
                        </a:tabLst>
                      </a:pPr>
                      <a:r>
                        <a:rPr lang="de-DE" sz="1150" kern="6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Arbeitszufriedenheit</a:t>
                      </a:r>
                    </a:p>
                    <a:p>
                      <a:pPr marL="342900" lvl="0" indent="-3429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ts val="800"/>
                        <a:buFont typeface="Arial" panose="020B0604020202020204" pitchFamily="34" charset="0"/>
                        <a:buChar char="−"/>
                        <a:tabLst>
                          <a:tab pos="144145" algn="l"/>
                          <a:tab pos="449580" algn="l"/>
                        </a:tabLst>
                      </a:pPr>
                      <a:r>
                        <a:rPr lang="de-DE" sz="1150" kern="6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Partizipative</a:t>
                      </a:r>
                      <a:r>
                        <a:rPr lang="de-DE" sz="1150" kern="6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Entscheidungsfindung</a:t>
                      </a:r>
                    </a:p>
                    <a:p>
                      <a:pPr marL="342900" lvl="0" indent="-3429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ts val="800"/>
                        <a:buFont typeface="Arial" panose="020B0604020202020204" pitchFamily="34" charset="0"/>
                        <a:buChar char="−"/>
                        <a:tabLst>
                          <a:tab pos="144145" algn="l"/>
                          <a:tab pos="449580" algn="l"/>
                        </a:tabLst>
                      </a:pPr>
                      <a:r>
                        <a:rPr lang="de-DE" sz="1150" kern="6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Entlohnung als Steuerungsmechanismus</a:t>
                      </a:r>
                    </a:p>
                    <a:p>
                      <a:pPr marL="342900" lvl="0" indent="-3429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ts val="800"/>
                        <a:buFont typeface="Arial" panose="020B0604020202020204" pitchFamily="34" charset="0"/>
                        <a:buChar char="−"/>
                        <a:tabLst>
                          <a:tab pos="144145" algn="l"/>
                        </a:tabLst>
                      </a:pPr>
                      <a:r>
                        <a:rPr lang="de-DE" sz="1150" kern="6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Unternehmenskultur</a:t>
                      </a:r>
                    </a:p>
                    <a:p>
                      <a:pPr marL="342900" lvl="0" indent="-3429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ts val="800"/>
                        <a:buFont typeface="Arial" panose="020B0604020202020204" pitchFamily="34" charset="0"/>
                        <a:buChar char="−"/>
                      </a:pPr>
                      <a:r>
                        <a:rPr lang="de-DE" sz="1150" kern="6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innovativ</a:t>
                      </a:r>
                    </a:p>
                    <a:p>
                      <a:pPr marL="342900" lvl="0" indent="-3429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ts val="800"/>
                        <a:buFont typeface="Arial" panose="020B0604020202020204" pitchFamily="34" charset="0"/>
                        <a:buChar char="−"/>
                      </a:pPr>
                      <a:r>
                        <a:rPr lang="de-DE" sz="1150" kern="6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unterstützend</a:t>
                      </a:r>
                    </a:p>
                    <a:p>
                      <a:pPr marL="342900" lvl="0" indent="-3429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ts val="800"/>
                        <a:buFont typeface="Arial" panose="020B0604020202020204" pitchFamily="34" charset="0"/>
                        <a:buChar char="−"/>
                      </a:pPr>
                      <a:r>
                        <a:rPr lang="de-DE" sz="1150" kern="6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bürokratisch</a:t>
                      </a:r>
                    </a:p>
                  </a:txBody>
                  <a:tcPr marL="45122" marR="23814" marT="35513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5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</a:p>
                    <a:p>
                      <a:pPr marL="71755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5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eher hoch</a:t>
                      </a:r>
                    </a:p>
                    <a:p>
                      <a:pPr marL="71755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5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eher ja</a:t>
                      </a:r>
                    </a:p>
                    <a:p>
                      <a:pPr marL="71755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5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eher nicht</a:t>
                      </a:r>
                    </a:p>
                    <a:p>
                      <a:pPr marL="71755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5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</a:p>
                    <a:p>
                      <a:pPr marL="71755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5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eher ja</a:t>
                      </a:r>
                    </a:p>
                    <a:p>
                      <a:pPr marL="71755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5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eher ja</a:t>
                      </a:r>
                    </a:p>
                    <a:p>
                      <a:pPr marL="71755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5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eher ja</a:t>
                      </a:r>
                    </a:p>
                  </a:txBody>
                  <a:tcPr marL="45122" marR="23814" marT="35513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5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</a:p>
                    <a:p>
                      <a:pPr marL="71755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5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eher niedrig</a:t>
                      </a:r>
                    </a:p>
                    <a:p>
                      <a:pPr marL="71755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5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eher nicht</a:t>
                      </a:r>
                    </a:p>
                    <a:p>
                      <a:pPr marL="71755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5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eher ja</a:t>
                      </a:r>
                    </a:p>
                    <a:p>
                      <a:pPr marL="71755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5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</a:p>
                    <a:p>
                      <a:pPr marL="71755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5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eher nicht</a:t>
                      </a:r>
                    </a:p>
                    <a:p>
                      <a:pPr marL="71755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5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eher nicht</a:t>
                      </a:r>
                    </a:p>
                    <a:p>
                      <a:pPr marL="71755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5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eher nicht</a:t>
                      </a:r>
                    </a:p>
                  </a:txBody>
                  <a:tcPr marL="45122" marR="23814" marT="35513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27383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feld 3"/>
          <p:cNvSpPr txBox="1"/>
          <p:nvPr/>
        </p:nvSpPr>
        <p:spPr>
          <a:xfrm>
            <a:off x="657725" y="850229"/>
            <a:ext cx="107482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>
                <a:latin typeface="Arial" panose="020B0604020202020204" pitchFamily="34" charset="0"/>
                <a:cs typeface="Arial" panose="020B0604020202020204" pitchFamily="34" charset="0"/>
              </a:rPr>
              <a:t>Tabelle 5.3-5	</a:t>
            </a:r>
            <a:endParaRPr lang="de-DE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de-DE" b="1" dirty="0" smtClean="0">
                <a:latin typeface="Arial" panose="020B0604020202020204" pitchFamily="34" charset="0"/>
                <a:cs typeface="Arial" panose="020B0604020202020204" pitchFamily="34" charset="0"/>
              </a:rPr>
              <a:t>Beispiel </a:t>
            </a:r>
            <a:r>
              <a:rPr lang="de-DE" b="1" dirty="0">
                <a:latin typeface="Arial" panose="020B0604020202020204" pitchFamily="34" charset="0"/>
                <a:cs typeface="Arial" panose="020B0604020202020204" pitchFamily="34" charset="0"/>
              </a:rPr>
              <a:t>zur Integration mehrerer gewichteter Bezugsgrößen</a:t>
            </a: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feld 6"/>
          <p:cNvSpPr txBox="1"/>
          <p:nvPr/>
        </p:nvSpPr>
        <p:spPr>
          <a:xfrm>
            <a:off x="10547683" y="6427113"/>
            <a:ext cx="164431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©  Albers/Krafft 2013</a:t>
            </a:r>
            <a:endParaRPr lang="de-DE" sz="11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e-DE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3376536"/>
              </p:ext>
            </p:extLst>
          </p:nvPr>
        </p:nvGraphicFramePr>
        <p:xfrm>
          <a:off x="773463" y="1839952"/>
          <a:ext cx="8258241" cy="1865773"/>
        </p:xfrm>
        <a:graphic>
          <a:graphicData uri="http://schemas.openxmlformats.org/drawingml/2006/table">
            <a:tbl>
              <a:tblPr firstRow="1" firstCol="1" lastRow="1" lastCol="1" bandRow="1"/>
              <a:tblGrid>
                <a:gridCol w="1668241"/>
                <a:gridCol w="1339750"/>
                <a:gridCol w="2136873"/>
                <a:gridCol w="3113377"/>
              </a:tblGrid>
              <a:tr h="508333"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Kundengruppe</a:t>
                      </a:r>
                      <a:endParaRPr lang="en-US" sz="16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Gewichtung</a:t>
                      </a:r>
                      <a:endParaRPr lang="en-US" sz="16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Zielerreichungsgrad</a:t>
                      </a:r>
                      <a:endParaRPr lang="en-US" sz="16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Gewichtete Zielerreichung</a:t>
                      </a:r>
                      <a:endParaRPr lang="en-US" sz="16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</a:tr>
              <a:tr h="508333"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Neukunden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75%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90%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67,5%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8333"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Stammkunden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25%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120%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30,0%</a:t>
                      </a:r>
                      <a:endParaRPr lang="en-US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0774">
                <a:tc gridSpan="3"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Globale Zielerreichung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107,5%</a:t>
                      </a:r>
                      <a:endParaRPr lang="en-US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15370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feld 3"/>
          <p:cNvSpPr txBox="1"/>
          <p:nvPr/>
        </p:nvSpPr>
        <p:spPr>
          <a:xfrm>
            <a:off x="641683" y="850229"/>
            <a:ext cx="859856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>
                <a:latin typeface="Arial" panose="020B0604020202020204" pitchFamily="34" charset="0"/>
                <a:cs typeface="Arial" panose="020B0604020202020204" pitchFamily="34" charset="0"/>
              </a:rPr>
              <a:t>Tabelle 5.3-6	</a:t>
            </a:r>
            <a:endParaRPr lang="de-DE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de-DE" b="1" dirty="0" smtClean="0">
                <a:latin typeface="Arial" panose="020B0604020202020204" pitchFamily="34" charset="0"/>
                <a:cs typeface="Arial" panose="020B0604020202020204" pitchFamily="34" charset="0"/>
              </a:rPr>
              <a:t>Beispiel </a:t>
            </a:r>
            <a:r>
              <a:rPr lang="de-DE" b="1" dirty="0">
                <a:latin typeface="Arial" panose="020B0604020202020204" pitchFamily="34" charset="0"/>
                <a:cs typeface="Arial" panose="020B0604020202020204" pitchFamily="34" charset="0"/>
              </a:rPr>
              <a:t>eines Matrix-Prämienplans mit Multiplikatoren für Kombinationen von erzielten Neu- und Stammkundenumsätzen</a:t>
            </a: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feld 6"/>
          <p:cNvSpPr txBox="1"/>
          <p:nvPr/>
        </p:nvSpPr>
        <p:spPr>
          <a:xfrm>
            <a:off x="10547683" y="6427113"/>
            <a:ext cx="164431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©  Albers/Krafft 2013</a:t>
            </a:r>
            <a:endParaRPr lang="de-DE" sz="11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e-DE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9848720"/>
              </p:ext>
            </p:extLst>
          </p:nvPr>
        </p:nvGraphicFramePr>
        <p:xfrm>
          <a:off x="737268" y="2066715"/>
          <a:ext cx="7749004" cy="2104230"/>
        </p:xfrm>
        <a:graphic>
          <a:graphicData uri="http://schemas.openxmlformats.org/drawingml/2006/table">
            <a:tbl>
              <a:tblPr firstRow="1" firstCol="1" lastRow="1" lastCol="1" bandRow="1"/>
              <a:tblGrid>
                <a:gridCol w="1861553"/>
                <a:gridCol w="1427183"/>
                <a:gridCol w="1114608"/>
                <a:gridCol w="1114608"/>
                <a:gridCol w="1115526"/>
                <a:gridCol w="1115526"/>
              </a:tblGrid>
              <a:tr h="350705"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 b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6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 b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6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Stammkundenumsatz (Quartal)</a:t>
                      </a:r>
                      <a:endParaRPr lang="en-US" sz="16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50705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  <a:t> 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Arial Unicode MS" panose="020B0604020202020204" pitchFamily="34" charset="-128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100.000 €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125.000 €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150.000 €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175.000 €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0705">
                <a:tc rowSpan="4"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Neukundenumsatz (Quartal)</a:t>
                      </a:r>
                      <a:endParaRPr lang="en-US" sz="16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25.000 €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0,7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0,8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0,9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1,0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070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50.000 €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0,9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1,0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1,1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1,2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070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75.000 €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1,1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1,2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1,3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1,4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070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100.000 €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1,3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1,4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1,5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1,6</a:t>
                      </a:r>
                      <a:endParaRPr lang="en-US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36533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feld 3"/>
          <p:cNvSpPr txBox="1"/>
          <p:nvPr/>
        </p:nvSpPr>
        <p:spPr>
          <a:xfrm>
            <a:off x="641683" y="850229"/>
            <a:ext cx="859856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>
                <a:latin typeface="Arial" panose="020B0604020202020204" pitchFamily="34" charset="0"/>
                <a:cs typeface="Arial" panose="020B0604020202020204" pitchFamily="34" charset="0"/>
              </a:rPr>
              <a:t>Tabelle 5.3-7	</a:t>
            </a:r>
            <a:endParaRPr lang="de-DE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de-DE" b="1" dirty="0" smtClean="0">
                <a:latin typeface="Arial" panose="020B0604020202020204" pitchFamily="34" charset="0"/>
                <a:cs typeface="Arial" panose="020B0604020202020204" pitchFamily="34" charset="0"/>
              </a:rPr>
              <a:t>Beispiel </a:t>
            </a:r>
            <a:r>
              <a:rPr lang="de-DE" b="1" dirty="0">
                <a:latin typeface="Arial" panose="020B0604020202020204" pitchFamily="34" charset="0"/>
                <a:cs typeface="Arial" panose="020B0604020202020204" pitchFamily="34" charset="0"/>
              </a:rPr>
              <a:t>eines Matrix-Plans zur Vereinbarung realistischer </a:t>
            </a:r>
            <a:r>
              <a:rPr lang="de-DE" b="1" dirty="0" smtClean="0">
                <a:latin typeface="Arial" panose="020B0604020202020204" pitchFamily="34" charset="0"/>
                <a:cs typeface="Arial" panose="020B0604020202020204" pitchFamily="34" charset="0"/>
              </a:rPr>
              <a:t>Zielvorgaben</a:t>
            </a:r>
          </a:p>
          <a:p>
            <a:r>
              <a:rPr lang="de-DE" dirty="0" smtClean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in Anlehnung an Krafft </a:t>
            </a:r>
            <a:r>
              <a:rPr lang="de-DE" dirty="0" smtClean="0">
                <a:latin typeface="Arial" panose="020B0604020202020204" pitchFamily="34" charset="0"/>
                <a:cs typeface="Arial" panose="020B0604020202020204" pitchFamily="34" charset="0"/>
              </a:rPr>
              <a:t>1995)</a:t>
            </a: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feld 6"/>
          <p:cNvSpPr txBox="1"/>
          <p:nvPr/>
        </p:nvSpPr>
        <p:spPr>
          <a:xfrm>
            <a:off x="10547683" y="6427113"/>
            <a:ext cx="164431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©  Albers/Krafft 2013</a:t>
            </a:r>
            <a:endParaRPr lang="de-DE" sz="11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e-DE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880825"/>
              </p:ext>
            </p:extLst>
          </p:nvPr>
        </p:nvGraphicFramePr>
        <p:xfrm>
          <a:off x="657724" y="2059781"/>
          <a:ext cx="7844591" cy="2084705"/>
        </p:xfrm>
        <a:graphic>
          <a:graphicData uri="http://schemas.openxmlformats.org/drawingml/2006/table">
            <a:tbl>
              <a:tblPr firstRow="1" firstCol="1" lastRow="1" lastCol="1" bandRow="1"/>
              <a:tblGrid>
                <a:gridCol w="1364463"/>
                <a:gridCol w="1218318"/>
                <a:gridCol w="1164146"/>
                <a:gridCol w="1024416"/>
                <a:gridCol w="1024416"/>
                <a:gridCol w="1024416"/>
                <a:gridCol w="1024416"/>
              </a:tblGrid>
              <a:tr h="0">
                <a:tc rowSpan="2" gridSpan="2"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„Festgelegte Quote“ zu</a:t>
                      </a:r>
                      <a:endParaRPr lang="en-US" sz="16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„Unternehmensvorgabe“</a:t>
                      </a:r>
                      <a:endParaRPr lang="en-US" sz="16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„Ist“ zu „Unternehmensvorgabe“</a:t>
                      </a:r>
                      <a:endParaRPr lang="en-US" sz="16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0">
                <a:tc gridSpan="2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80%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90%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100%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110%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120%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Mindestziel: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80%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2.500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5.000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7.500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10.000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gridSpan="2">
                  <a:txBody>
                    <a:bodyPr/>
                    <a:lstStyle/>
                    <a:p>
                      <a:pPr marL="0" marR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90%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5.000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7.500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10.000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12.500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gridSpan="2">
                  <a:txBody>
                    <a:bodyPr/>
                    <a:lstStyle/>
                    <a:p>
                      <a:pPr marL="0" marR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100%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2.500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10.000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12.500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15.000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gridSpan="2">
                  <a:txBody>
                    <a:bodyPr/>
                    <a:lstStyle/>
                    <a:p>
                      <a:pPr marL="0" marR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110%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7.500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15.000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17.500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gridSpan="2">
                  <a:txBody>
                    <a:bodyPr/>
                    <a:lstStyle/>
                    <a:p>
                      <a:pPr marL="0" marR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120%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5.000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12.500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20.000</a:t>
                      </a:r>
                      <a:endParaRPr lang="en-US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62131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feld 3"/>
          <p:cNvSpPr txBox="1"/>
          <p:nvPr/>
        </p:nvSpPr>
        <p:spPr>
          <a:xfrm>
            <a:off x="641683" y="850229"/>
            <a:ext cx="93204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>
                <a:latin typeface="Arial" panose="020B0604020202020204" pitchFamily="34" charset="0"/>
                <a:cs typeface="Arial" panose="020B0604020202020204" pitchFamily="34" charset="0"/>
              </a:rPr>
              <a:t>Tabelle 5.3-8	</a:t>
            </a:r>
            <a:endParaRPr lang="de-DE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de-DE" b="1" dirty="0" smtClean="0">
                <a:latin typeface="Arial" panose="020B0604020202020204" pitchFamily="34" charset="0"/>
                <a:cs typeface="Arial" panose="020B0604020202020204" pitchFamily="34" charset="0"/>
              </a:rPr>
              <a:t>Empirische </a:t>
            </a:r>
            <a:r>
              <a:rPr lang="de-DE" b="1" dirty="0">
                <a:latin typeface="Arial" panose="020B0604020202020204" pitchFamily="34" charset="0"/>
                <a:cs typeface="Arial" panose="020B0604020202020204" pitchFamily="34" charset="0"/>
              </a:rPr>
              <a:t>Befunde zu Einflussgrößen auf den Einsatz von Verkaufswettbewerben 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(in Anlehnung an Mantrala, Krafft und Weitz 2000)</a:t>
            </a: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feld 6"/>
          <p:cNvSpPr txBox="1"/>
          <p:nvPr/>
        </p:nvSpPr>
        <p:spPr>
          <a:xfrm>
            <a:off x="10547683" y="6427113"/>
            <a:ext cx="164431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©  Albers/Krafft 2013</a:t>
            </a:r>
            <a:endParaRPr lang="de-DE" sz="11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e-DE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5681505"/>
              </p:ext>
            </p:extLst>
          </p:nvPr>
        </p:nvGraphicFramePr>
        <p:xfrm>
          <a:off x="776222" y="2062290"/>
          <a:ext cx="8913210" cy="3135354"/>
        </p:xfrm>
        <a:graphic>
          <a:graphicData uri="http://schemas.openxmlformats.org/drawingml/2006/table">
            <a:tbl>
              <a:tblPr firstRow="1" firstCol="1" lastRow="1" lastCol="1" bandRow="1"/>
              <a:tblGrid>
                <a:gridCol w="4309125"/>
                <a:gridCol w="4604085"/>
              </a:tblGrid>
              <a:tr h="320018"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  <a:tabLst>
                          <a:tab pos="4536440" algn="r"/>
                        </a:tabLst>
                      </a:pPr>
                      <a:r>
                        <a:rPr lang="de-DE" sz="1600" b="1" kern="6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Eher </a:t>
                      </a:r>
                      <a:r>
                        <a:rPr lang="de-DE" sz="1600" b="1" kern="6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eingesetzt                                                  </a:t>
                      </a:r>
                      <a:r>
                        <a:rPr lang="de-DE" sz="1600" b="1" kern="6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	Eher nicht </a:t>
                      </a:r>
                      <a:r>
                        <a:rPr lang="de-DE" sz="1600" b="1" kern="6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eingesetzt</a:t>
                      </a:r>
                      <a:endParaRPr lang="en-US" sz="16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20018"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Verkaufszyklen sind kurz (z.B. ein Monat)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Verkaufszyklen sind lang (z.B. ein Jahr)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0018"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Hohe Leitungsspannen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 kern="6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Geringe Leitungsspannen</a:t>
                      </a:r>
                      <a:endParaRPr lang="en-US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0018"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Hohe Mitarbeiterfluktuation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Niedrige Kündigungsquoten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6623"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 kern="6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Verkaufsanstrengungen sind </a:t>
                      </a:r>
                      <a:r>
                        <a:rPr lang="de-DE" sz="1600" kern="6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nicht </a:t>
                      </a:r>
                    </a:p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 kern="6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beob­achtbar</a:t>
                      </a:r>
                      <a:endParaRPr lang="en-US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 kern="6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Arbeitseinsatz der Verkäufer </a:t>
                      </a:r>
                      <a:r>
                        <a:rPr lang="de-DE" sz="1600" kern="6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ist leicht </a:t>
                      </a:r>
                      <a:r>
                        <a:rPr lang="de-DE" sz="1600" kern="6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beobachtbar</a:t>
                      </a:r>
                      <a:endParaRPr lang="en-US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2036"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Mitarbeiter weisen hohe variable Anteile und niedrige Einkommen auf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Verkäufer haben hohe Festgehälter und Gesamt­einkommen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6623"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Verkäufer sind relativ jung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 kern="6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Eher hohes Durchschnittsalter der</a:t>
                      </a:r>
                      <a:endParaRPr lang="en-US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 kern="6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Vertriebsmitarbeiter</a:t>
                      </a:r>
                      <a:endParaRPr lang="en-US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cxnSp>
        <p:nvCxnSpPr>
          <p:cNvPr id="9" name="Line 4"/>
          <p:cNvCxnSpPr>
            <a:cxnSpLocks noChangeShapeType="1"/>
          </p:cNvCxnSpPr>
          <p:nvPr/>
        </p:nvCxnSpPr>
        <p:spPr bwMode="auto">
          <a:xfrm>
            <a:off x="3941851" y="2234695"/>
            <a:ext cx="2165350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val="1672890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feld 3"/>
          <p:cNvSpPr txBox="1"/>
          <p:nvPr/>
        </p:nvSpPr>
        <p:spPr>
          <a:xfrm>
            <a:off x="641683" y="433133"/>
            <a:ext cx="93204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>
                <a:latin typeface="Arial" panose="020B0604020202020204" pitchFamily="34" charset="0"/>
                <a:cs typeface="Arial" panose="020B0604020202020204" pitchFamily="34" charset="0"/>
              </a:rPr>
              <a:t>Tabelle 5.3-9	</a:t>
            </a:r>
            <a:endParaRPr lang="de-DE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de-DE" b="1" dirty="0" smtClean="0">
                <a:latin typeface="Arial" panose="020B0604020202020204" pitchFamily="34" charset="0"/>
                <a:cs typeface="Arial" panose="020B0604020202020204" pitchFamily="34" charset="0"/>
              </a:rPr>
              <a:t>Beschreibung </a:t>
            </a:r>
            <a:r>
              <a:rPr lang="de-DE" b="1" dirty="0">
                <a:latin typeface="Arial" panose="020B0604020202020204" pitchFamily="34" charset="0"/>
                <a:cs typeface="Arial" panose="020B0604020202020204" pitchFamily="34" charset="0"/>
              </a:rPr>
              <a:t>von Wettbewerbsprämien und deren Beurteilung </a:t>
            </a:r>
          </a:p>
          <a:p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(in Anlehnung an Krafft </a:t>
            </a:r>
            <a:r>
              <a:rPr lang="de-DE" dirty="0" smtClean="0">
                <a:latin typeface="Arial" panose="020B0604020202020204" pitchFamily="34" charset="0"/>
                <a:cs typeface="Arial" panose="020B0604020202020204" pitchFamily="34" charset="0"/>
              </a:rPr>
              <a:t>1996a)</a:t>
            </a: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feld 6"/>
          <p:cNvSpPr txBox="1"/>
          <p:nvPr/>
        </p:nvSpPr>
        <p:spPr>
          <a:xfrm>
            <a:off x="10547683" y="6427113"/>
            <a:ext cx="164431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©  Albers/Krafft 2013</a:t>
            </a:r>
            <a:endParaRPr lang="de-DE" sz="11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e-DE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8388703"/>
              </p:ext>
            </p:extLst>
          </p:nvPr>
        </p:nvGraphicFramePr>
        <p:xfrm>
          <a:off x="794076" y="1740881"/>
          <a:ext cx="10451441" cy="4499779"/>
        </p:xfrm>
        <a:graphic>
          <a:graphicData uri="http://schemas.openxmlformats.org/drawingml/2006/table">
            <a:tbl>
              <a:tblPr firstRow="1" firstCol="1" lastRow="1" bandRow="1"/>
              <a:tblGrid>
                <a:gridCol w="1628282"/>
                <a:gridCol w="3689855"/>
                <a:gridCol w="5133304"/>
              </a:tblGrid>
              <a:tr h="183660"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4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Prämienart</a:t>
                      </a:r>
                      <a:endParaRPr lang="en-US" sz="14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1032" marR="32211" marT="48034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4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Beschreibung</a:t>
                      </a:r>
                      <a:endParaRPr lang="en-US" sz="14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1032" marR="32211" marT="48034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4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Beurteilung</a:t>
                      </a:r>
                      <a:endParaRPr lang="en-US" sz="14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1032" marR="32211" marT="48034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</a:tr>
              <a:tr h="1313878"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4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Geldprämien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1032" marR="32211" marT="48034" marB="0" anchor="ctr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Bargeld und Geldäquivalente (Punkte) werden als Preise ausgelobt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Abwicklung oft durch die Vertriebsleitung, unterstützt durch Dienstleister (z.B. takeaday)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1032" marR="32211" marT="48034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Häufig eingesetzt in der Pharma- und Konsumgüterbranche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Hohe Flexibilität (gut abstufbar, kann in Sachpreise gewandelt werden)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Erinnerungs- und Motivationswirkung eher moderat, da Geld bereits Bestandteil des regulären Einkommens ist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1032" marR="32211" marT="48034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59087"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4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Sach­prämien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1032" marR="32211" marT="48034" marB="0" anchor="ctr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Zentrale Vorgabe von 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Preisen (Elektronikartikel, Uhren, Juwelen,) oder</a:t>
                      </a:r>
                      <a:br>
                        <a:rPr lang="de-DE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</a:br>
                      <a:r>
                        <a:rPr lang="de-DE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dezentral über Prämienpunkte bzw. ‑kataloge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Abwicklung häufig über Dienstleister (wie rewards arvato services GmbH)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1032" marR="32211" marT="48034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Bevorzugt von Finanzdienstleistern und in der Investitionsgüterbranche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Plastisch kommunizierbar und für andere sichtbar, dadurch Status- und Anerkennungseffekt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Nachhaltige Erinnerungswirkung, Motivationseffekt hängt von individueller Wertschätzung der Verkäufer ab 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1032" marR="32211" marT="48034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94713"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4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Incentive-Reisen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1032" marR="32211" marT="48034" marB="0" anchor="ctr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Beförderung, Unterkunft/ Ver­pfle­gung und Events vor Ort sind die wesent­lichen Komponenten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Sonderform der Sachprämien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Oft koordiniert durch Incentive-Agenturen oder Firmendienste großer Reiseveranstalter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1032" marR="32211" marT="48034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Hohe Nachhaltigkeit (Preis wird oft mit dem Partner erlebt; Prämie bleibt länger im Gedächtnis)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Für Schulungszwecke nutzbar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Sehr hohe Motivationswirkung, allerdings mit sinkendem Effekt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  <a:sym typeface="Wingdings" panose="05000000000000000000" pitchFamily="2" charset="2"/>
                        </a:rPr>
                        <a:t></a:t>
                      </a:r>
                      <a:r>
                        <a:rPr lang="de-DE" sz="1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erfordert immer neue, aufregende Reiseziele und Events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1032" marR="32211" marT="48034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03828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feld 3"/>
          <p:cNvSpPr txBox="1"/>
          <p:nvPr/>
        </p:nvSpPr>
        <p:spPr>
          <a:xfrm>
            <a:off x="577515" y="673767"/>
            <a:ext cx="107482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 smtClean="0">
                <a:latin typeface="Arial" panose="020B0604020202020204" pitchFamily="34" charset="0"/>
                <a:cs typeface="Arial" panose="020B0604020202020204" pitchFamily="34" charset="0"/>
              </a:rPr>
              <a:t>Tabelle 5.2-1	</a:t>
            </a:r>
          </a:p>
          <a:p>
            <a:r>
              <a:rPr lang="de-DE" b="1" dirty="0" smtClean="0">
                <a:latin typeface="Arial" panose="020B0604020202020204" pitchFamily="34" charset="0"/>
                <a:cs typeface="Arial" panose="020B0604020202020204" pitchFamily="34" charset="0"/>
              </a:rPr>
              <a:t>Beurteilung der </a:t>
            </a:r>
            <a:r>
              <a:rPr lang="de-DE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Kostengünstigkeit</a:t>
            </a:r>
            <a:r>
              <a:rPr lang="de-DE" b="1" dirty="0" smtClean="0">
                <a:latin typeface="Arial" panose="020B0604020202020204" pitchFamily="34" charset="0"/>
                <a:cs typeface="Arial" panose="020B0604020202020204" pitchFamily="34" charset="0"/>
              </a:rPr>
              <a:t> von Rekrutierungskanälen anhand eines fiktiven Beispiels </a:t>
            </a: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feld 6"/>
          <p:cNvSpPr txBox="1"/>
          <p:nvPr/>
        </p:nvSpPr>
        <p:spPr>
          <a:xfrm>
            <a:off x="10547683" y="6427113"/>
            <a:ext cx="164431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©  Albers/Krafft 2013</a:t>
            </a:r>
            <a:endParaRPr lang="de-DE" sz="11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e-DE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29440"/>
              </p:ext>
            </p:extLst>
          </p:nvPr>
        </p:nvGraphicFramePr>
        <p:xfrm>
          <a:off x="714825" y="1680618"/>
          <a:ext cx="10049428" cy="2281782"/>
        </p:xfrm>
        <a:graphic>
          <a:graphicData uri="http://schemas.openxmlformats.org/drawingml/2006/table">
            <a:tbl>
              <a:tblPr firstRow="1" firstCol="1" lastRow="1" lastCol="1" bandRow="1"/>
              <a:tblGrid>
                <a:gridCol w="2188796"/>
                <a:gridCol w="1732547"/>
                <a:gridCol w="3416969"/>
                <a:gridCol w="2711116"/>
              </a:tblGrid>
              <a:tr h="906702"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 b="1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Rekrutierungsquelle</a:t>
                      </a:r>
                      <a:endParaRPr lang="en-US" sz="16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Kosten für einen Bewerber (1)</a:t>
                      </a:r>
                      <a:endParaRPr lang="en-US" sz="16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Wahrscheinlichkeit, einen geeigneten Bewerber zu finden (2)</a:t>
                      </a:r>
                      <a:endParaRPr lang="en-US" sz="16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Kosten </a:t>
                      </a:r>
                      <a:r>
                        <a:rPr lang="de-DE" sz="1600" b="1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eines geeigneten </a:t>
                      </a:r>
                      <a:r>
                        <a:rPr lang="de-DE" sz="16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Bewerbers</a:t>
                      </a:r>
                      <a:br>
                        <a:rPr lang="de-DE" sz="16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</a:br>
                      <a:r>
                        <a:rPr lang="de-DE" sz="16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(3) = (1) / (2)</a:t>
                      </a:r>
                      <a:endParaRPr lang="en-US" sz="16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</a:tr>
              <a:tr h="343770"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Print-Anzeige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200 €        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0,10        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2.000 €        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3770"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Online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30 €        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0,05        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600 €        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3770"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Personalagentur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2.000 €        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0,20        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10.000 €        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3770"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Jobmesse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300 €        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0,12        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2.500 €        </a:t>
                      </a:r>
                      <a:endParaRPr lang="en-US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89028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feld 3"/>
          <p:cNvSpPr txBox="1"/>
          <p:nvPr/>
        </p:nvSpPr>
        <p:spPr>
          <a:xfrm>
            <a:off x="577515" y="208549"/>
            <a:ext cx="1074821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b="1" dirty="0">
                <a:latin typeface="Arial" panose="020B0604020202020204" pitchFamily="34" charset="0"/>
                <a:cs typeface="Arial" panose="020B0604020202020204" pitchFamily="34" charset="0"/>
              </a:rPr>
              <a:t>Tabelle </a:t>
            </a:r>
            <a:r>
              <a:rPr lang="de-DE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5.2-2        </a:t>
            </a:r>
          </a:p>
          <a:p>
            <a:r>
              <a:rPr lang="de-DE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Erklärte </a:t>
            </a:r>
            <a:r>
              <a:rPr lang="de-DE" sz="1400" b="1" dirty="0">
                <a:latin typeface="Arial" panose="020B0604020202020204" pitchFamily="34" charset="0"/>
                <a:cs typeface="Arial" panose="020B0604020202020204" pitchFamily="34" charset="0"/>
              </a:rPr>
              <a:t>Varianz von Leistung </a:t>
            </a:r>
            <a:endParaRPr lang="de-DE" sz="14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de-DE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beeinflussenden Faktoren </a:t>
            </a:r>
          </a:p>
          <a:p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in Anlehnung an Ford et al. </a:t>
            </a:r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1987)</a:t>
            </a:r>
            <a:endParaRPr lang="de-DE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feld 6"/>
          <p:cNvSpPr txBox="1"/>
          <p:nvPr/>
        </p:nvSpPr>
        <p:spPr>
          <a:xfrm>
            <a:off x="10676018" y="6562346"/>
            <a:ext cx="164431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50" b="1" dirty="0" smtClean="0">
                <a:latin typeface="Arial" panose="020B0604020202020204" pitchFamily="34" charset="0"/>
                <a:cs typeface="Arial" panose="020B0604020202020204" pitchFamily="34" charset="0"/>
              </a:rPr>
              <a:t>©  Albers/Krafft 2013</a:t>
            </a:r>
            <a:endParaRPr lang="de-DE" sz="105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e-DE" sz="10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769559"/>
              </p:ext>
            </p:extLst>
          </p:nvPr>
        </p:nvGraphicFramePr>
        <p:xfrm>
          <a:off x="3536346" y="293697"/>
          <a:ext cx="6987276" cy="6254634"/>
        </p:xfrm>
        <a:graphic>
          <a:graphicData uri="http://schemas.openxmlformats.org/drawingml/2006/table">
            <a:tbl>
              <a:tblPr firstRow="1" firstCol="1" lastRow="1" lastCol="1" bandRow="1"/>
              <a:tblGrid>
                <a:gridCol w="3403466"/>
                <a:gridCol w="1846508"/>
                <a:gridCol w="1737302"/>
              </a:tblGrid>
              <a:tr h="356958"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05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Leistung beeinflussende Variablen</a:t>
                      </a:r>
                      <a:endParaRPr lang="en-US" sz="105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8224" marR="25452" marT="37954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05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Anzahl an </a:t>
                      </a:r>
                      <a:br>
                        <a:rPr lang="de-DE" sz="105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</a:br>
                      <a:r>
                        <a:rPr lang="de-DE" sz="105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Korrelationen</a:t>
                      </a:r>
                      <a:endParaRPr lang="en-US" sz="105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8224" marR="25452" marT="37954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05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Anteil erklärter </a:t>
                      </a:r>
                      <a:br>
                        <a:rPr lang="de-DE" sz="105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</a:br>
                      <a:r>
                        <a:rPr lang="de-DE" sz="105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Varianz (R²)</a:t>
                      </a:r>
                      <a:endParaRPr lang="en-US" sz="105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8224" marR="25452" marT="37954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</a:tr>
              <a:tr h="196629">
                <a:tc gridSpan="3"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05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I. Demografische und physische Eigenschaften</a:t>
                      </a:r>
                      <a:endParaRPr lang="en-US" sz="10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8224" marR="25452" marT="37954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517288"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0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Alter</a:t>
                      </a:r>
                      <a:endParaRPr lang="en-US" sz="10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0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Geschlecht</a:t>
                      </a:r>
                      <a:endParaRPr lang="en-US" sz="10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0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Physische Erscheinung</a:t>
                      </a:r>
                      <a:endParaRPr lang="en-US" sz="10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8224" marR="25452" marT="37954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0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61</a:t>
                      </a:r>
                      <a:endParaRPr lang="en-US" sz="10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0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37</a:t>
                      </a:r>
                      <a:endParaRPr lang="en-US" sz="10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0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49</a:t>
                      </a:r>
                      <a:endParaRPr lang="en-US" sz="10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8224" marR="25452" marT="37954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0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1,1 %</a:t>
                      </a:r>
                      <a:endParaRPr lang="en-US" sz="10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0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0,7 %</a:t>
                      </a:r>
                      <a:endParaRPr lang="en-US" sz="10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0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1,0 %</a:t>
                      </a:r>
                      <a:endParaRPr lang="en-US" sz="10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8224" marR="25452" marT="37954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6629">
                <a:tc gridSpan="3"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05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II. Background und Erfahrung</a:t>
                      </a:r>
                      <a:endParaRPr lang="en-US" sz="10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8224" marR="25452" marT="37954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837947"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0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Lebenslauf und Familienhintergrund</a:t>
                      </a:r>
                      <a:endParaRPr lang="en-US" sz="10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0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Schulabschluss</a:t>
                      </a:r>
                      <a:endParaRPr lang="en-US" sz="10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0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Bildung</a:t>
                      </a:r>
                      <a:endParaRPr lang="en-US" sz="10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0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Verkaufserfahrung</a:t>
                      </a:r>
                      <a:endParaRPr lang="en-US" sz="10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0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Andere Berufserfahrung</a:t>
                      </a:r>
                      <a:endParaRPr lang="en-US" sz="10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8224" marR="25452" marT="37954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0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29</a:t>
                      </a:r>
                      <a:endParaRPr lang="en-US" sz="10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0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40</a:t>
                      </a:r>
                      <a:endParaRPr lang="en-US" sz="10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0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42</a:t>
                      </a:r>
                      <a:endParaRPr lang="en-US" sz="10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0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28</a:t>
                      </a:r>
                      <a:endParaRPr lang="en-US" sz="10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0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54</a:t>
                      </a:r>
                      <a:endParaRPr lang="en-US" sz="10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8224" marR="25452" marT="37954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05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20,9 %</a:t>
                      </a:r>
                      <a:endParaRPr lang="en-US" sz="105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05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0,2 %</a:t>
                      </a:r>
                      <a:endParaRPr lang="en-US" sz="105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05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0,9 %</a:t>
                      </a:r>
                      <a:endParaRPr lang="en-US" sz="105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05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2,8 %</a:t>
                      </a:r>
                      <a:endParaRPr lang="en-US" sz="105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05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1,4 %</a:t>
                      </a:r>
                      <a:endParaRPr lang="en-US" sz="105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8224" marR="25452" marT="37954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6629">
                <a:tc gridSpan="3"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05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III. Derzeitiger Status und Lebensstil</a:t>
                      </a:r>
                      <a:endParaRPr lang="en-US" sz="10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8224" marR="25452" marT="37954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517288"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0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Familienstand</a:t>
                      </a:r>
                      <a:endParaRPr lang="en-US" sz="10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0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Finanzielle Situation</a:t>
                      </a:r>
                      <a:endParaRPr lang="en-US" sz="10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0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Hobbys/Lebensstil</a:t>
                      </a:r>
                      <a:endParaRPr lang="en-US" sz="10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8224" marR="25452" marT="37954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0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32</a:t>
                      </a:r>
                      <a:endParaRPr lang="en-US" sz="10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0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31</a:t>
                      </a:r>
                      <a:endParaRPr lang="en-US" sz="10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0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38</a:t>
                      </a:r>
                      <a:endParaRPr lang="en-US" sz="10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8224" marR="25452" marT="37954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0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11,9 %</a:t>
                      </a:r>
                      <a:endParaRPr lang="en-US" sz="10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0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6,1 %</a:t>
                      </a:r>
                      <a:endParaRPr lang="en-US" sz="10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0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1,7 %</a:t>
                      </a:r>
                      <a:endParaRPr lang="en-US" sz="10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8224" marR="25452" marT="37954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6629">
                <a:tc gridSpan="3"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05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IV. Eignung</a:t>
                      </a:r>
                      <a:endParaRPr lang="en-US" sz="10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8224" marR="25452" marT="37954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837947"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0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Intelligenz</a:t>
                      </a:r>
                      <a:endParaRPr lang="en-US" sz="10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0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Wahrnehmungsfähigkeit</a:t>
                      </a:r>
                      <a:endParaRPr lang="en-US" sz="10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0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Kommunikationsfähigkeit</a:t>
                      </a:r>
                      <a:endParaRPr lang="en-US" sz="10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0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Mathematische Kenntnisse</a:t>
                      </a:r>
                      <a:endParaRPr lang="en-US" sz="10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0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Verkaufstalent</a:t>
                      </a:r>
                      <a:endParaRPr lang="en-US" sz="10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8224" marR="25452" marT="37954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0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38</a:t>
                      </a:r>
                      <a:endParaRPr lang="en-US" sz="10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0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21</a:t>
                      </a:r>
                      <a:endParaRPr lang="en-US" sz="10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0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20</a:t>
                      </a:r>
                      <a:endParaRPr lang="en-US" sz="10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0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41</a:t>
                      </a:r>
                      <a:endParaRPr lang="en-US" sz="10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0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58</a:t>
                      </a:r>
                      <a:endParaRPr lang="en-US" sz="10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8224" marR="25452" marT="37954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0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1,4 %</a:t>
                      </a:r>
                      <a:endParaRPr lang="en-US" sz="10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0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6,7 %</a:t>
                      </a:r>
                      <a:endParaRPr lang="en-US" sz="10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0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1,8 %</a:t>
                      </a:r>
                      <a:endParaRPr lang="en-US" sz="10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0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2,3 %</a:t>
                      </a:r>
                      <a:endParaRPr lang="en-US" sz="10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0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3,7 %</a:t>
                      </a:r>
                      <a:endParaRPr lang="en-US" sz="10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8224" marR="25452" marT="37954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6629">
                <a:tc gridSpan="3"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05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V. Persönlichkeit</a:t>
                      </a:r>
                      <a:endParaRPr lang="en-US" sz="10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8224" marR="25452" marT="37954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158606"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0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Vernunft</a:t>
                      </a:r>
                      <a:endParaRPr lang="en-US" sz="10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0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Dominanz</a:t>
                      </a:r>
                      <a:endParaRPr lang="en-US" sz="10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0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Geselligkeit</a:t>
                      </a:r>
                      <a:endParaRPr lang="en-US" sz="10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0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Selbstbewusstsein</a:t>
                      </a:r>
                      <a:endParaRPr lang="en-US" sz="10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0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Kreativität/Flexibilität</a:t>
                      </a:r>
                      <a:endParaRPr lang="en-US" sz="10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0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Intrinsische Motivation</a:t>
                      </a:r>
                      <a:endParaRPr lang="en-US" sz="10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0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Extrinsische Motivation </a:t>
                      </a:r>
                      <a:endParaRPr lang="en-US" sz="10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8224" marR="25452" marT="37954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0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42</a:t>
                      </a:r>
                      <a:endParaRPr lang="en-US" sz="10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0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125</a:t>
                      </a:r>
                      <a:endParaRPr lang="en-US" sz="10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0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94</a:t>
                      </a:r>
                      <a:endParaRPr lang="en-US" sz="10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0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106</a:t>
                      </a:r>
                      <a:endParaRPr lang="en-US" sz="10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0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51</a:t>
                      </a:r>
                      <a:endParaRPr lang="en-US" sz="10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0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81</a:t>
                      </a:r>
                      <a:endParaRPr lang="en-US" sz="10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0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25</a:t>
                      </a:r>
                      <a:endParaRPr lang="en-US" sz="10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8224" marR="25452" marT="37954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05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4,0 %</a:t>
                      </a:r>
                      <a:endParaRPr lang="en-US" sz="105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05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2,4 %</a:t>
                      </a:r>
                      <a:endParaRPr lang="en-US" sz="105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05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1,1 %</a:t>
                      </a:r>
                      <a:endParaRPr lang="en-US" sz="105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05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1,9 %</a:t>
                      </a:r>
                      <a:endParaRPr lang="en-US" sz="105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05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1,4 %</a:t>
                      </a:r>
                      <a:endParaRPr lang="en-US" sz="105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05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2,4 %</a:t>
                      </a:r>
                      <a:endParaRPr lang="en-US" sz="105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05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1,8 %</a:t>
                      </a:r>
                      <a:endParaRPr lang="en-US" sz="105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8224" marR="25452" marT="37954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6629">
                <a:tc gridSpan="3"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05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VI. Qualifikationen</a:t>
                      </a:r>
                      <a:endParaRPr lang="en-US" sz="10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8224" marR="25452" marT="37954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837947"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05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Berufliche Qualifikationen</a:t>
                      </a:r>
                      <a:endParaRPr lang="en-US" sz="105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05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Verkaufsqualifikation</a:t>
                      </a:r>
                      <a:endParaRPr lang="en-US" sz="105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05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Zwischenmenschliche Fähigkeiten</a:t>
                      </a:r>
                      <a:endParaRPr lang="en-US" sz="105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05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Führungsqualifikationen</a:t>
                      </a:r>
                      <a:endParaRPr lang="en-US" sz="105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05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Berufliche Wertschätzung</a:t>
                      </a:r>
                      <a:endParaRPr lang="en-US" sz="105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8224" marR="25452" marT="37954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0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28</a:t>
                      </a:r>
                      <a:endParaRPr lang="en-US" sz="10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0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44</a:t>
                      </a:r>
                      <a:endParaRPr lang="en-US" sz="10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0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43</a:t>
                      </a:r>
                      <a:endParaRPr lang="en-US" sz="10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0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25</a:t>
                      </a:r>
                      <a:endParaRPr lang="en-US" sz="10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0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115</a:t>
                      </a:r>
                      <a:endParaRPr lang="en-US" sz="10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8224" marR="25452" marT="37954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05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9,4 %</a:t>
                      </a:r>
                      <a:endParaRPr lang="en-US" sz="105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05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4,8 %</a:t>
                      </a:r>
                      <a:endParaRPr lang="en-US" sz="105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05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2,2 %</a:t>
                      </a:r>
                      <a:endParaRPr lang="en-US" sz="105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05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9,1 %</a:t>
                      </a:r>
                      <a:endParaRPr lang="en-US" sz="105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05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1,0 %</a:t>
                      </a:r>
                      <a:endParaRPr lang="en-US" sz="105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8224" marR="25452" marT="37954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08699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feld 3"/>
          <p:cNvSpPr txBox="1"/>
          <p:nvPr/>
        </p:nvSpPr>
        <p:spPr>
          <a:xfrm>
            <a:off x="577515" y="449179"/>
            <a:ext cx="1074821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b="1" dirty="0">
                <a:latin typeface="Arial" panose="020B0604020202020204" pitchFamily="34" charset="0"/>
                <a:cs typeface="Arial" panose="020B0604020202020204" pitchFamily="34" charset="0"/>
              </a:rPr>
              <a:t>Tabelle 5.2-3	</a:t>
            </a:r>
            <a:endParaRPr lang="de-DE" sz="16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de-DE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Dauer </a:t>
            </a:r>
            <a:r>
              <a:rPr lang="de-DE" sz="1600" b="1" dirty="0">
                <a:latin typeface="Arial" panose="020B0604020202020204" pitchFamily="34" charset="0"/>
                <a:cs typeface="Arial" panose="020B0604020202020204" pitchFamily="34" charset="0"/>
              </a:rPr>
              <a:t>und Kosten des Trainings für neue und erfahrene Verkaufs-außendienstmitarbeiter (VADM) </a:t>
            </a:r>
            <a:endParaRPr lang="de-DE" sz="16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de-DE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in Anlehnung an Heide </a:t>
            </a:r>
            <a:r>
              <a:rPr lang="de-DE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1999)</a:t>
            </a:r>
            <a:endParaRPr lang="de-DE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feld 6"/>
          <p:cNvSpPr txBox="1"/>
          <p:nvPr/>
        </p:nvSpPr>
        <p:spPr>
          <a:xfrm>
            <a:off x="10547683" y="6427113"/>
            <a:ext cx="164431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©  Albers/Krafft 2013</a:t>
            </a:r>
            <a:endParaRPr lang="de-DE" sz="11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e-DE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8530482"/>
              </p:ext>
            </p:extLst>
          </p:nvPr>
        </p:nvGraphicFramePr>
        <p:xfrm>
          <a:off x="716251" y="1405997"/>
          <a:ext cx="9969632" cy="5011547"/>
        </p:xfrm>
        <a:graphic>
          <a:graphicData uri="http://schemas.openxmlformats.org/drawingml/2006/table">
            <a:tbl>
              <a:tblPr firstRow="1" firstCol="1" lastRow="1" lastCol="1" bandRow="1"/>
              <a:tblGrid>
                <a:gridCol w="2333331"/>
                <a:gridCol w="1995495"/>
                <a:gridCol w="1759807"/>
                <a:gridCol w="1948356"/>
                <a:gridCol w="1932643"/>
              </a:tblGrid>
              <a:tr h="447937"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200" b="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2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089" marR="34353" marT="51228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2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Trainingszeit in Monaten für neue VADM</a:t>
                      </a:r>
                      <a:endParaRPr lang="en-US" sz="12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089" marR="34353" marT="51228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2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Trainings­kosten in </a:t>
                      </a:r>
                      <a:br>
                        <a:rPr lang="de-DE" sz="12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</a:br>
                      <a:r>
                        <a:rPr lang="de-DE" sz="12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US-$ für neue VADM</a:t>
                      </a:r>
                      <a:endParaRPr lang="en-US" sz="12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089" marR="34353" marT="51228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200" b="1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Trainingszeit in Stunden für erfahrene VADM</a:t>
                      </a:r>
                      <a:endParaRPr lang="en-US" sz="12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089" marR="34353" marT="51228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200" b="1" kern="6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Trainingskosten in US-$ für erfahrene VADM</a:t>
                      </a:r>
                      <a:endParaRPr lang="en-US" sz="12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089" marR="34353" marT="51228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</a:tr>
              <a:tr h="240190">
                <a:tc gridSpan="5"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200" b="1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Umsatzklasse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089" marR="34353" marT="51228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40190"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2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Umsatz &lt; $5 Mio.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089" marR="34353" marT="51228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4,4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089" marR="34353" marT="51228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2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5.500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089" marR="34353" marT="51228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2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30,1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089" marR="34353" marT="51228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2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3.752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089" marR="34353" marT="51228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0190"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it-IT" sz="12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$5 Mio. &lt;= U &lt; $25 Mio.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089" marR="34353" marT="51228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it-IT" sz="12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4,2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089" marR="34353" marT="51228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it-IT" sz="12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8.141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089" marR="34353" marT="51228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it-IT" sz="12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36,1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089" marR="34353" marT="51228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it-IT" sz="12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3.947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089" marR="34353" marT="51228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0190"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it-IT" sz="12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$25 Mio.&lt;=U&lt; $100 Mio.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089" marR="34353" marT="51228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2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3,7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089" marR="34353" marT="51228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2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8.091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089" marR="34353" marT="51228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2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31,0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089" marR="34353" marT="51228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2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3.902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089" marR="34353" marT="51228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0190"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it-IT" sz="12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$100 Mio.&lt;=U&lt;$250 Mio.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089" marR="34353" marT="51228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2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1,7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089" marR="34353" marT="51228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2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7.400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089" marR="34353" marT="51228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2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25,2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089" marR="34353" marT="51228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2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5.365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089" marR="34353" marT="51228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0190"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200" kern="6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Umsatz &gt;= $ 250 Mio.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089" marR="34353" marT="51228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3,6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089" marR="34353" marT="51228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2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7.000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089" marR="34353" marT="51228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2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38,0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089" marR="34353" marT="51228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2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4.824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089" marR="34353" marT="51228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0190">
                <a:tc gridSpan="5"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200" b="1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Art der Produkte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089" marR="34353" marT="51228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40190"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2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Konsumprodukt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089" marR="34353" marT="51228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200" kern="6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3,4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089" marR="34353" marT="51228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2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5.354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089" marR="34353" marT="51228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2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35,8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089" marR="34353" marT="51228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2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4.039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089" marR="34353" marT="51228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0190"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2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Konsumenten-Dienstleistung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089" marR="34353" marT="51228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2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3,3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089" marR="34353" marT="51228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2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4.537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089" marR="34353" marT="51228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2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33,9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089" marR="34353" marT="51228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200" kern="6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3.623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089" marR="34353" marT="51228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0190"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2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Industrieprodukt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089" marR="34353" marT="51228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2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4,8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089" marR="34353" marT="51228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2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9.893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089" marR="34353" marT="51228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2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31,6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089" marR="34353" marT="51228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2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5.149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089" marR="34353" marT="51228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0190"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2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Industrie-Dienstleistung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089" marR="34353" marT="51228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2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4,8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089" marR="34353" marT="51228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2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9.060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089" marR="34353" marT="51228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2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30,8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089" marR="34353" marT="51228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2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4.867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089" marR="34353" marT="51228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0190"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2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Office-Produkte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089" marR="34353" marT="51228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2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3,8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089" marR="34353" marT="51228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2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6.269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089" marR="34353" marT="51228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41,8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089" marR="34353" marT="51228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2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4.261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089" marR="34353" marT="51228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0190"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2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Office-Dienstleistung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089" marR="34353" marT="51228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2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3,2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089" marR="34353" marT="51228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2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6.200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089" marR="34353" marT="51228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2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33,3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089" marR="34353" marT="51228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2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3.470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089" marR="34353" marT="51228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0190">
                <a:tc gridSpan="5"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2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Art der Kunden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089" marR="34353" marT="51228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40190"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2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Konsumenten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089" marR="34353" marT="51228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200" kern="6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3,3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089" marR="34353" marT="51228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2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4.221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089" marR="34353" marT="51228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2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36,2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089" marR="34353" marT="51228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2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3.142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089" marR="34353" marT="51228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0190"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2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Distributoren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089" marR="34353" marT="51228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2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3,9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089" marR="34353" marT="51228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2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7.256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089" marR="34353" marT="51228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2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35,7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089" marR="34353" marT="51228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2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4.168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089" marR="34353" marT="51228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0190"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2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Unternehmen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089" marR="34353" marT="51228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2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4,3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089" marR="34353" marT="51228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2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8.234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089" marR="34353" marT="51228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2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31,5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089" marR="34353" marT="51228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2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4.605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089" marR="34353" marT="51228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0190"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2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Händler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089" marR="34353" marT="51228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2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3,2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089" marR="34353" marT="51228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2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6.711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089" marR="34353" marT="51228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2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32,9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089" marR="34353" marT="51228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2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4.181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089" marR="34353" marT="51228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0190"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2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Gesamt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089" marR="34353" marT="51228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2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3,9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089" marR="34353" marT="51228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2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7.080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089" marR="34353" marT="51228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2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32,5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089" marR="34353" marT="51228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200" kern="6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4.032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089" marR="34353" marT="51228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5131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feld 3"/>
          <p:cNvSpPr txBox="1"/>
          <p:nvPr/>
        </p:nvSpPr>
        <p:spPr>
          <a:xfrm>
            <a:off x="577515" y="449179"/>
            <a:ext cx="1074821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b="1" dirty="0">
                <a:latin typeface="Arial" panose="020B0604020202020204" pitchFamily="34" charset="0"/>
                <a:cs typeface="Arial" panose="020B0604020202020204" pitchFamily="34" charset="0"/>
              </a:rPr>
              <a:t>Tabelle </a:t>
            </a:r>
            <a:r>
              <a:rPr lang="de-DE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5.2-4 Umsatz- </a:t>
            </a:r>
            <a:r>
              <a:rPr lang="de-DE" sz="1600" b="1" dirty="0">
                <a:latin typeface="Arial" panose="020B0604020202020204" pitchFamily="34" charset="0"/>
                <a:cs typeface="Arial" panose="020B0604020202020204" pitchFamily="34" charset="0"/>
              </a:rPr>
              <a:t>und Kosteneffekte von vakanten Verkaufsgebieten </a:t>
            </a: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(in Anlehnung an Richardson </a:t>
            </a:r>
            <a:r>
              <a:rPr lang="de-DE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1999)</a:t>
            </a:r>
            <a:endParaRPr lang="de-DE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feld 6"/>
          <p:cNvSpPr txBox="1"/>
          <p:nvPr/>
        </p:nvSpPr>
        <p:spPr>
          <a:xfrm>
            <a:off x="10547683" y="6427113"/>
            <a:ext cx="164431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©  Albers/Krafft 2013</a:t>
            </a:r>
            <a:endParaRPr lang="de-DE" sz="11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e-DE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2311513"/>
              </p:ext>
            </p:extLst>
          </p:nvPr>
        </p:nvGraphicFramePr>
        <p:xfrm>
          <a:off x="695050" y="985829"/>
          <a:ext cx="10309834" cy="5341114"/>
        </p:xfrm>
        <a:graphic>
          <a:graphicData uri="http://schemas.openxmlformats.org/drawingml/2006/table">
            <a:tbl>
              <a:tblPr firstRow="1" firstCol="1" lastRow="1" lastCol="1" bandRow="1"/>
              <a:tblGrid>
                <a:gridCol w="1137665"/>
                <a:gridCol w="1592195"/>
                <a:gridCol w="1515994"/>
                <a:gridCol w="1515994"/>
                <a:gridCol w="1136328"/>
                <a:gridCol w="2085496"/>
                <a:gridCol w="1326162"/>
              </a:tblGrid>
              <a:tr h="140580">
                <a:tc gridSpan="7"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de-DE" sz="1200" b="1" kern="6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a. Alle vakanten Verkaufsgebiete</a:t>
                      </a:r>
                      <a:endParaRPr lang="en-US" sz="1200" b="1" kern="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9782" marR="26274" marT="3918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40580"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de-DE" sz="120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  <a:t>Vakante Tage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Arial Unicode MS" panose="020B0604020202020204" pitchFamily="34" charset="-128"/>
                        <a:cs typeface="Arial" panose="020B0604020202020204" pitchFamily="34" charset="0"/>
                      </a:endParaRPr>
                    </a:p>
                  </a:txBody>
                  <a:tcPr marL="49782" marR="26274" marT="39180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de-DE" sz="120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  <a:t>Monate bis zur </a:t>
                      </a:r>
                      <a:br>
                        <a:rPr lang="de-DE" sz="120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</a:br>
                      <a:r>
                        <a:rPr lang="de-DE" sz="120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  <a:t>Regenerierung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Arial Unicode MS" panose="020B0604020202020204" pitchFamily="34" charset="-128"/>
                        <a:cs typeface="Arial" panose="020B0604020202020204" pitchFamily="34" charset="0"/>
                      </a:endParaRPr>
                    </a:p>
                  </a:txBody>
                  <a:tcPr marL="49782" marR="26274" marT="39180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de-DE" sz="120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  <a:t>Umsatzeinbußen pro Vakanz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Arial Unicode MS" panose="020B0604020202020204" pitchFamily="34" charset="-128"/>
                        <a:cs typeface="Arial" panose="020B0604020202020204" pitchFamily="34" charset="0"/>
                      </a:endParaRPr>
                    </a:p>
                  </a:txBody>
                  <a:tcPr marL="49782" marR="26274" marT="39180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de-DE" sz="1200" dirty="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  <a:t>Einsparungen der </a:t>
                      </a:r>
                      <a:br>
                        <a:rPr lang="de-DE" sz="1200" dirty="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</a:br>
                      <a:r>
                        <a:rPr lang="de-DE" sz="1200" dirty="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  <a:t>Kosten </a:t>
                      </a:r>
                      <a:r>
                        <a:rPr lang="de-DE" sz="1200" dirty="0" smtClean="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  <a:t>des Mitarbeiters </a:t>
                      </a:r>
                      <a:r>
                        <a:rPr lang="de-DE" sz="1200" dirty="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  <a:t>*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Arial Unicode MS" panose="020B0604020202020204" pitchFamily="34" charset="-128"/>
                        <a:cs typeface="Arial" panose="020B0604020202020204" pitchFamily="34" charset="0"/>
                      </a:endParaRPr>
                    </a:p>
                  </a:txBody>
                  <a:tcPr marL="49782" marR="26274" marT="39180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de-DE" sz="1200" dirty="0" smtClean="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  <a:t>Gewinnminderung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Arial Unicode MS" panose="020B0604020202020204" pitchFamily="34" charset="-128"/>
                        <a:cs typeface="Arial" panose="020B0604020202020204" pitchFamily="34" charset="0"/>
                      </a:endParaRPr>
                    </a:p>
                  </a:txBody>
                  <a:tcPr marL="49782" marR="26274" marT="39180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789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de-DE" sz="120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  <a:t>Vakanz-Periode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Arial Unicode MS" panose="020B0604020202020204" pitchFamily="34" charset="-128"/>
                        <a:cs typeface="Arial" panose="020B0604020202020204" pitchFamily="34" charset="0"/>
                      </a:endParaRPr>
                    </a:p>
                  </a:txBody>
                  <a:tcPr marL="49782" marR="26274" marT="39180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de-DE" sz="120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  <a:t>Post-Vakanz-Periode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Arial Unicode MS" panose="020B0604020202020204" pitchFamily="34" charset="-128"/>
                        <a:cs typeface="Arial" panose="020B0604020202020204" pitchFamily="34" charset="0"/>
                      </a:endParaRPr>
                    </a:p>
                  </a:txBody>
                  <a:tcPr marL="49782" marR="26274" marT="39180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de-DE" sz="120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  <a:t>Gesamt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Arial Unicode MS" panose="020B0604020202020204" pitchFamily="34" charset="-128"/>
                        <a:cs typeface="Arial" panose="020B0604020202020204" pitchFamily="34" charset="0"/>
                      </a:endParaRPr>
                    </a:p>
                  </a:txBody>
                  <a:tcPr marL="49782" marR="26274" marT="39180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4058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de-DE" sz="120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  <a:t>40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Arial Unicode MS" panose="020B0604020202020204" pitchFamily="34" charset="-128"/>
                        <a:cs typeface="Arial" panose="020B0604020202020204" pitchFamily="34" charset="0"/>
                      </a:endParaRPr>
                    </a:p>
                  </a:txBody>
                  <a:tcPr marL="49782" marR="26274" marT="39180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de-DE" sz="120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  <a:t>29,7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Arial Unicode MS" panose="020B0604020202020204" pitchFamily="34" charset="-128"/>
                        <a:cs typeface="Arial" panose="020B0604020202020204" pitchFamily="34" charset="0"/>
                      </a:endParaRPr>
                    </a:p>
                  </a:txBody>
                  <a:tcPr marL="49782" marR="26274" marT="39180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7780" algn="r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de-DE" sz="120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  <a:t>$ 3.897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Arial Unicode MS" panose="020B0604020202020204" pitchFamily="34" charset="-128"/>
                        <a:cs typeface="Arial" panose="020B0604020202020204" pitchFamily="34" charset="0"/>
                      </a:endParaRPr>
                    </a:p>
                  </a:txBody>
                  <a:tcPr marL="49782" marR="26274" marT="39180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7780" algn="r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de-DE" sz="120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  <a:t>$ 43.687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Arial Unicode MS" panose="020B0604020202020204" pitchFamily="34" charset="-128"/>
                        <a:cs typeface="Arial" panose="020B0604020202020204" pitchFamily="34" charset="0"/>
                      </a:endParaRPr>
                    </a:p>
                  </a:txBody>
                  <a:tcPr marL="49782" marR="26274" marT="39180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7780" algn="r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de-DE" sz="120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  <a:t>$ 47.584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Arial Unicode MS" panose="020B0604020202020204" pitchFamily="34" charset="-128"/>
                        <a:cs typeface="Arial" panose="020B0604020202020204" pitchFamily="34" charset="0"/>
                      </a:endParaRPr>
                    </a:p>
                  </a:txBody>
                  <a:tcPr marL="49782" marR="26274" marT="39180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388620" algn="r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de-DE" sz="120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  <a:t>$ 8.400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Arial Unicode MS" panose="020B0604020202020204" pitchFamily="34" charset="-128"/>
                        <a:cs typeface="Arial" panose="020B0604020202020204" pitchFamily="34" charset="0"/>
                      </a:endParaRPr>
                    </a:p>
                  </a:txBody>
                  <a:tcPr marL="49782" marR="26274" marT="39180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90170" algn="r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de-DE" sz="120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  <a:t>$ 39.184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Arial Unicode MS" panose="020B0604020202020204" pitchFamily="34" charset="-128"/>
                        <a:cs typeface="Arial" panose="020B0604020202020204" pitchFamily="34" charset="0"/>
                      </a:endParaRPr>
                    </a:p>
                  </a:txBody>
                  <a:tcPr marL="49782" marR="26274" marT="39180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058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de-DE" sz="120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  <a:t>30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Arial Unicode MS" panose="020B0604020202020204" pitchFamily="34" charset="-128"/>
                        <a:cs typeface="Arial" panose="020B0604020202020204" pitchFamily="34" charset="0"/>
                      </a:endParaRPr>
                    </a:p>
                  </a:txBody>
                  <a:tcPr marL="49782" marR="26274" marT="39180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de-DE" sz="120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  <a:t>26,7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Arial Unicode MS" panose="020B0604020202020204" pitchFamily="34" charset="-128"/>
                        <a:cs typeface="Arial" panose="020B0604020202020204" pitchFamily="34" charset="0"/>
                      </a:endParaRPr>
                    </a:p>
                  </a:txBody>
                  <a:tcPr marL="49782" marR="26274" marT="39180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7780" algn="r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de-DE" sz="120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  <a:t>2.785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Arial Unicode MS" panose="020B0604020202020204" pitchFamily="34" charset="-128"/>
                        <a:cs typeface="Arial" panose="020B0604020202020204" pitchFamily="34" charset="0"/>
                      </a:endParaRPr>
                    </a:p>
                  </a:txBody>
                  <a:tcPr marL="49782" marR="26274" marT="39180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7780" algn="r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de-DE" sz="120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  <a:t>34.618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Arial Unicode MS" panose="020B0604020202020204" pitchFamily="34" charset="-128"/>
                        <a:cs typeface="Arial" panose="020B0604020202020204" pitchFamily="34" charset="0"/>
                      </a:endParaRPr>
                    </a:p>
                  </a:txBody>
                  <a:tcPr marL="49782" marR="26274" marT="39180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7780" algn="r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de-DE" sz="120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  <a:t>37.403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Arial Unicode MS" panose="020B0604020202020204" pitchFamily="34" charset="-128"/>
                        <a:cs typeface="Arial" panose="020B0604020202020204" pitchFamily="34" charset="0"/>
                      </a:endParaRPr>
                    </a:p>
                  </a:txBody>
                  <a:tcPr marL="49782" marR="26274" marT="39180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388620" algn="r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de-DE" sz="120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  <a:t>6.300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Arial Unicode MS" panose="020B0604020202020204" pitchFamily="34" charset="-128"/>
                        <a:cs typeface="Arial" panose="020B0604020202020204" pitchFamily="34" charset="0"/>
                      </a:endParaRPr>
                    </a:p>
                  </a:txBody>
                  <a:tcPr marL="49782" marR="26274" marT="39180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90170" algn="r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de-DE" sz="120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  <a:t>31.103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Arial Unicode MS" panose="020B0604020202020204" pitchFamily="34" charset="-128"/>
                        <a:cs typeface="Arial" panose="020B0604020202020204" pitchFamily="34" charset="0"/>
                      </a:endParaRPr>
                    </a:p>
                  </a:txBody>
                  <a:tcPr marL="49782" marR="26274" marT="39180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058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de-DE" sz="120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  <a:t>20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Arial Unicode MS" panose="020B0604020202020204" pitchFamily="34" charset="-128"/>
                        <a:cs typeface="Arial" panose="020B0604020202020204" pitchFamily="34" charset="0"/>
                      </a:endParaRPr>
                    </a:p>
                  </a:txBody>
                  <a:tcPr marL="49782" marR="26274" marT="39180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de-DE" sz="120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  <a:t>23,6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Arial Unicode MS" panose="020B0604020202020204" pitchFamily="34" charset="-128"/>
                        <a:cs typeface="Arial" panose="020B0604020202020204" pitchFamily="34" charset="0"/>
                      </a:endParaRPr>
                    </a:p>
                  </a:txBody>
                  <a:tcPr marL="49782" marR="26274" marT="39180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7780" algn="r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de-DE" sz="120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  <a:t>1.765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Arial Unicode MS" panose="020B0604020202020204" pitchFamily="34" charset="-128"/>
                        <a:cs typeface="Arial" panose="020B0604020202020204" pitchFamily="34" charset="0"/>
                      </a:endParaRPr>
                    </a:p>
                  </a:txBody>
                  <a:tcPr marL="49782" marR="26274" marT="39180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7780" algn="r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de-DE" sz="120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  <a:t>27.549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Arial Unicode MS" panose="020B0604020202020204" pitchFamily="34" charset="-128"/>
                        <a:cs typeface="Arial" panose="020B0604020202020204" pitchFamily="34" charset="0"/>
                      </a:endParaRPr>
                    </a:p>
                  </a:txBody>
                  <a:tcPr marL="49782" marR="26274" marT="39180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7780" algn="r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de-DE" sz="120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  <a:t>29.314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Arial Unicode MS" panose="020B0604020202020204" pitchFamily="34" charset="-128"/>
                        <a:cs typeface="Arial" panose="020B0604020202020204" pitchFamily="34" charset="0"/>
                      </a:endParaRPr>
                    </a:p>
                  </a:txBody>
                  <a:tcPr marL="49782" marR="26274" marT="39180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388620" algn="r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de-DE" sz="120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  <a:t>4.200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Arial Unicode MS" panose="020B0604020202020204" pitchFamily="34" charset="-128"/>
                        <a:cs typeface="Arial" panose="020B0604020202020204" pitchFamily="34" charset="0"/>
                      </a:endParaRPr>
                    </a:p>
                  </a:txBody>
                  <a:tcPr marL="49782" marR="26274" marT="39180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90170" algn="r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de-DE" sz="120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  <a:t>25.114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Arial Unicode MS" panose="020B0604020202020204" pitchFamily="34" charset="-128"/>
                        <a:cs typeface="Arial" panose="020B0604020202020204" pitchFamily="34" charset="0"/>
                      </a:endParaRPr>
                    </a:p>
                  </a:txBody>
                  <a:tcPr marL="49782" marR="26274" marT="39180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058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de-DE" sz="120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  <a:t>10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Arial Unicode MS" panose="020B0604020202020204" pitchFamily="34" charset="-128"/>
                        <a:cs typeface="Arial" panose="020B0604020202020204" pitchFamily="34" charset="0"/>
                      </a:endParaRPr>
                    </a:p>
                  </a:txBody>
                  <a:tcPr marL="49782" marR="26274" marT="39180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de-DE" sz="120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  <a:t>20,7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Arial Unicode MS" panose="020B0604020202020204" pitchFamily="34" charset="-128"/>
                        <a:cs typeface="Arial" panose="020B0604020202020204" pitchFamily="34" charset="0"/>
                      </a:endParaRPr>
                    </a:p>
                  </a:txBody>
                  <a:tcPr marL="49782" marR="26274" marT="39180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7780" algn="r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de-DE" sz="120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  <a:t>837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Arial Unicode MS" panose="020B0604020202020204" pitchFamily="34" charset="-128"/>
                        <a:cs typeface="Arial" panose="020B0604020202020204" pitchFamily="34" charset="0"/>
                      </a:endParaRPr>
                    </a:p>
                  </a:txBody>
                  <a:tcPr marL="49782" marR="26274" marT="39180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7780" algn="r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de-DE" sz="120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  <a:t>20.980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Arial Unicode MS" panose="020B0604020202020204" pitchFamily="34" charset="-128"/>
                        <a:cs typeface="Arial" panose="020B0604020202020204" pitchFamily="34" charset="0"/>
                      </a:endParaRPr>
                    </a:p>
                  </a:txBody>
                  <a:tcPr marL="49782" marR="26274" marT="39180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7780" algn="r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de-DE" sz="120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  <a:t>21.817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Arial Unicode MS" panose="020B0604020202020204" pitchFamily="34" charset="-128"/>
                        <a:cs typeface="Arial" panose="020B0604020202020204" pitchFamily="34" charset="0"/>
                      </a:endParaRPr>
                    </a:p>
                  </a:txBody>
                  <a:tcPr marL="49782" marR="26274" marT="39180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388620" algn="r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de-DE" sz="120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  <a:t>2.100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Arial Unicode MS" panose="020B0604020202020204" pitchFamily="34" charset="-128"/>
                        <a:cs typeface="Arial" panose="020B0604020202020204" pitchFamily="34" charset="0"/>
                      </a:endParaRPr>
                    </a:p>
                  </a:txBody>
                  <a:tcPr marL="49782" marR="26274" marT="39180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90170" algn="r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de-DE" sz="120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  <a:t>19.717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Arial Unicode MS" panose="020B0604020202020204" pitchFamily="34" charset="-128"/>
                        <a:cs typeface="Arial" panose="020B0604020202020204" pitchFamily="34" charset="0"/>
                      </a:endParaRPr>
                    </a:p>
                  </a:txBody>
                  <a:tcPr marL="49782" marR="26274" marT="39180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058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de-DE" sz="120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  <a:t>0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Arial Unicode MS" panose="020B0604020202020204" pitchFamily="34" charset="-128"/>
                        <a:cs typeface="Arial" panose="020B0604020202020204" pitchFamily="34" charset="0"/>
                      </a:endParaRPr>
                    </a:p>
                  </a:txBody>
                  <a:tcPr marL="49782" marR="26274" marT="39180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de-DE" sz="120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  <a:t>17,8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Arial Unicode MS" panose="020B0604020202020204" pitchFamily="34" charset="-128"/>
                        <a:cs typeface="Arial" panose="020B0604020202020204" pitchFamily="34" charset="0"/>
                      </a:endParaRPr>
                    </a:p>
                  </a:txBody>
                  <a:tcPr marL="49782" marR="26274" marT="39180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7780" algn="r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de-DE" sz="120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  <a:t>0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Arial Unicode MS" panose="020B0604020202020204" pitchFamily="34" charset="-128"/>
                        <a:cs typeface="Arial" panose="020B0604020202020204" pitchFamily="34" charset="0"/>
                      </a:endParaRPr>
                    </a:p>
                  </a:txBody>
                  <a:tcPr marL="49782" marR="26274" marT="39180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7780" algn="r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de-DE" sz="120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  <a:t>15.292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Arial Unicode MS" panose="020B0604020202020204" pitchFamily="34" charset="-128"/>
                        <a:cs typeface="Arial" panose="020B0604020202020204" pitchFamily="34" charset="0"/>
                      </a:endParaRPr>
                    </a:p>
                  </a:txBody>
                  <a:tcPr marL="49782" marR="26274" marT="39180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7780" algn="r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de-DE" sz="120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  <a:t>15.292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Arial Unicode MS" panose="020B0604020202020204" pitchFamily="34" charset="-128"/>
                        <a:cs typeface="Arial" panose="020B0604020202020204" pitchFamily="34" charset="0"/>
                      </a:endParaRPr>
                    </a:p>
                  </a:txBody>
                  <a:tcPr marL="49782" marR="26274" marT="39180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388620" algn="r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de-DE" sz="120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  <a:t>0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Arial Unicode MS" panose="020B0604020202020204" pitchFamily="34" charset="-128"/>
                        <a:cs typeface="Arial" panose="020B0604020202020204" pitchFamily="34" charset="0"/>
                      </a:endParaRPr>
                    </a:p>
                  </a:txBody>
                  <a:tcPr marL="49782" marR="26274" marT="39180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90170" algn="r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de-DE" sz="120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  <a:t>15.292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Arial Unicode MS" panose="020B0604020202020204" pitchFamily="34" charset="-128"/>
                        <a:cs typeface="Arial" panose="020B0604020202020204" pitchFamily="34" charset="0"/>
                      </a:endParaRPr>
                    </a:p>
                  </a:txBody>
                  <a:tcPr marL="49782" marR="26274" marT="39180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738">
                <a:tc gridSpan="7"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de-DE" sz="12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b. Dysfunktionale </a:t>
                      </a:r>
                      <a:r>
                        <a:rPr lang="de-DE" sz="1200" b="1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Vakanzen Scheidender </a:t>
                      </a:r>
                      <a:r>
                        <a:rPr lang="de-DE" sz="12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Mitarbeiter ist ein „Loss“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9782" marR="26274" marT="3918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40580"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de-DE" sz="120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  <a:t>Vakante Tage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Arial Unicode MS" panose="020B0604020202020204" pitchFamily="34" charset="-128"/>
                        <a:cs typeface="Arial" panose="020B0604020202020204" pitchFamily="34" charset="0"/>
                      </a:endParaRPr>
                    </a:p>
                  </a:txBody>
                  <a:tcPr marL="49782" marR="26274" marT="39180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de-DE" sz="120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  <a:t>Monate bis zur </a:t>
                      </a:r>
                      <a:br>
                        <a:rPr lang="de-DE" sz="120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</a:br>
                      <a:r>
                        <a:rPr lang="de-DE" sz="120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  <a:t>Regenerierung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Arial Unicode MS" panose="020B0604020202020204" pitchFamily="34" charset="-128"/>
                        <a:cs typeface="Arial" panose="020B0604020202020204" pitchFamily="34" charset="0"/>
                      </a:endParaRPr>
                    </a:p>
                  </a:txBody>
                  <a:tcPr marL="49782" marR="26274" marT="39180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de-DE" sz="120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  <a:t>Umsatzeinbußen pro Vakanz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Arial Unicode MS" panose="020B0604020202020204" pitchFamily="34" charset="-128"/>
                        <a:cs typeface="Arial" panose="020B0604020202020204" pitchFamily="34" charset="0"/>
                      </a:endParaRPr>
                    </a:p>
                  </a:txBody>
                  <a:tcPr marL="49782" marR="26274" marT="39180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de-DE" sz="1200" dirty="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  <a:t>Einsparungen der </a:t>
                      </a:r>
                      <a:br>
                        <a:rPr lang="de-DE" sz="1200" dirty="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</a:br>
                      <a:r>
                        <a:rPr lang="de-DE" sz="1200" dirty="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  <a:t>Kosten </a:t>
                      </a:r>
                      <a:r>
                        <a:rPr lang="de-DE" sz="1200" dirty="0" smtClean="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  <a:t>des Mitarbeiters </a:t>
                      </a:r>
                      <a:r>
                        <a:rPr lang="de-DE" sz="1200" dirty="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  <a:t>*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Arial Unicode MS" panose="020B0604020202020204" pitchFamily="34" charset="-128"/>
                        <a:cs typeface="Arial" panose="020B0604020202020204" pitchFamily="34" charset="0"/>
                      </a:endParaRPr>
                    </a:p>
                  </a:txBody>
                  <a:tcPr marL="49782" marR="26274" marT="39180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de-DE" sz="1200" dirty="0" smtClean="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  <a:t>Gewinnminderung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Arial Unicode MS" panose="020B0604020202020204" pitchFamily="34" charset="-128"/>
                        <a:cs typeface="Arial" panose="020B0604020202020204" pitchFamily="34" charset="0"/>
                      </a:endParaRPr>
                    </a:p>
                  </a:txBody>
                  <a:tcPr marL="49782" marR="26274" marT="39180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789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de-DE" sz="120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  <a:t>Vakanz-Periode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Arial Unicode MS" panose="020B0604020202020204" pitchFamily="34" charset="-128"/>
                        <a:cs typeface="Arial" panose="020B0604020202020204" pitchFamily="34" charset="0"/>
                      </a:endParaRPr>
                    </a:p>
                  </a:txBody>
                  <a:tcPr marL="49782" marR="26274" marT="39180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de-DE" sz="120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  <a:t>Post-Vakanz-Periode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Arial Unicode MS" panose="020B0604020202020204" pitchFamily="34" charset="-128"/>
                        <a:cs typeface="Arial" panose="020B0604020202020204" pitchFamily="34" charset="0"/>
                      </a:endParaRPr>
                    </a:p>
                  </a:txBody>
                  <a:tcPr marL="49782" marR="26274" marT="39180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de-DE" sz="120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  <a:t>Gesamt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Arial Unicode MS" panose="020B0604020202020204" pitchFamily="34" charset="-128"/>
                        <a:cs typeface="Arial" panose="020B0604020202020204" pitchFamily="34" charset="0"/>
                      </a:endParaRPr>
                    </a:p>
                  </a:txBody>
                  <a:tcPr marL="49782" marR="26274" marT="39180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4058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de-DE" sz="120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  <a:t>40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Arial Unicode MS" panose="020B0604020202020204" pitchFamily="34" charset="-128"/>
                        <a:cs typeface="Arial" panose="020B0604020202020204" pitchFamily="34" charset="0"/>
                      </a:endParaRPr>
                    </a:p>
                  </a:txBody>
                  <a:tcPr marL="49782" marR="26274" marT="39180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de-DE" sz="120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  <a:t>43,7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Arial Unicode MS" panose="020B0604020202020204" pitchFamily="34" charset="-128"/>
                        <a:cs typeface="Arial" panose="020B0604020202020204" pitchFamily="34" charset="0"/>
                      </a:endParaRPr>
                    </a:p>
                  </a:txBody>
                  <a:tcPr marL="49782" marR="26274" marT="39180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7780" algn="r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de-DE" sz="120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  <a:t>$ 5.371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Arial Unicode MS" panose="020B0604020202020204" pitchFamily="34" charset="-128"/>
                        <a:cs typeface="Arial" panose="020B0604020202020204" pitchFamily="34" charset="0"/>
                      </a:endParaRPr>
                    </a:p>
                  </a:txBody>
                  <a:tcPr marL="49782" marR="26274" marT="39180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7780" algn="r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de-DE" sz="120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  <a:t>$ 88.786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Arial Unicode MS" panose="020B0604020202020204" pitchFamily="34" charset="-128"/>
                        <a:cs typeface="Arial" panose="020B0604020202020204" pitchFamily="34" charset="0"/>
                      </a:endParaRPr>
                    </a:p>
                  </a:txBody>
                  <a:tcPr marL="49782" marR="26274" marT="39180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7780" algn="r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de-DE" sz="120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  <a:t>$ 94.157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Arial Unicode MS" panose="020B0604020202020204" pitchFamily="34" charset="-128"/>
                        <a:cs typeface="Arial" panose="020B0604020202020204" pitchFamily="34" charset="0"/>
                      </a:endParaRPr>
                    </a:p>
                  </a:txBody>
                  <a:tcPr marL="49782" marR="26274" marT="39180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388620" algn="r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de-DE" sz="120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  <a:t>$ 8.400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Arial Unicode MS" panose="020B0604020202020204" pitchFamily="34" charset="-128"/>
                        <a:cs typeface="Arial" panose="020B0604020202020204" pitchFamily="34" charset="0"/>
                      </a:endParaRPr>
                    </a:p>
                  </a:txBody>
                  <a:tcPr marL="49782" marR="26274" marT="39180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90170" algn="r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de-DE" sz="120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  <a:t>$ 85.757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Arial Unicode MS" panose="020B0604020202020204" pitchFamily="34" charset="-128"/>
                        <a:cs typeface="Arial" panose="020B0604020202020204" pitchFamily="34" charset="0"/>
                      </a:endParaRPr>
                    </a:p>
                  </a:txBody>
                  <a:tcPr marL="49782" marR="26274" marT="39180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058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de-DE" sz="120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  <a:t>30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Arial Unicode MS" panose="020B0604020202020204" pitchFamily="34" charset="-128"/>
                        <a:cs typeface="Arial" panose="020B0604020202020204" pitchFamily="34" charset="0"/>
                      </a:endParaRPr>
                    </a:p>
                  </a:txBody>
                  <a:tcPr marL="49782" marR="26274" marT="39180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de-DE" sz="120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  <a:t>40,3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Arial Unicode MS" panose="020B0604020202020204" pitchFamily="34" charset="-128"/>
                        <a:cs typeface="Arial" panose="020B0604020202020204" pitchFamily="34" charset="0"/>
                      </a:endParaRPr>
                    </a:p>
                  </a:txBody>
                  <a:tcPr marL="49782" marR="26274" marT="39180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7780" algn="r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de-DE" sz="120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  <a:t>   3.735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Arial Unicode MS" panose="020B0604020202020204" pitchFamily="34" charset="-128"/>
                        <a:cs typeface="Arial" panose="020B0604020202020204" pitchFamily="34" charset="0"/>
                      </a:endParaRPr>
                    </a:p>
                  </a:txBody>
                  <a:tcPr marL="49782" marR="26274" marT="39180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7780" algn="r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de-DE" sz="120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  <a:t>74.805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Arial Unicode MS" panose="020B0604020202020204" pitchFamily="34" charset="-128"/>
                        <a:cs typeface="Arial" panose="020B0604020202020204" pitchFamily="34" charset="0"/>
                      </a:endParaRPr>
                    </a:p>
                  </a:txBody>
                  <a:tcPr marL="49782" marR="26274" marT="39180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7780" algn="r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de-DE" sz="120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  <a:t>78.540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Arial Unicode MS" panose="020B0604020202020204" pitchFamily="34" charset="-128"/>
                        <a:cs typeface="Arial" panose="020B0604020202020204" pitchFamily="34" charset="0"/>
                      </a:endParaRPr>
                    </a:p>
                  </a:txBody>
                  <a:tcPr marL="49782" marR="26274" marT="39180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388620" algn="r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de-DE" sz="120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  <a:t>6.300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Arial Unicode MS" panose="020B0604020202020204" pitchFamily="34" charset="-128"/>
                        <a:cs typeface="Arial" panose="020B0604020202020204" pitchFamily="34" charset="0"/>
                      </a:endParaRPr>
                    </a:p>
                  </a:txBody>
                  <a:tcPr marL="49782" marR="26274" marT="39180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90170" algn="r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de-DE" sz="120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  <a:t>72.240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Arial Unicode MS" panose="020B0604020202020204" pitchFamily="34" charset="-128"/>
                        <a:cs typeface="Arial" panose="020B0604020202020204" pitchFamily="34" charset="0"/>
                      </a:endParaRPr>
                    </a:p>
                  </a:txBody>
                  <a:tcPr marL="49782" marR="26274" marT="39180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058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de-DE" sz="120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  <a:t>20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Arial Unicode MS" panose="020B0604020202020204" pitchFamily="34" charset="-128"/>
                        <a:cs typeface="Arial" panose="020B0604020202020204" pitchFamily="34" charset="0"/>
                      </a:endParaRPr>
                    </a:p>
                  </a:txBody>
                  <a:tcPr marL="49782" marR="26274" marT="39180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de-DE" sz="120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  <a:t>36,9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Arial Unicode MS" panose="020B0604020202020204" pitchFamily="34" charset="-128"/>
                        <a:cs typeface="Arial" panose="020B0604020202020204" pitchFamily="34" charset="0"/>
                      </a:endParaRPr>
                    </a:p>
                  </a:txBody>
                  <a:tcPr marL="49782" marR="26274" marT="39180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7780" algn="r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de-DE" sz="120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  <a:t>   2.292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Arial Unicode MS" panose="020B0604020202020204" pitchFamily="34" charset="-128"/>
                        <a:cs typeface="Arial" panose="020B0604020202020204" pitchFamily="34" charset="0"/>
                      </a:endParaRPr>
                    </a:p>
                  </a:txBody>
                  <a:tcPr marL="49782" marR="26274" marT="39180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7780" algn="r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de-DE" sz="120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  <a:t>62.808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Arial Unicode MS" panose="020B0604020202020204" pitchFamily="34" charset="-128"/>
                        <a:cs typeface="Arial" panose="020B0604020202020204" pitchFamily="34" charset="0"/>
                      </a:endParaRPr>
                    </a:p>
                  </a:txBody>
                  <a:tcPr marL="49782" marR="26274" marT="39180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7780" algn="r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de-DE" sz="120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  <a:t>65.100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Arial Unicode MS" panose="020B0604020202020204" pitchFamily="34" charset="-128"/>
                        <a:cs typeface="Arial" panose="020B0604020202020204" pitchFamily="34" charset="0"/>
                      </a:endParaRPr>
                    </a:p>
                  </a:txBody>
                  <a:tcPr marL="49782" marR="26274" marT="39180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388620" algn="r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de-DE" sz="120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  <a:t>4.200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Arial Unicode MS" panose="020B0604020202020204" pitchFamily="34" charset="-128"/>
                        <a:cs typeface="Arial" panose="020B0604020202020204" pitchFamily="34" charset="0"/>
                      </a:endParaRPr>
                    </a:p>
                  </a:txBody>
                  <a:tcPr marL="49782" marR="26274" marT="39180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90170" algn="r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de-DE" sz="120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  <a:t>60.900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Arial Unicode MS" panose="020B0604020202020204" pitchFamily="34" charset="-128"/>
                        <a:cs typeface="Arial" panose="020B0604020202020204" pitchFamily="34" charset="0"/>
                      </a:endParaRPr>
                    </a:p>
                  </a:txBody>
                  <a:tcPr marL="49782" marR="26274" marT="39180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058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de-DE" sz="120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  <a:t>10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Arial Unicode MS" panose="020B0604020202020204" pitchFamily="34" charset="-128"/>
                        <a:cs typeface="Arial" panose="020B0604020202020204" pitchFamily="34" charset="0"/>
                      </a:endParaRPr>
                    </a:p>
                  </a:txBody>
                  <a:tcPr marL="49782" marR="26274" marT="39180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de-DE" sz="120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  <a:t>33,5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Arial Unicode MS" panose="020B0604020202020204" pitchFamily="34" charset="-128"/>
                        <a:cs typeface="Arial" panose="020B0604020202020204" pitchFamily="34" charset="0"/>
                      </a:endParaRPr>
                    </a:p>
                  </a:txBody>
                  <a:tcPr marL="49782" marR="26274" marT="39180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7780" algn="r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de-DE" sz="120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  <a:t>   1.045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Arial Unicode MS" panose="020B0604020202020204" pitchFamily="34" charset="-128"/>
                        <a:cs typeface="Arial" panose="020B0604020202020204" pitchFamily="34" charset="0"/>
                      </a:endParaRPr>
                    </a:p>
                  </a:txBody>
                  <a:tcPr marL="49782" marR="26274" marT="39180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7780" algn="r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de-DE" sz="120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  <a:t>50.311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Arial Unicode MS" panose="020B0604020202020204" pitchFamily="34" charset="-128"/>
                        <a:cs typeface="Arial" panose="020B0604020202020204" pitchFamily="34" charset="0"/>
                      </a:endParaRPr>
                    </a:p>
                  </a:txBody>
                  <a:tcPr marL="49782" marR="26274" marT="39180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7780" algn="r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de-DE" sz="120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  <a:t>51.356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Arial Unicode MS" panose="020B0604020202020204" pitchFamily="34" charset="-128"/>
                        <a:cs typeface="Arial" panose="020B0604020202020204" pitchFamily="34" charset="0"/>
                      </a:endParaRPr>
                    </a:p>
                  </a:txBody>
                  <a:tcPr marL="49782" marR="26274" marT="39180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388620" algn="r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de-DE" sz="120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  <a:t>2.100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Arial Unicode MS" panose="020B0604020202020204" pitchFamily="34" charset="-128"/>
                        <a:cs typeface="Arial" panose="020B0604020202020204" pitchFamily="34" charset="0"/>
                      </a:endParaRPr>
                    </a:p>
                  </a:txBody>
                  <a:tcPr marL="49782" marR="26274" marT="39180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90170" algn="r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de-DE" sz="120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  <a:t>49.256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Arial Unicode MS" panose="020B0604020202020204" pitchFamily="34" charset="-128"/>
                        <a:cs typeface="Arial" panose="020B0604020202020204" pitchFamily="34" charset="0"/>
                      </a:endParaRPr>
                    </a:p>
                  </a:txBody>
                  <a:tcPr marL="49782" marR="26274" marT="39180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058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de-DE" sz="120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  <a:t>0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Arial Unicode MS" panose="020B0604020202020204" pitchFamily="34" charset="-128"/>
                        <a:cs typeface="Arial" panose="020B0604020202020204" pitchFamily="34" charset="0"/>
                      </a:endParaRPr>
                    </a:p>
                  </a:txBody>
                  <a:tcPr marL="49782" marR="26274" marT="39180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de-DE" sz="120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  <a:t>30,5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Arial Unicode MS" panose="020B0604020202020204" pitchFamily="34" charset="-128"/>
                        <a:cs typeface="Arial" panose="020B0604020202020204" pitchFamily="34" charset="0"/>
                      </a:endParaRPr>
                    </a:p>
                  </a:txBody>
                  <a:tcPr marL="49782" marR="26274" marT="39180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7780" algn="r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de-DE" sz="120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  <a:t>          0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Arial Unicode MS" panose="020B0604020202020204" pitchFamily="34" charset="-128"/>
                        <a:cs typeface="Arial" panose="020B0604020202020204" pitchFamily="34" charset="0"/>
                      </a:endParaRPr>
                    </a:p>
                  </a:txBody>
                  <a:tcPr marL="49782" marR="26274" marT="39180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7780" algn="r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de-DE" sz="120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  <a:t>40.363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Arial Unicode MS" panose="020B0604020202020204" pitchFamily="34" charset="-128"/>
                        <a:cs typeface="Arial" panose="020B0604020202020204" pitchFamily="34" charset="0"/>
                      </a:endParaRPr>
                    </a:p>
                  </a:txBody>
                  <a:tcPr marL="49782" marR="26274" marT="39180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7780" algn="r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de-DE" sz="120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  <a:t>40.363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Arial Unicode MS" panose="020B0604020202020204" pitchFamily="34" charset="-128"/>
                        <a:cs typeface="Arial" panose="020B0604020202020204" pitchFamily="34" charset="0"/>
                      </a:endParaRPr>
                    </a:p>
                  </a:txBody>
                  <a:tcPr marL="49782" marR="26274" marT="39180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388620" algn="r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de-DE" sz="120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  <a:t>0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Arial Unicode MS" panose="020B0604020202020204" pitchFamily="34" charset="-128"/>
                        <a:cs typeface="Arial" panose="020B0604020202020204" pitchFamily="34" charset="0"/>
                      </a:endParaRPr>
                    </a:p>
                  </a:txBody>
                  <a:tcPr marL="49782" marR="26274" marT="39180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90170" algn="r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de-DE" sz="120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  <a:t>40.363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Arial Unicode MS" panose="020B0604020202020204" pitchFamily="34" charset="-128"/>
                        <a:cs typeface="Arial" panose="020B0604020202020204" pitchFamily="34" charset="0"/>
                      </a:endParaRPr>
                    </a:p>
                  </a:txBody>
                  <a:tcPr marL="49782" marR="26274" marT="39180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738">
                <a:tc gridSpan="7"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de-DE" sz="12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c. Funktionale </a:t>
                      </a:r>
                      <a:r>
                        <a:rPr lang="de-DE" sz="1200" b="1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Vakanzen Scheidender </a:t>
                      </a:r>
                      <a:r>
                        <a:rPr lang="de-DE" sz="12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Mitarbeiter ist ein „No Loss“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9782" marR="26274" marT="3918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40580"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de-DE" sz="120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  <a:t>Vakante Tage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Arial Unicode MS" panose="020B0604020202020204" pitchFamily="34" charset="-128"/>
                        <a:cs typeface="Arial" panose="020B0604020202020204" pitchFamily="34" charset="0"/>
                      </a:endParaRPr>
                    </a:p>
                  </a:txBody>
                  <a:tcPr marL="49782" marR="26274" marT="39180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de-DE" sz="120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  <a:t>Monate bis zur </a:t>
                      </a:r>
                      <a:br>
                        <a:rPr lang="de-DE" sz="120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</a:br>
                      <a:r>
                        <a:rPr lang="de-DE" sz="120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  <a:t>Regenerierung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Arial Unicode MS" panose="020B0604020202020204" pitchFamily="34" charset="-128"/>
                        <a:cs typeface="Arial" panose="020B0604020202020204" pitchFamily="34" charset="0"/>
                      </a:endParaRPr>
                    </a:p>
                  </a:txBody>
                  <a:tcPr marL="49782" marR="26274" marT="39180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de-DE" sz="120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  <a:t>Umsatzeinbußen pro Vakanz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Arial Unicode MS" panose="020B0604020202020204" pitchFamily="34" charset="-128"/>
                        <a:cs typeface="Arial" panose="020B0604020202020204" pitchFamily="34" charset="0"/>
                      </a:endParaRPr>
                    </a:p>
                  </a:txBody>
                  <a:tcPr marL="49782" marR="26274" marT="39180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de-DE" sz="1200" dirty="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  <a:t>Einsparungen der </a:t>
                      </a:r>
                      <a:br>
                        <a:rPr lang="de-DE" sz="1200" dirty="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</a:br>
                      <a:r>
                        <a:rPr lang="de-DE" sz="1200" dirty="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  <a:t>Kosten </a:t>
                      </a:r>
                      <a:r>
                        <a:rPr lang="de-DE" sz="1200" dirty="0" smtClean="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  <a:t>des Mitarbeiters </a:t>
                      </a:r>
                      <a:r>
                        <a:rPr lang="de-DE" sz="1200" dirty="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  <a:t>*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Arial Unicode MS" panose="020B0604020202020204" pitchFamily="34" charset="-128"/>
                        <a:cs typeface="Arial" panose="020B0604020202020204" pitchFamily="34" charset="0"/>
                      </a:endParaRPr>
                    </a:p>
                  </a:txBody>
                  <a:tcPr marL="49782" marR="26274" marT="39180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de-DE" sz="1200" dirty="0" smtClean="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  <a:t>Gewinnminderung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Arial Unicode MS" panose="020B0604020202020204" pitchFamily="34" charset="-128"/>
                        <a:cs typeface="Arial" panose="020B0604020202020204" pitchFamily="34" charset="0"/>
                      </a:endParaRPr>
                    </a:p>
                  </a:txBody>
                  <a:tcPr marL="49782" marR="26274" marT="39180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205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de-DE" sz="120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  <a:t>Vakanz-Periode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Arial Unicode MS" panose="020B0604020202020204" pitchFamily="34" charset="-128"/>
                        <a:cs typeface="Arial" panose="020B0604020202020204" pitchFamily="34" charset="0"/>
                      </a:endParaRPr>
                    </a:p>
                  </a:txBody>
                  <a:tcPr marL="49782" marR="26274" marT="39180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de-DE" sz="120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  <a:t>Post-Vakanz-Periode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Arial Unicode MS" panose="020B0604020202020204" pitchFamily="34" charset="-128"/>
                        <a:cs typeface="Arial" panose="020B0604020202020204" pitchFamily="34" charset="0"/>
                      </a:endParaRPr>
                    </a:p>
                  </a:txBody>
                  <a:tcPr marL="49782" marR="26274" marT="39180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de-DE" sz="120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  <a:t>Gesamt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Arial Unicode MS" panose="020B0604020202020204" pitchFamily="34" charset="-128"/>
                        <a:cs typeface="Arial" panose="020B0604020202020204" pitchFamily="34" charset="0"/>
                      </a:endParaRPr>
                    </a:p>
                  </a:txBody>
                  <a:tcPr marL="49782" marR="26274" marT="39180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4058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de-DE" sz="120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  <a:t>40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Arial Unicode MS" panose="020B0604020202020204" pitchFamily="34" charset="-128"/>
                        <a:cs typeface="Arial" panose="020B0604020202020204" pitchFamily="34" charset="0"/>
                      </a:endParaRPr>
                    </a:p>
                  </a:txBody>
                  <a:tcPr marL="49782" marR="26274" marT="39180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3810" algn="ctr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de-DE" sz="120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  <a:t>13,8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Arial Unicode MS" panose="020B0604020202020204" pitchFamily="34" charset="-128"/>
                        <a:cs typeface="Arial" panose="020B0604020202020204" pitchFamily="34" charset="0"/>
                      </a:endParaRPr>
                    </a:p>
                  </a:txBody>
                  <a:tcPr marL="49782" marR="26274" marT="39180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7780" algn="r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de-DE" sz="120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  <a:t>$ 1.774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Arial Unicode MS" panose="020B0604020202020204" pitchFamily="34" charset="-128"/>
                        <a:cs typeface="Arial" panose="020B0604020202020204" pitchFamily="34" charset="0"/>
                      </a:endParaRPr>
                    </a:p>
                  </a:txBody>
                  <a:tcPr marL="49782" marR="26274" marT="39180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7780" algn="r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de-DE" sz="120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  <a:t>$ 8.595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Arial Unicode MS" panose="020B0604020202020204" pitchFamily="34" charset="-128"/>
                        <a:cs typeface="Arial" panose="020B0604020202020204" pitchFamily="34" charset="0"/>
                      </a:endParaRPr>
                    </a:p>
                  </a:txBody>
                  <a:tcPr marL="49782" marR="26274" marT="39180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7780" algn="r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de-DE" sz="120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  <a:t>$ 10.369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Arial Unicode MS" panose="020B0604020202020204" pitchFamily="34" charset="-128"/>
                        <a:cs typeface="Arial" panose="020B0604020202020204" pitchFamily="34" charset="0"/>
                      </a:endParaRPr>
                    </a:p>
                  </a:txBody>
                  <a:tcPr marL="49782" marR="26274" marT="39180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388620" algn="r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de-DE" sz="120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  <a:t>$ 8.400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Arial Unicode MS" panose="020B0604020202020204" pitchFamily="34" charset="-128"/>
                        <a:cs typeface="Arial" panose="020B0604020202020204" pitchFamily="34" charset="0"/>
                      </a:endParaRPr>
                    </a:p>
                  </a:txBody>
                  <a:tcPr marL="49782" marR="26274" marT="39180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90170" algn="r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de-DE" sz="120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  <a:t>$ 1.969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Arial Unicode MS" panose="020B0604020202020204" pitchFamily="34" charset="-128"/>
                        <a:cs typeface="Arial" panose="020B0604020202020204" pitchFamily="34" charset="0"/>
                      </a:endParaRPr>
                    </a:p>
                  </a:txBody>
                  <a:tcPr marL="49782" marR="26274" marT="39180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058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de-DE" sz="120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  <a:t>30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Arial Unicode MS" panose="020B0604020202020204" pitchFamily="34" charset="-128"/>
                        <a:cs typeface="Arial" panose="020B0604020202020204" pitchFamily="34" charset="0"/>
                      </a:endParaRPr>
                    </a:p>
                  </a:txBody>
                  <a:tcPr marL="49782" marR="26274" marT="39180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3810" algn="ctr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de-DE" sz="120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  <a:t>10,4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Arial Unicode MS" panose="020B0604020202020204" pitchFamily="34" charset="-128"/>
                        <a:cs typeface="Arial" panose="020B0604020202020204" pitchFamily="34" charset="0"/>
                      </a:endParaRPr>
                    </a:p>
                  </a:txBody>
                  <a:tcPr marL="49782" marR="26274" marT="39180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7780" algn="r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de-DE" sz="120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  <a:t>1.010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Arial Unicode MS" panose="020B0604020202020204" pitchFamily="34" charset="-128"/>
                        <a:cs typeface="Arial" panose="020B0604020202020204" pitchFamily="34" charset="0"/>
                      </a:endParaRPr>
                    </a:p>
                  </a:txBody>
                  <a:tcPr marL="49782" marR="26274" marT="39180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7780" algn="r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de-DE" sz="120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  <a:t>4.546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Arial Unicode MS" panose="020B0604020202020204" pitchFamily="34" charset="-128"/>
                        <a:cs typeface="Arial" panose="020B0604020202020204" pitchFamily="34" charset="0"/>
                      </a:endParaRPr>
                    </a:p>
                  </a:txBody>
                  <a:tcPr marL="49782" marR="26274" marT="39180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7780" algn="r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de-DE" sz="120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  <a:t>5.556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Arial Unicode MS" panose="020B0604020202020204" pitchFamily="34" charset="-128"/>
                        <a:cs typeface="Arial" panose="020B0604020202020204" pitchFamily="34" charset="0"/>
                      </a:endParaRPr>
                    </a:p>
                  </a:txBody>
                  <a:tcPr marL="49782" marR="26274" marT="39180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388620" algn="r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de-DE" sz="120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  <a:t>6.300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Arial Unicode MS" panose="020B0604020202020204" pitchFamily="34" charset="-128"/>
                        <a:cs typeface="Arial" panose="020B0604020202020204" pitchFamily="34" charset="0"/>
                      </a:endParaRPr>
                    </a:p>
                  </a:txBody>
                  <a:tcPr marL="49782" marR="26274" marT="39180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de-DE" sz="120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  <a:t>- 744 **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Arial Unicode MS" panose="020B0604020202020204" pitchFamily="34" charset="-128"/>
                        <a:cs typeface="Arial" panose="020B0604020202020204" pitchFamily="34" charset="0"/>
                      </a:endParaRPr>
                    </a:p>
                  </a:txBody>
                  <a:tcPr marL="49782" marR="26274" marT="39180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058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de-DE" sz="120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  <a:t>20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Arial Unicode MS" panose="020B0604020202020204" pitchFamily="34" charset="-128"/>
                        <a:cs typeface="Arial" panose="020B0604020202020204" pitchFamily="34" charset="0"/>
                      </a:endParaRPr>
                    </a:p>
                  </a:txBody>
                  <a:tcPr marL="49782" marR="26274" marT="39180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3810" algn="ctr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de-DE" sz="120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  <a:t> 7,0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Arial Unicode MS" panose="020B0604020202020204" pitchFamily="34" charset="-128"/>
                        <a:cs typeface="Arial" panose="020B0604020202020204" pitchFamily="34" charset="0"/>
                      </a:endParaRPr>
                    </a:p>
                  </a:txBody>
                  <a:tcPr marL="49782" marR="26274" marT="39180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7780" algn="r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de-DE" sz="120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  <a:t>454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Arial Unicode MS" panose="020B0604020202020204" pitchFamily="34" charset="-128"/>
                        <a:cs typeface="Arial" panose="020B0604020202020204" pitchFamily="34" charset="0"/>
                      </a:endParaRPr>
                    </a:p>
                  </a:txBody>
                  <a:tcPr marL="49782" marR="26274" marT="39180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7780" algn="r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de-DE" sz="120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  <a:t>1.753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Arial Unicode MS" panose="020B0604020202020204" pitchFamily="34" charset="-128"/>
                        <a:cs typeface="Arial" panose="020B0604020202020204" pitchFamily="34" charset="0"/>
                      </a:endParaRPr>
                    </a:p>
                  </a:txBody>
                  <a:tcPr marL="49782" marR="26274" marT="39180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7780" algn="r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de-DE" sz="120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  <a:t>2.207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Arial Unicode MS" panose="020B0604020202020204" pitchFamily="34" charset="-128"/>
                        <a:cs typeface="Arial" panose="020B0604020202020204" pitchFamily="34" charset="0"/>
                      </a:endParaRPr>
                    </a:p>
                  </a:txBody>
                  <a:tcPr marL="49782" marR="26274" marT="39180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388620" algn="r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de-DE" sz="120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  <a:t>4.200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Arial Unicode MS" panose="020B0604020202020204" pitchFamily="34" charset="-128"/>
                        <a:cs typeface="Arial" panose="020B0604020202020204" pitchFamily="34" charset="0"/>
                      </a:endParaRPr>
                    </a:p>
                  </a:txBody>
                  <a:tcPr marL="49782" marR="26274" marT="39180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de-DE" sz="120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  <a:t>- 1.993 **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Arial Unicode MS" panose="020B0604020202020204" pitchFamily="34" charset="-128"/>
                        <a:cs typeface="Arial" panose="020B0604020202020204" pitchFamily="34" charset="0"/>
                      </a:endParaRPr>
                    </a:p>
                  </a:txBody>
                  <a:tcPr marL="49782" marR="26274" marT="39180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058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de-DE" sz="120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  <a:t>10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Arial Unicode MS" panose="020B0604020202020204" pitchFamily="34" charset="-128"/>
                        <a:cs typeface="Arial" panose="020B0604020202020204" pitchFamily="34" charset="0"/>
                      </a:endParaRPr>
                    </a:p>
                  </a:txBody>
                  <a:tcPr marL="49782" marR="26274" marT="39180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3810" algn="ctr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de-DE" sz="120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  <a:t> 3,6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Arial Unicode MS" panose="020B0604020202020204" pitchFamily="34" charset="-128"/>
                        <a:cs typeface="Arial" panose="020B0604020202020204" pitchFamily="34" charset="0"/>
                      </a:endParaRPr>
                    </a:p>
                  </a:txBody>
                  <a:tcPr marL="49782" marR="26274" marT="39180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7780" algn="r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de-DE" sz="120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  <a:t>117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Arial Unicode MS" panose="020B0604020202020204" pitchFamily="34" charset="-128"/>
                        <a:cs typeface="Arial" panose="020B0604020202020204" pitchFamily="34" charset="0"/>
                      </a:endParaRPr>
                    </a:p>
                  </a:txBody>
                  <a:tcPr marL="49782" marR="26274" marT="39180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7780" algn="r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de-DE" sz="1200" dirty="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  <a:t>223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Arial Unicode MS" panose="020B0604020202020204" pitchFamily="34" charset="-128"/>
                        <a:cs typeface="Arial" panose="020B0604020202020204" pitchFamily="34" charset="0"/>
                      </a:endParaRPr>
                    </a:p>
                  </a:txBody>
                  <a:tcPr marL="49782" marR="26274" marT="39180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7780" algn="r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de-DE" sz="120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  <a:t>340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Arial Unicode MS" panose="020B0604020202020204" pitchFamily="34" charset="-128"/>
                        <a:cs typeface="Arial" panose="020B0604020202020204" pitchFamily="34" charset="0"/>
                      </a:endParaRPr>
                    </a:p>
                  </a:txBody>
                  <a:tcPr marL="49782" marR="26274" marT="39180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388620" algn="r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de-DE" sz="120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  <a:t>2.100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Arial Unicode MS" panose="020B0604020202020204" pitchFamily="34" charset="-128"/>
                        <a:cs typeface="Arial" panose="020B0604020202020204" pitchFamily="34" charset="0"/>
                      </a:endParaRPr>
                    </a:p>
                  </a:txBody>
                  <a:tcPr marL="49782" marR="26274" marT="39180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de-DE" sz="120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  <a:t>- 1.760 **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Arial Unicode MS" panose="020B0604020202020204" pitchFamily="34" charset="-128"/>
                        <a:cs typeface="Arial" panose="020B0604020202020204" pitchFamily="34" charset="0"/>
                      </a:endParaRPr>
                    </a:p>
                  </a:txBody>
                  <a:tcPr marL="49782" marR="26274" marT="39180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058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de-DE" sz="120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  <a:t>0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Arial Unicode MS" panose="020B0604020202020204" pitchFamily="34" charset="-128"/>
                        <a:cs typeface="Arial" panose="020B0604020202020204" pitchFamily="34" charset="0"/>
                      </a:endParaRPr>
                    </a:p>
                  </a:txBody>
                  <a:tcPr marL="49782" marR="26274" marT="39180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3810" algn="ctr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de-DE" sz="120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  <a:t>   ,1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Arial Unicode MS" panose="020B0604020202020204" pitchFamily="34" charset="-128"/>
                        <a:cs typeface="Arial" panose="020B0604020202020204" pitchFamily="34" charset="0"/>
                      </a:endParaRPr>
                    </a:p>
                  </a:txBody>
                  <a:tcPr marL="49782" marR="26274" marT="39180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7780" algn="r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de-DE" sz="120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  <a:t>0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Arial Unicode MS" panose="020B0604020202020204" pitchFamily="34" charset="-128"/>
                        <a:cs typeface="Arial" panose="020B0604020202020204" pitchFamily="34" charset="0"/>
                      </a:endParaRPr>
                    </a:p>
                  </a:txBody>
                  <a:tcPr marL="49782" marR="26274" marT="39180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7780" algn="r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de-DE" sz="120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  <a:t>0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Arial Unicode MS" panose="020B0604020202020204" pitchFamily="34" charset="-128"/>
                        <a:cs typeface="Arial" panose="020B0604020202020204" pitchFamily="34" charset="0"/>
                      </a:endParaRPr>
                    </a:p>
                  </a:txBody>
                  <a:tcPr marL="49782" marR="26274" marT="39180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7780" algn="r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de-DE" sz="120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  <a:t>0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Arial Unicode MS" panose="020B0604020202020204" pitchFamily="34" charset="-128"/>
                        <a:cs typeface="Arial" panose="020B0604020202020204" pitchFamily="34" charset="0"/>
                      </a:endParaRPr>
                    </a:p>
                  </a:txBody>
                  <a:tcPr marL="49782" marR="26274" marT="39180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388620" algn="r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de-DE" sz="120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  <a:t>0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Arial Unicode MS" panose="020B0604020202020204" pitchFamily="34" charset="-128"/>
                        <a:cs typeface="Arial" panose="020B0604020202020204" pitchFamily="34" charset="0"/>
                      </a:endParaRPr>
                    </a:p>
                  </a:txBody>
                  <a:tcPr marL="49782" marR="26274" marT="39180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90170" algn="r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de-DE" sz="1200" dirty="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  <a:t>           0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Arial Unicode MS" panose="020B0604020202020204" pitchFamily="34" charset="-128"/>
                        <a:cs typeface="Arial" panose="020B0604020202020204" pitchFamily="34" charset="0"/>
                      </a:endParaRPr>
                    </a:p>
                  </a:txBody>
                  <a:tcPr marL="49782" marR="26274" marT="39180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8170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feld 3"/>
          <p:cNvSpPr txBox="1"/>
          <p:nvPr/>
        </p:nvSpPr>
        <p:spPr>
          <a:xfrm>
            <a:off x="577515" y="449179"/>
            <a:ext cx="1074821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>
                <a:latin typeface="Arial" panose="020B0604020202020204" pitchFamily="34" charset="0"/>
                <a:cs typeface="Arial" panose="020B0604020202020204" pitchFamily="34" charset="0"/>
              </a:rPr>
              <a:t>Tabelle 5.3-1	</a:t>
            </a:r>
            <a:endParaRPr lang="de-DE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de-DE" b="1" dirty="0" smtClean="0">
                <a:latin typeface="Arial" panose="020B0604020202020204" pitchFamily="34" charset="0"/>
                <a:cs typeface="Arial" panose="020B0604020202020204" pitchFamily="34" charset="0"/>
              </a:rPr>
              <a:t>Einflussgrößen </a:t>
            </a:r>
            <a:r>
              <a:rPr lang="de-DE" b="1" dirty="0">
                <a:latin typeface="Arial" panose="020B0604020202020204" pitchFamily="34" charset="0"/>
                <a:cs typeface="Arial" panose="020B0604020202020204" pitchFamily="34" charset="0"/>
              </a:rPr>
              <a:t>auf das Einkommensniveau von Verkaufsaußendiensten </a:t>
            </a:r>
          </a:p>
          <a:p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(in Anlehnung an Albers </a:t>
            </a:r>
            <a:r>
              <a:rPr lang="de-DE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1989; </a:t>
            </a: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Coughlan und Narasimhan 1992; </a:t>
            </a:r>
            <a:r>
              <a:rPr lang="de-DE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Krafft 1995; </a:t>
            </a: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Rouziès et al. </a:t>
            </a:r>
            <a:r>
              <a:rPr lang="de-DE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2009)</a:t>
            </a:r>
            <a:endParaRPr lang="de-DE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feld 6"/>
          <p:cNvSpPr txBox="1"/>
          <p:nvPr/>
        </p:nvSpPr>
        <p:spPr>
          <a:xfrm>
            <a:off x="10547683" y="6427113"/>
            <a:ext cx="164431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©  Albers/Krafft 2013</a:t>
            </a:r>
            <a:endParaRPr lang="de-DE" sz="11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e-DE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4865259"/>
              </p:ext>
            </p:extLst>
          </p:nvPr>
        </p:nvGraphicFramePr>
        <p:xfrm>
          <a:off x="682125" y="1500845"/>
          <a:ext cx="9328150" cy="4974396"/>
        </p:xfrm>
        <a:graphic>
          <a:graphicData uri="http://schemas.openxmlformats.org/drawingml/2006/table">
            <a:tbl>
              <a:tblPr firstRow="1" firstCol="1" lastRow="1" lastCol="1" bandRow="1"/>
              <a:tblGrid>
                <a:gridCol w="4788233"/>
                <a:gridCol w="4539917"/>
              </a:tblGrid>
              <a:tr h="316209"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  <a:tabLst>
                          <a:tab pos="4536440" algn="r"/>
                        </a:tabLst>
                      </a:pPr>
                      <a:r>
                        <a:rPr lang="de-DE" sz="1400" b="1" kern="6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Niedriges </a:t>
                      </a:r>
                      <a:r>
                        <a:rPr lang="de-DE" sz="1400" b="1" kern="6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Einkommen	</a:t>
                      </a:r>
                      <a:r>
                        <a:rPr lang="de-DE" sz="1400" b="1" kern="6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                                                             Hohes Einkommen     </a:t>
                      </a:r>
                      <a:endParaRPr lang="en-US" sz="14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16209"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400" kern="6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Geringe Komplexität im Verkauf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4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Anspruchsvoller Verkaufsprozess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6209"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4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Geringer Informationsbedarf der Kunden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4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Hoher Informationsbedarf der Kunden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6209"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4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Niedriger Qualifikationsbedarf der Verkäufer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4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Hohe Qualifikationsanforderungen an die Verkäufer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5110"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4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Schwacher Einfluss der Verkaufsanstrengung auf Abschlusswahrscheinlichkeit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4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Nachhaltiger Effekt des Einsatzes und der Fähigkeiten der Verkäufer auf den Abschluss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5110"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4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Verkäufer ist in erster Linie verantwortlich für die Pflege der Kundenbeziehung (u.a. Merchandising, Service)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4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Hoher Anteil von Neukundenakquisition, Cross- und Up-Selling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5110"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4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Regionale Verantwortung für viele Kunden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400" kern="6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Verantwortung für wenige (inter-)nationale Kunden oder Key Accounts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5110"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4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Umfang und Bedeutung des Kaufs sind für den Kunden und das Unternehmen eher gering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4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Die meisten Abschlüsse sind für den Kunden und das Unternehmen von großer Bedeutung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5110"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4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Monopolartige Position des Unternehmens (starke Marken, hohe Wechselbarrieren)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400" kern="6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Intensiver Wettbewerb (niedrige Wechsel­barrieren, geringe Differenzierung)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34010"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4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Geringer Wettbewerb um beste Außendienstmitarbeiter bzw. kaum attraktive Alternativbeschäftigungen (bspw. aufgrund hoher Arbeitslosigkeit)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400" kern="6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Konkurrenz versucht, beste Verkäufer abzuwerben bzw. es bestehen zahlreiche attraktive Alternativen zur Tätigkeit im Persönlichen Verkauf des Unternehmens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cxnSp>
        <p:nvCxnSpPr>
          <p:cNvPr id="8" name="Line 4"/>
          <p:cNvCxnSpPr>
            <a:cxnSpLocks noChangeShapeType="1"/>
          </p:cNvCxnSpPr>
          <p:nvPr/>
        </p:nvCxnSpPr>
        <p:spPr bwMode="auto">
          <a:xfrm>
            <a:off x="4326859" y="1673225"/>
            <a:ext cx="2165350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val="1219678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feld 3"/>
          <p:cNvSpPr txBox="1"/>
          <p:nvPr/>
        </p:nvSpPr>
        <p:spPr>
          <a:xfrm>
            <a:off x="577515" y="449179"/>
            <a:ext cx="1074821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>
                <a:latin typeface="Arial" panose="020B0604020202020204" pitchFamily="34" charset="0"/>
                <a:cs typeface="Arial" panose="020B0604020202020204" pitchFamily="34" charset="0"/>
              </a:rPr>
              <a:t>Tabelle 5.3-2	</a:t>
            </a:r>
            <a:endParaRPr lang="de-DE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de-DE" b="1" dirty="0" smtClean="0">
                <a:latin typeface="Arial" panose="020B0604020202020204" pitchFamily="34" charset="0"/>
                <a:cs typeface="Arial" panose="020B0604020202020204" pitchFamily="34" charset="0"/>
              </a:rPr>
              <a:t>Einflussgrößen </a:t>
            </a:r>
            <a:r>
              <a:rPr lang="de-DE" b="1" dirty="0">
                <a:latin typeface="Arial" panose="020B0604020202020204" pitchFamily="34" charset="0"/>
                <a:cs typeface="Arial" panose="020B0604020202020204" pitchFamily="34" charset="0"/>
              </a:rPr>
              <a:t>auf die Höhe des Festgehaltsanteils von Verkäufern </a:t>
            </a:r>
          </a:p>
          <a:p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(in Anlehnung an Albers </a:t>
            </a:r>
            <a:r>
              <a:rPr lang="de-DE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1989; </a:t>
            </a: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Krafft </a:t>
            </a:r>
            <a:r>
              <a:rPr lang="de-DE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1995)</a:t>
            </a:r>
            <a:endParaRPr lang="de-DE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feld 6"/>
          <p:cNvSpPr txBox="1"/>
          <p:nvPr/>
        </p:nvSpPr>
        <p:spPr>
          <a:xfrm>
            <a:off x="10547683" y="6427113"/>
            <a:ext cx="164431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©  Albers/Krafft 2013</a:t>
            </a:r>
            <a:endParaRPr lang="de-DE" sz="11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e-DE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45073399"/>
              </p:ext>
            </p:extLst>
          </p:nvPr>
        </p:nvGraphicFramePr>
        <p:xfrm>
          <a:off x="714207" y="1507749"/>
          <a:ext cx="10210467" cy="4488180"/>
        </p:xfrm>
        <a:graphic>
          <a:graphicData uri="http://schemas.openxmlformats.org/drawingml/2006/table">
            <a:tbl>
              <a:tblPr firstRow="1" firstCol="1" lastRow="1" lastCol="1" bandRow="1"/>
              <a:tblGrid>
                <a:gridCol w="5190903"/>
                <a:gridCol w="5019564"/>
              </a:tblGrid>
              <a:tr h="0"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  <a:tabLst>
                          <a:tab pos="4536440" algn="r"/>
                        </a:tabLst>
                      </a:pPr>
                      <a:r>
                        <a:rPr lang="de-DE" sz="14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Niedriger Festgehaltsanteil	</a:t>
                      </a:r>
                      <a:r>
                        <a:rPr lang="de-DE" sz="1400" b="1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                                                             Hoher </a:t>
                      </a:r>
                      <a:r>
                        <a:rPr lang="de-DE" sz="14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Festgehaltsanteil</a:t>
                      </a:r>
                      <a:endParaRPr lang="en-US" sz="14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0"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400" i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Rahmenbedingungen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Kurze Verkaufszyklen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Lange Verkaufszyklen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Individueller Leistungsbeitrag leicht zu </a:t>
                      </a:r>
                      <a:br>
                        <a:rPr lang="de-DE" sz="1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</a:br>
                      <a:r>
                        <a:rPr lang="de-DE" sz="1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ermitteln, kaum Verbundeffekte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Team Selling, komplexe Verkaufsprozesse, nachhaltige Verbundeffekte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Außendienst trägt ursächlich zum erfolg­reichen Abschluss bei, kaum zeitlich </a:t>
                      </a:r>
                      <a:r>
                        <a:rPr lang="de-DE" sz="14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ver­zögerte </a:t>
                      </a:r>
                      <a:r>
                        <a:rPr lang="de-DE" sz="1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Wirkungen (Carry-over)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Nicht der Persönliche Verkauf, sondern </a:t>
                      </a:r>
                      <a:r>
                        <a:rPr lang="de-DE" sz="14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andere </a:t>
                      </a:r>
                      <a:r>
                        <a:rPr lang="de-DE" sz="1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Marketing-Mix-Elemente sind </a:t>
                      </a:r>
                      <a:r>
                        <a:rPr lang="de-DE" sz="14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abschlussentscheidend</a:t>
                      </a:r>
                      <a:r>
                        <a:rPr lang="de-DE" sz="1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, Carry-over-Effekte 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Kaum spezifische Produkt-, Kunden- und Unternehmens-Kenntnisse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Umfassendes Produkt-, Kunden- und</a:t>
                      </a:r>
                      <a:br>
                        <a:rPr lang="de-DE" sz="1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</a:br>
                      <a:r>
                        <a:rPr lang="de-DE" sz="1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Unternehmens-Know-how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400" i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Ziele der Vertriebssteuerung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Ergebnisorientierung im Fokus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Verhaltensorientierung wird angestrebt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Schwerpunkt ist das Neugeschäft</a:t>
                      </a:r>
                      <a:br>
                        <a:rPr lang="de-DE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</a:br>
                      <a:r>
                        <a:rPr lang="de-DE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(„hunting“)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Stammgeschäft steht im Mittelpunkt</a:t>
                      </a:r>
                      <a:br>
                        <a:rPr lang="de-DE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</a:br>
                      <a:r>
                        <a:rPr lang="de-DE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(„farming“)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Kurzfristige Abschlussorientierung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Langfristig wirkende Aktivitäten werden präferiert (Service, Beratung)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400" i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Risikoerwägungen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Erfolg bzw. Erfolglosigkeit im Verkauf wird dem Verkäufer zugeschrieben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Abschlussrisiko wird überwiegend vom Unternehmen getragen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cxnSp>
        <p:nvCxnSpPr>
          <p:cNvPr id="11" name="Line 4"/>
          <p:cNvCxnSpPr>
            <a:cxnSpLocks noChangeShapeType="1"/>
          </p:cNvCxnSpPr>
          <p:nvPr/>
        </p:nvCxnSpPr>
        <p:spPr bwMode="auto">
          <a:xfrm>
            <a:off x="4904375" y="1657183"/>
            <a:ext cx="2165350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val="3775528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feld 3"/>
          <p:cNvSpPr txBox="1"/>
          <p:nvPr/>
        </p:nvSpPr>
        <p:spPr>
          <a:xfrm>
            <a:off x="577515" y="449179"/>
            <a:ext cx="10748211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>
                <a:latin typeface="Arial" panose="020B0604020202020204" pitchFamily="34" charset="0"/>
                <a:cs typeface="Arial" panose="020B0604020202020204" pitchFamily="34" charset="0"/>
              </a:rPr>
              <a:t>Tabelle 5.3-3	</a:t>
            </a:r>
            <a:endParaRPr lang="de-DE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de-DE" b="1" dirty="0" smtClean="0">
                <a:latin typeface="Arial" panose="020B0604020202020204" pitchFamily="34" charset="0"/>
                <a:cs typeface="Arial" panose="020B0604020202020204" pitchFamily="34" charset="0"/>
              </a:rPr>
              <a:t>Einflussgrößen </a:t>
            </a:r>
            <a:r>
              <a:rPr lang="de-DE" b="1" dirty="0">
                <a:latin typeface="Arial" panose="020B0604020202020204" pitchFamily="34" charset="0"/>
                <a:cs typeface="Arial" panose="020B0604020202020204" pitchFamily="34" charset="0"/>
              </a:rPr>
              <a:t>auf die Vorteilhaftigkeit von Provisionen und Prämien </a:t>
            </a:r>
            <a:endParaRPr lang="de-DE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de-DE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in Anlehnung an Cron und DeCarlo </a:t>
            </a:r>
            <a:r>
              <a:rPr lang="de-DE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2009; </a:t>
            </a: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Ingram et al. </a:t>
            </a:r>
            <a:r>
              <a:rPr lang="de-DE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2009; </a:t>
            </a: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Kishore et al. </a:t>
            </a:r>
            <a:r>
              <a:rPr lang="de-DE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2013; </a:t>
            </a: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Zoltners, Sinha und Lorimer </a:t>
            </a:r>
            <a:r>
              <a:rPr lang="de-DE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2006)</a:t>
            </a:r>
            <a:endParaRPr lang="de-DE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feld 6"/>
          <p:cNvSpPr txBox="1"/>
          <p:nvPr/>
        </p:nvSpPr>
        <p:spPr>
          <a:xfrm>
            <a:off x="10547683" y="6427113"/>
            <a:ext cx="164431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©  Albers/Krafft 2013</a:t>
            </a:r>
            <a:endParaRPr lang="de-DE" sz="11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e-DE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7203386"/>
              </p:ext>
            </p:extLst>
          </p:nvPr>
        </p:nvGraphicFramePr>
        <p:xfrm>
          <a:off x="729080" y="1523791"/>
          <a:ext cx="10003087" cy="4914900"/>
        </p:xfrm>
        <a:graphic>
          <a:graphicData uri="http://schemas.openxmlformats.org/drawingml/2006/table">
            <a:tbl>
              <a:tblPr firstRow="1" firstCol="1" lastRow="1" lastCol="1" bandRow="1"/>
              <a:tblGrid>
                <a:gridCol w="4952213"/>
                <a:gridCol w="5050874"/>
              </a:tblGrid>
              <a:tr h="254803"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  <a:tabLst>
                          <a:tab pos="4536440" algn="r"/>
                        </a:tabLst>
                      </a:pPr>
                      <a:r>
                        <a:rPr lang="de-DE" sz="14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Provisionssystem	</a:t>
                      </a:r>
                      <a:r>
                        <a:rPr lang="de-DE" sz="1400" b="1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                                                                              Prämiensystem</a:t>
                      </a:r>
                      <a:endParaRPr lang="en-US" sz="14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54803"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4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Merkmale des Verkaufsprozesses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58161"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Erfolg bzw. Erfolglosigkeit im Verkauf ist nachhaltig dem einzelnen Verkäufer zuzuschreiben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Erfolg bzw. Erfolglosigkeit im Verkauf liegt nur teilweise in den Händen des Vertriebsmitarbeiters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8161"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Kurze Verkaufszyklen; variable Einkommen können zeitnah ausgezahlt werden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Lange Verkaufszyklen; Anreize können kurzfristig nicht sinnvoll ermittelt werden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8161"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Außendienst trägt ursächlich zum erfolgreichen Abschluss bei, kaum zeitlich verzögerte Wirkungen (Carry-over)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Nicht der Persönliche Verkauf, sondern andere Marketing-Mix-Elemente sind abschlussentscheidend, Carry-over-Effekte 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8161"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Individueller Leistungsbeitrag leicht zu ermitteln, kaum Verbundeffekte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Team Selling, komplexe Verkaufsprozesse, nachhaltige Verbundeffekte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4803"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4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Merkmale der Vertriebsorganisation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54803"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Ergebnisorientierung im Fokus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Verhaltensorientierung wird angestrebt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8161"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Verkaufsgebiete sind vergleichbar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Verkaufsgebiete weisen zum Teil deutlich unterschiedliche Potenziale auf, die über Zielvorgaben berücksichtigt werden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8161"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Kurzfristige Abschlussorientierung </a:t>
                      </a:r>
                      <a:br>
                        <a:rPr lang="de-DE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</a:br>
                      <a:r>
                        <a:rPr lang="de-DE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(Non-Selling-Aktivitäten durch andere)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Verkäufer üben substanzielle Non-Selling-Aktivitäten aus (wie Service, Beratung)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4803"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4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Nachfrage(un)sicherheit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661520"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Volatiles Marktumfeld und fehlende Daten erschweren die Prognose der Nachfrage und das Setzen geeigneter Zielvorgaben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Stabiles Marktumfeld und vorhandene Daten ermöglichen Nachfrageprognosen und das Vereinbaren geeigneter Zielvorgaben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cxnSp>
        <p:nvCxnSpPr>
          <p:cNvPr id="10" name="Line 4"/>
          <p:cNvCxnSpPr>
            <a:cxnSpLocks noChangeShapeType="1"/>
          </p:cNvCxnSpPr>
          <p:nvPr/>
        </p:nvCxnSpPr>
        <p:spPr bwMode="auto">
          <a:xfrm>
            <a:off x="4679787" y="1673225"/>
            <a:ext cx="2165350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val="2620647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feld 3"/>
          <p:cNvSpPr txBox="1"/>
          <p:nvPr/>
        </p:nvSpPr>
        <p:spPr>
          <a:xfrm>
            <a:off x="577515" y="449179"/>
            <a:ext cx="10748211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>
                <a:latin typeface="Arial" panose="020B0604020202020204" pitchFamily="34" charset="0"/>
                <a:cs typeface="Arial" panose="020B0604020202020204" pitchFamily="34" charset="0"/>
              </a:rPr>
              <a:t>Tabelle 5.3-4	</a:t>
            </a:r>
            <a:endParaRPr lang="de-DE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de-DE" b="1" dirty="0" smtClean="0">
                <a:latin typeface="Arial" panose="020B0604020202020204" pitchFamily="34" charset="0"/>
                <a:cs typeface="Arial" panose="020B0604020202020204" pitchFamily="34" charset="0"/>
              </a:rPr>
              <a:t>Vorteilhaftigkeit </a:t>
            </a:r>
            <a:r>
              <a:rPr lang="de-DE" b="1" dirty="0">
                <a:latin typeface="Arial" panose="020B0604020202020204" pitchFamily="34" charset="0"/>
                <a:cs typeface="Arial" panose="020B0604020202020204" pitchFamily="34" charset="0"/>
              </a:rPr>
              <a:t>häufiger bzw. seltener Auszahlung variabler </a:t>
            </a:r>
            <a:r>
              <a:rPr lang="de-DE" b="1" dirty="0" smtClean="0">
                <a:latin typeface="Arial" panose="020B0604020202020204" pitchFamily="34" charset="0"/>
                <a:cs typeface="Arial" panose="020B0604020202020204" pitchFamily="34" charset="0"/>
              </a:rPr>
              <a:t>Vergütung </a:t>
            </a:r>
          </a:p>
          <a:p>
            <a:r>
              <a:rPr lang="de-DE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in Anlehnung an Ingram et al. </a:t>
            </a:r>
            <a:r>
              <a:rPr lang="de-DE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2009; </a:t>
            </a: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Johnston und Marshall </a:t>
            </a:r>
            <a:r>
              <a:rPr lang="de-DE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2009; </a:t>
            </a: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Zoltners, Sinha und Zoltners </a:t>
            </a:r>
            <a:r>
              <a:rPr lang="de-DE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2001)</a:t>
            </a:r>
            <a:endParaRPr lang="de-DE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feld 6"/>
          <p:cNvSpPr txBox="1"/>
          <p:nvPr/>
        </p:nvSpPr>
        <p:spPr>
          <a:xfrm>
            <a:off x="10547683" y="6427113"/>
            <a:ext cx="164431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©  Albers/Krafft 2013</a:t>
            </a:r>
            <a:endParaRPr lang="de-DE" sz="11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e-DE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23236988"/>
              </p:ext>
            </p:extLst>
          </p:nvPr>
        </p:nvGraphicFramePr>
        <p:xfrm>
          <a:off x="745123" y="1710863"/>
          <a:ext cx="9233066" cy="3727409"/>
        </p:xfrm>
        <a:graphic>
          <a:graphicData uri="http://schemas.openxmlformats.org/drawingml/2006/table">
            <a:tbl>
              <a:tblPr firstRow="1" firstCol="1" lastRow="1" lastCol="1" bandRow="1"/>
              <a:tblGrid>
                <a:gridCol w="4436477"/>
                <a:gridCol w="4796589"/>
              </a:tblGrid>
              <a:tr h="335990"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  <a:tabLst>
                          <a:tab pos="4536440" algn="r"/>
                        </a:tabLst>
                      </a:pPr>
                      <a:r>
                        <a:rPr lang="de-DE" sz="1600" b="1" kern="6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Oft auszahlen	</a:t>
                      </a:r>
                      <a:r>
                        <a:rPr lang="de-DE" sz="1600" b="1" kern="6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                                                           Selten </a:t>
                      </a:r>
                      <a:r>
                        <a:rPr lang="de-DE" sz="1600" b="1" kern="6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auszahlen</a:t>
                      </a:r>
                      <a:endParaRPr lang="en-US" sz="16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35990"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 kern="6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Verkaufszyklen sind kurz (z.B. ein Monat)</a:t>
                      </a:r>
                      <a:endParaRPr lang="en-US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Verkaufszyklen sind lang (z.B. ein Jahr)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1086"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Verkäufer erhalten eine häufige und direkte Rückkoppelung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Langfristige Ziele können verlässlicher bestimmt werden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86181"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Der Einsatz, Erfolg und die Vergütung der Leistung der Mitarbeiter stehen in einem zeitlich engen Zusammenhang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Die variable Vergütung fällt insgesamt sehr hoch aus und wirkt dadurch nachhaltiger auf die Motivierung der Mitarbeiter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1086"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Erfolgreiches Verhalten wird gefördert, die Motivation der Mitarbeiter steigt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Administrative Kosten fallen eher niedrig aus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1086">
                <a:tc rowSpan="2"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Die variable Vergütung kann zeitnah auf veränderte Rahmenbedingungen angepasst werden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 kern="6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Ergebnisschwankungen gleichen sich</a:t>
                      </a:r>
                      <a:br>
                        <a:rPr lang="de-DE" sz="1600" kern="6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</a:br>
                      <a:r>
                        <a:rPr lang="de-DE" sz="1600" kern="6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mittel- bis langfristig aus</a:t>
                      </a:r>
                      <a:endParaRPr lang="en-US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599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 kern="6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Zinsvorteile können realisiert werden</a:t>
                      </a:r>
                      <a:endParaRPr lang="en-US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cxnSp>
        <p:nvCxnSpPr>
          <p:cNvPr id="11" name="Line 4"/>
          <p:cNvCxnSpPr>
            <a:cxnSpLocks noChangeShapeType="1"/>
          </p:cNvCxnSpPr>
          <p:nvPr/>
        </p:nvCxnSpPr>
        <p:spPr bwMode="auto">
          <a:xfrm>
            <a:off x="4118313" y="1881771"/>
            <a:ext cx="2165350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val="1160017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</TotalTime>
  <Words>1589</Words>
  <Application>Microsoft Office PowerPoint</Application>
  <PresentationFormat>Widescreen</PresentationFormat>
  <Paragraphs>663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1" baseType="lpstr">
      <vt:lpstr>Arial Unicode MS</vt:lpstr>
      <vt:lpstr>Arial</vt:lpstr>
      <vt:lpstr>Calibri</vt:lpstr>
      <vt:lpstr>Calibri Light</vt:lpstr>
      <vt:lpstr>Times New Roman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WWU Muenster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Irene Kowalenko</dc:creator>
  <cp:lastModifiedBy>Irene Kowalenko</cp:lastModifiedBy>
  <cp:revision>14</cp:revision>
  <dcterms:created xsi:type="dcterms:W3CDTF">2014-08-01T15:25:03Z</dcterms:created>
  <dcterms:modified xsi:type="dcterms:W3CDTF">2014-08-01T18:05:06Z</dcterms:modified>
</cp:coreProperties>
</file>