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71" autoAdjust="0"/>
    <p:restoredTop sz="94660"/>
  </p:normalViewPr>
  <p:slideViewPr>
    <p:cSldViewPr snapToGrid="0">
      <p:cViewPr>
        <p:scale>
          <a:sx n="60" d="100"/>
          <a:sy n="60" d="100"/>
        </p:scale>
        <p:origin x="130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63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9781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6968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5934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8841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9482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4819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2018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4180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1967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7240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5A839-A4D9-45BC-8952-1744AA0AFFA1}" type="datetimeFigureOut">
              <a:rPr lang="de-DE" smtClean="0"/>
              <a:t>01.08.2014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602A3-0A05-4716-997E-2310044FA2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1590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6.1-1	Arten von Einflussgrößen auf den wirtschaftlichen Erfolg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231047"/>
              </p:ext>
            </p:extLst>
          </p:nvPr>
        </p:nvGraphicFramePr>
        <p:xfrm>
          <a:off x="835398" y="1407014"/>
          <a:ext cx="7905189" cy="2737485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473859"/>
                <a:gridCol w="2686952"/>
                <a:gridCol w="2744378"/>
              </a:tblGrid>
              <a:tr h="34988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        </a:t>
                      </a:r>
                      <a:r>
                        <a:rPr lang="de-DE" sz="16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Einflussgröße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Variation über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Intern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(beeinflussbar)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Extern </a:t>
                      </a:r>
                      <a:b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(nicht beeinflussbar)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41465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Regionen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Verkaufsanstrengungen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Marketing-Budget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Preise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Potenzialindikatoren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Wettbewerb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10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Zeit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Außendienstgröße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Produkte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Unternehmenspolitik 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Konjunktur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Wettbewerbsdynamik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Technologie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Gesetze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Gerade Verbindung 10"/>
          <p:cNvCxnSpPr>
            <a:cxnSpLocks/>
          </p:cNvCxnSpPr>
          <p:nvPr/>
        </p:nvCxnSpPr>
        <p:spPr>
          <a:xfrm flipH="1" flipV="1">
            <a:off x="831877" y="1407015"/>
            <a:ext cx="2448352" cy="654014"/>
          </a:xfrm>
          <a:prstGeom prst="line">
            <a:avLst/>
          </a:prstGeom>
          <a:ln w="63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666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48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6.5-3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Unterschiedliche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Parameterwerte für Durchschnittsregression und Efficient Frontier Regression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(übersetzt nach Horsky und Nelson,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1996) 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478683"/>
              </p:ext>
            </p:extLst>
          </p:nvPr>
        </p:nvGraphicFramePr>
        <p:xfrm>
          <a:off x="826815" y="1923938"/>
          <a:ext cx="9608956" cy="3344747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5646556"/>
                <a:gridCol w="1973943"/>
                <a:gridCol w="1988457"/>
              </a:tblGrid>
              <a:tr h="581784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Durchschnitts-regression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Efficient Frontier  Regression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1987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Konstante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  <a:tab pos="12096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	9,322**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7,576**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87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Umsatz der Vorperiode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  <a:tab pos="12096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	0,398**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</a:tabLs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0,400**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87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Anzahl der Nahrungsmittelfabriken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  <a:tab pos="12096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	-0,085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482600" algn="dec"/>
                          <a:tab pos="513080" algn="dec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	0,106*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87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Anzahl Raffinerien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  <a:tab pos="12096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	0,036**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0,050**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784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Anzahl von Verkaufsaußendienstmitarbeitern bei Wettbewerbern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  <a:tab pos="12096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	0,054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0,032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87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Dummy-Variable 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für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 New York City </a:t>
                      </a:r>
                      <a:r>
                        <a:rPr lang="en-US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und Los 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Angeles</a:t>
                      </a: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  <a:tab pos="1209675" algn="l"/>
                        </a:tabLs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	-0,212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-0,284**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784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Anzahl von Verkaufsaußendienstmitarbeitern des eigenen Unternehmens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78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  <a:tab pos="12096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	0,658**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080" algn="dec"/>
                        </a:tabLs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0,573**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41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6.6-1	Beispiele für Kombinationen von Feedback und Konsequenzen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366654"/>
              </p:ext>
            </p:extLst>
          </p:nvPr>
        </p:nvGraphicFramePr>
        <p:xfrm>
          <a:off x="841243" y="1411987"/>
          <a:ext cx="10291215" cy="4632953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1930986"/>
                <a:gridCol w="1567542"/>
                <a:gridCol w="3556000"/>
                <a:gridCol w="3236687"/>
              </a:tblGrid>
              <a:tr h="65780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Konsequenzen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Information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Belohnungen (Anreize) bzw. Sanktionen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1998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Feedback auf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115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Output (Ergebnis)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positiv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Anruf des Verkaufs­managers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Bonus auf Erfüllung von Umsatzvorgabe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3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negativ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Rangliste von Umsätzen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Androhung der Entlassung bei Fortbestehen schlechter Umsätze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31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Input in Form von Verkaufsfähigkeiten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positiv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Bestätigung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durch 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Verkaufsmanager nach Begleitung zu Besuchen 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Preis für gute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Verkaufsfähigkeiten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3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negativ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Kritik durch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Verkaufsmanager 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nach Begleitung zu Besuchen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Anordnen eines besonderen Verkaufstrainings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31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Input in Form von Verkaufsaktivitäten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 anchor="ctr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positiv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Bestätigung durch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Verkaufsmanager 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nach Begleitung zu Besuchen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Preis für fleißigsten Verkaufs­außendienstmitarbeiter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3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negativ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Kritik durch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Verkaufsmanager 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nach Begleitung zu Besuchen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Verzicht auf </a:t>
                      </a:r>
                      <a:b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Gehaltserhöhung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6376" marR="35032" marT="52241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AutoShape 186"/>
          <p:cNvCxnSpPr>
            <a:cxnSpLocks noChangeShapeType="1"/>
          </p:cNvCxnSpPr>
          <p:nvPr/>
        </p:nvCxnSpPr>
        <p:spPr bwMode="auto">
          <a:xfrm>
            <a:off x="846034" y="1418602"/>
            <a:ext cx="3495230" cy="1174891"/>
          </a:xfrm>
          <a:prstGeom prst="straightConnector1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16895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6.7-1	Ethische Dilemmata von Verkaufsaußendienstmitarbeitern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387092"/>
              </p:ext>
            </p:extLst>
          </p:nvPr>
        </p:nvGraphicFramePr>
        <p:xfrm>
          <a:off x="855727" y="1398581"/>
          <a:ext cx="10004778" cy="2908512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5240273"/>
                <a:gridCol w="4764505"/>
              </a:tblGrid>
              <a:tr h="30926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Gegenüber den Kunden</a:t>
                      </a:r>
                      <a:endParaRPr lang="en-US" sz="1600" dirty="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Gegenüber dem Verkaufsmanagement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0689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Falsche Informationen für den Kunden, die kurzfristig verkaufsfördernd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wirken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 Liefer­termin und zugesicherte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Produkteigenschaften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dirty="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Meldung falscher Inputs </a:t>
                      </a:r>
                      <a:endParaRPr lang="de-DE" sz="1600" dirty="0" smtClean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z.B. zu hohe Anzahl durchgeführter Besuche)</a:t>
                      </a:r>
                      <a:endParaRPr lang="en-US" sz="1600" dirty="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568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Aufmerksamkeiten, Geschenke und Einladungen 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Manipulation von Outputs </a:t>
                      </a:r>
                      <a:endParaRPr lang="de-DE" sz="1600" dirty="0" smtClean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z.B. Verschieben oder Vordatieren von Umsätzen für Quotenerfüllung)</a:t>
                      </a:r>
                      <a:endParaRPr lang="en-US" sz="1600" dirty="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4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Finanzielle Zuwendungen (</a:t>
                      </a: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 Bestechung)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Missbrauch von Unternehmensressourcen    </a:t>
                      </a:r>
                      <a:endParaRPr lang="de-DE" sz="1600" dirty="0" smtClean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z.B. falsche Reisekostenabrechnungen)</a:t>
                      </a:r>
                      <a:endParaRPr lang="en-US" sz="1600" dirty="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01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6.1-2	Komponenten der Planung im Vertrieb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134489"/>
              </p:ext>
            </p:extLst>
          </p:nvPr>
        </p:nvGraphicFramePr>
        <p:xfrm>
          <a:off x="838200" y="1411445"/>
          <a:ext cx="9205685" cy="3218611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431042"/>
                <a:gridCol w="6774643"/>
              </a:tblGrid>
              <a:tr h="353934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Komponente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Planungsproblem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64372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Umsatzprognosen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Wie entwickelt sich der Umsatz in Abhängigkeit von externen Einflussgrößen und der Unternehmenspolitik?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72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Reaktionsfunktionen und Elastizitäten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Wie soll die funktionale Abhängigkeit des Umsatzes in Abhängigkeit von externen Einflussgrößen und der Unternehmenspolitik kalibriert werden?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72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Potenziale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Welche Wachstumsmöglichkeiten sind durch Neukundenakquisition und Stammkunden-Penetration gegeben?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351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Umsatzvorgaben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Wie erfolgt die zwischen Vertriebsmanagement und Verkaufs­außendienstmitarbeiter abzustimmende Umsatzplanung unter Beachtung der anderen Funktionsbereiche?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40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629967"/>
            <a:ext cx="10748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Tabelle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6.4-1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Häufigkeit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berichteter Erfolgsmaße 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Jackson, Schlacter und Wolfe 1995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861006"/>
              </p:ext>
            </p:extLst>
          </p:nvPr>
        </p:nvGraphicFramePr>
        <p:xfrm>
          <a:off x="5459043" y="702538"/>
          <a:ext cx="4641215" cy="5773420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3623945"/>
                <a:gridCol w="1017270"/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4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Erfolgsmaß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4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Prozent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 und Absatz (Ergebnisse)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87655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 in US-$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79 %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Umsatzwachstum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76 %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 pro Produkt (Linie), Kunde oder Neukunde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45 %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Absatz in Einheiten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Absatz zu Marktpotenzial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 pro Auftrag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 pro Besuch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Prozentsatz des Absatzes über Telefon und Post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Erreichter Marktanteil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59 %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400" i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Kunden (Ergebnisse)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87655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Anzahl von Neukunden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Anzahl von verlorenen Kunden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33 %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Forderungen in US-$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Kundenabwanderungsquote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400" i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Gewinn (Ergebnisse)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87655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Nettogewinn in US-$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Return on Investment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33 %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Deckungsbeitragssatz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34 %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43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6.4-2	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Klassifikation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verschiedener Erfolgsmaße nach Art und Bezug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des Ergebnisses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32368"/>
              </p:ext>
            </p:extLst>
          </p:nvPr>
        </p:nvGraphicFramePr>
        <p:xfrm>
          <a:off x="826861" y="1407014"/>
          <a:ext cx="10000796" cy="4818380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491647"/>
                <a:gridCol w="2503962"/>
                <a:gridCol w="2503962"/>
                <a:gridCol w="2501225"/>
              </a:tblGrid>
              <a:tr h="1037642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Ergebnis </a:t>
                      </a: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bezieht     sich auf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Art des</a:t>
                      </a:r>
                      <a:b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Ergebnisses                             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Verkaufsaußen­dienstmitarbeiter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Unternehmen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85219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Input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Besuche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Verkaufsausgaben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für Kunden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Fähigkeiten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Einsatz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Größe des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Verkaufsaußendienstes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49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Prozess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Kundengewinnung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Kundenverlust 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Zufriedenheit,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Weiterempfehlungen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Beschwerden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Sales Funnel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(vom Lead bis zum Abschluss)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Penetration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Wachstum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49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Output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Aufträge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Absatz, Umsatz 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 Segment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Lieferanteil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Kunden-Deckungsbeitrag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Absatz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Marktanteile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Deckungsbeitrag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Absatz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Umsatz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Marktanteile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Deckungsbeitrag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" name="AutoShape 209"/>
          <p:cNvCxnSpPr>
            <a:cxnSpLocks noChangeShapeType="1"/>
          </p:cNvCxnSpPr>
          <p:nvPr/>
        </p:nvCxnSpPr>
        <p:spPr bwMode="auto">
          <a:xfrm>
            <a:off x="841376" y="1407014"/>
            <a:ext cx="2467881" cy="1074929"/>
          </a:xfrm>
          <a:prstGeom prst="straightConnector1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73277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6.4-3	Beispiel zur Errechnung von Kostensätzen nach der Prozesskostenrechnung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162536"/>
              </p:ext>
            </p:extLst>
          </p:nvPr>
        </p:nvGraphicFramePr>
        <p:xfrm>
          <a:off x="853168" y="1420698"/>
          <a:ext cx="9916431" cy="2933589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543072"/>
                <a:gridCol w="1072616"/>
                <a:gridCol w="1318629"/>
                <a:gridCol w="2193029"/>
                <a:gridCol w="1194920"/>
                <a:gridCol w="1594165"/>
              </a:tblGrid>
              <a:tr h="64477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Teilprozesse und ihre Anteile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Anteile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Kosten-volumen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Teilprozesse und ihre Anteile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Anteile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Kosten-volumen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9350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64.800 € pro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Verkaufsaußendienst-mitarbeiter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23 %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1.490.400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39.800 € pro</a:t>
                      </a:r>
                      <a:b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Innendienst-Mitarbeiter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6 %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238.800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77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Kundenbesuche plus Fahrtzeit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30 %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447.120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Auslieferung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15 %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35.820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Angebotserstellung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25 %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372.600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Ausgangs­rechnungen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5 %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11.940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Auftragsbearbeitung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5 %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74.520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085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6.4-4	Beispiel zur Errechnung von Kostensätzen nach der Prozesskostenrechnung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618397"/>
              </p:ext>
            </p:extLst>
          </p:nvPr>
        </p:nvGraphicFramePr>
        <p:xfrm>
          <a:off x="824591" y="1399382"/>
          <a:ext cx="9886952" cy="2621074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219850"/>
                <a:gridCol w="2877388"/>
                <a:gridCol w="1453905"/>
                <a:gridCol w="1765528"/>
                <a:gridCol w="1570281"/>
              </a:tblGrid>
              <a:tr h="5683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Teilprozesse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Kostentreiber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Kosten-volumen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Menge 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Kostentreiber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Kostensatz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124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Kundenbetreuung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Kundenbesuche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447.120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11.040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40,50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4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Angebotserstellung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Angebotspositionen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372.600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12.848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29,00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4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Auftragsbearbeitung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Auftragspositionen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74.520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9.746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7,65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4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8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Auslieferung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Anzahl Lieferscheine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35.820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4.722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7,59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0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Rechnungswesen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Anzahl </a:t>
                      </a:r>
                      <a:r>
                        <a:rPr lang="de-DE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Ausgangsrechnungen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11.940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2.456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4,86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8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4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6.4-5	Beispiel einer stufenweisen Kunden-Deckungsbeitragsrechnung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853730"/>
              </p:ext>
            </p:extLst>
          </p:nvPr>
        </p:nvGraphicFramePr>
        <p:xfrm>
          <a:off x="832222" y="1255829"/>
          <a:ext cx="9139091" cy="5340310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874065"/>
                <a:gridCol w="1440208"/>
                <a:gridCol w="1512598"/>
                <a:gridCol w="1583719"/>
                <a:gridCol w="1728501"/>
              </a:tblGrid>
              <a:tr h="18038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 A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 B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 C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Verkaufsgebiet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1358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Bruttoerlöse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2.480.000,00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1.750.000,00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2.120.000,00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6.350.000,00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8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Rabatte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297.600,00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262.500,00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169.600,00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729.700,00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8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Vorläufiger Nettoerlös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2.182.400,00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1.487.500,00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1.950.400,00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5.620.300,00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8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Skonti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65.472,00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44.625,00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58.512,00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168.609,00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8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Mängel-Preisnachlässe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390.080,00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390.080,00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8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Boni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109.120,00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74.375,00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97.520,00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281.015,00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8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Nettoerlös II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2.007.808,00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1.368.500,00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1.404.288,00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4.780.596,00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8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Herstellkosten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642.498,56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410.550,00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491.500,80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1.544.549,36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8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Kundendeckungsbeitrag I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1.365.309,44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957.950,00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912.787,20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3.236.046,64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78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Zurechenbare Marketing-, Verkaufs- und Service-kosten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34.360,00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31.005,00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36.890,00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102.255,00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8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Kundendeckungsbeitrag II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1.330.949,44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926.945,00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875.897,20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3.133.791,64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78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Proportionalisierte</a:t>
                      </a:r>
                      <a:b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Gemeinkosten gemäß einer Prozesskostenrechnung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742.016,00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476.000,00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702.144,00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1.920.160,00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8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Kundendeckungsbeitrag III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588.933,44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450.945,00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173.753,20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1.213.631,64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8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Verkaufskosten für das gesamte Verkaufsgebiet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245.000,00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8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Verkaufsgebiets-Deckungsbeitrag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968.631,64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176" marR="31636" marT="47176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640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510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6.5-1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Meta-Analyse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der Korrelation von Einflussgrößen mit der Leistung von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Verkaufsaußendienstmitarbeitern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(Churchill, Ford, Hartley und Walker 1985)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569094"/>
              </p:ext>
            </p:extLst>
          </p:nvPr>
        </p:nvGraphicFramePr>
        <p:xfrm>
          <a:off x="823051" y="1921622"/>
          <a:ext cx="9090206" cy="2835275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2189538"/>
                <a:gridCol w="1585356"/>
                <a:gridCol w="1599087"/>
                <a:gridCol w="1592846"/>
                <a:gridCol w="2123379"/>
              </a:tblGrid>
              <a:tr h="43815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Unabhängige </a:t>
                      </a:r>
                      <a:b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</a:b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Variable</a:t>
                      </a:r>
                      <a:endParaRPr lang="en-US" sz="1600" dirty="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Anzahl der    Korrelations-  koeffizienten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Einfache mittlere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Korrelation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Gewichtete mittlere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Korrelation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Attenuation –Korrigierte mittlere Korrelation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4033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Fähigkeit (aptitude)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88290" algn="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4349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820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0,170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0,138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0,193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31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Fertigkeit (skill)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88290" algn="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4349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178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0,276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0,268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0,320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8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Motivation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88290" algn="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4349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126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0,228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0,184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0,258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Rolle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88290" algn="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4349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59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0,302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0,294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0,379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Persönliche Faktoren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88290" algn="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4349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407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0,166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0,161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0,292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6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Organisatorische und Umweltfaktoren</a:t>
                      </a:r>
                      <a:endParaRPr lang="en-US" sz="1600" dirty="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88290" algn="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434975" algn="l"/>
                        </a:tabLs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51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0,142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0,104</a:t>
                      </a:r>
                      <a:endParaRPr lang="en-US" sz="160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0,104</a:t>
                      </a:r>
                      <a:endParaRPr lang="en-US" sz="1600" dirty="0">
                        <a:effectLst/>
                        <a:latin typeface="Palatino Linotype" panose="0204050205050503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976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686158" y="731566"/>
            <a:ext cx="10748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Tabelle 6.5-2	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Erfolg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von Bausparkassen-Verkaufsaußendienstmitarbeitern in Abhängigkeit von exogenen Potenzialfaktoren und dem Arbeitseinsatz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47683" y="6427113"/>
            <a:ext cx="16443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©  Albers/Krafft 2013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568554"/>
              </p:ext>
            </p:extLst>
          </p:nvPr>
        </p:nvGraphicFramePr>
        <p:xfrm>
          <a:off x="828992" y="1921895"/>
          <a:ext cx="9853522" cy="2572385"/>
        </p:xfrm>
        <a:graphic>
          <a:graphicData uri="http://schemas.openxmlformats.org/drawingml/2006/table">
            <a:tbl>
              <a:tblPr firstRow="1" firstCol="1" lastRow="1" lastCol="1" bandRow="1"/>
              <a:tblGrid>
                <a:gridCol w="898208"/>
                <a:gridCol w="1553029"/>
                <a:gridCol w="1088571"/>
                <a:gridCol w="2119086"/>
                <a:gridCol w="1088571"/>
                <a:gridCol w="1407886"/>
                <a:gridCol w="1698171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Gebiet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Verkaufs-außendienst­mitarbeiter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Anzahl Verträge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Einwohner zwischen 18 und 55 Jahren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GfK - </a:t>
                      </a:r>
                      <a:b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Kaufkraft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Wohn-eigentums­quote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Arbeitseinsatz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Hansen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84,63%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4414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66,99%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110,26%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795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107,05%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110,94%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Wiesholm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100,07%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4414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114,23%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115,95%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795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108,79%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71,88%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Mehlhose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72,82%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4414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62,09%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98,10%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795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87,05%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109,38%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Schröder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100,34%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4414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116,75%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81,67%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795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87,96%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81,25%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terVeen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81,76%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4414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64,62%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79,30%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795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90,12%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103,13%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Friedrichs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97,43%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4414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115,49%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103,95%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795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103,96%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de-DE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81,25%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36195" marT="53975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802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803</Words>
  <Application>Microsoft Office PowerPoint</Application>
  <PresentationFormat>Widescreen</PresentationFormat>
  <Paragraphs>425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 Unicode MS</vt:lpstr>
      <vt:lpstr>Arial</vt:lpstr>
      <vt:lpstr>Calibri</vt:lpstr>
      <vt:lpstr>Calibri Light</vt:lpstr>
      <vt:lpstr>Palatino Linotype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WWU Muenster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Irene Kowalenko</dc:creator>
  <cp:lastModifiedBy>Irene Kowalenko</cp:lastModifiedBy>
  <cp:revision>13</cp:revision>
  <dcterms:created xsi:type="dcterms:W3CDTF">2014-08-01T15:25:30Z</dcterms:created>
  <dcterms:modified xsi:type="dcterms:W3CDTF">2014-08-01T18:52:05Z</dcterms:modified>
</cp:coreProperties>
</file>