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1836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lbers\Publikationen\B&#220;CHER\Vertriebsmanagement\Performance%20Management\Reaktionsfunktionen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mariadouneva:Jobs:IfM:Krafft:Aussendienstbuch:Kapitel%206:Abb%206%202%205%20Tabellen%20f&#252;r%20Performancemanagement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Macintosh%20HD:Users:mariadouneva:Jobs:IfM:Krafft:Aussendienstbuch:Kapitel%206:Abb%206%205%205%20Vorgaben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mariadouneva:Jobs:IfM:Krafft:Aussendienstbuch:Kapitel%206:Abb%206%202%205%20Tabellen%20f&#252;r%20Performancemanagemen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Tabelle1!$C$4</c:f>
              <c:strCache>
                <c:ptCount val="1"/>
                <c:pt idx="0">
                  <c:v>Multiplikativ</c:v>
                </c:pt>
              </c:strCache>
            </c:strRef>
          </c:tx>
          <c:marker>
            <c:symbol val="none"/>
          </c:marker>
          <c:cat>
            <c:numRef>
              <c:f>Tabelle1!$B$5:$B$17</c:f>
              <c:numCache>
                <c:formatCode>General</c:formatCode>
                <c:ptCount val="13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</c:numCache>
            </c:numRef>
          </c:cat>
          <c:val>
            <c:numRef>
              <c:f>Tabelle1!$C$5:$C$17</c:f>
              <c:numCache>
                <c:formatCode>#,##0</c:formatCode>
                <c:ptCount val="13"/>
                <c:pt idx="0">
                  <c:v>0</c:v>
                </c:pt>
                <c:pt idx="1">
                  <c:v>1000</c:v>
                </c:pt>
                <c:pt idx="2">
                  <c:v>1231.144413344909</c:v>
                </c:pt>
                <c:pt idx="3">
                  <c:v>1390.389170315902</c:v>
                </c:pt>
                <c:pt idx="4">
                  <c:v>1515.716566510398</c:v>
                </c:pt>
                <c:pt idx="5">
                  <c:v>1620.6565966927631</c:v>
                </c:pt>
                <c:pt idx="6">
                  <c:v>1711.769859409713</c:v>
                </c:pt>
                <c:pt idx="7">
                  <c:v>1792.7899625209971</c:v>
                </c:pt>
                <c:pt idx="8">
                  <c:v>1866.0659830736149</c:v>
                </c:pt>
                <c:pt idx="9">
                  <c:v>1933.1820449317549</c:v>
                </c:pt>
                <c:pt idx="10">
                  <c:v>1995.26231496888</c:v>
                </c:pt>
                <c:pt idx="11">
                  <c:v>2053.136413658844</c:v>
                </c:pt>
                <c:pt idx="12">
                  <c:v>2107.4358993444712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Tabelle1!$D$4</c:f>
              <c:strCache>
                <c:ptCount val="1"/>
                <c:pt idx="0">
                  <c:v>Semilog</c:v>
                </c:pt>
              </c:strCache>
            </c:strRef>
          </c:tx>
          <c:marker>
            <c:symbol val="none"/>
          </c:marker>
          <c:cat>
            <c:numRef>
              <c:f>Tabelle1!$B$5:$B$17</c:f>
              <c:numCache>
                <c:formatCode>General</c:formatCode>
                <c:ptCount val="13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</c:numCache>
            </c:numRef>
          </c:cat>
          <c:val>
            <c:numRef>
              <c:f>Tabelle1!$D$5:$D$17</c:f>
              <c:numCache>
                <c:formatCode>#,##0</c:formatCode>
                <c:ptCount val="13"/>
                <c:pt idx="0">
                  <c:v>0</c:v>
                </c:pt>
                <c:pt idx="1">
                  <c:v>609.82670468514107</c:v>
                </c:pt>
                <c:pt idx="2">
                  <c:v>966.55245886430237</c:v>
                </c:pt>
                <c:pt idx="3">
                  <c:v>1219.653409370281</c:v>
                </c:pt>
                <c:pt idx="4">
                  <c:v>1415.9737586210081</c:v>
                </c:pt>
                <c:pt idx="5">
                  <c:v>1576.379163549444</c:v>
                </c:pt>
                <c:pt idx="6">
                  <c:v>1712.0000010000001</c:v>
                </c:pt>
                <c:pt idx="7">
                  <c:v>1829.48011405542</c:v>
                </c:pt>
                <c:pt idx="8">
                  <c:v>1933.104917728607</c:v>
                </c:pt>
                <c:pt idx="9">
                  <c:v>2025.80046330615</c:v>
                </c:pt>
                <c:pt idx="10">
                  <c:v>2109.6537840771671</c:v>
                </c:pt>
                <c:pt idx="11">
                  <c:v>2186.205868234586</c:v>
                </c:pt>
                <c:pt idx="12">
                  <c:v>2256.626959199979</c:v>
                </c:pt>
              </c:numCache>
            </c:numRef>
          </c:val>
          <c:smooth val="0"/>
        </c:ser>
        <c:ser>
          <c:idx val="3"/>
          <c:order val="2"/>
          <c:tx>
            <c:strRef>
              <c:f>Tabelle1!$E$4</c:f>
              <c:strCache>
                <c:ptCount val="1"/>
                <c:pt idx="0">
                  <c:v>Modifiziert Exponentiell</c:v>
                </c:pt>
              </c:strCache>
            </c:strRef>
          </c:tx>
          <c:marker>
            <c:symbol val="none"/>
          </c:marker>
          <c:cat>
            <c:numRef>
              <c:f>Tabelle1!$B$5:$B$17</c:f>
              <c:numCache>
                <c:formatCode>General</c:formatCode>
                <c:ptCount val="13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</c:numCache>
            </c:numRef>
          </c:cat>
          <c:val>
            <c:numRef>
              <c:f>Tabelle1!$E$5:$E$17</c:f>
              <c:numCache>
                <c:formatCode>#,##0</c:formatCode>
                <c:ptCount val="13"/>
                <c:pt idx="0">
                  <c:v>285.48774589212138</c:v>
                </c:pt>
                <c:pt idx="1">
                  <c:v>602.66266314409086</c:v>
                </c:pt>
                <c:pt idx="2">
                  <c:v>882.77754208474539</c:v>
                </c:pt>
                <c:pt idx="3">
                  <c:v>1130.162631939125</c:v>
                </c:pt>
                <c:pt idx="4">
                  <c:v>1348.6422175780731</c:v>
                </c:pt>
                <c:pt idx="5">
                  <c:v>1541.593738500653</c:v>
                </c:pt>
                <c:pt idx="6">
                  <c:v>1712.0000001083549</c:v>
                </c:pt>
                <c:pt idx="7">
                  <c:v>1862.4952843967051</c:v>
                </c:pt>
                <c:pt idx="8">
                  <c:v>1995.4060728815359</c:v>
                </c:pt>
                <c:pt idx="9">
                  <c:v>2112.7870112889568</c:v>
                </c:pt>
                <c:pt idx="10">
                  <c:v>2216.452671981207</c:v>
                </c:pt>
                <c:pt idx="11">
                  <c:v>2308.00560512831</c:v>
                </c:pt>
                <c:pt idx="12">
                  <c:v>2388.8611122641601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>
              <a:noFill/>
            </a:ln>
          </c:spPr>
        </c:hiLowLines>
        <c:smooth val="0"/>
        <c:axId val="209570112"/>
        <c:axId val="209819704"/>
      </c:lineChart>
      <c:catAx>
        <c:axId val="20957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de-DE" dirty="0"/>
                  <a:t>Anzahl Besuche h</a:t>
                </a:r>
                <a:r>
                  <a:rPr lang="de-DE" baseline="-25000" dirty="0"/>
                  <a:t>i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209819704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20981970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de-DE"/>
                  <a:t>Umsatz</a:t>
                </a:r>
              </a:p>
            </c:rich>
          </c:tx>
          <c:layout/>
          <c:overlay val="0"/>
        </c:title>
        <c:numFmt formatCode="#,##0" sourceLinked="1"/>
        <c:majorTickMark val="out"/>
        <c:minorTickMark val="none"/>
        <c:tickLblPos val="nextTo"/>
        <c:crossAx val="2095701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568699256205619"/>
          <c:y val="0.48021574182647869"/>
          <c:w val="0.33168893185072945"/>
          <c:h val="0.31605216680204329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400">
          <a:latin typeface="Arial" pitchFamily="34" charset="0"/>
          <a:cs typeface="Arial" pitchFamily="34" charset="0"/>
        </a:defRPr>
      </a:pPr>
      <a:endParaRPr lang="de-DE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7182783792651"/>
          <c:y val="5.1400554097404502E-2"/>
          <c:w val="0.823282275262467"/>
          <c:h val="0.78894369335908499"/>
        </c:manualLayout>
      </c:layout>
      <c:lineChart>
        <c:grouping val="standard"/>
        <c:varyColors val="0"/>
        <c:ser>
          <c:idx val="0"/>
          <c:order val="0"/>
          <c:tx>
            <c:strRef>
              <c:f>Kohortenbindung!$C$1</c:f>
              <c:strCache>
                <c:ptCount val="1"/>
                <c:pt idx="0">
                  <c:v>Kohorte 1</c:v>
                </c:pt>
              </c:strCache>
            </c:strRef>
          </c:tx>
          <c:marker>
            <c:symbol val="diamond"/>
            <c:size val="4"/>
          </c:marker>
          <c:val>
            <c:numRef>
              <c:f>Kohortenbindung!$C$2:$C$49</c:f>
              <c:numCache>
                <c:formatCode>0.00%</c:formatCode>
                <c:ptCount val="48"/>
                <c:pt idx="0">
                  <c:v>1</c:v>
                </c:pt>
                <c:pt idx="1">
                  <c:v>0.89</c:v>
                </c:pt>
                <c:pt idx="2">
                  <c:v>0.85</c:v>
                </c:pt>
                <c:pt idx="3">
                  <c:v>0.81</c:v>
                </c:pt>
                <c:pt idx="4">
                  <c:v>0.77</c:v>
                </c:pt>
                <c:pt idx="5">
                  <c:v>0.74</c:v>
                </c:pt>
                <c:pt idx="6">
                  <c:v>0.72</c:v>
                </c:pt>
                <c:pt idx="7">
                  <c:v>0.71</c:v>
                </c:pt>
                <c:pt idx="8">
                  <c:v>0.7</c:v>
                </c:pt>
                <c:pt idx="9">
                  <c:v>0.69</c:v>
                </c:pt>
                <c:pt idx="10">
                  <c:v>0.67</c:v>
                </c:pt>
                <c:pt idx="11">
                  <c:v>0.65</c:v>
                </c:pt>
                <c:pt idx="12">
                  <c:v>0.64</c:v>
                </c:pt>
                <c:pt idx="13">
                  <c:v>0.63</c:v>
                </c:pt>
                <c:pt idx="14">
                  <c:v>0.6</c:v>
                </c:pt>
                <c:pt idx="15">
                  <c:v>0.59</c:v>
                </c:pt>
                <c:pt idx="16">
                  <c:v>0.53</c:v>
                </c:pt>
                <c:pt idx="17">
                  <c:v>0.5</c:v>
                </c:pt>
                <c:pt idx="18">
                  <c:v>0.47</c:v>
                </c:pt>
                <c:pt idx="19">
                  <c:v>0.43</c:v>
                </c:pt>
                <c:pt idx="20">
                  <c:v>0.39</c:v>
                </c:pt>
                <c:pt idx="21">
                  <c:v>0.36</c:v>
                </c:pt>
                <c:pt idx="22">
                  <c:v>0.34</c:v>
                </c:pt>
                <c:pt idx="23">
                  <c:v>0.32</c:v>
                </c:pt>
                <c:pt idx="24">
                  <c:v>0.3</c:v>
                </c:pt>
                <c:pt idx="25">
                  <c:v>0.28999999999999998</c:v>
                </c:pt>
                <c:pt idx="26">
                  <c:v>0.28000000000000003</c:v>
                </c:pt>
                <c:pt idx="27">
                  <c:v>0.27</c:v>
                </c:pt>
                <c:pt idx="28">
                  <c:v>0.24</c:v>
                </c:pt>
                <c:pt idx="29">
                  <c:v>0.24</c:v>
                </c:pt>
                <c:pt idx="30">
                  <c:v>0.23</c:v>
                </c:pt>
                <c:pt idx="31">
                  <c:v>0.22</c:v>
                </c:pt>
                <c:pt idx="32">
                  <c:v>0.21</c:v>
                </c:pt>
                <c:pt idx="33">
                  <c:v>0.21</c:v>
                </c:pt>
                <c:pt idx="34">
                  <c:v>0.2</c:v>
                </c:pt>
                <c:pt idx="35">
                  <c:v>0.19</c:v>
                </c:pt>
                <c:pt idx="36">
                  <c:v>0.18</c:v>
                </c:pt>
                <c:pt idx="37">
                  <c:v>0.18</c:v>
                </c:pt>
                <c:pt idx="38">
                  <c:v>0.17</c:v>
                </c:pt>
                <c:pt idx="39">
                  <c:v>0.17</c:v>
                </c:pt>
                <c:pt idx="40">
                  <c:v>0.16</c:v>
                </c:pt>
                <c:pt idx="41">
                  <c:v>0.16</c:v>
                </c:pt>
                <c:pt idx="42">
                  <c:v>0.15</c:v>
                </c:pt>
                <c:pt idx="43">
                  <c:v>0.15</c:v>
                </c:pt>
                <c:pt idx="44">
                  <c:v>0.15</c:v>
                </c:pt>
                <c:pt idx="45">
                  <c:v>0.15</c:v>
                </c:pt>
                <c:pt idx="46">
                  <c:v>0.14000000000000001</c:v>
                </c:pt>
                <c:pt idx="47">
                  <c:v>0.14000000000000001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Kohortenbindung!$D$1</c:f>
              <c:strCache>
                <c:ptCount val="1"/>
                <c:pt idx="0">
                  <c:v>Kohorte 2</c:v>
                </c:pt>
              </c:strCache>
            </c:strRef>
          </c:tx>
          <c:marker>
            <c:symbol val="square"/>
            <c:size val="3"/>
          </c:marker>
          <c:val>
            <c:numRef>
              <c:f>Kohortenbindung!$D$2:$D$49</c:f>
              <c:numCache>
                <c:formatCode>General</c:formatCode>
                <c:ptCount val="48"/>
                <c:pt idx="12" formatCode="0.00%">
                  <c:v>1</c:v>
                </c:pt>
                <c:pt idx="13" formatCode="0.00%">
                  <c:v>0.83</c:v>
                </c:pt>
                <c:pt idx="14" formatCode="0.00%">
                  <c:v>0.74</c:v>
                </c:pt>
                <c:pt idx="15" formatCode="0.00%">
                  <c:v>0.68</c:v>
                </c:pt>
                <c:pt idx="16" formatCode="0.00%">
                  <c:v>0.66</c:v>
                </c:pt>
                <c:pt idx="17" formatCode="0.00%">
                  <c:v>0.62</c:v>
                </c:pt>
                <c:pt idx="18" formatCode="0.00%">
                  <c:v>0.6</c:v>
                </c:pt>
                <c:pt idx="19" formatCode="0.00%">
                  <c:v>0.59</c:v>
                </c:pt>
                <c:pt idx="20" formatCode="0.00%">
                  <c:v>0.55000000000000004</c:v>
                </c:pt>
                <c:pt idx="21" formatCode="0.00%">
                  <c:v>0.53</c:v>
                </c:pt>
                <c:pt idx="22" formatCode="0.00%">
                  <c:v>0.52</c:v>
                </c:pt>
                <c:pt idx="23" formatCode="0.00%">
                  <c:v>0.51</c:v>
                </c:pt>
                <c:pt idx="24" formatCode="0.00%">
                  <c:v>0.5</c:v>
                </c:pt>
                <c:pt idx="25" formatCode="0.00%">
                  <c:v>0.48</c:v>
                </c:pt>
                <c:pt idx="26" formatCode="0.00%">
                  <c:v>0.45</c:v>
                </c:pt>
                <c:pt idx="27" formatCode="0.00%">
                  <c:v>0.41</c:v>
                </c:pt>
                <c:pt idx="28" formatCode="0.00%">
                  <c:v>0.39</c:v>
                </c:pt>
                <c:pt idx="29" formatCode="0.00%">
                  <c:v>0.38</c:v>
                </c:pt>
                <c:pt idx="30" formatCode="0.00%">
                  <c:v>0.37</c:v>
                </c:pt>
                <c:pt idx="31" formatCode="0.00%">
                  <c:v>0.36</c:v>
                </c:pt>
                <c:pt idx="32" formatCode="0.00%">
                  <c:v>0.35</c:v>
                </c:pt>
                <c:pt idx="33" formatCode="0.00%">
                  <c:v>0.34</c:v>
                </c:pt>
                <c:pt idx="34" formatCode="0.00%">
                  <c:v>0.34</c:v>
                </c:pt>
                <c:pt idx="35" formatCode="0.00%">
                  <c:v>0.34</c:v>
                </c:pt>
                <c:pt idx="36" formatCode="0.00%">
                  <c:v>0.3</c:v>
                </c:pt>
                <c:pt idx="37" formatCode="0.00%">
                  <c:v>0.27</c:v>
                </c:pt>
                <c:pt idx="38" formatCode="0.00%">
                  <c:v>0.25</c:v>
                </c:pt>
                <c:pt idx="39" formatCode="0.00%">
                  <c:v>0.24</c:v>
                </c:pt>
                <c:pt idx="40" formatCode="0.00%">
                  <c:v>0.22</c:v>
                </c:pt>
                <c:pt idx="41" formatCode="0.00%">
                  <c:v>0.2</c:v>
                </c:pt>
                <c:pt idx="42" formatCode="0.00%">
                  <c:v>0.18</c:v>
                </c:pt>
                <c:pt idx="43" formatCode="0.00%">
                  <c:v>0.15</c:v>
                </c:pt>
                <c:pt idx="44" formatCode="0.00%">
                  <c:v>0.14000000000000001</c:v>
                </c:pt>
                <c:pt idx="45" formatCode="0.00%">
                  <c:v>0.13</c:v>
                </c:pt>
                <c:pt idx="46" formatCode="0.00%">
                  <c:v>0.12</c:v>
                </c:pt>
                <c:pt idx="47" formatCode="0.00%">
                  <c:v>0.11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881928"/>
        <c:axId val="209899720"/>
      </c:lineChart>
      <c:catAx>
        <c:axId val="20988192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de-DE" sz="1200"/>
                  <a:t>Quartal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crossAx val="209899720"/>
        <c:crosses val="autoZero"/>
        <c:auto val="1"/>
        <c:lblAlgn val="ctr"/>
        <c:lblOffset val="100"/>
        <c:tickLblSkip val="4"/>
        <c:noMultiLvlLbl val="0"/>
      </c:catAx>
      <c:valAx>
        <c:axId val="209899720"/>
        <c:scaling>
          <c:orientation val="minMax"/>
          <c:max val="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de-DE" sz="1200"/>
                  <a:t>Anteil gehaltener Kunden</a:t>
                </a:r>
              </a:p>
            </c:rich>
          </c:tx>
          <c:layout/>
          <c:overlay val="0"/>
        </c:title>
        <c:numFmt formatCode="0%" sourceLinked="0"/>
        <c:majorTickMark val="out"/>
        <c:minorTickMark val="none"/>
        <c:tickLblPos val="nextTo"/>
        <c:crossAx val="2098819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3849934383202103"/>
          <c:y val="0.12924577136191301"/>
          <c:w val="0.18265686515748"/>
          <c:h val="0.1516386866736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1200" b="0"/>
              <a:t>Leistungsbeurteilung</a:t>
            </a:r>
          </a:p>
        </c:rich>
      </c:tx>
      <c:layout>
        <c:manualLayout>
          <c:xMode val="edge"/>
          <c:yMode val="edge"/>
          <c:x val="0.36770830080251299"/>
          <c:y val="2.0201961335923699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1111111111111099"/>
          <c:y val="0.144144144144144"/>
          <c:w val="0.65"/>
          <c:h val="0.72522522522522503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ymbol val="diamond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xVal>
            <c:numRef>
              <c:f>Leistungsbeurteilung!$M$9:$M$48</c:f>
              <c:numCache>
                <c:formatCode>0.00%</c:formatCode>
                <c:ptCount val="40"/>
                <c:pt idx="0">
                  <c:v>1.059098148487468</c:v>
                </c:pt>
                <c:pt idx="1">
                  <c:v>1.0147231731426389</c:v>
                </c:pt>
                <c:pt idx="2">
                  <c:v>0.92405449759358804</c:v>
                </c:pt>
                <c:pt idx="3">
                  <c:v>0.94247192983458195</c:v>
                </c:pt>
                <c:pt idx="4">
                  <c:v>1.0456239203912101</c:v>
                </c:pt>
                <c:pt idx="5">
                  <c:v>0.94374978211641702</c:v>
                </c:pt>
                <c:pt idx="6">
                  <c:v>1.042865659011071</c:v>
                </c:pt>
                <c:pt idx="7">
                  <c:v>1.0090826141597229</c:v>
                </c:pt>
                <c:pt idx="8">
                  <c:v>1.030047787796627</c:v>
                </c:pt>
                <c:pt idx="9">
                  <c:v>1.0332190756345021</c:v>
                </c:pt>
                <c:pt idx="10">
                  <c:v>0.97742858757889695</c:v>
                </c:pt>
                <c:pt idx="11">
                  <c:v>0.99675824002551905</c:v>
                </c:pt>
                <c:pt idx="12">
                  <c:v>0.91107803621845496</c:v>
                </c:pt>
                <c:pt idx="13">
                  <c:v>0.88884975584998505</c:v>
                </c:pt>
                <c:pt idx="14">
                  <c:v>0.99339687906895002</c:v>
                </c:pt>
                <c:pt idx="15">
                  <c:v>1.0384566725056761</c:v>
                </c:pt>
                <c:pt idx="16">
                  <c:v>1.0275286046955989</c:v>
                </c:pt>
                <c:pt idx="17">
                  <c:v>1.0303315135533939</c:v>
                </c:pt>
                <c:pt idx="18">
                  <c:v>1.051072499136144</c:v>
                </c:pt>
                <c:pt idx="19">
                  <c:v>0.93232292995080301</c:v>
                </c:pt>
                <c:pt idx="20">
                  <c:v>0.94662512724673797</c:v>
                </c:pt>
                <c:pt idx="21">
                  <c:v>1.0608295676836059</c:v>
                </c:pt>
                <c:pt idx="22">
                  <c:v>1.06027493716361</c:v>
                </c:pt>
                <c:pt idx="23">
                  <c:v>1.0617238376765661</c:v>
                </c:pt>
                <c:pt idx="24">
                  <c:v>1.1000405491897469</c:v>
                </c:pt>
                <c:pt idx="25">
                  <c:v>0.92238796648698995</c:v>
                </c:pt>
                <c:pt idx="26">
                  <c:v>1.114952713484084</c:v>
                </c:pt>
                <c:pt idx="27">
                  <c:v>0.99898586338745499</c:v>
                </c:pt>
                <c:pt idx="28">
                  <c:v>1.025899552715797</c:v>
                </c:pt>
                <c:pt idx="29">
                  <c:v>1.059912021413725</c:v>
                </c:pt>
                <c:pt idx="30">
                  <c:v>1.0676121471827951</c:v>
                </c:pt>
                <c:pt idx="31">
                  <c:v>0.94101322752911598</c:v>
                </c:pt>
                <c:pt idx="32">
                  <c:v>1.0197981069817761</c:v>
                </c:pt>
                <c:pt idx="33">
                  <c:v>1.0430798660373</c:v>
                </c:pt>
                <c:pt idx="34">
                  <c:v>0.94328136681499697</c:v>
                </c:pt>
                <c:pt idx="35">
                  <c:v>0.93213899600671202</c:v>
                </c:pt>
                <c:pt idx="36">
                  <c:v>0.96874653932525001</c:v>
                </c:pt>
                <c:pt idx="37">
                  <c:v>0.97921164321159504</c:v>
                </c:pt>
                <c:pt idx="38">
                  <c:v>1.0428545093849699</c:v>
                </c:pt>
                <c:pt idx="39">
                  <c:v>0.88661109142174599</c:v>
                </c:pt>
              </c:numCache>
            </c:numRef>
          </c:xVal>
          <c:yVal>
            <c:numRef>
              <c:f>Leistungsbeurteilung!$N$9:$N$48</c:f>
              <c:numCache>
                <c:formatCode>0.00%</c:formatCode>
                <c:ptCount val="40"/>
                <c:pt idx="0">
                  <c:v>1.0362061257277859</c:v>
                </c:pt>
                <c:pt idx="1">
                  <c:v>0.91758558146443003</c:v>
                </c:pt>
                <c:pt idx="2">
                  <c:v>1.032097281054748</c:v>
                </c:pt>
                <c:pt idx="3">
                  <c:v>0.94964396434853404</c:v>
                </c:pt>
                <c:pt idx="4">
                  <c:v>1.015226278497086</c:v>
                </c:pt>
                <c:pt idx="5">
                  <c:v>0.94964396434853404</c:v>
                </c:pt>
                <c:pt idx="6">
                  <c:v>1.0362061257277859</c:v>
                </c:pt>
                <c:pt idx="7">
                  <c:v>1.075165998806288</c:v>
                </c:pt>
                <c:pt idx="8">
                  <c:v>0.95973607227920898</c:v>
                </c:pt>
                <c:pt idx="9">
                  <c:v>0.93396826215662898</c:v>
                </c:pt>
                <c:pt idx="10">
                  <c:v>0.94449280997382801</c:v>
                </c:pt>
                <c:pt idx="11">
                  <c:v>1.0714313674286651</c:v>
                </c:pt>
                <c:pt idx="12">
                  <c:v>0.91758558146443003</c:v>
                </c:pt>
                <c:pt idx="13">
                  <c:v>0.94449280997382801</c:v>
                </c:pt>
                <c:pt idx="14">
                  <c:v>1.0065134064369869</c:v>
                </c:pt>
                <c:pt idx="15">
                  <c:v>1.056147730201404</c:v>
                </c:pt>
                <c:pt idx="16">
                  <c:v>1.044300442752377</c:v>
                </c:pt>
                <c:pt idx="17">
                  <c:v>0.91758558146443003</c:v>
                </c:pt>
                <c:pt idx="18">
                  <c:v>0.95973607227920898</c:v>
                </c:pt>
                <c:pt idx="19">
                  <c:v>0.97438131119906901</c:v>
                </c:pt>
                <c:pt idx="20">
                  <c:v>1.067662976315648</c:v>
                </c:pt>
                <c:pt idx="21">
                  <c:v>0.99306888760472101</c:v>
                </c:pt>
                <c:pt idx="22">
                  <c:v>0.98383913301668602</c:v>
                </c:pt>
                <c:pt idx="23">
                  <c:v>1.023751098240848</c:v>
                </c:pt>
                <c:pt idx="24">
                  <c:v>0.979139571367452</c:v>
                </c:pt>
                <c:pt idx="25">
                  <c:v>1.0482878492204271</c:v>
                </c:pt>
                <c:pt idx="26">
                  <c:v>1.0714313674286651</c:v>
                </c:pt>
                <c:pt idx="27">
                  <c:v>1.044300442752377</c:v>
                </c:pt>
                <c:pt idx="28">
                  <c:v>0.93396826215662898</c:v>
                </c:pt>
                <c:pt idx="29">
                  <c:v>1.063860087090813</c:v>
                </c:pt>
                <c:pt idx="30">
                  <c:v>1.0065134064369869</c:v>
                </c:pt>
                <c:pt idx="31">
                  <c:v>1.056147730201404</c:v>
                </c:pt>
                <c:pt idx="32">
                  <c:v>0.92858965148416395</c:v>
                </c:pt>
                <c:pt idx="33">
                  <c:v>0.97438131119906901</c:v>
                </c:pt>
                <c:pt idx="34">
                  <c:v>1.0402735178517919</c:v>
                </c:pt>
                <c:pt idx="35">
                  <c:v>1.0600219355091569</c:v>
                </c:pt>
                <c:pt idx="36">
                  <c:v>0.93396826215662898</c:v>
                </c:pt>
                <c:pt idx="37">
                  <c:v>1.075165998806288</c:v>
                </c:pt>
                <c:pt idx="38">
                  <c:v>1.010893968013955</c:v>
                </c:pt>
                <c:pt idx="39">
                  <c:v>1.078867584139207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9918976"/>
        <c:axId val="209919368"/>
      </c:scatterChart>
      <c:valAx>
        <c:axId val="209918976"/>
        <c:scaling>
          <c:orientation val="minMax"/>
          <c:max val="1.1499999999999999"/>
          <c:min val="0.85"/>
        </c:scaling>
        <c:delete val="0"/>
        <c:axPos val="b"/>
        <c:title>
          <c:tx>
            <c:rich>
              <a:bodyPr/>
              <a:lstStyle/>
              <a:p>
                <a:pPr>
                  <a:defRPr sz="13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de-DE" sz="1300" b="0"/>
                  <a:t>Effizienz</a:t>
                </a:r>
              </a:p>
            </c:rich>
          </c:tx>
          <c:layout>
            <c:manualLayout>
              <c:xMode val="edge"/>
              <c:yMode val="edge"/>
              <c:x val="0.39909829479900699"/>
              <c:y val="0.93713436427882801"/>
            </c:manualLayout>
          </c:layout>
          <c:overlay val="0"/>
          <c:spPr>
            <a:noFill/>
            <a:ln w="25400">
              <a:noFill/>
            </a:ln>
          </c:spPr>
        </c:title>
        <c:numFmt formatCode="0%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  <c:crossAx val="209919368"/>
        <c:crosses val="autoZero"/>
        <c:crossBetween val="midCat"/>
        <c:majorUnit val="0.05"/>
      </c:valAx>
      <c:valAx>
        <c:axId val="209919368"/>
        <c:scaling>
          <c:orientation val="minMax"/>
          <c:max val="1.1000000000000001"/>
          <c:min val="0.9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3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de-DE" sz="1300" b="0"/>
                  <a:t>Einsatz</a:t>
                </a:r>
              </a:p>
            </c:rich>
          </c:tx>
          <c:layout>
            <c:manualLayout>
              <c:xMode val="edge"/>
              <c:yMode val="edge"/>
              <c:x val="1.14583103570197E-2"/>
              <c:y val="0.43771051619856599"/>
            </c:manualLayout>
          </c:layout>
          <c:overlay val="0"/>
          <c:spPr>
            <a:noFill/>
            <a:ln w="25400">
              <a:noFill/>
            </a:ln>
          </c:spPr>
        </c:title>
        <c:numFmt formatCode="0%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  <c:crossAx val="209918976"/>
        <c:crosses val="autoZero"/>
        <c:crossBetween val="midCat"/>
        <c:majorUnit val="0.05"/>
      </c:valAx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de-DE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497462817147899"/>
          <c:y val="2.82524059492563E-2"/>
          <c:w val="0.817233814523185"/>
          <c:h val="0.75759623797025399"/>
        </c:manualLayout>
      </c:layout>
      <c:scatterChart>
        <c:scatterStyle val="smoothMarker"/>
        <c:varyColors val="0"/>
        <c:ser>
          <c:idx val="0"/>
          <c:order val="0"/>
          <c:tx>
            <c:strRef>
              <c:f>Durchschnittsumsatz!$B$1</c:f>
              <c:strCache>
                <c:ptCount val="1"/>
                <c:pt idx="0">
                  <c:v>Umsatz</c:v>
                </c:pt>
              </c:strCache>
            </c:strRef>
          </c:tx>
          <c:marker>
            <c:symbol val="none"/>
          </c:marker>
          <c:xVal>
            <c:numRef>
              <c:f>Durchschnittsumsatz!$A$2:$A$101</c:f>
              <c:numCache>
                <c:formatCode>General</c:formatCode>
                <c:ptCount val="10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</c:numCache>
            </c:numRef>
          </c:xVal>
          <c:yVal>
            <c:numRef>
              <c:f>Durchschnittsumsatz!$B$2:$B$101</c:f>
              <c:numCache>
                <c:formatCode>#,##0</c:formatCode>
                <c:ptCount val="100"/>
                <c:pt idx="0">
                  <c:v>100</c:v>
                </c:pt>
                <c:pt idx="1">
                  <c:v>147.97389064318341</c:v>
                </c:pt>
                <c:pt idx="2">
                  <c:v>181.99698320602209</c:v>
                </c:pt>
                <c:pt idx="3">
                  <c:v>208.69131529575199</c:v>
                </c:pt>
                <c:pt idx="4">
                  <c:v>230.74620197084511</c:v>
                </c:pt>
                <c:pt idx="5">
                  <c:v>249.56159731486969</c:v>
                </c:pt>
                <c:pt idx="6">
                  <c:v>265.97118078840663</c:v>
                </c:pt>
                <c:pt idx="7">
                  <c:v>280.5161375646901</c:v>
                </c:pt>
                <c:pt idx="8">
                  <c:v>293.56971480985152</c:v>
                </c:pt>
                <c:pt idx="9">
                  <c:v>305.40120433996537</c:v>
                </c:pt>
                <c:pt idx="10">
                  <c:v>316.21180647271041</c:v>
                </c:pt>
                <c:pt idx="11">
                  <c:v>326.15610712158968</c:v>
                </c:pt>
                <c:pt idx="12">
                  <c:v>335.35562641607959</c:v>
                </c:pt>
                <c:pt idx="13">
                  <c:v>343.9077333212752</c:v>
                </c:pt>
                <c:pt idx="14">
                  <c:v>351.89171909422282</c:v>
                </c:pt>
                <c:pt idx="15">
                  <c:v>359.37305817482479</c:v>
                </c:pt>
                <c:pt idx="16">
                  <c:v>366.40647323679752</c:v>
                </c:pt>
                <c:pt idx="17">
                  <c:v>373.03818825488997</c:v>
                </c:pt>
                <c:pt idx="18">
                  <c:v>379.30761630340157</c:v>
                </c:pt>
                <c:pt idx="19">
                  <c:v>385.24864514732809</c:v>
                </c:pt>
                <c:pt idx="20">
                  <c:v>390.89063107313223</c:v>
                </c:pt>
                <c:pt idx="21">
                  <c:v>396.25917741018742</c:v>
                </c:pt>
                <c:pt idx="22">
                  <c:v>401.3767516964964</c:v>
                </c:pt>
                <c:pt idx="23">
                  <c:v>406.26318023270397</c:v>
                </c:pt>
                <c:pt idx="24">
                  <c:v>410.93604828644442</c:v>
                </c:pt>
                <c:pt idx="25">
                  <c:v>415.41102685859448</c:v>
                </c:pt>
                <c:pt idx="26">
                  <c:v>419.70214168650102</c:v>
                </c:pt>
                <c:pt idx="27">
                  <c:v>423.82199637456517</c:v>
                </c:pt>
                <c:pt idx="28">
                  <c:v>427.78195877079622</c:v>
                </c:pt>
                <c:pt idx="29">
                  <c:v>431.59231765316849</c:v>
                </c:pt>
                <c:pt idx="30">
                  <c:v>435.26241524915139</c:v>
                </c:pt>
                <c:pt idx="31">
                  <c:v>438.80075994481922</c:v>
                </c:pt>
                <c:pt idx="32">
                  <c:v>442.21512264735497</c:v>
                </c:pt>
                <c:pt idx="33">
                  <c:v>445.51261957583949</c:v>
                </c:pt>
                <c:pt idx="34">
                  <c:v>448.699783719013</c:v>
                </c:pt>
                <c:pt idx="35">
                  <c:v>451.78262677806168</c:v>
                </c:pt>
                <c:pt idx="36">
                  <c:v>454.76669308004341</c:v>
                </c:pt>
                <c:pt idx="37">
                  <c:v>457.65710668303632</c:v>
                </c:pt>
                <c:pt idx="38">
                  <c:v>460.45861268217732</c:v>
                </c:pt>
                <c:pt idx="39">
                  <c:v>463.17561355498032</c:v>
                </c:pt>
                <c:pt idx="40">
                  <c:v>465.81220124586321</c:v>
                </c:pt>
                <c:pt idx="41">
                  <c:v>468.37218557696019</c:v>
                </c:pt>
                <c:pt idx="42">
                  <c:v>470.85911947979758</c:v>
                </c:pt>
                <c:pt idx="43">
                  <c:v>473.27632146626883</c:v>
                </c:pt>
                <c:pt idx="44">
                  <c:v>475.62689569430898</c:v>
                </c:pt>
                <c:pt idx="45">
                  <c:v>477.91374993131058</c:v>
                </c:pt>
                <c:pt idx="46">
                  <c:v>480.13961167458802</c:v>
                </c:pt>
                <c:pt idx="47">
                  <c:v>482.30704265157277</c:v>
                </c:pt>
                <c:pt idx="48">
                  <c:v>484.41845189158079</c:v>
                </c:pt>
                <c:pt idx="49">
                  <c:v>486.47610753496161</c:v>
                </c:pt>
                <c:pt idx="50">
                  <c:v>488.48214752337208</c:v>
                </c:pt>
                <c:pt idx="51">
                  <c:v>490.43858929614709</c:v>
                </c:pt>
                <c:pt idx="52">
                  <c:v>492.3473386017277</c:v>
                </c:pt>
                <c:pt idx="53">
                  <c:v>494.21019751940162</c:v>
                </c:pt>
                <c:pt idx="54">
                  <c:v>496.02887177483927</c:v>
                </c:pt>
                <c:pt idx="55">
                  <c:v>497.80497742278152</c:v>
                </c:pt>
                <c:pt idx="56">
                  <c:v>499.54004696147962</c:v>
                </c:pt>
                <c:pt idx="57">
                  <c:v>501.23553493592101</c:v>
                </c:pt>
                <c:pt idx="58">
                  <c:v>502.89282308029362</c:v>
                </c:pt>
                <c:pt idx="59">
                  <c:v>504.51322504442072</c:v>
                </c:pt>
                <c:pt idx="60">
                  <c:v>506.09799074391168</c:v>
                </c:pt>
                <c:pt idx="61">
                  <c:v>507.64831036940569</c:v>
                </c:pt>
                <c:pt idx="62">
                  <c:v>509.16531808646153</c:v>
                </c:pt>
                <c:pt idx="63">
                  <c:v>510.65009545429348</c:v>
                </c:pt>
                <c:pt idx="64">
                  <c:v>512.10367458859298</c:v>
                </c:pt>
                <c:pt idx="65">
                  <c:v>513.52704109106821</c:v>
                </c:pt>
                <c:pt idx="66">
                  <c:v>514.92113676603742</c:v>
                </c:pt>
                <c:pt idx="67">
                  <c:v>516.28686214236927</c:v>
                </c:pt>
                <c:pt idx="68">
                  <c:v>517.62507881725037</c:v>
                </c:pt>
                <c:pt idx="69">
                  <c:v>518.93661163666468</c:v>
                </c:pt>
                <c:pt idx="70">
                  <c:v>520.22225072602862</c:v>
                </c:pt>
                <c:pt idx="71">
                  <c:v>521.48275338315966</c:v>
                </c:pt>
                <c:pt idx="72">
                  <c:v>522.71884584460815</c:v>
                </c:pt>
                <c:pt idx="73">
                  <c:v>523.93122493537578</c:v>
                </c:pt>
                <c:pt idx="74">
                  <c:v>525.12055961111707</c:v>
                </c:pt>
                <c:pt idx="75">
                  <c:v>526.28749240111915</c:v>
                </c:pt>
                <c:pt idx="76">
                  <c:v>527.43264075960167</c:v>
                </c:pt>
                <c:pt idx="77">
                  <c:v>528.55659833222944</c:v>
                </c:pt>
                <c:pt idx="78">
                  <c:v>529.65993614413389</c:v>
                </c:pt>
                <c:pt idx="79">
                  <c:v>530.74320371518775</c:v>
                </c:pt>
                <c:pt idx="80">
                  <c:v>531.80693010781454</c:v>
                </c:pt>
                <c:pt idx="81">
                  <c:v>532.85162491214965</c:v>
                </c:pt>
                <c:pt idx="82">
                  <c:v>533.87777917299138</c:v>
                </c:pt>
                <c:pt idx="83">
                  <c:v>534.88586626261008</c:v>
                </c:pt>
                <c:pt idx="84">
                  <c:v>535.87634270315232</c:v>
                </c:pt>
                <c:pt idx="85">
                  <c:v>536.84964894209156</c:v>
                </c:pt>
                <c:pt idx="86">
                  <c:v>537.80621008389073</c:v>
                </c:pt>
                <c:pt idx="87">
                  <c:v>538.74643658080697</c:v>
                </c:pt>
                <c:pt idx="88">
                  <c:v>539.67072488553538</c:v>
                </c:pt>
                <c:pt idx="89">
                  <c:v>540.57945806818816</c:v>
                </c:pt>
                <c:pt idx="90">
                  <c:v>541.47300639991545</c:v>
                </c:pt>
                <c:pt idx="91">
                  <c:v>542.35172790530009</c:v>
                </c:pt>
                <c:pt idx="92">
                  <c:v>543.21596888550744</c:v>
                </c:pt>
                <c:pt idx="93">
                  <c:v>544.06606441401846</c:v>
                </c:pt>
                <c:pt idx="94">
                  <c:v>544.90233880665005</c:v>
                </c:pt>
                <c:pt idx="95">
                  <c:v>545.72510606743856</c:v>
                </c:pt>
                <c:pt idx="96">
                  <c:v>546.53467031185403</c:v>
                </c:pt>
                <c:pt idx="97">
                  <c:v>547.33132616871012</c:v>
                </c:pt>
                <c:pt idx="98">
                  <c:v>548.11535916204025</c:v>
                </c:pt>
                <c:pt idx="99">
                  <c:v>548.88704607411762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Durchschnittsumsatz!$C$1</c:f>
              <c:strCache>
                <c:ptCount val="1"/>
                <c:pt idx="0">
                  <c:v>Durchschnittlicher Umsatz pro Verkaufsaußendienstmitarbeiter</c:v>
                </c:pt>
              </c:strCache>
            </c:strRef>
          </c:tx>
          <c:marker>
            <c:symbol val="none"/>
          </c:marker>
          <c:xVal>
            <c:numRef>
              <c:f>Durchschnittsumsatz!$A$2:$A$101</c:f>
              <c:numCache>
                <c:formatCode>General</c:formatCode>
                <c:ptCount val="10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</c:numCache>
            </c:numRef>
          </c:xVal>
          <c:yVal>
            <c:numRef>
              <c:f>Durchschnittsumsatz!$C$2:$C$101</c:f>
              <c:numCache>
                <c:formatCode>#,##0</c:formatCode>
                <c:ptCount val="100"/>
                <c:pt idx="0">
                  <c:v>100</c:v>
                </c:pt>
                <c:pt idx="1">
                  <c:v>73.986945321591676</c:v>
                </c:pt>
                <c:pt idx="2">
                  <c:v>60.665661068674041</c:v>
                </c:pt>
                <c:pt idx="3">
                  <c:v>52.172828823937998</c:v>
                </c:pt>
                <c:pt idx="4">
                  <c:v>46.14924039416902</c:v>
                </c:pt>
                <c:pt idx="5">
                  <c:v>41.593599552478288</c:v>
                </c:pt>
                <c:pt idx="6">
                  <c:v>37.995882969772367</c:v>
                </c:pt>
                <c:pt idx="7">
                  <c:v>35.064517195586262</c:v>
                </c:pt>
                <c:pt idx="8">
                  <c:v>32.618857201094613</c:v>
                </c:pt>
                <c:pt idx="9">
                  <c:v>30.540120433996542</c:v>
                </c:pt>
                <c:pt idx="10">
                  <c:v>28.746527861155489</c:v>
                </c:pt>
                <c:pt idx="11">
                  <c:v>27.179675593465809</c:v>
                </c:pt>
                <c:pt idx="12">
                  <c:v>25.79658664739074</c:v>
                </c:pt>
                <c:pt idx="13">
                  <c:v>24.5648380943768</c:v>
                </c:pt>
                <c:pt idx="14">
                  <c:v>23.459447939614851</c:v>
                </c:pt>
                <c:pt idx="15">
                  <c:v>22.460816135926549</c:v>
                </c:pt>
                <c:pt idx="16">
                  <c:v>21.55332195510573</c:v>
                </c:pt>
                <c:pt idx="17">
                  <c:v>20.724343791938331</c:v>
                </c:pt>
                <c:pt idx="18">
                  <c:v>19.963558752810609</c:v>
                </c:pt>
                <c:pt idx="19">
                  <c:v>19.26243225736641</c:v>
                </c:pt>
                <c:pt idx="20">
                  <c:v>18.613839574911051</c:v>
                </c:pt>
                <c:pt idx="21">
                  <c:v>18.011780791372161</c:v>
                </c:pt>
                <c:pt idx="22">
                  <c:v>17.45116311723897</c:v>
                </c:pt>
                <c:pt idx="23">
                  <c:v>16.927632509696</c:v>
                </c:pt>
                <c:pt idx="24">
                  <c:v>16.43744193145778</c:v>
                </c:pt>
                <c:pt idx="25">
                  <c:v>15.97734718686902</c:v>
                </c:pt>
                <c:pt idx="26">
                  <c:v>15.54452376616671</c:v>
                </c:pt>
                <c:pt idx="27">
                  <c:v>15.13649987052019</c:v>
                </c:pt>
                <c:pt idx="28">
                  <c:v>14.751102026579179</c:v>
                </c:pt>
                <c:pt idx="29">
                  <c:v>14.386410588438951</c:v>
                </c:pt>
                <c:pt idx="30">
                  <c:v>14.04072307255327</c:v>
                </c:pt>
                <c:pt idx="31">
                  <c:v>13.712523748275601</c:v>
                </c:pt>
                <c:pt idx="32">
                  <c:v>13.400458262041059</c:v>
                </c:pt>
                <c:pt idx="33">
                  <c:v>13.10331234046587</c:v>
                </c:pt>
                <c:pt idx="34">
                  <c:v>12.81999382054323</c:v>
                </c:pt>
                <c:pt idx="35">
                  <c:v>12.549517410501711</c:v>
                </c:pt>
                <c:pt idx="36">
                  <c:v>12.290991704866039</c:v>
                </c:pt>
                <c:pt idx="37">
                  <c:v>12.04360807060622</c:v>
                </c:pt>
                <c:pt idx="38">
                  <c:v>11.806631094414801</c:v>
                </c:pt>
                <c:pt idx="39">
                  <c:v>11.579390338874511</c:v>
                </c:pt>
                <c:pt idx="40">
                  <c:v>11.361273201118619</c:v>
                </c:pt>
                <c:pt idx="41">
                  <c:v>11.151718704213341</c:v>
                </c:pt>
                <c:pt idx="42">
                  <c:v>10.95021208092553</c:v>
                </c:pt>
                <c:pt idx="43">
                  <c:v>10.756280033324289</c:v>
                </c:pt>
                <c:pt idx="44">
                  <c:v>10.56948657098464</c:v>
                </c:pt>
                <c:pt idx="45">
                  <c:v>10.38942934633284</c:v>
                </c:pt>
                <c:pt idx="46">
                  <c:v>10.21573641860825</c:v>
                </c:pt>
                <c:pt idx="47">
                  <c:v>10.04806338857443</c:v>
                </c:pt>
                <c:pt idx="48">
                  <c:v>9.8860908549302202</c:v>
                </c:pt>
                <c:pt idx="49">
                  <c:v>9.7295221506992302</c:v>
                </c:pt>
                <c:pt idx="50">
                  <c:v>9.5780813239876892</c:v>
                </c:pt>
                <c:pt idx="51">
                  <c:v>9.4315113326182143</c:v>
                </c:pt>
                <c:pt idx="52">
                  <c:v>9.2895724264476929</c:v>
                </c:pt>
                <c:pt idx="53">
                  <c:v>9.1520406948037341</c:v>
                </c:pt>
                <c:pt idx="54">
                  <c:v>9.0187067595425336</c:v>
                </c:pt>
                <c:pt idx="55">
                  <c:v>8.8893745968353812</c:v>
                </c:pt>
                <c:pt idx="56">
                  <c:v>8.7638604730084122</c:v>
                </c:pt>
                <c:pt idx="57">
                  <c:v>8.6419919816538098</c:v>
                </c:pt>
                <c:pt idx="58">
                  <c:v>8.5236071708524346</c:v>
                </c:pt>
                <c:pt idx="59">
                  <c:v>8.4085537507403441</c:v>
                </c:pt>
                <c:pt idx="60">
                  <c:v>8.2966883728510101</c:v>
                </c:pt>
                <c:pt idx="61">
                  <c:v>8.187875973700093</c:v>
                </c:pt>
                <c:pt idx="62">
                  <c:v>8.0819891759755791</c:v>
                </c:pt>
                <c:pt idx="63">
                  <c:v>7.9789077414733347</c:v>
                </c:pt>
                <c:pt idx="64">
                  <c:v>7.8785180705937403</c:v>
                </c:pt>
                <c:pt idx="65">
                  <c:v>7.7807127438040631</c:v>
                </c:pt>
                <c:pt idx="66">
                  <c:v>7.6853901009856331</c:v>
                </c:pt>
                <c:pt idx="67">
                  <c:v>7.5924538550348437</c:v>
                </c:pt>
                <c:pt idx="68">
                  <c:v>7.5018127364818907</c:v>
                </c:pt>
                <c:pt idx="69">
                  <c:v>7.4133801662380669</c:v>
                </c:pt>
                <c:pt idx="70">
                  <c:v>7.3270739538877274</c:v>
                </c:pt>
                <c:pt idx="71">
                  <c:v>7.2428160192105508</c:v>
                </c:pt>
                <c:pt idx="72">
                  <c:v>7.1605321348576476</c:v>
                </c:pt>
                <c:pt idx="73">
                  <c:v>7.0801516883158886</c:v>
                </c:pt>
                <c:pt idx="74">
                  <c:v>7.0016074614815622</c:v>
                </c:pt>
                <c:pt idx="75">
                  <c:v>6.9248354263305156</c:v>
                </c:pt>
                <c:pt idx="76">
                  <c:v>6.8497745553195024</c:v>
                </c:pt>
                <c:pt idx="77">
                  <c:v>6.776366645284992</c:v>
                </c:pt>
                <c:pt idx="78">
                  <c:v>6.7045561537232139</c:v>
                </c:pt>
                <c:pt idx="79">
                  <c:v>6.6342900464398467</c:v>
                </c:pt>
                <c:pt idx="80">
                  <c:v>6.5655176556520312</c:v>
                </c:pt>
                <c:pt idx="81">
                  <c:v>6.4981905477091422</c:v>
                </c:pt>
                <c:pt idx="82">
                  <c:v>6.4322623996745962</c:v>
                </c:pt>
                <c:pt idx="83">
                  <c:v>6.3676888840786932</c:v>
                </c:pt>
                <c:pt idx="84">
                  <c:v>6.304427561213557</c:v>
                </c:pt>
                <c:pt idx="85">
                  <c:v>6.2424377783964138</c:v>
                </c:pt>
                <c:pt idx="86">
                  <c:v>6.1816805756769053</c:v>
                </c:pt>
                <c:pt idx="87">
                  <c:v>6.1221185975091714</c:v>
                </c:pt>
                <c:pt idx="88">
                  <c:v>6.063716009949836</c:v>
                </c:pt>
                <c:pt idx="89">
                  <c:v>6.00643842297987</c:v>
                </c:pt>
                <c:pt idx="90">
                  <c:v>5.9502528175814886</c:v>
                </c:pt>
                <c:pt idx="91">
                  <c:v>5.8951274772315232</c:v>
                </c:pt>
                <c:pt idx="92">
                  <c:v>5.84103192350008</c:v>
                </c:pt>
                <c:pt idx="93">
                  <c:v>5.7879368554682813</c:v>
                </c:pt>
                <c:pt idx="94">
                  <c:v>5.735814092701581</c:v>
                </c:pt>
                <c:pt idx="95">
                  <c:v>5.6846365215358183</c:v>
                </c:pt>
                <c:pt idx="96">
                  <c:v>5.6343780444521023</c:v>
                </c:pt>
                <c:pt idx="97">
                  <c:v>5.5850135323337771</c:v>
                </c:pt>
                <c:pt idx="98">
                  <c:v>5.536518779414549</c:v>
                </c:pt>
                <c:pt idx="99">
                  <c:v>5.4888704607411762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9920152"/>
        <c:axId val="209920544"/>
      </c:scatterChart>
      <c:valAx>
        <c:axId val="209920152"/>
        <c:scaling>
          <c:orientation val="minMax"/>
          <c:max val="100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de-DE" sz="1400"/>
                  <a:t>Anzahl Verkaufsaußendienstmitarbeiter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209920544"/>
        <c:crosses val="autoZero"/>
        <c:crossBetween val="midCat"/>
      </c:valAx>
      <c:valAx>
        <c:axId val="20992054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400"/>
                </a:pPr>
                <a:r>
                  <a:rPr lang="de-DE" sz="1400"/>
                  <a:t>Umsatz</a:t>
                </a:r>
              </a:p>
            </c:rich>
          </c:tx>
          <c:layout/>
          <c:overlay val="0"/>
        </c:title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209920152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51003520121886337"/>
          <c:y val="0.39715176532950452"/>
          <c:w val="0.47903701878689031"/>
          <c:h val="0.34705054948724262"/>
        </c:manualLayout>
      </c:layout>
      <c:overlay val="1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de-DE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0.1095</cdr:x>
      <cdr:y>0.50475</cdr:y>
    </cdr:from>
    <cdr:to>
      <cdr:x>0.758</cdr:x>
      <cdr:y>0.5075</cdr:y>
    </cdr:to>
    <cdr:sp macro="" textlink="">
      <cdr:nvSpPr>
        <cdr:cNvPr id="1043" name="Gerade Verbindung 2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>
          <a:off x="1001268" y="2846184"/>
          <a:ext cx="5929884" cy="15507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25400">
          <a:solidFill>
            <a:srgbClr val="C0504D"/>
          </a:solidFill>
          <a:round/>
          <a:headEnd/>
          <a:tailEnd/>
        </a:ln>
        <a:effectLst xmlns:a="http://schemas.openxmlformats.org/drawingml/2006/main">
          <a:outerShdw blurRad="40000" dist="20000" dir="5400000" rotWithShape="0">
            <a:srgbClr val="000000">
              <a:alpha val="37999"/>
            </a:srgbClr>
          </a:outerShdw>
        </a:effectLst>
      </cdr:spPr>
    </cdr:sp>
  </cdr:relSizeAnchor>
  <cdr:relSizeAnchor xmlns:cdr="http://schemas.openxmlformats.org/drawingml/2006/chartDrawing">
    <cdr:from>
      <cdr:x>0.435</cdr:x>
      <cdr:y>0.143</cdr:y>
    </cdr:from>
    <cdr:to>
      <cdr:x>0.435</cdr:x>
      <cdr:y>0.86425</cdr:y>
    </cdr:to>
    <cdr:sp macro="" textlink="">
      <cdr:nvSpPr>
        <cdr:cNvPr id="1044" name="Gerade Verbindung 4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>
          <a:off x="3977640" y="806348"/>
          <a:ext cx="0" cy="4066985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25400">
          <a:solidFill>
            <a:srgbClr val="C0504D"/>
          </a:solidFill>
          <a:round/>
          <a:headEnd/>
          <a:tailEnd/>
        </a:ln>
        <a:effectLst xmlns:a="http://schemas.openxmlformats.org/drawingml/2006/main">
          <a:outerShdw blurRad="40000" dist="20000" dir="5400000" rotWithShape="0">
            <a:srgbClr val="000000">
              <a:alpha val="37999"/>
            </a:srgbClr>
          </a:outerShdw>
        </a:effectLst>
      </cdr:spPr>
    </cdr:sp>
  </cdr:relSizeAnchor>
  <cdr:relSizeAnchor xmlns:cdr="http://schemas.openxmlformats.org/drawingml/2006/chartDrawing">
    <cdr:from>
      <cdr:x>0.55349</cdr:x>
      <cdr:y>0.81194</cdr:y>
    </cdr:from>
    <cdr:to>
      <cdr:x>0.76695</cdr:x>
      <cdr:y>0.86411</cdr:y>
    </cdr:to>
    <cdr:sp macro="" textlink="">
      <cdr:nvSpPr>
        <cdr:cNvPr id="6" name="Textfeld 5"/>
        <cdr:cNvSpPr txBox="1"/>
      </cdr:nvSpPr>
      <cdr:spPr>
        <a:xfrm xmlns:a="http://schemas.openxmlformats.org/drawingml/2006/main">
          <a:off x="5061098" y="4578367"/>
          <a:ext cx="1951928" cy="2941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de-DE" sz="1200" dirty="0" smtClean="0">
              <a:solidFill>
                <a:srgbClr val="002060"/>
              </a:solidFill>
            </a:rPr>
            <a:t>III Müssen </a:t>
          </a:r>
          <a:r>
            <a:rPr lang="de-DE" sz="1200" dirty="0">
              <a:solidFill>
                <a:srgbClr val="002060"/>
              </a:solidFill>
            </a:rPr>
            <a:t>motiviert werden</a:t>
          </a:r>
        </a:p>
      </cdr:txBody>
    </cdr:sp>
  </cdr:relSizeAnchor>
  <cdr:relSizeAnchor xmlns:cdr="http://schemas.openxmlformats.org/drawingml/2006/chartDrawing">
    <cdr:from>
      <cdr:x>0.55053</cdr:x>
      <cdr:y>0.15417</cdr:y>
    </cdr:from>
    <cdr:to>
      <cdr:x>0.75774</cdr:x>
      <cdr:y>0.20167</cdr:y>
    </cdr:to>
    <cdr:sp macro="" textlink="">
      <cdr:nvSpPr>
        <cdr:cNvPr id="7" name="Textfeld 6"/>
        <cdr:cNvSpPr txBox="1"/>
      </cdr:nvSpPr>
      <cdr:spPr>
        <a:xfrm xmlns:a="http://schemas.openxmlformats.org/drawingml/2006/main">
          <a:off x="5034046" y="869334"/>
          <a:ext cx="1894702" cy="2678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de-DE" sz="1200" dirty="0" smtClean="0">
              <a:solidFill>
                <a:srgbClr val="002060"/>
              </a:solidFill>
            </a:rPr>
            <a:t>IV Auf </a:t>
          </a:r>
          <a:r>
            <a:rPr lang="de-DE" sz="1200" dirty="0">
              <a:solidFill>
                <a:srgbClr val="002060"/>
              </a:solidFill>
            </a:rPr>
            <a:t>jeden Fall halten</a:t>
          </a:r>
        </a:p>
      </cdr:txBody>
    </cdr:sp>
  </cdr:relSizeAnchor>
  <cdr:relSizeAnchor xmlns:cdr="http://schemas.openxmlformats.org/drawingml/2006/chartDrawing">
    <cdr:from>
      <cdr:x>0.11553</cdr:x>
      <cdr:y>0.14283</cdr:y>
    </cdr:from>
    <cdr:to>
      <cdr:x>0.3186</cdr:x>
      <cdr:y>0.195</cdr:y>
    </cdr:to>
    <cdr:sp macro="" textlink="">
      <cdr:nvSpPr>
        <cdr:cNvPr id="8" name="Textfeld 1"/>
        <cdr:cNvSpPr txBox="1"/>
      </cdr:nvSpPr>
      <cdr:spPr>
        <a:xfrm xmlns:a="http://schemas.openxmlformats.org/drawingml/2006/main">
          <a:off x="1056406" y="805390"/>
          <a:ext cx="1856915" cy="2941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e-DE" sz="1200" dirty="0" smtClean="0">
              <a:solidFill>
                <a:srgbClr val="002060"/>
              </a:solidFill>
            </a:rPr>
            <a:t>II Müssen </a:t>
          </a:r>
          <a:r>
            <a:rPr lang="de-DE" sz="1200" dirty="0">
              <a:solidFill>
                <a:srgbClr val="002060"/>
              </a:solidFill>
            </a:rPr>
            <a:t>trainiert werden</a:t>
          </a:r>
        </a:p>
      </cdr:txBody>
    </cdr:sp>
  </cdr:relSizeAnchor>
  <cdr:relSizeAnchor xmlns:cdr="http://schemas.openxmlformats.org/drawingml/2006/chartDrawing">
    <cdr:from>
      <cdr:x>0.12126</cdr:x>
      <cdr:y>0.80702</cdr:y>
    </cdr:from>
    <cdr:to>
      <cdr:x>0.32405</cdr:x>
      <cdr:y>0.85894</cdr:y>
    </cdr:to>
    <cdr:sp macro="" textlink="">
      <cdr:nvSpPr>
        <cdr:cNvPr id="9" name="Textfeld 1"/>
        <cdr:cNvSpPr txBox="1"/>
      </cdr:nvSpPr>
      <cdr:spPr>
        <a:xfrm xmlns:a="http://schemas.openxmlformats.org/drawingml/2006/main">
          <a:off x="1108800" y="4550624"/>
          <a:ext cx="1854337" cy="2927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e-DE" sz="1200" dirty="0" smtClean="0">
              <a:solidFill>
                <a:srgbClr val="002060"/>
              </a:solidFill>
            </a:rPr>
            <a:t>I Kandidaten</a:t>
          </a:r>
          <a:r>
            <a:rPr lang="de-DE" sz="1200" baseline="0" dirty="0" smtClean="0">
              <a:solidFill>
                <a:srgbClr val="002060"/>
              </a:solidFill>
            </a:rPr>
            <a:t> </a:t>
          </a:r>
          <a:r>
            <a:rPr lang="de-DE" sz="1200" baseline="0" dirty="0">
              <a:solidFill>
                <a:srgbClr val="002060"/>
              </a:solidFill>
            </a:rPr>
            <a:t>für Trennung</a:t>
          </a:r>
          <a:endParaRPr lang="de-DE" sz="1200" dirty="0">
            <a:solidFill>
              <a:srgbClr val="00206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F0915-836F-4159-8F50-59E01ED02A96}" type="datetimeFigureOut">
              <a:rPr lang="de-DE" smtClean="0"/>
              <a:t>10.01.2014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713B4-27D6-49A9-ADC7-ADB4950684C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1936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713B4-27D6-49A9-ADC7-ADB4950684C7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861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5141-1C7C-0A4D-B441-D95E56D47F24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A7FD-AE42-BE45-92E7-1F6A7E5DB26B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5141-1C7C-0A4D-B441-D95E56D47F24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A7FD-AE42-BE45-92E7-1F6A7E5DB26B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5141-1C7C-0A4D-B441-D95E56D47F24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A7FD-AE42-BE45-92E7-1F6A7E5DB26B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5141-1C7C-0A4D-B441-D95E56D47F24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A7FD-AE42-BE45-92E7-1F6A7E5DB26B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5141-1C7C-0A4D-B441-D95E56D47F24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A7FD-AE42-BE45-92E7-1F6A7E5DB26B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5141-1C7C-0A4D-B441-D95E56D47F24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A7FD-AE42-BE45-92E7-1F6A7E5DB26B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5141-1C7C-0A4D-B441-D95E56D47F24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A7FD-AE42-BE45-92E7-1F6A7E5DB26B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5141-1C7C-0A4D-B441-D95E56D47F24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A7FD-AE42-BE45-92E7-1F6A7E5DB26B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5141-1C7C-0A4D-B441-D95E56D47F24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A7FD-AE42-BE45-92E7-1F6A7E5DB26B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5141-1C7C-0A4D-B441-D95E56D47F24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A7FD-AE42-BE45-92E7-1F6A7E5DB26B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5141-1C7C-0A4D-B441-D95E56D47F24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A7FD-AE42-BE45-92E7-1F6A7E5DB26B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D5141-1C7C-0A4D-B441-D95E56D47F24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AA7FD-AE42-BE45-92E7-1F6A7E5DB26B}" type="slidenum">
              <a:rPr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370992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6.1-1</a:t>
            </a:r>
          </a:p>
        </p:txBody>
      </p:sp>
      <p:grpSp>
        <p:nvGrpSpPr>
          <p:cNvPr id="2" name="Gruppieren 1"/>
          <p:cNvGrpSpPr/>
          <p:nvPr/>
        </p:nvGrpSpPr>
        <p:grpSpPr>
          <a:xfrm>
            <a:off x="2555356" y="97685"/>
            <a:ext cx="5184576" cy="5542875"/>
            <a:chOff x="2627784" y="260648"/>
            <a:chExt cx="5184576" cy="5542875"/>
          </a:xfrm>
        </p:grpSpPr>
        <p:sp>
          <p:nvSpPr>
            <p:cNvPr id="5" name="Textfeld 4"/>
            <p:cNvSpPr txBox="1"/>
            <p:nvPr/>
          </p:nvSpPr>
          <p:spPr>
            <a:xfrm>
              <a:off x="2627784" y="2709754"/>
              <a:ext cx="1584176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 smtClean="0"/>
                <a:t>Feedback und Konsequenzen</a:t>
              </a:r>
              <a:endParaRPr lang="de-DE" dirty="0"/>
            </a:p>
          </p:txBody>
        </p:sp>
        <p:sp>
          <p:nvSpPr>
            <p:cNvPr id="6" name="Textfeld 5"/>
            <p:cNvSpPr txBox="1"/>
            <p:nvPr/>
          </p:nvSpPr>
          <p:spPr>
            <a:xfrm>
              <a:off x="5940152" y="3525010"/>
              <a:ext cx="1584176" cy="648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e-DE" dirty="0" smtClean="0"/>
                <a:t>Umsetzung</a:t>
              </a:r>
              <a:endParaRPr lang="de-DE" dirty="0"/>
            </a:p>
          </p:txBody>
        </p:sp>
        <p:sp>
          <p:nvSpPr>
            <p:cNvPr id="7" name="Textfeld 6"/>
            <p:cNvSpPr txBox="1"/>
            <p:nvPr/>
          </p:nvSpPr>
          <p:spPr>
            <a:xfrm>
              <a:off x="5940152" y="260648"/>
              <a:ext cx="1584176" cy="648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e-DE" dirty="0" smtClean="0"/>
                <a:t>Analyse</a:t>
              </a:r>
              <a:endParaRPr lang="de-DE" dirty="0"/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5940152" y="1892829"/>
              <a:ext cx="1584176" cy="648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e-DE" dirty="0" smtClean="0"/>
                <a:t>Planung</a:t>
              </a:r>
              <a:endParaRPr lang="de-DE" dirty="0"/>
            </a:p>
          </p:txBody>
        </p:sp>
        <p:sp>
          <p:nvSpPr>
            <p:cNvPr id="9" name="Textfeld 8"/>
            <p:cNvSpPr txBox="1"/>
            <p:nvPr/>
          </p:nvSpPr>
          <p:spPr>
            <a:xfrm>
              <a:off x="5652120" y="5157192"/>
              <a:ext cx="216024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 smtClean="0"/>
                <a:t>Erfolgsmessung,</a:t>
              </a:r>
              <a:br>
                <a:rPr lang="de-DE" dirty="0" smtClean="0"/>
              </a:br>
              <a:r>
                <a:rPr lang="de-DE" dirty="0" smtClean="0"/>
                <a:t>Leistungsbeurteilung</a:t>
              </a:r>
              <a:endParaRPr lang="de-DE" dirty="0"/>
            </a:p>
          </p:txBody>
        </p:sp>
        <p:cxnSp>
          <p:nvCxnSpPr>
            <p:cNvPr id="10" name="Form 9"/>
            <p:cNvCxnSpPr>
              <a:stCxn id="5" idx="0"/>
              <a:endCxn id="7" idx="1"/>
            </p:cNvCxnSpPr>
            <p:nvPr/>
          </p:nvCxnSpPr>
          <p:spPr>
            <a:xfrm rot="5400000" flipH="1" flipV="1">
              <a:off x="3617459" y="387061"/>
              <a:ext cx="2125106" cy="2520280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winkelte Verbindung 10"/>
            <p:cNvCxnSpPr>
              <a:stCxn id="5" idx="2"/>
              <a:endCxn id="9" idx="2"/>
            </p:cNvCxnSpPr>
            <p:nvPr/>
          </p:nvCxnSpPr>
          <p:spPr>
            <a:xfrm rot="16200000" flipH="1">
              <a:off x="3852337" y="2923620"/>
              <a:ext cx="2447438" cy="3312368"/>
            </a:xfrm>
            <a:prstGeom prst="bentConnector3">
              <a:avLst>
                <a:gd name="adj1" fmla="val 12856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>
              <a:stCxn id="7" idx="2"/>
              <a:endCxn id="8" idx="0"/>
            </p:cNvCxnSpPr>
            <p:nvPr/>
          </p:nvCxnSpPr>
          <p:spPr>
            <a:xfrm>
              <a:off x="6732240" y="908648"/>
              <a:ext cx="0" cy="98418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mit Pfeil 12"/>
            <p:cNvCxnSpPr>
              <a:stCxn id="8" idx="2"/>
              <a:endCxn id="6" idx="0"/>
            </p:cNvCxnSpPr>
            <p:nvPr/>
          </p:nvCxnSpPr>
          <p:spPr>
            <a:xfrm>
              <a:off x="6732240" y="2540829"/>
              <a:ext cx="0" cy="98418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/>
            <p:cNvCxnSpPr>
              <a:stCxn id="6" idx="2"/>
              <a:endCxn id="9" idx="0"/>
            </p:cNvCxnSpPr>
            <p:nvPr/>
          </p:nvCxnSpPr>
          <p:spPr>
            <a:xfrm>
              <a:off x="6732240" y="4173010"/>
              <a:ext cx="0" cy="98418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hteck 14"/>
          <p:cNvSpPr/>
          <p:nvPr/>
        </p:nvSpPr>
        <p:spPr>
          <a:xfrm>
            <a:off x="2555356" y="6608596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370992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6.4-4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1911350" y="2016125"/>
          <a:ext cx="5321300" cy="2825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hteck 4"/>
          <p:cNvSpPr/>
          <p:nvPr/>
        </p:nvSpPr>
        <p:spPr>
          <a:xfrm>
            <a:off x="2035607" y="4965393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370992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6.4-5</a:t>
            </a:r>
          </a:p>
        </p:txBody>
      </p:sp>
      <p:grpSp>
        <p:nvGrpSpPr>
          <p:cNvPr id="2" name="Gruppieren 1"/>
          <p:cNvGrpSpPr/>
          <p:nvPr/>
        </p:nvGrpSpPr>
        <p:grpSpPr>
          <a:xfrm>
            <a:off x="-32" y="75961"/>
            <a:ext cx="9215502" cy="6133785"/>
            <a:chOff x="-32" y="582942"/>
            <a:chExt cx="9215502" cy="6133785"/>
          </a:xfrm>
        </p:grpSpPr>
        <p:sp>
          <p:nvSpPr>
            <p:cNvPr id="283" name="Textfeld 282"/>
            <p:cNvSpPr txBox="1"/>
            <p:nvPr/>
          </p:nvSpPr>
          <p:spPr>
            <a:xfrm>
              <a:off x="3546000" y="582942"/>
              <a:ext cx="2052000" cy="24622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 anchor="ctr" anchorCtr="1">
              <a:spAutoFit/>
            </a:bodyPr>
            <a:lstStyle/>
            <a:p>
              <a:r>
                <a:rPr lang="de-DE" sz="1000" dirty="0" smtClean="0">
                  <a:latin typeface="Arial" pitchFamily="34" charset="0"/>
                  <a:cs typeface="Arial" pitchFamily="34" charset="0"/>
                </a:rPr>
                <a:t>Vertriebs-Controlling-Kennzahlen</a:t>
              </a:r>
              <a:endParaRPr lang="de-DE" sz="1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4" name="Textfeld 283"/>
            <p:cNvSpPr txBox="1"/>
            <p:nvPr/>
          </p:nvSpPr>
          <p:spPr>
            <a:xfrm>
              <a:off x="857224" y="1225884"/>
              <a:ext cx="1512000" cy="2308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 anchor="ctr" anchorCtr="1">
              <a:spAutoFit/>
            </a:bodyPr>
            <a:lstStyle/>
            <a:p>
              <a:r>
                <a:rPr lang="de-DE" sz="900" dirty="0" err="1" smtClean="0">
                  <a:latin typeface="Arial" pitchFamily="34" charset="0"/>
                  <a:cs typeface="Arial" pitchFamily="34" charset="0"/>
                </a:rPr>
                <a:t>Strukturanlayse</a:t>
              </a:r>
              <a:endParaRPr lang="de-DE" sz="9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5" name="Textfeld 284"/>
            <p:cNvSpPr txBox="1"/>
            <p:nvPr/>
          </p:nvSpPr>
          <p:spPr>
            <a:xfrm>
              <a:off x="3801982" y="1225884"/>
              <a:ext cx="1512000" cy="2308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 anchor="ctr" anchorCtr="1">
              <a:spAutoFit/>
            </a:bodyPr>
            <a:lstStyle/>
            <a:p>
              <a:r>
                <a:rPr lang="de-DE" sz="900" dirty="0" smtClean="0">
                  <a:latin typeface="Arial" pitchFamily="34" charset="0"/>
                  <a:cs typeface="Arial" pitchFamily="34" charset="0"/>
                </a:rPr>
                <a:t>Wirtschaftlichkeitsanalyse</a:t>
              </a:r>
              <a:endParaRPr lang="de-DE" sz="9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6" name="Textfeld 285"/>
            <p:cNvSpPr txBox="1"/>
            <p:nvPr/>
          </p:nvSpPr>
          <p:spPr>
            <a:xfrm>
              <a:off x="7060528" y="1225884"/>
              <a:ext cx="1512000" cy="2308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 anchor="ctr" anchorCtr="1">
              <a:spAutoFit/>
            </a:bodyPr>
            <a:lstStyle/>
            <a:p>
              <a:r>
                <a:rPr lang="de-DE" sz="900" dirty="0" smtClean="0">
                  <a:latin typeface="Arial" pitchFamily="34" charset="0"/>
                  <a:cs typeface="Arial" pitchFamily="34" charset="0"/>
                </a:rPr>
                <a:t>Lageanalyse</a:t>
              </a:r>
              <a:endParaRPr lang="de-DE" sz="9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7" name="Textfeld 286"/>
            <p:cNvSpPr txBox="1"/>
            <p:nvPr/>
          </p:nvSpPr>
          <p:spPr>
            <a:xfrm>
              <a:off x="71406" y="1654512"/>
              <a:ext cx="1396800" cy="36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 anchor="ctr" anchorCtr="1">
              <a:spAutoFit/>
            </a:bodyPr>
            <a:lstStyle/>
            <a:p>
              <a:r>
                <a:rPr lang="de-DE" sz="900" dirty="0" smtClean="0">
                  <a:latin typeface="Arial" pitchFamily="34" charset="0"/>
                  <a:cs typeface="Arial" pitchFamily="34" charset="0"/>
                </a:rPr>
                <a:t>Vertriebsstruktur</a:t>
              </a:r>
              <a:endParaRPr lang="de-DE" sz="9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8" name="Textfeld 287"/>
            <p:cNvSpPr txBox="1"/>
            <p:nvPr/>
          </p:nvSpPr>
          <p:spPr>
            <a:xfrm>
              <a:off x="1598050" y="1651702"/>
              <a:ext cx="1396800" cy="36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 anchor="ctr" anchorCtr="1">
              <a:spAutoFit/>
            </a:bodyPr>
            <a:lstStyle/>
            <a:p>
              <a:r>
                <a:rPr lang="de-DE" sz="900" dirty="0" smtClean="0">
                  <a:latin typeface="Arial" pitchFamily="34" charset="0"/>
                  <a:cs typeface="Arial" pitchFamily="34" charset="0"/>
                </a:rPr>
                <a:t>Marktstruktur</a:t>
              </a:r>
              <a:endParaRPr lang="de-DE" sz="9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9" name="Textfeld 288"/>
            <p:cNvSpPr txBox="1"/>
            <p:nvPr/>
          </p:nvSpPr>
          <p:spPr>
            <a:xfrm>
              <a:off x="3100830" y="1642370"/>
              <a:ext cx="1396800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00" dirty="0" smtClean="0">
                  <a:latin typeface="Arial" pitchFamily="34" charset="0"/>
                  <a:cs typeface="Arial" pitchFamily="34" charset="0"/>
                </a:rPr>
                <a:t>Erfolg der Vertriebsaktivitäten</a:t>
              </a:r>
              <a:endParaRPr lang="de-DE" sz="9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0" name="Textfeld 289"/>
            <p:cNvSpPr txBox="1"/>
            <p:nvPr/>
          </p:nvSpPr>
          <p:spPr>
            <a:xfrm>
              <a:off x="4603960" y="1651702"/>
              <a:ext cx="1396800" cy="36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00" dirty="0" smtClean="0">
                  <a:latin typeface="Arial" pitchFamily="34" charset="0"/>
                  <a:cs typeface="Arial" pitchFamily="34" charset="0"/>
                </a:rPr>
                <a:t>Effizienz d. Vertriebsorganisation</a:t>
              </a:r>
              <a:endParaRPr lang="de-DE" sz="9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1" name="Textfeld 290"/>
            <p:cNvSpPr txBox="1"/>
            <p:nvPr/>
          </p:nvSpPr>
          <p:spPr>
            <a:xfrm>
              <a:off x="6104158" y="1642370"/>
              <a:ext cx="1396800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00" dirty="0" smtClean="0">
                  <a:latin typeface="Arial" pitchFamily="34" charset="0"/>
                  <a:cs typeface="Arial" pitchFamily="34" charset="0"/>
                </a:rPr>
                <a:t>Erfolgsträger (Segmente)</a:t>
              </a:r>
              <a:endParaRPr lang="de-DE" sz="9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2" name="Textfeld 291"/>
            <p:cNvSpPr txBox="1"/>
            <p:nvPr/>
          </p:nvSpPr>
          <p:spPr>
            <a:xfrm>
              <a:off x="-32" y="2943643"/>
              <a:ext cx="1008000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Vertriebskosten (insgesamt)</a:t>
              </a:r>
            </a:p>
          </p:txBody>
        </p:sp>
        <p:grpSp>
          <p:nvGrpSpPr>
            <p:cNvPr id="293" name="Gruppieren 27"/>
            <p:cNvGrpSpPr/>
            <p:nvPr/>
          </p:nvGrpSpPr>
          <p:grpSpPr>
            <a:xfrm>
              <a:off x="-32" y="2226016"/>
              <a:ext cx="1657588" cy="1029600"/>
              <a:chOff x="71406" y="2000240"/>
              <a:chExt cx="1657588" cy="1029600"/>
            </a:xfrm>
          </p:grpSpPr>
          <p:sp>
            <p:nvSpPr>
              <p:cNvPr id="294" name="Textfeld 293"/>
              <p:cNvSpPr txBox="1"/>
              <p:nvPr/>
            </p:nvSpPr>
            <p:spPr>
              <a:xfrm>
                <a:off x="142844" y="2000240"/>
                <a:ext cx="10800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Vertriebs-</a:t>
                </a:r>
                <a:r>
                  <a:rPr lang="de-DE" sz="900" dirty="0" err="1" smtClean="0">
                    <a:latin typeface="Arial" pitchFamily="34" charset="0"/>
                    <a:cs typeface="Arial" pitchFamily="34" charset="0"/>
                  </a:rPr>
                  <a:t>kostenstruktur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95" name="Textfeld 294"/>
              <p:cNvSpPr txBox="1"/>
              <p:nvPr/>
            </p:nvSpPr>
            <p:spPr>
              <a:xfrm>
                <a:off x="71406" y="2372819"/>
                <a:ext cx="1008000" cy="33855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Variable Vertriebskosten</a:t>
                </a:r>
              </a:p>
            </p:txBody>
          </p:sp>
          <p:sp>
            <p:nvSpPr>
              <p:cNvPr id="296" name="Textfeld 295"/>
              <p:cNvSpPr txBox="1"/>
              <p:nvPr/>
            </p:nvSpPr>
            <p:spPr>
              <a:xfrm>
                <a:off x="943176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97" name="Rechteck 296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298" name="Gerade Verbindung 297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Gerade Verbindung 298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0" name="Rechteck 299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1" name="Textfeld 300"/>
              <p:cNvSpPr txBox="1"/>
              <p:nvPr/>
            </p:nvSpPr>
            <p:spPr>
              <a:xfrm>
                <a:off x="1228928" y="2055160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02" name="Gruppieren 28"/>
            <p:cNvGrpSpPr/>
            <p:nvPr/>
          </p:nvGrpSpPr>
          <p:grpSpPr>
            <a:xfrm>
              <a:off x="-32" y="3339556"/>
              <a:ext cx="1670970" cy="1029600"/>
              <a:chOff x="71406" y="2000240"/>
              <a:chExt cx="1670970" cy="1029600"/>
            </a:xfrm>
          </p:grpSpPr>
          <p:sp>
            <p:nvSpPr>
              <p:cNvPr id="303" name="Textfeld 302"/>
              <p:cNvSpPr txBox="1"/>
              <p:nvPr/>
            </p:nvSpPr>
            <p:spPr>
              <a:xfrm>
                <a:off x="142844" y="2069490"/>
                <a:ext cx="1080000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Umsatzstruktur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4" name="Textfeld 303"/>
              <p:cNvSpPr txBox="1"/>
              <p:nvPr/>
            </p:nvSpPr>
            <p:spPr>
              <a:xfrm>
                <a:off x="71406" y="2372819"/>
                <a:ext cx="1008000" cy="33855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Umsatz je Artikelgruppe</a:t>
                </a:r>
              </a:p>
            </p:txBody>
          </p:sp>
          <p:sp>
            <p:nvSpPr>
              <p:cNvPr id="305" name="Textfeld 304"/>
              <p:cNvSpPr txBox="1"/>
              <p:nvPr/>
            </p:nvSpPr>
            <p:spPr>
              <a:xfrm>
                <a:off x="956558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6" name="Rechteck 305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07" name="Gerade Verbindung 306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Gerade Verbindung 307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9" name="Rechteck 308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0" name="Textfeld 309"/>
              <p:cNvSpPr txBox="1"/>
              <p:nvPr/>
            </p:nvSpPr>
            <p:spPr>
              <a:xfrm>
                <a:off x="1228928" y="2084628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11" name="Textfeld 310"/>
            <p:cNvSpPr txBox="1"/>
            <p:nvPr/>
          </p:nvSpPr>
          <p:spPr>
            <a:xfrm>
              <a:off x="-32" y="4088910"/>
              <a:ext cx="1008000" cy="21544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Gesamtumsatz</a:t>
              </a:r>
            </a:p>
          </p:txBody>
        </p:sp>
        <p:grpSp>
          <p:nvGrpSpPr>
            <p:cNvPr id="312" name="Gruppieren 38"/>
            <p:cNvGrpSpPr/>
            <p:nvPr/>
          </p:nvGrpSpPr>
          <p:grpSpPr>
            <a:xfrm>
              <a:off x="-32" y="4482564"/>
              <a:ext cx="1672102" cy="1029600"/>
              <a:chOff x="71406" y="2000240"/>
              <a:chExt cx="1672102" cy="1029600"/>
            </a:xfrm>
          </p:grpSpPr>
          <p:sp>
            <p:nvSpPr>
              <p:cNvPr id="313" name="Textfeld 312"/>
              <p:cNvSpPr txBox="1"/>
              <p:nvPr/>
            </p:nvSpPr>
            <p:spPr>
              <a:xfrm>
                <a:off x="142844" y="2069490"/>
                <a:ext cx="1080000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Auftragsstruktur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4" name="Textfeld 313"/>
              <p:cNvSpPr txBox="1"/>
              <p:nvPr/>
            </p:nvSpPr>
            <p:spPr>
              <a:xfrm>
                <a:off x="71406" y="2372819"/>
                <a:ext cx="1080000" cy="33855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Auftragseingänge je Artikelgruppe</a:t>
                </a:r>
              </a:p>
            </p:txBody>
          </p:sp>
          <p:sp>
            <p:nvSpPr>
              <p:cNvPr id="315" name="Textfeld 314"/>
              <p:cNvSpPr txBox="1"/>
              <p:nvPr/>
            </p:nvSpPr>
            <p:spPr>
              <a:xfrm>
                <a:off x="957690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6" name="Rechteck 315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17" name="Gerade Verbindung 316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Gerade Verbindung 317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9" name="Rechteck 318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0" name="Textfeld 319"/>
              <p:cNvSpPr txBox="1"/>
              <p:nvPr/>
            </p:nvSpPr>
            <p:spPr>
              <a:xfrm>
                <a:off x="1228928" y="2084628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21" name="Textfeld 320"/>
            <p:cNvSpPr txBox="1"/>
            <p:nvPr/>
          </p:nvSpPr>
          <p:spPr>
            <a:xfrm>
              <a:off x="-32" y="5170363"/>
              <a:ext cx="1080000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Auftragseingänge (insgesamt)</a:t>
              </a:r>
            </a:p>
          </p:txBody>
        </p:sp>
        <p:grpSp>
          <p:nvGrpSpPr>
            <p:cNvPr id="322" name="Gruppieren 48"/>
            <p:cNvGrpSpPr/>
            <p:nvPr/>
          </p:nvGrpSpPr>
          <p:grpSpPr>
            <a:xfrm>
              <a:off x="-32" y="5625572"/>
              <a:ext cx="1672102" cy="1029600"/>
              <a:chOff x="71406" y="2000240"/>
              <a:chExt cx="1672102" cy="1029600"/>
            </a:xfrm>
          </p:grpSpPr>
          <p:sp>
            <p:nvSpPr>
              <p:cNvPr id="323" name="Textfeld 322"/>
              <p:cNvSpPr txBox="1"/>
              <p:nvPr/>
            </p:nvSpPr>
            <p:spPr>
              <a:xfrm>
                <a:off x="142844" y="2069490"/>
                <a:ext cx="1080000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Rabattstruktur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24" name="Textfeld 323"/>
              <p:cNvSpPr txBox="1"/>
              <p:nvPr/>
            </p:nvSpPr>
            <p:spPr>
              <a:xfrm>
                <a:off x="71406" y="2372819"/>
                <a:ext cx="1080000" cy="33855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Rabatt vom Umsatz A-Artikel</a:t>
                </a:r>
              </a:p>
            </p:txBody>
          </p:sp>
          <p:sp>
            <p:nvSpPr>
              <p:cNvPr id="325" name="Textfeld 324"/>
              <p:cNvSpPr txBox="1"/>
              <p:nvPr/>
            </p:nvSpPr>
            <p:spPr>
              <a:xfrm>
                <a:off x="957690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26" name="Rechteck 325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27" name="Gerade Verbindung 326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Gerade Verbindung 327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9" name="Rechteck 328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0" name="Textfeld 329"/>
              <p:cNvSpPr txBox="1"/>
              <p:nvPr/>
            </p:nvSpPr>
            <p:spPr>
              <a:xfrm>
                <a:off x="1228928" y="2084628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1" name="Textfeld 330"/>
            <p:cNvSpPr txBox="1"/>
            <p:nvPr/>
          </p:nvSpPr>
          <p:spPr>
            <a:xfrm>
              <a:off x="-32" y="6333756"/>
              <a:ext cx="1080000" cy="21544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Umsatz A-Artikel</a:t>
              </a:r>
            </a:p>
          </p:txBody>
        </p:sp>
        <p:grpSp>
          <p:nvGrpSpPr>
            <p:cNvPr id="332" name="Gruppieren 58"/>
            <p:cNvGrpSpPr/>
            <p:nvPr/>
          </p:nvGrpSpPr>
          <p:grpSpPr>
            <a:xfrm>
              <a:off x="1528062" y="2224444"/>
              <a:ext cx="1657588" cy="1029600"/>
              <a:chOff x="71406" y="2000240"/>
              <a:chExt cx="1657588" cy="1029600"/>
            </a:xfrm>
          </p:grpSpPr>
          <p:sp>
            <p:nvSpPr>
              <p:cNvPr id="333" name="Textfeld 332"/>
              <p:cNvSpPr txBox="1"/>
              <p:nvPr/>
            </p:nvSpPr>
            <p:spPr>
              <a:xfrm>
                <a:off x="142844" y="2069490"/>
                <a:ext cx="1080000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Marktanteil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4" name="Textfeld 333"/>
              <p:cNvSpPr txBox="1"/>
              <p:nvPr/>
            </p:nvSpPr>
            <p:spPr>
              <a:xfrm>
                <a:off x="71406" y="2477916"/>
                <a:ext cx="1008000" cy="21544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eigener Umsatz</a:t>
                </a:r>
              </a:p>
            </p:txBody>
          </p:sp>
          <p:sp>
            <p:nvSpPr>
              <p:cNvPr id="335" name="Textfeld 334"/>
              <p:cNvSpPr txBox="1"/>
              <p:nvPr/>
            </p:nvSpPr>
            <p:spPr>
              <a:xfrm>
                <a:off x="943176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6" name="Rechteck 335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37" name="Gerade Verbindung 336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Gerade Verbindung 337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9" name="Rechteck 338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0" name="Textfeld 339"/>
              <p:cNvSpPr txBox="1"/>
              <p:nvPr/>
            </p:nvSpPr>
            <p:spPr>
              <a:xfrm>
                <a:off x="1228928" y="2055160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41" name="Textfeld 340"/>
            <p:cNvSpPr txBox="1"/>
            <p:nvPr/>
          </p:nvSpPr>
          <p:spPr>
            <a:xfrm>
              <a:off x="1520194" y="3003958"/>
              <a:ext cx="1008000" cy="21544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Branchenumsatz</a:t>
              </a:r>
            </a:p>
          </p:txBody>
        </p:sp>
        <p:grpSp>
          <p:nvGrpSpPr>
            <p:cNvPr id="342" name="Gruppieren 68"/>
            <p:cNvGrpSpPr/>
            <p:nvPr/>
          </p:nvGrpSpPr>
          <p:grpSpPr>
            <a:xfrm>
              <a:off x="1529194" y="3339556"/>
              <a:ext cx="1657588" cy="1029600"/>
              <a:chOff x="71406" y="2000240"/>
              <a:chExt cx="1657588" cy="1029600"/>
            </a:xfrm>
          </p:grpSpPr>
          <p:sp>
            <p:nvSpPr>
              <p:cNvPr id="343" name="Textfeld 342"/>
              <p:cNvSpPr txBox="1"/>
              <p:nvPr/>
            </p:nvSpPr>
            <p:spPr>
              <a:xfrm>
                <a:off x="142844" y="2069490"/>
                <a:ext cx="1080000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Kundenstruktur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4" name="Textfeld 343"/>
              <p:cNvSpPr txBox="1"/>
              <p:nvPr/>
            </p:nvSpPr>
            <p:spPr>
              <a:xfrm>
                <a:off x="71406" y="2397910"/>
                <a:ext cx="1188000" cy="33855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Neukunden/ Inlands-/ Auslandskunden</a:t>
                </a:r>
              </a:p>
            </p:txBody>
          </p:sp>
          <p:sp>
            <p:nvSpPr>
              <p:cNvPr id="345" name="Textfeld 344"/>
              <p:cNvSpPr txBox="1"/>
              <p:nvPr/>
            </p:nvSpPr>
            <p:spPr>
              <a:xfrm>
                <a:off x="943176" y="2656132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6" name="Rechteck 345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47" name="Gerade Verbindung 346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Gerade Verbindung 347"/>
              <p:cNvCxnSpPr/>
              <p:nvPr/>
            </p:nvCxnSpPr>
            <p:spPr>
              <a:xfrm>
                <a:off x="171872" y="2771984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9" name="Rechteck 348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0" name="Textfeld 349"/>
              <p:cNvSpPr txBox="1"/>
              <p:nvPr/>
            </p:nvSpPr>
            <p:spPr>
              <a:xfrm>
                <a:off x="1228928" y="2055160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51" name="Textfeld 350"/>
            <p:cNvSpPr txBox="1"/>
            <p:nvPr/>
          </p:nvSpPr>
          <p:spPr>
            <a:xfrm>
              <a:off x="1500166" y="4148206"/>
              <a:ext cx="1224000" cy="21544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Kunden (insgesamt)</a:t>
              </a:r>
            </a:p>
          </p:txBody>
        </p:sp>
        <p:grpSp>
          <p:nvGrpSpPr>
            <p:cNvPr id="352" name="Gruppieren 78"/>
            <p:cNvGrpSpPr/>
            <p:nvPr/>
          </p:nvGrpSpPr>
          <p:grpSpPr>
            <a:xfrm>
              <a:off x="1529194" y="4482564"/>
              <a:ext cx="1657588" cy="1029600"/>
              <a:chOff x="71406" y="2000240"/>
              <a:chExt cx="1657588" cy="1029600"/>
            </a:xfrm>
          </p:grpSpPr>
          <p:sp>
            <p:nvSpPr>
              <p:cNvPr id="353" name="Textfeld 352"/>
              <p:cNvSpPr txBox="1"/>
              <p:nvPr/>
            </p:nvSpPr>
            <p:spPr>
              <a:xfrm>
                <a:off x="142844" y="2000240"/>
                <a:ext cx="11520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Konkurrenzstruktur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" name="Textfeld 353"/>
              <p:cNvSpPr txBox="1"/>
              <p:nvPr/>
            </p:nvSpPr>
            <p:spPr>
              <a:xfrm>
                <a:off x="71406" y="2372202"/>
                <a:ext cx="1080000" cy="33855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Marktvolumen der Konkurrenten</a:t>
                </a:r>
              </a:p>
            </p:txBody>
          </p:sp>
          <p:sp>
            <p:nvSpPr>
              <p:cNvPr id="355" name="Textfeld 354"/>
              <p:cNvSpPr txBox="1"/>
              <p:nvPr/>
            </p:nvSpPr>
            <p:spPr>
              <a:xfrm>
                <a:off x="943176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6" name="Rechteck 355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57" name="Gerade Verbindung 356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Gerade Verbindung 357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9" name="Rechteck 358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0" name="Textfeld 359"/>
              <p:cNvSpPr txBox="1"/>
              <p:nvPr/>
            </p:nvSpPr>
            <p:spPr>
              <a:xfrm>
                <a:off x="1228928" y="2055160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61" name="Textfeld 360"/>
            <p:cNvSpPr txBox="1"/>
            <p:nvPr/>
          </p:nvSpPr>
          <p:spPr>
            <a:xfrm>
              <a:off x="1519632" y="5234106"/>
              <a:ext cx="1188000" cy="21544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ges. Marktvolumen</a:t>
              </a:r>
            </a:p>
          </p:txBody>
        </p:sp>
        <p:grpSp>
          <p:nvGrpSpPr>
            <p:cNvPr id="362" name="Gruppieren 88"/>
            <p:cNvGrpSpPr/>
            <p:nvPr/>
          </p:nvGrpSpPr>
          <p:grpSpPr>
            <a:xfrm>
              <a:off x="1599500" y="5625572"/>
              <a:ext cx="1586150" cy="1029600"/>
              <a:chOff x="142844" y="2000240"/>
              <a:chExt cx="1586150" cy="1029600"/>
            </a:xfrm>
          </p:grpSpPr>
          <p:sp>
            <p:nvSpPr>
              <p:cNvPr id="363" name="Textfeld 362"/>
              <p:cNvSpPr txBox="1"/>
              <p:nvPr/>
            </p:nvSpPr>
            <p:spPr>
              <a:xfrm>
                <a:off x="142844" y="2000240"/>
                <a:ext cx="10800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Preiselastizität des Marktes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64" name="Textfeld 363"/>
              <p:cNvSpPr txBox="1"/>
              <p:nvPr/>
            </p:nvSpPr>
            <p:spPr>
              <a:xfrm>
                <a:off x="162310" y="2463402"/>
                <a:ext cx="1080000" cy="21544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l-GR" sz="800" dirty="0" smtClean="0">
                    <a:latin typeface="Cambria Math"/>
                    <a:ea typeface="Cambria Math"/>
                    <a:cs typeface="Arial" pitchFamily="34" charset="0"/>
                  </a:rPr>
                  <a:t>Δ</a:t>
                </a:r>
                <a:r>
                  <a:rPr lang="de-DE" sz="800" dirty="0" smtClean="0">
                    <a:latin typeface="Cambria Math"/>
                    <a:ea typeface="Cambria Math"/>
                    <a:cs typeface="Arial" pitchFamily="34" charset="0"/>
                  </a:rPr>
                  <a:t> </a:t>
                </a:r>
                <a:r>
                  <a:rPr lang="de-DE" sz="800" dirty="0" smtClean="0">
                    <a:latin typeface="Arial" pitchFamily="34" charset="0"/>
                    <a:ea typeface="Cambria Math"/>
                    <a:cs typeface="Arial" pitchFamily="34" charset="0"/>
                  </a:rPr>
                  <a:t>Umsatz</a:t>
                </a:r>
                <a:endParaRPr lang="de-DE" sz="800" dirty="0" smtClean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65" name="Rechteck 364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66" name="Gerade Verbindung 365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Gerade Verbindung 366"/>
              <p:cNvCxnSpPr/>
              <p:nvPr/>
            </p:nvCxnSpPr>
            <p:spPr>
              <a:xfrm>
                <a:off x="336462" y="2700106"/>
                <a:ext cx="72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8" name="Rechteck 367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9" name="Textfeld 368"/>
              <p:cNvSpPr txBox="1"/>
              <p:nvPr/>
            </p:nvSpPr>
            <p:spPr>
              <a:xfrm>
                <a:off x="1228928" y="2084628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70" name="Textfeld 369"/>
            <p:cNvSpPr txBox="1"/>
            <p:nvPr/>
          </p:nvSpPr>
          <p:spPr>
            <a:xfrm>
              <a:off x="1592202" y="6354906"/>
              <a:ext cx="1080000" cy="21544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l-GR" sz="800" dirty="0" smtClean="0">
                  <a:latin typeface="Cambria Math"/>
                  <a:ea typeface="Cambria Math"/>
                  <a:cs typeface="Arial" pitchFamily="34" charset="0"/>
                </a:rPr>
                <a:t>Δ</a:t>
              </a:r>
              <a:r>
                <a:rPr lang="de-DE" sz="800" dirty="0" smtClean="0">
                  <a:latin typeface="Cambria Math"/>
                  <a:ea typeface="Cambria Math"/>
                  <a:cs typeface="Arial" pitchFamily="34" charset="0"/>
                </a:rPr>
                <a:t> </a:t>
              </a:r>
              <a:r>
                <a:rPr lang="de-DE" sz="800" dirty="0" smtClean="0">
                  <a:latin typeface="Arial" pitchFamily="34" charset="0"/>
                  <a:ea typeface="Cambria Math"/>
                  <a:cs typeface="Arial" pitchFamily="34" charset="0"/>
                </a:rPr>
                <a:t>Preis</a:t>
              </a:r>
              <a:endParaRPr lang="de-DE" sz="800" dirty="0" smtClean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71" name="Gruppieren 98"/>
            <p:cNvGrpSpPr/>
            <p:nvPr/>
          </p:nvGrpSpPr>
          <p:grpSpPr>
            <a:xfrm>
              <a:off x="3028260" y="2224444"/>
              <a:ext cx="1657588" cy="1029600"/>
              <a:chOff x="71406" y="2000240"/>
              <a:chExt cx="1657588" cy="1029600"/>
            </a:xfrm>
          </p:grpSpPr>
          <p:sp>
            <p:nvSpPr>
              <p:cNvPr id="372" name="Textfeld 371"/>
              <p:cNvSpPr txBox="1"/>
              <p:nvPr/>
            </p:nvSpPr>
            <p:spPr>
              <a:xfrm>
                <a:off x="142844" y="2069490"/>
                <a:ext cx="1080000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Verkaufsergebnis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73" name="Textfeld 372"/>
              <p:cNvSpPr txBox="1"/>
              <p:nvPr/>
            </p:nvSpPr>
            <p:spPr>
              <a:xfrm>
                <a:off x="71406" y="2372819"/>
                <a:ext cx="1008000" cy="33855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Netto-Verkaufs-gewinn</a:t>
                </a:r>
              </a:p>
            </p:txBody>
          </p:sp>
          <p:sp>
            <p:nvSpPr>
              <p:cNvPr id="374" name="Textfeld 373"/>
              <p:cNvSpPr txBox="1"/>
              <p:nvPr/>
            </p:nvSpPr>
            <p:spPr>
              <a:xfrm>
                <a:off x="943176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75" name="Rechteck 374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76" name="Gerade Verbindung 375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Gerade Verbindung 376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8" name="Rechteck 377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9" name="Textfeld 378"/>
              <p:cNvSpPr txBox="1"/>
              <p:nvPr/>
            </p:nvSpPr>
            <p:spPr>
              <a:xfrm>
                <a:off x="1228928" y="2055160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80" name="Textfeld 379"/>
            <p:cNvSpPr txBox="1"/>
            <p:nvPr/>
          </p:nvSpPr>
          <p:spPr>
            <a:xfrm>
              <a:off x="3014878" y="2990684"/>
              <a:ext cx="1008000" cy="21544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Umsatz</a:t>
              </a:r>
            </a:p>
          </p:txBody>
        </p:sp>
        <p:grpSp>
          <p:nvGrpSpPr>
            <p:cNvPr id="381" name="Gruppieren 108"/>
            <p:cNvGrpSpPr/>
            <p:nvPr/>
          </p:nvGrpSpPr>
          <p:grpSpPr>
            <a:xfrm>
              <a:off x="3029392" y="3339556"/>
              <a:ext cx="1657588" cy="1029600"/>
              <a:chOff x="71406" y="2000240"/>
              <a:chExt cx="1657588" cy="1029600"/>
            </a:xfrm>
          </p:grpSpPr>
          <p:sp>
            <p:nvSpPr>
              <p:cNvPr id="382" name="Textfeld 381"/>
              <p:cNvSpPr txBox="1"/>
              <p:nvPr/>
            </p:nvSpPr>
            <p:spPr>
              <a:xfrm>
                <a:off x="142844" y="2069490"/>
                <a:ext cx="1080000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DBU-Steuerung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83" name="Textfeld 382"/>
              <p:cNvSpPr txBox="1"/>
              <p:nvPr/>
            </p:nvSpPr>
            <p:spPr>
              <a:xfrm>
                <a:off x="71406" y="2434374"/>
                <a:ext cx="1008000" cy="21544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DB A-Artikel</a:t>
                </a:r>
              </a:p>
            </p:txBody>
          </p:sp>
          <p:sp>
            <p:nvSpPr>
              <p:cNvPr id="384" name="Textfeld 383"/>
              <p:cNvSpPr txBox="1"/>
              <p:nvPr/>
            </p:nvSpPr>
            <p:spPr>
              <a:xfrm>
                <a:off x="943176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85" name="Rechteck 384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86" name="Gerade Verbindung 385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Gerade Verbindung 386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8" name="Rechteck 387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89" name="Textfeld 388"/>
              <p:cNvSpPr txBox="1"/>
              <p:nvPr/>
            </p:nvSpPr>
            <p:spPr>
              <a:xfrm>
                <a:off x="1228928" y="2055160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90" name="Textfeld 389"/>
            <p:cNvSpPr txBox="1"/>
            <p:nvPr/>
          </p:nvSpPr>
          <p:spPr>
            <a:xfrm>
              <a:off x="3034906" y="4076584"/>
              <a:ext cx="1008000" cy="21544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Umsatz A-Artikel</a:t>
              </a:r>
            </a:p>
          </p:txBody>
        </p:sp>
        <p:grpSp>
          <p:nvGrpSpPr>
            <p:cNvPr id="391" name="Gruppieren 118"/>
            <p:cNvGrpSpPr/>
            <p:nvPr/>
          </p:nvGrpSpPr>
          <p:grpSpPr>
            <a:xfrm>
              <a:off x="3070670" y="4482564"/>
              <a:ext cx="1615178" cy="1029600"/>
              <a:chOff x="113816" y="2000240"/>
              <a:chExt cx="1615178" cy="1029600"/>
            </a:xfrm>
          </p:grpSpPr>
          <p:sp>
            <p:nvSpPr>
              <p:cNvPr id="392" name="Textfeld 391"/>
              <p:cNvSpPr txBox="1"/>
              <p:nvPr/>
            </p:nvSpPr>
            <p:spPr>
              <a:xfrm>
                <a:off x="113816" y="2000240"/>
                <a:ext cx="12240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Verkaufsförderungs-maßnahmen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3" name="Textfeld 392"/>
              <p:cNvSpPr txBox="1"/>
              <p:nvPr/>
            </p:nvSpPr>
            <p:spPr>
              <a:xfrm>
                <a:off x="220928" y="2477916"/>
                <a:ext cx="1008000" cy="21544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l-GR" sz="800" dirty="0" smtClean="0">
                    <a:latin typeface="Cambria Math"/>
                    <a:ea typeface="Cambria Math"/>
                    <a:cs typeface="Arial" pitchFamily="34" charset="0"/>
                  </a:rPr>
                  <a:t>Δ</a:t>
                </a:r>
                <a:r>
                  <a:rPr lang="de-DE" sz="800" dirty="0" smtClean="0">
                    <a:latin typeface="Cambria Math"/>
                    <a:ea typeface="Cambria Math"/>
                    <a:cs typeface="Arial" pitchFamily="34" charset="0"/>
                  </a:rPr>
                  <a:t> </a:t>
                </a:r>
                <a:r>
                  <a:rPr lang="de-DE" sz="800" dirty="0" smtClean="0">
                    <a:latin typeface="Arial" pitchFamily="34" charset="0"/>
                    <a:ea typeface="Cambria Math"/>
                    <a:cs typeface="Arial" pitchFamily="34" charset="0"/>
                  </a:rPr>
                  <a:t>Umsatz</a:t>
                </a:r>
                <a:endParaRPr lang="de-DE" sz="800" dirty="0" smtClean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4" name="Rechteck 393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95" name="Gerade Verbindung 394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Gerade Verbindung 395"/>
              <p:cNvCxnSpPr/>
              <p:nvPr/>
            </p:nvCxnSpPr>
            <p:spPr>
              <a:xfrm>
                <a:off x="323080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7" name="Rechteck 396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8" name="Textfeld 397"/>
              <p:cNvSpPr txBox="1"/>
              <p:nvPr/>
            </p:nvSpPr>
            <p:spPr>
              <a:xfrm>
                <a:off x="1228928" y="2055160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99" name="Textfeld 398"/>
            <p:cNvSpPr txBox="1"/>
            <p:nvPr/>
          </p:nvSpPr>
          <p:spPr>
            <a:xfrm>
              <a:off x="3092970" y="5154974"/>
              <a:ext cx="1152000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l-GR" sz="800" dirty="0" smtClean="0">
                  <a:latin typeface="Cambria Math"/>
                  <a:ea typeface="Cambria Math"/>
                  <a:cs typeface="Arial" pitchFamily="34" charset="0"/>
                </a:rPr>
                <a:t>Δ</a:t>
              </a:r>
              <a:r>
                <a:rPr lang="de-DE" sz="800" dirty="0" smtClean="0">
                  <a:latin typeface="Cambria Math"/>
                  <a:ea typeface="Cambria Math"/>
                  <a:cs typeface="Arial" pitchFamily="34" charset="0"/>
                </a:rPr>
                <a:t> </a:t>
              </a:r>
              <a:r>
                <a:rPr lang="de-DE" sz="800" dirty="0" smtClean="0">
                  <a:latin typeface="Arial" pitchFamily="34" charset="0"/>
                  <a:ea typeface="Cambria Math"/>
                  <a:cs typeface="Arial" pitchFamily="34" charset="0"/>
                </a:rPr>
                <a:t>Kosten der Verkaufsförderung</a:t>
              </a:r>
              <a:endParaRPr lang="de-DE" sz="800" dirty="0" smtClean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00" name="Gruppieren 128"/>
            <p:cNvGrpSpPr/>
            <p:nvPr/>
          </p:nvGrpSpPr>
          <p:grpSpPr>
            <a:xfrm>
              <a:off x="3100830" y="5625572"/>
              <a:ext cx="1586150" cy="1029600"/>
              <a:chOff x="142844" y="2000240"/>
              <a:chExt cx="1586150" cy="1029600"/>
            </a:xfrm>
          </p:grpSpPr>
          <p:sp>
            <p:nvSpPr>
              <p:cNvPr id="401" name="Textfeld 400"/>
              <p:cNvSpPr txBox="1"/>
              <p:nvPr/>
            </p:nvSpPr>
            <p:spPr>
              <a:xfrm>
                <a:off x="142844" y="2000240"/>
                <a:ext cx="10800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Werbeerfolgs-</a:t>
                </a:r>
                <a:r>
                  <a:rPr lang="de-DE" sz="900" dirty="0" err="1" smtClean="0">
                    <a:latin typeface="Arial" pitchFamily="34" charset="0"/>
                    <a:cs typeface="Arial" pitchFamily="34" charset="0"/>
                  </a:rPr>
                  <a:t>kontrolle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2" name="Textfeld 401"/>
              <p:cNvSpPr txBox="1"/>
              <p:nvPr/>
            </p:nvSpPr>
            <p:spPr>
              <a:xfrm>
                <a:off x="176824" y="2466030"/>
                <a:ext cx="1080000" cy="21544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l-GR" sz="800" dirty="0" smtClean="0">
                    <a:latin typeface="Cambria Math"/>
                    <a:ea typeface="Cambria Math"/>
                    <a:cs typeface="Arial" pitchFamily="34" charset="0"/>
                  </a:rPr>
                  <a:t>Δ</a:t>
                </a:r>
                <a:r>
                  <a:rPr lang="de-DE" sz="800" dirty="0" smtClean="0">
                    <a:latin typeface="Cambria Math"/>
                    <a:ea typeface="Cambria Math"/>
                    <a:cs typeface="Arial" pitchFamily="34" charset="0"/>
                  </a:rPr>
                  <a:t> </a:t>
                </a:r>
                <a:r>
                  <a:rPr lang="de-DE" sz="800" dirty="0" smtClean="0">
                    <a:latin typeface="Arial" pitchFamily="34" charset="0"/>
                    <a:ea typeface="Cambria Math"/>
                    <a:cs typeface="Arial" pitchFamily="34" charset="0"/>
                  </a:rPr>
                  <a:t>Werbekosten</a:t>
                </a:r>
                <a:endParaRPr lang="de-DE" sz="800" dirty="0" smtClean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3" name="Rechteck 402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404" name="Gerade Verbindung 403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Gerade Verbindung 404"/>
              <p:cNvCxnSpPr/>
              <p:nvPr/>
            </p:nvCxnSpPr>
            <p:spPr>
              <a:xfrm>
                <a:off x="321948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6" name="Rechteck 405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07" name="Textfeld 406"/>
              <p:cNvSpPr txBox="1"/>
              <p:nvPr/>
            </p:nvSpPr>
            <p:spPr>
              <a:xfrm>
                <a:off x="1228928" y="2084628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08" name="Textfeld 407"/>
            <p:cNvSpPr txBox="1"/>
            <p:nvPr/>
          </p:nvSpPr>
          <p:spPr>
            <a:xfrm>
              <a:off x="3101962" y="6327010"/>
              <a:ext cx="1080000" cy="21544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l-GR" sz="800" dirty="0" smtClean="0">
                  <a:latin typeface="Cambria Math"/>
                  <a:ea typeface="Cambria Math"/>
                  <a:cs typeface="Arial" pitchFamily="34" charset="0"/>
                </a:rPr>
                <a:t>Δ</a:t>
              </a:r>
              <a:r>
                <a:rPr lang="de-DE" sz="800" dirty="0" smtClean="0">
                  <a:latin typeface="Cambria Math"/>
                  <a:ea typeface="Cambria Math"/>
                  <a:cs typeface="Arial" pitchFamily="34" charset="0"/>
                </a:rPr>
                <a:t> </a:t>
              </a:r>
              <a:r>
                <a:rPr lang="de-DE" sz="800" dirty="0" smtClean="0">
                  <a:latin typeface="Arial" pitchFamily="34" charset="0"/>
                  <a:ea typeface="Cambria Math"/>
                  <a:cs typeface="Arial" pitchFamily="34" charset="0"/>
                </a:rPr>
                <a:t>Umsatz </a:t>
              </a:r>
              <a:endParaRPr lang="de-DE" sz="800" dirty="0" smtClean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09" name="Gruppieren 138"/>
            <p:cNvGrpSpPr/>
            <p:nvPr/>
          </p:nvGrpSpPr>
          <p:grpSpPr>
            <a:xfrm>
              <a:off x="4599896" y="2209930"/>
              <a:ext cx="1586150" cy="1029600"/>
              <a:chOff x="142844" y="2000240"/>
              <a:chExt cx="1586150" cy="1029600"/>
            </a:xfrm>
          </p:grpSpPr>
          <p:sp>
            <p:nvSpPr>
              <p:cNvPr id="410" name="Textfeld 409"/>
              <p:cNvSpPr txBox="1"/>
              <p:nvPr/>
            </p:nvSpPr>
            <p:spPr>
              <a:xfrm>
                <a:off x="142844" y="2069490"/>
                <a:ext cx="1080000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Personaleffizienz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1" name="Textfeld 410"/>
              <p:cNvSpPr txBox="1"/>
              <p:nvPr/>
            </p:nvSpPr>
            <p:spPr>
              <a:xfrm>
                <a:off x="187518" y="2434374"/>
                <a:ext cx="1008000" cy="21544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Umsatz</a:t>
                </a:r>
              </a:p>
            </p:txBody>
          </p:sp>
          <p:sp>
            <p:nvSpPr>
              <p:cNvPr id="412" name="Rechteck 411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413" name="Gerade Verbindung 412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Gerade Verbindung 413"/>
              <p:cNvCxnSpPr/>
              <p:nvPr/>
            </p:nvCxnSpPr>
            <p:spPr>
              <a:xfrm>
                <a:off x="323080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5" name="Rechteck 414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16" name="Textfeld 415"/>
              <p:cNvSpPr txBox="1"/>
              <p:nvPr/>
            </p:nvSpPr>
            <p:spPr>
              <a:xfrm>
                <a:off x="1228928" y="2055160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17" name="Textfeld 416"/>
            <p:cNvSpPr txBox="1"/>
            <p:nvPr/>
          </p:nvSpPr>
          <p:spPr>
            <a:xfrm>
              <a:off x="4643438" y="2925882"/>
              <a:ext cx="1008000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eingesetzte Mitarbeiter</a:t>
              </a:r>
            </a:p>
          </p:txBody>
        </p:sp>
        <p:grpSp>
          <p:nvGrpSpPr>
            <p:cNvPr id="418" name="Gruppieren 148"/>
            <p:cNvGrpSpPr/>
            <p:nvPr/>
          </p:nvGrpSpPr>
          <p:grpSpPr>
            <a:xfrm>
              <a:off x="4528458" y="3339556"/>
              <a:ext cx="1657588" cy="1029600"/>
              <a:chOff x="71406" y="2000240"/>
              <a:chExt cx="1657588" cy="1029600"/>
            </a:xfrm>
          </p:grpSpPr>
          <p:sp>
            <p:nvSpPr>
              <p:cNvPr id="419" name="Textfeld 418"/>
              <p:cNvSpPr txBox="1"/>
              <p:nvPr/>
            </p:nvSpPr>
            <p:spPr>
              <a:xfrm>
                <a:off x="142844" y="2069490"/>
                <a:ext cx="1080000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Auftragseffizienz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0" name="Textfeld 419"/>
              <p:cNvSpPr txBox="1"/>
              <p:nvPr/>
            </p:nvSpPr>
            <p:spPr>
              <a:xfrm>
                <a:off x="71406" y="2434374"/>
                <a:ext cx="1008000" cy="21544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Umsatz</a:t>
                </a:r>
              </a:p>
            </p:txBody>
          </p:sp>
          <p:sp>
            <p:nvSpPr>
              <p:cNvPr id="421" name="Textfeld 420"/>
              <p:cNvSpPr txBox="1"/>
              <p:nvPr/>
            </p:nvSpPr>
            <p:spPr>
              <a:xfrm>
                <a:off x="943176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" name="Rechteck 421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423" name="Gerade Verbindung 422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" name="Gerade Verbindung 423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5" name="Rechteck 424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26" name="Textfeld 425"/>
              <p:cNvSpPr txBox="1"/>
              <p:nvPr/>
            </p:nvSpPr>
            <p:spPr>
              <a:xfrm>
                <a:off x="1228928" y="2055160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27" name="Textfeld 426"/>
            <p:cNvSpPr txBox="1"/>
            <p:nvPr/>
          </p:nvSpPr>
          <p:spPr>
            <a:xfrm>
              <a:off x="4515076" y="4027355"/>
              <a:ext cx="1152000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eingesetzte Akquisitionskosten</a:t>
              </a:r>
            </a:p>
          </p:txBody>
        </p:sp>
        <p:grpSp>
          <p:nvGrpSpPr>
            <p:cNvPr id="428" name="Gruppieren 158"/>
            <p:cNvGrpSpPr/>
            <p:nvPr/>
          </p:nvGrpSpPr>
          <p:grpSpPr>
            <a:xfrm>
              <a:off x="4528458" y="4482564"/>
              <a:ext cx="1657588" cy="1029600"/>
              <a:chOff x="71406" y="2000240"/>
              <a:chExt cx="1657588" cy="1029600"/>
            </a:xfrm>
          </p:grpSpPr>
          <p:sp>
            <p:nvSpPr>
              <p:cNvPr id="429" name="Textfeld 428"/>
              <p:cNvSpPr txBox="1"/>
              <p:nvPr/>
            </p:nvSpPr>
            <p:spPr>
              <a:xfrm>
                <a:off x="142844" y="2000240"/>
                <a:ext cx="11520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Budget/ Kapitaleffizienz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0" name="Textfeld 429"/>
              <p:cNvSpPr txBox="1"/>
              <p:nvPr/>
            </p:nvSpPr>
            <p:spPr>
              <a:xfrm>
                <a:off x="71406" y="2433757"/>
                <a:ext cx="1080000" cy="21544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Umsatz</a:t>
                </a:r>
              </a:p>
            </p:txBody>
          </p:sp>
          <p:sp>
            <p:nvSpPr>
              <p:cNvPr id="431" name="Textfeld 430"/>
              <p:cNvSpPr txBox="1"/>
              <p:nvPr/>
            </p:nvSpPr>
            <p:spPr>
              <a:xfrm>
                <a:off x="943176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2" name="Rechteck 431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433" name="Gerade Verbindung 432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4" name="Gerade Verbindung 433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5" name="Rechteck 434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36" name="Textfeld 435"/>
              <p:cNvSpPr txBox="1"/>
              <p:nvPr/>
            </p:nvSpPr>
            <p:spPr>
              <a:xfrm>
                <a:off x="1228928" y="2055160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37" name="Textfeld 436"/>
            <p:cNvSpPr txBox="1"/>
            <p:nvPr/>
          </p:nvSpPr>
          <p:spPr>
            <a:xfrm>
              <a:off x="4549056" y="5170363"/>
              <a:ext cx="1080000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eingesetztes Budget/ Kapital</a:t>
              </a:r>
            </a:p>
          </p:txBody>
        </p:sp>
        <p:grpSp>
          <p:nvGrpSpPr>
            <p:cNvPr id="438" name="Gruppieren 168"/>
            <p:cNvGrpSpPr/>
            <p:nvPr/>
          </p:nvGrpSpPr>
          <p:grpSpPr>
            <a:xfrm>
              <a:off x="4528458" y="5625572"/>
              <a:ext cx="1672102" cy="1029600"/>
              <a:chOff x="71406" y="2000240"/>
              <a:chExt cx="1672102" cy="1029600"/>
            </a:xfrm>
          </p:grpSpPr>
          <p:sp>
            <p:nvSpPr>
              <p:cNvPr id="439" name="Textfeld 438"/>
              <p:cNvSpPr txBox="1"/>
              <p:nvPr/>
            </p:nvSpPr>
            <p:spPr>
              <a:xfrm>
                <a:off x="142844" y="2000240"/>
                <a:ext cx="10800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Key-</a:t>
                </a:r>
                <a:r>
                  <a:rPr lang="de-DE" sz="900" dirty="0" err="1" smtClean="0">
                    <a:latin typeface="Arial" pitchFamily="34" charset="0"/>
                    <a:cs typeface="Arial" pitchFamily="34" charset="0"/>
                  </a:rPr>
                  <a:t>Account</a:t>
                </a:r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-Effizienz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0" name="Textfeld 439"/>
              <p:cNvSpPr txBox="1"/>
              <p:nvPr/>
            </p:nvSpPr>
            <p:spPr>
              <a:xfrm>
                <a:off x="71406" y="2372819"/>
                <a:ext cx="1080000" cy="33855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Netto-Auftragssumme</a:t>
                </a:r>
              </a:p>
            </p:txBody>
          </p:sp>
          <p:sp>
            <p:nvSpPr>
              <p:cNvPr id="441" name="Textfeld 440"/>
              <p:cNvSpPr txBox="1"/>
              <p:nvPr/>
            </p:nvSpPr>
            <p:spPr>
              <a:xfrm>
                <a:off x="957690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2" name="Rechteck 441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443" name="Gerade Verbindung 442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4" name="Gerade Verbindung 443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5" name="Rechteck 444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6" name="Textfeld 445"/>
              <p:cNvSpPr txBox="1"/>
              <p:nvPr/>
            </p:nvSpPr>
            <p:spPr>
              <a:xfrm>
                <a:off x="1228928" y="2084628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47" name="Textfeld 446"/>
            <p:cNvSpPr txBox="1"/>
            <p:nvPr/>
          </p:nvSpPr>
          <p:spPr>
            <a:xfrm>
              <a:off x="4534542" y="6390680"/>
              <a:ext cx="1080000" cy="21544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Akquisitionskosten</a:t>
              </a:r>
            </a:p>
          </p:txBody>
        </p:sp>
        <p:grpSp>
          <p:nvGrpSpPr>
            <p:cNvPr id="448" name="Gruppieren 178"/>
            <p:cNvGrpSpPr/>
            <p:nvPr/>
          </p:nvGrpSpPr>
          <p:grpSpPr>
            <a:xfrm>
              <a:off x="6043170" y="2209930"/>
              <a:ext cx="1657588" cy="1029600"/>
              <a:chOff x="71406" y="2000240"/>
              <a:chExt cx="1657588" cy="1029600"/>
            </a:xfrm>
          </p:grpSpPr>
          <p:sp>
            <p:nvSpPr>
              <p:cNvPr id="449" name="Textfeld 448"/>
              <p:cNvSpPr txBox="1"/>
              <p:nvPr/>
            </p:nvSpPr>
            <p:spPr>
              <a:xfrm>
                <a:off x="142844" y="2000240"/>
                <a:ext cx="11520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Produktbezogener Umsatzanteil 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0" name="Textfeld 449"/>
              <p:cNvSpPr txBox="1"/>
              <p:nvPr/>
            </p:nvSpPr>
            <p:spPr>
              <a:xfrm>
                <a:off x="71406" y="2434374"/>
                <a:ext cx="1008000" cy="21544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Umsatz A-Artikel</a:t>
                </a:r>
              </a:p>
            </p:txBody>
          </p:sp>
          <p:sp>
            <p:nvSpPr>
              <p:cNvPr id="451" name="Textfeld 450"/>
              <p:cNvSpPr txBox="1"/>
              <p:nvPr/>
            </p:nvSpPr>
            <p:spPr>
              <a:xfrm>
                <a:off x="943176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2" name="Rechteck 451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453" name="Gerade Verbindung 452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4" name="Gerade Verbindung 453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5" name="Rechteck 454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6" name="Textfeld 455"/>
              <p:cNvSpPr txBox="1"/>
              <p:nvPr/>
            </p:nvSpPr>
            <p:spPr>
              <a:xfrm>
                <a:off x="1228928" y="2055160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57" name="Textfeld 456"/>
            <p:cNvSpPr txBox="1"/>
            <p:nvPr/>
          </p:nvSpPr>
          <p:spPr>
            <a:xfrm>
              <a:off x="6035302" y="2974930"/>
              <a:ext cx="1008000" cy="21544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Gesamtumsatz</a:t>
              </a:r>
            </a:p>
          </p:txBody>
        </p:sp>
        <p:grpSp>
          <p:nvGrpSpPr>
            <p:cNvPr id="458" name="Gruppieren 188"/>
            <p:cNvGrpSpPr/>
            <p:nvPr/>
          </p:nvGrpSpPr>
          <p:grpSpPr>
            <a:xfrm>
              <a:off x="5929322" y="3341128"/>
              <a:ext cx="1771436" cy="1029600"/>
              <a:chOff x="-42442" y="2000240"/>
              <a:chExt cx="1771436" cy="1029600"/>
            </a:xfrm>
          </p:grpSpPr>
          <p:sp>
            <p:nvSpPr>
              <p:cNvPr id="459" name="Textfeld 458"/>
              <p:cNvSpPr txBox="1"/>
              <p:nvPr/>
            </p:nvSpPr>
            <p:spPr>
              <a:xfrm>
                <a:off x="-42442" y="2000240"/>
                <a:ext cx="15480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err="1">
                    <a:latin typeface="Arial" pitchFamily="34" charset="0"/>
                    <a:cs typeface="Arial" pitchFamily="34" charset="0"/>
                  </a:rPr>
                  <a:t>k</a:t>
                </a:r>
                <a:r>
                  <a:rPr lang="de-DE" sz="900" dirty="0" err="1" smtClean="0">
                    <a:latin typeface="Arial" pitchFamily="34" charset="0"/>
                    <a:cs typeface="Arial" pitchFamily="34" charset="0"/>
                  </a:rPr>
                  <a:t>undengruppenbe-zogener</a:t>
                </a:r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 Umsatzanteil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0" name="Textfeld 459"/>
              <p:cNvSpPr txBox="1"/>
              <p:nvPr/>
            </p:nvSpPr>
            <p:spPr>
              <a:xfrm>
                <a:off x="71406" y="2372819"/>
                <a:ext cx="1008000" cy="33855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Umsatz A-Kunden</a:t>
                </a:r>
              </a:p>
            </p:txBody>
          </p:sp>
          <p:sp>
            <p:nvSpPr>
              <p:cNvPr id="461" name="Textfeld 460"/>
              <p:cNvSpPr txBox="1"/>
              <p:nvPr/>
            </p:nvSpPr>
            <p:spPr>
              <a:xfrm>
                <a:off x="943176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2" name="Rechteck 461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463" name="Gerade Verbindung 462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4" name="Gerade Verbindung 463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5" name="Rechteck 464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6" name="Textfeld 465"/>
              <p:cNvSpPr txBox="1"/>
              <p:nvPr/>
            </p:nvSpPr>
            <p:spPr>
              <a:xfrm>
                <a:off x="1228928" y="2055160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67" name="Textfeld 466"/>
            <p:cNvSpPr txBox="1"/>
            <p:nvPr/>
          </p:nvSpPr>
          <p:spPr>
            <a:xfrm>
              <a:off x="5976122" y="4086721"/>
              <a:ext cx="1152000" cy="21544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Gesamtumsatz</a:t>
              </a:r>
            </a:p>
          </p:txBody>
        </p:sp>
        <p:grpSp>
          <p:nvGrpSpPr>
            <p:cNvPr id="468" name="Gruppieren 207"/>
            <p:cNvGrpSpPr/>
            <p:nvPr/>
          </p:nvGrpSpPr>
          <p:grpSpPr>
            <a:xfrm>
              <a:off x="6043170" y="4484136"/>
              <a:ext cx="1657588" cy="1029600"/>
              <a:chOff x="71406" y="2000240"/>
              <a:chExt cx="1657588" cy="1029600"/>
            </a:xfrm>
          </p:grpSpPr>
          <p:sp>
            <p:nvSpPr>
              <p:cNvPr id="469" name="Textfeld 468"/>
              <p:cNvSpPr txBox="1"/>
              <p:nvPr/>
            </p:nvSpPr>
            <p:spPr>
              <a:xfrm>
                <a:off x="99302" y="2000240"/>
                <a:ext cx="12240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err="1" smtClean="0">
                    <a:latin typeface="Arial" pitchFamily="34" charset="0"/>
                    <a:cs typeface="Arial" pitchFamily="34" charset="0"/>
                  </a:rPr>
                  <a:t>regionenbezogener</a:t>
                </a:r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 Umsatz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0" name="Textfeld 469"/>
              <p:cNvSpPr txBox="1"/>
              <p:nvPr/>
            </p:nvSpPr>
            <p:spPr>
              <a:xfrm>
                <a:off x="71406" y="2372202"/>
                <a:ext cx="1080000" cy="33855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Umsatz Verkaufsgebiet X</a:t>
                </a:r>
              </a:p>
            </p:txBody>
          </p:sp>
          <p:sp>
            <p:nvSpPr>
              <p:cNvPr id="471" name="Textfeld 470"/>
              <p:cNvSpPr txBox="1"/>
              <p:nvPr/>
            </p:nvSpPr>
            <p:spPr>
              <a:xfrm>
                <a:off x="943176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2" name="Rechteck 471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473" name="Gerade Verbindung 472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4" name="Gerade Verbindung 473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5" name="Rechteck 474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6" name="Textfeld 475"/>
              <p:cNvSpPr txBox="1"/>
              <p:nvPr/>
            </p:nvSpPr>
            <p:spPr>
              <a:xfrm>
                <a:off x="1228928" y="2055160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77" name="Textfeld 476"/>
            <p:cNvSpPr txBox="1"/>
            <p:nvPr/>
          </p:nvSpPr>
          <p:spPr>
            <a:xfrm>
              <a:off x="5972864" y="5217588"/>
              <a:ext cx="1152000" cy="21544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Gesamtumsatz</a:t>
              </a:r>
            </a:p>
          </p:txBody>
        </p:sp>
        <p:grpSp>
          <p:nvGrpSpPr>
            <p:cNvPr id="478" name="Gruppieren 226"/>
            <p:cNvGrpSpPr/>
            <p:nvPr/>
          </p:nvGrpSpPr>
          <p:grpSpPr>
            <a:xfrm>
              <a:off x="6028656" y="5627144"/>
              <a:ext cx="1672102" cy="1029600"/>
              <a:chOff x="56892" y="2000240"/>
              <a:chExt cx="1672102" cy="1029600"/>
            </a:xfrm>
          </p:grpSpPr>
          <p:sp>
            <p:nvSpPr>
              <p:cNvPr id="479" name="Textfeld 478"/>
              <p:cNvSpPr txBox="1"/>
              <p:nvPr/>
            </p:nvSpPr>
            <p:spPr>
              <a:xfrm>
                <a:off x="142844" y="2000240"/>
                <a:ext cx="10800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err="1">
                    <a:latin typeface="Arial" pitchFamily="34" charset="0"/>
                    <a:cs typeface="Arial" pitchFamily="34" charset="0"/>
                  </a:rPr>
                  <a:t>b</a:t>
                </a:r>
                <a:r>
                  <a:rPr lang="de-DE" sz="900" dirty="0" err="1" smtClean="0">
                    <a:latin typeface="Arial" pitchFamily="34" charset="0"/>
                    <a:cs typeface="Arial" pitchFamily="34" charset="0"/>
                  </a:rPr>
                  <a:t>etriebsformbe-zogener</a:t>
                </a:r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 Umsatz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0" name="Textfeld 479"/>
              <p:cNvSpPr txBox="1"/>
              <p:nvPr/>
            </p:nvSpPr>
            <p:spPr>
              <a:xfrm>
                <a:off x="56892" y="2353731"/>
                <a:ext cx="1224000" cy="46166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Umsatz Fachhandel/ Einzelhandel/ Groß-handel</a:t>
                </a:r>
              </a:p>
            </p:txBody>
          </p:sp>
          <p:sp>
            <p:nvSpPr>
              <p:cNvPr id="481" name="Textfeld 480"/>
              <p:cNvSpPr txBox="1"/>
              <p:nvPr/>
            </p:nvSpPr>
            <p:spPr>
              <a:xfrm>
                <a:off x="943176" y="267107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2" name="Rechteck 481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483" name="Gerade Verbindung 482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4" name="Gerade Verbindung 483"/>
              <p:cNvCxnSpPr/>
              <p:nvPr/>
            </p:nvCxnSpPr>
            <p:spPr>
              <a:xfrm>
                <a:off x="171872" y="2813954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5" name="Rechteck 484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86" name="Textfeld 485"/>
              <p:cNvSpPr txBox="1"/>
              <p:nvPr/>
            </p:nvSpPr>
            <p:spPr>
              <a:xfrm>
                <a:off x="1228928" y="2084628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87" name="Textfeld 486"/>
            <p:cNvSpPr txBox="1"/>
            <p:nvPr/>
          </p:nvSpPr>
          <p:spPr>
            <a:xfrm>
              <a:off x="5972864" y="6448552"/>
              <a:ext cx="1152000" cy="21544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Gesamtumsatz</a:t>
              </a:r>
            </a:p>
          </p:txBody>
        </p:sp>
        <p:grpSp>
          <p:nvGrpSpPr>
            <p:cNvPr id="488" name="Gruppieren 236"/>
            <p:cNvGrpSpPr/>
            <p:nvPr/>
          </p:nvGrpSpPr>
          <p:grpSpPr>
            <a:xfrm>
              <a:off x="7599966" y="2196548"/>
              <a:ext cx="1615504" cy="1029600"/>
              <a:chOff x="113490" y="2000240"/>
              <a:chExt cx="1615504" cy="1029600"/>
            </a:xfrm>
          </p:grpSpPr>
          <p:sp>
            <p:nvSpPr>
              <p:cNvPr id="489" name="Textfeld 488"/>
              <p:cNvSpPr txBox="1"/>
              <p:nvPr/>
            </p:nvSpPr>
            <p:spPr>
              <a:xfrm>
                <a:off x="142844" y="2000240"/>
                <a:ext cx="11520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Marktanteils-</a:t>
                </a:r>
                <a:r>
                  <a:rPr lang="de-DE" sz="900" dirty="0" err="1" smtClean="0">
                    <a:latin typeface="Arial" pitchFamily="34" charset="0"/>
                    <a:cs typeface="Arial" pitchFamily="34" charset="0"/>
                  </a:rPr>
                  <a:t>entwicklung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0" name="Textfeld 489"/>
              <p:cNvSpPr txBox="1"/>
              <p:nvPr/>
            </p:nvSpPr>
            <p:spPr>
              <a:xfrm>
                <a:off x="113490" y="2448888"/>
                <a:ext cx="1044000" cy="21544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MA der Periode t</a:t>
                </a:r>
              </a:p>
            </p:txBody>
          </p:sp>
          <p:sp>
            <p:nvSpPr>
              <p:cNvPr id="491" name="Textfeld 490"/>
              <p:cNvSpPr txBox="1"/>
              <p:nvPr/>
            </p:nvSpPr>
            <p:spPr>
              <a:xfrm>
                <a:off x="943176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2" name="Rechteck 491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493" name="Gerade Verbindung 492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4" name="Gerade Verbindung 493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5" name="Rechteck 494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96" name="Textfeld 495"/>
              <p:cNvSpPr txBox="1"/>
              <p:nvPr/>
            </p:nvSpPr>
            <p:spPr>
              <a:xfrm>
                <a:off x="1228928" y="2055160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97" name="Textfeld 496"/>
            <p:cNvSpPr txBox="1"/>
            <p:nvPr/>
          </p:nvSpPr>
          <p:spPr>
            <a:xfrm>
              <a:off x="7572396" y="2901049"/>
              <a:ext cx="1008000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MA der Basisperiode</a:t>
              </a:r>
            </a:p>
          </p:txBody>
        </p:sp>
        <p:grpSp>
          <p:nvGrpSpPr>
            <p:cNvPr id="498" name="Gruppieren 246"/>
            <p:cNvGrpSpPr/>
            <p:nvPr/>
          </p:nvGrpSpPr>
          <p:grpSpPr>
            <a:xfrm>
              <a:off x="7444034" y="3341128"/>
              <a:ext cx="1771436" cy="1029600"/>
              <a:chOff x="-42442" y="2000240"/>
              <a:chExt cx="1771436" cy="1029600"/>
            </a:xfrm>
          </p:grpSpPr>
          <p:sp>
            <p:nvSpPr>
              <p:cNvPr id="499" name="Textfeld 498"/>
              <p:cNvSpPr txBox="1"/>
              <p:nvPr/>
            </p:nvSpPr>
            <p:spPr>
              <a:xfrm>
                <a:off x="-42442" y="2069490"/>
                <a:ext cx="1548000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Umsatzentwicklung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0" name="Textfeld 499"/>
              <p:cNvSpPr txBox="1"/>
              <p:nvPr/>
            </p:nvSpPr>
            <p:spPr>
              <a:xfrm>
                <a:off x="71406" y="2372819"/>
                <a:ext cx="1008000" cy="33855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Umsatz der Periode t</a:t>
                </a:r>
              </a:p>
            </p:txBody>
          </p:sp>
          <p:sp>
            <p:nvSpPr>
              <p:cNvPr id="501" name="Textfeld 500"/>
              <p:cNvSpPr txBox="1"/>
              <p:nvPr/>
            </p:nvSpPr>
            <p:spPr>
              <a:xfrm>
                <a:off x="943176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2" name="Rechteck 501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503" name="Gerade Verbindung 502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4" name="Gerade Verbindung 503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5" name="Rechteck 504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06" name="Textfeld 505"/>
              <p:cNvSpPr txBox="1"/>
              <p:nvPr/>
            </p:nvSpPr>
            <p:spPr>
              <a:xfrm>
                <a:off x="1228928" y="2055160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07" name="Textfeld 506"/>
            <p:cNvSpPr txBox="1"/>
            <p:nvPr/>
          </p:nvSpPr>
          <p:spPr>
            <a:xfrm>
              <a:off x="7491966" y="4029543"/>
              <a:ext cx="1152000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Umsatz der Basisperiode</a:t>
              </a:r>
            </a:p>
          </p:txBody>
        </p:sp>
        <p:grpSp>
          <p:nvGrpSpPr>
            <p:cNvPr id="508" name="Gruppieren 256"/>
            <p:cNvGrpSpPr/>
            <p:nvPr/>
          </p:nvGrpSpPr>
          <p:grpSpPr>
            <a:xfrm>
              <a:off x="7557882" y="4484136"/>
              <a:ext cx="1657588" cy="1029600"/>
              <a:chOff x="71406" y="2000240"/>
              <a:chExt cx="1657588" cy="1029600"/>
            </a:xfrm>
          </p:grpSpPr>
          <p:sp>
            <p:nvSpPr>
              <p:cNvPr id="509" name="Textfeld 508"/>
              <p:cNvSpPr txBox="1"/>
              <p:nvPr/>
            </p:nvSpPr>
            <p:spPr>
              <a:xfrm>
                <a:off x="99302" y="2069490"/>
                <a:ext cx="1224000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Auftragsentwicklung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0" name="Textfeld 509"/>
              <p:cNvSpPr txBox="1"/>
              <p:nvPr/>
            </p:nvSpPr>
            <p:spPr>
              <a:xfrm>
                <a:off x="71406" y="2372202"/>
                <a:ext cx="1080000" cy="33855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Auftragseingänge der Periode t</a:t>
                </a:r>
              </a:p>
            </p:txBody>
          </p:sp>
          <p:sp>
            <p:nvSpPr>
              <p:cNvPr id="511" name="Textfeld 510"/>
              <p:cNvSpPr txBox="1"/>
              <p:nvPr/>
            </p:nvSpPr>
            <p:spPr>
              <a:xfrm>
                <a:off x="943176" y="2586258"/>
                <a:ext cx="7858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●100</a:t>
                </a:r>
                <a:endParaRPr lang="de-DE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2" name="Rechteck 511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513" name="Gerade Verbindung 512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4" name="Gerade Verbindung 513"/>
              <p:cNvCxnSpPr/>
              <p:nvPr/>
            </p:nvCxnSpPr>
            <p:spPr>
              <a:xfrm>
                <a:off x="171872" y="2700106"/>
                <a:ext cx="79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5" name="Rechteck 514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16" name="Textfeld 515"/>
              <p:cNvSpPr txBox="1"/>
              <p:nvPr/>
            </p:nvSpPr>
            <p:spPr>
              <a:xfrm>
                <a:off x="1228928" y="2055160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17" name="Textfeld 516"/>
            <p:cNvSpPr txBox="1"/>
            <p:nvPr/>
          </p:nvSpPr>
          <p:spPr>
            <a:xfrm>
              <a:off x="7515472" y="5197384"/>
              <a:ext cx="1152000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Auftragseingänge der Basisperiode</a:t>
              </a:r>
            </a:p>
          </p:txBody>
        </p:sp>
        <p:grpSp>
          <p:nvGrpSpPr>
            <p:cNvPr id="518" name="Gruppieren 266"/>
            <p:cNvGrpSpPr/>
            <p:nvPr/>
          </p:nvGrpSpPr>
          <p:grpSpPr>
            <a:xfrm>
              <a:off x="7572396" y="5627144"/>
              <a:ext cx="1643074" cy="1029600"/>
              <a:chOff x="85920" y="2000240"/>
              <a:chExt cx="1643074" cy="1029600"/>
            </a:xfrm>
          </p:grpSpPr>
          <p:sp>
            <p:nvSpPr>
              <p:cNvPr id="519" name="Textfeld 518"/>
              <p:cNvSpPr txBox="1"/>
              <p:nvPr/>
            </p:nvSpPr>
            <p:spPr>
              <a:xfrm>
                <a:off x="142844" y="2069490"/>
                <a:ext cx="1080000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SGE-Entwicklung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0" name="Textfeld 519"/>
              <p:cNvSpPr txBox="1"/>
              <p:nvPr/>
            </p:nvSpPr>
            <p:spPr>
              <a:xfrm>
                <a:off x="85920" y="2355168"/>
                <a:ext cx="1476000" cy="21544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r>
                  <a:rPr lang="de-DE" sz="800" dirty="0" smtClean="0">
                    <a:latin typeface="Arial" pitchFamily="34" charset="0"/>
                    <a:cs typeface="Arial" pitchFamily="34" charset="0"/>
                  </a:rPr>
                  <a:t>rel. Marktwachstum (%)</a:t>
                </a:r>
              </a:p>
            </p:txBody>
          </p:sp>
          <p:sp>
            <p:nvSpPr>
              <p:cNvPr id="521" name="Rechteck 520"/>
              <p:cNvSpPr/>
              <p:nvPr/>
            </p:nvSpPr>
            <p:spPr>
              <a:xfrm>
                <a:off x="142844" y="2000240"/>
                <a:ext cx="1143008" cy="10280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522" name="Gerade Verbindung 521"/>
              <p:cNvCxnSpPr/>
              <p:nvPr/>
            </p:nvCxnSpPr>
            <p:spPr>
              <a:xfrm>
                <a:off x="142844" y="2357430"/>
                <a:ext cx="1386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3" name="Rechteck 522"/>
              <p:cNvSpPr/>
              <p:nvPr/>
            </p:nvSpPr>
            <p:spPr>
              <a:xfrm>
                <a:off x="1285852" y="2000240"/>
                <a:ext cx="252000" cy="10296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24" name="Textfeld 523"/>
              <p:cNvSpPr txBox="1"/>
              <p:nvPr/>
            </p:nvSpPr>
            <p:spPr>
              <a:xfrm>
                <a:off x="1228928" y="2084628"/>
                <a:ext cx="5000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V-C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25" name="Textfeld 524"/>
            <p:cNvSpPr txBox="1"/>
            <p:nvPr/>
          </p:nvSpPr>
          <p:spPr>
            <a:xfrm>
              <a:off x="7567566" y="6212723"/>
              <a:ext cx="1476000" cy="21544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rel. Marktanteil (%)</a:t>
              </a:r>
            </a:p>
          </p:txBody>
        </p:sp>
        <p:sp>
          <p:nvSpPr>
            <p:cNvPr id="526" name="Textfeld 525"/>
            <p:cNvSpPr txBox="1"/>
            <p:nvPr/>
          </p:nvSpPr>
          <p:spPr>
            <a:xfrm>
              <a:off x="7572396" y="6378173"/>
              <a:ext cx="1476000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Deckungsbeitrags-</a:t>
              </a:r>
            </a:p>
            <a:p>
              <a:r>
                <a:rPr lang="de-DE" sz="800" dirty="0" err="1" smtClean="0">
                  <a:latin typeface="Arial" pitchFamily="34" charset="0"/>
                  <a:cs typeface="Arial" pitchFamily="34" charset="0"/>
                </a:rPr>
                <a:t>volumen</a:t>
              </a:r>
              <a:endParaRPr lang="de-DE" sz="800" dirty="0" smtClean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527" name="Gerade Verbindung 526"/>
            <p:cNvCxnSpPr/>
            <p:nvPr/>
          </p:nvCxnSpPr>
          <p:spPr>
            <a:xfrm rot="5400000">
              <a:off x="1538528" y="1137586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8" name="Gerade Verbindung 527"/>
            <p:cNvCxnSpPr/>
            <p:nvPr/>
          </p:nvCxnSpPr>
          <p:spPr>
            <a:xfrm rot="5400000">
              <a:off x="4364104" y="1035312"/>
              <a:ext cx="36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9" name="Gerade Verbindung 528"/>
            <p:cNvCxnSpPr/>
            <p:nvPr/>
          </p:nvCxnSpPr>
          <p:spPr>
            <a:xfrm rot="5400000">
              <a:off x="7725738" y="1130598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0" name="Gerade Verbindung 529"/>
            <p:cNvCxnSpPr/>
            <p:nvPr/>
          </p:nvCxnSpPr>
          <p:spPr>
            <a:xfrm>
              <a:off x="1628528" y="1039466"/>
              <a:ext cx="6192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Gerade Verbindung 530"/>
            <p:cNvCxnSpPr/>
            <p:nvPr/>
          </p:nvCxnSpPr>
          <p:spPr>
            <a:xfrm rot="5400000">
              <a:off x="660348" y="1595390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Gerade Verbindung 531"/>
            <p:cNvCxnSpPr/>
            <p:nvPr/>
          </p:nvCxnSpPr>
          <p:spPr>
            <a:xfrm rot="5400000">
              <a:off x="2231984" y="1596116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3" name="Gerade Verbindung 532"/>
            <p:cNvCxnSpPr/>
            <p:nvPr/>
          </p:nvCxnSpPr>
          <p:spPr>
            <a:xfrm>
              <a:off x="714348" y="1544974"/>
              <a:ext cx="157163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Gerade Verbindung 533"/>
            <p:cNvCxnSpPr/>
            <p:nvPr/>
          </p:nvCxnSpPr>
          <p:spPr>
            <a:xfrm rot="5400000">
              <a:off x="3803620" y="1588129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5" name="Gerade Verbindung 534"/>
            <p:cNvCxnSpPr/>
            <p:nvPr/>
          </p:nvCxnSpPr>
          <p:spPr>
            <a:xfrm rot="5400000">
              <a:off x="5232380" y="1595749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6" name="Gerade Verbindung 535"/>
            <p:cNvCxnSpPr/>
            <p:nvPr/>
          </p:nvCxnSpPr>
          <p:spPr>
            <a:xfrm rot="5400000">
              <a:off x="6713526" y="1586223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7" name="Gerade Verbindung 536"/>
            <p:cNvCxnSpPr/>
            <p:nvPr/>
          </p:nvCxnSpPr>
          <p:spPr>
            <a:xfrm>
              <a:off x="3852857" y="1535451"/>
              <a:ext cx="2916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8" name="Gerade Verbindung 537"/>
            <p:cNvCxnSpPr/>
            <p:nvPr/>
          </p:nvCxnSpPr>
          <p:spPr>
            <a:xfrm rot="5400000">
              <a:off x="606348" y="2120675"/>
              <a:ext cx="216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9" name="Gerade Verbindung 538"/>
            <p:cNvCxnSpPr/>
            <p:nvPr/>
          </p:nvCxnSpPr>
          <p:spPr>
            <a:xfrm rot="5400000">
              <a:off x="669348" y="3299726"/>
              <a:ext cx="9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0" name="Gerade Verbindung 539"/>
            <p:cNvCxnSpPr/>
            <p:nvPr/>
          </p:nvCxnSpPr>
          <p:spPr>
            <a:xfrm rot="5400000">
              <a:off x="660348" y="4427919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1" name="Gerade Verbindung 540"/>
            <p:cNvCxnSpPr/>
            <p:nvPr/>
          </p:nvCxnSpPr>
          <p:spPr>
            <a:xfrm rot="5400000">
              <a:off x="660348" y="5567699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2" name="Gerade Verbindung 541"/>
            <p:cNvCxnSpPr/>
            <p:nvPr/>
          </p:nvCxnSpPr>
          <p:spPr>
            <a:xfrm rot="5400000">
              <a:off x="2177984" y="2118016"/>
              <a:ext cx="216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3" name="Gerade Verbindung 542"/>
            <p:cNvCxnSpPr/>
            <p:nvPr/>
          </p:nvCxnSpPr>
          <p:spPr>
            <a:xfrm rot="5400000">
              <a:off x="2240984" y="3299726"/>
              <a:ext cx="9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4" name="Gerade Verbindung 543"/>
            <p:cNvCxnSpPr/>
            <p:nvPr/>
          </p:nvCxnSpPr>
          <p:spPr>
            <a:xfrm rot="5400000">
              <a:off x="2231984" y="4424691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5" name="Gerade Verbindung 544"/>
            <p:cNvCxnSpPr/>
            <p:nvPr/>
          </p:nvCxnSpPr>
          <p:spPr>
            <a:xfrm rot="5400000">
              <a:off x="2231984" y="5566164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6" name="Gerade Verbindung 545"/>
            <p:cNvCxnSpPr/>
            <p:nvPr/>
          </p:nvCxnSpPr>
          <p:spPr>
            <a:xfrm rot="5400000">
              <a:off x="3749620" y="2118016"/>
              <a:ext cx="216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Gerade Verbindung 546"/>
            <p:cNvCxnSpPr/>
            <p:nvPr/>
          </p:nvCxnSpPr>
          <p:spPr>
            <a:xfrm rot="5400000">
              <a:off x="3812619" y="3300209"/>
              <a:ext cx="9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Gerade Verbindung 547"/>
            <p:cNvCxnSpPr/>
            <p:nvPr/>
          </p:nvCxnSpPr>
          <p:spPr>
            <a:xfrm rot="5400000">
              <a:off x="3803619" y="4423156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Gerade Verbindung 548"/>
            <p:cNvCxnSpPr/>
            <p:nvPr/>
          </p:nvCxnSpPr>
          <p:spPr>
            <a:xfrm rot="5400000">
              <a:off x="3803620" y="5566164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Gerade Verbindung 549"/>
            <p:cNvCxnSpPr/>
            <p:nvPr/>
          </p:nvCxnSpPr>
          <p:spPr>
            <a:xfrm rot="5400000">
              <a:off x="5187380" y="2113779"/>
              <a:ext cx="19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1" name="Gerade Verbindung 550"/>
            <p:cNvCxnSpPr/>
            <p:nvPr/>
          </p:nvCxnSpPr>
          <p:spPr>
            <a:xfrm rot="5400000">
              <a:off x="5232380" y="3289674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2" name="Gerade Verbindung 551"/>
            <p:cNvCxnSpPr/>
            <p:nvPr/>
          </p:nvCxnSpPr>
          <p:spPr>
            <a:xfrm rot="5400000">
              <a:off x="5232380" y="4424691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3" name="Gerade Verbindung 552"/>
            <p:cNvCxnSpPr/>
            <p:nvPr/>
          </p:nvCxnSpPr>
          <p:spPr>
            <a:xfrm rot="5400000">
              <a:off x="5232380" y="5566164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4" name="Gerade Verbindung 553"/>
            <p:cNvCxnSpPr/>
            <p:nvPr/>
          </p:nvCxnSpPr>
          <p:spPr>
            <a:xfrm rot="5400000">
              <a:off x="6668526" y="2107964"/>
              <a:ext cx="19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5" name="Gerade Verbindung 554"/>
            <p:cNvCxnSpPr/>
            <p:nvPr/>
          </p:nvCxnSpPr>
          <p:spPr>
            <a:xfrm rot="5400000">
              <a:off x="6713533" y="3286446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6" name="Gerade Verbindung 555"/>
            <p:cNvCxnSpPr/>
            <p:nvPr/>
          </p:nvCxnSpPr>
          <p:spPr>
            <a:xfrm rot="5400000">
              <a:off x="6713533" y="4424691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7" name="Gerade Verbindung 556"/>
            <p:cNvCxnSpPr/>
            <p:nvPr/>
          </p:nvCxnSpPr>
          <p:spPr>
            <a:xfrm rot="5400000">
              <a:off x="6713526" y="5567699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8" name="Gerade Verbindung 557"/>
            <p:cNvCxnSpPr/>
            <p:nvPr/>
          </p:nvCxnSpPr>
          <p:spPr>
            <a:xfrm rot="5400000">
              <a:off x="7908264" y="1824727"/>
              <a:ext cx="73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9" name="Gerade Verbindung 558"/>
            <p:cNvCxnSpPr/>
            <p:nvPr/>
          </p:nvCxnSpPr>
          <p:spPr>
            <a:xfrm rot="5400000">
              <a:off x="8223250" y="3286446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Gerade Verbindung 559"/>
            <p:cNvCxnSpPr/>
            <p:nvPr/>
          </p:nvCxnSpPr>
          <p:spPr>
            <a:xfrm rot="5400000">
              <a:off x="8223250" y="4423156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Gerade Verbindung 560"/>
            <p:cNvCxnSpPr/>
            <p:nvPr/>
          </p:nvCxnSpPr>
          <p:spPr>
            <a:xfrm rot="5400000">
              <a:off x="8223250" y="5572462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2" name="Rechteck 561"/>
          <p:cNvSpPr/>
          <p:nvPr/>
        </p:nvSpPr>
        <p:spPr>
          <a:xfrm>
            <a:off x="75204" y="6317226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370992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6.5-1</a:t>
            </a:r>
          </a:p>
        </p:txBody>
      </p:sp>
      <p:grpSp>
        <p:nvGrpSpPr>
          <p:cNvPr id="2" name="Gruppieren 1"/>
          <p:cNvGrpSpPr/>
          <p:nvPr/>
        </p:nvGrpSpPr>
        <p:grpSpPr>
          <a:xfrm>
            <a:off x="467544" y="1015796"/>
            <a:ext cx="7200800" cy="4608512"/>
            <a:chOff x="467544" y="1015796"/>
            <a:chExt cx="7200800" cy="4608512"/>
          </a:xfrm>
        </p:grpSpPr>
        <p:sp>
          <p:nvSpPr>
            <p:cNvPr id="3" name="Rechteck 2"/>
            <p:cNvSpPr/>
            <p:nvPr/>
          </p:nvSpPr>
          <p:spPr>
            <a:xfrm>
              <a:off x="467544" y="1015796"/>
              <a:ext cx="7200000" cy="460851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Textfeld 4"/>
            <p:cNvSpPr txBox="1"/>
            <p:nvPr/>
          </p:nvSpPr>
          <p:spPr>
            <a:xfrm>
              <a:off x="2627544" y="2600052"/>
              <a:ext cx="2880000" cy="1440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dirty="0" smtClean="0"/>
                <a:t>Leistungsbeurteilung</a:t>
              </a:r>
              <a:endParaRPr lang="de-DE" dirty="0"/>
            </a:p>
          </p:txBody>
        </p:sp>
        <p:cxnSp>
          <p:nvCxnSpPr>
            <p:cNvPr id="6" name="Gerade Verbindung 5"/>
            <p:cNvCxnSpPr/>
            <p:nvPr/>
          </p:nvCxnSpPr>
          <p:spPr>
            <a:xfrm>
              <a:off x="467544" y="1015796"/>
              <a:ext cx="2160240" cy="15841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 Verbindung 6"/>
            <p:cNvCxnSpPr/>
            <p:nvPr/>
          </p:nvCxnSpPr>
          <p:spPr>
            <a:xfrm flipH="1">
              <a:off x="5508104" y="1015796"/>
              <a:ext cx="2160240" cy="159009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 Verbindung 7"/>
            <p:cNvCxnSpPr/>
            <p:nvPr/>
          </p:nvCxnSpPr>
          <p:spPr>
            <a:xfrm flipH="1">
              <a:off x="467544" y="4040132"/>
              <a:ext cx="2160240" cy="15841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 Verbindung 8"/>
            <p:cNvCxnSpPr/>
            <p:nvPr/>
          </p:nvCxnSpPr>
          <p:spPr>
            <a:xfrm>
              <a:off x="5508104" y="4040132"/>
              <a:ext cx="2160240" cy="15841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2195736" y="1231820"/>
              <a:ext cx="410445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u="sng" dirty="0" smtClean="0"/>
                <a:t>Vergleichseinheit:</a:t>
              </a:r>
            </a:p>
            <a:p>
              <a:r>
                <a:rPr lang="de-DE" sz="1400" dirty="0" smtClean="0"/>
                <a:t>Referenz gebildet aus mehreren Vergleichseinheiten</a:t>
              </a:r>
            </a:p>
            <a:p>
              <a:endParaRPr lang="de-DE" sz="1400" dirty="0"/>
            </a:p>
            <a:p>
              <a:r>
                <a:rPr lang="de-DE" sz="1400" dirty="0" smtClean="0"/>
                <a:t>Individuell gewählte Vergleichseinheit</a:t>
              </a:r>
              <a:endParaRPr lang="de-DE" sz="1400" dirty="0"/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1835696" y="4400172"/>
              <a:ext cx="4896544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u="sng" dirty="0" smtClean="0"/>
                <a:t>Gewichtung der Beurteilungs-Dimension:</a:t>
              </a:r>
            </a:p>
            <a:p>
              <a:r>
                <a:rPr lang="de-DE" sz="1400" dirty="0" smtClean="0"/>
                <a:t>Keine (Cockpit)</a:t>
              </a:r>
            </a:p>
            <a:p>
              <a:r>
                <a:rPr lang="de-DE" sz="1400" dirty="0" smtClean="0"/>
                <a:t>Einheitlich:			Durchschnitt (nach Reaktionsfunktion)</a:t>
              </a:r>
            </a:p>
            <a:p>
              <a:r>
                <a:rPr lang="de-DE" sz="1400" dirty="0"/>
                <a:t>	</a:t>
              </a:r>
              <a:r>
                <a:rPr lang="de-DE" sz="1400" dirty="0" smtClean="0"/>
                <a:t>			Klassenbester (</a:t>
              </a:r>
              <a:r>
                <a:rPr lang="de-DE" sz="1400" dirty="0" err="1" smtClean="0"/>
                <a:t>Efficient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Frontier</a:t>
              </a:r>
              <a:r>
                <a:rPr lang="de-DE" sz="1400" dirty="0" smtClean="0"/>
                <a:t>)</a:t>
              </a:r>
            </a:p>
            <a:p>
              <a:r>
                <a:rPr lang="de-DE" sz="1400" dirty="0" smtClean="0"/>
                <a:t>Individuell pro Einheit:	Data </a:t>
              </a:r>
              <a:r>
                <a:rPr lang="de-DE" sz="1400" dirty="0" err="1" smtClean="0"/>
                <a:t>Envelopment</a:t>
              </a:r>
              <a:r>
                <a:rPr lang="de-DE" sz="1400" dirty="0" smtClean="0"/>
                <a:t> Analysis</a:t>
              </a:r>
              <a:endParaRPr lang="de-DE" sz="1400" dirty="0"/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6012160" y="2095916"/>
              <a:ext cx="1656184" cy="2462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u="sng" dirty="0" smtClean="0"/>
                <a:t>Darstellung des </a:t>
              </a:r>
              <a:br>
                <a:rPr lang="de-DE" sz="1400" u="sng" dirty="0" smtClean="0"/>
              </a:br>
              <a:r>
                <a:rPr lang="de-DE" sz="1400" u="sng" dirty="0" smtClean="0"/>
                <a:t>Vergleichs:</a:t>
              </a:r>
            </a:p>
            <a:p>
              <a:r>
                <a:rPr lang="de-DE" sz="1400" dirty="0" smtClean="0"/>
                <a:t>Nominal:</a:t>
              </a:r>
            </a:p>
            <a:p>
              <a:r>
                <a:rPr lang="de-DE" sz="1400" dirty="0"/>
                <a:t> </a:t>
              </a:r>
              <a:r>
                <a:rPr lang="de-DE" sz="1400" dirty="0" smtClean="0"/>
                <a:t> zulässiges Intervall</a:t>
              </a:r>
            </a:p>
            <a:p>
              <a:endParaRPr lang="de-DE" sz="1400" dirty="0"/>
            </a:p>
            <a:p>
              <a:r>
                <a:rPr lang="de-DE" sz="1400" dirty="0" err="1" smtClean="0"/>
                <a:t>Ordinal</a:t>
              </a:r>
              <a:r>
                <a:rPr lang="de-DE" sz="1400" dirty="0" smtClean="0"/>
                <a:t>:</a:t>
              </a:r>
            </a:p>
            <a:p>
              <a:r>
                <a:rPr lang="de-DE" sz="1400" dirty="0"/>
                <a:t> </a:t>
              </a:r>
              <a:r>
                <a:rPr lang="de-DE" sz="1400" dirty="0" smtClean="0"/>
                <a:t> Vertriebsampel, </a:t>
              </a:r>
              <a:br>
                <a:rPr lang="de-DE" sz="1400" dirty="0" smtClean="0"/>
              </a:br>
              <a:r>
                <a:rPr lang="de-DE" sz="1400" dirty="0" smtClean="0"/>
                <a:t>  Ranking</a:t>
              </a:r>
            </a:p>
            <a:p>
              <a:endParaRPr lang="de-DE" sz="1400" dirty="0"/>
            </a:p>
            <a:p>
              <a:r>
                <a:rPr lang="de-DE" sz="1400" dirty="0" smtClean="0"/>
                <a:t>Metrisch:</a:t>
              </a:r>
            </a:p>
            <a:p>
              <a:r>
                <a:rPr lang="de-DE" sz="1400" dirty="0"/>
                <a:t> </a:t>
              </a:r>
              <a:r>
                <a:rPr lang="de-DE" sz="1400" dirty="0" smtClean="0"/>
                <a:t> Verhältnis, Anteil</a:t>
              </a:r>
              <a:endParaRPr lang="de-DE" sz="1400" dirty="0"/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683568" y="2383948"/>
              <a:ext cx="2376264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u="sng" dirty="0" smtClean="0"/>
                <a:t>Vergleichsbasis:</a:t>
              </a:r>
            </a:p>
            <a:p>
              <a:r>
                <a:rPr lang="de-DE" sz="1400" dirty="0" smtClean="0"/>
                <a:t>Ziel</a:t>
              </a:r>
            </a:p>
            <a:p>
              <a:endParaRPr lang="de-DE" sz="1400" dirty="0"/>
            </a:p>
            <a:p>
              <a:r>
                <a:rPr lang="de-DE" sz="1400" dirty="0" smtClean="0"/>
                <a:t>Zeit</a:t>
              </a:r>
            </a:p>
            <a:p>
              <a:endParaRPr lang="de-DE" sz="1400" dirty="0"/>
            </a:p>
            <a:p>
              <a:r>
                <a:rPr lang="de-DE" sz="1400" dirty="0" smtClean="0"/>
                <a:t>Religion</a:t>
              </a:r>
            </a:p>
            <a:p>
              <a:endParaRPr lang="de-DE" sz="1400" dirty="0"/>
            </a:p>
            <a:p>
              <a:r>
                <a:rPr lang="de-DE" sz="1400" dirty="0" smtClean="0"/>
                <a:t>Wettbewerb</a:t>
              </a:r>
              <a:endParaRPr lang="de-DE" sz="1400" dirty="0"/>
            </a:p>
          </p:txBody>
        </p:sp>
      </p:grpSp>
      <p:sp>
        <p:nvSpPr>
          <p:cNvPr id="14" name="Rechteck 13"/>
          <p:cNvSpPr/>
          <p:nvPr/>
        </p:nvSpPr>
        <p:spPr>
          <a:xfrm>
            <a:off x="385311" y="5822329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0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6.5-2</a:t>
            </a:r>
          </a:p>
        </p:txBody>
      </p:sp>
      <p:grpSp>
        <p:nvGrpSpPr>
          <p:cNvPr id="2" name="Gruppieren 1"/>
          <p:cNvGrpSpPr/>
          <p:nvPr/>
        </p:nvGrpSpPr>
        <p:grpSpPr>
          <a:xfrm>
            <a:off x="348457" y="172814"/>
            <a:ext cx="8447087" cy="6137275"/>
            <a:chOff x="348457" y="543806"/>
            <a:chExt cx="8447087" cy="6137275"/>
          </a:xfrm>
        </p:grpSpPr>
        <p:sp>
          <p:nvSpPr>
            <p:cNvPr id="42" name="Line 4"/>
            <p:cNvSpPr>
              <a:spLocks noChangeShapeType="1"/>
            </p:cNvSpPr>
            <p:nvPr/>
          </p:nvSpPr>
          <p:spPr bwMode="auto">
            <a:xfrm>
              <a:off x="4452144" y="1394706"/>
              <a:ext cx="0" cy="50403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43" name="Line 5"/>
            <p:cNvSpPr>
              <a:spLocks noChangeShapeType="1"/>
            </p:cNvSpPr>
            <p:nvPr/>
          </p:nvSpPr>
          <p:spPr bwMode="auto">
            <a:xfrm>
              <a:off x="4307682" y="1394706"/>
              <a:ext cx="2889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44" name="Line 6"/>
            <p:cNvSpPr>
              <a:spLocks noChangeShapeType="1"/>
            </p:cNvSpPr>
            <p:nvPr/>
          </p:nvSpPr>
          <p:spPr bwMode="auto">
            <a:xfrm>
              <a:off x="4307682" y="1899531"/>
              <a:ext cx="2889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45" name="Line 7"/>
            <p:cNvSpPr>
              <a:spLocks noChangeShapeType="1"/>
            </p:cNvSpPr>
            <p:nvPr/>
          </p:nvSpPr>
          <p:spPr bwMode="auto">
            <a:xfrm>
              <a:off x="4307682" y="2402768"/>
              <a:ext cx="2889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46" name="Line 8"/>
            <p:cNvSpPr>
              <a:spLocks noChangeShapeType="1"/>
            </p:cNvSpPr>
            <p:nvPr/>
          </p:nvSpPr>
          <p:spPr bwMode="auto">
            <a:xfrm>
              <a:off x="4307682" y="2907593"/>
              <a:ext cx="2889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47" name="Line 9"/>
            <p:cNvSpPr>
              <a:spLocks noChangeShapeType="1"/>
            </p:cNvSpPr>
            <p:nvPr/>
          </p:nvSpPr>
          <p:spPr bwMode="auto">
            <a:xfrm>
              <a:off x="4307682" y="3410831"/>
              <a:ext cx="2889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48" name="Line 10"/>
            <p:cNvSpPr>
              <a:spLocks noChangeShapeType="1"/>
            </p:cNvSpPr>
            <p:nvPr/>
          </p:nvSpPr>
          <p:spPr bwMode="auto">
            <a:xfrm>
              <a:off x="4307682" y="3915656"/>
              <a:ext cx="2889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49" name="Line 11"/>
            <p:cNvSpPr>
              <a:spLocks noChangeShapeType="1"/>
            </p:cNvSpPr>
            <p:nvPr/>
          </p:nvSpPr>
          <p:spPr bwMode="auto">
            <a:xfrm>
              <a:off x="4307682" y="4418893"/>
              <a:ext cx="2889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50" name="Line 12"/>
            <p:cNvSpPr>
              <a:spLocks noChangeShapeType="1"/>
            </p:cNvSpPr>
            <p:nvPr/>
          </p:nvSpPr>
          <p:spPr bwMode="auto">
            <a:xfrm>
              <a:off x="4307682" y="4923718"/>
              <a:ext cx="2889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51" name="Line 13"/>
            <p:cNvSpPr>
              <a:spLocks noChangeShapeType="1"/>
            </p:cNvSpPr>
            <p:nvPr/>
          </p:nvSpPr>
          <p:spPr bwMode="auto">
            <a:xfrm>
              <a:off x="4307682" y="5426956"/>
              <a:ext cx="2889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52" name="Line 14"/>
            <p:cNvSpPr>
              <a:spLocks noChangeShapeType="1"/>
            </p:cNvSpPr>
            <p:nvPr/>
          </p:nvSpPr>
          <p:spPr bwMode="auto">
            <a:xfrm>
              <a:off x="4307682" y="5931781"/>
              <a:ext cx="2889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53" name="Line 15"/>
            <p:cNvSpPr>
              <a:spLocks noChangeShapeType="1"/>
            </p:cNvSpPr>
            <p:nvPr/>
          </p:nvSpPr>
          <p:spPr bwMode="auto">
            <a:xfrm>
              <a:off x="4307682" y="6435018"/>
              <a:ext cx="2889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54" name="Text Box 16"/>
            <p:cNvSpPr txBox="1">
              <a:spLocks noChangeArrowheads="1"/>
            </p:cNvSpPr>
            <p:nvPr/>
          </p:nvSpPr>
          <p:spPr bwMode="auto">
            <a:xfrm>
              <a:off x="4523582" y="1178806"/>
              <a:ext cx="64770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/>
                <a:t>10.0</a:t>
              </a:r>
            </a:p>
          </p:txBody>
        </p:sp>
        <p:sp>
          <p:nvSpPr>
            <p:cNvPr id="55" name="Text Box 17"/>
            <p:cNvSpPr txBox="1">
              <a:spLocks noChangeArrowheads="1"/>
            </p:cNvSpPr>
            <p:nvPr/>
          </p:nvSpPr>
          <p:spPr bwMode="auto">
            <a:xfrm>
              <a:off x="4596607" y="1683631"/>
              <a:ext cx="576262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/>
                <a:t>9.0</a:t>
              </a:r>
            </a:p>
          </p:txBody>
        </p:sp>
        <p:sp>
          <p:nvSpPr>
            <p:cNvPr id="56" name="Text Box 18"/>
            <p:cNvSpPr txBox="1">
              <a:spLocks noChangeArrowheads="1"/>
            </p:cNvSpPr>
            <p:nvPr/>
          </p:nvSpPr>
          <p:spPr bwMode="auto">
            <a:xfrm>
              <a:off x="4596607" y="2186868"/>
              <a:ext cx="576262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/>
                <a:t>8.0</a:t>
              </a:r>
            </a:p>
          </p:txBody>
        </p:sp>
        <p:sp>
          <p:nvSpPr>
            <p:cNvPr id="57" name="Text Box 19"/>
            <p:cNvSpPr txBox="1">
              <a:spLocks noChangeArrowheads="1"/>
            </p:cNvSpPr>
            <p:nvPr/>
          </p:nvSpPr>
          <p:spPr bwMode="auto">
            <a:xfrm>
              <a:off x="4607719" y="2691693"/>
              <a:ext cx="6477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/>
                <a:t>7.0</a:t>
              </a:r>
            </a:p>
          </p:txBody>
        </p:sp>
        <p:sp>
          <p:nvSpPr>
            <p:cNvPr id="58" name="Text Box 20"/>
            <p:cNvSpPr txBox="1">
              <a:spLocks noChangeArrowheads="1"/>
            </p:cNvSpPr>
            <p:nvPr/>
          </p:nvSpPr>
          <p:spPr bwMode="auto">
            <a:xfrm>
              <a:off x="4625182" y="3194931"/>
              <a:ext cx="503237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/>
                <a:t>6.0</a:t>
              </a:r>
            </a:p>
          </p:txBody>
        </p:sp>
        <p:sp>
          <p:nvSpPr>
            <p:cNvPr id="59" name="Text Box 21"/>
            <p:cNvSpPr txBox="1">
              <a:spLocks noChangeArrowheads="1"/>
            </p:cNvSpPr>
            <p:nvPr/>
          </p:nvSpPr>
          <p:spPr bwMode="auto">
            <a:xfrm>
              <a:off x="4629944" y="3699756"/>
              <a:ext cx="576263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/>
                <a:t>5.0</a:t>
              </a:r>
            </a:p>
          </p:txBody>
        </p:sp>
        <p:sp>
          <p:nvSpPr>
            <p:cNvPr id="60" name="Text Box 22"/>
            <p:cNvSpPr txBox="1">
              <a:spLocks noChangeArrowheads="1"/>
            </p:cNvSpPr>
            <p:nvPr/>
          </p:nvSpPr>
          <p:spPr bwMode="auto">
            <a:xfrm>
              <a:off x="4629944" y="4202993"/>
              <a:ext cx="576263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/>
                <a:t>4.0</a:t>
              </a:r>
            </a:p>
          </p:txBody>
        </p:sp>
        <p:sp>
          <p:nvSpPr>
            <p:cNvPr id="61" name="Text Box 23"/>
            <p:cNvSpPr txBox="1">
              <a:spLocks noChangeArrowheads="1"/>
            </p:cNvSpPr>
            <p:nvPr/>
          </p:nvSpPr>
          <p:spPr bwMode="auto">
            <a:xfrm>
              <a:off x="4636294" y="4707818"/>
              <a:ext cx="503238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/>
                <a:t>3.0</a:t>
              </a:r>
            </a:p>
          </p:txBody>
        </p:sp>
        <p:sp>
          <p:nvSpPr>
            <p:cNvPr id="62" name="Text Box 24"/>
            <p:cNvSpPr txBox="1">
              <a:spLocks noChangeArrowheads="1"/>
            </p:cNvSpPr>
            <p:nvPr/>
          </p:nvSpPr>
          <p:spPr bwMode="auto">
            <a:xfrm>
              <a:off x="4634707" y="5211056"/>
              <a:ext cx="576262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/>
                <a:t>2.0</a:t>
              </a:r>
            </a:p>
          </p:txBody>
        </p:sp>
        <p:sp>
          <p:nvSpPr>
            <p:cNvPr id="63" name="Text Box 25"/>
            <p:cNvSpPr txBox="1">
              <a:spLocks noChangeArrowheads="1"/>
            </p:cNvSpPr>
            <p:nvPr/>
          </p:nvSpPr>
          <p:spPr bwMode="auto">
            <a:xfrm>
              <a:off x="4617244" y="5715881"/>
              <a:ext cx="576263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/>
                <a:t>1.0</a:t>
              </a:r>
            </a:p>
          </p:txBody>
        </p:sp>
        <p:sp>
          <p:nvSpPr>
            <p:cNvPr id="64" name="Text Box 26"/>
            <p:cNvSpPr txBox="1">
              <a:spLocks noChangeArrowheads="1"/>
            </p:cNvSpPr>
            <p:nvPr/>
          </p:nvSpPr>
          <p:spPr bwMode="auto">
            <a:xfrm>
              <a:off x="4552157" y="6219118"/>
              <a:ext cx="6477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/>
                <a:t>0.00</a:t>
              </a:r>
            </a:p>
          </p:txBody>
        </p:sp>
        <p:sp>
          <p:nvSpPr>
            <p:cNvPr id="65" name="Text Box 27"/>
            <p:cNvSpPr txBox="1">
              <a:spLocks noChangeArrowheads="1"/>
            </p:cNvSpPr>
            <p:nvPr/>
          </p:nvSpPr>
          <p:spPr bwMode="auto">
            <a:xfrm rot="16200000">
              <a:off x="3126581" y="3596569"/>
              <a:ext cx="3960813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b="1"/>
                <a:t>Sieben verhaltensmäßig verankerte Skaleneinheiten</a:t>
              </a:r>
            </a:p>
          </p:txBody>
        </p:sp>
        <p:sp>
          <p:nvSpPr>
            <p:cNvPr id="66" name="Text Box 28"/>
            <p:cNvSpPr txBox="1">
              <a:spLocks noChangeArrowheads="1"/>
            </p:cNvSpPr>
            <p:nvPr/>
          </p:nvSpPr>
          <p:spPr bwMode="auto">
            <a:xfrm>
              <a:off x="348457" y="845431"/>
              <a:ext cx="3024187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de-DE" b="1"/>
                <a:t>Leistungsdimension und Definitionen</a:t>
              </a:r>
            </a:p>
          </p:txBody>
        </p:sp>
        <p:sp>
          <p:nvSpPr>
            <p:cNvPr id="67" name="Text Box 29"/>
            <p:cNvSpPr txBox="1">
              <a:spLocks noChangeArrowheads="1"/>
            </p:cNvSpPr>
            <p:nvPr/>
          </p:nvSpPr>
          <p:spPr bwMode="auto">
            <a:xfrm>
              <a:off x="718344" y="1574093"/>
              <a:ext cx="2808287" cy="738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de-DE" b="1"/>
                <a:t>Sehr hoch</a:t>
              </a:r>
            </a:p>
            <a:p>
              <a:pPr algn="ctr">
                <a:spcBef>
                  <a:spcPct val="50000"/>
                </a:spcBef>
              </a:pPr>
              <a:r>
                <a:rPr lang="de-DE"/>
                <a:t>Dies zeigt die Bereitschaft, im Verkaufsteam mitzuarbeiten</a:t>
              </a:r>
            </a:p>
          </p:txBody>
        </p:sp>
        <p:sp>
          <p:nvSpPr>
            <p:cNvPr id="68" name="Text Box 30"/>
            <p:cNvSpPr txBox="1">
              <a:spLocks noChangeArrowheads="1"/>
            </p:cNvSpPr>
            <p:nvPr/>
          </p:nvSpPr>
          <p:spPr bwMode="auto">
            <a:xfrm>
              <a:off x="1327944" y="2564693"/>
              <a:ext cx="1800225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b="1"/>
                <a:t>Beispiel eines Ratings</a:t>
              </a:r>
            </a:p>
          </p:txBody>
        </p:sp>
        <p:sp>
          <p:nvSpPr>
            <p:cNvPr id="69" name="Text Box 32"/>
            <p:cNvSpPr txBox="1">
              <a:spLocks noChangeArrowheads="1"/>
            </p:cNvSpPr>
            <p:nvPr/>
          </p:nvSpPr>
          <p:spPr bwMode="auto">
            <a:xfrm>
              <a:off x="994569" y="3483856"/>
              <a:ext cx="2520950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de-DE" b="1"/>
                <a:t>Moderat</a:t>
              </a:r>
            </a:p>
            <a:p>
              <a:pPr algn="ctr">
                <a:spcBef>
                  <a:spcPct val="50000"/>
                </a:spcBef>
              </a:pPr>
              <a:r>
                <a:rPr lang="de-DE"/>
                <a:t>Dies zeigt eine durchschnittliche Kooperation und Bereitschaft, im Verkaufsteam mitzuarbeiten</a:t>
              </a:r>
            </a:p>
          </p:txBody>
        </p:sp>
        <p:sp>
          <p:nvSpPr>
            <p:cNvPr id="70" name="Text Box 33"/>
            <p:cNvSpPr txBox="1">
              <a:spLocks noChangeArrowheads="1"/>
            </p:cNvSpPr>
            <p:nvPr/>
          </p:nvSpPr>
          <p:spPr bwMode="auto">
            <a:xfrm>
              <a:off x="794544" y="5536493"/>
              <a:ext cx="2915725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de-DE" b="1"/>
                <a:t>Sehr gering</a:t>
              </a:r>
            </a:p>
            <a:p>
              <a:pPr algn="ctr">
                <a:spcBef>
                  <a:spcPct val="50000"/>
                </a:spcBef>
              </a:pPr>
              <a:r>
                <a:rPr lang="de-DE"/>
                <a:t>Dies zeigt  widerstrebende und nicht-Team-orientierte Anstrengungen, welche keinen hohen Erfolg versprechen</a:t>
              </a:r>
            </a:p>
          </p:txBody>
        </p:sp>
        <p:sp>
          <p:nvSpPr>
            <p:cNvPr id="71" name="Line 34"/>
            <p:cNvSpPr>
              <a:spLocks noChangeShapeType="1"/>
            </p:cNvSpPr>
            <p:nvPr/>
          </p:nvSpPr>
          <p:spPr bwMode="auto">
            <a:xfrm>
              <a:off x="2651919" y="2907593"/>
              <a:ext cx="1800225" cy="1008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72" name="Text Box 35"/>
            <p:cNvSpPr txBox="1">
              <a:spLocks noChangeArrowheads="1"/>
            </p:cNvSpPr>
            <p:nvPr/>
          </p:nvSpPr>
          <p:spPr bwMode="auto">
            <a:xfrm>
              <a:off x="5244307" y="1178806"/>
              <a:ext cx="3419475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de-DE"/>
                <a:t>Kooperation kann erwartet werden, wann immer Hilfe vom Verkaufsteam angefordert wird</a:t>
              </a:r>
            </a:p>
          </p:txBody>
        </p:sp>
        <p:sp>
          <p:nvSpPr>
            <p:cNvPr id="73" name="Text Box 36"/>
            <p:cNvSpPr txBox="1">
              <a:spLocks noChangeArrowheads="1"/>
            </p:cNvSpPr>
            <p:nvPr/>
          </p:nvSpPr>
          <p:spPr bwMode="auto">
            <a:xfrm>
              <a:off x="5139532" y="1755068"/>
              <a:ext cx="3095625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de-DE"/>
                <a:t>Scheut keine Mühen zu helfen, damit das Verkaufsteam seine Ziele erreicht.</a:t>
              </a:r>
            </a:p>
          </p:txBody>
        </p:sp>
        <p:sp>
          <p:nvSpPr>
            <p:cNvPr id="74" name="Text Box 37"/>
            <p:cNvSpPr txBox="1">
              <a:spLocks noChangeArrowheads="1"/>
            </p:cNvSpPr>
            <p:nvPr/>
          </p:nvSpPr>
          <p:spPr bwMode="auto">
            <a:xfrm>
              <a:off x="5244307" y="2691693"/>
              <a:ext cx="3459162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de-DE"/>
                <a:t>Ist bereit zu helfen und wird alles versuchen, dem Verkaufsteam zu helfen.</a:t>
              </a:r>
            </a:p>
          </p:txBody>
        </p:sp>
        <p:sp>
          <p:nvSpPr>
            <p:cNvPr id="75" name="Text Box 38"/>
            <p:cNvSpPr txBox="1">
              <a:spLocks noChangeArrowheads="1"/>
            </p:cNvSpPr>
            <p:nvPr/>
          </p:nvSpPr>
          <p:spPr bwMode="auto">
            <a:xfrm>
              <a:off x="5244307" y="3707693"/>
              <a:ext cx="3386137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de-DE"/>
                <a:t>Wird das Verkaufsteam von Zeit zu Zeit bei auftretenden Problemen unterstützen</a:t>
              </a:r>
            </a:p>
          </p:txBody>
        </p:sp>
        <p:sp>
          <p:nvSpPr>
            <p:cNvPr id="76" name="Text Box 39"/>
            <p:cNvSpPr txBox="1">
              <a:spLocks noChangeArrowheads="1"/>
            </p:cNvSpPr>
            <p:nvPr/>
          </p:nvSpPr>
          <p:spPr bwMode="auto">
            <a:xfrm>
              <a:off x="5280819" y="4707818"/>
              <a:ext cx="3492500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de-DE"/>
                <a:t>Wird nur halbherzig dazu beitrage,n dass das Verkaufsteam sein ziel erreicht</a:t>
              </a:r>
              <a:r>
                <a:rPr lang="en-US"/>
                <a:t>.</a:t>
              </a:r>
            </a:p>
          </p:txBody>
        </p:sp>
        <p:sp>
          <p:nvSpPr>
            <p:cNvPr id="77" name="Text Box 40"/>
            <p:cNvSpPr txBox="1">
              <a:spLocks noChangeArrowheads="1"/>
            </p:cNvSpPr>
            <p:nvPr/>
          </p:nvSpPr>
          <p:spPr bwMode="auto">
            <a:xfrm>
              <a:off x="5172869" y="5642856"/>
              <a:ext cx="3527425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de-DE"/>
                <a:t>Wird sich kaum um das Verkaufsteam und seine Mitglieder kümmern</a:t>
              </a:r>
            </a:p>
          </p:txBody>
        </p:sp>
        <p:sp>
          <p:nvSpPr>
            <p:cNvPr id="78" name="Text Box 41"/>
            <p:cNvSpPr txBox="1">
              <a:spLocks noChangeArrowheads="1"/>
            </p:cNvSpPr>
            <p:nvPr/>
          </p:nvSpPr>
          <p:spPr bwMode="auto">
            <a:xfrm>
              <a:off x="5266532" y="6219118"/>
              <a:ext cx="3529012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de-DE" dirty="0"/>
                <a:t>Wird eher die Mitglieder des Verkaufsteams bekämpfen und seinen </a:t>
              </a:r>
              <a:r>
                <a:rPr lang="de-DE" dirty="0" smtClean="0"/>
                <a:t>Zielen </a:t>
              </a:r>
              <a:r>
                <a:rPr lang="de-DE" dirty="0"/>
                <a:t>entgegen wirken</a:t>
              </a:r>
            </a:p>
          </p:txBody>
        </p:sp>
        <p:sp>
          <p:nvSpPr>
            <p:cNvPr id="79" name="Text Box 42"/>
            <p:cNvSpPr txBox="1">
              <a:spLocks noChangeArrowheads="1"/>
            </p:cNvSpPr>
            <p:nvPr/>
          </p:nvSpPr>
          <p:spPr bwMode="auto">
            <a:xfrm>
              <a:off x="2218532" y="543806"/>
              <a:ext cx="46101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b="1"/>
                <a:t>Kooperative Beziehung  mit Mitgliedern des Verkaufsteams</a:t>
              </a:r>
            </a:p>
          </p:txBody>
        </p:sp>
      </p:grpSp>
      <p:sp>
        <p:nvSpPr>
          <p:cNvPr id="80" name="Rechteck 79"/>
          <p:cNvSpPr/>
          <p:nvPr/>
        </p:nvSpPr>
        <p:spPr>
          <a:xfrm>
            <a:off x="794544" y="6404893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370992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6.5-3</a:t>
            </a:r>
          </a:p>
        </p:txBody>
      </p:sp>
      <p:graphicFrame>
        <p:nvGraphicFramePr>
          <p:cNvPr id="3" name="Diagramm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311963"/>
              </p:ext>
            </p:extLst>
          </p:nvPr>
        </p:nvGraphicFramePr>
        <p:xfrm>
          <a:off x="0" y="609600"/>
          <a:ext cx="91440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hteck 4"/>
          <p:cNvSpPr/>
          <p:nvPr/>
        </p:nvSpPr>
        <p:spPr>
          <a:xfrm>
            <a:off x="89112" y="6459214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370992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6.5-4</a:t>
            </a:r>
          </a:p>
        </p:txBody>
      </p:sp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2404560235"/>
              </p:ext>
            </p:extLst>
          </p:nvPr>
        </p:nvGraphicFramePr>
        <p:xfrm>
          <a:off x="1319389" y="2158410"/>
          <a:ext cx="6973054" cy="35938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hteck 4"/>
          <p:cNvSpPr/>
          <p:nvPr/>
        </p:nvSpPr>
        <p:spPr>
          <a:xfrm>
            <a:off x="1582934" y="5861685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370992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6.5-5</a:t>
            </a:r>
          </a:p>
        </p:txBody>
      </p:sp>
      <p:pic>
        <p:nvPicPr>
          <p:cNvPr id="3" name="Bild 2" descr="6.5-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57189"/>
            <a:ext cx="9144000" cy="3943621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80058" y="5562921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235832" y="186326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6.5-6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907719" y="3006901"/>
            <a:ext cx="1441450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de-DE" dirty="0"/>
              <a:t>Vertriebs-</a:t>
            </a:r>
          </a:p>
          <a:p>
            <a:pPr algn="ctr"/>
            <a:r>
              <a:rPr lang="de-DE" dirty="0" err="1"/>
              <a:t>strategie</a:t>
            </a:r>
            <a:endParaRPr lang="de-DE" dirty="0"/>
          </a:p>
        </p:txBody>
      </p:sp>
      <p:graphicFrame>
        <p:nvGraphicFramePr>
          <p:cNvPr id="5" name="Group 49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061261"/>
              </p:ext>
            </p:extLst>
          </p:nvPr>
        </p:nvGraphicFramePr>
        <p:xfrm>
          <a:off x="235832" y="2084563"/>
          <a:ext cx="2951162" cy="2438400"/>
        </p:xfrm>
        <a:graphic>
          <a:graphicData uri="http://schemas.openxmlformats.org/drawingml/2006/table">
            <a:tbl>
              <a:tblPr/>
              <a:tblGrid>
                <a:gridCol w="984250"/>
                <a:gridCol w="1052512"/>
                <a:gridCol w="914400"/>
              </a:tblGrid>
              <a:tr h="330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Teilziele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Maßnahmen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Ziel-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erreichung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Umsatz im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lfd. Jahr: 70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Mio. Euro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Umsatzsteige-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rung</a:t>
                      </a:r>
                      <a:r>
                        <a:rPr kumimoji="0" lang="de-DE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bei </a:t>
                      </a:r>
                      <a:r>
                        <a:rPr kumimoji="0" lang="de-DE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</a:t>
                      </a:r>
                      <a:r>
                        <a:rPr kumimoji="0" lang="de-DE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standskunden</a:t>
                      </a:r>
                      <a:r>
                        <a:rPr kumimoji="0" lang="de-DE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Akquisition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neuer Kunden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Deckungs-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beitrag im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lfd. Jahr: 30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Mio. Euro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s. o. und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Kostensenkung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 der Logistik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Group 3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104252"/>
              </p:ext>
            </p:extLst>
          </p:nvPr>
        </p:nvGraphicFramePr>
        <p:xfrm>
          <a:off x="6068307" y="1997251"/>
          <a:ext cx="2952750" cy="2674620"/>
        </p:xfrm>
        <a:graphic>
          <a:graphicData uri="http://schemas.openxmlformats.org/drawingml/2006/table">
            <a:tbl>
              <a:tblPr/>
              <a:tblGrid>
                <a:gridCol w="960437"/>
                <a:gridCol w="1060450"/>
                <a:gridCol w="931863"/>
              </a:tblGrid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Teilziele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Maßnahmen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Ziel-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erreichung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Verkürzung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der Auf-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tragsbearbei-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tungsdauer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um 20 %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Neu-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strukturierung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des Auftrags-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bearbeitungs-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prozesses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Bearbeitung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anfallender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Beschwer-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den in drei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Tagen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Einführung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eines IT-ge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stützten Be-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schwerde-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managements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 Box 265"/>
          <p:cNvSpPr txBox="1">
            <a:spLocks noChangeArrowheads="1"/>
          </p:cNvSpPr>
          <p:nvPr/>
        </p:nvSpPr>
        <p:spPr bwMode="auto">
          <a:xfrm>
            <a:off x="307269" y="1748013"/>
            <a:ext cx="2813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/>
              <a:t>Wirtschaftliche Dimension</a:t>
            </a:r>
          </a:p>
        </p:txBody>
      </p:sp>
      <p:sp>
        <p:nvSpPr>
          <p:cNvPr id="8" name="Text Box 306"/>
          <p:cNvSpPr txBox="1">
            <a:spLocks noChangeArrowheads="1"/>
          </p:cNvSpPr>
          <p:nvPr/>
        </p:nvSpPr>
        <p:spPr bwMode="auto">
          <a:xfrm>
            <a:off x="6141332" y="1676576"/>
            <a:ext cx="2825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/>
              <a:t>Interne Prozessdimension</a:t>
            </a:r>
          </a:p>
        </p:txBody>
      </p:sp>
      <p:graphicFrame>
        <p:nvGraphicFramePr>
          <p:cNvPr id="9" name="Group 4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270307"/>
              </p:ext>
            </p:extLst>
          </p:nvPr>
        </p:nvGraphicFramePr>
        <p:xfrm>
          <a:off x="1027994" y="379588"/>
          <a:ext cx="7200900" cy="1158240"/>
        </p:xfrm>
        <a:graphic>
          <a:graphicData uri="http://schemas.openxmlformats.org/drawingml/2006/table">
            <a:tbl>
              <a:tblPr/>
              <a:tblGrid>
                <a:gridCol w="2305050"/>
                <a:gridCol w="3240088"/>
                <a:gridCol w="1655762"/>
              </a:tblGrid>
              <a:tr h="19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Teilziele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Maßnahmen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Zielerreichung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Kundenzufriedenheitsindex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bei den Key Accounts: 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Aufbau eines Key-Account-Management-Programms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Akquisition fünf neuer Kunden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Messebesuche, Mailings, Kundenbesuche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Text Box 379"/>
          <p:cNvSpPr txBox="1">
            <a:spLocks noChangeArrowheads="1"/>
          </p:cNvSpPr>
          <p:nvPr/>
        </p:nvSpPr>
        <p:spPr bwMode="auto">
          <a:xfrm>
            <a:off x="3069519" y="19226"/>
            <a:ext cx="3117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/>
              <a:t>Kundenbezogene Dimension</a:t>
            </a:r>
          </a:p>
        </p:txBody>
      </p:sp>
      <p:graphicFrame>
        <p:nvGraphicFramePr>
          <p:cNvPr id="11" name="Group 4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15895"/>
              </p:ext>
            </p:extLst>
          </p:nvPr>
        </p:nvGraphicFramePr>
        <p:xfrm>
          <a:off x="1027994" y="4845226"/>
          <a:ext cx="7200900" cy="1341120"/>
        </p:xfrm>
        <a:graphic>
          <a:graphicData uri="http://schemas.openxmlformats.org/drawingml/2006/table">
            <a:tbl>
              <a:tblPr/>
              <a:tblGrid>
                <a:gridCol w="2400300"/>
                <a:gridCol w="2678113"/>
                <a:gridCol w="2122487"/>
              </a:tblGrid>
              <a:tr h="122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Teilziele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Maßnahmen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Zielerreichung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Aufbau eines Wissens-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management-Systems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Wesentlicher Beitrag im Rahmen des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Projektteams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Alle Mitarbeiter beherrschen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CRM-Modul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Alle Mitarbeiter besuchen Seminare und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schließen mit Erfolg ab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 Box 449"/>
          <p:cNvSpPr txBox="1">
            <a:spLocks noChangeArrowheads="1"/>
          </p:cNvSpPr>
          <p:nvPr/>
        </p:nvSpPr>
        <p:spPr bwMode="auto">
          <a:xfrm>
            <a:off x="2828219" y="6212063"/>
            <a:ext cx="3600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/>
              <a:t>Lern- und Entwicklungsdimension</a:t>
            </a:r>
          </a:p>
        </p:txBody>
      </p:sp>
      <p:sp>
        <p:nvSpPr>
          <p:cNvPr id="13" name="Line 451"/>
          <p:cNvSpPr>
            <a:spLocks noChangeShapeType="1"/>
          </p:cNvSpPr>
          <p:nvPr/>
        </p:nvSpPr>
        <p:spPr bwMode="auto">
          <a:xfrm flipH="1">
            <a:off x="3188582" y="3332338"/>
            <a:ext cx="7191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4" name="Line 452"/>
          <p:cNvSpPr>
            <a:spLocks noChangeShapeType="1"/>
          </p:cNvSpPr>
          <p:nvPr/>
        </p:nvSpPr>
        <p:spPr bwMode="auto">
          <a:xfrm flipV="1">
            <a:off x="4628444" y="1676576"/>
            <a:ext cx="0" cy="1295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5" name="Line 453"/>
          <p:cNvSpPr>
            <a:spLocks noChangeShapeType="1"/>
          </p:cNvSpPr>
          <p:nvPr/>
        </p:nvSpPr>
        <p:spPr bwMode="auto">
          <a:xfrm>
            <a:off x="5349169" y="3332338"/>
            <a:ext cx="719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6" name="Line 454"/>
          <p:cNvSpPr>
            <a:spLocks noChangeShapeType="1"/>
          </p:cNvSpPr>
          <p:nvPr/>
        </p:nvSpPr>
        <p:spPr bwMode="auto">
          <a:xfrm>
            <a:off x="4628444" y="3692701"/>
            <a:ext cx="0" cy="9350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9" name="Rechteck 18"/>
          <p:cNvSpPr/>
          <p:nvPr/>
        </p:nvSpPr>
        <p:spPr>
          <a:xfrm>
            <a:off x="162214" y="6578776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370992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6.6-1</a:t>
            </a:r>
          </a:p>
        </p:txBody>
      </p:sp>
      <p:pic>
        <p:nvPicPr>
          <p:cNvPr id="3" name="Bild 2" descr="6.6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9430"/>
            <a:ext cx="9144000" cy="3199140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311693" y="5840677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370992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6.2-1</a:t>
            </a:r>
          </a:p>
        </p:txBody>
      </p:sp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2192657053"/>
              </p:ext>
            </p:extLst>
          </p:nvPr>
        </p:nvGraphicFramePr>
        <p:xfrm>
          <a:off x="1248506" y="1596468"/>
          <a:ext cx="6660174" cy="3996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hteck 4"/>
          <p:cNvSpPr/>
          <p:nvPr/>
        </p:nvSpPr>
        <p:spPr>
          <a:xfrm>
            <a:off x="1438078" y="5943167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370992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6.2-2</a:t>
            </a:r>
          </a:p>
        </p:txBody>
      </p:sp>
      <p:pic>
        <p:nvPicPr>
          <p:cNvPr id="3" name="Bild 2" descr="6.2-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262" y="1131755"/>
            <a:ext cx="8365960" cy="4555024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425262" y="6060538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370992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6.2-3</a:t>
            </a:r>
          </a:p>
        </p:txBody>
      </p:sp>
      <p:pic>
        <p:nvPicPr>
          <p:cNvPr id="3" name="Bild 2" descr="6.2-3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53709"/>
            <a:ext cx="7182556" cy="4662210"/>
          </a:xfrm>
          <a:prstGeom prst="rect">
            <a:avLst/>
          </a:prstGeom>
        </p:spPr>
      </p:pic>
      <p:pic>
        <p:nvPicPr>
          <p:cNvPr id="5" name="Bild 4" descr="6.2-3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8779" y="4793732"/>
            <a:ext cx="7182556" cy="1660159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1397000" y="6581001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370992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6.2-4</a:t>
            </a:r>
          </a:p>
        </p:txBody>
      </p:sp>
      <p:pic>
        <p:nvPicPr>
          <p:cNvPr id="3" name="Bild 2" descr="6.2-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311" y="935735"/>
            <a:ext cx="8363578" cy="4992380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385311" y="6123526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370992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6.2-5</a:t>
            </a:r>
          </a:p>
        </p:txBody>
      </p:sp>
      <p:pic>
        <p:nvPicPr>
          <p:cNvPr id="3" name="Bild 2" descr="6.2-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310" y="1312333"/>
            <a:ext cx="8135087" cy="4361078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487464" y="5986963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370992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6.4-1</a:t>
            </a:r>
          </a:p>
        </p:txBody>
      </p:sp>
      <p:pic>
        <p:nvPicPr>
          <p:cNvPr id="3" name="Bild 2" descr="6.4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" y="1212814"/>
            <a:ext cx="6582833" cy="5143536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825500" y="6402051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370992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6.4-2</a:t>
            </a:r>
          </a:p>
        </p:txBody>
      </p:sp>
      <p:pic>
        <p:nvPicPr>
          <p:cNvPr id="3" name="Bild 2" descr="6.4-2.png"/>
          <p:cNvPicPr>
            <a:picLocks noChangeAspect="1"/>
          </p:cNvPicPr>
          <p:nvPr/>
        </p:nvPicPr>
        <p:blipFill rotWithShape="1">
          <a:blip r:embed="rId2"/>
          <a:srcRect l="7790" r="3023" b="2538"/>
          <a:stretch/>
        </p:blipFill>
        <p:spPr>
          <a:xfrm>
            <a:off x="712380" y="981535"/>
            <a:ext cx="8155173" cy="4770679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712380" y="6006572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85311" y="370992"/>
            <a:ext cx="1412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6.4-3</a:t>
            </a:r>
          </a:p>
        </p:txBody>
      </p:sp>
      <p:pic>
        <p:nvPicPr>
          <p:cNvPr id="3" name="Bild 2" descr="6.4-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70" y="802618"/>
            <a:ext cx="8117219" cy="5434493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478411" y="6237111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671</Words>
  <Application>Microsoft Office PowerPoint</Application>
  <PresentationFormat>Bildschirmpräsentation (4:3)</PresentationFormat>
  <Paragraphs>312</Paragraphs>
  <Slides>18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2" baseType="lpstr">
      <vt:lpstr>Arial</vt:lpstr>
      <vt:lpstr>Calibri</vt:lpstr>
      <vt:lpstr>Cambria Math</vt:lpstr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Maria</dc:creator>
  <cp:lastModifiedBy>Bosch, Christian</cp:lastModifiedBy>
  <cp:revision>36</cp:revision>
  <dcterms:created xsi:type="dcterms:W3CDTF">2013-12-16T10:49:35Z</dcterms:created>
  <dcterms:modified xsi:type="dcterms:W3CDTF">2014-01-10T16:01:14Z</dcterms:modified>
</cp:coreProperties>
</file>