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charts/chart6.xml" ContentType="application/vnd.openxmlformats-officedocument.drawingml.chart+xml"/>
  <Default Extension="tiff" ContentType="image/tiff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91" r:id="rId3"/>
    <p:sldId id="304" r:id="rId4"/>
    <p:sldId id="324" r:id="rId5"/>
    <p:sldId id="306" r:id="rId6"/>
    <p:sldId id="305" r:id="rId7"/>
    <p:sldId id="317" r:id="rId8"/>
    <p:sldId id="325" r:id="rId9"/>
    <p:sldId id="320" r:id="rId10"/>
    <p:sldId id="321" r:id="rId11"/>
    <p:sldId id="294" r:id="rId12"/>
    <p:sldId id="295" r:id="rId13"/>
    <p:sldId id="296" r:id="rId14"/>
    <p:sldId id="297" r:id="rId15"/>
    <p:sldId id="300" r:id="rId16"/>
    <p:sldId id="298" r:id="rId17"/>
    <p:sldId id="319" r:id="rId18"/>
    <p:sldId id="292" r:id="rId19"/>
    <p:sldId id="257" r:id="rId20"/>
    <p:sldId id="311" r:id="rId21"/>
    <p:sldId id="323" r:id="rId22"/>
    <p:sldId id="314" r:id="rId23"/>
    <p:sldId id="312" r:id="rId24"/>
    <p:sldId id="326" r:id="rId25"/>
    <p:sldId id="327" r:id="rId26"/>
    <p:sldId id="313" r:id="rId27"/>
    <p:sldId id="316" r:id="rId28"/>
    <p:sldId id="299" r:id="rId29"/>
    <p:sldId id="258" r:id="rId30"/>
    <p:sldId id="259" r:id="rId31"/>
    <p:sldId id="329" r:id="rId32"/>
    <p:sldId id="260" r:id="rId33"/>
    <p:sldId id="273" r:id="rId34"/>
    <p:sldId id="330" r:id="rId35"/>
    <p:sldId id="331" r:id="rId36"/>
    <p:sldId id="332" r:id="rId37"/>
    <p:sldId id="333" r:id="rId38"/>
    <p:sldId id="303" r:id="rId39"/>
    <p:sldId id="334" r:id="rId40"/>
    <p:sldId id="283" r:id="rId41"/>
    <p:sldId id="284" r:id="rId42"/>
    <p:sldId id="336" r:id="rId43"/>
    <p:sldId id="337" r:id="rId44"/>
    <p:sldId id="285" r:id="rId45"/>
    <p:sldId id="287" r:id="rId46"/>
    <p:sldId id="288" r:id="rId47"/>
    <p:sldId id="338" r:id="rId48"/>
    <p:sldId id="339" r:id="rId49"/>
    <p:sldId id="289" r:id="rId50"/>
    <p:sldId id="271" r:id="rId51"/>
    <p:sldId id="290" r:id="rId52"/>
    <p:sldId id="342" r:id="rId53"/>
    <p:sldId id="340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FFFF66"/>
    <a:srgbClr val="FFFFFF"/>
    <a:srgbClr val="99CCFF"/>
    <a:srgbClr val="CCFF33"/>
    <a:srgbClr val="CCECFF"/>
    <a:srgbClr val="CBE2B6"/>
    <a:srgbClr val="FF66CC"/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03" autoAdjust="0"/>
  </p:normalViewPr>
  <p:slideViewPr>
    <p:cSldViewPr snapToGrid="0">
      <p:cViewPr varScale="1">
        <p:scale>
          <a:sx n="77" d="100"/>
          <a:sy n="77" d="100"/>
        </p:scale>
        <p:origin x="-107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zra\Documents\Work\Lectures%20in%20Road%20Safety\SPF%20Workshop%20Washington,%202013\Spreadsheets\15%20Visualize%20function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1. Power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Exponenetial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1.7000000000000006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Tool'!$B$3:$B$23</c:f>
              <c:numCache>
                <c:formatCode>0.00</c:formatCode>
                <c:ptCount val="21"/>
                <c:pt idx="0">
                  <c:v>0</c:v>
                </c:pt>
                <c:pt idx="1">
                  <c:v>1.0000000000000014E-2</c:v>
                </c:pt>
                <c:pt idx="2">
                  <c:v>4.0000000000000056E-2</c:v>
                </c:pt>
                <c:pt idx="3">
                  <c:v>9.0000000000000066E-2</c:v>
                </c:pt>
                <c:pt idx="4">
                  <c:v>0.16000000000000011</c:v>
                </c:pt>
                <c:pt idx="5">
                  <c:v>0.25</c:v>
                </c:pt>
                <c:pt idx="6">
                  <c:v>0.36000000000000032</c:v>
                </c:pt>
                <c:pt idx="7">
                  <c:v>0.49000000000000032</c:v>
                </c:pt>
                <c:pt idx="8">
                  <c:v>0.64000000000000301</c:v>
                </c:pt>
                <c:pt idx="9">
                  <c:v>0.81</c:v>
                </c:pt>
                <c:pt idx="10">
                  <c:v>1</c:v>
                </c:pt>
                <c:pt idx="11">
                  <c:v>1.2100000000000002</c:v>
                </c:pt>
                <c:pt idx="12">
                  <c:v>1.44</c:v>
                </c:pt>
                <c:pt idx="13">
                  <c:v>1.6900000000000053</c:v>
                </c:pt>
                <c:pt idx="14">
                  <c:v>1.959999999999994</c:v>
                </c:pt>
                <c:pt idx="15">
                  <c:v>2.25</c:v>
                </c:pt>
                <c:pt idx="16">
                  <c:v>2.5600000000000005</c:v>
                </c:pt>
                <c:pt idx="17">
                  <c:v>2.8899999999999997</c:v>
                </c:pt>
                <c:pt idx="18">
                  <c:v>3.24</c:v>
                </c:pt>
                <c:pt idx="19">
                  <c:v>3.61</c:v>
                </c:pt>
                <c:pt idx="20">
                  <c:v>4</c:v>
                </c:pt>
              </c:numCache>
            </c:numRef>
          </c:yVal>
          <c:smooth val="1"/>
        </c:ser>
        <c:axId val="63357696"/>
        <c:axId val="63360000"/>
      </c:scatterChart>
      <c:valAx>
        <c:axId val="63357696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3360000"/>
        <c:crosses val="autoZero"/>
        <c:crossBetween val="midCat"/>
      </c:valAx>
      <c:valAx>
        <c:axId val="63360000"/>
        <c:scaling>
          <c:orientation val="minMax"/>
        </c:scaling>
        <c:axPos val="l"/>
        <c:majorGridlines/>
        <c:numFmt formatCode="0.00" sourceLinked="1"/>
        <c:majorTickMark val="none"/>
        <c:tickLblPos val="none"/>
        <c:spPr>
          <a:ln>
            <a:solidFill>
              <a:schemeClr val="tx1"/>
            </a:solidFill>
          </a:ln>
        </c:spPr>
        <c:crossAx val="63357696"/>
        <c:crosses val="autoZero"/>
        <c:crossBetween val="midCat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2. Polynomial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Polynomial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Tool'!$C$3:$C$23</c:f>
              <c:numCache>
                <c:formatCode>0.00</c:formatCode>
                <c:ptCount val="21"/>
                <c:pt idx="0">
                  <c:v>0</c:v>
                </c:pt>
                <c:pt idx="1">
                  <c:v>1.8100000000000043E-2</c:v>
                </c:pt>
                <c:pt idx="2">
                  <c:v>3.2800000000000176E-2</c:v>
                </c:pt>
                <c:pt idx="3">
                  <c:v>4.470000000000024E-2</c:v>
                </c:pt>
                <c:pt idx="4">
                  <c:v>5.4400000000000184E-2</c:v>
                </c:pt>
                <c:pt idx="5">
                  <c:v>6.25E-2</c:v>
                </c:pt>
                <c:pt idx="6">
                  <c:v>6.9600000000000023E-2</c:v>
                </c:pt>
                <c:pt idx="7">
                  <c:v>7.6299999999999979E-2</c:v>
                </c:pt>
                <c:pt idx="8">
                  <c:v>8.3200000000000024E-2</c:v>
                </c:pt>
                <c:pt idx="9">
                  <c:v>9.0900000000000022E-2</c:v>
                </c:pt>
                <c:pt idx="10">
                  <c:v>0.1</c:v>
                </c:pt>
                <c:pt idx="11">
                  <c:v>0.11110000000000003</c:v>
                </c:pt>
                <c:pt idx="12">
                  <c:v>0.12480000000000002</c:v>
                </c:pt>
                <c:pt idx="13">
                  <c:v>0.14169999999999999</c:v>
                </c:pt>
                <c:pt idx="14">
                  <c:v>0.16239999999999993</c:v>
                </c:pt>
                <c:pt idx="15">
                  <c:v>0.18750000000000044</c:v>
                </c:pt>
                <c:pt idx="16">
                  <c:v>0.21760000000000021</c:v>
                </c:pt>
                <c:pt idx="17">
                  <c:v>0.25330000000000008</c:v>
                </c:pt>
                <c:pt idx="18">
                  <c:v>0.29520000000000002</c:v>
                </c:pt>
                <c:pt idx="19">
                  <c:v>0.34390000000000032</c:v>
                </c:pt>
                <c:pt idx="20">
                  <c:v>0.4</c:v>
                </c:pt>
              </c:numCache>
            </c:numRef>
          </c:yVal>
          <c:smooth val="1"/>
        </c:ser>
        <c:axId val="64052224"/>
        <c:axId val="64144512"/>
      </c:scatterChart>
      <c:valAx>
        <c:axId val="64052224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64144512"/>
        <c:crosses val="autoZero"/>
        <c:crossBetween val="midCat"/>
      </c:valAx>
      <c:valAx>
        <c:axId val="64144512"/>
        <c:scaling>
          <c:orientation val="minMax"/>
        </c:scaling>
        <c:axPos val="l"/>
        <c:majorGridlines/>
        <c:numFmt formatCode="0.00" sourceLinked="1"/>
        <c:majorTickMark val="none"/>
        <c:tickLblPos val="none"/>
        <c:crossAx val="64052224"/>
        <c:crosses val="autoZero"/>
        <c:crossBetween val="midCat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3. Logistic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Logistic</c:v>
          </c:tx>
          <c:spPr>
            <a:ln>
              <a:solidFill>
                <a:srgbClr val="FF00FF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Tool'!$D$3:$D$23</c:f>
              <c:numCache>
                <c:formatCode>0.00</c:formatCode>
                <c:ptCount val="21"/>
                <c:pt idx="0">
                  <c:v>0</c:v>
                </c:pt>
                <c:pt idx="1">
                  <c:v>0.14011340001006517</c:v>
                </c:pt>
                <c:pt idx="2">
                  <c:v>0.31609423837081208</c:v>
                </c:pt>
                <c:pt idx="3">
                  <c:v>0.53248562871372951</c:v>
                </c:pt>
                <c:pt idx="4">
                  <c:v>0.79173374179903255</c:v>
                </c:pt>
                <c:pt idx="5">
                  <c:v>1.0928186162374298</c:v>
                </c:pt>
                <c:pt idx="6">
                  <c:v>1.4301213201693406</c:v>
                </c:pt>
                <c:pt idx="7">
                  <c:v>1.7930857059773149</c:v>
                </c:pt>
                <c:pt idx="8">
                  <c:v>2.1671269752192219</c:v>
                </c:pt>
                <c:pt idx="9">
                  <c:v>2.5357865734316047</c:v>
                </c:pt>
                <c:pt idx="10">
                  <c:v>2.8835264194032577</c:v>
                </c:pt>
                <c:pt idx="11">
                  <c:v>3.1982046205194408</c:v>
                </c:pt>
                <c:pt idx="12">
                  <c:v>3.4724525187268167</c:v>
                </c:pt>
                <c:pt idx="13">
                  <c:v>3.7037384082768812</c:v>
                </c:pt>
                <c:pt idx="14">
                  <c:v>3.8934478668025632</c:v>
                </c:pt>
                <c:pt idx="15">
                  <c:v>4.0455401872855949</c:v>
                </c:pt>
                <c:pt idx="16">
                  <c:v>4.1652565281158687</c:v>
                </c:pt>
                <c:pt idx="17">
                  <c:v>4.2581343983776945</c:v>
                </c:pt>
                <c:pt idx="18">
                  <c:v>4.3293844778213249</c:v>
                </c:pt>
                <c:pt idx="19">
                  <c:v>4.3835727805177136</c:v>
                </c:pt>
                <c:pt idx="20">
                  <c:v>4.4245147348100256</c:v>
                </c:pt>
              </c:numCache>
            </c:numRef>
          </c:yVal>
          <c:smooth val="1"/>
        </c:ser>
        <c:axId val="64394752"/>
        <c:axId val="72056832"/>
      </c:scatterChart>
      <c:valAx>
        <c:axId val="64394752"/>
        <c:scaling>
          <c:orientation val="minMax"/>
          <c:max val="2"/>
          <c:min val="0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2056832"/>
        <c:crosses val="autoZero"/>
        <c:crossBetween val="midCat"/>
      </c:valAx>
      <c:valAx>
        <c:axId val="72056832"/>
        <c:scaling>
          <c:orientation val="minMax"/>
        </c:scaling>
        <c:axPos val="l"/>
        <c:majorGridlines/>
        <c:numFmt formatCode="0.00" sourceLinked="1"/>
        <c:majorTickMark val="none"/>
        <c:tickLblPos val="none"/>
        <c:crossAx val="64394752"/>
        <c:crosses val="autoZero"/>
        <c:crossBetween val="midCat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1. Power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Exponenetial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Tool'!$B$3:$B$23</c:f>
              <c:numCache>
                <c:formatCode>0.00</c:formatCode>
                <c:ptCount val="21"/>
                <c:pt idx="0">
                  <c:v>0</c:v>
                </c:pt>
                <c:pt idx="1">
                  <c:v>1.0000000000000005E-2</c:v>
                </c:pt>
                <c:pt idx="2">
                  <c:v>4.0000000000000022E-2</c:v>
                </c:pt>
                <c:pt idx="3">
                  <c:v>9.0000000000000024E-2</c:v>
                </c:pt>
                <c:pt idx="4">
                  <c:v>0.16000000000000003</c:v>
                </c:pt>
                <c:pt idx="5">
                  <c:v>0.25</c:v>
                </c:pt>
                <c:pt idx="6">
                  <c:v>0.36000000000000032</c:v>
                </c:pt>
                <c:pt idx="7">
                  <c:v>0.49000000000000032</c:v>
                </c:pt>
                <c:pt idx="8">
                  <c:v>0.64000000000000301</c:v>
                </c:pt>
                <c:pt idx="9">
                  <c:v>0.81</c:v>
                </c:pt>
                <c:pt idx="10">
                  <c:v>1</c:v>
                </c:pt>
                <c:pt idx="11">
                  <c:v>1.2100000000000002</c:v>
                </c:pt>
                <c:pt idx="12">
                  <c:v>1.44</c:v>
                </c:pt>
                <c:pt idx="13">
                  <c:v>1.6900000000000053</c:v>
                </c:pt>
                <c:pt idx="14">
                  <c:v>1.9599999999999946</c:v>
                </c:pt>
                <c:pt idx="15">
                  <c:v>2.25</c:v>
                </c:pt>
                <c:pt idx="16">
                  <c:v>2.5600000000000005</c:v>
                </c:pt>
                <c:pt idx="17">
                  <c:v>2.8899999999999997</c:v>
                </c:pt>
                <c:pt idx="18">
                  <c:v>3.24</c:v>
                </c:pt>
                <c:pt idx="19">
                  <c:v>3.61</c:v>
                </c:pt>
                <c:pt idx="20">
                  <c:v>4</c:v>
                </c:pt>
              </c:numCache>
            </c:numRef>
          </c:yVal>
          <c:smooth val="1"/>
        </c:ser>
        <c:axId val="83004416"/>
        <c:axId val="83207680"/>
      </c:scatterChart>
      <c:valAx>
        <c:axId val="83004416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83207680"/>
        <c:crosses val="autoZero"/>
        <c:crossBetween val="midCat"/>
      </c:valAx>
      <c:valAx>
        <c:axId val="83207680"/>
        <c:scaling>
          <c:orientation val="minMax"/>
        </c:scaling>
        <c:axPos val="l"/>
        <c:majorGridlines/>
        <c:numFmt formatCode="0.00" sourceLinked="1"/>
        <c:majorTickMark val="none"/>
        <c:tickLblPos val="none"/>
        <c:spPr>
          <a:ln>
            <a:solidFill>
              <a:schemeClr val="tx1"/>
            </a:solidFill>
          </a:ln>
        </c:spPr>
        <c:crossAx val="83004416"/>
        <c:crosses val="autoZero"/>
        <c:crossBetween val="midCat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a. Exponential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Exponential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Tool'!$E$3:$E$23</c:f>
              <c:numCache>
                <c:formatCode>0.00</c:formatCode>
                <c:ptCount val="21"/>
                <c:pt idx="0">
                  <c:v>1</c:v>
                </c:pt>
                <c:pt idx="1">
                  <c:v>0.86070797642506103</c:v>
                </c:pt>
                <c:pt idx="2">
                  <c:v>0.74081822068171865</c:v>
                </c:pt>
                <c:pt idx="3">
                  <c:v>0.63762815162177844</c:v>
                </c:pt>
                <c:pt idx="4">
                  <c:v>0.54881163609402983</c:v>
                </c:pt>
                <c:pt idx="5">
                  <c:v>0.4723665527410148</c:v>
                </c:pt>
                <c:pt idx="6">
                  <c:v>0.40656965974059917</c:v>
                </c:pt>
                <c:pt idx="7">
                  <c:v>0.34993774911115544</c:v>
                </c:pt>
                <c:pt idx="8">
                  <c:v>0.30119421191220386</c:v>
                </c:pt>
                <c:pt idx="9">
                  <c:v>0.25924026064589151</c:v>
                </c:pt>
                <c:pt idx="10">
                  <c:v>0.2231301601484299</c:v>
                </c:pt>
                <c:pt idx="11">
                  <c:v>0.19204990862075408</c:v>
                </c:pt>
                <c:pt idx="12">
                  <c:v>0.16529888822158656</c:v>
                </c:pt>
                <c:pt idx="13">
                  <c:v>0.14227407158651353</c:v>
                </c:pt>
                <c:pt idx="14">
                  <c:v>0.12245642825298222</c:v>
                </c:pt>
                <c:pt idx="15">
                  <c:v>0.10539922456186462</c:v>
                </c:pt>
                <c:pt idx="16">
                  <c:v>9.0717953289412567E-2</c:v>
                </c:pt>
                <c:pt idx="17">
                  <c:v>7.8081666001153169E-2</c:v>
                </c:pt>
                <c:pt idx="18">
                  <c:v>6.7205512739749756E-2</c:v>
                </c:pt>
                <c:pt idx="19">
                  <c:v>5.7844320874838533E-2</c:v>
                </c:pt>
                <c:pt idx="20">
                  <c:v>4.9787068367863944E-2</c:v>
                </c:pt>
              </c:numCache>
            </c:numRef>
          </c:yVal>
          <c:smooth val="1"/>
        </c:ser>
        <c:axId val="86882944"/>
        <c:axId val="97067392"/>
      </c:scatterChart>
      <c:valAx>
        <c:axId val="86882944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97067392"/>
        <c:crosses val="autoZero"/>
        <c:crossBetween val="midCat"/>
      </c:valAx>
      <c:valAx>
        <c:axId val="97067392"/>
        <c:scaling>
          <c:orientation val="minMax"/>
        </c:scaling>
        <c:axPos val="l"/>
        <c:majorGridlines/>
        <c:numFmt formatCode="0.0" sourceLinked="0"/>
        <c:majorTickMark val="none"/>
        <c:tickLblPos val="nextTo"/>
        <c:spPr>
          <a:ln>
            <a:solidFill>
              <a:schemeClr val="tx1"/>
            </a:solidFill>
          </a:ln>
        </c:spPr>
        <c:crossAx val="86882944"/>
        <c:crosses val="autoZero"/>
        <c:crossBetween val="midCat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CA"/>
  <c:chart>
    <c:title>
      <c:tx>
        <c:rich>
          <a:bodyPr/>
          <a:lstStyle/>
          <a:p>
            <a:pPr>
              <a:defRPr/>
            </a:pPr>
            <a:r>
              <a:rPr lang="en-CA" sz="1200" dirty="0"/>
              <a:t>Power &amp; Exponential (Hoerl)</a:t>
            </a:r>
          </a:p>
        </c:rich>
      </c:tx>
      <c:layout/>
    </c:title>
    <c:plotArea>
      <c:layout/>
      <c:scatterChart>
        <c:scatterStyle val="smoothMarker"/>
        <c:ser>
          <c:idx val="0"/>
          <c:order val="0"/>
          <c:tx>
            <c:v>Power and Exponential</c:v>
          </c:tx>
          <c:spPr>
            <a:ln>
              <a:solidFill>
                <a:srgbClr val="FF00FF"/>
              </a:solidFill>
            </a:ln>
          </c:spPr>
          <c:marker>
            <c:symbol val="none"/>
          </c:marker>
          <c:xVal>
            <c:numRef>
              <c:f>'The Tool'!$A$3:$A$23</c:f>
              <c:numCache>
                <c:formatCode>General</c:formatCode>
                <c:ptCount val="2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0.30000000000000032</c:v>
                </c:pt>
                <c:pt idx="4">
                  <c:v>0.4</c:v>
                </c:pt>
                <c:pt idx="5">
                  <c:v>0.5</c:v>
                </c:pt>
                <c:pt idx="6">
                  <c:v>0.60000000000000064</c:v>
                </c:pt>
                <c:pt idx="7">
                  <c:v>0.70000000000000062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  <c:pt idx="11">
                  <c:v>1.1000000000000001</c:v>
                </c:pt>
                <c:pt idx="12">
                  <c:v>1.2</c:v>
                </c:pt>
                <c:pt idx="13">
                  <c:v>1.3</c:v>
                </c:pt>
                <c:pt idx="14">
                  <c:v>1.4</c:v>
                </c:pt>
                <c:pt idx="15">
                  <c:v>1.5</c:v>
                </c:pt>
                <c:pt idx="16">
                  <c:v>1.6</c:v>
                </c:pt>
                <c:pt idx="17">
                  <c:v>1.7</c:v>
                </c:pt>
                <c:pt idx="18">
                  <c:v>1.8</c:v>
                </c:pt>
                <c:pt idx="19">
                  <c:v>1.9000000000000001</c:v>
                </c:pt>
                <c:pt idx="20">
                  <c:v>2</c:v>
                </c:pt>
              </c:numCache>
            </c:numRef>
          </c:xVal>
          <c:yVal>
            <c:numRef>
              <c:f>'The Tool'!$H$3:$H$23</c:f>
              <c:numCache>
                <c:formatCode>0.00</c:formatCode>
                <c:ptCount val="21"/>
                <c:pt idx="0">
                  <c:v>0</c:v>
                </c:pt>
                <c:pt idx="1">
                  <c:v>8.6070797642505519E-3</c:v>
                </c:pt>
                <c:pt idx="2">
                  <c:v>2.9632728827268792E-2</c:v>
                </c:pt>
                <c:pt idx="3">
                  <c:v>5.7386533645959824E-2</c:v>
                </c:pt>
                <c:pt idx="4">
                  <c:v>8.7809861775044268E-2</c:v>
                </c:pt>
                <c:pt idx="5">
                  <c:v>0.1180916381852541</c:v>
                </c:pt>
                <c:pt idx="6">
                  <c:v>0.1463650775066157</c:v>
                </c:pt>
                <c:pt idx="7">
                  <c:v>0.17146949706446768</c:v>
                </c:pt>
                <c:pt idx="8">
                  <c:v>0.19276429562380934</c:v>
                </c:pt>
                <c:pt idx="9">
                  <c:v>0.20998461112317221</c:v>
                </c:pt>
                <c:pt idx="10">
                  <c:v>0.2231301601484299</c:v>
                </c:pt>
                <c:pt idx="11">
                  <c:v>0.23238038943111294</c:v>
                </c:pt>
                <c:pt idx="12">
                  <c:v>0.23803039903908471</c:v>
                </c:pt>
                <c:pt idx="13">
                  <c:v>0.24044318098120931</c:v>
                </c:pt>
                <c:pt idx="14">
                  <c:v>0.24001459937584471</c:v>
                </c:pt>
                <c:pt idx="15">
                  <c:v>0.23714825526419542</c:v>
                </c:pt>
                <c:pt idx="16">
                  <c:v>0.23223796042089676</c:v>
                </c:pt>
                <c:pt idx="17">
                  <c:v>0.22565601474333263</c:v>
                </c:pt>
                <c:pt idx="18">
                  <c:v>0.21774586127678924</c:v>
                </c:pt>
                <c:pt idx="19">
                  <c:v>0.20881799835816744</c:v>
                </c:pt>
                <c:pt idx="20">
                  <c:v>0.19914827347145594</c:v>
                </c:pt>
              </c:numCache>
            </c:numRef>
          </c:yVal>
          <c:smooth val="1"/>
        </c:ser>
        <c:axId val="97268096"/>
        <c:axId val="97270400"/>
      </c:scatterChart>
      <c:valAx>
        <c:axId val="97268096"/>
        <c:scaling>
          <c:orientation val="minMax"/>
          <c:max val="2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X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97270400"/>
        <c:crosses val="autoZero"/>
        <c:crossBetween val="midCat"/>
      </c:valAx>
      <c:valAx>
        <c:axId val="97270400"/>
        <c:scaling>
          <c:orientation val="minMax"/>
        </c:scaling>
        <c:axPos val="l"/>
        <c:majorGridlines/>
        <c:numFmt formatCode="0.0" sourceLinked="0"/>
        <c:majorTickMark val="none"/>
        <c:tickLblPos val="none"/>
        <c:spPr>
          <a:ln>
            <a:solidFill>
              <a:schemeClr val="tx1"/>
            </a:solidFill>
          </a:ln>
        </c:spPr>
        <c:crossAx val="97268096"/>
        <c:crosses val="autoZero"/>
        <c:crossBetween val="midCat"/>
      </c:valAx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3CEE3-913D-4B40-A61B-1525F27C23CD}" type="datetimeFigureOut">
              <a:rPr lang="en-CA" smtClean="0"/>
              <a:pPr/>
              <a:t>13/02/2014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CFBBF-3131-4F87-B812-2F08E8F2CE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B45A-9F9D-4F50-AAD7-1010214BBDAB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4B154-A23E-4B92-B45E-021EBBB5E561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29E5F-E116-4764-932B-9B31927B83E6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DB881-E276-4323-A8E1-C8B457E7B977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2E6A3-C42A-44E6-AD5B-BBF530053309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9F4E-BF8F-43D4-A026-799B0B7B0DB4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F1C6-1C1C-4B41-9133-CF9B5543F634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61102-DF56-43DE-A14A-704DE4223A32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4B10E-D233-49CE-9AB4-AD0E41BDCC62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FB852-1FF4-44FF-ACBF-AB0BB9164D3D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73F49-4B73-4ACA-B636-A21AEA74D975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5C674-8AA0-4A58-9BC5-B52DE029BEC2}" type="datetime1">
              <a:rPr lang="en-CA" smtClean="0"/>
              <a:t>13/02/2014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189B1-7805-43E2-AFD9-89A95CE04D74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0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emf"/><Relationship Id="rId7" Type="http://schemas.openxmlformats.org/officeDocument/2006/relationships/image" Target="../media/image65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f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rainyquote.com/quotes/authors/b/bertrand_russell.html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tif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4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.jpeg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4061" y="676128"/>
            <a:ext cx="5167633" cy="347787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CH1. What is what</a:t>
            </a:r>
          </a:p>
          <a:p>
            <a:r>
              <a:rPr lang="en-CA" sz="2000" dirty="0" smtClean="0"/>
              <a:t>  CH2. A simple SPF</a:t>
            </a:r>
          </a:p>
          <a:p>
            <a:r>
              <a:rPr lang="en-CA" sz="2000" dirty="0" smtClean="0"/>
              <a:t>    CH3. EDA</a:t>
            </a:r>
          </a:p>
          <a:p>
            <a:r>
              <a:rPr lang="en-CA" sz="2000" dirty="0" smtClean="0"/>
              <a:t>      CH4. Curve fitting</a:t>
            </a:r>
          </a:p>
          <a:p>
            <a:r>
              <a:rPr lang="en-CA" sz="2000" dirty="0" smtClean="0"/>
              <a:t>        CH5. A first SPF</a:t>
            </a:r>
          </a:p>
          <a:p>
            <a:r>
              <a:rPr lang="en-CA" sz="2000" dirty="0" smtClean="0"/>
              <a:t>          CH6: Which fit is fitter</a:t>
            </a:r>
          </a:p>
          <a:p>
            <a:r>
              <a:rPr lang="en-CA" sz="2000" dirty="0" smtClean="0"/>
              <a:t>            CH7: Choosing the objective function</a:t>
            </a:r>
          </a:p>
          <a:p>
            <a:r>
              <a:rPr lang="en-CA" sz="2000" dirty="0" smtClean="0"/>
              <a:t>              </a:t>
            </a:r>
            <a:r>
              <a:rPr lang="en-CA" sz="2000" dirty="0" smtClean="0">
                <a:solidFill>
                  <a:schemeClr val="bg1">
                    <a:lumMod val="65000"/>
                  </a:schemeClr>
                </a:solidFill>
              </a:rPr>
              <a:t>CH8: Theoretical stuff (skip)</a:t>
            </a:r>
          </a:p>
          <a:p>
            <a:r>
              <a:rPr lang="en-CA" sz="2000" dirty="0" smtClean="0"/>
              <a:t>                 Ch9: Adding variables</a:t>
            </a:r>
            <a:r>
              <a:rPr lang="en-CA" sz="20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CA" sz="2000" b="1" dirty="0" smtClean="0">
                <a:solidFill>
                  <a:srgbClr val="FF0000"/>
                </a:solidFill>
              </a:rPr>
              <a:t>                   </a:t>
            </a:r>
            <a:r>
              <a:rPr lang="en-CA" sz="2000" b="1" dirty="0" smtClean="0">
                <a:solidFill>
                  <a:schemeClr val="bg1">
                    <a:lumMod val="65000"/>
                  </a:schemeClr>
                </a:solidFill>
              </a:rPr>
              <a:t>CH10:</a:t>
            </a:r>
            <a:r>
              <a:rPr lang="en-CA" sz="2000" dirty="0" smtClean="0">
                <a:solidFill>
                  <a:schemeClr val="bg1">
                    <a:lumMod val="65000"/>
                  </a:schemeClr>
                </a:solidFill>
              </a:rPr>
              <a:t> Estimate accuracy (missing)</a:t>
            </a:r>
            <a:endParaRPr lang="en-CA" sz="2000" b="1" dirty="0" smtClean="0">
              <a:solidFill>
                <a:srgbClr val="FF0000"/>
              </a:solidFill>
            </a:endParaRPr>
          </a:p>
          <a:p>
            <a:r>
              <a:rPr lang="en-CA" sz="2000" b="1" dirty="0" smtClean="0">
                <a:solidFill>
                  <a:srgbClr val="FF0000"/>
                </a:solidFill>
              </a:rPr>
              <a:t>                      CH10. Choosing a model equation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</a:t>
            </a:fld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2240369" y="0"/>
            <a:ext cx="3514387" cy="5847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3200" dirty="0" smtClean="0"/>
              <a:t>10. Choosing the f()</a:t>
            </a:r>
          </a:p>
        </p:txBody>
      </p:sp>
      <p:sp>
        <p:nvSpPr>
          <p:cNvPr id="8" name="Down Arrow 7"/>
          <p:cNvSpPr/>
          <p:nvPr/>
        </p:nvSpPr>
        <p:spPr>
          <a:xfrm rot="20335675">
            <a:off x="781936" y="1408045"/>
            <a:ext cx="208988" cy="2671040"/>
          </a:xfrm>
          <a:prstGeom prst="downArrow">
            <a:avLst/>
          </a:prstGeom>
          <a:solidFill>
            <a:srgbClr val="CBE2B6"/>
          </a:solidFill>
          <a:ln w="31750">
            <a:solidFill>
              <a:schemeClr val="accent3">
                <a:lumMod val="75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" name="TextBox 10"/>
          <p:cNvSpPr txBox="1"/>
          <p:nvPr/>
        </p:nvSpPr>
        <p:spPr>
          <a:xfrm>
            <a:off x="3433357" y="4110006"/>
            <a:ext cx="4871526" cy="267765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 this Session (mainly):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What functions to try?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Going for a better fit.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What functions look like.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Adding ‘Terrain’ as variable.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The modeling process.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289851" y="820614"/>
          <a:ext cx="5467287" cy="589147"/>
        </p:xfrm>
        <a:graphic>
          <a:graphicData uri="http://schemas.openxmlformats.org/presentationml/2006/ole">
            <p:oleObj spid="_x0000_s64513" name="משוואה" r:id="rId3" imgW="2946240" imgH="31716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35488" y="1550504"/>
            <a:ext cx="3180522" cy="2308324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Now that we discussed the choice of objective function and addition of variables, we focus on the function in which variables combine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1401417" y="825149"/>
          <a:ext cx="5271122" cy="568092"/>
        </p:xfrm>
        <a:graphic>
          <a:graphicData uri="http://schemas.openxmlformats.org/presentationml/2006/ole">
            <p:oleObj spid="_x0000_s168962" name="משוואה" r:id="rId3" imgW="2946240" imgH="31716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2280" y="844820"/>
            <a:ext cx="9451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From</a:t>
            </a:r>
          </a:p>
        </p:txBody>
      </p:sp>
      <p:pic>
        <p:nvPicPr>
          <p:cNvPr id="131080" name="Picture 8"/>
          <p:cNvPicPr>
            <a:picLocks noChangeAspect="1" noChangeArrowheads="1"/>
          </p:cNvPicPr>
          <p:nvPr/>
        </p:nvPicPr>
        <p:blipFill>
          <a:blip r:embed="rId4" cstate="print"/>
          <a:srcRect l="7870" r="50850" b="38077"/>
          <a:stretch>
            <a:fillRect/>
          </a:stretch>
        </p:blipFill>
        <p:spPr bwMode="auto">
          <a:xfrm>
            <a:off x="1401417" y="1598065"/>
            <a:ext cx="7622345" cy="540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72280" y="205529"/>
            <a:ext cx="1196418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 SPFs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1417" y="3200400"/>
            <a:ext cx="4937570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But</a:t>
            </a:r>
          </a:p>
          <a:p>
            <a:pPr>
              <a:buFont typeface="Wingdings" pitchFamily="2" charset="2"/>
              <a:buChar char="ü"/>
            </a:pPr>
            <a:r>
              <a:rPr lang="en-CA" sz="2800" dirty="0" smtClean="0"/>
              <a:t>	Not all functions the same</a:t>
            </a:r>
          </a:p>
          <a:p>
            <a:pPr>
              <a:buFont typeface="Wingdings" pitchFamily="2" charset="2"/>
              <a:buChar char="ü"/>
            </a:pPr>
            <a:r>
              <a:rPr lang="en-CA" sz="2800" dirty="0" smtClean="0"/>
              <a:t>	Not linear in parameters</a:t>
            </a:r>
          </a:p>
          <a:p>
            <a:pPr>
              <a:buFont typeface="Wingdings" pitchFamily="2" charset="2"/>
              <a:buChar char="ü"/>
            </a:pPr>
            <a:r>
              <a:rPr lang="en-CA" sz="2800" dirty="0" smtClean="0"/>
              <a:t>	Functions not preselected</a:t>
            </a:r>
          </a:p>
          <a:p>
            <a:r>
              <a:rPr lang="en-CA" sz="2800" dirty="0" smtClean="0"/>
              <a:t>           (Not                                 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2280" y="1603507"/>
            <a:ext cx="51661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1417" y="2564296"/>
            <a:ext cx="738247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Multiplicative and (usually) single-variable factors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10</a:t>
            </a:fld>
            <a:endParaRPr lang="en-CA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/>
          <a:srcRect l="41164" r="41770" b="36134"/>
          <a:stretch>
            <a:fillRect/>
          </a:stretch>
        </p:blipFill>
        <p:spPr bwMode="auto">
          <a:xfrm>
            <a:off x="2933171" y="4891498"/>
            <a:ext cx="2713635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11</a:t>
            </a:fld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550985" y="257908"/>
            <a:ext cx="4468276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Finding the right f() is difficult</a:t>
            </a:r>
          </a:p>
        </p:txBody>
      </p:sp>
      <p:pic>
        <p:nvPicPr>
          <p:cNvPr id="7" name="Picture 2" descr="http://upload.wikimedia.org/wikipedia/commons/b/bc/TapeMeasure.jpg"/>
          <p:cNvPicPr>
            <a:picLocks noChangeAspect="1" noChangeArrowheads="1"/>
          </p:cNvPicPr>
          <p:nvPr/>
        </p:nvPicPr>
        <p:blipFill>
          <a:blip r:embed="rId2" cstate="print"/>
          <a:srcRect t="4487" b="17564"/>
          <a:stretch>
            <a:fillRect/>
          </a:stretch>
        </p:blipFill>
        <p:spPr bwMode="auto">
          <a:xfrm>
            <a:off x="2743200" y="1155998"/>
            <a:ext cx="1465497" cy="856752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199" y="3471985"/>
          <a:ext cx="6096000" cy="315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Object</a:t>
                      </a:r>
                      <a:endParaRPr lang="en-US" sz="24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3200" baseline="-25000" dirty="0" smtClean="0">
                          <a:solidFill>
                            <a:schemeClr val="tx1"/>
                          </a:solidFill>
                        </a:rPr>
                        <a:t>Measurements</a:t>
                      </a:r>
                      <a:endParaRPr lang="en-US" sz="32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sz="240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US" sz="2400" baseline="-2500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[m]</a:t>
                      </a:r>
                      <a:endParaRPr lang="en-US" sz="24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en-US" sz="2400" baseline="-25000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[m]</a:t>
                      </a:r>
                      <a:endParaRPr lang="en-US" sz="24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Y [m]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2.06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7.91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8.18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7.64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5.51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10.10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99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4.37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3.60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5.66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10.03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4.08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10.77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5540" name="Picture 4" descr="http://ideas4sustainability.files.wordpress.com/2012/02/scie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7474" y="1707027"/>
            <a:ext cx="1263405" cy="173333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6756" y="2279663"/>
            <a:ext cx="5970289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I will give you data about Y, 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, and X</a:t>
            </a:r>
            <a:r>
              <a:rPr lang="en-US" sz="2800" baseline="-25000" dirty="0" smtClean="0"/>
              <a:t>2 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You find f in Y=f(X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, 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)</a:t>
            </a:r>
          </a:p>
        </p:txBody>
      </p:sp>
      <p:pic>
        <p:nvPicPr>
          <p:cNvPr id="172034" name="Picture 2" descr="http://beinghappybydesign.com/wp-content/uploads/2013/11/man-walking-at-the-seashor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321" y="954154"/>
            <a:ext cx="1850195" cy="1233463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flipH="1">
            <a:off x="2773017" y="2743200"/>
            <a:ext cx="49696" cy="1023730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hapter 11. Concordance of Y's.jpg"/>
          <p:cNvPicPr/>
          <p:nvPr/>
        </p:nvPicPr>
        <p:blipFill>
          <a:blip r:embed="rId2" cstate="print"/>
          <a:srcRect l="6891" t="12448" r="11058" b="23237"/>
          <a:stretch>
            <a:fillRect/>
          </a:stretch>
        </p:blipFill>
        <p:spPr>
          <a:xfrm>
            <a:off x="3575537" y="3429000"/>
            <a:ext cx="5081445" cy="3258283"/>
          </a:xfrm>
          <a:prstGeom prst="rect">
            <a:avLst/>
          </a:prstGeom>
        </p:spPr>
      </p:pic>
      <p:pic>
        <p:nvPicPr>
          <p:cNvPr id="10" name="Picture 4" descr="http://ideas4sustainability.files.wordpress.com/2012/02/scie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7103" y="3916528"/>
            <a:ext cx="1263405" cy="1733330"/>
          </a:xfrm>
          <a:prstGeom prst="rect">
            <a:avLst/>
          </a:prstGeom>
          <a:noFill/>
        </p:spPr>
      </p:pic>
      <p:pic>
        <p:nvPicPr>
          <p:cNvPr id="4" name="Picture 3" descr="Chapter 11. Simulation of Pitagorean measurements.jpg"/>
          <p:cNvPicPr>
            <a:picLocks noChangeAspect="1"/>
          </p:cNvPicPr>
          <p:nvPr/>
        </p:nvPicPr>
        <p:blipFill>
          <a:blip r:embed="rId4" cstate="print"/>
          <a:srcRect t="20747" b="33817"/>
          <a:stretch>
            <a:fillRect/>
          </a:stretch>
        </p:blipFill>
        <p:spPr>
          <a:xfrm>
            <a:off x="264690" y="196263"/>
            <a:ext cx="8597862" cy="3017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5538" y="257908"/>
            <a:ext cx="78374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EDA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8132" y="3134648"/>
            <a:ext cx="576427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It looks like Y=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0</a:t>
            </a:r>
            <a:r>
              <a:rPr lang="en-US" sz="2800" dirty="0" smtClean="0">
                <a:latin typeface="Calibri"/>
              </a:rPr>
              <a:t>+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1</a:t>
            </a:r>
            <a:r>
              <a:rPr lang="en-US" sz="2800" dirty="0" smtClean="0">
                <a:latin typeface="Calibri"/>
              </a:rPr>
              <a:t>X</a:t>
            </a:r>
            <a:r>
              <a:rPr lang="en-US" sz="2800" baseline="-25000" dirty="0" smtClean="0">
                <a:latin typeface="Calibri"/>
              </a:rPr>
              <a:t>1</a:t>
            </a:r>
            <a:r>
              <a:rPr lang="en-US" sz="2800" dirty="0" smtClean="0">
                <a:latin typeface="Calibri"/>
              </a:rPr>
              <a:t>+</a:t>
            </a:r>
            <a:r>
              <a:rPr lang="el-GR" sz="2800" dirty="0" smtClean="0"/>
              <a:t> β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should do</a:t>
            </a:r>
            <a:endParaRPr lang="en-US" sz="2800" baseline="-25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62131" y="5715606"/>
            <a:ext cx="2866500" cy="70788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The parameter estimates were 0.35, 0.73 and 0.66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5297314" y="5662247"/>
            <a:ext cx="353366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Good correspondence!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12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13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69631" y="211016"/>
            <a:ext cx="2224968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elusive f()</a:t>
            </a:r>
          </a:p>
        </p:txBody>
      </p:sp>
      <p:pic>
        <p:nvPicPr>
          <p:cNvPr id="5" name="Picture 4" descr="http://ideas4sustainability.files.wordpress.com/2012/02/scie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277" y="1101970"/>
            <a:ext cx="1263405" cy="1733330"/>
          </a:xfrm>
          <a:prstGeom prst="rect">
            <a:avLst/>
          </a:prstGeom>
          <a:noFill/>
        </p:spPr>
      </p:pic>
      <p:pic>
        <p:nvPicPr>
          <p:cNvPr id="92162" name="Picture 2" descr="http://s3.amazonaws.com/rapgenius/1364469140_right_triangle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1703" y="1245412"/>
            <a:ext cx="2885785" cy="12801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80893" y="574430"/>
            <a:ext cx="116903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Reality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4461" y="3376248"/>
            <a:ext cx="6353908" cy="110799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researcher choose Y=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0</a:t>
            </a:r>
            <a:r>
              <a:rPr lang="en-US" sz="2800" dirty="0" smtClean="0">
                <a:latin typeface="Calibri"/>
              </a:rPr>
              <a:t>+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1</a:t>
            </a:r>
            <a:r>
              <a:rPr lang="en-US" sz="2800" dirty="0" smtClean="0">
                <a:latin typeface="Calibri"/>
              </a:rPr>
              <a:t>X</a:t>
            </a:r>
            <a:r>
              <a:rPr lang="en-US" sz="2800" baseline="-25000" dirty="0" smtClean="0">
                <a:latin typeface="Calibri"/>
              </a:rPr>
              <a:t>1</a:t>
            </a:r>
            <a:r>
              <a:rPr lang="en-US" sz="2800" dirty="0" smtClean="0">
                <a:latin typeface="Calibri"/>
              </a:rPr>
              <a:t>+</a:t>
            </a:r>
            <a:r>
              <a:rPr lang="el-GR" sz="2800" dirty="0" smtClean="0"/>
              <a:t> β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But should have chosen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856770" y="3869839"/>
          <a:ext cx="2432050" cy="584200"/>
        </p:xfrm>
        <a:graphic>
          <a:graphicData uri="http://schemas.openxmlformats.org/presentationml/2006/ole">
            <p:oleObj spid="_x0000_s92165" name="משוואה" r:id="rId5" imgW="1688760" imgH="40608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34463" y="4935415"/>
            <a:ext cx="877227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Moral 1: This 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dirty="0" smtClean="0">
                <a:latin typeface="Calibri"/>
              </a:rPr>
              <a:t> (0.73)has nothing to do with this one (1.98)</a:t>
            </a:r>
            <a:endParaRPr lang="en-US" sz="2800" dirty="0" smtClean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590800" y="3810000"/>
            <a:ext cx="1840523" cy="1184031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052646" y="4161692"/>
            <a:ext cx="1758462" cy="926123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7547" y="191233"/>
            <a:ext cx="1218957" cy="313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Straight Connector 19"/>
          <p:cNvCxnSpPr/>
          <p:nvPr/>
        </p:nvCxnSpPr>
        <p:spPr>
          <a:xfrm flipH="1">
            <a:off x="3816626" y="1600200"/>
            <a:ext cx="765313" cy="9939"/>
          </a:xfrm>
          <a:prstGeom prst="lin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435087" y="1630017"/>
            <a:ext cx="824948" cy="9939"/>
          </a:xfrm>
          <a:prstGeom prst="straightConnector1">
            <a:avLst/>
          </a:prstGeom>
          <a:ln w="31750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405270" y="1053548"/>
            <a:ext cx="829394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data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76661" y="1143001"/>
            <a:ext cx="359394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35347" y="1364975"/>
            <a:ext cx="492443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X</a:t>
            </a:r>
            <a:r>
              <a:rPr lang="en-CA" sz="2800" baseline="-25000" dirty="0" smtClean="0"/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35687" y="1944758"/>
            <a:ext cx="492443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X</a:t>
            </a:r>
            <a:r>
              <a:rPr lang="en-CA" sz="2800" baseline="-25000" dirty="0" smtClean="0"/>
              <a:t>2</a:t>
            </a:r>
          </a:p>
        </p:txBody>
      </p:sp>
      <p:pic>
        <p:nvPicPr>
          <p:cNvPr id="22" name="Picture 9" descr="http://www.edinburghhawkwatch.org.uk/sites/default/files/feathers/feathers_sparrowhawk.jpg"/>
          <p:cNvPicPr>
            <a:picLocks noChangeAspect="1" noChangeArrowheads="1"/>
          </p:cNvPicPr>
          <p:nvPr/>
        </p:nvPicPr>
        <p:blipFill>
          <a:blip r:embed="rId7" cstate="print"/>
          <a:srcRect l="61757"/>
          <a:stretch>
            <a:fillRect/>
          </a:stretch>
        </p:blipFill>
        <p:spPr bwMode="auto">
          <a:xfrm>
            <a:off x="1951244" y="5587094"/>
            <a:ext cx="1554234" cy="1072123"/>
          </a:xfrm>
          <a:prstGeom prst="rect">
            <a:avLst/>
          </a:prstGeom>
          <a:noFill/>
        </p:spPr>
      </p:pic>
      <p:pic>
        <p:nvPicPr>
          <p:cNvPr id="23" name="Picture 11" descr="http://upload.wikimedia.org/wikipedia/commons/d/d2/Accipiter_nisus_-in_flight-8-4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6469" y="5564402"/>
            <a:ext cx="1124634" cy="11246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14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69632" y="480646"/>
            <a:ext cx="6611814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Moral 2: f() is nearly unfathomable.</a:t>
            </a:r>
          </a:p>
          <a:p>
            <a:r>
              <a:rPr lang="en-US" sz="2800" dirty="0" smtClean="0"/>
              <a:t>Few would have chosen Pythagorean model equation if the theory was not known. </a:t>
            </a:r>
          </a:p>
          <a:p>
            <a:r>
              <a:rPr lang="en-US" sz="2800" dirty="0" smtClean="0"/>
              <a:t>My students didn’t.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076" y="3153504"/>
            <a:ext cx="624840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Moral 3: Is Occam’s razor good advice?</a:t>
            </a:r>
          </a:p>
        </p:txBody>
      </p:sp>
      <p:pic>
        <p:nvPicPr>
          <p:cNvPr id="95234" name="Picture 2" descr="http://www.butterflyeffect.ca/Close/Images/OccamsRaz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1200" y="3915423"/>
            <a:ext cx="2713405" cy="1807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15</a:t>
            </a:fld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346447" y="353547"/>
            <a:ext cx="8651631" cy="37702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Moral 4: However reasonable the choice of </a:t>
            </a:r>
          </a:p>
          <a:p>
            <a:r>
              <a:rPr lang="en-US" sz="2800" dirty="0" smtClean="0"/>
              <a:t>                          Y=</a:t>
            </a:r>
            <a:r>
              <a:rPr lang="el-GR" sz="2800" dirty="0" smtClean="0"/>
              <a:t>β</a:t>
            </a:r>
            <a:r>
              <a:rPr lang="en-US" sz="2800" baseline="-25000" dirty="0" smtClean="0"/>
              <a:t>0</a:t>
            </a:r>
            <a:r>
              <a:rPr lang="en-US" sz="2800" dirty="0" smtClean="0"/>
              <a:t>+</a:t>
            </a:r>
            <a:r>
              <a:rPr lang="el-GR" sz="2800" dirty="0" smtClean="0"/>
              <a:t>β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+</a:t>
            </a:r>
            <a:r>
              <a:rPr lang="el-GR" sz="2800" dirty="0" smtClean="0"/>
              <a:t> β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, </a:t>
            </a:r>
          </a:p>
          <a:p>
            <a:r>
              <a:rPr lang="en-US" sz="2800" dirty="0" smtClean="0"/>
              <a:t>it is wrong to say that when 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is increased by 1m then Y will increase Y by </a:t>
            </a:r>
            <a:r>
              <a:rPr lang="el-GR" sz="2800" dirty="0" smtClean="0"/>
              <a:t>β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= 0.73 m.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If X1&lt;&lt;X2 then increase in Y is close to 0; </a:t>
            </a:r>
          </a:p>
          <a:p>
            <a:r>
              <a:rPr lang="en-US" sz="2800" dirty="0" smtClean="0"/>
              <a:t>if X2&lt;&lt;X1 then increase in Y is close to 1.</a:t>
            </a:r>
          </a:p>
          <a:p>
            <a:pPr algn="ctr">
              <a:spcBef>
                <a:spcPts val="6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The regression parameter can tell the result of a manipulation only when f() is right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787" y="4699413"/>
            <a:ext cx="8250578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u="sng" dirty="0" smtClean="0"/>
              <a:t>Implication for SPFs &amp; CMFs</a:t>
            </a:r>
          </a:p>
          <a:p>
            <a:r>
              <a:rPr lang="en-US" sz="2800" dirty="0" smtClean="0"/>
              <a:t>If we do not know what the true f() is, regressions may predict well what E{</a:t>
            </a:r>
            <a:r>
              <a:rPr lang="el-GR" sz="2800" dirty="0" smtClean="0">
                <a:latin typeface="Calibri"/>
              </a:rPr>
              <a:t>μ</a:t>
            </a:r>
            <a:r>
              <a:rPr lang="en-US" sz="2800" dirty="0" smtClean="0">
                <a:latin typeface="Calibri"/>
              </a:rPr>
              <a:t>} is, but cannot be trusted to predict how </a:t>
            </a:r>
            <a:r>
              <a:rPr lang="en-US" sz="2800" dirty="0" smtClean="0"/>
              <a:t>E{</a:t>
            </a:r>
            <a:r>
              <a:rPr lang="el-GR" sz="2800" dirty="0" smtClean="0"/>
              <a:t>μ</a:t>
            </a:r>
            <a:r>
              <a:rPr lang="en-US" sz="2800" dirty="0" smtClean="0"/>
              <a:t>} will </a:t>
            </a:r>
            <a:r>
              <a:rPr lang="en-US" sz="2800" dirty="0" smtClean="0">
                <a:latin typeface="Calibri"/>
              </a:rPr>
              <a:t>change if a variable is changed.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16</a:t>
            </a:fld>
            <a:endParaRPr lang="en-CA" dirty="0"/>
          </a:p>
        </p:txBody>
      </p:sp>
      <p:sp>
        <p:nvSpPr>
          <p:cNvPr id="13" name="TextBox 12"/>
          <p:cNvSpPr txBox="1"/>
          <p:nvPr/>
        </p:nvSpPr>
        <p:spPr>
          <a:xfrm>
            <a:off x="395808" y="1241722"/>
            <a:ext cx="8133347" cy="247760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/>
              <a:t>Moral 5: The models we use are either additive or multiplicative and made up of single-variable building</a:t>
            </a:r>
          </a:p>
          <a:p>
            <a:pPr>
              <a:spcBef>
                <a:spcPts val="600"/>
              </a:spcBef>
            </a:pPr>
            <a:r>
              <a:rPr lang="en-US" sz="2800" dirty="0" smtClean="0"/>
              <a:t> blocks. But                               is neither. 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So, even simple phenomena may not be represented by commonly used model forms.</a:t>
            </a:r>
          </a:p>
        </p:txBody>
      </p:sp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2156191" y="2076450"/>
          <a:ext cx="2432050" cy="584200"/>
        </p:xfrm>
        <a:graphic>
          <a:graphicData uri="http://schemas.openxmlformats.org/presentationml/2006/ole">
            <p:oleObj spid="_x0000_s94211" name="משוואה" r:id="rId3" imgW="1688760" imgH="4060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92369" y="4360989"/>
            <a:ext cx="8065477" cy="1815882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sum, f() is elusive. 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If the aim is to get the CMF, f() must be right.</a:t>
            </a:r>
          </a:p>
          <a:p>
            <a:pPr>
              <a:buFont typeface="Wingdings" pitchFamily="2" charset="2"/>
              <a:buChar char="ü"/>
            </a:pPr>
            <a:r>
              <a:rPr lang="en-US" sz="2800" dirty="0" smtClean="0"/>
              <a:t>If the aim is to get good estimates of E{</a:t>
            </a:r>
            <a:r>
              <a:rPr lang="el-GR" sz="2800" dirty="0" smtClean="0">
                <a:latin typeface="Calibri"/>
              </a:rPr>
              <a:t>μ</a:t>
            </a:r>
            <a:r>
              <a:rPr lang="en-US" sz="2800" dirty="0" smtClean="0">
                <a:latin typeface="Calibri"/>
              </a:rPr>
              <a:t>}, f() does not have to be right.</a:t>
            </a:r>
            <a:r>
              <a:rPr lang="en-US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9399" y="956279"/>
            <a:ext cx="829764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So far we used                                                     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17</a:t>
            </a:fld>
            <a:endParaRPr lang="en-C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3" name="TextBox 12"/>
          <p:cNvSpPr txBox="1"/>
          <p:nvPr/>
        </p:nvSpPr>
        <p:spPr>
          <a:xfrm>
            <a:off x="327991" y="258417"/>
            <a:ext cx="394467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Searching for suitable f()’s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 l="23609" r="23609" b="34380"/>
          <a:stretch>
            <a:fillRect/>
          </a:stretch>
        </p:blipFill>
        <p:spPr bwMode="auto">
          <a:xfrm>
            <a:off x="2543492" y="1021200"/>
            <a:ext cx="6090808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18053" y="1669774"/>
            <a:ext cx="8309113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</a:t>
            </a:r>
            <a:r>
              <a:rPr lang="en-CA" sz="2800" dirty="0" err="1" smtClean="0">
                <a:latin typeface="Symbol" pitchFamily="18" charset="2"/>
              </a:rPr>
              <a:t>b</a:t>
            </a:r>
            <a:r>
              <a:rPr lang="en-CA" sz="2800" dirty="0" err="1" smtClean="0"/>
              <a:t>’s</a:t>
            </a:r>
            <a:r>
              <a:rPr lang="en-CA" sz="2800" dirty="0" smtClean="0"/>
              <a:t> were estimated as if the function was the right. Is it?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8103" y="2840790"/>
            <a:ext cx="5880328" cy="267765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Very, very unlikely.</a:t>
            </a:r>
          </a:p>
          <a:p>
            <a:r>
              <a:rPr lang="en-CA" sz="2800" dirty="0" smtClean="0"/>
              <a:t>	There is no theory behind this f()</a:t>
            </a:r>
          </a:p>
          <a:p>
            <a:r>
              <a:rPr lang="en-CA" sz="2800" dirty="0" smtClean="0"/>
              <a:t>	The only guides are:</a:t>
            </a:r>
          </a:p>
          <a:p>
            <a:pPr marL="1428750" lvl="2" indent="-514350">
              <a:buFont typeface="+mj-lt"/>
              <a:buAutoNum type="alphaLcParenR"/>
            </a:pPr>
            <a:r>
              <a:rPr lang="en-CA" sz="2800" dirty="0" smtClean="0"/>
              <a:t>Parsimony of parameters</a:t>
            </a:r>
          </a:p>
          <a:p>
            <a:pPr marL="1428750" lvl="2" indent="-514350">
              <a:buFont typeface="+mj-lt"/>
              <a:buAutoNum type="alphaLcParenR"/>
            </a:pPr>
            <a:r>
              <a:rPr lang="en-CA" sz="2800" dirty="0" smtClean="0"/>
              <a:t>Quality of fit</a:t>
            </a:r>
          </a:p>
          <a:p>
            <a:pPr marL="1428750" lvl="2" indent="-514350">
              <a:buFont typeface="+mj-lt"/>
              <a:buAutoNum type="alphaLcParenR"/>
            </a:pPr>
            <a:r>
              <a:rPr lang="en-CA" sz="2800" dirty="0" smtClean="0"/>
              <a:t>EDA</a:t>
            </a:r>
          </a:p>
        </p:txBody>
      </p:sp>
      <p:pic>
        <p:nvPicPr>
          <p:cNvPr id="154626" name="Picture 2" descr="http://www.ieet.org/images/uploads/128d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5706" y="3021495"/>
            <a:ext cx="1905000" cy="239077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08113" y="5665305"/>
            <a:ext cx="765280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If f() is not right, how may the parameters be used?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18</a:t>
            </a:fld>
            <a:endParaRPr lang="en-C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46084" name="Picture 4" descr="http://www.mrdowling.com/images/602stoneag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4025" y="1025279"/>
            <a:ext cx="1361661" cy="150690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16524" y="1016068"/>
            <a:ext cx="4958861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tools for finding the right f() are not well developed.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7991" y="258417"/>
            <a:ext cx="394467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Searching for suitable f()’s</a:t>
            </a:r>
          </a:p>
        </p:txBody>
      </p:sp>
      <p:pic>
        <p:nvPicPr>
          <p:cNvPr id="15" name="Picture 6" descr="http://fc09.deviantart.net/fs40/f/2009/022/a/d/Tantalus_by_xenomorph_designs.jpg"/>
          <p:cNvPicPr>
            <a:picLocks noChangeAspect="1" noChangeArrowheads="1"/>
          </p:cNvPicPr>
          <p:nvPr/>
        </p:nvPicPr>
        <p:blipFill>
          <a:blip r:embed="rId3" cstate="print"/>
          <a:srcRect l="31925"/>
          <a:stretch>
            <a:fillRect/>
          </a:stretch>
        </p:blipFill>
        <p:spPr bwMode="auto">
          <a:xfrm>
            <a:off x="6221896" y="4283766"/>
            <a:ext cx="2610954" cy="213182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78295" y="3220277"/>
            <a:ext cx="594360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As was shown, without a theory even a simple f() is difficult to find.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47741" y="4428445"/>
            <a:ext cx="2273636" cy="52322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Modellers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938124" y="5581326"/>
            <a:ext cx="43135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 smtClean="0"/>
              <a:t>Tantalus's punishment was ‘temptation without satisfaction’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19</a:t>
            </a:fld>
            <a:endParaRPr lang="en-CA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351625" y="592149"/>
            <a:ext cx="5078954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Other functions to be tried, e.g.: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51625" y="1630011"/>
          <a:ext cx="552439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6729"/>
                <a:gridCol w="3647661"/>
              </a:tblGrid>
              <a:tr h="435113">
                <a:tc>
                  <a:txBody>
                    <a:bodyPr/>
                    <a:lstStyle/>
                    <a:p>
                      <a:r>
                        <a:rPr lang="en-CA" sz="2800" b="0" dirty="0" smtClean="0">
                          <a:solidFill>
                            <a:schemeClr val="tx1"/>
                          </a:solidFill>
                        </a:rPr>
                        <a:t>Power</a:t>
                      </a:r>
                      <a:endParaRPr lang="en-CA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b="0" dirty="0" smtClean="0"/>
                        <a:t>Polynomial</a:t>
                      </a:r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0" dirty="0" smtClean="0"/>
                        <a:t>X+</a:t>
                      </a:r>
                      <a:r>
                        <a:rPr lang="en-CA" sz="2800" b="0" dirty="0" smtClean="0">
                          <a:latin typeface="Symbol" pitchFamily="18" charset="2"/>
                        </a:rPr>
                        <a:t>b</a:t>
                      </a:r>
                      <a:r>
                        <a:rPr lang="en-CA" sz="2800" b="0" dirty="0" smtClean="0"/>
                        <a:t>X</a:t>
                      </a:r>
                      <a:r>
                        <a:rPr lang="en-CA" sz="2800" b="0" baseline="30000" dirty="0" smtClean="0"/>
                        <a:t>2</a:t>
                      </a:r>
                      <a:endParaRPr lang="en-CA" sz="2800" b="0" baseline="30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b="0" dirty="0" smtClean="0"/>
                        <a:t>Hoerl</a:t>
                      </a:r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b="0" dirty="0" smtClean="0"/>
                        <a:t>...</a:t>
                      </a:r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b="0" dirty="0" smtClean="0"/>
                        <a:t>Mixtures</a:t>
                      </a:r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784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777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74321" y="4084754"/>
            <a:ext cx="324037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Which will fit better?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2575" y="1553812"/>
            <a:ext cx="523460" cy="52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121858" name="Picture 2" descr="https://encrypted-tbn0.gstatic.com/images?q=tbn:ANd9GcS0QjohBDbVXzyjvL1e8zg-XrnkuKOvTLuANoKLbY_mUYFwIl5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1175" y="199292"/>
            <a:ext cx="1920240" cy="192024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51625" y="5516217"/>
            <a:ext cx="834036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 choose well one has to know what functions look like</a:t>
            </a:r>
          </a:p>
        </p:txBody>
      </p:sp>
      <p:pic>
        <p:nvPicPr>
          <p:cNvPr id="216065" name="Picture 1"/>
          <p:cNvPicPr>
            <a:picLocks noChangeAspect="1" noChangeArrowheads="1"/>
          </p:cNvPicPr>
          <p:nvPr/>
        </p:nvPicPr>
        <p:blipFill>
          <a:blip r:embed="rId4" cstate="print"/>
          <a:srcRect l="46613" r="46613" b="32487"/>
          <a:stretch>
            <a:fillRect/>
          </a:stretch>
        </p:blipFill>
        <p:spPr bwMode="auto">
          <a:xfrm>
            <a:off x="3605194" y="1693516"/>
            <a:ext cx="784776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6066" name="Picture 2"/>
          <p:cNvPicPr>
            <a:picLocks noChangeAspect="1" noChangeArrowheads="1"/>
          </p:cNvPicPr>
          <p:nvPr/>
        </p:nvPicPr>
        <p:blipFill>
          <a:blip r:embed="rId5" cstate="print"/>
          <a:srcRect l="44191" r="44191" b="32487"/>
          <a:stretch>
            <a:fillRect/>
          </a:stretch>
        </p:blipFill>
        <p:spPr bwMode="auto">
          <a:xfrm>
            <a:off x="3431288" y="2717246"/>
            <a:ext cx="1345884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439249" y="258030"/>
          <a:ext cx="5656262" cy="609600"/>
        </p:xfrm>
        <a:graphic>
          <a:graphicData uri="http://schemas.openxmlformats.org/presentationml/2006/ole">
            <p:oleObj spid="_x0000_s45061" name="משוואה" r:id="rId3" imgW="2946240" imgH="31716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8196" y="3027089"/>
            <a:ext cx="5816940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Determining what function hides behind the noisy data </a:t>
            </a:r>
            <a:r>
              <a:rPr lang="en-CA" sz="2800" b="1" dirty="0" smtClean="0">
                <a:solidFill>
                  <a:srgbClr val="FF0000"/>
                </a:solidFill>
              </a:rPr>
              <a:t>is key to </a:t>
            </a:r>
            <a:r>
              <a:rPr lang="en-CA" sz="2800" dirty="0" smtClean="0"/>
              <a:t>getting good estimates of </a:t>
            </a:r>
            <a:r>
              <a:rPr lang="en-CA" sz="2800" dirty="0" smtClean="0">
                <a:latin typeface="Symbol" pitchFamily="18" charset="2"/>
              </a:rPr>
              <a:t>E{m}</a:t>
            </a:r>
            <a:r>
              <a:rPr lang="en-CA" sz="2800" dirty="0" smtClean="0"/>
              <a:t> and </a:t>
            </a:r>
            <a:r>
              <a:rPr lang="en-CA" sz="2800" dirty="0" smtClean="0">
                <a:latin typeface="Symbol" pitchFamily="18" charset="2"/>
              </a:rPr>
              <a:t>s{m}</a:t>
            </a:r>
            <a:r>
              <a:rPr lang="en-CA" sz="2800" dirty="0" smtClean="0"/>
              <a:t>.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25602" name="Picture 2" descr="http://www.nooranismith.co.uk/garage%20sale/books/holy%20grail.jpg"/>
          <p:cNvPicPr>
            <a:picLocks noChangeAspect="1" noChangeArrowheads="1"/>
          </p:cNvPicPr>
          <p:nvPr/>
        </p:nvPicPr>
        <p:blipFill>
          <a:blip r:embed="rId4" cstate="print"/>
          <a:srcRect l="10250" t="6178" r="11252" b="23200"/>
          <a:stretch>
            <a:fillRect/>
          </a:stretch>
        </p:blipFill>
        <p:spPr bwMode="auto">
          <a:xfrm>
            <a:off x="7102782" y="199292"/>
            <a:ext cx="1888818" cy="2145324"/>
          </a:xfrm>
          <a:prstGeom prst="rect">
            <a:avLst/>
          </a:prstGeom>
          <a:noFill/>
        </p:spPr>
      </p:pic>
      <p:pic>
        <p:nvPicPr>
          <p:cNvPr id="45062" name="Picture 6" descr="https://encrypted-tbn0.gstatic.com/images?q=tbn:ANd9GcRHZ7SQygREIN2Ujilx53aW5RK5HQsLYORzQIdh6chBlVlh8i9p7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441" y="1511333"/>
            <a:ext cx="1055077" cy="1056786"/>
          </a:xfrm>
          <a:prstGeom prst="rect">
            <a:avLst/>
          </a:prstGeom>
          <a:noFill/>
        </p:spPr>
      </p:pic>
      <p:cxnSp>
        <p:nvCxnSpPr>
          <p:cNvPr id="18" name="Straight Arrow Connector 17"/>
          <p:cNvCxnSpPr>
            <a:endCxn id="45062" idx="0"/>
          </p:cNvCxnSpPr>
          <p:nvPr/>
        </p:nvCxnSpPr>
        <p:spPr>
          <a:xfrm flipH="1">
            <a:off x="1141980" y="750277"/>
            <a:ext cx="815774" cy="761056"/>
          </a:xfrm>
          <a:prstGeom prst="straightConnector1">
            <a:avLst/>
          </a:prstGeom>
          <a:ln w="31750">
            <a:solidFill>
              <a:srgbClr val="0070C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ent-Up Arrow 9"/>
          <p:cNvSpPr/>
          <p:nvPr/>
        </p:nvSpPr>
        <p:spPr>
          <a:xfrm rot="5400000">
            <a:off x="5891419" y="2094675"/>
            <a:ext cx="1237424" cy="4810539"/>
          </a:xfrm>
          <a:prstGeom prst="bentUpArrow">
            <a:avLst>
              <a:gd name="adj1" fmla="val 12149"/>
              <a:gd name="adj2" fmla="val 18173"/>
              <a:gd name="adj3" fmla="val 41867"/>
            </a:avLst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Left Brace 11"/>
          <p:cNvSpPr/>
          <p:nvPr/>
        </p:nvSpPr>
        <p:spPr>
          <a:xfrm rot="16200000">
            <a:off x="2812775" y="387626"/>
            <a:ext cx="437321" cy="1391478"/>
          </a:xfrm>
          <a:prstGeom prst="leftBrac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Left Brace 12"/>
          <p:cNvSpPr/>
          <p:nvPr/>
        </p:nvSpPr>
        <p:spPr>
          <a:xfrm rot="16200000">
            <a:off x="4803915" y="410818"/>
            <a:ext cx="437321" cy="1391478"/>
          </a:xfrm>
          <a:prstGeom prst="leftBrac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/>
          <p:cNvSpPr txBox="1"/>
          <p:nvPr/>
        </p:nvSpPr>
        <p:spPr>
          <a:xfrm>
            <a:off x="4343401" y="1381538"/>
            <a:ext cx="1374094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Parameters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78766" y="1345094"/>
            <a:ext cx="1115434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variables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</a:t>
            </a:fld>
            <a:endParaRPr lang="en-CA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089" y="139109"/>
            <a:ext cx="6158481" cy="954107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do functions (equations) look like? </a:t>
            </a:r>
          </a:p>
          <a:p>
            <a:r>
              <a:rPr lang="en-CA" sz="2800" dirty="0" smtClean="0"/>
              <a:t>A visualization tool.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380" y="4994736"/>
            <a:ext cx="2301020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argument (abscissa)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731520" y="4359958"/>
            <a:ext cx="147322" cy="618442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9026" y="1828792"/>
            <a:ext cx="6826549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Three panels: Basic, Modifier, and Composite </a:t>
            </a:r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610" y="2461026"/>
            <a:ext cx="63500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59029" y="1182722"/>
            <a:ext cx="8736493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Open #14: ‘Visualise functions.xlsx’ on ‘The Tool’ workpage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52590" y="3173887"/>
            <a:ext cx="2181110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ordinates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692400" y="2296160"/>
            <a:ext cx="1056640" cy="548640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566451" y="4280445"/>
            <a:ext cx="2475293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parameters</a:t>
            </a:r>
          </a:p>
        </p:txBody>
      </p:sp>
      <p:pic>
        <p:nvPicPr>
          <p:cNvPr id="1515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9331" y="4718050"/>
            <a:ext cx="63500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>
            <a:stCxn id="20" idx="1"/>
          </p:cNvCxnSpPr>
          <p:nvPr/>
        </p:nvCxnSpPr>
        <p:spPr>
          <a:xfrm flipH="1">
            <a:off x="6221896" y="3435497"/>
            <a:ext cx="430694" cy="351312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979504" y="4731026"/>
            <a:ext cx="2554357" cy="1123122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20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333" y="108226"/>
            <a:ext cx="4973984" cy="339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5260" y="264359"/>
            <a:ext cx="4054358" cy="3482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993" y="3209914"/>
            <a:ext cx="4098497" cy="352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93096" y="3224210"/>
            <a:ext cx="4178846" cy="351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127974" y="1779104"/>
            <a:ext cx="1847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endParaRPr lang="en-CA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45435" y="1222513"/>
            <a:ext cx="61698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is what the ‘basic’ functions look like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21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35" y="19878"/>
            <a:ext cx="8232913" cy="174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22</a:t>
            </a:fld>
            <a:endParaRPr lang="en-CA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3387" y="1593160"/>
            <a:ext cx="11715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Chart 5"/>
          <p:cNvGraphicFramePr/>
          <p:nvPr/>
        </p:nvGraphicFramePr>
        <p:xfrm>
          <a:off x="411315" y="2617801"/>
          <a:ext cx="2735580" cy="2278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3246120" y="2611672"/>
          <a:ext cx="2651760" cy="2270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Oval 7"/>
          <p:cNvSpPr/>
          <p:nvPr/>
        </p:nvSpPr>
        <p:spPr>
          <a:xfrm>
            <a:off x="1540568" y="795137"/>
            <a:ext cx="387626" cy="288235"/>
          </a:xfrm>
          <a:prstGeom prst="ellipse">
            <a:avLst/>
          </a:prstGeom>
          <a:ln w="31750">
            <a:solidFill>
              <a:srgbClr val="00B05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" name="Straight Arrow Connector 9"/>
          <p:cNvCxnSpPr>
            <a:stCxn id="8" idx="4"/>
          </p:cNvCxnSpPr>
          <p:nvPr/>
        </p:nvCxnSpPr>
        <p:spPr>
          <a:xfrm>
            <a:off x="1734381" y="1083372"/>
            <a:ext cx="193813" cy="2295939"/>
          </a:xfrm>
          <a:prstGeom prst="straightConnector1">
            <a:avLst/>
          </a:prstGeom>
          <a:ln w="31750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2653748" y="715621"/>
            <a:ext cx="516835" cy="1212569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3" name="Straight Arrow Connector 12"/>
          <p:cNvCxnSpPr>
            <a:stCxn id="11" idx="4"/>
          </p:cNvCxnSpPr>
          <p:nvPr/>
        </p:nvCxnSpPr>
        <p:spPr>
          <a:xfrm>
            <a:off x="2912166" y="1928190"/>
            <a:ext cx="1938130" cy="1550509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/>
          <p:cNvGraphicFramePr/>
          <p:nvPr/>
        </p:nvGraphicFramePr>
        <p:xfrm>
          <a:off x="6081257" y="2638343"/>
          <a:ext cx="2766060" cy="2217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Oval 14"/>
          <p:cNvSpPr/>
          <p:nvPr/>
        </p:nvSpPr>
        <p:spPr>
          <a:xfrm>
            <a:off x="3657599" y="1043608"/>
            <a:ext cx="397565" cy="874643"/>
          </a:xfrm>
          <a:prstGeom prst="ellipse">
            <a:avLst/>
          </a:prstGeom>
          <a:ln w="31750">
            <a:solidFill>
              <a:srgbClr val="FF66CC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866322" y="1948070"/>
            <a:ext cx="3409121" cy="1381539"/>
          </a:xfrm>
          <a:prstGeom prst="straightConnector1">
            <a:avLst/>
          </a:prstGeom>
          <a:ln w="31750">
            <a:solidFill>
              <a:srgbClr val="FF66C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8908" y="4840356"/>
            <a:ext cx="876554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Can you make the ‘power’ function bend down?</a:t>
            </a:r>
          </a:p>
          <a:p>
            <a:r>
              <a:rPr lang="en-CA" sz="2800" dirty="0" smtClean="0"/>
              <a:t>Can you give the ‘polynomial’ a maximum?</a:t>
            </a:r>
          </a:p>
          <a:p>
            <a:r>
              <a:rPr lang="en-CA" sz="2800" dirty="0" smtClean="0"/>
              <a:t>Lower the ‘logistic’ at x=0.5 while keeping its value at x=1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273" y="4389652"/>
            <a:ext cx="8852979" cy="183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23</a:t>
            </a:fld>
            <a:endParaRPr lang="en-CA" dirty="0"/>
          </a:p>
        </p:txBody>
      </p:sp>
      <p:pic>
        <p:nvPicPr>
          <p:cNvPr id="1863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235" y="872435"/>
            <a:ext cx="6350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8600" y="298166"/>
            <a:ext cx="6826549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Three panels: Basic, Modifier, and Composite 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766930" y="745435"/>
            <a:ext cx="1172818" cy="586408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62890" y="1553808"/>
            <a:ext cx="2181110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ordinates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22842" y="3614536"/>
            <a:ext cx="2475293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parameters</a:t>
            </a:r>
          </a:p>
        </p:txBody>
      </p:sp>
      <p:cxnSp>
        <p:nvCxnSpPr>
          <p:cNvPr id="23" name="Straight Arrow Connector 22"/>
          <p:cNvCxnSpPr>
            <a:stCxn id="21" idx="1"/>
          </p:cNvCxnSpPr>
          <p:nvPr/>
        </p:nvCxnSpPr>
        <p:spPr>
          <a:xfrm flipH="1">
            <a:off x="5267739" y="1815418"/>
            <a:ext cx="1695151" cy="271799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2" idx="2"/>
          </p:cNvCxnSpPr>
          <p:nvPr/>
        </p:nvCxnSpPr>
        <p:spPr>
          <a:xfrm>
            <a:off x="6760489" y="4137756"/>
            <a:ext cx="336050" cy="533635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24</a:t>
            </a:fld>
            <a:endParaRPr lang="en-CA" dirty="0"/>
          </a:p>
        </p:txBody>
      </p:sp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056" y="387622"/>
            <a:ext cx="6956219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335" y="101671"/>
            <a:ext cx="5317644" cy="37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8" name="Picture 6"/>
          <p:cNvPicPr>
            <a:picLocks noChangeAspect="1" noChangeArrowheads="1"/>
          </p:cNvPicPr>
          <p:nvPr/>
        </p:nvPicPr>
        <p:blipFill>
          <a:blip r:embed="rId3" cstate="print"/>
          <a:srcRect r="4130" b="7152"/>
          <a:stretch>
            <a:fillRect/>
          </a:stretch>
        </p:blipFill>
        <p:spPr bwMode="auto">
          <a:xfrm>
            <a:off x="357808" y="3137032"/>
            <a:ext cx="4383157" cy="366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25</a:t>
            </a:fld>
            <a:endParaRPr lang="en-CA" dirty="0"/>
          </a:p>
        </p:txBody>
      </p:sp>
      <p:pic>
        <p:nvPicPr>
          <p:cNvPr id="207877" name="Picture 5"/>
          <p:cNvPicPr>
            <a:picLocks noChangeAspect="1" noChangeArrowheads="1"/>
          </p:cNvPicPr>
          <p:nvPr/>
        </p:nvPicPr>
        <p:blipFill>
          <a:blip r:embed="rId4" cstate="print"/>
          <a:srcRect b="6709"/>
          <a:stretch>
            <a:fillRect/>
          </a:stretch>
        </p:blipFill>
        <p:spPr bwMode="auto">
          <a:xfrm>
            <a:off x="4366588" y="1373462"/>
            <a:ext cx="4724400" cy="370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26974" y="805069"/>
            <a:ext cx="670196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is what the ‘modifier’ functions look like</a:t>
            </a:r>
          </a:p>
        </p:txBody>
      </p:sp>
      <p:sp>
        <p:nvSpPr>
          <p:cNvPr id="7" name="Oval 6"/>
          <p:cNvSpPr/>
          <p:nvPr/>
        </p:nvSpPr>
        <p:spPr>
          <a:xfrm>
            <a:off x="1272209" y="5456583"/>
            <a:ext cx="417443" cy="387626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Oval 7"/>
          <p:cNvSpPr/>
          <p:nvPr/>
        </p:nvSpPr>
        <p:spPr>
          <a:xfrm>
            <a:off x="738809" y="1136375"/>
            <a:ext cx="417443" cy="387626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Oval 9"/>
          <p:cNvSpPr/>
          <p:nvPr/>
        </p:nvSpPr>
        <p:spPr>
          <a:xfrm>
            <a:off x="5383696" y="2491411"/>
            <a:ext cx="417443" cy="387626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1094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9322" y="4945957"/>
            <a:ext cx="3779709" cy="181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26</a:t>
            </a:fld>
            <a:endParaRPr lang="en-CA" dirty="0"/>
          </a:p>
        </p:txBody>
      </p:sp>
      <p:sp>
        <p:nvSpPr>
          <p:cNvPr id="19" name="TextBox 18"/>
          <p:cNvSpPr txBox="1"/>
          <p:nvPr/>
        </p:nvSpPr>
        <p:spPr>
          <a:xfrm>
            <a:off x="4498229" y="5730883"/>
            <a:ext cx="234147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Logistic*Linear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6043" y="5029180"/>
            <a:ext cx="398153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Hoerl=Power*Exponential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230" y="2994144"/>
            <a:ext cx="52578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47261" y="228600"/>
            <a:ext cx="399276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‘Composite’ functions</a:t>
            </a:r>
          </a:p>
        </p:txBody>
      </p:sp>
      <p:cxnSp>
        <p:nvCxnSpPr>
          <p:cNvPr id="20" name="Straight Arrow Connector 19"/>
          <p:cNvCxnSpPr>
            <a:stCxn id="25" idx="0"/>
          </p:cNvCxnSpPr>
          <p:nvPr/>
        </p:nvCxnSpPr>
        <p:spPr>
          <a:xfrm flipH="1" flipV="1">
            <a:off x="1948070" y="4452712"/>
            <a:ext cx="688743" cy="576468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9" idx="0"/>
          </p:cNvCxnSpPr>
          <p:nvPr/>
        </p:nvCxnSpPr>
        <p:spPr>
          <a:xfrm flipV="1">
            <a:off x="5668967" y="4432852"/>
            <a:ext cx="214998" cy="1298031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277" y="821220"/>
            <a:ext cx="37433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6896" y="806726"/>
            <a:ext cx="3393200" cy="154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Arrow Connector 17"/>
          <p:cNvCxnSpPr/>
          <p:nvPr/>
        </p:nvCxnSpPr>
        <p:spPr>
          <a:xfrm>
            <a:off x="1620078" y="2454965"/>
            <a:ext cx="159026" cy="4770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878496" y="2345635"/>
            <a:ext cx="3250095" cy="5466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756991" y="2474843"/>
            <a:ext cx="2146852" cy="9243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5923722" y="2395330"/>
            <a:ext cx="407504" cy="9740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804452" y="1103244"/>
            <a:ext cx="993913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1200" b="1" dirty="0" smtClean="0"/>
              <a:t>    Modifier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27</a:t>
            </a:fld>
            <a:endParaRPr lang="en-CA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920" y="589515"/>
            <a:ext cx="67627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6065" y="798029"/>
            <a:ext cx="11715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Chart 5"/>
          <p:cNvGraphicFramePr/>
          <p:nvPr/>
        </p:nvGraphicFramePr>
        <p:xfrm>
          <a:off x="411315" y="2617801"/>
          <a:ext cx="2735580" cy="2278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1903344" y="1580322"/>
            <a:ext cx="193813" cy="2295939"/>
          </a:xfrm>
          <a:prstGeom prst="straightConnector1">
            <a:avLst/>
          </a:prstGeom>
          <a:ln w="31750">
            <a:solidFill>
              <a:srgbClr val="00B05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8055" y="0"/>
            <a:ext cx="538878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What </a:t>
            </a:r>
            <a:r>
              <a:rPr lang="en-CA" sz="2800" u="sng" dirty="0" smtClean="0"/>
              <a:t>composite </a:t>
            </a:r>
            <a:r>
              <a:rPr lang="en-CA" sz="2800" dirty="0" smtClean="0"/>
              <a:t> functions look like</a:t>
            </a:r>
          </a:p>
        </p:txBody>
      </p:sp>
      <p:graphicFrame>
        <p:nvGraphicFramePr>
          <p:cNvPr id="23" name="Chart 22"/>
          <p:cNvGraphicFramePr/>
          <p:nvPr/>
        </p:nvGraphicFramePr>
        <p:xfrm>
          <a:off x="3313541" y="2481138"/>
          <a:ext cx="2735580" cy="2392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001617" y="3468756"/>
            <a:ext cx="44114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>
                <a:latin typeface="Cambria Math"/>
                <a:ea typeface="Cambria Math"/>
              </a:rPr>
              <a:t>×</a:t>
            </a:r>
            <a:endParaRPr lang="en-CA" sz="2800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5864087" y="3468757"/>
            <a:ext cx="36420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=</a:t>
            </a:r>
          </a:p>
        </p:txBody>
      </p:sp>
      <p:graphicFrame>
        <p:nvGraphicFramePr>
          <p:cNvPr id="26" name="Chart 25"/>
          <p:cNvGraphicFramePr/>
          <p:nvPr/>
        </p:nvGraphicFramePr>
        <p:xfrm>
          <a:off x="6205828" y="2394171"/>
          <a:ext cx="2735580" cy="2506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26774" y="5337313"/>
            <a:ext cx="534018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Can you make Hoerl loose its peak?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4641574" y="1630017"/>
            <a:ext cx="228600" cy="2305879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28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42573" y="247216"/>
            <a:ext cx="3634778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Comparing fits – a hitch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8661" y="1212314"/>
            <a:ext cx="7156173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One can usually improve the fit by using functions with more parameters. In the limit ....</a:t>
            </a:r>
          </a:p>
        </p:txBody>
      </p:sp>
      <p:sp>
        <p:nvSpPr>
          <p:cNvPr id="6" name="Right Brace 5"/>
          <p:cNvSpPr/>
          <p:nvPr/>
        </p:nvSpPr>
        <p:spPr>
          <a:xfrm>
            <a:off x="3157331" y="2989642"/>
            <a:ext cx="427382" cy="788507"/>
          </a:xfrm>
          <a:prstGeom prst="rightBrace">
            <a:avLst>
              <a:gd name="adj1" fmla="val 24612"/>
              <a:gd name="adj2" fmla="val 50000"/>
            </a:avLst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3600616" y="2911899"/>
            <a:ext cx="4608664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Same number of parameters; Fits can be compared.</a:t>
            </a:r>
          </a:p>
        </p:txBody>
      </p:sp>
      <p:sp>
        <p:nvSpPr>
          <p:cNvPr id="8" name="Left Brace 7"/>
          <p:cNvSpPr/>
          <p:nvPr/>
        </p:nvSpPr>
        <p:spPr>
          <a:xfrm>
            <a:off x="5978715" y="4592711"/>
            <a:ext cx="528320" cy="802640"/>
          </a:xfrm>
          <a:prstGeom prst="leftBrac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4478743"/>
            <a:ext cx="5724940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Not the same number of parameters; How then to compare fits?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048" y="2951241"/>
            <a:ext cx="1514347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3113" y="4634262"/>
            <a:ext cx="1514347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143" y="5029757"/>
            <a:ext cx="2097693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490" y="3356054"/>
            <a:ext cx="2341264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 b="28206"/>
          <a:stretch>
            <a:fillRect/>
          </a:stretch>
        </p:blipFill>
        <p:spPr bwMode="auto">
          <a:xfrm rot="10800000" flipV="1">
            <a:off x="7494099" y="1205904"/>
            <a:ext cx="1540741" cy="98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29</a:t>
            </a:fld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541079" y="1190528"/>
            <a:ext cx="7958151" cy="39703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danger of ‘overfitting’.</a:t>
            </a:r>
          </a:p>
          <a:p>
            <a:r>
              <a:rPr lang="en-CA" sz="2800" u="sng" dirty="0" smtClean="0"/>
              <a:t>What to do?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SSD must be larger than the sum of fitted values.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By AIC (Akaike Information Criterion): Add parameter if it increases Ln(maximized likelihood) by more than 2.7.</a:t>
            </a:r>
          </a:p>
          <a:p>
            <a:pPr marL="514350" indent="-514350"/>
            <a:r>
              <a:rPr lang="en-CA" sz="2800" dirty="0" smtClean="0"/>
              <a:t>3.   By BIC (Bayesian Information Criterion): Add parameter if Ln(maximized likelihood) is increased by more than Ln(Number of data points)/2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669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9810" name="Picture 2" descr="https://encrypted-tbn0.gstatic.com/images?q=tbn:ANd9GcQ5qWDfdgeth2LEgcE2eMYzAyp5b2pANdxDfDvV5Bn37dOCFlOE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5913" y="477079"/>
            <a:ext cx="1838739" cy="1364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</a:t>
            </a:fld>
            <a:endParaRPr lang="en-CA" dirty="0"/>
          </a:p>
        </p:txBody>
      </p:sp>
      <p:pic>
        <p:nvPicPr>
          <p:cNvPr id="110594" name="Picture 2" descr="File:Aristotle Altemps Inv8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86461" y="477072"/>
            <a:ext cx="1862739" cy="24947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305261" y="3110941"/>
            <a:ext cx="1499193" cy="40011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384-322 B.C.</a:t>
            </a:r>
          </a:p>
        </p:txBody>
      </p:sp>
      <p:sp>
        <p:nvSpPr>
          <p:cNvPr id="110596" name="AutoShape 4" descr="data:image/jpeg;base64,/9j/4AAQSkZJRgABAQAAAQABAAD/2wCEAAkGBxQTEhQUExQWFRQXGBcYFxgYFhgUGBgXFxgYFxgXGBcYHCggGB0lHBcUITEhJSkrLi4uGh8zODMsNygtLiwBCgoKDg0OGhAQGywkHiQsLCwsLCwsLCwsLCwsLCwsLCwsLCwsLCwsLCwsLCwsLCwsLCwsLCwsLCwsLCwsLCwsLP/AABEIANgA6gMBIgACEQEDEQH/xAAbAAABBQEBAAAAAAAAAAAAAAACAAEDBAUGB//EADMQAAIBAwIDBgYCAgMBAQAAAAABAgMRIQQxBRJBUWFxgaHwBiKRscHRE+EU8TJCUiMV/8QAGgEAAgMBAQAAAAAAAAAAAAAAAAECAwQFBv/EACMRAAIDAAMAAgIDAQAAAAAAAAABAgMRBBIhMUETIjJRcUL/2gAMAwEAAhEDEQA/APKnIC4c3lgJEiAkOChAAaYgBxDJAokaDihEh4RHcMBCiIY1OFlkbkJZK24dOSd8eCFo8ItPQu/Vl2XD3joX9Dw6TUW1yrd23b7zWlpOqVsFE7kmaK+O2jl46V4xvsV62ncHk6irpHvbyK1TR828RxuQSoZz8K9kwKlfJr1+C9UzKr6XldmWxlF/BTOEo/JHKs9h4u5FNCp1LE8K9JB2FHINu0QwkgW32hxh3jSQARpsByZJGNxv4xiI5AolcRKGQFgoRCXiwrAgBHIZBsFIkIQzj73/ANhWElcQDOIkg4QfUdgPAUuoWbDO/v34D5wIYtw1jLz3EtCn19O0Kppni/XoiOjSZFCMptJLL7PydvwH4eUIptJye7f4IvhfgFlzzWXsuw7Wjo9uw5XN5iX6RZ1OJxf+5GR/+cl2BVNBf9I6COmt0ClTOU+SzoKCOWq8OdrFaeiZ1tSncq19Pj+iyHKY3Wjmqmjxgw+JcOv0z9zsakDM1sNr4Xb2G6i9pma6qMlh53qKFmypKJ0vGtOkm173OekmvP1OxCXZacS2HV4KlNrtLXLcpxl0LcX3jZGLGvjcLkv1sM0FF9wiQ3JZ7jPxDcwAERhSe40qQygMQccisKMbD57fUehhXGJJgtjIiD8gBJgMOwhNARmm0IZJJD04j8pIvdhDwnoyVrGzwzT/AMlSN9lm2N+hn8L0/NK1u9m/wKNpN9ruZr55F4a6Ia1p2Oho2xdGjTXeZtOql2FmFTxPM2Jt6d2EfC9KXYxlPOWQxqBSnYpaJdcFWZXqzsuhPVk7GfqKjva2CdcdJL4KNdmZqG/m8i/qMvYzOL6hU4nTpXqSMtuJNs5vi1W7cTBqweU/9Gzp4qVT5skfE9Jdc8NsqS7LYydqDUfDh2pz/YwienNtED3tYl05ezOiZoPlGWR30yQJgpDwiNEOK7PyMQHv3ge2L4Hzfr9wlH2wACwzkEqbE4vtQAQzBkg5LqDYkRBQUUA0SRQAOwVFX2s+4eUcjcohkqaJI9hHCBYp08r2iLJIu8Pr8rdsXX0NngMua7WydvIxI07Qk8Zsvr79GX/hqpaM0ussfYzXR2LaNdEsmkd1CrBWuy3Tt02Oa1HDflT/AJOWW7/RXo1K0cxlzI474yktjI7EbZR+UdlF5sSTwc7w7iTb+bDNDUcQUbX2Ms6JKWF0ZqXpoVZ7EFSnfqY+u+IoQ637EYlf4nlN/Lgtq4dsvUiuzkQh42dBrXyo5D4jm3JJ33NCWum98+hicZ1Tk1fp1OnxaXCXpi5VqcGiGjU5ZPfKaKv+a4c3Xm3T69483gozlc6KimcqUmvghqWeSWi8JA8hZ01N4sseFybZUl6KL8huR7k9ai45aBi3sLSTX9kPKFBZ3CY3Xb8gAah1uL08QoS92E2ADWAcPAK+cDcnvI0Iry6e/PvAaCkM0SIjR9947ecCuMlkQDyY8mM4hKHTYRIJS8yxRbfaQqmTUthMkgdXWduU3PhrC70/wY1CleV2uhrcDbdSS70VW/waL6P5pmnx7if8clzLmWEo3SV32t9De0Opf8fM4cqV07NSj8u+yyu9FbVcLhUbU4qStno+53NPTQ5KaglGMFhRSOPbODgkl6dmCs77qwga5+WcY7dVt9QuLtcjdk8FqlT5I4io83RK1++xifFFa0Uluympd7EkWz/WLkZHD9BGblKauukerbwhVdTCE+WFPmaai+WK5VJptK73wn9Dc4BQhOnNXak7ZWHbbDe3Usx+GaUZqryPnXfe/l5I1y5MFNqemSNMuqcM0yampS+SpDkk9n0bOe4nS+c6fj1NysuXfq8fQzpcPdZx2tFNO/UtonGK7Eb65SXX7OWwU4RvJmzxTR8krGXTp5d97e2dGMk1qOTZFxeMj/7FqE2tnZepWWXctUq/R/UkyMQnNtWecjRiixOtGzt5ECx5/YiiUkBN5FGp3kcp599pG2SINll1QaksEEA+W9wwWjxlnBLylVMbPZ9h4GhTFFZuKVxDEM1cGMe4kS8PyCAD297j3yCokkdxDRNCOPf3J6CSUm14fsrzYVLPmRZNEtDLUV1x9Hc2vh+hapJ9bmbo45X6NngsbSbfVsouf6s08eOzR1ip8y3s+3r4E1OnGO2X2soUql9gNdruXlgnmTSv2LqcNwk3iO/FJR0vurzPwOb47Tbmm9kdBw7UU7brqcl8Q6/nnKEXjZvbqX8WL/JiRTyJRVfptcCfK7xd7Z99p0Cr32wcJp9WqDg4u/b1uvM7KNVOKknh5K+XU1Lt/ZLjuMl1+wa/Ded3lL7FTVclCyWb+veXHqbXdzI4rrbojTGcmk/gduRWnK8amnNmdXp96yvAs6lpzuDXhhWXYd6CxJHn7H2k2Zbirlyhpr9cEUqd3+vfga9FJR7Eu/cnKWEK46zP1FG2E+l7Zztj32EW5JqKrbbI72Q/oT+QYojqBykM+8aIMjgvqSXdgUJuw2IKKQf8a7SGGWTfx9/3EBDIC5JJWI2SEFFj3FFd42+EwAJK/d4iVPr+Q0v1cF1VbtESCl3FumlZepQjX+/0DjqlbYTTGmi9CW79s6DRRapKXQ5SnWTaitm8nWqaVKywkvf4M16+EaqH62aemqWjcoqH8tXOYrcCWptC3X9i0usjThKUvJdrZiUGta+TqO9dUgdbQ5L/AMc2k+n9mDGMXfmb70aOo1yms5zcqaSjFu8rW7NrZNdacY+mG2XeXg8Yczsk36JHScA1uFTZU0dWnFeLefHFvUPV0eWSlDe/Qz2tWfo1/hfQ3W+yNXXy5YuxiVfmXcWtVq+aNnuZsZYyQog0vS7k29mZU4JSecL/AGVa9S++f0S6hfO7Y7CpV3t9bHTicWZfhTxdX8bENeteSj2epWlXf/FPBHHDGoic/MReexBJh84zYARW7xmu0KT7wHcaIsZCkAtw3G42RAiyS/v2gOUNeCACOQHKSX2GaJCHj5gONwkwqbyAE1HhtWduSEnjfbfPUu0fhmo/+Uox+rG4HqZRrfM3ap8rv2vZ/X8nVc73Mtts4vEaa6oSWsxaXwtH/tUl5JL7l+Hw1p7dX4yLUZX7y3Rg3a0LvzMs7Z/2aVXBfRWp8AoRzGMfG936lTUU7Y6LodPSotf+UrZ9rJzuvVr+/f8AZXVZKUvXpY4pLxGNqqjhm+5Vi5VWo37/ADJeJyvZb2Rf+HtA8yaNspKEOzKIRc7Ov0DT4A2t2NX4E1m7X0NTU0ZdG1fYpSpTSzJ5vv0M8bJv3sbpRqXnQzZUHBpOXy3TNPhtZynl4d1+V+CL/A57XuyzptG4vBKc4tY36Uqtp6l4VOLVeV46rAGlrc6s98X9+Y3F4t2xs/y2UdM/LGH78S2EU4Iz2Tfck4lTSV1v+jKhIu6+re1ttv7KUN9y+C8M03r8HcrPpbZhc3VAuH7v+hoPu95JECVtMVu0rfx+Izwt39cDaDsTEbFQoznflTdtxk7CQMdIJNgxHbGxD8t2Ol7uMnkkU/eBDIbe2Avf9EkugF+4mQEmBJpe/wBBSIquyAC9CpdK26s7952tKSlFP/0k/qk/ycFpZ5s/b3Oz0Uo2p91OF/HlRk5C+DXx2aNGOMJLvNLSwXVt5IdOo8q322L2ihd297nMsmbEizUoWi7HKcUTc16I66vm6v8A0c7OyqO/guvhuQ40sbZKUfMMzTcIc5O6wvTzNrSUlBJdLdiLNH5bQ2vu+4hrVF2/T7k7LZWeP4JVpQeobUSTXUyNRG+EWp1stboD+K9rdv6S+5KC6F8pqSFpabx4HRUqUGleybiZcaOe69rdyL843S6Wt+Lma59mhdvDneNadXku85arJwk7PqdXxaSTk1fa3nY4zVy+ZnX4uuJzOR4xV5Xfvs/ZEsO/v3uBOVwYY8/djXhkbJXLF2wZ1bbbfUjq27SOL/0NITZM6r2uT8N0LqTtbHVkemoOTSR2nCOHOEfeSq61QiWVVuT9FQ0qgkoqyRy/HdLyVXayUspff1TO4rU7bs5n4nhdRkul0/uvyZOPY3P/AE0XR/Q5q4SqZBsO1c6BiDuPb3cVOJJcB4Bzkch0hIkRGkBV6BNjTACJPsO24IuenTljblb74u2fKxxBu/C3ElCf8cv+M3jul0+tkvJFHIi3Dwuomoy9PQdBFOLylfruX9LBJ4d/e5h6bVSs1tZ9MFrS6iTbV/P93OLZXL06SaNjULe1spejOeqP5s7p3Rsf5KS+eSS7t/e5zNXXx/kaTw9rhx4P0JSRb/nvK7bxf9fkpazXO9kvT6EtWa5vDH4bKGtW7We811wW+kJSApal87XevXr6GnRrNNW2b9c/s57TVf8A6Pmdnby7/U0KWp6X2ZbZXoq7DoaNfCXe2yRV+Zxbdld+djM09S7WbZx4EmsrO6Xdj3cwupbhd2KPEal5y7L4x77Tm+Jq0m7G7rKl4+C9e053iVW7z6HToRjvZVrS6oCLVskd/a7QV4GrDFo8p5XcT6bTuUrJblvgnCZVpbfKt3/R2Gk4fCir8r5u1oot5EYeL5Lq6XL1/BT4DwVRXNNGxUqWRFX1qeEVKta+xgl2seyNsUorEKde+7MfjWpUoSS6Wv8AUPW6tu8VstzH1L+WXfjfvNVVePSi2fmIophApBNGxmREkR7MCD2Gc/H6AgY11YjlNAtg3JkNDlPG/oQyqDyYAC0FsOnNqzWGs+aeAGIAPQ+Ean+SlCq3lp83T5ldP7X+g2p4/GKaWbdbdTk9PxbkoRpxtfmk3e+ztZej+pn1dS33eBkXGTbbNT5GJYbGv4zOo98dn5G0Gsad7JmJzvtJKFVov/GsxFSse6dlX1ySXfbsdyPUappYw7de+xz89U5WfYWJat2S/vJT+LC/8ul+0W4Pq90DFYbv19sq6OqnZPpcko1Gr2+naNoSkbnDa2Oyy8QK+sjZb7tK/XoZ+j1WXf0Keo1PzX6bf2U/i2Ra7ciSa7Wt2t09TI1E22Hqa12VKtS7z5eBrhHDJZPRJ9/+gebxEnbHgPcsKxkyWnqpx2lJeZFFbgizQ3DQpcUmndu5o0uMN4wjATDZGVcX9E42SRsV6qSy0Z1SrcrNhKQRjgSnpLzEi2IVVQTqIbQkyVNXA5RqbyE2ICBghu2fT8gyfZsTIA2BYbk9vTvAYxAiQhhAOgQkCAxw4TAHYAWoVPsT81vQz1IlddkWiakWpdxLGp16me6o0qgdQ7F//IadyL+Rt7lV1MCU2HUOxPVdkVmh5NjNjSItjW+4mMFEYhXGuJiYAK5IyNEqAAB5IfqIAASCBQQMEFRnZllxXZ6/0VaayTOS7xDI5e8AhSQLGRGY03fP4sFKP4AYwBYwTQyEAyEgmxkAxhXHbGABITY4zQAJDtgiABxXFYewAOmPcEeIAJIYdjIAFce4zGAAkHF4Ix4yAA7ikwbjpgAwdyO4kxiJUNLcGIT8fuIYcgJMQgEM2MIQwFYCwhCYDMSEIBjoSEIAGHEIAGYhCAB0x0MIADk7goQgGO119+8DeIhAAwzHEAhhxCABDpjCABCuIQAHCWRmIQAf/9k="/>
          <p:cNvSpPr>
            <a:spLocks noChangeAspect="1" noChangeArrowheads="1"/>
          </p:cNvSpPr>
          <p:nvPr/>
        </p:nvSpPr>
        <p:spPr bwMode="auto">
          <a:xfrm>
            <a:off x="155575" y="-2133600"/>
            <a:ext cx="4838700" cy="4457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10598" name="AutoShape 6" descr="data:image/jpeg;base64,/9j/4AAQSkZJRgABAQAAAQABAAD/2wCEAAkGBxQTEhQUExQWFRQXGBcYFxgYFhgUGBgXFxgYFxgXGBcYHCggGB0lHBcUITEhJSkrLi4uGh8zODMsNygtLiwBCgoKDg0OGhAQGywkHiQsLCwsLCwsLCwsLCwsLCwsLCwsLCwsLCwsLCwsLCwsLCwsLCwsLCwsLCwsLCwsLCwsLP/AABEIANgA6gMBIgACEQEDEQH/xAAbAAABBQEBAAAAAAAAAAAAAAACAAEDBAUGB//EADMQAAIBAwIDBgYCAgMBAQAAAAABAgMRIQQxBRJBUWFxgaHwBiKRscHRE+EU8TJCUiMV/8QAGgEAAgMBAQAAAAAAAAAAAAAAAAECAwQFBv/EACMRAAIDAAMAAgIDAQAAAAAAAAABAgMRBBIhMUETIjJRcUL/2gAMAwEAAhEDEQA/APKnIC4c3lgJEiAkOChAAaYgBxDJAokaDihEh4RHcMBCiIY1OFlkbkJZK24dOSd8eCFo8ItPQu/Vl2XD3joX9Dw6TUW1yrd23b7zWlpOqVsFE7kmaK+O2jl46V4xvsV62ncHk6irpHvbyK1TR828RxuQSoZz8K9kwKlfJr1+C9UzKr6XldmWxlF/BTOEo/JHKs9h4u5FNCp1LE8K9JB2FHINu0QwkgW32hxh3jSQARpsByZJGNxv4xiI5AolcRKGQFgoRCXiwrAgBHIZBsFIkIQzj73/ANhWElcQDOIkg4QfUdgPAUuoWbDO/v34D5wIYtw1jLz3EtCn19O0Kppni/XoiOjSZFCMptJLL7PydvwH4eUIptJye7f4IvhfgFlzzWXsuw7Wjo9uw5XN5iX6RZ1OJxf+5GR/+cl2BVNBf9I6COmt0ClTOU+SzoKCOWq8OdrFaeiZ1tSncq19Pj+iyHKY3Wjmqmjxgw+JcOv0z9zsakDM1sNr4Xb2G6i9pma6qMlh53qKFmypKJ0vGtOkm173OekmvP1OxCXZacS2HV4KlNrtLXLcpxl0LcX3jZGLGvjcLkv1sM0FF9wiQ3JZ7jPxDcwAERhSe40qQygMQccisKMbD57fUehhXGJJgtjIiD8gBJgMOwhNARmm0IZJJD04j8pIvdhDwnoyVrGzwzT/AMlSN9lm2N+hn8L0/NK1u9m/wKNpN9ruZr55F4a6Ia1p2Oho2xdGjTXeZtOql2FmFTxPM2Jt6d2EfC9KXYxlPOWQxqBSnYpaJdcFWZXqzsuhPVk7GfqKjva2CdcdJL4KNdmZqG/m8i/qMvYzOL6hU4nTpXqSMtuJNs5vi1W7cTBqweU/9Gzp4qVT5skfE9Jdc8NsqS7LYydqDUfDh2pz/YwienNtED3tYl05ezOiZoPlGWR30yQJgpDwiNEOK7PyMQHv3ge2L4Hzfr9wlH2wACwzkEqbE4vtQAQzBkg5LqDYkRBQUUA0SRQAOwVFX2s+4eUcjcohkqaJI9hHCBYp08r2iLJIu8Pr8rdsXX0NngMua7WydvIxI07Qk8Zsvr79GX/hqpaM0ussfYzXR2LaNdEsmkd1CrBWuy3Tt02Oa1HDflT/AJOWW7/RXo1K0cxlzI474yktjI7EbZR+UdlF5sSTwc7w7iTb+bDNDUcQUbX2Ms6JKWF0ZqXpoVZ7EFSnfqY+u+IoQ637EYlf4nlN/Lgtq4dsvUiuzkQh42dBrXyo5D4jm3JJ33NCWum98+hicZ1Tk1fp1OnxaXCXpi5VqcGiGjU5ZPfKaKv+a4c3Xm3T69483gozlc6KimcqUmvghqWeSWi8JA8hZ01N4sseFybZUl6KL8huR7k9ai45aBi3sLSTX9kPKFBZ3CY3Xb8gAah1uL08QoS92E2ADWAcPAK+cDcnvI0Iry6e/PvAaCkM0SIjR9947ecCuMlkQDyY8mM4hKHTYRIJS8yxRbfaQqmTUthMkgdXWduU3PhrC70/wY1CleV2uhrcDbdSS70VW/waL6P5pmnx7if8clzLmWEo3SV32t9De0Opf8fM4cqV07NSj8u+yyu9FbVcLhUbU4qStno+53NPTQ5KaglGMFhRSOPbODgkl6dmCs77qwga5+WcY7dVt9QuLtcjdk8FqlT5I4io83RK1++xifFFa0Uluympd7EkWz/WLkZHD9BGblKauukerbwhVdTCE+WFPmaai+WK5VJptK73wn9Dc4BQhOnNXak7ZWHbbDe3Usx+GaUZqryPnXfe/l5I1y5MFNqemSNMuqcM0yampS+SpDkk9n0bOe4nS+c6fj1NysuXfq8fQzpcPdZx2tFNO/UtonGK7Eb65SXX7OWwU4RvJmzxTR8krGXTp5d97e2dGMk1qOTZFxeMj/7FqE2tnZepWWXctUq/R/UkyMQnNtWecjRiixOtGzt5ECx5/YiiUkBN5FGp3kcp599pG2SINll1QaksEEA+W9wwWjxlnBLylVMbPZ9h4GhTFFZuKVxDEM1cGMe4kS8PyCAD297j3yCokkdxDRNCOPf3J6CSUm14fsrzYVLPmRZNEtDLUV1x9Hc2vh+hapJ9bmbo45X6NngsbSbfVsouf6s08eOzR1ip8y3s+3r4E1OnGO2X2soUql9gNdruXlgnmTSv2LqcNwk3iO/FJR0vurzPwOb47Tbmm9kdBw7UU7brqcl8Q6/nnKEXjZvbqX8WL/JiRTyJRVfptcCfK7xd7Z99p0Cr32wcJp9WqDg4u/b1uvM7KNVOKknh5K+XU1Lt/ZLjuMl1+wa/Ded3lL7FTVclCyWb+veXHqbXdzI4rrbojTGcmk/gduRWnK8amnNmdXp96yvAs6lpzuDXhhWXYd6CxJHn7H2k2Zbirlyhpr9cEUqd3+vfga9FJR7Eu/cnKWEK46zP1FG2E+l7Zztj32EW5JqKrbbI72Q/oT+QYojqBykM+8aIMjgvqSXdgUJuw2IKKQf8a7SGGWTfx9/3EBDIC5JJWI2SEFFj3FFd42+EwAJK/d4iVPr+Q0v1cF1VbtESCl3FumlZepQjX+/0DjqlbYTTGmi9CW79s6DRRapKXQ5SnWTaitm8nWqaVKywkvf4M16+EaqH62aemqWjcoqH8tXOYrcCWptC3X9i0usjThKUvJdrZiUGta+TqO9dUgdbQ5L/AMc2k+n9mDGMXfmb70aOo1yms5zcqaSjFu8rW7NrZNdacY+mG2XeXg8Yczsk36JHScA1uFTZU0dWnFeLefHFvUPV0eWSlDe/Qz2tWfo1/hfQ3W+yNXXy5YuxiVfmXcWtVq+aNnuZsZYyQog0vS7k29mZU4JSecL/AGVa9S++f0S6hfO7Y7CpV3t9bHTicWZfhTxdX8bENeteSj2epWlXf/FPBHHDGoic/MReexBJh84zYARW7xmu0KT7wHcaIsZCkAtw3G42RAiyS/v2gOUNeCACOQHKSX2GaJCHj5gONwkwqbyAE1HhtWduSEnjfbfPUu0fhmo/+Uox+rG4HqZRrfM3ap8rv2vZ/X8nVc73Mtts4vEaa6oSWsxaXwtH/tUl5JL7l+Hw1p7dX4yLUZX7y3Rg3a0LvzMs7Z/2aVXBfRWp8AoRzGMfG936lTUU7Y6LodPSotf+UrZ9rJzuvVr+/f8AZXVZKUvXpY4pLxGNqqjhm+5Vi5VWo37/ADJeJyvZb2Rf+HtA8yaNspKEOzKIRc7Ov0DT4A2t2NX4E1m7X0NTU0ZdG1fYpSpTSzJ5vv0M8bJv3sbpRqXnQzZUHBpOXy3TNPhtZynl4d1+V+CL/A57XuyzptG4vBKc4tY36Uqtp6l4VOLVeV46rAGlrc6s98X9+Y3F4t2xs/y2UdM/LGH78S2EU4Iz2Tfck4lTSV1v+jKhIu6+re1ttv7KUN9y+C8M03r8HcrPpbZhc3VAuH7v+hoPu95JECVtMVu0rfx+Izwt39cDaDsTEbFQoznflTdtxk7CQMdIJNgxHbGxD8t2Ol7uMnkkU/eBDIbe2Avf9EkugF+4mQEmBJpe/wBBSIquyAC9CpdK26s7952tKSlFP/0k/qk/ycFpZ5s/b3Oz0Uo2p91OF/HlRk5C+DXx2aNGOMJLvNLSwXVt5IdOo8q322L2ihd297nMsmbEizUoWi7HKcUTc16I66vm6v8A0c7OyqO/guvhuQ40sbZKUfMMzTcIc5O6wvTzNrSUlBJdLdiLNH5bQ2vu+4hrVF2/T7k7LZWeP4JVpQeobUSTXUyNRG+EWp1stboD+K9rdv6S+5KC6F8pqSFpabx4HRUqUGleybiZcaOe69rdyL843S6Wt+Lma59mhdvDneNadXku85arJwk7PqdXxaSTk1fa3nY4zVy+ZnX4uuJzOR4xV5Xfvs/ZEsO/v3uBOVwYY8/djXhkbJXLF2wZ1bbbfUjq27SOL/0NITZM6r2uT8N0LqTtbHVkemoOTSR2nCOHOEfeSq61QiWVVuT9FQ0qgkoqyRy/HdLyVXayUspff1TO4rU7bs5n4nhdRkul0/uvyZOPY3P/AE0XR/Q5q4SqZBsO1c6BiDuPb3cVOJJcB4Bzkch0hIkRGkBV6BNjTACJPsO24IuenTljblb74u2fKxxBu/C3ElCf8cv+M3jul0+tkvJFHIi3Dwuomoy9PQdBFOLylfruX9LBJ4d/e5h6bVSs1tZ9MFrS6iTbV/P93OLZXL06SaNjULe1spejOeqP5s7p3Rsf5KS+eSS7t/e5zNXXx/kaTw9rhx4P0JSRb/nvK7bxf9fkpazXO9kvT6EtWa5vDH4bKGtW7We811wW+kJSApal87XevXr6GnRrNNW2b9c/s57TVf8A6Pmdnby7/U0KWp6X2ZbZXoq7DoaNfCXe2yRV+Zxbdld+djM09S7WbZx4EmsrO6Xdj3cwupbhd2KPEal5y7L4x77Tm+Jq0m7G7rKl4+C9e053iVW7z6HToRjvZVrS6oCLVskd/a7QV4GrDFo8p5XcT6bTuUrJblvgnCZVpbfKt3/R2Gk4fCir8r5u1oot5EYeL5Lq6XL1/BT4DwVRXNNGxUqWRFX1qeEVKta+xgl2seyNsUorEKde+7MfjWpUoSS6Wv8AUPW6tu8VstzH1L+WXfjfvNVVePSi2fmIophApBNGxmREkR7MCD2Gc/H6AgY11YjlNAtg3JkNDlPG/oQyqDyYAC0FsOnNqzWGs+aeAGIAPQ+Ean+SlCq3lp83T5ldP7X+g2p4/GKaWbdbdTk9PxbkoRpxtfmk3e+ztZej+pn1dS33eBkXGTbbNT5GJYbGv4zOo98dn5G0Gsad7JmJzvtJKFVov/GsxFSse6dlX1ySXfbsdyPUappYw7de+xz89U5WfYWJat2S/vJT+LC/8ul+0W4Pq90DFYbv19sq6OqnZPpcko1Gr2+naNoSkbnDa2Oyy8QK+sjZb7tK/XoZ+j1WXf0Keo1PzX6bf2U/i2Ra7ciSa7Wt2t09TI1E22Hqa12VKtS7z5eBrhHDJZPRJ9/+gebxEnbHgPcsKxkyWnqpx2lJeZFFbgizQ3DQpcUmndu5o0uMN4wjATDZGVcX9E42SRsV6qSy0Z1SrcrNhKQRjgSnpLzEi2IVVQTqIbQkyVNXA5RqbyE2ICBghu2fT8gyfZsTIA2BYbk9vTvAYxAiQhhAOgQkCAxw4TAHYAWoVPsT81vQz1IlddkWiakWpdxLGp16me6o0qgdQ7F//IadyL+Rt7lV1MCU2HUOxPVdkVmh5NjNjSItjW+4mMFEYhXGuJiYAK5IyNEqAAB5IfqIAASCBQQMEFRnZllxXZ6/0VaayTOS7xDI5e8AhSQLGRGY03fP4sFKP4AYwBYwTQyEAyEgmxkAxhXHbGABITY4zQAJDtgiABxXFYewAOmPcEeIAJIYdjIAFce4zGAAkHF4Ix4yAA7ikwbjpgAwdyO4kxiJUNLcGIT8fuIYcgJMQgEM2MIQwFYCwhCYDMSEIBjoSEIAGHEIAGYhCAB0x0MIADk7goQgGO119+8DeIhAAwzHEAhhxCABDpjCABCuIQAHCWRmIQAf/9k="/>
          <p:cNvSpPr>
            <a:spLocks noChangeAspect="1" noChangeArrowheads="1"/>
          </p:cNvSpPr>
          <p:nvPr/>
        </p:nvSpPr>
        <p:spPr bwMode="auto">
          <a:xfrm>
            <a:off x="155575" y="-2133600"/>
            <a:ext cx="4838700" cy="44577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10600" name="Picture 8" descr="http://upload.wikimedia.org/wikipedia/commons/b/b0/Galileo-susterma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3276" y="4475907"/>
            <a:ext cx="1776528" cy="16366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527235" y="6185436"/>
            <a:ext cx="1301959" cy="40011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000" dirty="0" smtClean="0"/>
              <a:t>1564-1642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7688" y="944218"/>
            <a:ext cx="684649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“Acceleration of free falling body </a:t>
            </a:r>
            <a:r>
              <a:rPr lang="en-CA" sz="2800" dirty="0" smtClean="0">
                <a:latin typeface="Cambria Math"/>
                <a:ea typeface="Cambria Math"/>
              </a:rPr>
              <a:t>∝ its weight</a:t>
            </a:r>
            <a:endParaRPr lang="en-CA" sz="2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47870" y="1749295"/>
            <a:ext cx="5357191" cy="181588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One could use data to estimate the proportionality constant.</a:t>
            </a:r>
          </a:p>
          <a:p>
            <a:r>
              <a:rPr lang="en-CA" sz="2800" dirty="0" smtClean="0"/>
              <a:t>This f() would give poor predictions and be of no practical use.</a:t>
            </a:r>
          </a:p>
        </p:txBody>
      </p:sp>
      <p:sp>
        <p:nvSpPr>
          <p:cNvPr id="12" name="Curved Right Arrow 11"/>
          <p:cNvSpPr/>
          <p:nvPr/>
        </p:nvSpPr>
        <p:spPr>
          <a:xfrm>
            <a:off x="6579704" y="3150704"/>
            <a:ext cx="616226" cy="3468757"/>
          </a:xfrm>
          <a:prstGeom prst="curvedRight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pic>
        <p:nvPicPr>
          <p:cNvPr id="110602" name="Picture 10" descr="http://www.morecoloringpages.com/coloring_pages/sm_color/spaceship.gif"/>
          <p:cNvPicPr>
            <a:picLocks noChangeAspect="1" noChangeArrowheads="1"/>
          </p:cNvPicPr>
          <p:nvPr/>
        </p:nvPicPr>
        <p:blipFill>
          <a:blip r:embed="rId4" cstate="print"/>
          <a:srcRect t="17042" b="18084"/>
          <a:stretch>
            <a:fillRect/>
          </a:stretch>
        </p:blipFill>
        <p:spPr bwMode="auto">
          <a:xfrm>
            <a:off x="3747052" y="4472610"/>
            <a:ext cx="1755774" cy="1392159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07504" y="208721"/>
            <a:ext cx="2857001" cy="5847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3200" dirty="0" smtClean="0"/>
              <a:t>Why “key to...”?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25126" y="49695"/>
            <a:ext cx="1461051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Aristotle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57661" y="4028662"/>
            <a:ext cx="1358348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Galileo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6958" y="4492487"/>
            <a:ext cx="2832652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With Aristotle’s f() space travel would not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8" grpId="0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687" y="1321904"/>
            <a:ext cx="8125238" cy="954107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Would it be better if        was replaced by                 or if</a:t>
            </a:r>
          </a:p>
          <a:p>
            <a:r>
              <a:rPr lang="en-CA" sz="2800" dirty="0" smtClean="0"/>
              <a:t>                           was used instead of               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087" y="2554345"/>
            <a:ext cx="8945218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Open :#15 ‘Base for fit improvements’ on ‘Power’ workpage</a:t>
            </a:r>
          </a:p>
        </p:txBody>
      </p:sp>
      <p:pic>
        <p:nvPicPr>
          <p:cNvPr id="182273" name="Picture 1"/>
          <p:cNvPicPr>
            <a:picLocks noChangeAspect="1" noChangeArrowheads="1"/>
          </p:cNvPicPr>
          <p:nvPr/>
        </p:nvPicPr>
        <p:blipFill>
          <a:blip r:embed="rId2" cstate="print"/>
          <a:srcRect l="47218" r="47218" b="32487"/>
          <a:stretch>
            <a:fillRect/>
          </a:stretch>
        </p:blipFill>
        <p:spPr bwMode="auto">
          <a:xfrm>
            <a:off x="3310046" y="1335692"/>
            <a:ext cx="542847" cy="4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182278" name="Picture 6"/>
          <p:cNvPicPr>
            <a:picLocks noChangeAspect="1" noChangeArrowheads="1"/>
          </p:cNvPicPr>
          <p:nvPr/>
        </p:nvPicPr>
        <p:blipFill>
          <a:blip r:embed="rId3" cstate="print"/>
          <a:srcRect l="44191" r="44191" b="33725"/>
          <a:stretch>
            <a:fillRect/>
          </a:stretch>
        </p:blipFill>
        <p:spPr bwMode="auto">
          <a:xfrm>
            <a:off x="6204330" y="1380210"/>
            <a:ext cx="129427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68969" y="139152"/>
            <a:ext cx="3189848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Trying for a better fit</a:t>
            </a:r>
          </a:p>
        </p:txBody>
      </p:sp>
      <p:pic>
        <p:nvPicPr>
          <p:cNvPr id="205825" name="Picture 1"/>
          <p:cNvPicPr>
            <a:picLocks noChangeAspect="1" noChangeArrowheads="1"/>
          </p:cNvPicPr>
          <p:nvPr/>
        </p:nvPicPr>
        <p:blipFill>
          <a:blip r:embed="rId4" cstate="print"/>
          <a:srcRect l="24214" r="24214" b="34380"/>
          <a:stretch>
            <a:fillRect/>
          </a:stretch>
        </p:blipFill>
        <p:spPr bwMode="auto">
          <a:xfrm>
            <a:off x="2496269" y="738944"/>
            <a:ext cx="6492097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043609" y="675861"/>
            <a:ext cx="1447512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We used</a:t>
            </a:r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5" cstate="print"/>
          <a:srcRect l="40559" r="40559" b="36506"/>
          <a:stretch>
            <a:fillRect/>
          </a:stretch>
        </p:blipFill>
        <p:spPr bwMode="auto">
          <a:xfrm>
            <a:off x="183814" y="1782141"/>
            <a:ext cx="2398594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27" name="Picture 3"/>
          <p:cNvPicPr>
            <a:picLocks noChangeAspect="1" noChangeArrowheads="1"/>
          </p:cNvPicPr>
          <p:nvPr/>
        </p:nvPicPr>
        <p:blipFill>
          <a:blip r:embed="rId6" cstate="print"/>
          <a:srcRect l="44797" r="44797" b="36506"/>
          <a:stretch>
            <a:fillRect/>
          </a:stretch>
        </p:blipFill>
        <p:spPr bwMode="auto">
          <a:xfrm>
            <a:off x="5355863" y="1792080"/>
            <a:ext cx="1321696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57" y="3226490"/>
            <a:ext cx="37052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42936" y="3748089"/>
            <a:ext cx="48958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" name="Straight Arrow Connector 20"/>
          <p:cNvCxnSpPr/>
          <p:nvPr/>
        </p:nvCxnSpPr>
        <p:spPr>
          <a:xfrm flipH="1">
            <a:off x="2514600" y="1798983"/>
            <a:ext cx="914400" cy="2087217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383157" y="3438939"/>
            <a:ext cx="2067339" cy="934278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5252" y="5347252"/>
            <a:ext cx="364542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This is where we left off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30</a:t>
            </a:fld>
            <a:endParaRPr lang="en-CA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31</a:t>
            </a:fld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248477" y="218651"/>
            <a:ext cx="6927575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Now, still on #15 go to ‘Polynomial’ workpage</a:t>
            </a:r>
          </a:p>
        </p:txBody>
      </p:sp>
      <p:pic>
        <p:nvPicPr>
          <p:cNvPr id="14" name="Picture 13" descr="Chapter 11. Replacing Power by Polynomial function of L.tif"/>
          <p:cNvPicPr/>
          <p:nvPr/>
        </p:nvPicPr>
        <p:blipFill>
          <a:blip r:embed="rId2" cstate="print"/>
          <a:srcRect t="1683" b="5394"/>
          <a:stretch>
            <a:fillRect/>
          </a:stretch>
        </p:blipFill>
        <p:spPr>
          <a:xfrm>
            <a:off x="745430" y="864706"/>
            <a:ext cx="7663070" cy="4939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5800" y="5834320"/>
            <a:ext cx="7111562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Replace by  (B8+$CB$2*B8^2) and copy down.</a:t>
            </a:r>
          </a:p>
          <a:p>
            <a:r>
              <a:rPr lang="en-CA" sz="2800" dirty="0" smtClean="0"/>
              <a:t>That’s all.  Now use ‘SOLVER’.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401417" y="2236304"/>
            <a:ext cx="844826" cy="3697357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186609" y="3856383"/>
            <a:ext cx="1202634" cy="2027582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32</a:t>
            </a:fld>
            <a:endParaRPr lang="en-C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1974" y="1188265"/>
          <a:ext cx="506564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1226"/>
                <a:gridCol w="25444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Model equation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Log-Likelihood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Power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-26329.0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Polynomial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-26311.5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Increase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17.5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38540" y="4343387"/>
            <a:ext cx="7215809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Even though log-likelihood increased by a factor of e</a:t>
            </a:r>
            <a:r>
              <a:rPr lang="en-CA" sz="2800" baseline="30000" dirty="0" smtClean="0"/>
              <a:t>17.5</a:t>
            </a:r>
            <a:r>
              <a:rPr lang="en-CA" sz="2800" dirty="0" smtClean="0"/>
              <a:t> the CURE plot did not change much.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87008" y="1630004"/>
            <a:ext cx="340912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Increase in likelihood with no addition of parameters is good.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3448859"/>
            <a:ext cx="455374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Caution: Polynomials are risky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087" y="139148"/>
            <a:ext cx="3536802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 praise of the ‘Solver’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147" y="805069"/>
            <a:ext cx="8627165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Changing the functional form was straightforward.</a:t>
            </a:r>
          </a:p>
          <a:p>
            <a:r>
              <a:rPr lang="en-CA" sz="2800" dirty="0" smtClean="0"/>
              <a:t>We replaced                                  by 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1724" y="1207603"/>
            <a:ext cx="267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3379" y="1337434"/>
            <a:ext cx="3540708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20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Arial" pitchFamily="34" charset="0"/>
              </a:rPr>
              <a:t>,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12774" y="2037521"/>
            <a:ext cx="6142383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Note: mixes addition and multiplication but ‘Solver’ did not choke!</a:t>
            </a:r>
          </a:p>
        </p:txBody>
      </p:sp>
      <p:sp>
        <p:nvSpPr>
          <p:cNvPr id="13" name="Down Arrow 12"/>
          <p:cNvSpPr/>
          <p:nvPr/>
        </p:nvSpPr>
        <p:spPr>
          <a:xfrm rot="12945231">
            <a:off x="6470616" y="1696784"/>
            <a:ext cx="327992" cy="463243"/>
          </a:xfrm>
          <a:prstGeom prst="down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TextBox 13"/>
          <p:cNvSpPr txBox="1"/>
          <p:nvPr/>
        </p:nvSpPr>
        <p:spPr>
          <a:xfrm>
            <a:off x="258417" y="3210339"/>
            <a:ext cx="5794513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Modellers tend to use only linearized expressions in which addition and multiplication do not mix. Why?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12999" y="4342087"/>
            <a:ext cx="2459747" cy="859044"/>
          </a:xfrm>
          <a:prstGeom prst="rect">
            <a:avLst/>
          </a:prstGeom>
          <a:noFill/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5522" y="3785495"/>
            <a:ext cx="2005796" cy="673515"/>
          </a:xfrm>
          <a:prstGeom prst="rect">
            <a:avLst/>
          </a:prstGeom>
          <a:noFill/>
        </p:spPr>
      </p:pic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pic>
        <p:nvPicPr>
          <p:cNvPr id="31758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5521" y="3199088"/>
            <a:ext cx="2131181" cy="715617"/>
          </a:xfrm>
          <a:prstGeom prst="rect">
            <a:avLst/>
          </a:prstGeom>
          <a:noFill/>
        </p:spPr>
      </p:pic>
      <p:sp>
        <p:nvSpPr>
          <p:cNvPr id="20482" name="AutoShape 2" descr="data:image/jpeg;base64,/9j/4AAQSkZJRgABAQAAAQABAAD/2wCEAAkGBhIRDxUSEhASEBQVFBcVFhQVFBUVEBUUFBIVFRQVFx0XJyceFxkjGRUSHy8iIykvLC0vFSAxNTw2NSYrLSkBCQoKDgwOGQ8PGiocHiQpKS8sLSkpLCkvLzEpNSwpLDUsKSwpLCkpKSktLSksLCkpKSwuNSksLCwpKSwqKSwpLP/AABEIAIwAjAMBIgACEQEDEQH/xAAbAAEAAwADAQAAAAAAAAAAAAAABAUGAQIDB//EADcQAAICAQIEBAUCBAUFAAAAAAECAAMRBBIFEyExBkFRYRQiI3GBMkKRobHRB1JjcvAVJILB4f/EABcBAQEBAQAAAAAAAAAAAAAAAAABAgP/xAAhEQEBAQEAAQMFAQAAAAAAAAAAARECEiEx8CJBUXGRA//aAAwDAQACEQMRAD8A+4xEQEREBERAREQEREBERAREQEREBERAREQEREBmMxEBmMyPrdfXSu6xwg9+5+w85UcR8VVou5XRh7ZZh+IF9mMzJ6HxQuozy7wxAyVHysB2zj0z5yWNbZ/naXBocznMpquMOP1AN/Iyx02tV+x6+h7xgkZjMRIEREBERAREQE4zMp4r8aGjUVaLTVrdq7gWw7FaKahnNtpXrjocKOpx9sxNPxniCW177tFqamYCwLXbQ6A92QlnD49CBnp26yauNvIXFdfyqyQAzftBOB9z7T3fUgJv8sZnjW5erJ7nr0lHzDi3GibCbnLN7AkD2A8hPfh2na8ZrDN/4tn+kvuJ6UliQT0695aeHrwwODnHfzhWN0Xh674pLrFFSoflAI5jHzzjsCMTVkztrlJcHB/VPJkPpNRHO6cq5ByDieLHHecb5UaDhvEt/wArfq8j6/8A2WMx62Y6iaXhus5iZP6h0P8AeZsEuIiQIiICcGcwYHxsIzeKNcr92pQJnvs+gTj22hp9Yq4ZWEC7B0Ex/j7wk1l9et09nI1NXQWbdysvX5XXzHU/xngeJ8StUF9TpaNnzbNOlpe116qjtcPp1kgZ2qTjMzPR06y5YpvGHH2s4k7VWhKuGIM17gBfbYQb68HG4LSpHswHrI/iu7UNxbTXaO3D18O56KSeXcvPszWfZlPT3xOnhrhZV1rbbY+57LrSoJstdizHJGcSVoPD91OsqZmRq66H06Abt4rbUPZWDkY+VWC9/wBokuty8/x4eMOOprNCL6sgNp9UHQ/rrdUrDI3uDO/+HfFDpnbSXvuazTBtPZ5WLsDms/6iZI+w+2Y/jHwvy7bbKztW6h1dPm2ixwFFoAB6kAg+uJ34L4fHEdFYASllK1mp1zlLNnysD3PbrjyYzP1a1fDM+RW+H3Uvfv0vxX0tDjIrZl/7FMgcwg9fb0lk+kq/6nahpVlXSadUQ5wgJbO3r0PlkSo0FD1am2vNZYrQp+rZWAaKFqPUITg4J7SwHOTWNcTp3NlNdZHMs2qayfMpkjBHkDLNTqzbn4TdHxKzS8QGjZ3totoN1XMYvbSVLBk3HqyEqe+cZE0XPmQ+FNmpa1n5t7gKWClaq6lOAlSnJAyMkk5M09SdAJ05cus+yYlss+EanbYPQ9D+e385U1pJSTTLZxPLTW7kVvUA/wB56zKEREBERA4Zc95HbR1jJ2D+EkzrYPlP2P8ASBgkAGoG0d/7TU0cpUBsKKScLuIGT7Z7zNpXi4f8/aZl77K6uNairW1VW161a/hrbkV0UINppG7OwEny8wvqDHVxvnm1sfEWmNhVAQu4ZDYzgqeh+3U/xnXgHC7tIj7VBDNlguChb1wQCD19cSHrdZXo+RUyknaa6NPUN1jBcdFBPRVA6kkAestOG+K6mu+Fsru011mTWtoXbaFA3BHQspIwSVzmPRGL4toL/i3vGnJL/wCn0H8Glxp/DVl9RxSKiO7M/tnGF/vO2k8TLqalvq0t7VszKDmkNlG2sdu/OM5/hOvEfHTafS2k6S5EAUbmNW8G07FOA2epxGmI3DuGLUMhuYWGd3lg9gPaWCCUy8V+GoJt015SlMs6GpwAPYNnz9PKTa+OUtc9QJG3TrqQ7YFT0Mu7ehHUgDv06fiXYZVmk9VlFR4nqJpDK686o2jOAa0G3abBnoWLADGZYaLjVFmpt0qPm2pVZh+0h8dj5kZXPpuEuxMbXhDZpX2yP5mTJjdD45qrTUZo1DV6SwpdYoRgpwGLBQ29lAIJIEsdZ43oQ6UVq+o+M38k17ApCIGJJcjHQ/ymTK0MSBw3ibW7g1FlBGMbzWQ2R3U1s3b3k+EIiICIiBlb+HMLsqMjOCPMdxlfUY8pnePaOji3CrXwarKeYStmBbRbTnKv6ZUDPswPlN3rF2vn1/qJneKeFabnZ2pW0uAGBZ1DgfpDhSBYB5bge0WbG+evG6+deH+J3Xa7TXahiHu4eKqXJ/UyW4c9T+plDH33Z85qfGulAbQUVtu1J1tdyj9y11DNth9FA6e/aSuJ+FFcBHVG8wmMIoBwu3H6cYx0x2k/hfhkIHKVJUScO43NYwAGAWcliPbOJmc3G+u5bsmMF4Os26Wn6toHNs+QFeWfqt0IIzg5z0Mmf4gWgaS9AB1+GJ9QedkfjvIfiDQHRXolS7a1O5QMkZLgnv7yxrqr1bstwBV0pyGzjFZPXp16GM9ML1vfkk8P1FNtllW263qwchSasMCrBj27ZExvFFFKLp3Ls+isaslOrWcNu+dskftHVfu+PPpstRxu40fDaGvloSc27cM/+0d/yZSaDw7qxa26ourJy7GIyeWckg+3fP2mepp/n1Ofd3OkBW/iFrfQUFkx3eqola1X0DuSR/vBkTgusOmSp2VedXY2q1DCzLGu8Bbk24/bXsOM9OV7S20/hTW6pGqvC06atgFX/Pyzhdq+gx59Jo+FeGqUAp2Bntb52PVmXB37j6Y6fmXwTyjKa82Cni7VWHC6rdZWAMXU8urmJu/UmV3dVPrLLjlCi3hC1E117rzVyzgqhoRl29/I/nM1nCfBq02OFrVa37jqQcKEGd2f2gD8SJf/AIf1AKEoUcty1ZV7AULAA7cH5RgAYGBHjVnc+fpf+HtIUT5ntsOSQ1hUtg9l+UDIEuzKLgvBRQ5Za9rOAHY2WuSFyQPqMcAZPb1l6ZtyrmIiEIiIHndVuGJFFMnTzdPOWUVmu4dvwQSGXsw7jPce49vaV9HHEBsq51FliN8ypYgsUsyoAyk5B3FR92A8xL+fPbeE31olLfDcqh9y2YY3uDqkv65Uco4Ug4LbiBnAzLVSOL1LcFdqmZW27Gym1t3VNp3YOQRj1zIC8JbmLuSuo7W6M4NhrXG7AXpgFk6k9MiZHXai0KKzceZsq+stlzXDl1VKFAb5BhkZwe53+RJMveEcKsvRNRZbbWKqbaytdlgO6zk7QpIzy/ptnPX9PfrMeQ2C8UXTadClSncoYXL8yOpGQyn3HWVWn8evbZ8PXp/lfoztkAA9z9+v/MTJ/wDStQiqr3Epy6KynNsAKVLQrIFAGB9KzDA5+pjplpaeGOBNz3drS6OSUG526GxmXIIGzahVOhOcfYST1VrdZq2JKJ5HuOw9Za+G+E7M2tku/QE9wuc/jJ/oJ20PBBkE9vT1l0BN1kE5iJAiIgIiICIiAiIgdHrzIOr0AYHI/MsYl0fOdT4Q26jm4LDdk9icf+5e28X06VlFouBI7CrIz/Sac1j0E4FK+gkXXz2zg1upIKoy5PcjG0Z8vf8APSa7hfAEqUAgdMdB26S2xOcR7FrgCcxEIREQEREBERAREQEREBERAREQEREBERAREQERED//2Q=="/>
          <p:cNvSpPr>
            <a:spLocks noChangeAspect="1" noChangeArrowheads="1"/>
          </p:cNvSpPr>
          <p:nvPr/>
        </p:nvSpPr>
        <p:spPr bwMode="auto">
          <a:xfrm>
            <a:off x="155575" y="-639763"/>
            <a:ext cx="1333500" cy="1333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sp>
        <p:nvSpPr>
          <p:cNvPr id="20484" name="AutoShape 4" descr="data:image/jpeg;base64,/9j/4AAQSkZJRgABAQAAAQABAAD/2wCEAAkGBhIRDxUSEhASEBQVFBcVFhQVFBUVEBUUFBIVFRQVFx0XJyceFxkjGRUSHy8iIykvLC0vFSAxNTw2NSYrLSkBCQoKDgwOGQ8PGiocHiQpKS8sLSkpLCkvLzEpNSwpLDUsKSwpLCkpKSktLSksLCkpKSwuNSksLCwpKSwqKSwpLP/AABEIAIwAjAMBIgACEQEDEQH/xAAbAAEAAwADAQAAAAAAAAAAAAAABAUGAQIDB//EADcQAAICAQIEBAUCBAUFAAAAAAECAAMRBBIFEyExBkFRYRQiI3GBMkKRobHRB1JjcvAVJILB4f/EABcBAQEBAQAAAAAAAAAAAAAAAAABAgP/xAAhEQEBAQEAAQMFAQAAAAAAAAAAARECEiEx8CJBUXGRA//aAAwDAQACEQMRAD8A+4xEQEREBERAREQEREBERAREQEREBERAREQEREBmMxEBmMyPrdfXSu6xwg9+5+w85UcR8VVou5XRh7ZZh+IF9mMzJ6HxQuozy7wxAyVHysB2zj0z5yWNbZ/naXBocznMpquMOP1AN/Iyx02tV+x6+h7xgkZjMRIEREBERAREQE4zMp4r8aGjUVaLTVrdq7gWw7FaKahnNtpXrjocKOpx9sxNPxniCW177tFqamYCwLXbQ6A92QlnD49CBnp26yauNvIXFdfyqyQAzftBOB9z7T3fUgJv8sZnjW5erJ7nr0lHzDi3GibCbnLN7AkD2A8hPfh2na8ZrDN/4tn+kvuJ6UliQT0695aeHrwwODnHfzhWN0Xh674pLrFFSoflAI5jHzzjsCMTVkztrlJcHB/VPJkPpNRHO6cq5ByDieLHHecb5UaDhvEt/wArfq8j6/8A2WMx62Y6iaXhus5iZP6h0P8AeZsEuIiQIiICcGcwYHxsIzeKNcr92pQJnvs+gTj22hp9Yq4ZWEC7B0Ex/j7wk1l9et09nI1NXQWbdysvX5XXzHU/xngeJ8StUF9TpaNnzbNOlpe116qjtcPp1kgZ2qTjMzPR06y5YpvGHH2s4k7VWhKuGIM17gBfbYQb68HG4LSpHswHrI/iu7UNxbTXaO3D18O56KSeXcvPszWfZlPT3xOnhrhZV1rbbY+57LrSoJstdizHJGcSVoPD91OsqZmRq66H06Abt4rbUPZWDkY+VWC9/wBokuty8/x4eMOOprNCL6sgNp9UHQ/rrdUrDI3uDO/+HfFDpnbSXvuazTBtPZ5WLsDms/6iZI+w+2Y/jHwvy7bbKztW6h1dPm2ixwFFoAB6kAg+uJ34L4fHEdFYASllK1mp1zlLNnysD3PbrjyYzP1a1fDM+RW+H3Uvfv0vxX0tDjIrZl/7FMgcwg9fb0lk+kq/6nahpVlXSadUQ5wgJbO3r0PlkSo0FD1am2vNZYrQp+rZWAaKFqPUITg4J7SwHOTWNcTp3NlNdZHMs2qayfMpkjBHkDLNTqzbn4TdHxKzS8QGjZ3totoN1XMYvbSVLBk3HqyEqe+cZE0XPmQ+FNmpa1n5t7gKWClaq6lOAlSnJAyMkk5M09SdAJ05cus+yYlss+EanbYPQ9D+e385U1pJSTTLZxPLTW7kVvUA/wB56zKEREBERA4Zc95HbR1jJ2D+EkzrYPlP2P8ASBgkAGoG0d/7TU0cpUBsKKScLuIGT7Z7zNpXi4f8/aZl77K6uNairW1VW161a/hrbkV0UINppG7OwEny8wvqDHVxvnm1sfEWmNhVAQu4ZDYzgqeh+3U/xnXgHC7tIj7VBDNlguChb1wQCD19cSHrdZXo+RUyknaa6NPUN1jBcdFBPRVA6kkAestOG+K6mu+Fsru011mTWtoXbaFA3BHQspIwSVzmPRGL4toL/i3vGnJL/wCn0H8Glxp/DVl9RxSKiO7M/tnGF/vO2k8TLqalvq0t7VszKDmkNlG2sdu/OM5/hOvEfHTafS2k6S5EAUbmNW8G07FOA2epxGmI3DuGLUMhuYWGd3lg9gPaWCCUy8V+GoJt015SlMs6GpwAPYNnz9PKTa+OUtc9QJG3TrqQ7YFT0Mu7ehHUgDv06fiXYZVmk9VlFR4nqJpDK686o2jOAa0G3abBnoWLADGZYaLjVFmpt0qPm2pVZh+0h8dj5kZXPpuEuxMbXhDZpX2yP5mTJjdD45qrTUZo1DV6SwpdYoRgpwGLBQ29lAIJIEsdZ43oQ6UVq+o+M38k17ApCIGJJcjHQ/ymTK0MSBw3ibW7g1FlBGMbzWQ2R3U1s3b3k+EIiICIiBlb+HMLsqMjOCPMdxlfUY8pnePaOji3CrXwarKeYStmBbRbTnKv6ZUDPswPlN3rF2vn1/qJneKeFabnZ2pW0uAGBZ1DgfpDhSBYB5bge0WbG+evG6+deH+J3Xa7TXahiHu4eKqXJ/UyW4c9T+plDH33Z85qfGulAbQUVtu1J1tdyj9y11DNth9FA6e/aSuJ+FFcBHVG8wmMIoBwu3H6cYx0x2k/hfhkIHKVJUScO43NYwAGAWcliPbOJmc3G+u5bsmMF4Os26Wn6toHNs+QFeWfqt0IIzg5z0Mmf4gWgaS9AB1+GJ9QedkfjvIfiDQHRXolS7a1O5QMkZLgnv7yxrqr1bstwBV0pyGzjFZPXp16GM9ML1vfkk8P1FNtllW263qwchSasMCrBj27ZExvFFFKLp3Ls+isaslOrWcNu+dskftHVfu+PPpstRxu40fDaGvloSc27cM/+0d/yZSaDw7qxa26ourJy7GIyeWckg+3fP2mepp/n1Ofd3OkBW/iFrfQUFkx3eqola1X0DuSR/vBkTgusOmSp2VedXY2q1DCzLGu8Bbk24/bXsOM9OV7S20/hTW6pGqvC06atgFX/Pyzhdq+gx59Jo+FeGqUAp2Bntb52PVmXB37j6Y6fmXwTyjKa82Cni7VWHC6rdZWAMXU8urmJu/UmV3dVPrLLjlCi3hC1E117rzVyzgqhoRl29/I/nM1nCfBq02OFrVa37jqQcKEGd2f2gD8SJf/AIf1AKEoUcty1ZV7AULAA7cH5RgAYGBHjVnc+fpf+HtIUT5ntsOSQ1hUtg9l+UDIEuzKLgvBRQ5Za9rOAHY2WuSFyQPqMcAZPb1l6ZtyrmIiEIiIHndVuGJFFMnTzdPOWUVmu4dvwQSGXsw7jPce49vaV9HHEBsq51FliN8ypYgsUsyoAyk5B3FR92A8xL+fPbeE31olLfDcqh9y2YY3uDqkv65Uco4Ug4LbiBnAzLVSOL1LcFdqmZW27Gym1t3VNp3YOQRj1zIC8JbmLuSuo7W6M4NhrXG7AXpgFk6k9MiZHXai0KKzceZsq+stlzXDl1VKFAb5BhkZwe53+RJMveEcKsvRNRZbbWKqbaytdlgO6zk7QpIzy/ptnPX9PfrMeQ2C8UXTadClSncoYXL8yOpGQyn3HWVWn8evbZ8PXp/lfoztkAA9z9+v/MTJ/wDStQiqr3Epy6KynNsAKVLQrIFAGB9KzDA5+pjplpaeGOBNz3drS6OSUG526GxmXIIGzahVOhOcfYST1VrdZq2JKJ5HuOw9Za+G+E7M2tku/QE9wuc/jJ/oJ20PBBkE9vT1l0BN1kE5iJAiIgIiICIiAiIgdHrzIOr0AYHI/MsYl0fOdT4Q26jm4LDdk9icf+5e28X06VlFouBI7CrIz/Sac1j0E4FK+gkXXz2zg1upIKoy5PcjG0Z8vf8APSa7hfAEqUAgdMdB26S2xOcR7FrgCcxEIREQEREBERAREQEREBERAREQEREBERAREQERED//2Q=="/>
          <p:cNvSpPr>
            <a:spLocks noChangeAspect="1" noChangeArrowheads="1"/>
          </p:cNvSpPr>
          <p:nvPr/>
        </p:nvSpPr>
        <p:spPr bwMode="auto">
          <a:xfrm>
            <a:off x="155575" y="-639763"/>
            <a:ext cx="1333500" cy="13335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 dirty="0"/>
          </a:p>
        </p:txBody>
      </p:sp>
      <p:pic>
        <p:nvPicPr>
          <p:cNvPr id="20486" name="Picture 6" descr="http://datafinsolutions.com/Images/CannedSoftwa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0862" y="4676361"/>
            <a:ext cx="1666875" cy="1666875"/>
          </a:xfrm>
          <a:prstGeom prst="rect">
            <a:avLst/>
          </a:prstGeom>
          <a:noFill/>
        </p:spPr>
      </p:pic>
      <p:pic>
        <p:nvPicPr>
          <p:cNvPr id="20488" name="Picture 8" descr="https://encrypted-tbn3.gstatic.com/images?q=tbn:ANd9GcQcvDIu609sknUpmb1C2FiVYD55qB31fMB3F1D6GfWBV1wi9XAG"/>
          <p:cNvPicPr>
            <a:picLocks noChangeAspect="1" noChangeArrowheads="1"/>
          </p:cNvPicPr>
          <p:nvPr/>
        </p:nvPicPr>
        <p:blipFill>
          <a:blip r:embed="rId8" cstate="print"/>
          <a:srcRect b="28838"/>
          <a:stretch>
            <a:fillRect/>
          </a:stretch>
        </p:blipFill>
        <p:spPr bwMode="auto">
          <a:xfrm>
            <a:off x="2133463" y="4705764"/>
            <a:ext cx="1743075" cy="1864001"/>
          </a:xfrm>
          <a:prstGeom prst="rect">
            <a:avLst/>
          </a:prstGeom>
          <a:noFill/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33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34</a:t>
            </a:fld>
            <a:endParaRPr lang="en-CA" dirty="0"/>
          </a:p>
        </p:txBody>
      </p:sp>
      <p:pic>
        <p:nvPicPr>
          <p:cNvPr id="4" name="Picture 3" descr="Chapter 9 CURE plotrs for Fitted Values.jpg"/>
          <p:cNvPicPr/>
          <p:nvPr/>
        </p:nvPicPr>
        <p:blipFill>
          <a:blip r:embed="rId2" cstate="print"/>
          <a:srcRect l="4808" t="4772" r="1603" b="55809"/>
          <a:stretch>
            <a:fillRect/>
          </a:stretch>
        </p:blipFill>
        <p:spPr>
          <a:xfrm>
            <a:off x="1123122" y="1083364"/>
            <a:ext cx="7424530" cy="26338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5861" y="417443"/>
            <a:ext cx="113242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Recall: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5313" y="4194313"/>
            <a:ext cx="429168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Residual </a:t>
            </a:r>
            <a:r>
              <a:rPr lang="en-CA" sz="2800" dirty="0" smtClean="0">
                <a:latin typeface="Times New Roman"/>
                <a:cs typeface="Times New Roman"/>
              </a:rPr>
              <a:t>≡ Observed - Fitted</a:t>
            </a:r>
            <a:endParaRPr lang="en-CA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745435" y="4999383"/>
            <a:ext cx="8323304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 origin to A fitted is too small;</a:t>
            </a:r>
          </a:p>
          <a:p>
            <a:r>
              <a:rPr lang="en-CA" sz="2800" dirty="0" smtClean="0"/>
              <a:t>The only way to increase it is to allow positive intercept.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35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28599" y="248478"/>
            <a:ext cx="2180790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Add Intercept</a:t>
            </a:r>
          </a:p>
        </p:txBody>
      </p:sp>
      <p:pic>
        <p:nvPicPr>
          <p:cNvPr id="219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13" y="1461053"/>
            <a:ext cx="7133082" cy="192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8659" y="824938"/>
            <a:ext cx="6927575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Still on #15 go to ‘Add intercept’ workpage</a:t>
            </a:r>
          </a:p>
        </p:txBody>
      </p:sp>
      <p:pic>
        <p:nvPicPr>
          <p:cNvPr id="7" name="Picture 6" descr="Chapter 11. Adding and intercept.tif"/>
          <p:cNvPicPr/>
          <p:nvPr/>
        </p:nvPicPr>
        <p:blipFill>
          <a:blip r:embed="rId3" cstate="print"/>
          <a:srcRect r="2724" b="26349"/>
          <a:stretch>
            <a:fillRect/>
          </a:stretch>
        </p:blipFill>
        <p:spPr>
          <a:xfrm>
            <a:off x="3979453" y="2353586"/>
            <a:ext cx="5001720" cy="292608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1133060" y="1967948"/>
            <a:ext cx="1401418" cy="417444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109329" y="5168348"/>
            <a:ext cx="414863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Increase in log-likelihood=?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9270" y="5774635"/>
            <a:ext cx="319895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Justified by AIC, BIC?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10540" y="5575852"/>
            <a:ext cx="337425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Practically important?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36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168969" y="139152"/>
            <a:ext cx="5202065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We are still “Trying for a better fit”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8845" y="904461"/>
            <a:ext cx="6838120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For AADT I replaced ‘Power’ by the </a:t>
            </a:r>
            <a:r>
              <a:rPr lang="en-CA" sz="2800" dirty="0" err="1" smtClean="0"/>
              <a:t>sigmoids</a:t>
            </a:r>
            <a:r>
              <a:rPr lang="en-CA" sz="2800" dirty="0" smtClean="0"/>
              <a:t>:</a:t>
            </a:r>
          </a:p>
          <a:p>
            <a:r>
              <a:rPr lang="en-CA" sz="2800" dirty="0" smtClean="0"/>
              <a:t>	 ‘Logistic’, ‘Weibull’ and ‘Hoerl’ </a:t>
            </a:r>
          </a:p>
        </p:txBody>
      </p:sp>
      <p:pic>
        <p:nvPicPr>
          <p:cNvPr id="6" name="Picture 5" descr="Chapter 11. Differences between four fitted functions.tif"/>
          <p:cNvPicPr/>
          <p:nvPr/>
        </p:nvPicPr>
        <p:blipFill>
          <a:blip r:embed="rId2" cstate="print"/>
          <a:srcRect l="2564" t="5809" r="4647" b="16183"/>
          <a:stretch>
            <a:fillRect/>
          </a:stretch>
        </p:blipFill>
        <p:spPr>
          <a:xfrm>
            <a:off x="2313595" y="1965960"/>
            <a:ext cx="6701196" cy="43851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9270" y="2504661"/>
            <a:ext cx="2196548" cy="267765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Similar log-likelihoods but differing predictions when AADT&gt;10,000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37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77078" y="377686"/>
            <a:ext cx="173945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Footloose!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7078" y="1255639"/>
            <a:ext cx="771711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Which of the many alternative functions to choose?</a:t>
            </a:r>
          </a:p>
        </p:txBody>
      </p:sp>
      <p:pic>
        <p:nvPicPr>
          <p:cNvPr id="220164" name="Picture 4"/>
          <p:cNvPicPr>
            <a:picLocks noChangeAspect="1" noChangeArrowheads="1"/>
          </p:cNvPicPr>
          <p:nvPr/>
        </p:nvPicPr>
        <p:blipFill>
          <a:blip r:embed="rId2" cstate="print"/>
          <a:srcRect l="9686" r="9686" b="25848"/>
          <a:stretch>
            <a:fillRect/>
          </a:stretch>
        </p:blipFill>
        <p:spPr bwMode="auto">
          <a:xfrm>
            <a:off x="553281" y="3578829"/>
            <a:ext cx="8399328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77078" y="3011544"/>
            <a:ext cx="161467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Reporting</a:t>
            </a:r>
          </a:p>
        </p:txBody>
      </p:sp>
      <p:pic>
        <p:nvPicPr>
          <p:cNvPr id="220165" name="Picture 5"/>
          <p:cNvPicPr>
            <a:picLocks noChangeAspect="1" noChangeArrowheads="1"/>
          </p:cNvPicPr>
          <p:nvPr/>
        </p:nvPicPr>
        <p:blipFill>
          <a:blip r:embed="rId3" cstate="print"/>
          <a:srcRect l="30873" r="30268" b="19673"/>
          <a:stretch>
            <a:fillRect/>
          </a:stretch>
        </p:blipFill>
        <p:spPr bwMode="auto">
          <a:xfrm>
            <a:off x="561585" y="4120029"/>
            <a:ext cx="3984605" cy="7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77078" y="2133592"/>
            <a:ext cx="828726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(The uncertainty due to this source is never considered)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38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44458" y="381254"/>
            <a:ext cx="5200969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Moral: Choice of function matters.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1399" y="377687"/>
            <a:ext cx="1422290" cy="158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7080" y="2206488"/>
            <a:ext cx="7305260" cy="1892826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 smtClean="0"/>
              <a:t>The estimate of E{</a:t>
            </a:r>
            <a:r>
              <a:rPr lang="el-GR" sz="2800" dirty="0" smtClean="0"/>
              <a:t>μ</a:t>
            </a:r>
            <a:r>
              <a:rPr lang="en-US" sz="2800" dirty="0" smtClean="0"/>
              <a:t>) may depend strongly on what function the modeler chooses.</a:t>
            </a:r>
          </a:p>
          <a:p>
            <a:pPr>
              <a:spcBef>
                <a:spcPts val="600"/>
              </a:spcBef>
            </a:pPr>
            <a:r>
              <a:rPr lang="en-US" sz="2800" dirty="0" smtClean="0"/>
              <a:t>Therefore, uncertainty of prediction is not only (mainly?) a matter of statistical inaccuracies.</a:t>
            </a: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39</a:t>
            </a:fld>
            <a:endParaRPr lang="en-CA" dirty="0"/>
          </a:p>
        </p:txBody>
      </p:sp>
      <p:pic>
        <p:nvPicPr>
          <p:cNvPr id="4" name="Picture 3" descr="Two CURE Plots.tif"/>
          <p:cNvPicPr>
            <a:picLocks noChangeAspect="1"/>
          </p:cNvPicPr>
          <p:nvPr/>
        </p:nvPicPr>
        <p:blipFill>
          <a:blip r:embed="rId2" cstate="print"/>
          <a:srcRect l="1869" r="6542" b="14863"/>
          <a:stretch>
            <a:fillRect/>
          </a:stretch>
        </p:blipFill>
        <p:spPr>
          <a:xfrm>
            <a:off x="3949400" y="271047"/>
            <a:ext cx="4778584" cy="57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6225" y="2445026"/>
            <a:ext cx="3086871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CURE plots still bad.</a:t>
            </a:r>
          </a:p>
          <a:p>
            <a:r>
              <a:rPr lang="en-CA" sz="2800" dirty="0" smtClean="0"/>
              <a:t>What to do?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</a:t>
            </a:fld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023746" y="894598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dirty="0" smtClean="0"/>
              <a:t>“Aristotle maintained that women have fewer teeth than men; although he was twice married, it never occurred to him to verify this statement by examining his wives' mouths.”</a:t>
            </a:r>
          </a:p>
          <a:p>
            <a:r>
              <a:rPr lang="en-CA" sz="2800" dirty="0" smtClean="0">
                <a:hlinkClick r:id="rId2"/>
              </a:rPr>
              <a:t>Bertrand Russell </a:t>
            </a:r>
            <a:endParaRPr lang="en-CA" sz="2800" dirty="0"/>
          </a:p>
        </p:txBody>
      </p:sp>
      <p:sp>
        <p:nvSpPr>
          <p:cNvPr id="129026" name="AutoShape 2" descr="data:image/jpeg;base64,/9j/4AAQSkZJRgABAQAAAQABAAD/2wCEAAkGBhQSERQUEhQVFRQVGBQVFxgWFRUUFxUUFxQXFBUVFBUYHCYeFxkjGRQUHy8gJCcpLCwsFR4xNTAqNSYsLCkBCQoKDgwOFw8PFywcHBwpKSkpLCkpKSkpKSwpKSkpKSksKSwpKSkpKSwpKSwpLCkpKSksKSwsKSkpKSkpKSksNf/AABEIARMAtwMBIgACEQEDEQH/xAAcAAABBQEBAQAAAAAAAAAAAAADAQIEBQYABwj/xAA+EAABAwIDBQQIBAYBBQEAAAABAAIRAyEEEjEFQVFhgQYicZEHExShscHR8DJCUvEjYnKSouGyJDRDU4IV/8QAGQEAAwEBAQAAAAAAAAAAAAAAAAECAwQF/8QAIhEBAQACAgMBAAIDAAAAAAAAAAECEQMhEjFBUQQTFCJh/9oADAMBAAIRAxEAPwCyCfl5J9KmQ0kaz5BEoscQ4zJGm+OK204thERqlaJ3I9GiXAgm3HgVnu0PatlB3qqffqC2UTAP8xG/kjRrnFVBTkuMNG8rNbQ9IWHYCGB9Rw4CG+ahY3Zdeu/NWeWizg0zLTGmUHL80Z3ZLDwbmZaSQA05uIPkkNxWYzt/VIZkptGeYkOMQY5J/wD+5inCZaPEARwnnyVnhOy7c4l5dknLPdubEmI3R5ypJwuW1mNG8W8z9+KWhv8A4qaO0sVH4yfFoAJ5lS8HtbFgkObTd4H5oj20/wBcn+Vr3nq4BRqhIPddU60wQUguKXaYC1Wm5p3kd4Dxi4VrhcWyoJY4OHI/ELKNxLjZwDuALb+IBgjoShVtnmTUovNN4uINncu9r1T2em2hOhZnYPbEOd6rEjI8WzaA/wBQ3LYCj9hXNUrNIycCpHqFwoI0QIcnhyKKCcKKegEHpc6KKK71KegF6xIaiN6pIaSACaiRFNJcggqbY0R2k2M6JG01R9ttu+yYYlpio/uM5W7zug+SDkUHbjts/P7LhTLycri3XN+lvzKjbJ2N7M31lVzTVfcuJ9zBckfzAX3Kn7L4LIDXfeo8HJO5v6j4/DxhanCYI3L5Lzq52pPBs/hHvWNyaWfAnbWqmwOu+I/5XUjBitvkyZnKDfxJBUqnSAMnLPiTPnYqTmB/K3+2PNTctKx47Ues6o2/CdWx4JjsNnguGYm8HQcyIiecHkFYDwKYSoubox4N+xMHs9mrhYbzfyBOiklrRo0DyPWA0fFCY6Pv5Jjq55rP+xp/jwtXE04ioLc2NPxMhQquyKNW+Hff9L2vDDyDrwfPopJvqLKNicC1x3tducITnInL+P8Aig212RqPnOxzXj8Lx3rbg6NRz14o/YrtM6i/2bEExOVrj+XgJ4H3K8w+MfTGSsZp7qgJBYf5v0jnpxUXtDsN5YagYKwF5HddH9bZMjqOS1xy+xy5Y2dVsYXZVTdktqtr0cpJz0wAZjNG4mPoPBX7GWXRLtlYDlXEI+RIWJkEEiLlSEIARTSiwmkIARXJ5C5AcGryz0m13VsYyiPw0w1pO4Of3j1iBC9Za1eS4ml6zaj3v/8AY/IOAbOZ5H9LYHNRlemmK5w9GnRb6x5iIDbCQBplHGAL7rLqW0WVDLWEjib/ABVLtF5xGIi+VkTwBN8rRxV/haYAgQIiw3cFzXJvhxpdOgCZUsMA3TwQaKkscOqz268cQ2sMp9Jt9/VEotJ0j6o7KBBmVNraYhihfolGHG8o+SdNURmHg3jKo2vSP7KDaQmMwdo1jRTXEcEzMDaNOaNlpFdRF93K1+P2ULDOdQPc/AYluoE8uHwUquwR92KBRcACDf4+CvHLVY8nHMoex4ZWFQMaZs8gZXhrt8CzgCB5LSNYsltZpZTp1WzNMw7nTOo+fRaTYe0BWoseN9j4iy7MK8vKaqSWJhajuQyVogItTXBEc5NLkAOE0hELkxzkGGQuSly5GyOfWDWlx0aCT4ASvItiVPWY2q8m7hUP97mj4EDot1262l6vClosahy9NT9815fsnE5cUDxgeZH1Czz9NI1GzsKBmO9ziSeZJmPvcrHLl6lRaZyG+4n3z8ipbqhcGxbiuTKu/jnSZTJjXopFGN/BRKYBAE7z9+5SqbLj7lZOiJwdJAFoUlreOvxUWiwHTzU5twOMJba6M10RMo0H7JMljxIkeIQ2vFo3hLatJLmTbchVLaQuc8G3D5KLi3TGU/GP9Ktp06qh1KUpS4gGTpv+RXUr+P3onEZQehQ9ZQeyJ7vGN37+ai9hMT3alOdMrx1GV3+Q96m7OfDj4T9fvks7sTEep2hl/K81GA+PfE8b/FdfHXl8s/2rfOCGURxTCt3OEU0osIT0A0pjkrnIbqiA4rkwvXIDA+k3F/xabP0sJ6uP+l59Wrlr2vGog+K1/pIq/wDWuH8jAPKVjnsmBv0WdbYvQ3vFSmHjQhrv8QlwhmJ8PqVWdmMWH0Sz9IA6C3yVlgmwfCfLefcufOOjhvxd06YtaFIo09L6Ks9dCm0nOJsJGnBY12xPY8ZiiYbFteXZJ7piDbcCq52DqSSLKKHPofiFiSZ6/soq5WlaVDbLZHCRw32+STZmNziSReem5Tn4cOk8fjoYlJe1Lj8U8ju2IN+bd8fe5RBnN7x5a7ypGOqMpP8Axh0gxJGvzVbie07mtltMecA+W5OM7+rqjSdkMtNxEkcURmYCOHHVZOh2ixT7MY1t9Gsqn/KdPJXWx9tue71eIaadUA7rPb8jYqrNFjl5elux8Oa4+B8I1WP2lULcQWyA5lR8TbU52dLkeDhwWrqtJBnQmQeQ+qwPauofahmJksYerSGmOfdB6ro4q4efHvb1zZWN9dRZUH5gJ5HePNSoWN7A7XBa6i43kub4HUea14cuuXccVmji1CqtTnPQqjkyBeFHcUSo5RXOQDi5Igl65BPOPSU6McSN7GfBZinUAnzVz27rZsXUPAhvk0LOtdosr7bybi77PbQ9W4iBDgesCTy4e9a3Dv132npofgsBQMERrkdHidfd8At5hMY0sYYMwLiI3XM2g/FZZtuNYDENygkgWBvy+/eqzEdrHC1KkTpEk/5BonoIVgMP6xsBrgHalxbAHBsXMouC2MWXY8k8mtGpmATMrndsm50g4PaGMqiXS2J7op5W25k8rKRUxNXRzwZsQYMf2/RXVTCkN77yeRy/IKCym0OmNCNd0myXtrjj4z9Q8Ax2gMGb6x4gTZaLCOYWwe9wk69FWV8Ple4idAfETKk4N2YAx5pahS30j7Rw2eqe4MoaBMCQZOiBh8EdM5HhHxO9Wld0AnLJFyOWpXNhzjwMEb9yN/GmOJ1LDRZ1SoZjV30CV+yqWYOyAkaE3IPI6ynPZBCKGg62KSrEf1INh7+9HneFie21D+K103t0s4G3PI3yXoPqTfqsH6RJaaJ4yOo/05a8XtxfyMelbhtqmhWovG5w6iLhevUsSHNDhoQCvCdrPvSHEz7l6p2Zx+bC051Ay+Vl14152U+tGayE+soD8UhnEqts0upVQHOUd2IQjiUbA7nLlEfXXJ7J5n2s/wC4qczPuWfY9aftnR/iB+4i/Sx+Syla1/NZ1vh6TnOsHDUGenHzJWy2RUBYDHdBJjcTzHujksRRfLfC3Q/ZVx2bxU1PVk6wY5tBkdco81Gc3GmHWTc0w6ZJLhw0HXkrKjWgTM8t37KHQqZgOHkptNto3LlengLmcRISOoAtJI1k+9EpO4aKv23tP1dOBq5wbP6QTc9BJ6KbfjbSPU2hmJaDLh3SrrZGG7uvms7j9p06DctGk5x4tEzzJOvij7H7S5gcwc08HCCPBVvUZfe2nxmE7hywHQfOImeqz+Hp1sOC6oAWW72mX+ofPmpmJxz6jQKRAPE3Eb7TdQ8dSxFSm9r6ktcMsZQBfcovbWLfC44EbipVIByxOEc6icpPhfloVpsDXkAzrH7LPdi5qxbs7vgsf6T6INBjuFRtxuJBC1Lq9gqLtdFbB1miMzW5/wCxwf5w0rXDLuObmw3jXmWLM1aY4NnzW+7LYiKJHBx94BWCDP43/wAs/wCIWu7NVLvb4H5Lunt5GfppH1kM1kzKkNNU5zjWTDUXeqK40kAN1RcnnDrkyZrtZS/ht8T8FhsTSjw+C9C7aMhtPxKxVanfxUt8PSrwr4dHG30Vpsl+XFUiNXODb6AGx6wVVYmjlMj9lNoYiHU6n6XNd5G/zSvprPe3p9F8AKZTxNvmqCjVkzr+kTutdWVKpAly4MnrcV6WjK8D6KrxDBUeS42Ex4/sgYjabR3Zg+UBQRteiyzqjZm4JjQ8d6nGVeec9NBhcGyJFvCRPRFbsZjje/u8zKpG9oqYnK8XuDmHWFz+0zBEVDF5iT8lXaZZWqweFptgNvwUnE5S2Of38Fj2dqcp/C6IkS0i2s3QG9tMzg0NcTcgaSfmbpap2yLLauHl3nr1VZhdqmm4Nmb7jMcE+rha9XvPhjToADJ5uJ+STY2y5qkkSG+51h0RZ0mW76XmH2kTAvJ8/Lcu2g3u1HO3UquYTuy26396sqNAMZlpgNJ5a34qu7WVBTwzm73ltIc5dnqHypnzCnCbp8uWsbXm1MfxXcoHkAFo+zb4rtH6gR81nMMZqPP8x+K0fZykXYmkBxnoAvRePl6bX2ZJ7OrT2Zd7Oqc+laMMl9mVmMOl9mTJWDCrlajDLlWief8ApAbApDjm+SxDxbwXoHpOwpDKL9wLmnqLfBYCVDbFDxNKVFoGARw+asiJUCuzKZ6IaRs+y1WaLST+Elh5D8vuhaijsrNpGU6y6fJYDsptQU6pY78NSBfQP3eenktthahZoO4bEHdO9p4Li5ZqvR4MtwbaGxcsGJAGvDhdVzdhU6gIe0Ec/PVadhGSoCLQ4jyuqulSLbb9D9fL4LPFvloCrsd3swpUmsy5HNYS2bG2uqH2X7MOoMe6rTFR/wCFu9rREzffPwWmwsZYVjhy0CFt0ymLMbb7O1MV6p0+rcGw/wDNmGoi+sl3mnbK7HUqJzBuZ+9zrnpuC0o0vuRaYCncjTWopsRg558+Srdg4eKtQH+scYmLjfuWgxR7pjoOe73qEcKWVKRG4PBI6GfcVFVEuhTObNHIcidLb9yw3braObE+rB7lBvm9wDnHyDR5r0NsTc2aS4ndDfv3LxXbWNzmq+b1Hn/Ik+4WWnDj3tzfycupAtmC08VufR9gs+Ic+LMb73WHulYvDNytA3r2D0d7LDMI11i6oS93waPIe8rqjzs/S69nXeoViaCaaKtggCgl9Spvql3qlWk1D9SkU31a5USk23sVuIovpPFnDyO4heCbToOw9Z9Kpq0x4jceq+lDTXh3pZwn/W23tHxWdnTbC9suKoOiSq3MOar/AFZboUZuIKjbXQQtIOo94XofY7tMKzfUVT/EAhrj+dvPndYWpRD7izgkpUKrCHNBa5pkHn9FGeHlGvHn417Bs+qSDSOpJaOUCY84TqlGWzfvAE8t/wBB0WO2X21kNNUGnUH5rw76HxstVhtqsqTlOhzDSwIFvj5Ln8bj7ds5JknYZxGttymtf9/sodSkXMhjo0PONTHNOotMBpMkI01ixa4QddE5j+EodOmPJSMvmp6aSAtZL9LC/X7+SXEOhrSBebdZ+SJUqADjb7lVW19stpsdWfZjBYTGZxsAOP7pe+k3U7Q+123xQwxptP8AEqgsEahgsT/y6nkvL4z1OTNf6j9hG2ltd9eo6q/U2aNw4AcgkwzMgA1OvXiurDHxjzeXPzu0umRqp+x+0dfDGabyBw1aeiqalTuk8o87JcOSQFpHPk9h7M+kilXhleKb9x/Keu5bIAESII5L5wrYgU2lztAth6Ku3jjX9nqk+rfZkmcrh9Vcvxllj9everSGmpEBMc4DUhaMgsi5FASppRXCAZXhPpExzauLeWXDe7PhrC9E9IPbFtGmaNN01Xax+Uc+a8gqvB13qK1x/VBVdLoUzB4AvHAcfvVGxGBDlMwrMrQ3gP8AajTbyGwmDYzQSeJuf9J9cTb7hKx6Yw3PJMlVjtnvLrWBRcA6rQINN5MbjoeXJWbXri0KdRcysXOzO2osHjKeB+RsOi0Le0DXDdPO3gvMsZiGzlFyoWG23UpmGHuz+E3H+lhlxz46sOfKe3r1PbgO8dEQ7ZzWE9L+/QLzfB9tGgDPSv8Ayx8CrJ/pAGWKVIzES4gAfFY/138dM55frdNxMiXkMY0SZPvJWA7Wdo/a6gbTtQp6bszt7zy3D/apNpbfq1hle85ZnK2QD03qKyrx04fVa4ceu65+Tl8uolUtZ6NHLiVIn91EbiQLlDfjwtnOsg5p7pMb0mL2mymOJ3DiqsYjMYJDeCHi9muA4ncePJNPRGbRc98u8twHBS8OwscKlKQQZgag8QqnDMJKtmOyqomtFhO1uJ/9tTqSj1O0Nd1zVf8A3FZcYklTKNWWp7R46avYvpCr4d93F7TucfKFyxlZ91yqWp8Ybicc57i5xJJMknUqOcUUN1JvE+aFVpWsSkuaF9sVu0rO0GE1Gg8R9VomNSOjNsExh1PNPcbITT3QhIgegY7EZWwNSlDkKvSzFKqivp0gxhcd9uclRW0aZ/8AIR4t+ikbXqQWs4CT4nT75qG1w3qLGsqyw+wXPH8N9N3WCpzOyOJgQGAf1f6VG17VJZjiP/I4f/RUWZfq5lj9jT4P0c1HXfUaPASfeg7d2Nh8G2CXVKp0bMRzIGgVZhtsV2ju1nRwmfioeILnOLnElx1JvKUwz33TueGuorajjMlOZTB0KkVKahuEFaskqjhr3VyzEKlwtVTQEysSquFBlzNdSPmFBzE6qXhnkFGxWED7izvcfHmnpO9IA1sptKwUalSg31GqL6xBXs2qVyHUcuVEhEHgfJKM3ApDiymHEFB6TcCDnuNAdeOitmusqnZUnMfAfP6K0myRU3EVrJ5JgKJVv5qWSiggK5z8oJOgulCrNs4v8g8T8gpVFbWcXuLjqT+wTRQKVpR2OQoNuF5p3sXNGa5FawplsBmCO5ykU2uG8FPMBJ63gkHHwUHEtE6XU2ChV6MphWgwptHFbjqo2SZTqQDrHXcUjWVOqp1KrZUOdzDdTsPi09lYt6tLO234h7+SrT5KbhcRfVJj8PN2i/x/2hKseVyGlVBDLUie5Ikpa7MZDBzuppKHQECOATs0BNn9NfYjxT6lVQquK74HCT7kEYlzp4KLWkg+K2gWiyqDJMnepeNEAdUAIhkFNGZTXMbKLHBBHNEJpxE2amlvG5XBBnAbyntKGE8OT0Qk8VExFXcEYklNFHimkmHowo+Ko5TI0+anhNqMkQg9hUHh4g6qPWw5YZGiGQWO+7q0o1A9qSkTD43irali8w5qoxWBi4UenXLUh7XWIYHd5uu8LlWU8eR4fBcnstBFFwjZePPyQZUjCaqiWmeyhYzFwLapataAq6q6TKm05C4ap3wTvsetlZspQqZW+Er5hzFj4pKR8fqPD5oLGo2P/F0CZTaghmhOLoQy9JKICMN0UhCbqpEqkh5UrU9MLUA9qWUwJZQD8ySUwlK0oAG0BYeKjYeuWlScadAoRCVVF2yrmF/v7+aiVsHMoWDr7ipzXSgld7IVytw0EaLktHtStFkWjUiUGbBcx11RJVQSg1aaPSuEtRihaAQi4StldyNikqtTGU5MBMkzGnvdAhmom1SAQJmBCaCgj5RWhMphFiyaQ96kjRRt6Owpg4LiEoXOQDIXPIm2iVMekZC5c0pkpzdUEZiDJUd7UesboZCZgAwp2Gqyob2rqT4KlS5FSAuUY1hH34/JIgtIE2SArhokTNJY+CpIdKi0zI0TgyOSkzawumh2Ucz7gnVag3XIQCUyLKIwIYRaYThUZgT3JrVzk0mogKGClDkAYOSkpgSygOCY9LmSEoAbCnOshE3TyZEIBCZTiE0MjfKWUAJ7UFwUlxQ3NSOUSh3hHCFyAAQbJEjIFy5cgxaDyAYTHPJ1K5cgEK5cuQDgjtSLk4miArnLlyZBnVOCRcgChKUq5AMaudp980q5AAqLhqlXINx3dUq5chJqQrlyFGDRcuX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29028" name="AutoShape 4" descr="data:image/jpeg;base64,/9j/4AAQSkZJRgABAQAAAQABAAD/2wCEAAkGBhQSERQUEhQVFRQVGBQVFxgWFRUUFxUUFxQXFBUVFBUYHCYeFxkjGRQUHy8gJCcpLCwsFR4xNTAqNSYsLCkBCQoKDgwOFw8PFywcHBwpKSkpLCkpKSkpKSwpKSkpKSksKSwpKSkpKSwpKSwpLCkpKSksKSwsKSkpKSkpKSksNf/AABEIARMAtwMBIgACEQEDEQH/xAAcAAABBQEBAQAAAAAAAAAAAAADAQIEBQYABwj/xAA+EAABAwIDBQQIBAYBBQEAAAABAAIRAyEEEjEFQVFhgQYicZEHExShscHR8DJCUvEjYnKSouGyJDRDU4IV/8QAGQEAAwEBAQAAAAAAAAAAAAAAAAECAwQF/8QAIhEBAQACAgMBAAIDAAAAAAAAAAECEQMhEjFBUQQTFCJh/9oADAMBAAIRAxEAPwCyCfl5J9KmQ0kaz5BEoscQ4zJGm+OK204thERqlaJ3I9GiXAgm3HgVnu0PatlB3qqffqC2UTAP8xG/kjRrnFVBTkuMNG8rNbQ9IWHYCGB9Rw4CG+ahY3Zdeu/NWeWizg0zLTGmUHL80Z3ZLDwbmZaSQA05uIPkkNxWYzt/VIZkptGeYkOMQY5J/wD+5inCZaPEARwnnyVnhOy7c4l5dknLPdubEmI3R5ypJwuW1mNG8W8z9+KWhv8A4qaO0sVH4yfFoAJ5lS8HtbFgkObTd4H5oj20/wBcn+Vr3nq4BRqhIPddU60wQUguKXaYC1Wm5p3kd4Dxi4VrhcWyoJY4OHI/ELKNxLjZwDuALb+IBgjoShVtnmTUovNN4uINncu9r1T2em2hOhZnYPbEOd6rEjI8WzaA/wBQ3LYCj9hXNUrNIycCpHqFwoI0QIcnhyKKCcKKegEHpc6KKK71KegF6xIaiN6pIaSACaiRFNJcggqbY0R2k2M6JG01R9ttu+yYYlpio/uM5W7zug+SDkUHbjts/P7LhTLycri3XN+lvzKjbJ2N7M31lVzTVfcuJ9zBckfzAX3Kn7L4LIDXfeo8HJO5v6j4/DxhanCYI3L5Lzq52pPBs/hHvWNyaWfAnbWqmwOu+I/5XUjBitvkyZnKDfxJBUqnSAMnLPiTPnYqTmB/K3+2PNTctKx47Ues6o2/CdWx4JjsNnguGYm8HQcyIiecHkFYDwKYSoubox4N+xMHs9mrhYbzfyBOiklrRo0DyPWA0fFCY6Pv5Jjq55rP+xp/jwtXE04ioLc2NPxMhQquyKNW+Hff9L2vDDyDrwfPopJvqLKNicC1x3tducITnInL+P8Aig212RqPnOxzXj8Lx3rbg6NRz14o/YrtM6i/2bEExOVrj+XgJ4H3K8w+MfTGSsZp7qgJBYf5v0jnpxUXtDsN5YagYKwF5HddH9bZMjqOS1xy+xy5Y2dVsYXZVTdktqtr0cpJz0wAZjNG4mPoPBX7GWXRLtlYDlXEI+RIWJkEEiLlSEIARTSiwmkIARXJ5C5AcGryz0m13VsYyiPw0w1pO4Of3j1iBC9Za1eS4ml6zaj3v/8AY/IOAbOZ5H9LYHNRlemmK5w9GnRb6x5iIDbCQBplHGAL7rLqW0WVDLWEjib/ABVLtF5xGIi+VkTwBN8rRxV/haYAgQIiw3cFzXJvhxpdOgCZUsMA3TwQaKkscOqz268cQ2sMp9Jt9/VEotJ0j6o7KBBmVNraYhihfolGHG8o+SdNURmHg3jKo2vSP7KDaQmMwdo1jRTXEcEzMDaNOaNlpFdRF93K1+P2ULDOdQPc/AYluoE8uHwUquwR92KBRcACDf4+CvHLVY8nHMoex4ZWFQMaZs8gZXhrt8CzgCB5LSNYsltZpZTp1WzNMw7nTOo+fRaTYe0BWoseN9j4iy7MK8vKaqSWJhajuQyVogItTXBEc5NLkAOE0hELkxzkGGQuSly5GyOfWDWlx0aCT4ASvItiVPWY2q8m7hUP97mj4EDot1262l6vClosahy9NT9815fsnE5cUDxgeZH1Czz9NI1GzsKBmO9ziSeZJmPvcrHLl6lRaZyG+4n3z8ipbqhcGxbiuTKu/jnSZTJjXopFGN/BRKYBAE7z9+5SqbLj7lZOiJwdJAFoUlreOvxUWiwHTzU5twOMJba6M10RMo0H7JMljxIkeIQ2vFo3hLatJLmTbchVLaQuc8G3D5KLi3TGU/GP9Ktp06qh1KUpS4gGTpv+RXUr+P3onEZQehQ9ZQeyJ7vGN37+ai9hMT3alOdMrx1GV3+Q96m7OfDj4T9fvks7sTEep2hl/K81GA+PfE8b/FdfHXl8s/2rfOCGURxTCt3OEU0osIT0A0pjkrnIbqiA4rkwvXIDA+k3F/xabP0sJ6uP+l59Wrlr2vGog+K1/pIq/wDWuH8jAPKVjnsmBv0WdbYvQ3vFSmHjQhrv8QlwhmJ8PqVWdmMWH0Sz9IA6C3yVlgmwfCfLefcufOOjhvxd06YtaFIo09L6Ks9dCm0nOJsJGnBY12xPY8ZiiYbFteXZJ7piDbcCq52DqSSLKKHPofiFiSZ6/soq5WlaVDbLZHCRw32+STZmNziSReem5Tn4cOk8fjoYlJe1Lj8U8ju2IN+bd8fe5RBnN7x5a7ypGOqMpP8Axh0gxJGvzVbie07mtltMecA+W5OM7+rqjSdkMtNxEkcURmYCOHHVZOh2ixT7MY1t9Gsqn/KdPJXWx9tue71eIaadUA7rPb8jYqrNFjl5elux8Oa4+B8I1WP2lULcQWyA5lR8TbU52dLkeDhwWrqtJBnQmQeQ+qwPauofahmJksYerSGmOfdB6ro4q4efHvb1zZWN9dRZUH5gJ5HePNSoWN7A7XBa6i43kub4HUea14cuuXccVmji1CqtTnPQqjkyBeFHcUSo5RXOQDi5Igl65BPOPSU6McSN7GfBZinUAnzVz27rZsXUPAhvk0LOtdosr7bybi77PbQ9W4iBDgesCTy4e9a3Dv132npofgsBQMERrkdHidfd8At5hMY0sYYMwLiI3XM2g/FZZtuNYDENygkgWBvy+/eqzEdrHC1KkTpEk/5BonoIVgMP6xsBrgHalxbAHBsXMouC2MWXY8k8mtGpmATMrndsm50g4PaGMqiXS2J7op5W25k8rKRUxNXRzwZsQYMf2/RXVTCkN77yeRy/IKCym0OmNCNd0myXtrjj4z9Q8Ax2gMGb6x4gTZaLCOYWwe9wk69FWV8Ple4idAfETKk4N2YAx5pahS30j7Rw2eqe4MoaBMCQZOiBh8EdM5HhHxO9Wld0AnLJFyOWpXNhzjwMEb9yN/GmOJ1LDRZ1SoZjV30CV+yqWYOyAkaE3IPI6ynPZBCKGg62KSrEf1INh7+9HneFie21D+K103t0s4G3PI3yXoPqTfqsH6RJaaJ4yOo/05a8XtxfyMelbhtqmhWovG5w6iLhevUsSHNDhoQCvCdrPvSHEz7l6p2Zx+bC051Ay+Vl14152U+tGayE+soD8UhnEqts0upVQHOUd2IQjiUbA7nLlEfXXJ7J5n2s/wC4qczPuWfY9aftnR/iB+4i/Sx+Syla1/NZ1vh6TnOsHDUGenHzJWy2RUBYDHdBJjcTzHujksRRfLfC3Q/ZVx2bxU1PVk6wY5tBkdco81Gc3GmHWTc0w6ZJLhw0HXkrKjWgTM8t37KHQqZgOHkptNto3LlengLmcRISOoAtJI1k+9EpO4aKv23tP1dOBq5wbP6QTc9BJ6KbfjbSPU2hmJaDLh3SrrZGG7uvms7j9p06DctGk5x4tEzzJOvij7H7S5gcwc08HCCPBVvUZfe2nxmE7hywHQfOImeqz+Hp1sOC6oAWW72mX+ofPmpmJxz6jQKRAPE3Eb7TdQ8dSxFSm9r6ktcMsZQBfcovbWLfC44EbipVIByxOEc6icpPhfloVpsDXkAzrH7LPdi5qxbs7vgsf6T6INBjuFRtxuJBC1Lq9gqLtdFbB1miMzW5/wCxwf5w0rXDLuObmw3jXmWLM1aY4NnzW+7LYiKJHBx94BWCDP43/wAs/wCIWu7NVLvb4H5Lunt5GfppH1kM1kzKkNNU5zjWTDUXeqK40kAN1RcnnDrkyZrtZS/ht8T8FhsTSjw+C9C7aMhtPxKxVanfxUt8PSrwr4dHG30Vpsl+XFUiNXODb6AGx6wVVYmjlMj9lNoYiHU6n6XNd5G/zSvprPe3p9F8AKZTxNvmqCjVkzr+kTutdWVKpAly4MnrcV6WjK8D6KrxDBUeS42Ex4/sgYjabR3Zg+UBQRteiyzqjZm4JjQ8d6nGVeec9NBhcGyJFvCRPRFbsZjje/u8zKpG9oqYnK8XuDmHWFz+0zBEVDF5iT8lXaZZWqweFptgNvwUnE5S2Of38Fj2dqcp/C6IkS0i2s3QG9tMzg0NcTcgaSfmbpap2yLLauHl3nr1VZhdqmm4Nmb7jMcE+rha9XvPhjToADJ5uJ+STY2y5qkkSG+51h0RZ0mW76XmH2kTAvJ8/Lcu2g3u1HO3UquYTuy26396sqNAMZlpgNJ5a34qu7WVBTwzm73ltIc5dnqHypnzCnCbp8uWsbXm1MfxXcoHkAFo+zb4rtH6gR81nMMZqPP8x+K0fZykXYmkBxnoAvRePl6bX2ZJ7OrT2Zd7Oqc+laMMl9mVmMOl9mTJWDCrlajDLlWief8ApAbApDjm+SxDxbwXoHpOwpDKL9wLmnqLfBYCVDbFDxNKVFoGARw+asiJUCuzKZ6IaRs+y1WaLST+Elh5D8vuhaijsrNpGU6y6fJYDsptQU6pY78NSBfQP3eenktthahZoO4bEHdO9p4Li5ZqvR4MtwbaGxcsGJAGvDhdVzdhU6gIe0Ec/PVadhGSoCLQ4jyuqulSLbb9D9fL4LPFvloCrsd3swpUmsy5HNYS2bG2uqH2X7MOoMe6rTFR/wCFu9rREzffPwWmwsZYVjhy0CFt0ymLMbb7O1MV6p0+rcGw/wDNmGoi+sl3mnbK7HUqJzBuZ+9zrnpuC0o0vuRaYCncjTWopsRg558+Srdg4eKtQH+scYmLjfuWgxR7pjoOe73qEcKWVKRG4PBI6GfcVFVEuhTObNHIcidLb9yw3braObE+rB7lBvm9wDnHyDR5r0NsTc2aS4ndDfv3LxXbWNzmq+b1Hn/Ik+4WWnDj3tzfycupAtmC08VufR9gs+Ic+LMb73WHulYvDNytA3r2D0d7LDMI11i6oS93waPIe8rqjzs/S69nXeoViaCaaKtggCgl9Spvql3qlWk1D9SkU31a5USk23sVuIovpPFnDyO4heCbToOw9Z9Kpq0x4jceq+lDTXh3pZwn/W23tHxWdnTbC9suKoOiSq3MOar/AFZboUZuIKjbXQQtIOo94XofY7tMKzfUVT/EAhrj+dvPndYWpRD7izgkpUKrCHNBa5pkHn9FGeHlGvHn417Bs+qSDSOpJaOUCY84TqlGWzfvAE8t/wBB0WO2X21kNNUGnUH5rw76HxstVhtqsqTlOhzDSwIFvj5Ln8bj7ds5JknYZxGttymtf9/sodSkXMhjo0PONTHNOotMBpMkI01ixa4QddE5j+EodOmPJSMvmp6aSAtZL9LC/X7+SXEOhrSBebdZ+SJUqADjb7lVW19stpsdWfZjBYTGZxsAOP7pe+k3U7Q+123xQwxptP8AEqgsEahgsT/y6nkvL4z1OTNf6j9hG2ltd9eo6q/U2aNw4AcgkwzMgA1OvXiurDHxjzeXPzu0umRqp+x+0dfDGabyBw1aeiqalTuk8o87JcOSQFpHPk9h7M+kilXhleKb9x/Keu5bIAESII5L5wrYgU2lztAth6Ku3jjX9nqk+rfZkmcrh9Vcvxllj9everSGmpEBMc4DUhaMgsi5FASppRXCAZXhPpExzauLeWXDe7PhrC9E9IPbFtGmaNN01Xax+Uc+a8gqvB13qK1x/VBVdLoUzB4AvHAcfvVGxGBDlMwrMrQ3gP8AajTbyGwmDYzQSeJuf9J9cTb7hKx6Yw3PJMlVjtnvLrWBRcA6rQINN5MbjoeXJWbXri0KdRcysXOzO2osHjKeB+RsOi0Le0DXDdPO3gvMsZiGzlFyoWG23UpmGHuz+E3H+lhlxz46sOfKe3r1PbgO8dEQ7ZzWE9L+/QLzfB9tGgDPSv8Ayx8CrJ/pAGWKVIzES4gAfFY/138dM55frdNxMiXkMY0SZPvJWA7Wdo/a6gbTtQp6bszt7zy3D/apNpbfq1hle85ZnK2QD03qKyrx04fVa4ceu65+Tl8uolUtZ6NHLiVIn91EbiQLlDfjwtnOsg5p7pMb0mL2mymOJ3DiqsYjMYJDeCHi9muA4ncePJNPRGbRc98u8twHBS8OwscKlKQQZgag8QqnDMJKtmOyqomtFhO1uJ/9tTqSj1O0Nd1zVf8A3FZcYklTKNWWp7R46avYvpCr4d93F7TucfKFyxlZ91yqWp8Ybicc57i5xJJMknUqOcUUN1JvE+aFVpWsSkuaF9sVu0rO0GE1Gg8R9VomNSOjNsExh1PNPcbITT3QhIgegY7EZWwNSlDkKvSzFKqivp0gxhcd9uclRW0aZ/8AIR4t+ikbXqQWs4CT4nT75qG1w3qLGsqyw+wXPH8N9N3WCpzOyOJgQGAf1f6VG17VJZjiP/I4f/RUWZfq5lj9jT4P0c1HXfUaPASfeg7d2Nh8G2CXVKp0bMRzIGgVZhtsV2ju1nRwmfioeILnOLnElx1JvKUwz33TueGuorajjMlOZTB0KkVKahuEFaskqjhr3VyzEKlwtVTQEysSquFBlzNdSPmFBzE6qXhnkFGxWED7izvcfHmnpO9IA1sptKwUalSg31GqL6xBXs2qVyHUcuVEhEHgfJKM3ApDiymHEFB6TcCDnuNAdeOitmusqnZUnMfAfP6K0myRU3EVrJ5JgKJVv5qWSiggK5z8oJOgulCrNs4v8g8T8gpVFbWcXuLjqT+wTRQKVpR2OQoNuF5p3sXNGa5FawplsBmCO5ykU2uG8FPMBJ63gkHHwUHEtE6XU2ChV6MphWgwptHFbjqo2SZTqQDrHXcUjWVOqp1KrZUOdzDdTsPi09lYt6tLO234h7+SrT5KbhcRfVJj8PN2i/x/2hKseVyGlVBDLUie5Ikpa7MZDBzuppKHQECOATs0BNn9NfYjxT6lVQquK74HCT7kEYlzp4KLWkg+K2gWiyqDJMnepeNEAdUAIhkFNGZTXMbKLHBBHNEJpxE2amlvG5XBBnAbyntKGE8OT0Qk8VExFXcEYklNFHimkmHowo+Ko5TI0+anhNqMkQg9hUHh4g6qPWw5YZGiGQWO+7q0o1A9qSkTD43irali8w5qoxWBi4UenXLUh7XWIYHd5uu8LlWU8eR4fBcnstBFFwjZePPyQZUjCaqiWmeyhYzFwLapataAq6q6TKm05C4ap3wTvsetlZspQqZW+Er5hzFj4pKR8fqPD5oLGo2P/F0CZTaghmhOLoQy9JKICMN0UhCbqpEqkh5UrU9MLUA9qWUwJZQD8ySUwlK0oAG0BYeKjYeuWlScadAoRCVVF2yrmF/v7+aiVsHMoWDr7ipzXSgld7IVytw0EaLktHtStFkWjUiUGbBcx11RJVQSg1aaPSuEtRihaAQi4StldyNikqtTGU5MBMkzGnvdAhmom1SAQJmBCaCgj5RWhMphFiyaQ96kjRRt6Owpg4LiEoXOQDIXPIm2iVMekZC5c0pkpzdUEZiDJUd7UesboZCZgAwp2Gqyob2rqT4KlS5FSAuUY1hH34/JIgtIE2SArhokTNJY+CpIdKi0zI0TgyOSkzawumh2Ucz7gnVag3XIQCUyLKIwIYRaYThUZgT3JrVzk0mogKGClDkAYOSkpgSygOCY9LmSEoAbCnOshE3TyZEIBCZTiE0MjfKWUAJ7UFwUlxQ3NSOUSh3hHCFyAAQbJEjIFy5cgxaDyAYTHPJ1K5cgEK5cuQDgjtSLk4miArnLlyZBnVOCRcgChKUq5AMaudp980q5AAqLhqlXINx3dUq5chJqQrlyFGDRcuX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29030" name="Picture 6" descr="Old Woman With Missing Teeth Smil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1352" y="3073815"/>
            <a:ext cx="2052105" cy="3068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40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58418" y="208722"/>
            <a:ext cx="4299831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Adding the ‘Terrain’ variable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2" y="3163154"/>
          <a:ext cx="7305261" cy="2523744"/>
        </p:xfrm>
        <a:graphic>
          <a:graphicData uri="http://schemas.openxmlformats.org/drawingml/2006/table">
            <a:tbl>
              <a:tblPr/>
              <a:tblGrid>
                <a:gridCol w="1828800"/>
                <a:gridCol w="1824357"/>
                <a:gridCol w="1515570"/>
                <a:gridCol w="2136534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Terrain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Observed Accidents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Fitted Values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Observed</a:t>
                      </a: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Fitted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Flat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1882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3480.2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0.54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Mountainous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11273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8609.6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1.31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Rolling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8563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9628.2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Arial"/>
                        </a:rPr>
                        <a:t>0.89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Grand Total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21718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21718.0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400" dirty="0" smtClean="0">
                          <a:latin typeface="+mn-lt"/>
                          <a:ea typeface="Times New Roman"/>
                          <a:cs typeface="Arial"/>
                        </a:rPr>
                        <a:t>1.00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8235" y="2445006"/>
            <a:ext cx="211250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VIEDA (Pivot)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480" y="904461"/>
            <a:ext cx="8726556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For each segment we have data about ‘Terrain’ (F, R or M).</a:t>
            </a:r>
          </a:p>
          <a:p>
            <a:r>
              <a:rPr lang="en-CA" sz="2800" dirty="0" smtClean="0"/>
              <a:t>Terrain is a proxy for ‘grade’, ‘curvature’ etc. for which we do not have data. Is ‘Terrain’ safety-relevant?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537" y="1749287"/>
            <a:ext cx="1338470" cy="100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8539" y="5943600"/>
            <a:ext cx="707091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Illustrates bias-in-use if ‘Terrain’ is not in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41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18661" y="188844"/>
            <a:ext cx="7596631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Option 1. Add terrain by two multiplier parameters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874643"/>
            <a:ext cx="6021457" cy="523220"/>
          </a:xfrm>
          <a:prstGeom prst="rect">
            <a:avLst/>
          </a:prstGeom>
          <a:solidFill>
            <a:srgbClr val="FFC000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Open #16. NB fit with terrain multipliers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5985" y="3916018"/>
            <a:ext cx="2246243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Terrain added to data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754257" y="3478696"/>
            <a:ext cx="14908" cy="437322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04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65" y="1410251"/>
            <a:ext cx="6902174" cy="2098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50" y="3762789"/>
            <a:ext cx="47625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705678" y="5287613"/>
            <a:ext cx="2961861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Added column for terrain multiplier</a:t>
            </a:r>
          </a:p>
        </p:txBody>
      </p:sp>
      <p:cxnSp>
        <p:nvCxnSpPr>
          <p:cNvPr id="22" name="Straight Arrow Connector 21"/>
          <p:cNvCxnSpPr>
            <a:stCxn id="20" idx="3"/>
          </p:cNvCxnSpPr>
          <p:nvPr/>
        </p:nvCxnSpPr>
        <p:spPr>
          <a:xfrm flipV="1">
            <a:off x="3667539" y="5496339"/>
            <a:ext cx="1798983" cy="268328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42</a:t>
            </a:fld>
            <a:endParaRPr lang="en-CA" dirty="0"/>
          </a:p>
        </p:txBody>
      </p:sp>
      <p:pic>
        <p:nvPicPr>
          <p:cNvPr id="2385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86" y="647994"/>
            <a:ext cx="8926376" cy="332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66930" y="129209"/>
            <a:ext cx="3164456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Add two parameters</a:t>
            </a: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>
            <a:off x="6931386" y="390819"/>
            <a:ext cx="791318" cy="702485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73427" y="4432852"/>
            <a:ext cx="220592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Click ‘SOLVER’</a:t>
            </a:r>
          </a:p>
        </p:txBody>
      </p:sp>
      <p:sp>
        <p:nvSpPr>
          <p:cNvPr id="11" name="Oval 10"/>
          <p:cNvSpPr/>
          <p:nvPr/>
        </p:nvSpPr>
        <p:spPr>
          <a:xfrm>
            <a:off x="3876261" y="934278"/>
            <a:ext cx="824948" cy="765313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4194313" y="5019261"/>
            <a:ext cx="90056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Note</a:t>
            </a:r>
          </a:p>
        </p:txBody>
      </p:sp>
      <p:cxnSp>
        <p:nvCxnSpPr>
          <p:cNvPr id="14" name="Straight Arrow Connector 13"/>
          <p:cNvCxnSpPr>
            <a:stCxn id="12" idx="0"/>
            <a:endCxn id="11" idx="4"/>
          </p:cNvCxnSpPr>
          <p:nvPr/>
        </p:nvCxnSpPr>
        <p:spPr>
          <a:xfrm flipH="1" flipV="1">
            <a:off x="4288735" y="1699591"/>
            <a:ext cx="355862" cy="3319670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8595" name="Picture 3"/>
          <p:cNvPicPr>
            <a:picLocks noChangeAspect="1" noChangeArrowheads="1"/>
          </p:cNvPicPr>
          <p:nvPr/>
        </p:nvPicPr>
        <p:blipFill>
          <a:blip r:embed="rId3" cstate="print"/>
          <a:srcRect l="43586" r="43586" b="33725"/>
          <a:stretch>
            <a:fillRect/>
          </a:stretch>
        </p:blipFill>
        <p:spPr bwMode="auto">
          <a:xfrm>
            <a:off x="5005457" y="5017950"/>
            <a:ext cx="1688843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43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357809" y="467137"/>
            <a:ext cx="255230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Initially: E{</a:t>
            </a:r>
            <a:r>
              <a:rPr lang="en-CA" sz="2800" dirty="0" smtClean="0">
                <a:latin typeface="Symbol" pitchFamily="18" charset="2"/>
              </a:rPr>
              <a:t>m</a:t>
            </a:r>
            <a:r>
              <a:rPr lang="en-CA" sz="2800" dirty="0" smtClean="0"/>
              <a:t>}</a:t>
            </a:r>
            <a:r>
              <a:rPr lang="en-CA" sz="2800" dirty="0" smtClean="0">
                <a:latin typeface="Cambria Math"/>
                <a:ea typeface="Cambria Math"/>
              </a:rPr>
              <a:t>∝L</a:t>
            </a:r>
            <a:endParaRPr lang="en-CA" sz="28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97564" y="1108762"/>
          <a:ext cx="5377072" cy="3224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2288"/>
                <a:gridCol w="24847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Objective Function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Power of L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Weighted LS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0.87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Poisson Likelihood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0.86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NB Likelihood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0.87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Absolute differences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0.91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Chi Squared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0.74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81496"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Total Absolute Bias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solidFill>
                            <a:schemeClr val="tx1"/>
                          </a:solidFill>
                        </a:rPr>
                        <a:t>0.74</a:t>
                      </a:r>
                      <a:endParaRPr lang="en-CA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17435" y="1580319"/>
            <a:ext cx="335540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When only L in model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505" y="4562060"/>
            <a:ext cx="8065157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After AADT added in L</a:t>
            </a:r>
            <a:r>
              <a:rPr lang="en-CA" sz="2800" baseline="30000" dirty="0" smtClean="0">
                <a:latin typeface="Symbol" pitchFamily="18" charset="2"/>
              </a:rPr>
              <a:t>b</a:t>
            </a:r>
            <a:r>
              <a:rPr lang="en-CA" sz="2800" dirty="0" smtClean="0"/>
              <a:t>  </a:t>
            </a:r>
            <a:r>
              <a:rPr lang="en-CA" sz="2800" dirty="0" smtClean="0">
                <a:latin typeface="Symbol" pitchFamily="18" charset="2"/>
              </a:rPr>
              <a:t>b</a:t>
            </a:r>
            <a:r>
              <a:rPr lang="en-CA" sz="2800" dirty="0" smtClean="0"/>
              <a:t>=1.08 and in L+</a:t>
            </a:r>
            <a:r>
              <a:rPr lang="en-CA" sz="2800" dirty="0" smtClean="0">
                <a:latin typeface="Symbol" pitchFamily="18" charset="2"/>
              </a:rPr>
              <a:t>b</a:t>
            </a:r>
            <a:r>
              <a:rPr lang="en-CA" sz="2800" dirty="0" smtClean="0"/>
              <a:t>L</a:t>
            </a:r>
            <a:r>
              <a:rPr lang="en-CA" sz="2800" baseline="30000" dirty="0" smtClean="0"/>
              <a:t>2</a:t>
            </a:r>
            <a:r>
              <a:rPr lang="en-CA" sz="2800" dirty="0" smtClean="0"/>
              <a:t> it is 0.076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1122" y="5390320"/>
            <a:ext cx="534159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After ‘Terrain’ added 0.005 in L+</a:t>
            </a:r>
            <a:r>
              <a:rPr lang="en-CA" sz="2800" dirty="0" smtClean="0">
                <a:latin typeface="Symbol" pitchFamily="18" charset="2"/>
              </a:rPr>
              <a:t>b</a:t>
            </a:r>
            <a:r>
              <a:rPr lang="en-CA" sz="2800" dirty="0" smtClean="0"/>
              <a:t>L</a:t>
            </a:r>
            <a:r>
              <a:rPr lang="en-CA" sz="2800" baseline="30000" dirty="0" smtClean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20078" y="6211954"/>
            <a:ext cx="12551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Back to</a:t>
            </a:r>
          </a:p>
        </p:txBody>
      </p:sp>
      <p:sp>
        <p:nvSpPr>
          <p:cNvPr id="13" name="Curved Down Arrow 12"/>
          <p:cNvSpPr/>
          <p:nvPr/>
        </p:nvSpPr>
        <p:spPr>
          <a:xfrm rot="15490745">
            <a:off x="-2393074" y="3353286"/>
            <a:ext cx="5954908" cy="597649"/>
          </a:xfrm>
          <a:prstGeom prst="curvedDownArrow">
            <a:avLst/>
          </a:prstGeom>
          <a:ln w="3175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4" name="Arc 13"/>
          <p:cNvSpPr/>
          <p:nvPr/>
        </p:nvSpPr>
        <p:spPr>
          <a:xfrm rot="16565981">
            <a:off x="6438616" y="2175742"/>
            <a:ext cx="1083365" cy="1440328"/>
          </a:xfrm>
          <a:prstGeom prst="arc">
            <a:avLst/>
          </a:prstGeom>
          <a:ln w="3175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Arc 15"/>
          <p:cNvSpPr/>
          <p:nvPr/>
        </p:nvSpPr>
        <p:spPr>
          <a:xfrm>
            <a:off x="7682947" y="4353336"/>
            <a:ext cx="1133061" cy="934278"/>
          </a:xfrm>
          <a:prstGeom prst="arc">
            <a:avLst>
              <a:gd name="adj1" fmla="val 529000"/>
              <a:gd name="adj2" fmla="val 5922465"/>
            </a:avLst>
          </a:prstGeom>
          <a:ln w="3175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6072809" y="5565910"/>
            <a:ext cx="874643" cy="188844"/>
          </a:xfrm>
          <a:prstGeom prst="line">
            <a:avLst/>
          </a:prstGeom>
          <a:ln w="3175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20278" y="0"/>
            <a:ext cx="4121385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evolution of the </a:t>
            </a:r>
            <a:r>
              <a:rPr lang="en-CA" sz="2800" dirty="0" smtClean="0">
                <a:latin typeface="Symbol" pitchFamily="18" charset="2"/>
              </a:rPr>
              <a:t>b </a:t>
            </a:r>
            <a:r>
              <a:rPr lang="en-CA" sz="2800" dirty="0" smtClean="0"/>
              <a:t>of L</a:t>
            </a:r>
            <a:r>
              <a:rPr lang="en-CA" sz="2800" dirty="0" smtClean="0">
                <a:latin typeface="Symbol" pitchFamily="18" charset="2"/>
              </a:rPr>
              <a:t> </a:t>
            </a:r>
            <a:endParaRPr lang="en-CA" sz="2800" dirty="0" smtClean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6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44</a:t>
            </a:fld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357809" y="417443"/>
            <a:ext cx="141096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Lessons: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548" y="1202635"/>
            <a:ext cx="7169463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en-CA" sz="2800" dirty="0" smtClean="0"/>
              <a:t>Modeling is a search involving trial and error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It is not clear when the search should end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All conclusions are provisional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45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18661" y="188844"/>
            <a:ext cx="7553735" cy="523220"/>
          </a:xfrm>
          <a:prstGeom prst="rect">
            <a:avLst/>
          </a:prstGeom>
          <a:solidFill>
            <a:srgbClr val="FFFF99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Option 2. Fit separate models using data by terrain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8418" y="1253363"/>
          <a:ext cx="8358808" cy="1828800"/>
        </p:xfrm>
        <a:graphic>
          <a:graphicData uri="http://schemas.openxmlformats.org/drawingml/2006/table">
            <a:tbl>
              <a:tblPr/>
              <a:tblGrid>
                <a:gridCol w="1927517"/>
                <a:gridCol w="975124"/>
                <a:gridCol w="778028"/>
                <a:gridCol w="1077269"/>
                <a:gridCol w="857825"/>
                <a:gridCol w="827901"/>
                <a:gridCol w="957572"/>
                <a:gridCol w="957572"/>
              </a:tblGrid>
              <a:tr h="20955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400" dirty="0" smtClean="0">
                          <a:latin typeface="+mn-lt"/>
                          <a:ea typeface="Times New Roman"/>
                          <a:cs typeface="Arial"/>
                        </a:rPr>
                        <a:t>Terrain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err="1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CA" sz="2000" baseline="-25000" dirty="0" err="1" smtClean="0">
                          <a:latin typeface="+mn-lt"/>
                          <a:ea typeface="Times New Roman"/>
                          <a:cs typeface="Arial"/>
                        </a:rPr>
                        <a:t>intercept</a:t>
                      </a:r>
                      <a:endParaRPr lang="en-CA" sz="2000" baseline="-25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CA" sz="2000" baseline="-25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0</a:t>
                      </a:r>
                      <a:endParaRPr lang="en-CA" sz="2000" baseline="-25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err="1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CA" sz="2000" baseline="-25000" dirty="0" err="1" smtClean="0">
                          <a:latin typeface="+mn-lt"/>
                          <a:ea typeface="Times New Roman"/>
                          <a:cs typeface="Arial"/>
                        </a:rPr>
                        <a:t>slope</a:t>
                      </a:r>
                      <a:endParaRPr lang="en-CA" sz="2000" baseline="-25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CA" sz="2000" baseline="-25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1</a:t>
                      </a:r>
                      <a:endParaRPr lang="en-CA" sz="2000" baseline="-25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b</a:t>
                      </a:r>
                      <a:r>
                        <a:rPr lang="en-CA" sz="2000" baseline="-25000" dirty="0" smtClean="0">
                          <a:latin typeface="Symbol" pitchFamily="18" charset="2"/>
                          <a:ea typeface="Times New Roman"/>
                          <a:cs typeface="Arial"/>
                        </a:rPr>
                        <a:t>2</a:t>
                      </a:r>
                      <a:endParaRPr lang="en-CA" sz="2000" baseline="-25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Cambria Math"/>
                          <a:ea typeface="Cambria Math"/>
                          <a:cs typeface="Arial"/>
                        </a:rPr>
                        <a:t>𝒷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Log-</a:t>
                      </a:r>
                      <a:r>
                        <a:rPr lang="en-CA" sz="2000" dirty="0" err="1" smtClean="0">
                          <a:latin typeface="+mn-lt"/>
                          <a:ea typeface="Times New Roman"/>
                          <a:cs typeface="Arial"/>
                        </a:rPr>
                        <a:t>Lik</a:t>
                      </a: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.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+mn-lt"/>
                          <a:ea typeface="Times New Roman"/>
                          <a:cs typeface="Arial"/>
                        </a:rPr>
                        <a:t>Flat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0.006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0.073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-0.0005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en-CA" sz="2000" dirty="0" smtClean="0">
                          <a:latin typeface="+mn-lt"/>
                        </a:rPr>
                        <a:t>0.122</a:t>
                      </a:r>
                      <a:endParaRPr lang="en-CA" sz="2000" dirty="0">
                        <a:latin typeface="+mn-lt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en-CA" sz="2000" dirty="0" smtClean="0">
                          <a:latin typeface="+mn-lt"/>
                        </a:rPr>
                        <a:t>0.941</a:t>
                      </a:r>
                      <a:endParaRPr lang="en-CA" sz="2000" dirty="0">
                        <a:latin typeface="+mn-lt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2.333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-4755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+mn-lt"/>
                          <a:ea typeface="Times New Roman"/>
                          <a:cs typeface="Arial"/>
                        </a:rPr>
                        <a:t>Rolling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0.007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0.186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-0.016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en-CA" sz="2000" dirty="0" smtClean="0">
                          <a:latin typeface="+mn-lt"/>
                        </a:rPr>
                        <a:t>0.0007</a:t>
                      </a:r>
                      <a:endParaRPr lang="en-CA" sz="2000" dirty="0">
                        <a:latin typeface="+mn-lt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en-CA" sz="2000" dirty="0" smtClean="0">
                          <a:latin typeface="+mn-lt"/>
                        </a:rPr>
                        <a:t>0.850</a:t>
                      </a:r>
                      <a:endParaRPr lang="en-CA" sz="2000" dirty="0">
                        <a:latin typeface="+mn-lt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4.983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-13393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+mn-lt"/>
                          <a:ea typeface="Times New Roman"/>
                          <a:cs typeface="Arial"/>
                        </a:rPr>
                        <a:t>Mountainous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0.029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0.289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-0.020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0.0004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0.860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1.846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-7635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400" dirty="0" smtClean="0">
                          <a:latin typeface="+mn-lt"/>
                          <a:ea typeface="Times New Roman"/>
                          <a:cs typeface="Arial"/>
                        </a:rPr>
                        <a:t>Sum</a:t>
                      </a:r>
                      <a:endParaRPr lang="en-CA" sz="24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smtClean="0">
                          <a:latin typeface="+mn-lt"/>
                          <a:ea typeface="Times New Roman"/>
                          <a:cs typeface="Arial"/>
                        </a:rPr>
                        <a:t>-25741</a:t>
                      </a:r>
                      <a:endParaRPr lang="en-CA" sz="2000" dirty="0">
                        <a:latin typeface="+mn-lt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  <p:pic>
        <p:nvPicPr>
          <p:cNvPr id="2273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2238" cy="20637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88844" y="4343388"/>
            <a:ext cx="7941365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Likelihood increased by 134 (from -25875 to -25741) but parameters increased by 12.</a:t>
            </a:r>
            <a:endParaRPr lang="en-CA" sz="28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208721" y="3588026"/>
            <a:ext cx="860344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Which option to choose, multipliers or separate models?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8113" y="5814391"/>
            <a:ext cx="711964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Should we test the hypothesis of no difference?</a:t>
            </a:r>
          </a:p>
        </p:txBody>
      </p:sp>
      <p:sp>
        <p:nvSpPr>
          <p:cNvPr id="17" name="Oval 16"/>
          <p:cNvSpPr/>
          <p:nvPr/>
        </p:nvSpPr>
        <p:spPr>
          <a:xfrm>
            <a:off x="3916016" y="1570383"/>
            <a:ext cx="1222513" cy="1292087"/>
          </a:xfrm>
          <a:prstGeom prst="ellips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9" name="Straight Arrow Connector 18"/>
          <p:cNvCxnSpPr>
            <a:stCxn id="16" idx="0"/>
            <a:endCxn id="17" idx="4"/>
          </p:cNvCxnSpPr>
          <p:nvPr/>
        </p:nvCxnSpPr>
        <p:spPr>
          <a:xfrm flipV="1">
            <a:off x="3867934" y="2862470"/>
            <a:ext cx="659339" cy="2951921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46</a:t>
            </a:fld>
            <a:endParaRPr lang="en-CA" dirty="0"/>
          </a:p>
        </p:txBody>
      </p:sp>
      <p:pic>
        <p:nvPicPr>
          <p:cNvPr id="5" name="Picture 4" descr="Chapter 11. Comparison of curves. Multiplier vs. separate models.tif"/>
          <p:cNvPicPr/>
          <p:nvPr/>
        </p:nvPicPr>
        <p:blipFill>
          <a:blip r:embed="rId2" cstate="print"/>
          <a:srcRect t="1867" r="2885" b="2490"/>
          <a:stretch>
            <a:fillRect/>
          </a:stretch>
        </p:blipFill>
        <p:spPr>
          <a:xfrm>
            <a:off x="993914" y="546653"/>
            <a:ext cx="7851912" cy="5764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6897" y="3876261"/>
            <a:ext cx="355820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Is there a practically significant difference?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31235" y="5516217"/>
            <a:ext cx="76963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Yes!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pter 10. Log Likelihood, absolute differences and chi square.tif"/>
          <p:cNvPicPr/>
          <p:nvPr/>
        </p:nvPicPr>
        <p:blipFill>
          <a:blip r:embed="rId2" cstate="print"/>
          <a:srcRect t="2478" b="5054"/>
          <a:stretch>
            <a:fillRect/>
          </a:stretch>
        </p:blipFill>
        <p:spPr>
          <a:xfrm>
            <a:off x="3110948" y="254347"/>
            <a:ext cx="5744818" cy="627566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47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208722" y="188843"/>
            <a:ext cx="3078407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An unexpected turn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09" y="1222513"/>
            <a:ext cx="2454965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Adding terrain did not cure the CURE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337313"/>
            <a:ext cx="96372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But...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pter 10. Three CURE plots (Power,Terrain).tif"/>
          <p:cNvPicPr/>
          <p:nvPr/>
        </p:nvPicPr>
        <p:blipFill>
          <a:blip r:embed="rId2" cstate="print"/>
          <a:srcRect l="2627" t="8955" r="4997" b="22554"/>
          <a:stretch>
            <a:fillRect/>
          </a:stretch>
        </p:blipFill>
        <p:spPr>
          <a:xfrm>
            <a:off x="437322" y="556591"/>
            <a:ext cx="8319043" cy="527767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48</a:t>
            </a:fld>
            <a:endParaRPr lang="en-CA" dirty="0"/>
          </a:p>
        </p:txBody>
      </p:sp>
      <p:pic>
        <p:nvPicPr>
          <p:cNvPr id="198658" name="Picture 2" descr="http://blog.autoconversion.net/files/2011/01/Full-circ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5714" y="648322"/>
            <a:ext cx="1985295" cy="1786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49</a:t>
            </a:fld>
            <a:endParaRPr lang="en-CA" dirty="0"/>
          </a:p>
        </p:txBody>
      </p:sp>
      <p:pic>
        <p:nvPicPr>
          <p:cNvPr id="4" name="Picture 3" descr="The Modeling spiral.jpg"/>
          <p:cNvPicPr/>
          <p:nvPr/>
        </p:nvPicPr>
        <p:blipFill>
          <a:blip r:embed="rId2" cstate="print"/>
          <a:srcRect l="8013" t="8091" r="6731" b="11411"/>
          <a:stretch>
            <a:fillRect/>
          </a:stretch>
        </p:blipFill>
        <p:spPr>
          <a:xfrm>
            <a:off x="516835" y="815009"/>
            <a:ext cx="7653129" cy="51782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783" y="149086"/>
            <a:ext cx="3364062" cy="523220"/>
          </a:xfrm>
          <a:prstGeom prst="rect">
            <a:avLst/>
          </a:prstGeom>
          <a:solidFill>
            <a:srgbClr val="FFFF99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The modeling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</a:t>
            </a:fld>
            <a:endParaRPr lang="en-C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7" name="TextBox 16"/>
          <p:cNvSpPr txBox="1"/>
          <p:nvPr/>
        </p:nvSpPr>
        <p:spPr>
          <a:xfrm>
            <a:off x="328246" y="211016"/>
            <a:ext cx="6768776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Functions are primary, parameters secondary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0421" y="1147077"/>
            <a:ext cx="784631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So far we used      to represent the contribution of L. 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2556139" y="1111376"/>
          <a:ext cx="464335" cy="444988"/>
        </p:xfrm>
        <a:graphic>
          <a:graphicData uri="http://schemas.openxmlformats.org/presentationml/2006/ole">
            <p:oleObj spid="_x0000_s128002" name="משוואה" r:id="rId3" imgW="304560" imgH="291960" progId="Equation.3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50419" y="1828547"/>
            <a:ext cx="770941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In the future we will try               and other functions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79910" y="2554355"/>
            <a:ext cx="7336099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two </a:t>
            </a:r>
            <a:r>
              <a:rPr lang="el-GR" sz="2800" dirty="0" smtClean="0">
                <a:latin typeface="Calibri"/>
              </a:rPr>
              <a:t>β</a:t>
            </a:r>
            <a:r>
              <a:rPr lang="en-US" sz="2800" baseline="-25000" dirty="0" smtClean="0">
                <a:latin typeface="Calibri"/>
              </a:rPr>
              <a:t>1</a:t>
            </a:r>
            <a:r>
              <a:rPr lang="en-US" sz="2800" dirty="0" smtClean="0">
                <a:latin typeface="Calibri"/>
              </a:rPr>
              <a:t>’s make different contributions to E{</a:t>
            </a:r>
            <a:r>
              <a:rPr lang="el-GR" sz="2800" dirty="0" smtClean="0">
                <a:latin typeface="Calibri"/>
              </a:rPr>
              <a:t>μ</a:t>
            </a:r>
            <a:r>
              <a:rPr lang="en-US" sz="2800" dirty="0" smtClean="0">
                <a:latin typeface="Calibri"/>
              </a:rPr>
              <a:t>).</a:t>
            </a:r>
          </a:p>
          <a:p>
            <a:r>
              <a:rPr lang="en-US" sz="2800" dirty="0" smtClean="0">
                <a:latin typeface="Calibri"/>
              </a:rPr>
              <a:t>Moral: Parameters get their meaning from the function in which they feature. 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3854983" y="1814359"/>
          <a:ext cx="1179008" cy="500185"/>
        </p:xfrm>
        <a:graphic>
          <a:graphicData uri="http://schemas.openxmlformats.org/presentationml/2006/ole">
            <p:oleObj spid="_x0000_s128003" name="משוואה" r:id="rId4" imgW="838080" imgH="355320" progId="Equation.3">
              <p:embed/>
            </p:oleObj>
          </a:graphicData>
        </a:graphic>
      </p:graphicFrame>
      <p:pic>
        <p:nvPicPr>
          <p:cNvPr id="21" name="Picture 9" descr="http://www.edinburghhawkwatch.org.uk/sites/default/files/feathers/feathers_sparrowhawk.jpg"/>
          <p:cNvPicPr>
            <a:picLocks noChangeAspect="1" noChangeArrowheads="1"/>
          </p:cNvPicPr>
          <p:nvPr/>
        </p:nvPicPr>
        <p:blipFill>
          <a:blip r:embed="rId5" cstate="print"/>
          <a:srcRect l="61757"/>
          <a:stretch>
            <a:fillRect/>
          </a:stretch>
        </p:blipFill>
        <p:spPr bwMode="auto">
          <a:xfrm>
            <a:off x="2528258" y="4295016"/>
            <a:ext cx="1712716" cy="1181445"/>
          </a:xfrm>
          <a:prstGeom prst="rect">
            <a:avLst/>
          </a:prstGeom>
          <a:noFill/>
        </p:spPr>
      </p:pic>
      <p:pic>
        <p:nvPicPr>
          <p:cNvPr id="24" name="Picture 11" descr="http://upload.wikimedia.org/wikipedia/commons/d/d2/Accipiter_nisus_-in_flight-8-4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537" y="3998850"/>
            <a:ext cx="1885123" cy="1885123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989444" y="4303644"/>
            <a:ext cx="3299791" cy="1384995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If so, why so little attention to getting the function right?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50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308113" y="437322"/>
            <a:ext cx="7072577" cy="523220"/>
          </a:xfrm>
          <a:prstGeom prst="rect">
            <a:avLst/>
          </a:prstGeom>
          <a:solidFill>
            <a:srgbClr val="FFFF99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Summary for section 10. (</a:t>
            </a:r>
            <a:r>
              <a:rPr lang="en-CA" sz="2000" dirty="0" smtClean="0"/>
              <a:t>Choosing a model equation</a:t>
            </a:r>
            <a:r>
              <a:rPr lang="en-CA" sz="2800" dirty="0" smtClean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7993" y="1192699"/>
            <a:ext cx="8279296" cy="39703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Finding function behind the data is important; don’t just assume it. Parameter estimation secondary. 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Considerations: EDA, Simplicity and fit, not theory.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Overfitting and the AIC-BIC crutch.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We tried a few (Power, Polynomial, Hoerl).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The ‘Solver’ did not choke.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The choice of function was seen to matter.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800" dirty="0" smtClean="0"/>
              <a:t>Uncertainties are not mainly statistical; model equations are not laws of nature.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51</a:t>
            </a:fld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327992" y="566530"/>
            <a:ext cx="8567530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8"/>
            </a:pPr>
            <a:r>
              <a:rPr lang="en-CA" sz="2800" dirty="0" smtClean="0"/>
              <a:t>What do various equations look like?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en-CA" sz="2800" dirty="0" smtClean="0"/>
              <a:t>How to adapt the C-F spreadsheet to ‘basic’ &amp; ‘multiplier’.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en-CA" sz="2800" dirty="0" smtClean="0"/>
              <a:t>Two ways of adding ‘Terrain’.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en-CA" sz="2800" dirty="0" smtClean="0"/>
              <a:t>Depicting the SPF modeling process.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52</a:t>
            </a:fld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87017" y="487017"/>
            <a:ext cx="1548822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In closing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" y="1229360"/>
            <a:ext cx="6816481" cy="138499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Objectives: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How to develop SPFs using a spreadsheet</a:t>
            </a:r>
          </a:p>
          <a:p>
            <a:pPr marL="514350" indent="-514350">
              <a:buAutoNum type="arabicPeriod"/>
            </a:pPr>
            <a:r>
              <a:rPr lang="en-CA" sz="2800" dirty="0" smtClean="0"/>
              <a:t>To promote understanding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1200" y="3129280"/>
            <a:ext cx="8199120" cy="224676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CA" sz="2800" dirty="0" smtClean="0"/>
              <a:t>What are SPFs for? This determines the direction.</a:t>
            </a:r>
          </a:p>
          <a:p>
            <a:pPr>
              <a:buFont typeface="Wingdings" pitchFamily="2" charset="2"/>
              <a:buChar char="v"/>
            </a:pPr>
            <a:r>
              <a:rPr lang="en-CA" sz="2800" dirty="0" smtClean="0"/>
              <a:t>Can they deliver SPFs? I doubt it.</a:t>
            </a:r>
          </a:p>
          <a:p>
            <a:pPr>
              <a:buFont typeface="Wingdings" pitchFamily="2" charset="2"/>
              <a:buChar char="v"/>
            </a:pPr>
            <a:r>
              <a:rPr lang="en-CA" sz="2800" dirty="0" smtClean="0"/>
              <a:t>Building blocks (How to do EDA, how to fit function,...) and Tools (Pivot Table, Solver, CURE,...)</a:t>
            </a:r>
          </a:p>
          <a:p>
            <a:pPr>
              <a:buFont typeface="Wingdings" pitchFamily="2" charset="2"/>
              <a:buChar char="v"/>
            </a:pPr>
            <a:r>
              <a:rPr lang="en-CA" sz="2800" dirty="0" smtClean="0"/>
              <a:t>Snakes and Ladders modeling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weblo.com/asset_images/large/That_s_All_Folks_4627bb58c6f7f.jpg"/>
          <p:cNvPicPr>
            <a:picLocks noChangeAspect="1" noChangeArrowheads="1"/>
          </p:cNvPicPr>
          <p:nvPr/>
        </p:nvPicPr>
        <p:blipFill>
          <a:blip r:embed="rId2" cstate="print"/>
          <a:srcRect t="33428" b="26864"/>
          <a:stretch>
            <a:fillRect/>
          </a:stretch>
        </p:blipFill>
        <p:spPr bwMode="auto">
          <a:xfrm>
            <a:off x="4184373" y="5307489"/>
            <a:ext cx="4767328" cy="142605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8356" y="1434548"/>
            <a:ext cx="8607288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We discussed elements of modeling with road safety data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8356" y="2302565"/>
            <a:ext cx="6971780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Good modeling requires a thoughtful modeller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8356" y="3170583"/>
            <a:ext cx="1546129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You are it</a:t>
            </a:r>
          </a:p>
        </p:txBody>
      </p:sp>
      <p:pic>
        <p:nvPicPr>
          <p:cNvPr id="233474" name="Picture 2" descr="http://www.lafayetteholi.org/resources/1/spread-the-wo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066" y="2995614"/>
            <a:ext cx="1738328" cy="1934196"/>
          </a:xfrm>
          <a:prstGeom prst="rect">
            <a:avLst/>
          </a:prstGeom>
          <a:noFill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53</a:t>
            </a:fld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6</a:t>
            </a:fld>
            <a:endParaRPr lang="en-CA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 dirty="0"/>
          </a:p>
        </p:txBody>
      </p:sp>
      <p:sp>
        <p:nvSpPr>
          <p:cNvPr id="23" name="TextBox 22"/>
          <p:cNvSpPr txBox="1"/>
          <p:nvPr/>
        </p:nvSpPr>
        <p:spPr>
          <a:xfrm>
            <a:off x="1252829" y="3745047"/>
            <a:ext cx="6082237" cy="193899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Many modellers state, without giving reasons, that                  </a:t>
            </a:r>
            <a:r>
              <a:rPr lang="en-CA" sz="2800" u="sng" dirty="0" smtClean="0"/>
              <a:t>is</a:t>
            </a:r>
            <a:r>
              <a:rPr lang="en-CA" sz="2800" dirty="0" smtClean="0"/>
              <a:t> the </a:t>
            </a:r>
            <a:r>
              <a:rPr lang="en-CA" sz="3600" dirty="0" smtClean="0"/>
              <a:t>‘f’</a:t>
            </a:r>
            <a:r>
              <a:rPr lang="en-CA" sz="2800" dirty="0" smtClean="0"/>
              <a:t>, and proceed to parameter estimation. </a:t>
            </a:r>
          </a:p>
          <a:p>
            <a:r>
              <a:rPr lang="en-CA" sz="2800" b="1" dirty="0" smtClean="0">
                <a:solidFill>
                  <a:srgbClr val="FF0000"/>
                </a:solidFill>
              </a:rPr>
              <a:t>Why?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3430687" y="4189445"/>
          <a:ext cx="1128302" cy="541585"/>
        </p:xfrm>
        <a:graphic>
          <a:graphicData uri="http://schemas.openxmlformats.org/presentationml/2006/ole">
            <p:oleObj spid="_x0000_s126980" name="משוואה" r:id="rId3" imgW="634680" imgH="304560" progId="Equation.3">
              <p:embed/>
            </p:oleObj>
          </a:graphicData>
        </a:graphic>
      </p:graphicFrame>
      <p:pic>
        <p:nvPicPr>
          <p:cNvPr id="27" name="Picture 2" descr="http://www.holidayinsights.com/moreholidays/December/flashligh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137364" y="2231296"/>
            <a:ext cx="988050" cy="889615"/>
          </a:xfrm>
          <a:prstGeom prst="rect">
            <a:avLst/>
          </a:prstGeom>
          <a:noFill/>
        </p:spPr>
      </p:pic>
      <p:pic>
        <p:nvPicPr>
          <p:cNvPr id="28" name="Picture 4" descr="http://vlab.ethz.ch/flashlight/images/flashligh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802979" y="1958149"/>
            <a:ext cx="955883" cy="879263"/>
          </a:xfrm>
          <a:prstGeom prst="rect">
            <a:avLst/>
          </a:prstGeom>
          <a:solidFill>
            <a:srgbClr val="002060"/>
          </a:solidFill>
        </p:spPr>
      </p:pic>
      <p:graphicFrame>
        <p:nvGraphicFramePr>
          <p:cNvPr id="126981" name="Object 5"/>
          <p:cNvGraphicFramePr>
            <a:graphicFrameLocks noChangeAspect="1"/>
          </p:cNvGraphicFramePr>
          <p:nvPr/>
        </p:nvGraphicFramePr>
        <p:xfrm>
          <a:off x="1314370" y="1481277"/>
          <a:ext cx="5656262" cy="609600"/>
        </p:xfrm>
        <a:graphic>
          <a:graphicData uri="http://schemas.openxmlformats.org/presentationml/2006/ole">
            <p:oleObj spid="_x0000_s126981" name="משוואה" r:id="rId6" imgW="2946240" imgH="317160" progId="Equation.3">
              <p:embed/>
            </p:oleObj>
          </a:graphicData>
        </a:graphic>
      </p:graphicFrame>
      <p:cxnSp>
        <p:nvCxnSpPr>
          <p:cNvPr id="41" name="Straight Arrow Connector 40"/>
          <p:cNvCxnSpPr/>
          <p:nvPr/>
        </p:nvCxnSpPr>
        <p:spPr>
          <a:xfrm flipH="1" flipV="1">
            <a:off x="2971791" y="2077282"/>
            <a:ext cx="2594110" cy="2216422"/>
          </a:xfrm>
          <a:prstGeom prst="straightConnector1">
            <a:avLst/>
          </a:prstGeom>
          <a:ln w="31750">
            <a:solidFill>
              <a:srgbClr val="0070C0"/>
            </a:solidFill>
            <a:prstDash val="solid"/>
            <a:headEnd type="arrow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44" idx="1"/>
          </p:cNvCxnSpPr>
          <p:nvPr/>
        </p:nvCxnSpPr>
        <p:spPr>
          <a:xfrm flipV="1">
            <a:off x="4094910" y="2415209"/>
            <a:ext cx="1878495" cy="2405269"/>
          </a:xfrm>
          <a:prstGeom prst="straightConnector1">
            <a:avLst/>
          </a:prstGeom>
          <a:ln w="317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Left Brace 43"/>
          <p:cNvSpPr/>
          <p:nvPr/>
        </p:nvSpPr>
        <p:spPr>
          <a:xfrm rot="16200000">
            <a:off x="5839226" y="1446143"/>
            <a:ext cx="268357" cy="1669774"/>
          </a:xfrm>
          <a:prstGeom prst="leftBrace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9" name="TextBox 48"/>
          <p:cNvSpPr txBox="1"/>
          <p:nvPr/>
        </p:nvSpPr>
        <p:spPr>
          <a:xfrm>
            <a:off x="6380910" y="993913"/>
            <a:ext cx="131478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Generic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9025" y="129208"/>
            <a:ext cx="4530023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Why so little attention to f()?</a:t>
            </a: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2047453" y="914600"/>
          <a:ext cx="5271122" cy="568092"/>
        </p:xfrm>
        <a:graphic>
          <a:graphicData uri="http://schemas.openxmlformats.org/presentationml/2006/ole">
            <p:oleObj spid="_x0000_s153602" name="משוואה" r:id="rId3" imgW="2946240" imgH="31716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5252" y="944210"/>
            <a:ext cx="993913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From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5250" y="1630011"/>
            <a:ext cx="58641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To</a:t>
            </a:r>
          </a:p>
        </p:txBody>
      </p:sp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4" cstate="print"/>
          <a:srcRect l="41164" r="41770" b="36134"/>
          <a:stretch>
            <a:fillRect/>
          </a:stretch>
        </p:blipFill>
        <p:spPr bwMode="auto">
          <a:xfrm>
            <a:off x="2088335" y="1621521"/>
            <a:ext cx="3288735" cy="610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775252" y="3051310"/>
            <a:ext cx="370729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In 4 questionable steps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5251" y="159026"/>
            <a:ext cx="1560445" cy="523220"/>
          </a:xfrm>
          <a:prstGeom prst="rect">
            <a:avLst/>
          </a:prstGeom>
          <a:solidFill>
            <a:srgbClr val="FFFFCC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The path: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5556" y="3925939"/>
            <a:ext cx="4383158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As extracted from the Handbook of econometrics</a:t>
            </a:r>
          </a:p>
        </p:txBody>
      </p:sp>
      <p:pic>
        <p:nvPicPr>
          <p:cNvPr id="153604" name="Picture 4" descr="http://books.gigaimg.com/avaxhome/2008-06-21/handbo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4046" y="2991673"/>
            <a:ext cx="2009775" cy="2857500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7</a:t>
            </a:fld>
            <a:endParaRPr lang="en-CA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1375" y="1659836"/>
            <a:ext cx="226536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Σf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(X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, X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, …)</a:t>
            </a:r>
            <a:r>
              <a:rPr lang="en-US" sz="2800" dirty="0" err="1" smtClean="0"/>
              <a:t>β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 </a:t>
            </a:r>
            <a:endParaRPr lang="en-CA" sz="2800" dirty="0" smtClean="0"/>
          </a:p>
        </p:txBody>
      </p:sp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1421296" y="328199"/>
          <a:ext cx="5271122" cy="568092"/>
        </p:xfrm>
        <a:graphic>
          <a:graphicData uri="http://schemas.openxmlformats.org/presentationml/2006/ole">
            <p:oleObj spid="_x0000_s192514" name="משוואה" r:id="rId3" imgW="2946240" imgH="31716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8907" y="357809"/>
            <a:ext cx="945131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From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6348" y="6122501"/>
            <a:ext cx="516616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To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1048" y="1073426"/>
            <a:ext cx="659026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For historical and convenience in estimation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6622" y="1709531"/>
            <a:ext cx="4083105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(Only linear in parameters)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1051" y="2932045"/>
            <a:ext cx="12170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Σf</a:t>
            </a:r>
            <a:r>
              <a:rPr lang="en-US" sz="2800" baseline="-25000" dirty="0" err="1" smtClean="0"/>
              <a:t>i</a:t>
            </a:r>
            <a:r>
              <a:rPr lang="en-US" sz="2800" dirty="0" smtClean="0"/>
              <a:t>(X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)</a:t>
            </a:r>
            <a:r>
              <a:rPr lang="en-US" sz="2800" dirty="0" err="1" smtClean="0"/>
              <a:t>β</a:t>
            </a:r>
            <a:r>
              <a:rPr lang="en-US" sz="2800" baseline="-25000" dirty="0" err="1" smtClean="0"/>
              <a:t>i</a:t>
            </a:r>
            <a:endParaRPr lang="en-CA" sz="2800" dirty="0" smtClean="0"/>
          </a:p>
        </p:txBody>
      </p:sp>
      <p:sp>
        <p:nvSpPr>
          <p:cNvPr id="12" name="Curved Right Arrow 11"/>
          <p:cNvSpPr/>
          <p:nvPr/>
        </p:nvSpPr>
        <p:spPr>
          <a:xfrm>
            <a:off x="1083365" y="626165"/>
            <a:ext cx="318053" cy="1292088"/>
          </a:xfrm>
          <a:prstGeom prst="curvedRight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4605" y="2368827"/>
            <a:ext cx="637761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It is desirable to identify effects separately</a:t>
            </a:r>
          </a:p>
        </p:txBody>
      </p:sp>
      <p:sp>
        <p:nvSpPr>
          <p:cNvPr id="14" name="Curved Right Arrow 13"/>
          <p:cNvSpPr/>
          <p:nvPr/>
        </p:nvSpPr>
        <p:spPr>
          <a:xfrm>
            <a:off x="1086680" y="2040818"/>
            <a:ext cx="318053" cy="1149644"/>
          </a:xfrm>
          <a:prstGeom prst="curvedRight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813" y="4641567"/>
            <a:ext cx="116249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Σf</a:t>
            </a:r>
            <a:r>
              <a:rPr lang="en-US" sz="2800" dirty="0" smtClean="0"/>
              <a:t>(X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)</a:t>
            </a:r>
            <a:r>
              <a:rPr lang="en-US" sz="2800" dirty="0" err="1" smtClean="0"/>
              <a:t>β</a:t>
            </a:r>
            <a:r>
              <a:rPr lang="en-US" sz="2800" baseline="-25000" dirty="0" err="1" smtClean="0"/>
              <a:t>i</a:t>
            </a:r>
            <a:endParaRPr lang="en-CA" sz="28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467675" y="3614532"/>
            <a:ext cx="6377612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Same f “for ease of computation and interpretation and for aesthetic reasons.”</a:t>
            </a:r>
            <a:endParaRPr lang="en-CA" sz="2800" dirty="0" smtClean="0"/>
          </a:p>
        </p:txBody>
      </p:sp>
      <p:sp>
        <p:nvSpPr>
          <p:cNvPr id="17" name="Curved Right Arrow 16"/>
          <p:cNvSpPr/>
          <p:nvPr/>
        </p:nvSpPr>
        <p:spPr>
          <a:xfrm>
            <a:off x="1040300" y="3289852"/>
            <a:ext cx="318053" cy="1659835"/>
          </a:xfrm>
          <a:prstGeom prst="curvedRight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61051" y="5923723"/>
            <a:ext cx="125386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f(X</a:t>
            </a:r>
            <a:r>
              <a:rPr lang="en-US" sz="2800" baseline="-25000" dirty="0" smtClean="0"/>
              <a:t>i</a:t>
            </a:r>
            <a:r>
              <a:rPr lang="en-US" sz="2800" dirty="0" smtClean="0"/>
              <a:t>)= X</a:t>
            </a:r>
            <a:r>
              <a:rPr lang="en-US" sz="2800" baseline="-25000" dirty="0" smtClean="0"/>
              <a:t>i</a:t>
            </a:r>
            <a:endParaRPr lang="en-CA" sz="28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1457735" y="5314122"/>
            <a:ext cx="3432317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Assume a specific ‘f</a:t>
            </a:r>
          </a:p>
        </p:txBody>
      </p:sp>
      <p:pic>
        <p:nvPicPr>
          <p:cNvPr id="130052" name="Picture 4"/>
          <p:cNvPicPr>
            <a:picLocks noChangeAspect="1" noChangeArrowheads="1"/>
          </p:cNvPicPr>
          <p:nvPr/>
        </p:nvPicPr>
        <p:blipFill>
          <a:blip r:embed="rId4" cstate="print"/>
          <a:srcRect l="41164" r="41770" b="36134"/>
          <a:stretch>
            <a:fillRect/>
          </a:stretch>
        </p:blipFill>
        <p:spPr bwMode="auto">
          <a:xfrm>
            <a:off x="6103754" y="6114011"/>
            <a:ext cx="2713635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Curved Right Arrow 22"/>
          <p:cNvSpPr/>
          <p:nvPr/>
        </p:nvSpPr>
        <p:spPr>
          <a:xfrm>
            <a:off x="993920" y="5019261"/>
            <a:ext cx="318053" cy="1262218"/>
          </a:xfrm>
          <a:prstGeom prst="curvedRightArrow">
            <a:avLst/>
          </a:prstGeom>
          <a:ln w="31750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285" y="1162882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9539" y="2358887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3096" y="3872948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06287" y="5396947"/>
            <a:ext cx="367408" cy="52322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4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8</a:t>
            </a:fld>
            <a:endParaRPr lang="en-CA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3" grpId="0" animBg="1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SPF workshop February  2014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189B1-7805-43E2-AFD9-89A95CE04D74}" type="slidenum">
              <a:rPr lang="en-CA" smtClean="0"/>
              <a:pPr/>
              <a:t>9</a:t>
            </a:fld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1023731" y="761497"/>
            <a:ext cx="5059017" cy="2246769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CA" sz="2800" dirty="0" smtClean="0"/>
              <a:t>“The computer models of economists have to use equations that represent human behaviour; by common consent, they do it amazingly badly”</a:t>
            </a:r>
            <a:endParaRPr lang="en-CA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13182" y="3269974"/>
            <a:ext cx="7062574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CA" sz="2800" dirty="0" smtClean="0"/>
              <a:t>Jon </a:t>
            </a:r>
            <a:r>
              <a:rPr lang="en-CA" sz="2800" dirty="0" err="1" smtClean="0"/>
              <a:t>Turney</a:t>
            </a:r>
            <a:r>
              <a:rPr lang="en-CA" sz="2800" dirty="0" smtClean="0"/>
              <a:t>, A model world, December 16, 2013</a:t>
            </a:r>
          </a:p>
        </p:txBody>
      </p:sp>
      <p:pic>
        <p:nvPicPr>
          <p:cNvPr id="169986" name="Picture 2" descr="http://upload.wikimedia.org/wikipedia/en/4/46/AeonMagazine_logo_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6375" y="3958397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0">
          <a:solidFill>
            <a:srgbClr val="FF0000"/>
          </a:solidFill>
          <a:prstDash val="solid"/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31750">
          <a:solidFill>
            <a:srgbClr val="FF0000"/>
          </a:solidFill>
          <a:prstDash val="dash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 w="19050">
          <a:solidFill>
            <a:srgbClr val="FF0000"/>
          </a:solidFill>
        </a:ln>
      </a:spPr>
      <a:bodyPr wrap="none" rtlCol="0">
        <a:spAutoFit/>
      </a:bodyPr>
      <a:lstStyle>
        <a:defPPr>
          <a:defRPr sz="28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7662</TotalTime>
  <Words>2261</Words>
  <Application>Microsoft Office PowerPoint</Application>
  <PresentationFormat>On-screen Show (4:3)</PresentationFormat>
  <Paragraphs>463</Paragraphs>
  <Slides>53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Office Theme</vt:lpstr>
      <vt:lpstr>משוואה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Ezra</dc:creator>
  <cp:lastModifiedBy>Ezra</cp:lastModifiedBy>
  <cp:revision>616</cp:revision>
  <dcterms:created xsi:type="dcterms:W3CDTF">2012-02-08T14:46:22Z</dcterms:created>
  <dcterms:modified xsi:type="dcterms:W3CDTF">2014-02-13T15:40:20Z</dcterms:modified>
</cp:coreProperties>
</file>