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3" r:id="rId2"/>
    <p:sldId id="257" r:id="rId3"/>
    <p:sldId id="268" r:id="rId4"/>
    <p:sldId id="269" r:id="rId5"/>
    <p:sldId id="258" r:id="rId6"/>
    <p:sldId id="266" r:id="rId7"/>
    <p:sldId id="274" r:id="rId8"/>
    <p:sldId id="276" r:id="rId9"/>
    <p:sldId id="261" r:id="rId10"/>
    <p:sldId id="267" r:id="rId11"/>
    <p:sldId id="275" r:id="rId12"/>
    <p:sldId id="277" r:id="rId13"/>
    <p:sldId id="263" r:id="rId14"/>
    <p:sldId id="270" r:id="rId15"/>
    <p:sldId id="264" r:id="rId16"/>
    <p:sldId id="259"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99"/>
    <a:srgbClr val="CCECFF"/>
    <a:srgbClr val="FFFFFF"/>
    <a:srgbClr val="CCFF33"/>
    <a:srgbClr val="CCCC00"/>
    <a:srgbClr val="FFFF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1003" y="-67"/>
      </p:cViewPr>
      <p:guideLst>
        <p:guide orient="horz" pos="2160"/>
        <p:guide pos="2880"/>
      </p:guideLst>
    </p:cSldViewPr>
  </p:slideViewPr>
  <p:notesTextViewPr>
    <p:cViewPr>
      <p:scale>
        <a:sx n="100" d="100"/>
        <a:sy n="100" d="100"/>
      </p:scale>
      <p:origin x="0" y="0"/>
    </p:cViewPr>
  </p:notesText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7.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13CEE3-913D-4B40-A61B-1525F27C23CD}" type="datetimeFigureOut">
              <a:rPr lang="en-CA" smtClean="0"/>
              <a:pPr/>
              <a:t>13/02/2014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0CFBBF-3131-4F87-B812-2F08E8F2CEFA}"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E0CFBBF-3131-4F87-B812-2F08E8F2CEFA}" type="slidenum">
              <a:rPr lang="en-CA" smtClean="0"/>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0067643-0C35-4A4F-B1E1-4DB0777CFAA5}" type="datetime1">
              <a:rPr lang="en-CA" smtClean="0"/>
              <a:t>13/02/2014</a:t>
            </a:fld>
            <a:endParaRPr lang="en-CA"/>
          </a:p>
        </p:txBody>
      </p:sp>
      <p:sp>
        <p:nvSpPr>
          <p:cNvPr id="5" name="Footer Placeholder 4"/>
          <p:cNvSpPr>
            <a:spLocks noGrp="1"/>
          </p:cNvSpPr>
          <p:nvPr>
            <p:ph type="ftr" sz="quarter" idx="11"/>
          </p:nvPr>
        </p:nvSpPr>
        <p:spPr/>
        <p:txBody>
          <a:bodyPr/>
          <a:lstStyle/>
          <a:p>
            <a:r>
              <a:rPr lang="en-CA" smtClean="0"/>
              <a:t>SPF workshop February 2014, UBCO</a:t>
            </a:r>
            <a:endParaRPr lang="en-CA"/>
          </a:p>
        </p:txBody>
      </p:sp>
      <p:sp>
        <p:nvSpPr>
          <p:cNvPr id="6" name="Slide Number Placeholder 5"/>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8048C152-94DD-4200-B0C2-F4D7A1BAD948}" type="datetime1">
              <a:rPr lang="en-CA" smtClean="0"/>
              <a:t>13/02/2014</a:t>
            </a:fld>
            <a:endParaRPr lang="en-CA"/>
          </a:p>
        </p:txBody>
      </p:sp>
      <p:sp>
        <p:nvSpPr>
          <p:cNvPr id="5" name="Footer Placeholder 4"/>
          <p:cNvSpPr>
            <a:spLocks noGrp="1"/>
          </p:cNvSpPr>
          <p:nvPr>
            <p:ph type="ftr" sz="quarter" idx="11"/>
          </p:nvPr>
        </p:nvSpPr>
        <p:spPr/>
        <p:txBody>
          <a:bodyPr/>
          <a:lstStyle/>
          <a:p>
            <a:r>
              <a:rPr lang="en-CA" smtClean="0"/>
              <a:t>SPF workshop February 2014, UBCO</a:t>
            </a:r>
            <a:endParaRPr lang="en-CA"/>
          </a:p>
        </p:txBody>
      </p:sp>
      <p:sp>
        <p:nvSpPr>
          <p:cNvPr id="6" name="Slide Number Placeholder 5"/>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9BCAED8-44F6-42DA-954A-A8B4759DA663}" type="datetime1">
              <a:rPr lang="en-CA" smtClean="0"/>
              <a:t>13/02/2014</a:t>
            </a:fld>
            <a:endParaRPr lang="en-CA"/>
          </a:p>
        </p:txBody>
      </p:sp>
      <p:sp>
        <p:nvSpPr>
          <p:cNvPr id="5" name="Footer Placeholder 4"/>
          <p:cNvSpPr>
            <a:spLocks noGrp="1"/>
          </p:cNvSpPr>
          <p:nvPr>
            <p:ph type="ftr" sz="quarter" idx="11"/>
          </p:nvPr>
        </p:nvSpPr>
        <p:spPr/>
        <p:txBody>
          <a:bodyPr/>
          <a:lstStyle/>
          <a:p>
            <a:r>
              <a:rPr lang="en-CA" smtClean="0"/>
              <a:t>SPF workshop February 2014, UBCO</a:t>
            </a:r>
            <a:endParaRPr lang="en-CA"/>
          </a:p>
        </p:txBody>
      </p:sp>
      <p:sp>
        <p:nvSpPr>
          <p:cNvPr id="6" name="Slide Number Placeholder 5"/>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D443DDC-D505-4064-97F7-F7012BAB68FF}" type="datetime1">
              <a:rPr lang="en-CA" smtClean="0"/>
              <a:t>13/02/2014</a:t>
            </a:fld>
            <a:endParaRPr lang="en-CA"/>
          </a:p>
        </p:txBody>
      </p:sp>
      <p:sp>
        <p:nvSpPr>
          <p:cNvPr id="5" name="Footer Placeholder 4"/>
          <p:cNvSpPr>
            <a:spLocks noGrp="1"/>
          </p:cNvSpPr>
          <p:nvPr>
            <p:ph type="ftr" sz="quarter" idx="11"/>
          </p:nvPr>
        </p:nvSpPr>
        <p:spPr/>
        <p:txBody>
          <a:bodyPr/>
          <a:lstStyle/>
          <a:p>
            <a:r>
              <a:rPr lang="en-CA" smtClean="0"/>
              <a:t>SPF workshop February 2014, UBCO</a:t>
            </a:r>
            <a:endParaRPr lang="en-CA"/>
          </a:p>
        </p:txBody>
      </p:sp>
      <p:sp>
        <p:nvSpPr>
          <p:cNvPr id="6" name="Slide Number Placeholder 5"/>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81C68F-2E92-4D6F-B37D-36F7260E9415}" type="datetime1">
              <a:rPr lang="en-CA" smtClean="0"/>
              <a:t>13/02/2014</a:t>
            </a:fld>
            <a:endParaRPr lang="en-CA"/>
          </a:p>
        </p:txBody>
      </p:sp>
      <p:sp>
        <p:nvSpPr>
          <p:cNvPr id="5" name="Footer Placeholder 4"/>
          <p:cNvSpPr>
            <a:spLocks noGrp="1"/>
          </p:cNvSpPr>
          <p:nvPr>
            <p:ph type="ftr" sz="quarter" idx="11"/>
          </p:nvPr>
        </p:nvSpPr>
        <p:spPr/>
        <p:txBody>
          <a:bodyPr/>
          <a:lstStyle/>
          <a:p>
            <a:r>
              <a:rPr lang="en-CA" smtClean="0"/>
              <a:t>SPF workshop February 2014, UBCO</a:t>
            </a:r>
            <a:endParaRPr lang="en-CA"/>
          </a:p>
        </p:txBody>
      </p:sp>
      <p:sp>
        <p:nvSpPr>
          <p:cNvPr id="6" name="Slide Number Placeholder 5"/>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631A95DA-3C33-4B5D-A2B4-DA57B9FBA41D}" type="datetime1">
              <a:rPr lang="en-CA" smtClean="0"/>
              <a:t>13/02/2014</a:t>
            </a:fld>
            <a:endParaRPr lang="en-CA"/>
          </a:p>
        </p:txBody>
      </p:sp>
      <p:sp>
        <p:nvSpPr>
          <p:cNvPr id="6" name="Footer Placeholder 5"/>
          <p:cNvSpPr>
            <a:spLocks noGrp="1"/>
          </p:cNvSpPr>
          <p:nvPr>
            <p:ph type="ftr" sz="quarter" idx="11"/>
          </p:nvPr>
        </p:nvSpPr>
        <p:spPr/>
        <p:txBody>
          <a:bodyPr/>
          <a:lstStyle/>
          <a:p>
            <a:r>
              <a:rPr lang="en-CA" smtClean="0"/>
              <a:t>SPF workshop February 2014, UBCO</a:t>
            </a:r>
            <a:endParaRPr lang="en-CA"/>
          </a:p>
        </p:txBody>
      </p:sp>
      <p:sp>
        <p:nvSpPr>
          <p:cNvPr id="7" name="Slide Number Placeholder 6"/>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8A19A4E5-C29D-447A-81E3-3F848892C3A8}" type="datetime1">
              <a:rPr lang="en-CA" smtClean="0"/>
              <a:t>13/02/2014</a:t>
            </a:fld>
            <a:endParaRPr lang="en-CA"/>
          </a:p>
        </p:txBody>
      </p:sp>
      <p:sp>
        <p:nvSpPr>
          <p:cNvPr id="8" name="Footer Placeholder 7"/>
          <p:cNvSpPr>
            <a:spLocks noGrp="1"/>
          </p:cNvSpPr>
          <p:nvPr>
            <p:ph type="ftr" sz="quarter" idx="11"/>
          </p:nvPr>
        </p:nvSpPr>
        <p:spPr/>
        <p:txBody>
          <a:bodyPr/>
          <a:lstStyle/>
          <a:p>
            <a:r>
              <a:rPr lang="en-CA" smtClean="0"/>
              <a:t>SPF workshop February 2014, UBCO</a:t>
            </a:r>
            <a:endParaRPr lang="en-CA"/>
          </a:p>
        </p:txBody>
      </p:sp>
      <p:sp>
        <p:nvSpPr>
          <p:cNvPr id="9" name="Slide Number Placeholder 8"/>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D332043E-DD5D-4500-B9BD-F95760EC8AA9}" type="datetime1">
              <a:rPr lang="en-CA" smtClean="0"/>
              <a:t>13/02/2014</a:t>
            </a:fld>
            <a:endParaRPr lang="en-CA"/>
          </a:p>
        </p:txBody>
      </p:sp>
      <p:sp>
        <p:nvSpPr>
          <p:cNvPr id="4" name="Footer Placeholder 3"/>
          <p:cNvSpPr>
            <a:spLocks noGrp="1"/>
          </p:cNvSpPr>
          <p:nvPr>
            <p:ph type="ftr" sz="quarter" idx="11"/>
          </p:nvPr>
        </p:nvSpPr>
        <p:spPr/>
        <p:txBody>
          <a:bodyPr/>
          <a:lstStyle/>
          <a:p>
            <a:r>
              <a:rPr lang="en-CA" smtClean="0"/>
              <a:t>SPF workshop February 2014, UBCO</a:t>
            </a:r>
            <a:endParaRPr lang="en-CA"/>
          </a:p>
        </p:txBody>
      </p:sp>
      <p:sp>
        <p:nvSpPr>
          <p:cNvPr id="5" name="Slide Number Placeholder 4"/>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9C99F2-36D7-4B8B-899F-1060D7795B26}" type="datetime1">
              <a:rPr lang="en-CA" smtClean="0"/>
              <a:t>13/02/2014</a:t>
            </a:fld>
            <a:endParaRPr lang="en-CA"/>
          </a:p>
        </p:txBody>
      </p:sp>
      <p:sp>
        <p:nvSpPr>
          <p:cNvPr id="3" name="Footer Placeholder 2"/>
          <p:cNvSpPr>
            <a:spLocks noGrp="1"/>
          </p:cNvSpPr>
          <p:nvPr>
            <p:ph type="ftr" sz="quarter" idx="11"/>
          </p:nvPr>
        </p:nvSpPr>
        <p:spPr/>
        <p:txBody>
          <a:bodyPr/>
          <a:lstStyle/>
          <a:p>
            <a:r>
              <a:rPr lang="en-CA" smtClean="0"/>
              <a:t>SPF workshop February 2014, UBCO</a:t>
            </a:r>
            <a:endParaRPr lang="en-CA"/>
          </a:p>
        </p:txBody>
      </p:sp>
      <p:sp>
        <p:nvSpPr>
          <p:cNvPr id="4" name="Slide Number Placeholder 3"/>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22B4EE-78FF-4EB4-8B32-4299B4A36DBE}" type="datetime1">
              <a:rPr lang="en-CA" smtClean="0"/>
              <a:t>13/02/2014</a:t>
            </a:fld>
            <a:endParaRPr lang="en-CA"/>
          </a:p>
        </p:txBody>
      </p:sp>
      <p:sp>
        <p:nvSpPr>
          <p:cNvPr id="6" name="Footer Placeholder 5"/>
          <p:cNvSpPr>
            <a:spLocks noGrp="1"/>
          </p:cNvSpPr>
          <p:nvPr>
            <p:ph type="ftr" sz="quarter" idx="11"/>
          </p:nvPr>
        </p:nvSpPr>
        <p:spPr/>
        <p:txBody>
          <a:bodyPr/>
          <a:lstStyle/>
          <a:p>
            <a:r>
              <a:rPr lang="en-CA" smtClean="0"/>
              <a:t>SPF workshop February 2014, UBCO</a:t>
            </a:r>
            <a:endParaRPr lang="en-CA"/>
          </a:p>
        </p:txBody>
      </p:sp>
      <p:sp>
        <p:nvSpPr>
          <p:cNvPr id="7" name="Slide Number Placeholder 6"/>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773289-AD20-439C-82DD-001E43CC1301}" type="datetime1">
              <a:rPr lang="en-CA" smtClean="0"/>
              <a:t>13/02/2014</a:t>
            </a:fld>
            <a:endParaRPr lang="en-CA"/>
          </a:p>
        </p:txBody>
      </p:sp>
      <p:sp>
        <p:nvSpPr>
          <p:cNvPr id="6" name="Footer Placeholder 5"/>
          <p:cNvSpPr>
            <a:spLocks noGrp="1"/>
          </p:cNvSpPr>
          <p:nvPr>
            <p:ph type="ftr" sz="quarter" idx="11"/>
          </p:nvPr>
        </p:nvSpPr>
        <p:spPr/>
        <p:txBody>
          <a:bodyPr/>
          <a:lstStyle/>
          <a:p>
            <a:r>
              <a:rPr lang="en-CA" smtClean="0"/>
              <a:t>SPF workshop February 2014, UBCO</a:t>
            </a:r>
            <a:endParaRPr lang="en-CA"/>
          </a:p>
        </p:txBody>
      </p:sp>
      <p:sp>
        <p:nvSpPr>
          <p:cNvPr id="7" name="Slide Number Placeholder 6"/>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12BB8-CE37-4FF0-8340-39FB2453C9BC}" type="datetime1">
              <a:rPr lang="en-CA" smtClean="0"/>
              <a:t>13/02/2014</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CA" smtClean="0"/>
              <a:t>SPF workshop February 2014, UBCO</a:t>
            </a:r>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4189B1-7805-43E2-AFD9-89A95CE04D7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9.jpe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19.bin"/><Relationship Id="rId5" Type="http://schemas.openxmlformats.org/officeDocument/2006/relationships/oleObject" Target="../embeddings/oleObject18.bin"/><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9.jpeg"/><Relationship Id="rId4" Type="http://schemas.openxmlformats.org/officeDocument/2006/relationships/image" Target="../media/image8.tif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1.xml"/><Relationship Id="rId7"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 Id="rId9" Type="http://schemas.openxmlformats.org/officeDocument/2006/relationships/oleObject" Target="../embeddings/oleObject1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CA" smtClean="0"/>
              <a:t>SPF workshop February 2014, UBCO</a:t>
            </a:r>
            <a:endParaRPr lang="en-CA"/>
          </a:p>
        </p:txBody>
      </p:sp>
      <p:sp>
        <p:nvSpPr>
          <p:cNvPr id="5" name="Slide Number Placeholder 4"/>
          <p:cNvSpPr>
            <a:spLocks noGrp="1"/>
          </p:cNvSpPr>
          <p:nvPr>
            <p:ph type="sldNum" sz="quarter" idx="12"/>
          </p:nvPr>
        </p:nvSpPr>
        <p:spPr/>
        <p:txBody>
          <a:bodyPr/>
          <a:lstStyle/>
          <a:p>
            <a:fld id="{DA4189B1-7805-43E2-AFD9-89A95CE04D74}" type="slidenum">
              <a:rPr lang="en-CA" smtClean="0"/>
              <a:pPr/>
              <a:t>1</a:t>
            </a:fld>
            <a:endParaRPr lang="en-CA"/>
          </a:p>
        </p:txBody>
      </p:sp>
      <p:sp>
        <p:nvSpPr>
          <p:cNvPr id="6" name="TextBox 5"/>
          <p:cNvSpPr txBox="1"/>
          <p:nvPr/>
        </p:nvSpPr>
        <p:spPr>
          <a:xfrm>
            <a:off x="233510" y="760677"/>
            <a:ext cx="4994509" cy="3170099"/>
          </a:xfrm>
          <a:prstGeom prst="rect">
            <a:avLst/>
          </a:prstGeom>
          <a:solidFill>
            <a:schemeClr val="bg1"/>
          </a:solidFill>
          <a:ln w="19050">
            <a:solidFill>
              <a:srgbClr val="FF0000"/>
            </a:solidFill>
          </a:ln>
        </p:spPr>
        <p:txBody>
          <a:bodyPr wrap="none" rtlCol="0">
            <a:spAutoFit/>
          </a:bodyPr>
          <a:lstStyle/>
          <a:p>
            <a:r>
              <a:rPr lang="en-CA" sz="2000" dirty="0" smtClean="0">
                <a:solidFill>
                  <a:schemeClr val="bg1">
                    <a:lumMod val="65000"/>
                  </a:schemeClr>
                </a:solidFill>
              </a:rPr>
              <a:t>CH1. What is what</a:t>
            </a:r>
          </a:p>
          <a:p>
            <a:r>
              <a:rPr lang="en-CA" sz="2000" dirty="0" smtClean="0"/>
              <a:t>  CH2. </a:t>
            </a:r>
            <a:r>
              <a:rPr lang="en-CA" sz="2000" b="1" dirty="0" smtClean="0">
                <a:solidFill>
                  <a:srgbClr val="FF0000"/>
                </a:solidFill>
              </a:rPr>
              <a:t>A simple SPF</a:t>
            </a:r>
          </a:p>
          <a:p>
            <a:r>
              <a:rPr lang="en-CA" sz="2000" dirty="0" smtClean="0"/>
              <a:t>    CH3. EDA</a:t>
            </a:r>
          </a:p>
          <a:p>
            <a:r>
              <a:rPr lang="en-CA" sz="2000" dirty="0" smtClean="0"/>
              <a:t>      CH4. Curve fitting</a:t>
            </a:r>
          </a:p>
          <a:p>
            <a:r>
              <a:rPr lang="en-CA" sz="2000" dirty="0" smtClean="0"/>
              <a:t>        CH5. A first SPF</a:t>
            </a:r>
          </a:p>
          <a:p>
            <a:r>
              <a:rPr lang="en-CA" sz="2000" dirty="0" smtClean="0"/>
              <a:t>          CH6: Which fit is fitter</a:t>
            </a:r>
          </a:p>
          <a:p>
            <a:r>
              <a:rPr lang="en-CA" sz="2000" dirty="0" smtClean="0"/>
              <a:t>            CH7: Choosing the objective function</a:t>
            </a:r>
          </a:p>
          <a:p>
            <a:r>
              <a:rPr lang="en-CA" sz="2000" dirty="0" smtClean="0"/>
              <a:t>              </a:t>
            </a:r>
            <a:r>
              <a:rPr lang="en-CA" sz="2000" dirty="0" smtClean="0">
                <a:solidFill>
                  <a:schemeClr val="bg1">
                    <a:lumMod val="65000"/>
                  </a:schemeClr>
                </a:solidFill>
              </a:rPr>
              <a:t>CH8: Theoretical stuff</a:t>
            </a:r>
          </a:p>
          <a:p>
            <a:r>
              <a:rPr lang="en-CA" sz="2000" dirty="0" smtClean="0"/>
              <a:t>                 Ch9: Adding variables</a:t>
            </a:r>
            <a:endParaRPr lang="en-CA" sz="2000" b="1" dirty="0" smtClean="0">
              <a:solidFill>
                <a:srgbClr val="FF0000"/>
              </a:solidFill>
            </a:endParaRPr>
          </a:p>
          <a:p>
            <a:r>
              <a:rPr lang="en-CA" sz="2000" b="1" dirty="0" smtClean="0">
                <a:solidFill>
                  <a:srgbClr val="FF0000"/>
                </a:solidFill>
              </a:rPr>
              <a:t>                    </a:t>
            </a:r>
            <a:r>
              <a:rPr lang="en-CA" sz="2000" dirty="0" smtClean="0"/>
              <a:t>CH10. Choosing a model equation</a:t>
            </a:r>
          </a:p>
        </p:txBody>
      </p:sp>
      <p:sp>
        <p:nvSpPr>
          <p:cNvPr id="7" name="Down Arrow 6"/>
          <p:cNvSpPr/>
          <p:nvPr/>
        </p:nvSpPr>
        <p:spPr>
          <a:xfrm rot="20460457" flipH="1">
            <a:off x="120813" y="865779"/>
            <a:ext cx="204144" cy="565873"/>
          </a:xfrm>
          <a:prstGeom prst="downArrow">
            <a:avLst/>
          </a:prstGeom>
          <a:solidFill>
            <a:schemeClr val="accent3">
              <a:lumMod val="20000"/>
              <a:lumOff val="8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Box 7"/>
          <p:cNvSpPr txBox="1"/>
          <p:nvPr/>
        </p:nvSpPr>
        <p:spPr>
          <a:xfrm>
            <a:off x="3243717" y="79910"/>
            <a:ext cx="2708633" cy="584775"/>
          </a:xfrm>
          <a:prstGeom prst="rect">
            <a:avLst/>
          </a:prstGeom>
          <a:solidFill>
            <a:srgbClr val="FFFFCC"/>
          </a:solidFill>
          <a:ln w="19050">
            <a:solidFill>
              <a:srgbClr val="FF0000"/>
            </a:solidFill>
          </a:ln>
        </p:spPr>
        <p:txBody>
          <a:bodyPr wrap="square" rtlCol="0">
            <a:spAutoFit/>
          </a:bodyPr>
          <a:lstStyle/>
          <a:p>
            <a:r>
              <a:rPr lang="en-CA" sz="3200" dirty="0" smtClean="0"/>
              <a:t>2. A Simple SPF</a:t>
            </a:r>
          </a:p>
        </p:txBody>
      </p:sp>
      <p:sp>
        <p:nvSpPr>
          <p:cNvPr id="9" name="TextBox 8"/>
          <p:cNvSpPr txBox="1"/>
          <p:nvPr/>
        </p:nvSpPr>
        <p:spPr>
          <a:xfrm>
            <a:off x="235389" y="3998388"/>
            <a:ext cx="3889036" cy="1569660"/>
          </a:xfrm>
          <a:prstGeom prst="rect">
            <a:avLst/>
          </a:prstGeom>
          <a:solidFill>
            <a:schemeClr val="bg1"/>
          </a:solidFill>
          <a:ln w="19050">
            <a:solidFill>
              <a:srgbClr val="FF0000"/>
            </a:solidFill>
          </a:ln>
        </p:spPr>
        <p:txBody>
          <a:bodyPr wrap="square" rtlCol="0">
            <a:spAutoFit/>
          </a:bodyPr>
          <a:lstStyle/>
          <a:p>
            <a:pPr>
              <a:spcAft>
                <a:spcPts val="600"/>
              </a:spcAft>
            </a:pPr>
            <a:r>
              <a:rPr lang="en-CA" sz="2400" dirty="0" smtClean="0"/>
              <a:t>We defined ‘Safety’, ‘Unit’, ‘Traits’,  ‘Population’, and SPF as </a:t>
            </a:r>
            <a:r>
              <a:rPr lang="en-CA" sz="2400" dirty="0" smtClean="0">
                <a:ea typeface="Arial" pitchFamily="34" charset="0"/>
                <a:cs typeface="Arial" pitchFamily="34" charset="0"/>
              </a:rPr>
              <a:t>a tool to get estimates of </a:t>
            </a:r>
            <a:r>
              <a:rPr lang="en-CA" sz="2400" dirty="0" smtClean="0"/>
              <a:t>E{μ} and σ{μ}. </a:t>
            </a:r>
          </a:p>
        </p:txBody>
      </p:sp>
      <p:sp>
        <p:nvSpPr>
          <p:cNvPr id="10" name="TextBox 9"/>
          <p:cNvSpPr txBox="1"/>
          <p:nvPr/>
        </p:nvSpPr>
        <p:spPr>
          <a:xfrm>
            <a:off x="3923500" y="4964228"/>
            <a:ext cx="5143500" cy="1384995"/>
          </a:xfrm>
          <a:prstGeom prst="rect">
            <a:avLst/>
          </a:prstGeom>
          <a:solidFill>
            <a:schemeClr val="bg1"/>
          </a:solidFill>
          <a:ln w="19050">
            <a:solidFill>
              <a:srgbClr val="FF0000"/>
            </a:solidFill>
          </a:ln>
        </p:spPr>
        <p:txBody>
          <a:bodyPr wrap="square" rtlCol="0">
            <a:spAutoFit/>
          </a:bodyPr>
          <a:lstStyle/>
          <a:p>
            <a:r>
              <a:rPr lang="en-CA" sz="2800" dirty="0" smtClean="0"/>
              <a:t>In this session:</a:t>
            </a:r>
          </a:p>
          <a:p>
            <a:r>
              <a:rPr lang="en-CA" sz="2800" dirty="0" smtClean="0"/>
              <a:t>I will make all this tangible with a simple SPF for a real population.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1 A simple SPF.jpg"/>
          <p:cNvPicPr>
            <a:picLocks noChangeAspect="1"/>
          </p:cNvPicPr>
          <p:nvPr/>
        </p:nvPicPr>
        <p:blipFill>
          <a:blip r:embed="rId2" cstate="print"/>
          <a:srcRect l="3890" t="5053" r="8663" b="13263"/>
          <a:stretch>
            <a:fillRect/>
          </a:stretch>
        </p:blipFill>
        <p:spPr>
          <a:xfrm>
            <a:off x="693014" y="784456"/>
            <a:ext cx="7757962" cy="5601904"/>
          </a:xfrm>
          <a:prstGeom prst="rect">
            <a:avLst/>
          </a:prstGeom>
          <a:ln w="25400">
            <a:noFill/>
          </a:ln>
        </p:spPr>
      </p:pic>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10</a:t>
            </a:fld>
            <a:endParaRPr lang="en-CA"/>
          </a:p>
        </p:txBody>
      </p:sp>
      <p:sp>
        <p:nvSpPr>
          <p:cNvPr id="8" name="TextBox 7"/>
          <p:cNvSpPr txBox="1"/>
          <p:nvPr/>
        </p:nvSpPr>
        <p:spPr>
          <a:xfrm>
            <a:off x="3522846" y="3402531"/>
            <a:ext cx="1643399" cy="523220"/>
          </a:xfrm>
          <a:prstGeom prst="rect">
            <a:avLst/>
          </a:prstGeom>
          <a:noFill/>
          <a:ln w="19050">
            <a:noFill/>
          </a:ln>
        </p:spPr>
        <p:txBody>
          <a:bodyPr wrap="none" rtlCol="0">
            <a:spAutoFit/>
          </a:bodyPr>
          <a:lstStyle/>
          <a:p>
            <a:r>
              <a:rPr lang="en-CA" sz="2800" dirty="0" smtClean="0"/>
              <a:t>5.37+0.53</a:t>
            </a:r>
          </a:p>
        </p:txBody>
      </p:sp>
      <p:cxnSp>
        <p:nvCxnSpPr>
          <p:cNvPr id="10" name="Straight Arrow Connector 9"/>
          <p:cNvCxnSpPr/>
          <p:nvPr/>
        </p:nvCxnSpPr>
        <p:spPr>
          <a:xfrm>
            <a:off x="4229100" y="3863340"/>
            <a:ext cx="388620" cy="40005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417169" y="5078129"/>
            <a:ext cx="1574470" cy="523220"/>
          </a:xfrm>
          <a:prstGeom prst="rect">
            <a:avLst/>
          </a:prstGeom>
          <a:noFill/>
          <a:ln w="19050">
            <a:noFill/>
          </a:ln>
        </p:spPr>
        <p:txBody>
          <a:bodyPr wrap="none" rtlCol="0">
            <a:spAutoFit/>
          </a:bodyPr>
          <a:lstStyle/>
          <a:p>
            <a:r>
              <a:rPr lang="en-CA" sz="2800" dirty="0" smtClean="0"/>
              <a:t>5.37-0.53</a:t>
            </a:r>
          </a:p>
        </p:txBody>
      </p:sp>
      <p:cxnSp>
        <p:nvCxnSpPr>
          <p:cNvPr id="16" name="Straight Arrow Connector 15"/>
          <p:cNvCxnSpPr>
            <a:stCxn id="14" idx="0"/>
          </p:cNvCxnSpPr>
          <p:nvPr/>
        </p:nvCxnSpPr>
        <p:spPr>
          <a:xfrm flipV="1">
            <a:off x="4204404" y="4617721"/>
            <a:ext cx="504756" cy="46040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5058" y="155818"/>
            <a:ext cx="4901598" cy="523220"/>
          </a:xfrm>
          <a:prstGeom prst="rect">
            <a:avLst/>
          </a:prstGeom>
          <a:solidFill>
            <a:srgbClr val="FFFFCC"/>
          </a:solidFill>
          <a:ln w="19050">
            <a:solidFill>
              <a:srgbClr val="FF0000"/>
            </a:solidFill>
          </a:ln>
        </p:spPr>
        <p:txBody>
          <a:bodyPr wrap="none" rtlCol="0">
            <a:spAutoFit/>
          </a:bodyPr>
          <a:lstStyle/>
          <a:p>
            <a:r>
              <a:rPr lang="en-CA" sz="2800" dirty="0" smtClean="0"/>
              <a:t>The first element of (simple) SPF</a:t>
            </a:r>
          </a:p>
        </p:txBody>
      </p:sp>
      <p:sp>
        <p:nvSpPr>
          <p:cNvPr id="20" name="TextBox 19"/>
          <p:cNvSpPr txBox="1"/>
          <p:nvPr/>
        </p:nvSpPr>
        <p:spPr>
          <a:xfrm>
            <a:off x="1725930" y="1245870"/>
            <a:ext cx="5677260" cy="523220"/>
          </a:xfrm>
          <a:prstGeom prst="rect">
            <a:avLst/>
          </a:prstGeom>
          <a:solidFill>
            <a:schemeClr val="bg1"/>
          </a:solidFill>
          <a:ln w="19050">
            <a:solidFill>
              <a:srgbClr val="FF0000"/>
            </a:solidFill>
          </a:ln>
        </p:spPr>
        <p:txBody>
          <a:bodyPr wrap="none" rtlCol="0">
            <a:spAutoFit/>
          </a:bodyPr>
          <a:lstStyle/>
          <a:p>
            <a:r>
              <a:rPr lang="en-US" sz="2800" dirty="0" smtClean="0"/>
              <a:t>Note the widening of </a:t>
            </a:r>
            <a:r>
              <a:rPr lang="en-US" sz="2800" dirty="0" smtClean="0">
                <a:latin typeface="Calibri"/>
              </a:rPr>
              <a:t>±</a:t>
            </a:r>
            <a:r>
              <a:rPr lang="el-GR" sz="2800" dirty="0" smtClean="0">
                <a:latin typeface="Calibri"/>
              </a:rPr>
              <a:t>σ</a:t>
            </a:r>
            <a:r>
              <a:rPr lang="en-US" sz="2800" dirty="0" smtClean="0">
                <a:latin typeface="Calibri"/>
              </a:rPr>
              <a:t> limits. Why?</a:t>
            </a:r>
            <a:r>
              <a:rPr lang="en-US" sz="2800" dirty="0" smtClean="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11</a:t>
            </a:fld>
            <a:endParaRPr lang="en-CA"/>
          </a:p>
        </p:txBody>
      </p:sp>
      <p:pic>
        <p:nvPicPr>
          <p:cNvPr id="4" name="Picture 3" descr="2-1 A simple SPF.jpg"/>
          <p:cNvPicPr>
            <a:picLocks noChangeAspect="1"/>
          </p:cNvPicPr>
          <p:nvPr/>
        </p:nvPicPr>
        <p:blipFill>
          <a:blip r:embed="rId2" cstate="print"/>
          <a:srcRect l="3890" t="5053" r="8663" b="13263"/>
          <a:stretch>
            <a:fillRect/>
          </a:stretch>
        </p:blipFill>
        <p:spPr>
          <a:xfrm>
            <a:off x="606389" y="457206"/>
            <a:ext cx="5034018" cy="3634986"/>
          </a:xfrm>
          <a:prstGeom prst="rect">
            <a:avLst/>
          </a:prstGeom>
          <a:ln w="25400">
            <a:noFill/>
          </a:ln>
        </p:spPr>
      </p:pic>
      <p:sp>
        <p:nvSpPr>
          <p:cNvPr id="10" name="Oval 9"/>
          <p:cNvSpPr/>
          <p:nvPr/>
        </p:nvSpPr>
        <p:spPr>
          <a:xfrm>
            <a:off x="2868329" y="2483318"/>
            <a:ext cx="1337911" cy="10010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TextBox 10"/>
          <p:cNvSpPr txBox="1"/>
          <p:nvPr/>
        </p:nvSpPr>
        <p:spPr>
          <a:xfrm>
            <a:off x="4263992" y="2993457"/>
            <a:ext cx="1829412" cy="523220"/>
          </a:xfrm>
          <a:prstGeom prst="rect">
            <a:avLst/>
          </a:prstGeom>
          <a:solidFill>
            <a:schemeClr val="bg1"/>
          </a:solidFill>
          <a:ln w="19050">
            <a:noFill/>
          </a:ln>
        </p:spPr>
        <p:txBody>
          <a:bodyPr wrap="none" rtlCol="0">
            <a:spAutoFit/>
          </a:bodyPr>
          <a:lstStyle/>
          <a:p>
            <a:r>
              <a:rPr lang="en-CA" sz="2800" dirty="0" smtClean="0"/>
              <a:t>Is this real?</a:t>
            </a:r>
          </a:p>
        </p:txBody>
      </p:sp>
      <p:sp>
        <p:nvSpPr>
          <p:cNvPr id="12" name="TextBox 11"/>
          <p:cNvSpPr txBox="1"/>
          <p:nvPr/>
        </p:nvSpPr>
        <p:spPr>
          <a:xfrm>
            <a:off x="2019702" y="4445268"/>
            <a:ext cx="4301114" cy="523220"/>
          </a:xfrm>
          <a:prstGeom prst="rect">
            <a:avLst/>
          </a:prstGeom>
          <a:solidFill>
            <a:schemeClr val="bg1"/>
          </a:solidFill>
          <a:ln w="19050">
            <a:noFill/>
          </a:ln>
        </p:spPr>
        <p:txBody>
          <a:bodyPr wrap="none" rtlCol="0">
            <a:spAutoFit/>
          </a:bodyPr>
          <a:lstStyle/>
          <a:p>
            <a:r>
              <a:rPr lang="en-CA" sz="2800" dirty="0" smtClean="0"/>
              <a:t>If yes, what could explain it?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12</a:t>
            </a:fld>
            <a:endParaRPr lang="en-CA"/>
          </a:p>
        </p:txBody>
      </p:sp>
      <p:sp>
        <p:nvSpPr>
          <p:cNvPr id="5" name="TextBox 4"/>
          <p:cNvSpPr txBox="1"/>
          <p:nvPr/>
        </p:nvSpPr>
        <p:spPr>
          <a:xfrm>
            <a:off x="192521" y="173255"/>
            <a:ext cx="7777198" cy="523220"/>
          </a:xfrm>
          <a:prstGeom prst="rect">
            <a:avLst/>
          </a:prstGeom>
          <a:solidFill>
            <a:srgbClr val="FFFFCC"/>
          </a:solidFill>
          <a:ln w="19050">
            <a:solidFill>
              <a:srgbClr val="FF0000"/>
            </a:solidFill>
          </a:ln>
        </p:spPr>
        <p:txBody>
          <a:bodyPr wrap="square" rtlCol="0">
            <a:spAutoFit/>
          </a:bodyPr>
          <a:lstStyle/>
          <a:p>
            <a:r>
              <a:rPr lang="en-CA" sz="2800" dirty="0" smtClean="0"/>
              <a:t>And now to the second element of the SPF, the </a:t>
            </a:r>
            <a:r>
              <a:rPr lang="en-CA" sz="2800" dirty="0" smtClean="0">
                <a:latin typeface="Symbol" pitchFamily="18" charset="2"/>
              </a:rPr>
              <a:t>s</a:t>
            </a:r>
            <a:r>
              <a:rPr lang="en-CA" sz="2800" dirty="0" smtClean="0"/>
              <a:t>{</a:t>
            </a:r>
            <a:r>
              <a:rPr lang="en-CA" sz="2800" dirty="0" smtClean="0">
                <a:latin typeface="Symbol" pitchFamily="18" charset="2"/>
              </a:rPr>
              <a:t>m</a:t>
            </a:r>
            <a:r>
              <a:rPr lang="en-CA" sz="2800" dirty="0" smtClean="0"/>
              <a:t>}     </a:t>
            </a:r>
          </a:p>
        </p:txBody>
      </p:sp>
      <p:pic>
        <p:nvPicPr>
          <p:cNvPr id="6" name="Picture 5" descr="Figure 1 of section 1.1, what is what.jpg"/>
          <p:cNvPicPr>
            <a:picLocks noChangeAspect="1"/>
          </p:cNvPicPr>
          <p:nvPr/>
        </p:nvPicPr>
        <p:blipFill>
          <a:blip r:embed="rId2" cstate="print"/>
          <a:srcRect l="11043" t="11282" r="26157" b="53332"/>
          <a:stretch>
            <a:fillRect/>
          </a:stretch>
        </p:blipFill>
        <p:spPr>
          <a:xfrm>
            <a:off x="1530441" y="856974"/>
            <a:ext cx="5040004" cy="2195317"/>
          </a:xfrm>
          <a:prstGeom prst="rect">
            <a:avLst/>
          </a:prstGeom>
        </p:spPr>
      </p:pic>
      <p:sp>
        <p:nvSpPr>
          <p:cNvPr id="7" name="TextBox 6"/>
          <p:cNvSpPr txBox="1"/>
          <p:nvPr/>
        </p:nvSpPr>
        <p:spPr>
          <a:xfrm>
            <a:off x="211781" y="798908"/>
            <a:ext cx="1036246" cy="523220"/>
          </a:xfrm>
          <a:prstGeom prst="rect">
            <a:avLst/>
          </a:prstGeom>
          <a:solidFill>
            <a:schemeClr val="bg1"/>
          </a:solidFill>
          <a:ln w="19050">
            <a:solidFill>
              <a:srgbClr val="FF0000"/>
            </a:solidFill>
          </a:ln>
        </p:spPr>
        <p:txBody>
          <a:bodyPr wrap="square" rtlCol="0">
            <a:spAutoFit/>
          </a:bodyPr>
          <a:lstStyle/>
          <a:p>
            <a:r>
              <a:rPr lang="en-CA" sz="2800" dirty="0" smtClean="0">
                <a:solidFill>
                  <a:srgbClr val="FF0000"/>
                </a:solidFill>
              </a:rPr>
              <a:t>Recall</a:t>
            </a:r>
          </a:p>
        </p:txBody>
      </p:sp>
      <p:pic>
        <p:nvPicPr>
          <p:cNvPr id="9" name="Picture 8" descr="Chapter 2. Population of m's and their accident counts.tif"/>
          <p:cNvPicPr>
            <a:picLocks noChangeAspect="1"/>
          </p:cNvPicPr>
          <p:nvPr/>
        </p:nvPicPr>
        <p:blipFill>
          <a:blip r:embed="rId3" cstate="print"/>
          <a:srcRect l="6944" t="30737" r="4884" b="4000"/>
          <a:stretch>
            <a:fillRect/>
          </a:stretch>
        </p:blipFill>
        <p:spPr>
          <a:xfrm>
            <a:off x="346509" y="3580600"/>
            <a:ext cx="5014762" cy="2868222"/>
          </a:xfrm>
          <a:prstGeom prst="rect">
            <a:avLst/>
          </a:prstGeom>
        </p:spPr>
      </p:pic>
      <p:sp>
        <p:nvSpPr>
          <p:cNvPr id="10" name="TextBox 9"/>
          <p:cNvSpPr txBox="1"/>
          <p:nvPr/>
        </p:nvSpPr>
        <p:spPr>
          <a:xfrm>
            <a:off x="5794408" y="3753853"/>
            <a:ext cx="1636295" cy="523220"/>
          </a:xfrm>
          <a:prstGeom prst="rect">
            <a:avLst/>
          </a:prstGeom>
          <a:solidFill>
            <a:schemeClr val="bg1"/>
          </a:solidFill>
          <a:ln w="19050">
            <a:noFill/>
          </a:ln>
        </p:spPr>
        <p:txBody>
          <a:bodyPr wrap="square" rtlCol="0">
            <a:spAutoFit/>
          </a:bodyPr>
          <a:lstStyle/>
          <a:p>
            <a:r>
              <a:rPr lang="en-CA" sz="2800" dirty="0" smtClean="0">
                <a:solidFill>
                  <a:srgbClr val="FF0000"/>
                </a:solidFill>
              </a:rPr>
              <a:t>Only this!</a:t>
            </a:r>
          </a:p>
        </p:txBody>
      </p:sp>
      <p:cxnSp>
        <p:nvCxnSpPr>
          <p:cNvPr id="12" name="Straight Connector 11"/>
          <p:cNvCxnSpPr/>
          <p:nvPr/>
        </p:nvCxnSpPr>
        <p:spPr>
          <a:xfrm>
            <a:off x="5755907" y="4523874"/>
            <a:ext cx="1886552" cy="9625"/>
          </a:xfrm>
          <a:prstGeom prst="line">
            <a:avLst/>
          </a:prstGeom>
          <a:ln w="2540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813659" y="5005137"/>
            <a:ext cx="2281187" cy="954107"/>
          </a:xfrm>
          <a:prstGeom prst="rect">
            <a:avLst/>
          </a:prstGeom>
          <a:solidFill>
            <a:schemeClr val="bg1"/>
          </a:solidFill>
          <a:ln w="19050">
            <a:noFill/>
          </a:ln>
        </p:spPr>
        <p:txBody>
          <a:bodyPr wrap="square" rtlCol="0">
            <a:spAutoFit/>
          </a:bodyPr>
          <a:lstStyle/>
          <a:p>
            <a:r>
              <a:rPr lang="en-CA" sz="2800" dirty="0" smtClean="0">
                <a:solidFill>
                  <a:schemeClr val="accent1">
                    <a:lumMod val="75000"/>
                  </a:schemeClr>
                </a:solidFill>
              </a:rPr>
              <a:t>Nothing to do with this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1022" y="96259"/>
            <a:ext cx="3917466" cy="523220"/>
          </a:xfrm>
          <a:prstGeom prst="rect">
            <a:avLst/>
          </a:prstGeom>
          <a:solidFill>
            <a:srgbClr val="FFFFCC"/>
          </a:solidFill>
          <a:ln w="19050">
            <a:solidFill>
              <a:srgbClr val="FF0000"/>
            </a:solidFill>
          </a:ln>
        </p:spPr>
        <p:txBody>
          <a:bodyPr wrap="square" rtlCol="0">
            <a:spAutoFit/>
          </a:bodyPr>
          <a:lstStyle/>
          <a:p>
            <a:r>
              <a:rPr lang="en-CA" sz="2800" dirty="0" smtClean="0"/>
              <a:t>How to estimate the </a:t>
            </a:r>
            <a:r>
              <a:rPr lang="en-CA" sz="2800" dirty="0" smtClean="0">
                <a:latin typeface="Symbol" pitchFamily="18" charset="2"/>
              </a:rPr>
              <a:t>s</a:t>
            </a:r>
            <a:r>
              <a:rPr lang="en-CA" sz="2800" dirty="0" smtClean="0"/>
              <a:t>{</a:t>
            </a:r>
            <a:r>
              <a:rPr lang="en-CA" sz="2800" dirty="0" smtClean="0">
                <a:latin typeface="Symbol" pitchFamily="18" charset="2"/>
              </a:rPr>
              <a:t>m</a:t>
            </a:r>
            <a:r>
              <a:rPr lang="en-CA" sz="2800" dirty="0" smtClean="0"/>
              <a:t>}     </a:t>
            </a:r>
          </a:p>
        </p:txBody>
      </p:sp>
      <p:sp>
        <p:nvSpPr>
          <p:cNvPr id="3" name="Slide Number Placeholder 2"/>
          <p:cNvSpPr>
            <a:spLocks noGrp="1"/>
          </p:cNvSpPr>
          <p:nvPr>
            <p:ph type="sldNum" sz="quarter" idx="12"/>
          </p:nvPr>
        </p:nvSpPr>
        <p:spPr/>
        <p:txBody>
          <a:bodyPr/>
          <a:lstStyle/>
          <a:p>
            <a:fld id="{DA4189B1-7805-43E2-AFD9-89A95CE04D74}" type="slidenum">
              <a:rPr lang="en-CA" smtClean="0"/>
              <a:pPr/>
              <a:t>13</a:t>
            </a:fld>
            <a:endParaRPr lang="en-CA"/>
          </a:p>
        </p:txBody>
      </p:sp>
      <p:sp>
        <p:nvSpPr>
          <p:cNvPr id="8" name="TextBox 7"/>
          <p:cNvSpPr txBox="1"/>
          <p:nvPr/>
        </p:nvSpPr>
        <p:spPr>
          <a:xfrm>
            <a:off x="209987" y="818178"/>
            <a:ext cx="1449949" cy="523220"/>
          </a:xfrm>
          <a:prstGeom prst="rect">
            <a:avLst/>
          </a:prstGeom>
          <a:solidFill>
            <a:schemeClr val="bg1"/>
          </a:solidFill>
          <a:ln w="19050">
            <a:solidFill>
              <a:srgbClr val="FF0000"/>
            </a:solidFill>
          </a:ln>
        </p:spPr>
        <p:txBody>
          <a:bodyPr wrap="none" rtlCol="0">
            <a:spAutoFit/>
          </a:bodyPr>
          <a:lstStyle/>
          <a:p>
            <a:r>
              <a:rPr lang="en-CA" sz="2800" dirty="0" smtClean="0"/>
              <a:t>One way</a:t>
            </a:r>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3075" name="Rectangle 3"/>
          <p:cNvSpPr>
            <a:spLocks noChangeArrowheads="1"/>
          </p:cNvSpPr>
          <p:nvPr/>
        </p:nvSpPr>
        <p:spPr bwMode="auto">
          <a:xfrm>
            <a:off x="0" y="708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78" name="Rectangle 6"/>
          <p:cNvSpPr>
            <a:spLocks noChangeArrowheads="1"/>
          </p:cNvSpPr>
          <p:nvPr/>
        </p:nvSpPr>
        <p:spPr bwMode="auto">
          <a:xfrm>
            <a:off x="0" y="685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4" name="Table 13"/>
          <p:cNvGraphicFramePr>
            <a:graphicFrameLocks noGrp="1"/>
          </p:cNvGraphicFramePr>
          <p:nvPr/>
        </p:nvGraphicFramePr>
        <p:xfrm>
          <a:off x="233276" y="3094520"/>
          <a:ext cx="8333213" cy="2194560"/>
        </p:xfrm>
        <a:graphic>
          <a:graphicData uri="http://schemas.openxmlformats.org/drawingml/2006/table">
            <a:tbl>
              <a:tblPr firstRow="1" bandRow="1">
                <a:tableStyleId>{9D7B26C5-4107-4FEC-AEDC-1716B250A1EF}</a:tableStyleId>
              </a:tblPr>
              <a:tblGrid>
                <a:gridCol w="1634025"/>
                <a:gridCol w="820651"/>
                <a:gridCol w="1460536"/>
                <a:gridCol w="808523"/>
                <a:gridCol w="621851"/>
                <a:gridCol w="975942"/>
                <a:gridCol w="2011685"/>
              </a:tblGrid>
              <a:tr h="370840">
                <a:tc>
                  <a:txBody>
                    <a:bodyPr/>
                    <a:lstStyle/>
                    <a:p>
                      <a:pPr algn="ctr">
                        <a:lnSpc>
                          <a:spcPct val="150000"/>
                        </a:lnSpc>
                      </a:pPr>
                      <a:r>
                        <a:rPr lang="en-CA" sz="2400" dirty="0" smtClean="0"/>
                        <a:t>AADT Bins</a:t>
                      </a:r>
                      <a:endParaRPr lang="en-CA"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lang="en-CA" sz="2400" dirty="0" smtClean="0"/>
                        <a:t>I&amp;F acc.</a:t>
                      </a:r>
                      <a:endParaRPr lang="en-CA"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lnSpc>
                          <a:spcPct val="150000"/>
                        </a:lnSpc>
                      </a:pPr>
                      <a:r>
                        <a:rPr lang="en-CA" sz="2400" dirty="0" smtClean="0"/>
                        <a:t>Segments</a:t>
                      </a:r>
                      <a:endParaRPr lang="en-CA"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endParaRPr lang="en-CA"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endParaRPr lang="en-CA"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CA" sz="2400" dirty="0" smtClean="0"/>
                        <a:t>S</a:t>
                      </a:r>
                      <a:r>
                        <a:rPr lang="en-CA" sz="2400" baseline="30000" dirty="0" smtClean="0"/>
                        <a:t>2</a:t>
                      </a:r>
                      <a:endParaRPr lang="en-CA"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endParaRPr lang="en-CA" sz="2400" baseline="30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r>
              <a:tr h="197317">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370804">
                <a:tc>
                  <a:txBody>
                    <a:bodyPr/>
                    <a:lstStyle/>
                    <a:p>
                      <a:pPr algn="ctr"/>
                      <a:r>
                        <a:rPr lang="en-CA" sz="2400" dirty="0" smtClean="0"/>
                        <a:t>9K-10K</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102</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19</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5.37</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2400" dirty="0" smtClean="0"/>
                        <a:t>35.18</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CA" sz="2400" dirty="0" smtClean="0"/>
                        <a:t>±5.46</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322445">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bl>
          </a:graphicData>
        </a:graphic>
      </p:graphicFrame>
      <p:sp>
        <p:nvSpPr>
          <p:cNvPr id="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19" name="Picture 8"/>
          <p:cNvPicPr>
            <a:picLocks noChangeAspect="1" noChangeArrowheads="1"/>
          </p:cNvPicPr>
          <p:nvPr/>
        </p:nvPicPr>
        <p:blipFill>
          <a:blip r:embed="rId3" cstate="print"/>
          <a:srcRect/>
          <a:stretch>
            <a:fillRect/>
          </a:stretch>
        </p:blipFill>
        <p:spPr bwMode="auto">
          <a:xfrm>
            <a:off x="1844673" y="817921"/>
            <a:ext cx="1170130" cy="1231562"/>
          </a:xfrm>
          <a:prstGeom prst="rect">
            <a:avLst/>
          </a:prstGeom>
          <a:noFill/>
          <a:ln w="9525">
            <a:noFill/>
            <a:miter lim="800000"/>
            <a:headEnd/>
            <a:tailEnd/>
          </a:ln>
        </p:spPr>
      </p:pic>
      <p:graphicFrame>
        <p:nvGraphicFramePr>
          <p:cNvPr id="9217" name="Object 1"/>
          <p:cNvGraphicFramePr>
            <a:graphicFrameLocks noChangeAspect="1"/>
          </p:cNvGraphicFramePr>
          <p:nvPr/>
        </p:nvGraphicFramePr>
        <p:xfrm>
          <a:off x="4189830" y="3248310"/>
          <a:ext cx="742950" cy="519112"/>
        </p:xfrm>
        <a:graphic>
          <a:graphicData uri="http://schemas.openxmlformats.org/presentationml/2006/ole">
            <p:oleObj spid="_x0000_s9217" name="משוואה" r:id="rId4" imgW="507960" imgH="355320" progId="Equation.3">
              <p:embed/>
            </p:oleObj>
          </a:graphicData>
        </a:graphic>
      </p:graphicFrame>
      <p:graphicFrame>
        <p:nvGraphicFramePr>
          <p:cNvPr id="18" name="Object 17"/>
          <p:cNvGraphicFramePr>
            <a:graphicFrameLocks noChangeAspect="1"/>
          </p:cNvGraphicFramePr>
          <p:nvPr/>
        </p:nvGraphicFramePr>
        <p:xfrm>
          <a:off x="7188199" y="3270851"/>
          <a:ext cx="779881" cy="513080"/>
        </p:xfrm>
        <a:graphic>
          <a:graphicData uri="http://schemas.openxmlformats.org/presentationml/2006/ole">
            <p:oleObj spid="_x0000_s9218" name="משוואה" r:id="rId5" imgW="482400" imgH="317160" progId="Equation.3">
              <p:embed/>
            </p:oleObj>
          </a:graphicData>
        </a:graphic>
      </p:graphicFrame>
      <p:cxnSp>
        <p:nvCxnSpPr>
          <p:cNvPr id="21" name="Straight Arrow Connector 20"/>
          <p:cNvCxnSpPr/>
          <p:nvPr/>
        </p:nvCxnSpPr>
        <p:spPr>
          <a:xfrm flipH="1">
            <a:off x="4892040" y="2560320"/>
            <a:ext cx="1691640" cy="895790"/>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070459" y="2531444"/>
            <a:ext cx="2838851" cy="947526"/>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graphicFrame>
        <p:nvGraphicFramePr>
          <p:cNvPr id="9219" name="Object 3"/>
          <p:cNvGraphicFramePr>
            <a:graphicFrameLocks noChangeAspect="1"/>
          </p:cNvGraphicFramePr>
          <p:nvPr/>
        </p:nvGraphicFramePr>
        <p:xfrm>
          <a:off x="191057" y="2183778"/>
          <a:ext cx="8952943" cy="404413"/>
        </p:xfrm>
        <a:graphic>
          <a:graphicData uri="http://schemas.openxmlformats.org/presentationml/2006/ole">
            <p:oleObj spid="_x0000_s9219" name="משוואה" r:id="rId6" imgW="7860960" imgH="355320" progId="Equation.3">
              <p:embed/>
            </p:oleObj>
          </a:graphicData>
        </a:graphic>
      </p:graphicFrame>
      <p:sp>
        <p:nvSpPr>
          <p:cNvPr id="16" name="Footer Placeholder 15"/>
          <p:cNvSpPr>
            <a:spLocks noGrp="1"/>
          </p:cNvSpPr>
          <p:nvPr>
            <p:ph type="ftr" sz="quarter" idx="11"/>
          </p:nvPr>
        </p:nvSpPr>
        <p:spPr/>
        <p:txBody>
          <a:bodyPr/>
          <a:lstStyle/>
          <a:p>
            <a:r>
              <a:rPr lang="en-CA" smtClean="0"/>
              <a:t>SPF workshop February 2014, UBCO</a:t>
            </a:r>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219"/>
                                        </p:tgtEl>
                                        <p:attrNameLst>
                                          <p:attrName>style.visibility</p:attrName>
                                        </p:attrNameLst>
                                      </p:cBhvr>
                                      <p:to>
                                        <p:strVal val="visible"/>
                                      </p:to>
                                    </p:set>
                                    <p:anim calcmode="lin" valueType="num">
                                      <p:cBhvr additive="base">
                                        <p:cTn id="15" dur="500" fill="hold"/>
                                        <p:tgtEl>
                                          <p:spTgt spid="9219"/>
                                        </p:tgtEl>
                                        <p:attrNameLst>
                                          <p:attrName>ppt_x</p:attrName>
                                        </p:attrNameLst>
                                      </p:cBhvr>
                                      <p:tavLst>
                                        <p:tav tm="0">
                                          <p:val>
                                            <p:strVal val="#ppt_x"/>
                                          </p:val>
                                        </p:tav>
                                        <p:tav tm="100000">
                                          <p:val>
                                            <p:strVal val="#ppt_x"/>
                                          </p:val>
                                        </p:tav>
                                      </p:tavLst>
                                    </p:anim>
                                    <p:anim calcmode="lin" valueType="num">
                                      <p:cBhvr additive="base">
                                        <p:cTn id="16"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9217"/>
                                        </p:tgtEl>
                                        <p:attrNameLst>
                                          <p:attrName>style.visibility</p:attrName>
                                        </p:attrNameLst>
                                      </p:cBhvr>
                                      <p:to>
                                        <p:strVal val="visible"/>
                                      </p:to>
                                    </p:set>
                                    <p:anim calcmode="lin" valueType="num">
                                      <p:cBhvr additive="base">
                                        <p:cTn id="33" dur="500" fill="hold"/>
                                        <p:tgtEl>
                                          <p:spTgt spid="9217"/>
                                        </p:tgtEl>
                                        <p:attrNameLst>
                                          <p:attrName>ppt_x</p:attrName>
                                        </p:attrNameLst>
                                      </p:cBhvr>
                                      <p:tavLst>
                                        <p:tav tm="0">
                                          <p:val>
                                            <p:strVal val="#ppt_x"/>
                                          </p:val>
                                        </p:tav>
                                        <p:tav tm="100000">
                                          <p:val>
                                            <p:strVal val="#ppt_x"/>
                                          </p:val>
                                        </p:tav>
                                      </p:tavLst>
                                    </p:anim>
                                    <p:anim calcmode="lin" valueType="num">
                                      <p:cBhvr additive="base">
                                        <p:cTn id="34" dur="500" fill="hold"/>
                                        <p:tgtEl>
                                          <p:spTgt spid="921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14</a:t>
            </a:fld>
            <a:endParaRPr lang="en-CA"/>
          </a:p>
        </p:txBody>
      </p:sp>
      <p:pic>
        <p:nvPicPr>
          <p:cNvPr id="4" name="Picture 3" descr="2-2 Sigma mu.jpg"/>
          <p:cNvPicPr>
            <a:picLocks noChangeAspect="1"/>
          </p:cNvPicPr>
          <p:nvPr/>
        </p:nvPicPr>
        <p:blipFill>
          <a:blip r:embed="rId3" cstate="print"/>
          <a:srcRect l="8663" t="11930" r="8989" b="20561"/>
          <a:stretch>
            <a:fillRect/>
          </a:stretch>
        </p:blipFill>
        <p:spPr>
          <a:xfrm>
            <a:off x="471645" y="308023"/>
            <a:ext cx="7305574" cy="4629752"/>
          </a:xfrm>
          <a:prstGeom prst="rect">
            <a:avLst/>
          </a:prstGeom>
        </p:spPr>
      </p:pic>
      <p:sp>
        <p:nvSpPr>
          <p:cNvPr id="5" name="TextBox 4"/>
          <p:cNvSpPr txBox="1"/>
          <p:nvPr/>
        </p:nvSpPr>
        <p:spPr>
          <a:xfrm>
            <a:off x="4292876" y="644911"/>
            <a:ext cx="824265" cy="523220"/>
          </a:xfrm>
          <a:prstGeom prst="rect">
            <a:avLst/>
          </a:prstGeom>
          <a:solidFill>
            <a:schemeClr val="bg1"/>
          </a:solidFill>
          <a:ln w="19050">
            <a:noFill/>
          </a:ln>
        </p:spPr>
        <p:txBody>
          <a:bodyPr wrap="none" rtlCol="0">
            <a:spAutoFit/>
          </a:bodyPr>
          <a:lstStyle/>
          <a:p>
            <a:r>
              <a:rPr lang="en-CA" sz="2800" dirty="0" smtClean="0"/>
              <a:t>5.46</a:t>
            </a:r>
          </a:p>
        </p:txBody>
      </p:sp>
      <p:sp>
        <p:nvSpPr>
          <p:cNvPr id="7" name="TextBox 6"/>
          <p:cNvSpPr txBox="1"/>
          <p:nvPr/>
        </p:nvSpPr>
        <p:spPr>
          <a:xfrm>
            <a:off x="452390" y="5014771"/>
            <a:ext cx="7305572" cy="1672253"/>
          </a:xfrm>
          <a:prstGeom prst="rect">
            <a:avLst/>
          </a:prstGeom>
          <a:solidFill>
            <a:schemeClr val="bg1"/>
          </a:solidFill>
          <a:ln w="19050">
            <a:solidFill>
              <a:srgbClr val="FF0000"/>
            </a:solidFill>
          </a:ln>
        </p:spPr>
        <p:txBody>
          <a:bodyPr wrap="square" rtlCol="0">
            <a:spAutoFit/>
          </a:bodyPr>
          <a:lstStyle/>
          <a:p>
            <a:r>
              <a:rPr lang="en-CA" sz="2800" dirty="0" smtClean="0"/>
              <a:t>If we estimate the </a:t>
            </a:r>
            <a:r>
              <a:rPr lang="en-CA" sz="2800" dirty="0" smtClean="0">
                <a:latin typeface="Symbol" pitchFamily="18" charset="2"/>
              </a:rPr>
              <a:t>m</a:t>
            </a:r>
            <a:r>
              <a:rPr lang="en-CA" sz="2800" dirty="0" smtClean="0"/>
              <a:t> of a road segment with the same traits as the population to be 5.37 then</a:t>
            </a:r>
          </a:p>
          <a:p>
            <a:endParaRPr lang="en-CA" sz="2800" dirty="0" smtClean="0"/>
          </a:p>
          <a:p>
            <a:endParaRPr lang="en-CA" sz="2800" baseline="30000" dirty="0" smtClean="0"/>
          </a:p>
        </p:txBody>
      </p:sp>
      <p:graphicFrame>
        <p:nvGraphicFramePr>
          <p:cNvPr id="8" name="Object 7"/>
          <p:cNvGraphicFramePr>
            <a:graphicFrameLocks noChangeAspect="1"/>
          </p:cNvGraphicFramePr>
          <p:nvPr/>
        </p:nvGraphicFramePr>
        <p:xfrm>
          <a:off x="2684462" y="5937250"/>
          <a:ext cx="3848457" cy="675306"/>
        </p:xfrm>
        <a:graphic>
          <a:graphicData uri="http://schemas.openxmlformats.org/presentationml/2006/ole">
            <p:oleObj spid="_x0000_s8193" name="Equation" r:id="rId4" imgW="1803240" imgH="317160" progId="Equation.DSMT4">
              <p:embed/>
            </p:oleObj>
          </a:graphicData>
        </a:graphic>
      </p:graphicFrame>
      <p:graphicFrame>
        <p:nvGraphicFramePr>
          <p:cNvPr id="9" name="Object 8"/>
          <p:cNvGraphicFramePr>
            <a:graphicFrameLocks noChangeAspect="1"/>
          </p:cNvGraphicFramePr>
          <p:nvPr/>
        </p:nvGraphicFramePr>
        <p:xfrm>
          <a:off x="1224214" y="305064"/>
          <a:ext cx="752124" cy="445703"/>
        </p:xfrm>
        <a:graphic>
          <a:graphicData uri="http://schemas.openxmlformats.org/presentationml/2006/ole">
            <p:oleObj spid="_x0000_s8194" name="Equation" r:id="rId5" imgW="34272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6758940" y="6287770"/>
            <a:ext cx="2133600" cy="365125"/>
          </a:xfrm>
        </p:spPr>
        <p:txBody>
          <a:bodyPr/>
          <a:lstStyle/>
          <a:p>
            <a:fld id="{DA4189B1-7805-43E2-AFD9-89A95CE04D74}" type="slidenum">
              <a:rPr lang="en-CA" smtClean="0"/>
              <a:pPr/>
              <a:t>15</a:t>
            </a:fld>
            <a:endParaRPr lang="en-CA"/>
          </a:p>
        </p:txBody>
      </p:sp>
      <p:sp>
        <p:nvSpPr>
          <p:cNvPr id="6" name="TextBox 5"/>
          <p:cNvSpPr txBox="1"/>
          <p:nvPr/>
        </p:nvSpPr>
        <p:spPr>
          <a:xfrm>
            <a:off x="460207" y="172052"/>
            <a:ext cx="7677953" cy="523220"/>
          </a:xfrm>
          <a:prstGeom prst="rect">
            <a:avLst/>
          </a:prstGeom>
          <a:solidFill>
            <a:srgbClr val="FFFFCC"/>
          </a:solidFill>
          <a:ln w="19050">
            <a:solidFill>
              <a:srgbClr val="FF0000"/>
            </a:solidFill>
          </a:ln>
        </p:spPr>
        <p:txBody>
          <a:bodyPr wrap="square" rtlCol="0">
            <a:spAutoFit/>
          </a:bodyPr>
          <a:lstStyle/>
          <a:p>
            <a:r>
              <a:rPr lang="en-CA" sz="2800" dirty="0" smtClean="0"/>
              <a:t>Now both elements of the (simple) SFP are in hand</a:t>
            </a: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23" name="Picture 22" descr="2-1 A simple SPF.jpg"/>
          <p:cNvPicPr>
            <a:picLocks noChangeAspect="1"/>
          </p:cNvPicPr>
          <p:nvPr/>
        </p:nvPicPr>
        <p:blipFill>
          <a:blip r:embed="rId3" cstate="print"/>
          <a:srcRect l="3890" t="5053" r="44425" b="13263"/>
          <a:stretch>
            <a:fillRect/>
          </a:stretch>
        </p:blipFill>
        <p:spPr>
          <a:xfrm>
            <a:off x="459534" y="996211"/>
            <a:ext cx="3396537" cy="4119616"/>
          </a:xfrm>
          <a:prstGeom prst="rect">
            <a:avLst/>
          </a:prstGeom>
          <a:ln w="25400">
            <a:noFill/>
          </a:ln>
        </p:spPr>
      </p:pic>
      <p:pic>
        <p:nvPicPr>
          <p:cNvPr id="24" name="Picture 23" descr="2-3 + - Sigma mu.jpg"/>
          <p:cNvPicPr>
            <a:picLocks noChangeAspect="1"/>
          </p:cNvPicPr>
          <p:nvPr/>
        </p:nvPicPr>
        <p:blipFill>
          <a:blip r:embed="rId4" cstate="print"/>
          <a:srcRect l="4557" t="9915" r="45605" b="14386"/>
          <a:stretch>
            <a:fillRect/>
          </a:stretch>
        </p:blipFill>
        <p:spPr>
          <a:xfrm>
            <a:off x="4679007" y="939471"/>
            <a:ext cx="3638891" cy="4272609"/>
          </a:xfrm>
          <a:prstGeom prst="rect">
            <a:avLst/>
          </a:prstGeom>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7169" name="Object 1"/>
          <p:cNvGraphicFramePr>
            <a:graphicFrameLocks noChangeAspect="1"/>
          </p:cNvGraphicFramePr>
          <p:nvPr/>
        </p:nvGraphicFramePr>
        <p:xfrm>
          <a:off x="5894070" y="2322513"/>
          <a:ext cx="1727200" cy="519112"/>
        </p:xfrm>
        <a:graphic>
          <a:graphicData uri="http://schemas.openxmlformats.org/presentationml/2006/ole">
            <p:oleObj spid="_x0000_s7169" name="משוואה" r:id="rId5" imgW="1180800" imgH="355320" progId="Equation.3">
              <p:embed/>
            </p:oleObj>
          </a:graphicData>
        </a:graphic>
      </p:graphicFrame>
      <p:graphicFrame>
        <p:nvGraphicFramePr>
          <p:cNvPr id="25" name="Object 1"/>
          <p:cNvGraphicFramePr>
            <a:graphicFrameLocks noChangeAspect="1"/>
          </p:cNvGraphicFramePr>
          <p:nvPr/>
        </p:nvGraphicFramePr>
        <p:xfrm>
          <a:off x="1275715" y="2281238"/>
          <a:ext cx="2173288" cy="519112"/>
        </p:xfrm>
        <a:graphic>
          <a:graphicData uri="http://schemas.openxmlformats.org/presentationml/2006/ole">
            <p:oleObj spid="_x0000_s7171" name="משוואה" r:id="rId6" imgW="1485720" imgH="355320" progId="Equation.3">
              <p:embed/>
            </p:oleObj>
          </a:graphicData>
        </a:graphic>
      </p:graphicFrame>
      <p:pic>
        <p:nvPicPr>
          <p:cNvPr id="28" name="Picture 27" descr="Figure 1 of section 1.1, what is what.jpg"/>
          <p:cNvPicPr>
            <a:picLocks noChangeAspect="1"/>
          </p:cNvPicPr>
          <p:nvPr/>
        </p:nvPicPr>
        <p:blipFill>
          <a:blip r:embed="rId7" cstate="print"/>
          <a:srcRect l="11043" t="11282" r="26157" b="53332"/>
          <a:stretch>
            <a:fillRect/>
          </a:stretch>
        </p:blipFill>
        <p:spPr>
          <a:xfrm>
            <a:off x="423537" y="5294221"/>
            <a:ext cx="3039753" cy="1324051"/>
          </a:xfrm>
          <a:prstGeom prst="rect">
            <a:avLst/>
          </a:prstGeom>
        </p:spPr>
      </p:pic>
      <p:cxnSp>
        <p:nvCxnSpPr>
          <p:cNvPr id="33" name="Straight Arrow Connector 32"/>
          <p:cNvCxnSpPr/>
          <p:nvPr/>
        </p:nvCxnSpPr>
        <p:spPr>
          <a:xfrm flipH="1">
            <a:off x="1828800" y="720090"/>
            <a:ext cx="720090" cy="1565910"/>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3268980" y="765810"/>
            <a:ext cx="3931920" cy="1520190"/>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8" name="Footer Placeholder 17"/>
          <p:cNvSpPr>
            <a:spLocks noGrp="1"/>
          </p:cNvSpPr>
          <p:nvPr>
            <p:ph type="ftr" sz="quarter" idx="11"/>
          </p:nvPr>
        </p:nvSpPr>
        <p:spPr/>
        <p:txBody>
          <a:bodyPr/>
          <a:lstStyle/>
          <a:p>
            <a:r>
              <a:rPr lang="en-CA" smtClean="0"/>
              <a:t>SPF workshop February 2014, UBCO</a:t>
            </a:r>
            <a:endParaRPr lang="en-C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16</a:t>
            </a:fld>
            <a:endParaRPr lang="en-CA"/>
          </a:p>
        </p:txBody>
      </p:sp>
      <p:sp>
        <p:nvSpPr>
          <p:cNvPr id="7" name="TextBox 6"/>
          <p:cNvSpPr txBox="1"/>
          <p:nvPr/>
        </p:nvSpPr>
        <p:spPr>
          <a:xfrm>
            <a:off x="2184935" y="368660"/>
            <a:ext cx="5082139" cy="584775"/>
          </a:xfrm>
          <a:prstGeom prst="rect">
            <a:avLst/>
          </a:prstGeom>
          <a:solidFill>
            <a:srgbClr val="FFFFCC"/>
          </a:solidFill>
          <a:ln w="19050">
            <a:solidFill>
              <a:srgbClr val="FF0000"/>
            </a:solidFill>
          </a:ln>
        </p:spPr>
        <p:txBody>
          <a:bodyPr wrap="square" rtlCol="0">
            <a:spAutoFit/>
          </a:bodyPr>
          <a:lstStyle/>
          <a:p>
            <a:r>
              <a:rPr lang="en-CA" sz="3200" dirty="0" smtClean="0"/>
              <a:t> A Simple SPF - Summary</a:t>
            </a:r>
          </a:p>
        </p:txBody>
      </p:sp>
      <p:sp>
        <p:nvSpPr>
          <p:cNvPr id="8" name="TextBox 7"/>
          <p:cNvSpPr txBox="1"/>
          <p:nvPr/>
        </p:nvSpPr>
        <p:spPr>
          <a:xfrm>
            <a:off x="616017" y="1443789"/>
            <a:ext cx="8199992" cy="3970318"/>
          </a:xfrm>
          <a:prstGeom prst="rect">
            <a:avLst/>
          </a:prstGeom>
          <a:solidFill>
            <a:schemeClr val="bg1"/>
          </a:solidFill>
          <a:ln w="19050">
            <a:solidFill>
              <a:srgbClr val="FF0000"/>
            </a:solidFill>
          </a:ln>
        </p:spPr>
        <p:txBody>
          <a:bodyPr wrap="square" rtlCol="0">
            <a:spAutoFit/>
          </a:bodyPr>
          <a:lstStyle/>
          <a:p>
            <a:pPr marL="514350" indent="-514350">
              <a:buFont typeface="+mj-lt"/>
              <a:buAutoNum type="arabicPeriod"/>
            </a:pPr>
            <a:r>
              <a:rPr lang="en-CA" sz="2800" dirty="0" smtClean="0"/>
              <a:t>As SPF gives estimates of E{</a:t>
            </a:r>
            <a:r>
              <a:rPr lang="en-CA" sz="2800" dirty="0" smtClean="0">
                <a:latin typeface="Symbol" pitchFamily="18" charset="2"/>
              </a:rPr>
              <a:t>m</a:t>
            </a:r>
            <a:r>
              <a:rPr lang="en-CA" sz="2800" dirty="0" smtClean="0"/>
              <a:t>} and of </a:t>
            </a:r>
            <a:r>
              <a:rPr lang="en-CA" sz="2800" dirty="0" smtClean="0">
                <a:latin typeface="Symbol" pitchFamily="18" charset="2"/>
              </a:rPr>
              <a:t>s</a:t>
            </a:r>
            <a:r>
              <a:rPr lang="en-CA" sz="2800" dirty="0" smtClean="0"/>
              <a:t>{</a:t>
            </a:r>
            <a:r>
              <a:rPr lang="en-CA" sz="2800" dirty="0" smtClean="0">
                <a:latin typeface="Symbol" pitchFamily="18" charset="2"/>
              </a:rPr>
              <a:t>m</a:t>
            </a:r>
            <a:r>
              <a:rPr lang="en-CA" sz="2800" dirty="0" smtClean="0"/>
              <a:t>} as a function of traits;</a:t>
            </a:r>
          </a:p>
          <a:p>
            <a:pPr marL="514350" indent="-514350">
              <a:buFont typeface="+mj-lt"/>
              <a:buAutoNum type="arabicPeriod"/>
            </a:pPr>
            <a:r>
              <a:rPr lang="en-CA" sz="2800" dirty="0" smtClean="0"/>
              <a:t>A function is not only an equation. </a:t>
            </a:r>
            <a:r>
              <a:rPr lang="en-CA" sz="2800" dirty="0" smtClean="0">
                <a:solidFill>
                  <a:srgbClr val="FF0000"/>
                </a:solidFill>
              </a:rPr>
              <a:t>We used a table to highlight the concept of </a:t>
            </a:r>
            <a:r>
              <a:rPr lang="en-CA" sz="2800" b="1" dirty="0" smtClean="0">
                <a:solidFill>
                  <a:srgbClr val="FF0000"/>
                </a:solidFill>
              </a:rPr>
              <a:t>‘population’</a:t>
            </a:r>
            <a:r>
              <a:rPr lang="en-CA" sz="2800" dirty="0" smtClean="0">
                <a:solidFill>
                  <a:srgbClr val="FF0000"/>
                </a:solidFill>
              </a:rPr>
              <a:t>;</a:t>
            </a:r>
          </a:p>
          <a:p>
            <a:pPr marL="514350" indent="-514350">
              <a:buFont typeface="+mj-lt"/>
              <a:buAutoNum type="arabicPeriod"/>
            </a:pPr>
            <a:r>
              <a:rPr lang="en-CA" sz="2800" dirty="0" smtClean="0"/>
              <a:t>Using Colorado data we built a simple SPF and showed how both its elements are estimated;</a:t>
            </a:r>
          </a:p>
          <a:p>
            <a:pPr marL="514350" indent="-514350">
              <a:buFont typeface="+mj-lt"/>
              <a:buAutoNum type="arabicPeriod"/>
            </a:pPr>
            <a:r>
              <a:rPr lang="en-CA" sz="2800" dirty="0" smtClean="0"/>
              <a:t>Two groups of reasons for our interest in E{</a:t>
            </a:r>
            <a:r>
              <a:rPr lang="en-CA" sz="2800" dirty="0" smtClean="0">
                <a:latin typeface="Symbol" pitchFamily="18" charset="2"/>
              </a:rPr>
              <a:t>m</a:t>
            </a:r>
            <a:r>
              <a:rPr lang="en-CA" sz="2800" dirty="0" smtClean="0"/>
              <a:t>}     were given. The second group (estimation of specific μ’s) requires knowledge of </a:t>
            </a:r>
            <a:r>
              <a:rPr lang="en-CA" sz="2800" dirty="0" smtClean="0">
                <a:latin typeface="Symbol" pitchFamily="18" charset="2"/>
              </a:rPr>
              <a:t>s</a:t>
            </a:r>
            <a:r>
              <a:rPr lang="en-CA" sz="2800" dirty="0" smtClean="0"/>
              <a:t>{</a:t>
            </a:r>
            <a:r>
              <a:rPr lang="en-CA" sz="2800" dirty="0" smtClean="0">
                <a:latin typeface="Symbol" pitchFamily="18" charset="2"/>
              </a:rPr>
              <a:t>m</a:t>
            </a:r>
            <a:r>
              <a:rPr lang="en-CA" sz="2800" dirty="0" smtClean="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17</a:t>
            </a:fld>
            <a:endParaRPr lang="en-CA"/>
          </a:p>
        </p:txBody>
      </p:sp>
      <p:sp>
        <p:nvSpPr>
          <p:cNvPr id="4" name="TextBox 3"/>
          <p:cNvSpPr txBox="1"/>
          <p:nvPr/>
        </p:nvSpPr>
        <p:spPr>
          <a:xfrm>
            <a:off x="1280160" y="368660"/>
            <a:ext cx="6805061" cy="584775"/>
          </a:xfrm>
          <a:prstGeom prst="rect">
            <a:avLst/>
          </a:prstGeom>
          <a:solidFill>
            <a:srgbClr val="FFFFCC"/>
          </a:solidFill>
          <a:ln w="19050">
            <a:solidFill>
              <a:srgbClr val="FF0000"/>
            </a:solidFill>
          </a:ln>
        </p:spPr>
        <p:txBody>
          <a:bodyPr wrap="square" rtlCol="0">
            <a:spAutoFit/>
          </a:bodyPr>
          <a:lstStyle/>
          <a:p>
            <a:r>
              <a:rPr lang="en-CA" sz="3200" dirty="0" smtClean="0"/>
              <a:t>2. A Simple SPF – Summary continued</a:t>
            </a:r>
          </a:p>
        </p:txBody>
      </p:sp>
      <p:sp>
        <p:nvSpPr>
          <p:cNvPr id="5" name="TextBox 4"/>
          <p:cNvSpPr txBox="1"/>
          <p:nvPr/>
        </p:nvSpPr>
        <p:spPr>
          <a:xfrm>
            <a:off x="79512" y="1307466"/>
            <a:ext cx="8955157" cy="2831544"/>
          </a:xfrm>
          <a:prstGeom prst="rect">
            <a:avLst/>
          </a:prstGeom>
          <a:solidFill>
            <a:schemeClr val="bg1"/>
          </a:solidFill>
          <a:ln w="19050">
            <a:solidFill>
              <a:srgbClr val="FF0000"/>
            </a:solidFill>
          </a:ln>
        </p:spPr>
        <p:txBody>
          <a:bodyPr wrap="square" rtlCol="0">
            <a:spAutoFit/>
          </a:bodyPr>
          <a:lstStyle/>
          <a:p>
            <a:pPr>
              <a:spcAft>
                <a:spcPts val="600"/>
              </a:spcAft>
            </a:pPr>
            <a:r>
              <a:rPr lang="en-CA" sz="2800" dirty="0" smtClean="0"/>
              <a:t>5. A third reason for interest in E{</a:t>
            </a:r>
            <a:r>
              <a:rPr lang="en-CA" sz="2800" dirty="0" smtClean="0">
                <a:latin typeface="Symbol" pitchFamily="18" charset="2"/>
              </a:rPr>
              <a:t>m</a:t>
            </a:r>
            <a:r>
              <a:rPr lang="en-CA" sz="2800" dirty="0" smtClean="0"/>
              <a:t>} is of the cause-effect kind. I am skeptical; you keep an open mind.</a:t>
            </a:r>
          </a:p>
          <a:p>
            <a:pPr>
              <a:spcAft>
                <a:spcPts val="600"/>
              </a:spcAft>
            </a:pPr>
            <a:r>
              <a:rPr lang="en-CA" sz="2800" dirty="0" smtClean="0"/>
              <a:t>6. I showed how </a:t>
            </a:r>
            <a:r>
              <a:rPr lang="en-CA" sz="2800" dirty="0" smtClean="0">
                <a:latin typeface="Symbol" pitchFamily="18" charset="2"/>
              </a:rPr>
              <a:t>s{m}</a:t>
            </a:r>
            <a:r>
              <a:rPr lang="en-CA" sz="2800" dirty="0" smtClean="0"/>
              <a:t> can be estimated and how it is used.</a:t>
            </a:r>
          </a:p>
          <a:p>
            <a:pPr>
              <a:spcAft>
                <a:spcPts val="600"/>
              </a:spcAft>
            </a:pPr>
            <a:r>
              <a:rPr lang="en-CA" sz="2800" dirty="0" smtClean="0"/>
              <a:t>7. The simple SPF has broad bins, few traits, and is of no practical use. To be of use, more traits have to be added and some variables have to be made continuous. </a:t>
            </a:r>
          </a:p>
        </p:txBody>
      </p:sp>
      <p:pic>
        <p:nvPicPr>
          <p:cNvPr id="1026" name="Picture 2" descr="https://encrypted-tbn2.gstatic.com/images?q=tbn:ANd9GcST09MAKqNkjjFX88y3tj4vMPWWRGpYxRQgU-sTDGGtw4nulHCq4g"/>
          <p:cNvPicPr>
            <a:picLocks noChangeAspect="1" noChangeArrowheads="1"/>
          </p:cNvPicPr>
          <p:nvPr/>
        </p:nvPicPr>
        <p:blipFill>
          <a:blip r:embed="rId2" cstate="print"/>
          <a:srcRect/>
          <a:stretch>
            <a:fillRect/>
          </a:stretch>
        </p:blipFill>
        <p:spPr bwMode="auto">
          <a:xfrm>
            <a:off x="6354223" y="4447764"/>
            <a:ext cx="2571750" cy="17716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2</a:t>
            </a:fld>
            <a:endParaRPr lang="en-CA"/>
          </a:p>
        </p:txBody>
      </p:sp>
      <p:sp>
        <p:nvSpPr>
          <p:cNvPr id="5" name="TextBox 4"/>
          <p:cNvSpPr txBox="1"/>
          <p:nvPr/>
        </p:nvSpPr>
        <p:spPr>
          <a:xfrm>
            <a:off x="206516" y="428000"/>
            <a:ext cx="7120114" cy="954107"/>
          </a:xfrm>
          <a:prstGeom prst="rect">
            <a:avLst/>
          </a:prstGeom>
          <a:solidFill>
            <a:schemeClr val="bg1"/>
          </a:solidFill>
          <a:ln w="19050">
            <a:solidFill>
              <a:srgbClr val="FF0000"/>
            </a:solidFill>
          </a:ln>
        </p:spPr>
        <p:txBody>
          <a:bodyPr wrap="square" rtlCol="0">
            <a:spAutoFit/>
          </a:bodyPr>
          <a:lstStyle/>
          <a:p>
            <a:r>
              <a:rPr lang="en-CA" sz="2800" dirty="0" smtClean="0"/>
              <a:t>When originally conceived (1995) SPF gave expected crashes as function of only exposure</a:t>
            </a:r>
          </a:p>
        </p:txBody>
      </p:sp>
      <p:sp>
        <p:nvSpPr>
          <p:cNvPr id="6" name="TextBox 5"/>
          <p:cNvSpPr txBox="1"/>
          <p:nvPr/>
        </p:nvSpPr>
        <p:spPr>
          <a:xfrm>
            <a:off x="206515" y="2058403"/>
            <a:ext cx="8714245" cy="1384995"/>
          </a:xfrm>
          <a:prstGeom prst="rect">
            <a:avLst/>
          </a:prstGeom>
          <a:solidFill>
            <a:schemeClr val="bg1"/>
          </a:solidFill>
          <a:ln w="19050">
            <a:solidFill>
              <a:srgbClr val="FF0000"/>
            </a:solidFill>
          </a:ln>
        </p:spPr>
        <p:txBody>
          <a:bodyPr wrap="none" rtlCol="0">
            <a:spAutoFit/>
          </a:bodyPr>
          <a:lstStyle/>
          <a:p>
            <a:r>
              <a:rPr lang="en-CA" sz="2800" dirty="0" smtClean="0"/>
              <a:t>Since then broadening in two ways:</a:t>
            </a:r>
          </a:p>
          <a:p>
            <a:pPr marL="514350" indent="-514350">
              <a:buFont typeface="+mj-lt"/>
              <a:buAutoNum type="arabicPeriod"/>
            </a:pPr>
            <a:r>
              <a:rPr lang="en-CA" sz="2800" dirty="0" smtClean="0"/>
              <a:t>Not only estimate of E{</a:t>
            </a:r>
            <a:r>
              <a:rPr lang="en-CA" sz="2800" dirty="0" smtClean="0">
                <a:latin typeface="Symbol" pitchFamily="18" charset="2"/>
              </a:rPr>
              <a:t>m</a:t>
            </a:r>
            <a:r>
              <a:rPr lang="en-CA" sz="2800" dirty="0" smtClean="0"/>
              <a:t>} but also of </a:t>
            </a:r>
            <a:r>
              <a:rPr lang="el-GR" sz="2800" dirty="0" smtClean="0">
                <a:latin typeface="Calibri"/>
              </a:rPr>
              <a:t>σ</a:t>
            </a:r>
            <a:r>
              <a:rPr lang="en-CA" sz="2800" dirty="0" smtClean="0"/>
              <a:t>{</a:t>
            </a:r>
            <a:r>
              <a:rPr lang="en-CA" sz="2800" dirty="0" smtClean="0">
                <a:latin typeface="Symbol" pitchFamily="18" charset="2"/>
              </a:rPr>
              <a:t>m</a:t>
            </a:r>
            <a:r>
              <a:rPr lang="en-CA" sz="2800" dirty="0" smtClean="0"/>
              <a:t>}        </a:t>
            </a:r>
          </a:p>
          <a:p>
            <a:pPr marL="514350" indent="-514350">
              <a:buFont typeface="+mj-lt"/>
              <a:buAutoNum type="arabicPeriod"/>
            </a:pPr>
            <a:r>
              <a:rPr lang="en-CA" sz="2800" dirty="0" smtClean="0"/>
              <a:t>Not only function of exposure but also of other traits</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3" name="TextBox 12"/>
          <p:cNvSpPr txBox="1"/>
          <p:nvPr/>
        </p:nvSpPr>
        <p:spPr>
          <a:xfrm>
            <a:off x="283517" y="4119694"/>
            <a:ext cx="1721946" cy="523220"/>
          </a:xfrm>
          <a:prstGeom prst="rect">
            <a:avLst/>
          </a:prstGeom>
          <a:solidFill>
            <a:schemeClr val="bg1"/>
          </a:solidFill>
          <a:ln w="19050">
            <a:solidFill>
              <a:srgbClr val="FF0000"/>
            </a:solidFill>
          </a:ln>
        </p:spPr>
        <p:txBody>
          <a:bodyPr wrap="none" rtlCol="0">
            <a:spAutoFit/>
          </a:bodyPr>
          <a:lstStyle/>
          <a:p>
            <a:r>
              <a:rPr lang="en-CA" sz="2800" dirty="0" smtClean="0"/>
              <a:t>Function =</a:t>
            </a:r>
          </a:p>
        </p:txBody>
      </p:sp>
      <p:pic>
        <p:nvPicPr>
          <p:cNvPr id="1031" name="Picture 7"/>
          <p:cNvPicPr>
            <a:picLocks noChangeAspect="1" noChangeArrowheads="1"/>
          </p:cNvPicPr>
          <p:nvPr/>
        </p:nvPicPr>
        <p:blipFill>
          <a:blip r:embed="rId2" cstate="print"/>
          <a:srcRect t="65927"/>
          <a:stretch>
            <a:fillRect/>
          </a:stretch>
        </p:blipFill>
        <p:spPr bwMode="auto">
          <a:xfrm>
            <a:off x="2083717" y="3969060"/>
            <a:ext cx="2847975" cy="1155390"/>
          </a:xfrm>
          <a:prstGeom prst="rect">
            <a:avLst/>
          </a:prstGeom>
          <a:noFill/>
          <a:ln w="9525">
            <a:noFill/>
            <a:miter lim="800000"/>
            <a:headEnd/>
            <a:tailEnd/>
          </a:ln>
        </p:spPr>
      </p:pic>
      <p:cxnSp>
        <p:nvCxnSpPr>
          <p:cNvPr id="16" name="Straight Arrow Connector 15"/>
          <p:cNvCxnSpPr>
            <a:endCxn id="13" idx="0"/>
          </p:cNvCxnSpPr>
          <p:nvPr/>
        </p:nvCxnSpPr>
        <p:spPr>
          <a:xfrm flipH="1">
            <a:off x="1144490" y="1434164"/>
            <a:ext cx="2647864" cy="2685530"/>
          </a:xfrm>
          <a:prstGeom prst="straightConnector1">
            <a:avLst/>
          </a:prstGeom>
          <a:ln w="38100">
            <a:solidFill>
              <a:srgbClr val="FF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032" name="Picture 8"/>
          <p:cNvPicPr>
            <a:picLocks noChangeAspect="1" noChangeArrowheads="1"/>
          </p:cNvPicPr>
          <p:nvPr/>
        </p:nvPicPr>
        <p:blipFill>
          <a:blip r:embed="rId3" cstate="print"/>
          <a:srcRect/>
          <a:stretch>
            <a:fillRect/>
          </a:stretch>
        </p:blipFill>
        <p:spPr bwMode="auto">
          <a:xfrm>
            <a:off x="4977045" y="3789040"/>
            <a:ext cx="1293735" cy="1293735"/>
          </a:xfrm>
          <a:prstGeom prst="rect">
            <a:avLst/>
          </a:prstGeom>
          <a:noFill/>
          <a:ln w="9525">
            <a:noFill/>
            <a:miter lim="800000"/>
            <a:headEnd/>
            <a:tailEnd/>
          </a:ln>
        </p:spPr>
      </p:pic>
      <p:sp>
        <p:nvSpPr>
          <p:cNvPr id="18" name="TextBox 17"/>
          <p:cNvSpPr txBox="1"/>
          <p:nvPr/>
        </p:nvSpPr>
        <p:spPr>
          <a:xfrm>
            <a:off x="251521" y="5319210"/>
            <a:ext cx="8257212" cy="1384995"/>
          </a:xfrm>
          <a:prstGeom prst="rect">
            <a:avLst/>
          </a:prstGeom>
          <a:solidFill>
            <a:schemeClr val="bg1"/>
          </a:solidFill>
          <a:ln w="19050">
            <a:solidFill>
              <a:srgbClr val="FF0000"/>
            </a:solidFill>
          </a:ln>
        </p:spPr>
        <p:txBody>
          <a:bodyPr wrap="square" rtlCol="0">
            <a:spAutoFit/>
          </a:bodyPr>
          <a:lstStyle/>
          <a:p>
            <a:r>
              <a:rPr lang="en-CA" sz="2800" dirty="0" smtClean="0"/>
              <a:t>Function can be table, graph, algorithm, ...</a:t>
            </a:r>
          </a:p>
          <a:p>
            <a:r>
              <a:rPr lang="en-CA" sz="2800" dirty="0" smtClean="0"/>
              <a:t>I will develop first a simple SPF in form of table &amp; graph because in this case populations are real.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31"/>
                                        </p:tgtEl>
                                        <p:attrNameLst>
                                          <p:attrName>style.visibility</p:attrName>
                                        </p:attrNameLst>
                                      </p:cBhvr>
                                      <p:to>
                                        <p:strVal val="visible"/>
                                      </p:to>
                                    </p:set>
                                    <p:anim calcmode="lin" valueType="num">
                                      <p:cBhvr additive="base">
                                        <p:cTn id="21" dur="500" fill="hold"/>
                                        <p:tgtEl>
                                          <p:spTgt spid="1031"/>
                                        </p:tgtEl>
                                        <p:attrNameLst>
                                          <p:attrName>ppt_x</p:attrName>
                                        </p:attrNameLst>
                                      </p:cBhvr>
                                      <p:tavLst>
                                        <p:tav tm="0">
                                          <p:val>
                                            <p:strVal val="#ppt_x"/>
                                          </p:val>
                                        </p:tav>
                                        <p:tav tm="100000">
                                          <p:val>
                                            <p:strVal val="#ppt_x"/>
                                          </p:val>
                                        </p:tav>
                                      </p:tavLst>
                                    </p:anim>
                                    <p:anim calcmode="lin" valueType="num">
                                      <p:cBhvr additive="base">
                                        <p:cTn id="22" dur="500" fill="hold"/>
                                        <p:tgtEl>
                                          <p:spTgt spid="1031"/>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32"/>
                                        </p:tgtEl>
                                        <p:attrNameLst>
                                          <p:attrName>style.visibility</p:attrName>
                                        </p:attrNameLst>
                                      </p:cBhvr>
                                      <p:to>
                                        <p:strVal val="visible"/>
                                      </p:to>
                                    </p:set>
                                    <p:anim calcmode="lin" valueType="num">
                                      <p:cBhvr additive="base">
                                        <p:cTn id="25" dur="500" fill="hold"/>
                                        <p:tgtEl>
                                          <p:spTgt spid="1032"/>
                                        </p:tgtEl>
                                        <p:attrNameLst>
                                          <p:attrName>ppt_x</p:attrName>
                                        </p:attrNameLst>
                                      </p:cBhvr>
                                      <p:tavLst>
                                        <p:tav tm="0">
                                          <p:val>
                                            <p:strVal val="#ppt_x"/>
                                          </p:val>
                                        </p:tav>
                                        <p:tav tm="100000">
                                          <p:val>
                                            <p:strVal val="#ppt_x"/>
                                          </p:val>
                                        </p:tav>
                                      </p:tavLst>
                                    </p:anim>
                                    <p:anim calcmode="lin" valueType="num">
                                      <p:cBhvr additive="base">
                                        <p:cTn id="26"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3</a:t>
            </a:fld>
            <a:endParaRPr lang="en-CA"/>
          </a:p>
        </p:txBody>
      </p:sp>
      <p:sp>
        <p:nvSpPr>
          <p:cNvPr id="4" name="TextBox 3"/>
          <p:cNvSpPr txBox="1"/>
          <p:nvPr/>
        </p:nvSpPr>
        <p:spPr>
          <a:xfrm>
            <a:off x="400825" y="1144100"/>
            <a:ext cx="8400275" cy="1815882"/>
          </a:xfrm>
          <a:prstGeom prst="rect">
            <a:avLst/>
          </a:prstGeom>
          <a:solidFill>
            <a:schemeClr val="bg1"/>
          </a:solidFill>
          <a:ln w="19050">
            <a:solidFill>
              <a:srgbClr val="FF0000"/>
            </a:solidFill>
          </a:ln>
        </p:spPr>
        <p:txBody>
          <a:bodyPr wrap="square" rtlCol="0">
            <a:spAutoFit/>
          </a:bodyPr>
          <a:lstStyle/>
          <a:p>
            <a:r>
              <a:rPr lang="en-CA" sz="2800" dirty="0" smtClean="0"/>
              <a:t>Used in all illustrations.</a:t>
            </a:r>
          </a:p>
          <a:p>
            <a:r>
              <a:rPr lang="en-CA" sz="2800" dirty="0" smtClean="0"/>
              <a:t>Two-lane, rural roads, Colorado</a:t>
            </a:r>
          </a:p>
          <a:p>
            <a:r>
              <a:rPr lang="en-CA" sz="2800" dirty="0" smtClean="0"/>
              <a:t>5323 segments, 6029 miles, 13 years, 21,718 Fatal &amp; Injury accidents</a:t>
            </a:r>
          </a:p>
        </p:txBody>
      </p:sp>
      <p:graphicFrame>
        <p:nvGraphicFramePr>
          <p:cNvPr id="6" name="Table 5"/>
          <p:cNvGraphicFramePr>
            <a:graphicFrameLocks noGrp="1"/>
          </p:cNvGraphicFramePr>
          <p:nvPr/>
        </p:nvGraphicFramePr>
        <p:xfrm>
          <a:off x="447172" y="3526753"/>
          <a:ext cx="7061736" cy="2194560"/>
        </p:xfrm>
        <a:graphic>
          <a:graphicData uri="http://schemas.openxmlformats.org/drawingml/2006/table">
            <a:tbl>
              <a:tblPr firstRow="1" bandRow="1">
                <a:tableStyleId>{5C22544A-7EE6-4342-B048-85BDC9FD1C3A}</a:tableStyleId>
              </a:tblPr>
              <a:tblGrid>
                <a:gridCol w="1253431"/>
                <a:gridCol w="1253431"/>
                <a:gridCol w="786469"/>
                <a:gridCol w="822594"/>
                <a:gridCol w="816187"/>
                <a:gridCol w="514593"/>
                <a:gridCol w="752098"/>
                <a:gridCol w="862933"/>
              </a:tblGrid>
              <a:tr h="370840">
                <a:tc rowSpan="2">
                  <a:txBody>
                    <a:bodyPr/>
                    <a:lstStyle/>
                    <a:p>
                      <a:pPr algn="ctr"/>
                      <a:r>
                        <a:rPr lang="en-CA" sz="2000" dirty="0" smtClean="0">
                          <a:solidFill>
                            <a:schemeClr val="tx1"/>
                          </a:solidFill>
                          <a:latin typeface="+mj-lt"/>
                        </a:rPr>
                        <a:t>Segment</a:t>
                      </a:r>
                      <a:endParaRPr lang="en-CA" sz="2000" dirty="0">
                        <a:solidFill>
                          <a:schemeClr val="tx1"/>
                        </a:solidFill>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rowSpan="2">
                  <a:txBody>
                    <a:bodyPr/>
                    <a:lstStyle/>
                    <a:p>
                      <a:pPr algn="ctr"/>
                      <a:r>
                        <a:rPr lang="en-CA" sz="2000" dirty="0" smtClean="0">
                          <a:solidFill>
                            <a:schemeClr val="tx1"/>
                          </a:solidFill>
                          <a:latin typeface="+mj-lt"/>
                        </a:rPr>
                        <a:t>Length [miles]</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gridSpan="6">
                  <a:txBody>
                    <a:bodyPr/>
                    <a:lstStyle/>
                    <a:p>
                      <a:pPr algn="ctr"/>
                      <a:r>
                        <a:rPr lang="en-CA" sz="2000" dirty="0" smtClean="0">
                          <a:solidFill>
                            <a:schemeClr val="tx1"/>
                          </a:solidFill>
                          <a:latin typeface="+mj-lt"/>
                        </a:rPr>
                        <a:t>AADT</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382069">
                <a:tc v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v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1986</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1987</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1988</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1997</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1998</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84212">
                <a:tc>
                  <a:txBody>
                    <a:bodyPr/>
                    <a:lstStyle/>
                    <a:p>
                      <a:pPr algn="ctr"/>
                      <a:r>
                        <a:rPr lang="en-CA" sz="1400" baseline="0" dirty="0" smtClean="0">
                          <a:solidFill>
                            <a:schemeClr val="tx1"/>
                          </a:solidFill>
                          <a:latin typeface="+mj-lt"/>
                        </a:rPr>
                        <a:t>...</a:t>
                      </a:r>
                      <a:endParaRPr lang="en-CA" sz="1400" baseline="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370840">
                <a:tc>
                  <a:txBody>
                    <a:bodyPr/>
                    <a:lstStyle/>
                    <a:p>
                      <a:pPr algn="ctr" fontAlgn="b"/>
                      <a:r>
                        <a:rPr lang="en-CA" sz="2000" b="0" i="0" u="none" strike="noStrike" dirty="0">
                          <a:solidFill>
                            <a:srgbClr val="000000"/>
                          </a:solidFill>
                          <a:latin typeface="+mj-lt"/>
                        </a:rPr>
                        <a:t>2232</a:t>
                      </a: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dirty="0" smtClean="0">
                          <a:solidFill>
                            <a:srgbClr val="000000"/>
                          </a:solidFill>
                          <a:latin typeface="+mj-lt"/>
                        </a:rPr>
                        <a:t>0.40</a:t>
                      </a:r>
                      <a:endParaRPr lang="en-CA" sz="20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1350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1350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700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1062</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1108</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370840">
                <a:tc>
                  <a:txBody>
                    <a:bodyPr/>
                    <a:lstStyle/>
                    <a:p>
                      <a:pPr algn="ctr" fontAlgn="b"/>
                      <a:r>
                        <a:rPr lang="en-CA" sz="2000" b="0" i="0" u="none" strike="noStrike" dirty="0">
                          <a:solidFill>
                            <a:srgbClr val="000000"/>
                          </a:solidFill>
                          <a:latin typeface="+mj-lt"/>
                        </a:rPr>
                        <a:t>2233</a:t>
                      </a: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dirty="0" smtClean="0">
                          <a:solidFill>
                            <a:srgbClr val="000000"/>
                          </a:solidFill>
                          <a:latin typeface="+mj-lt"/>
                        </a:rPr>
                        <a:t>0.53</a:t>
                      </a:r>
                      <a:endParaRPr lang="en-CA" sz="20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1200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1200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934</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974</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21920">
                <a:tc>
                  <a:txBody>
                    <a:bodyPr/>
                    <a:lstStyle/>
                    <a:p>
                      <a:pPr algn="ctr" fontAlgn="b"/>
                      <a:r>
                        <a:rPr lang="en-CA" sz="1400" b="0" i="0" u="none" strike="noStrike" dirty="0" smtClean="0">
                          <a:solidFill>
                            <a:srgbClr val="000000"/>
                          </a:solidFill>
                          <a:latin typeface="+mj-lt"/>
                        </a:rPr>
                        <a:t>...</a:t>
                      </a:r>
                      <a:endParaRPr lang="en-CA" sz="14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endParaRPr lang="en-CA" sz="14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sp>
        <p:nvSpPr>
          <p:cNvPr id="8" name="TextBox 7"/>
          <p:cNvSpPr txBox="1"/>
          <p:nvPr/>
        </p:nvSpPr>
        <p:spPr>
          <a:xfrm>
            <a:off x="457200" y="434340"/>
            <a:ext cx="1485022" cy="523220"/>
          </a:xfrm>
          <a:prstGeom prst="rect">
            <a:avLst/>
          </a:prstGeom>
          <a:solidFill>
            <a:srgbClr val="FFFFCC"/>
          </a:solidFill>
          <a:ln w="19050">
            <a:solidFill>
              <a:srgbClr val="FF0000"/>
            </a:solidFill>
          </a:ln>
        </p:spPr>
        <p:txBody>
          <a:bodyPr wrap="none" rtlCol="0">
            <a:spAutoFit/>
          </a:bodyPr>
          <a:lstStyle/>
          <a:p>
            <a:r>
              <a:rPr lang="en-US" sz="2800" dirty="0" smtClean="0"/>
              <a:t>The Data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dirty="0"/>
          </a:p>
        </p:txBody>
      </p:sp>
      <p:sp>
        <p:nvSpPr>
          <p:cNvPr id="3" name="Slide Number Placeholder 2"/>
          <p:cNvSpPr>
            <a:spLocks noGrp="1"/>
          </p:cNvSpPr>
          <p:nvPr>
            <p:ph type="sldNum" sz="quarter" idx="12"/>
          </p:nvPr>
        </p:nvSpPr>
        <p:spPr/>
        <p:txBody>
          <a:bodyPr/>
          <a:lstStyle/>
          <a:p>
            <a:fld id="{DA4189B1-7805-43E2-AFD9-89A95CE04D74}" type="slidenum">
              <a:rPr lang="en-CA" smtClean="0"/>
              <a:pPr/>
              <a:t>4</a:t>
            </a:fld>
            <a:endParaRPr lang="en-CA"/>
          </a:p>
        </p:txBody>
      </p:sp>
      <p:sp>
        <p:nvSpPr>
          <p:cNvPr id="4" name="TextBox 3"/>
          <p:cNvSpPr txBox="1"/>
          <p:nvPr/>
        </p:nvSpPr>
        <p:spPr>
          <a:xfrm>
            <a:off x="206515" y="195410"/>
            <a:ext cx="2190176" cy="523220"/>
          </a:xfrm>
          <a:prstGeom prst="rect">
            <a:avLst/>
          </a:prstGeom>
          <a:solidFill>
            <a:schemeClr val="bg1"/>
          </a:solidFill>
          <a:ln w="19050">
            <a:solidFill>
              <a:srgbClr val="FF0000"/>
            </a:solidFill>
          </a:ln>
        </p:spPr>
        <p:txBody>
          <a:bodyPr wrap="square" rtlCol="0">
            <a:spAutoFit/>
          </a:bodyPr>
          <a:lstStyle/>
          <a:p>
            <a:r>
              <a:rPr lang="en-CA" sz="2800" dirty="0" smtClean="0"/>
              <a:t>Continued...</a:t>
            </a:r>
          </a:p>
        </p:txBody>
      </p:sp>
      <p:graphicFrame>
        <p:nvGraphicFramePr>
          <p:cNvPr id="6" name="Table 5"/>
          <p:cNvGraphicFramePr>
            <a:graphicFrameLocks noGrp="1"/>
          </p:cNvGraphicFramePr>
          <p:nvPr/>
        </p:nvGraphicFramePr>
        <p:xfrm>
          <a:off x="540617" y="3609213"/>
          <a:ext cx="8378588" cy="2194560"/>
        </p:xfrm>
        <a:graphic>
          <a:graphicData uri="http://schemas.openxmlformats.org/drawingml/2006/table">
            <a:tbl>
              <a:tblPr firstRow="1" bandRow="1">
                <a:tableStyleId>{5C22544A-7EE6-4342-B048-85BDC9FD1C3A}</a:tableStyleId>
              </a:tblPr>
              <a:tblGrid>
                <a:gridCol w="1243123"/>
                <a:gridCol w="1045363"/>
                <a:gridCol w="623419"/>
                <a:gridCol w="733790"/>
                <a:gridCol w="769297"/>
                <a:gridCol w="816638"/>
                <a:gridCol w="449743"/>
                <a:gridCol w="899486"/>
                <a:gridCol w="868336"/>
                <a:gridCol w="929393"/>
              </a:tblGrid>
              <a:tr h="370840">
                <a:tc rowSpan="2">
                  <a:txBody>
                    <a:bodyPr/>
                    <a:lstStyle/>
                    <a:p>
                      <a:pPr algn="ctr"/>
                      <a:r>
                        <a:rPr lang="en-CA" sz="2000" dirty="0" smtClean="0">
                          <a:solidFill>
                            <a:schemeClr val="tx1"/>
                          </a:solidFill>
                          <a:latin typeface="+mj-lt"/>
                        </a:rPr>
                        <a:t>Segment</a:t>
                      </a:r>
                      <a:endParaRPr lang="en-CA" sz="2000" dirty="0">
                        <a:solidFill>
                          <a:schemeClr val="tx1"/>
                        </a:solidFill>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rowSpan="2">
                  <a:txBody>
                    <a:bodyPr/>
                    <a:lstStyle/>
                    <a:p>
                      <a:pPr algn="ctr"/>
                      <a:r>
                        <a:rPr lang="en-CA" sz="2000" dirty="0" smtClean="0">
                          <a:solidFill>
                            <a:schemeClr val="tx1"/>
                          </a:solidFill>
                          <a:latin typeface="+mj-lt"/>
                        </a:rPr>
                        <a:t>Length [miles]</a:t>
                      </a:r>
                      <a:endParaRPr lang="en-CA" sz="2000" dirty="0">
                        <a:solidFill>
                          <a:schemeClr val="tx1"/>
                        </a:solidFill>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rowSpan="2">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gridSpan="6">
                  <a:txBody>
                    <a:bodyPr/>
                    <a:lstStyle/>
                    <a:p>
                      <a:pPr algn="ctr"/>
                      <a:r>
                        <a:rPr lang="en-CA" sz="2000" dirty="0" smtClean="0">
                          <a:solidFill>
                            <a:schemeClr val="tx1"/>
                          </a:solidFill>
                          <a:latin typeface="+mj-lt"/>
                        </a:rPr>
                        <a:t>Total accidents</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rowSpan="2">
                  <a:txBody>
                    <a:bodyPr/>
                    <a:lstStyle/>
                    <a:p>
                      <a:pPr algn="ctr"/>
                      <a:r>
                        <a:rPr lang="en-CA" sz="2000" dirty="0" smtClean="0">
                          <a:solidFill>
                            <a:schemeClr val="tx1"/>
                          </a:solidFill>
                          <a:latin typeface="+mj-lt"/>
                        </a:rPr>
                        <a:t>Terrain</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382069">
                <a:tc v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v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vMerge="1">
                  <a:txBody>
                    <a:bodyPr/>
                    <a:lstStyle/>
                    <a:p>
                      <a:endParaRPr lang="en-US"/>
                    </a:p>
                  </a:txBody>
                  <a:tcPr/>
                </a:tc>
                <a:tc>
                  <a:txBody>
                    <a:bodyPr/>
                    <a:lstStyle/>
                    <a:p>
                      <a:pPr algn="ctr"/>
                      <a:r>
                        <a:rPr lang="en-CA" sz="2000" dirty="0" smtClean="0">
                          <a:solidFill>
                            <a:schemeClr val="tx1"/>
                          </a:solidFill>
                          <a:latin typeface="+mj-lt"/>
                        </a:rPr>
                        <a:t>1986</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1987</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1988</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1997</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1998</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r>
              <a:tr h="284212">
                <a:tc>
                  <a:txBody>
                    <a:bodyPr/>
                    <a:lstStyle/>
                    <a:p>
                      <a:pPr algn="ctr"/>
                      <a:r>
                        <a:rPr lang="en-CA" sz="1400" baseline="0" dirty="0" smtClean="0">
                          <a:solidFill>
                            <a:schemeClr val="tx1"/>
                          </a:solidFill>
                          <a:latin typeface="+mj-lt"/>
                        </a:rPr>
                        <a:t>...</a:t>
                      </a:r>
                      <a:endParaRPr lang="en-CA" sz="1400" baseline="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370840">
                <a:tc>
                  <a:txBody>
                    <a:bodyPr/>
                    <a:lstStyle/>
                    <a:p>
                      <a:pPr algn="ctr" fontAlgn="b"/>
                      <a:r>
                        <a:rPr lang="en-CA" sz="2000" b="0" i="0" u="none" strike="noStrike" dirty="0">
                          <a:solidFill>
                            <a:srgbClr val="000000"/>
                          </a:solidFill>
                          <a:latin typeface="+mj-lt"/>
                        </a:rPr>
                        <a:t>2232</a:t>
                      </a: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CA" sz="2000" b="0" i="0" u="none" strike="noStrike" dirty="0" smtClean="0">
                          <a:solidFill>
                            <a:srgbClr val="000000"/>
                          </a:solidFill>
                          <a:latin typeface="+mj-lt"/>
                        </a:rPr>
                        <a:t>0.40</a:t>
                      </a:r>
                      <a:endParaRPr lang="en-CA" sz="20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CA" sz="2000" b="0" i="0" u="none" strike="noStrike" dirty="0" smtClean="0">
                          <a:solidFill>
                            <a:srgbClr val="000000"/>
                          </a:solidFill>
                          <a:latin typeface="+mj-lt"/>
                        </a:rPr>
                        <a:t>…</a:t>
                      </a:r>
                      <a:endParaRPr lang="en-CA" sz="20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2</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Rolling</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370840">
                <a:tc>
                  <a:txBody>
                    <a:bodyPr/>
                    <a:lstStyle/>
                    <a:p>
                      <a:pPr algn="ctr" fontAlgn="b"/>
                      <a:r>
                        <a:rPr lang="en-CA" sz="2000" b="0" i="0" u="none" strike="noStrike" dirty="0">
                          <a:solidFill>
                            <a:srgbClr val="000000"/>
                          </a:solidFill>
                          <a:latin typeface="+mj-lt"/>
                        </a:rPr>
                        <a:t>2233</a:t>
                      </a: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CA" sz="2000" b="0" i="0" u="none" strike="noStrike" dirty="0" smtClean="0">
                          <a:solidFill>
                            <a:srgbClr val="000000"/>
                          </a:solidFill>
                          <a:latin typeface="+mj-lt"/>
                        </a:rPr>
                        <a:t>0.53</a:t>
                      </a:r>
                      <a:endParaRPr lang="en-CA" sz="20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CA" sz="2000" b="0" i="0" u="none" strike="noStrike" dirty="0" smtClean="0">
                          <a:solidFill>
                            <a:srgbClr val="000000"/>
                          </a:solidFill>
                          <a:latin typeface="+mj-lt"/>
                        </a:rPr>
                        <a:t>…</a:t>
                      </a:r>
                      <a:endParaRPr lang="en-CA" sz="20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2</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Rolling</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21920">
                <a:tc>
                  <a:txBody>
                    <a:bodyPr/>
                    <a:lstStyle/>
                    <a:p>
                      <a:pPr algn="ctr" fontAlgn="b"/>
                      <a:r>
                        <a:rPr lang="en-CA" sz="1400" b="0" i="0" u="none" strike="noStrike" dirty="0" smtClean="0">
                          <a:solidFill>
                            <a:srgbClr val="000000"/>
                          </a:solidFill>
                          <a:latin typeface="+mj-lt"/>
                        </a:rPr>
                        <a:t>...</a:t>
                      </a:r>
                      <a:endParaRPr lang="en-CA" sz="14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endParaRPr lang="en-CA" sz="14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CA" sz="1400" b="0" i="0" u="none" strike="noStrike" dirty="0" smtClean="0">
                          <a:solidFill>
                            <a:srgbClr val="000000"/>
                          </a:solidFill>
                          <a:latin typeface="+mj-lt"/>
                        </a:rPr>
                        <a:t>…</a:t>
                      </a:r>
                      <a:endParaRPr lang="en-CA" sz="14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graphicFrame>
        <p:nvGraphicFramePr>
          <p:cNvPr id="7" name="Table 6"/>
          <p:cNvGraphicFramePr>
            <a:graphicFrameLocks noGrp="1"/>
          </p:cNvGraphicFramePr>
          <p:nvPr/>
        </p:nvGraphicFramePr>
        <p:xfrm>
          <a:off x="540617" y="1007570"/>
          <a:ext cx="7061736" cy="2194560"/>
        </p:xfrm>
        <a:graphic>
          <a:graphicData uri="http://schemas.openxmlformats.org/drawingml/2006/table">
            <a:tbl>
              <a:tblPr firstRow="1" bandRow="1">
                <a:tableStyleId>{5C22544A-7EE6-4342-B048-85BDC9FD1C3A}</a:tableStyleId>
              </a:tblPr>
              <a:tblGrid>
                <a:gridCol w="1253431"/>
                <a:gridCol w="410137"/>
                <a:gridCol w="943276"/>
                <a:gridCol w="972152"/>
                <a:gridCol w="972151"/>
                <a:gridCol w="702644"/>
                <a:gridCol w="945012"/>
                <a:gridCol w="862933"/>
              </a:tblGrid>
              <a:tr h="370840">
                <a:tc rowSpan="2">
                  <a:txBody>
                    <a:bodyPr/>
                    <a:lstStyle/>
                    <a:p>
                      <a:pPr algn="ctr"/>
                      <a:r>
                        <a:rPr lang="en-CA" sz="2000" dirty="0" smtClean="0">
                          <a:solidFill>
                            <a:schemeClr val="tx1"/>
                          </a:solidFill>
                          <a:latin typeface="+mj-lt"/>
                        </a:rPr>
                        <a:t>Segment</a:t>
                      </a:r>
                      <a:endParaRPr lang="en-CA" sz="2000" dirty="0">
                        <a:solidFill>
                          <a:schemeClr val="tx1"/>
                        </a:solidFill>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rowSpan="2">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gridSpan="6">
                  <a:txBody>
                    <a:bodyPr/>
                    <a:lstStyle/>
                    <a:p>
                      <a:pPr algn="ctr"/>
                      <a:r>
                        <a:rPr lang="en-CA" sz="2000" dirty="0" smtClean="0">
                          <a:solidFill>
                            <a:schemeClr val="tx1"/>
                          </a:solidFill>
                          <a:latin typeface="+mj-lt"/>
                        </a:rPr>
                        <a:t>Injury and Fatal accidents</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382069">
                <a:tc v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vMerge="1">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1986</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1987</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1988</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1997</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solidFill>
                            <a:schemeClr val="tx1"/>
                          </a:solidFill>
                          <a:latin typeface="+mj-lt"/>
                        </a:rPr>
                        <a:t>1998</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84212">
                <a:tc>
                  <a:txBody>
                    <a:bodyPr/>
                    <a:lstStyle/>
                    <a:p>
                      <a:pPr algn="ctr"/>
                      <a:r>
                        <a:rPr lang="en-CA" sz="1400" baseline="0" dirty="0" smtClean="0">
                          <a:solidFill>
                            <a:schemeClr val="tx1"/>
                          </a:solidFill>
                          <a:latin typeface="+mj-lt"/>
                        </a:rPr>
                        <a:t>...</a:t>
                      </a:r>
                      <a:endParaRPr lang="en-CA" sz="1400" baseline="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370840">
                <a:tc>
                  <a:txBody>
                    <a:bodyPr/>
                    <a:lstStyle/>
                    <a:p>
                      <a:pPr algn="ctr" fontAlgn="b"/>
                      <a:r>
                        <a:rPr lang="en-CA" sz="2000" b="0" i="0" u="none" strike="noStrike" dirty="0">
                          <a:solidFill>
                            <a:srgbClr val="000000"/>
                          </a:solidFill>
                          <a:latin typeface="+mj-lt"/>
                        </a:rPr>
                        <a:t>2232</a:t>
                      </a: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CA" sz="2000" b="0" i="0" u="none" strike="noStrike" dirty="0" smtClean="0">
                          <a:solidFill>
                            <a:srgbClr val="000000"/>
                          </a:solidFill>
                          <a:latin typeface="+mj-lt"/>
                        </a:rPr>
                        <a:t>...</a:t>
                      </a:r>
                      <a:endParaRPr lang="en-CA" sz="20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370840">
                <a:tc>
                  <a:txBody>
                    <a:bodyPr/>
                    <a:lstStyle/>
                    <a:p>
                      <a:pPr algn="ctr" fontAlgn="b"/>
                      <a:r>
                        <a:rPr lang="en-CA" sz="2000" b="0" i="0" u="none" strike="noStrike" dirty="0">
                          <a:solidFill>
                            <a:srgbClr val="000000"/>
                          </a:solidFill>
                          <a:latin typeface="+mj-lt"/>
                        </a:rPr>
                        <a:t>2233</a:t>
                      </a: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CA" sz="2000" b="0" i="0" u="none" strike="noStrike" dirty="0" smtClean="0">
                          <a:solidFill>
                            <a:srgbClr val="000000"/>
                          </a:solidFill>
                          <a:latin typeface="+mj-lt"/>
                        </a:rPr>
                        <a:t>...</a:t>
                      </a:r>
                      <a:endParaRPr lang="en-CA" sz="20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1</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2000" dirty="0" smtClean="0">
                          <a:solidFill>
                            <a:schemeClr val="tx1"/>
                          </a:solidFill>
                          <a:latin typeface="+mj-lt"/>
                        </a:rPr>
                        <a:t>0</a:t>
                      </a:r>
                      <a:endParaRPr lang="en-CA" sz="20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21920">
                <a:tc>
                  <a:txBody>
                    <a:bodyPr/>
                    <a:lstStyle/>
                    <a:p>
                      <a:pPr algn="ctr" fontAlgn="b"/>
                      <a:r>
                        <a:rPr lang="en-CA" sz="1400" b="0" i="0" u="none" strike="noStrike" dirty="0" smtClean="0">
                          <a:solidFill>
                            <a:srgbClr val="000000"/>
                          </a:solidFill>
                          <a:latin typeface="+mj-lt"/>
                        </a:rPr>
                        <a:t>...</a:t>
                      </a:r>
                      <a:endParaRPr lang="en-CA" sz="14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fontAlgn="b"/>
                      <a:r>
                        <a:rPr lang="en-CA" sz="1400" b="0" i="0" u="none" strike="noStrike" dirty="0" smtClean="0">
                          <a:solidFill>
                            <a:srgbClr val="000000"/>
                          </a:solidFill>
                          <a:latin typeface="+mj-lt"/>
                        </a:rPr>
                        <a:t>...</a:t>
                      </a:r>
                      <a:endParaRPr lang="en-CA" sz="1400" b="0" i="0" u="none" strike="noStrike" dirty="0">
                        <a:solidFill>
                          <a:srgbClr val="000000"/>
                        </a:solidFill>
                        <a:latin typeface="+mj-lt"/>
                      </a:endParaRPr>
                    </a:p>
                  </a:txBody>
                  <a:tcPr marL="4233" marR="4233" marT="423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r>
                        <a:rPr lang="en-CA" sz="1400" dirty="0" smtClean="0">
                          <a:solidFill>
                            <a:schemeClr val="tx1"/>
                          </a:solidFill>
                          <a:latin typeface="+mj-lt"/>
                        </a:rPr>
                        <a:t>...</a:t>
                      </a: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a:endParaRPr lang="en-CA" sz="140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A4189B1-7805-43E2-AFD9-89A95CE04D74}" type="slidenum">
              <a:rPr lang="en-CA" smtClean="0"/>
              <a:pPr/>
              <a:t>5</a:t>
            </a:fld>
            <a:endParaRPr lang="en-CA"/>
          </a:p>
        </p:txBody>
      </p:sp>
      <p:sp>
        <p:nvSpPr>
          <p:cNvPr id="4" name="TextBox 3"/>
          <p:cNvSpPr txBox="1"/>
          <p:nvPr/>
        </p:nvSpPr>
        <p:spPr>
          <a:xfrm>
            <a:off x="212530" y="878207"/>
            <a:ext cx="7148389" cy="954107"/>
          </a:xfrm>
          <a:prstGeom prst="rect">
            <a:avLst/>
          </a:prstGeom>
          <a:solidFill>
            <a:schemeClr val="bg1"/>
          </a:solidFill>
          <a:ln w="19050">
            <a:solidFill>
              <a:srgbClr val="FF0000"/>
            </a:solidFill>
          </a:ln>
        </p:spPr>
        <p:txBody>
          <a:bodyPr wrap="square" rtlCol="0">
            <a:spAutoFit/>
          </a:bodyPr>
          <a:lstStyle/>
          <a:p>
            <a:r>
              <a:rPr lang="en-CA" sz="2800" dirty="0" smtClean="0"/>
              <a:t>Period:1994-1998; Segment Length: 0.5 to 1.0 miles; N=2228 segments.</a:t>
            </a:r>
          </a:p>
        </p:txBody>
      </p:sp>
      <p:graphicFrame>
        <p:nvGraphicFramePr>
          <p:cNvPr id="8" name="Table 7"/>
          <p:cNvGraphicFramePr>
            <a:graphicFrameLocks noGrp="1"/>
          </p:cNvGraphicFramePr>
          <p:nvPr/>
        </p:nvGraphicFramePr>
        <p:xfrm>
          <a:off x="223650" y="1977977"/>
          <a:ext cx="6745042" cy="3078480"/>
        </p:xfrm>
        <a:graphic>
          <a:graphicData uri="http://schemas.openxmlformats.org/drawingml/2006/table">
            <a:tbl>
              <a:tblPr firstRow="1" bandRow="1">
                <a:tableStyleId>{9D7B26C5-4107-4FEC-AEDC-1716B250A1EF}</a:tableStyleId>
              </a:tblPr>
              <a:tblGrid>
                <a:gridCol w="2018303"/>
                <a:gridCol w="1458791"/>
                <a:gridCol w="2066479"/>
                <a:gridCol w="1201469"/>
              </a:tblGrid>
              <a:tr h="370840">
                <a:tc>
                  <a:txBody>
                    <a:bodyPr/>
                    <a:lstStyle/>
                    <a:p>
                      <a:pPr algn="ctr">
                        <a:lnSpc>
                          <a:spcPct val="150000"/>
                        </a:lnSpc>
                      </a:pPr>
                      <a:r>
                        <a:rPr lang="en-CA" sz="2000" dirty="0" smtClean="0"/>
                        <a:t>AADT Bins</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t>No. of I&amp;F accidents</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000" dirty="0" smtClean="0"/>
                        <a:t>No. of 0.5-1.5 mile segments</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370840">
                <a:tc>
                  <a:txBody>
                    <a:bodyPr/>
                    <a:lstStyle/>
                    <a:p>
                      <a:pPr algn="ctr"/>
                      <a:r>
                        <a:rPr lang="en-CA" sz="2000" dirty="0" smtClean="0"/>
                        <a:t>0-1,000</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376</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975</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0.39</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370840">
                <a:tc>
                  <a:txBody>
                    <a:bodyPr/>
                    <a:lstStyle/>
                    <a:p>
                      <a:pPr algn="ctr"/>
                      <a:r>
                        <a:rPr lang="en-CA" sz="2000" dirty="0" smtClean="0"/>
                        <a:t>1,000-2,000</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445</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466</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0.95</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197317">
                <a:tc>
                  <a:txBody>
                    <a:bodyPr/>
                    <a:lstStyle/>
                    <a:p>
                      <a:pPr algn="ctr"/>
                      <a:r>
                        <a:rPr lang="en-CA" sz="2000" dirty="0" smtClean="0"/>
                        <a:t>...</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370804">
                <a:tc>
                  <a:txBody>
                    <a:bodyPr/>
                    <a:lstStyle/>
                    <a:p>
                      <a:pPr algn="ctr"/>
                      <a:r>
                        <a:rPr lang="en-CA" sz="2000" dirty="0" smtClean="0"/>
                        <a:t>9,000-10,000</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102</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19</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5.37</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370804">
                <a:tc>
                  <a:txBody>
                    <a:bodyPr/>
                    <a:lstStyle/>
                    <a:p>
                      <a:pPr algn="ctr"/>
                      <a:r>
                        <a:rPr lang="en-CA" sz="2000" dirty="0" smtClean="0"/>
                        <a:t>10,000-11,000</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81</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18</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4.50</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322445">
                <a:tc>
                  <a:txBody>
                    <a:bodyPr/>
                    <a:lstStyle/>
                    <a:p>
                      <a:pPr algn="ctr"/>
                      <a:r>
                        <a:rPr lang="en-CA" sz="2000" dirty="0" smtClean="0"/>
                        <a:t>...</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000" dirty="0" smtClean="0"/>
                        <a:t>...</a:t>
                      </a: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C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bl>
          </a:graphicData>
        </a:graphic>
      </p:graphicFrame>
      <p:sp>
        <p:nvSpPr>
          <p:cNvPr id="163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63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6393" name="Rectangle 9"/>
          <p:cNvSpPr>
            <a:spLocks noChangeArrowheads="1"/>
          </p:cNvSpPr>
          <p:nvPr/>
        </p:nvSpPr>
        <p:spPr bwMode="auto">
          <a:xfrm>
            <a:off x="0" y="669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Left Brace 18"/>
          <p:cNvSpPr/>
          <p:nvPr/>
        </p:nvSpPr>
        <p:spPr>
          <a:xfrm rot="16200000">
            <a:off x="2823840" y="2559325"/>
            <a:ext cx="270030" cy="5420852"/>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0" name="TextBox 19"/>
          <p:cNvSpPr txBox="1"/>
          <p:nvPr/>
        </p:nvSpPr>
        <p:spPr>
          <a:xfrm>
            <a:off x="2531678" y="5541604"/>
            <a:ext cx="861454" cy="541569"/>
          </a:xfrm>
          <a:prstGeom prst="rect">
            <a:avLst/>
          </a:prstGeom>
          <a:solidFill>
            <a:schemeClr val="bg1"/>
          </a:solidFill>
          <a:ln w="19050">
            <a:noFill/>
          </a:ln>
        </p:spPr>
        <p:txBody>
          <a:bodyPr wrap="square" rtlCol="0">
            <a:spAutoFit/>
          </a:bodyPr>
          <a:lstStyle/>
          <a:p>
            <a:r>
              <a:rPr lang="en-CA" sz="2800" dirty="0" smtClean="0"/>
              <a:t>Data</a:t>
            </a:r>
          </a:p>
        </p:txBody>
      </p:sp>
      <p:sp>
        <p:nvSpPr>
          <p:cNvPr id="21" name="TextBox 20"/>
          <p:cNvSpPr txBox="1"/>
          <p:nvPr/>
        </p:nvSpPr>
        <p:spPr>
          <a:xfrm>
            <a:off x="3580603" y="5711417"/>
            <a:ext cx="5390147" cy="954107"/>
          </a:xfrm>
          <a:prstGeom prst="rect">
            <a:avLst/>
          </a:prstGeom>
          <a:solidFill>
            <a:schemeClr val="bg1"/>
          </a:solidFill>
          <a:ln w="19050">
            <a:solidFill>
              <a:srgbClr val="FF0000"/>
            </a:solidFill>
          </a:ln>
        </p:spPr>
        <p:txBody>
          <a:bodyPr wrap="square" rtlCol="0">
            <a:spAutoFit/>
          </a:bodyPr>
          <a:lstStyle/>
          <a:p>
            <a:r>
              <a:rPr lang="en-CA" sz="2800" dirty="0" smtClean="0"/>
              <a:t>An average segment in this bin had 102/19=5.37 I&amp;F crashes in 5 years.</a:t>
            </a:r>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cxnSp>
        <p:nvCxnSpPr>
          <p:cNvPr id="25" name="Straight Arrow Connector 24"/>
          <p:cNvCxnSpPr/>
          <p:nvPr/>
        </p:nvCxnSpPr>
        <p:spPr>
          <a:xfrm flipH="1" flipV="1">
            <a:off x="2002062" y="4109982"/>
            <a:ext cx="5265012" cy="1771054"/>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16200000">
            <a:off x="6543799" y="3101133"/>
            <a:ext cx="2224807" cy="954107"/>
          </a:xfrm>
          <a:prstGeom prst="rect">
            <a:avLst/>
          </a:prstGeom>
          <a:solidFill>
            <a:schemeClr val="bg1"/>
          </a:solidFill>
          <a:ln w="19050">
            <a:noFill/>
          </a:ln>
        </p:spPr>
        <p:txBody>
          <a:bodyPr wrap="square" rtlCol="0">
            <a:spAutoFit/>
          </a:bodyPr>
          <a:lstStyle/>
          <a:p>
            <a:r>
              <a:rPr lang="en-CA" sz="2800" dirty="0" smtClean="0"/>
              <a:t>Bins and Computations</a:t>
            </a:r>
          </a:p>
        </p:txBody>
      </p:sp>
      <p:graphicFrame>
        <p:nvGraphicFramePr>
          <p:cNvPr id="15" name="Object 14"/>
          <p:cNvGraphicFramePr>
            <a:graphicFrameLocks noChangeAspect="1"/>
          </p:cNvGraphicFramePr>
          <p:nvPr/>
        </p:nvGraphicFramePr>
        <p:xfrm>
          <a:off x="6021070" y="2057400"/>
          <a:ext cx="803366" cy="562356"/>
        </p:xfrm>
        <a:graphic>
          <a:graphicData uri="http://schemas.openxmlformats.org/presentationml/2006/ole">
            <p:oleObj spid="_x0000_s1026" name="משוואה" r:id="rId3" imgW="507960" imgH="355320" progId="Equation.3">
              <p:embed/>
            </p:oleObj>
          </a:graphicData>
        </a:graphic>
      </p:graphicFrame>
      <p:sp>
        <p:nvSpPr>
          <p:cNvPr id="17" name="TextBox 16"/>
          <p:cNvSpPr txBox="1"/>
          <p:nvPr/>
        </p:nvSpPr>
        <p:spPr>
          <a:xfrm>
            <a:off x="276124" y="197919"/>
            <a:ext cx="6084551" cy="523220"/>
          </a:xfrm>
          <a:prstGeom prst="rect">
            <a:avLst/>
          </a:prstGeom>
          <a:solidFill>
            <a:srgbClr val="FFFFCC"/>
          </a:solidFill>
          <a:ln w="19050">
            <a:solidFill>
              <a:srgbClr val="FF0000"/>
            </a:solidFill>
          </a:ln>
        </p:spPr>
        <p:txBody>
          <a:bodyPr wrap="none" rtlCol="0">
            <a:spAutoFit/>
          </a:bodyPr>
          <a:lstStyle/>
          <a:p>
            <a:r>
              <a:rPr lang="en-CA" sz="2800" b="1" dirty="0" smtClean="0"/>
              <a:t>The first element of simple SPF, the        </a:t>
            </a:r>
          </a:p>
        </p:txBody>
      </p:sp>
      <p:graphicFrame>
        <p:nvGraphicFramePr>
          <p:cNvPr id="18" name="Object 17"/>
          <p:cNvGraphicFramePr>
            <a:graphicFrameLocks noChangeAspect="1"/>
          </p:cNvGraphicFramePr>
          <p:nvPr/>
        </p:nvGraphicFramePr>
        <p:xfrm>
          <a:off x="5533255" y="170514"/>
          <a:ext cx="812198" cy="532130"/>
        </p:xfrm>
        <a:graphic>
          <a:graphicData uri="http://schemas.openxmlformats.org/presentationml/2006/ole">
            <p:oleObj spid="_x0000_s1027" name="Equation" r:id="rId4" imgW="368280" imgH="24120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animBg="1"/>
      <p:bldP spid="20" grpId="0" animBg="1"/>
      <p:bldP spid="21"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6</a:t>
            </a:fld>
            <a:endParaRPr lang="en-CA"/>
          </a:p>
        </p:txBody>
      </p:sp>
      <p:pic>
        <p:nvPicPr>
          <p:cNvPr id="4" name="Picture 3" descr="2-1 A simple SPF.jpg"/>
          <p:cNvPicPr>
            <a:picLocks noChangeAspect="1"/>
          </p:cNvPicPr>
          <p:nvPr/>
        </p:nvPicPr>
        <p:blipFill>
          <a:blip r:embed="rId3" cstate="print"/>
          <a:srcRect l="3890" t="5053" r="8663" b="13263"/>
          <a:stretch>
            <a:fillRect/>
          </a:stretch>
        </p:blipFill>
        <p:spPr>
          <a:xfrm>
            <a:off x="317638" y="279134"/>
            <a:ext cx="7757962" cy="5601904"/>
          </a:xfrm>
          <a:prstGeom prst="rect">
            <a:avLst/>
          </a:prstGeom>
        </p:spPr>
      </p:pic>
      <p:graphicFrame>
        <p:nvGraphicFramePr>
          <p:cNvPr id="5" name="Table 4"/>
          <p:cNvGraphicFramePr>
            <a:graphicFrameLocks noGrp="1"/>
          </p:cNvGraphicFramePr>
          <p:nvPr/>
        </p:nvGraphicFramePr>
        <p:xfrm>
          <a:off x="5777427" y="3797144"/>
          <a:ext cx="3202943" cy="2853899"/>
        </p:xfrm>
        <a:graphic>
          <a:graphicData uri="http://schemas.openxmlformats.org/drawingml/2006/table">
            <a:tbl>
              <a:tblPr firstRow="1" bandRow="1">
                <a:tableStyleId>{9D7B26C5-4107-4FEC-AEDC-1716B250A1EF}</a:tableStyleId>
              </a:tblPr>
              <a:tblGrid>
                <a:gridCol w="2007753"/>
                <a:gridCol w="1195190"/>
              </a:tblGrid>
              <a:tr h="475711">
                <a:tc>
                  <a:txBody>
                    <a:bodyPr/>
                    <a:lstStyle/>
                    <a:p>
                      <a:pPr algn="ctr"/>
                      <a:r>
                        <a:rPr lang="en-CA" sz="2400" dirty="0" smtClean="0"/>
                        <a:t>AADT Bins</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r>
              <a:tr h="475711">
                <a:tc>
                  <a:txBody>
                    <a:bodyPr/>
                    <a:lstStyle/>
                    <a:p>
                      <a:pPr algn="ctr"/>
                      <a:r>
                        <a:rPr lang="en-CA" sz="2400" dirty="0" smtClean="0"/>
                        <a:t>0-1,000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0.39</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475711">
                <a:tc>
                  <a:txBody>
                    <a:bodyPr/>
                    <a:lstStyle/>
                    <a:p>
                      <a:pPr algn="ctr"/>
                      <a:r>
                        <a:rPr lang="en-CA" sz="2400" dirty="0" smtClean="0"/>
                        <a:t>1,000-2,000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0.95</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475711">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475711">
                <a:tc>
                  <a:txBody>
                    <a:bodyPr/>
                    <a:lstStyle/>
                    <a:p>
                      <a:pPr algn="ctr"/>
                      <a:r>
                        <a:rPr lang="en-CA" sz="2400" dirty="0" smtClean="0"/>
                        <a:t>9,000-10,000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5.37</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475344">
                <a:tc>
                  <a:txBody>
                    <a:bodyPr/>
                    <a:lstStyle/>
                    <a:p>
                      <a:pPr algn="ctr"/>
                      <a:r>
                        <a:rPr lang="en-CA" sz="2400" dirty="0" smtClean="0"/>
                        <a:t>10,000-11,000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4.50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bl>
          </a:graphicData>
        </a:graphic>
      </p:graphicFrame>
      <p:sp>
        <p:nvSpPr>
          <p:cNvPr id="7" name="TextBox 6"/>
          <p:cNvSpPr txBox="1"/>
          <p:nvPr/>
        </p:nvSpPr>
        <p:spPr>
          <a:xfrm>
            <a:off x="1638124" y="1712083"/>
            <a:ext cx="3060340" cy="1815882"/>
          </a:xfrm>
          <a:prstGeom prst="rect">
            <a:avLst/>
          </a:prstGeom>
          <a:solidFill>
            <a:schemeClr val="bg1"/>
          </a:solidFill>
          <a:ln w="19050">
            <a:noFill/>
          </a:ln>
        </p:spPr>
        <p:txBody>
          <a:bodyPr wrap="square" rtlCol="0">
            <a:spAutoFit/>
          </a:bodyPr>
          <a:lstStyle/>
          <a:p>
            <a:r>
              <a:rPr lang="en-CA" sz="2800" dirty="0" smtClean="0"/>
              <a:t>Ordinate,         , is estimate of average number of crashes/ segment in bin </a:t>
            </a:r>
          </a:p>
        </p:txBody>
      </p:sp>
      <p:cxnSp>
        <p:nvCxnSpPr>
          <p:cNvPr id="11" name="Straight Arrow Connector 10"/>
          <p:cNvCxnSpPr/>
          <p:nvPr/>
        </p:nvCxnSpPr>
        <p:spPr>
          <a:xfrm>
            <a:off x="4437246" y="3946358"/>
            <a:ext cx="3628725" cy="1973179"/>
          </a:xfrm>
          <a:prstGeom prst="straightConnector1">
            <a:avLst/>
          </a:prstGeom>
          <a:ln w="25400">
            <a:solidFill>
              <a:srgbClr val="FF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2050" name="Object 2"/>
          <p:cNvGraphicFramePr>
            <a:graphicFrameLocks noChangeAspect="1"/>
          </p:cNvGraphicFramePr>
          <p:nvPr/>
        </p:nvGraphicFramePr>
        <p:xfrm>
          <a:off x="8060825" y="3771000"/>
          <a:ext cx="803275" cy="525463"/>
        </p:xfrm>
        <a:graphic>
          <a:graphicData uri="http://schemas.openxmlformats.org/presentationml/2006/ole">
            <p:oleObj spid="_x0000_s2050" name="Equation" r:id="rId4" imgW="368280" imgH="241200" progId="Equation.DSMT4">
              <p:embed/>
            </p:oleObj>
          </a:graphicData>
        </a:graphic>
      </p:graphicFrame>
      <p:graphicFrame>
        <p:nvGraphicFramePr>
          <p:cNvPr id="2052" name="Object 4"/>
          <p:cNvGraphicFramePr>
            <a:graphicFrameLocks noChangeAspect="1"/>
          </p:cNvGraphicFramePr>
          <p:nvPr/>
        </p:nvGraphicFramePr>
        <p:xfrm>
          <a:off x="3091198" y="1678138"/>
          <a:ext cx="803275" cy="525463"/>
        </p:xfrm>
        <a:graphic>
          <a:graphicData uri="http://schemas.openxmlformats.org/presentationml/2006/ole">
            <p:oleObj spid="_x0000_s2052" name="Equation" r:id="rId5" imgW="368280" imgH="241200" progId="Equation.DSMT4">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1 A simple SPF.jpg"/>
          <p:cNvPicPr>
            <a:picLocks noChangeAspect="1"/>
          </p:cNvPicPr>
          <p:nvPr/>
        </p:nvPicPr>
        <p:blipFill>
          <a:blip r:embed="rId3" cstate="print"/>
          <a:srcRect l="3890" t="5053" r="8663" b="13263"/>
          <a:stretch>
            <a:fillRect/>
          </a:stretch>
        </p:blipFill>
        <p:spPr>
          <a:xfrm>
            <a:off x="2714328" y="714071"/>
            <a:ext cx="3152274" cy="2276208"/>
          </a:xfrm>
          <a:prstGeom prst="rect">
            <a:avLst/>
          </a:prstGeom>
          <a:ln w="25400">
            <a:noFill/>
          </a:ln>
        </p:spPr>
      </p:pic>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7</a:t>
            </a:fld>
            <a:endParaRPr lang="en-CA"/>
          </a:p>
        </p:txBody>
      </p:sp>
      <p:sp>
        <p:nvSpPr>
          <p:cNvPr id="9" name="TextBox 8"/>
          <p:cNvSpPr txBox="1"/>
          <p:nvPr/>
        </p:nvSpPr>
        <p:spPr>
          <a:xfrm>
            <a:off x="226783" y="115504"/>
            <a:ext cx="5183663" cy="523220"/>
          </a:xfrm>
          <a:prstGeom prst="rect">
            <a:avLst/>
          </a:prstGeom>
          <a:solidFill>
            <a:srgbClr val="FFFFCC"/>
          </a:solidFill>
          <a:ln w="19050">
            <a:solidFill>
              <a:srgbClr val="FF0000"/>
            </a:solidFill>
          </a:ln>
        </p:spPr>
        <p:txBody>
          <a:bodyPr wrap="none" rtlCol="0">
            <a:spAutoFit/>
          </a:bodyPr>
          <a:lstStyle/>
          <a:p>
            <a:r>
              <a:rPr lang="en-CA" sz="2800" dirty="0" smtClean="0"/>
              <a:t>Moral: SPFs are about populations</a:t>
            </a:r>
          </a:p>
        </p:txBody>
      </p:sp>
      <p:graphicFrame>
        <p:nvGraphicFramePr>
          <p:cNvPr id="11" name="Table 10"/>
          <p:cNvGraphicFramePr>
            <a:graphicFrameLocks noGrp="1"/>
          </p:cNvGraphicFramePr>
          <p:nvPr/>
        </p:nvGraphicFramePr>
        <p:xfrm>
          <a:off x="244105" y="778444"/>
          <a:ext cx="2473228" cy="2011680"/>
        </p:xfrm>
        <a:graphic>
          <a:graphicData uri="http://schemas.openxmlformats.org/drawingml/2006/table">
            <a:tbl>
              <a:tblPr firstRow="1" bandRow="1">
                <a:tableStyleId>{9D7B26C5-4107-4FEC-AEDC-1716B250A1EF}</a:tableStyleId>
              </a:tblPr>
              <a:tblGrid>
                <a:gridCol w="1550334"/>
                <a:gridCol w="922894"/>
              </a:tblGrid>
              <a:tr h="321186">
                <a:tc>
                  <a:txBody>
                    <a:bodyPr/>
                    <a:lstStyle/>
                    <a:p>
                      <a:pPr algn="ctr"/>
                      <a:r>
                        <a:rPr lang="en-CA" sz="1600" dirty="0" smtClean="0"/>
                        <a:t>AADT Bins</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r>
              <a:tr h="321186">
                <a:tc>
                  <a:txBody>
                    <a:bodyPr/>
                    <a:lstStyle/>
                    <a:p>
                      <a:pPr algn="ctr"/>
                      <a:r>
                        <a:rPr lang="en-CA" sz="1600" dirty="0" smtClean="0"/>
                        <a:t>0-1,000</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1600" dirty="0" smtClean="0"/>
                        <a:t>0.39</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321186">
                <a:tc>
                  <a:txBody>
                    <a:bodyPr/>
                    <a:lstStyle/>
                    <a:p>
                      <a:pPr algn="ctr"/>
                      <a:r>
                        <a:rPr lang="en-CA" sz="1600" dirty="0" smtClean="0"/>
                        <a:t>1,000-2,000</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1600" dirty="0" smtClean="0"/>
                        <a:t>0.95</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321186">
                <a:tc>
                  <a:txBody>
                    <a:bodyPr/>
                    <a:lstStyle/>
                    <a:p>
                      <a:pPr algn="ctr"/>
                      <a:r>
                        <a:rPr lang="en-CA" sz="1600" dirty="0" smtClean="0"/>
                        <a:t>...</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1600" dirty="0" smtClean="0"/>
                        <a:t>...</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321186">
                <a:tc>
                  <a:txBody>
                    <a:bodyPr/>
                    <a:lstStyle/>
                    <a:p>
                      <a:pPr algn="ctr"/>
                      <a:r>
                        <a:rPr lang="en-CA" sz="1600" dirty="0" smtClean="0"/>
                        <a:t>9,000-10,000</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1600" dirty="0" smtClean="0"/>
                        <a:t>5.37</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320938">
                <a:tc>
                  <a:txBody>
                    <a:bodyPr/>
                    <a:lstStyle/>
                    <a:p>
                      <a:pPr algn="ctr"/>
                      <a:r>
                        <a:rPr lang="en-CA" sz="1600" dirty="0" smtClean="0"/>
                        <a:t>10,000-11,000</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1600" dirty="0" smtClean="0"/>
                        <a:t>4.50</a:t>
                      </a:r>
                      <a:endParaRPr lang="en-CA"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bl>
          </a:graphicData>
        </a:graphic>
      </p:graphicFrame>
      <p:graphicFrame>
        <p:nvGraphicFramePr>
          <p:cNvPr id="3074" name="Object 2"/>
          <p:cNvGraphicFramePr>
            <a:graphicFrameLocks noChangeAspect="1"/>
          </p:cNvGraphicFramePr>
          <p:nvPr/>
        </p:nvGraphicFramePr>
        <p:xfrm>
          <a:off x="2050107" y="798903"/>
          <a:ext cx="465371" cy="325576"/>
        </p:xfrm>
        <a:graphic>
          <a:graphicData uri="http://schemas.openxmlformats.org/presentationml/2006/ole">
            <p:oleObj spid="_x0000_s3074" name="משוואה" r:id="rId4" imgW="507960" imgH="355320" progId="Equation.3">
              <p:embed/>
            </p:oleObj>
          </a:graphicData>
        </a:graphic>
      </p:graphicFrame>
      <p:sp>
        <p:nvSpPr>
          <p:cNvPr id="12" name="TextBox 11"/>
          <p:cNvSpPr txBox="1"/>
          <p:nvPr/>
        </p:nvSpPr>
        <p:spPr>
          <a:xfrm>
            <a:off x="320634" y="3269060"/>
            <a:ext cx="6484427" cy="3108543"/>
          </a:xfrm>
          <a:prstGeom prst="rect">
            <a:avLst/>
          </a:prstGeom>
          <a:solidFill>
            <a:schemeClr val="bg1"/>
          </a:solidFill>
          <a:ln w="19050">
            <a:solidFill>
              <a:srgbClr val="FF0000"/>
            </a:solidFill>
          </a:ln>
        </p:spPr>
        <p:txBody>
          <a:bodyPr wrap="square" rtlCol="0">
            <a:spAutoFit/>
          </a:bodyPr>
          <a:lstStyle/>
          <a:p>
            <a:r>
              <a:rPr lang="en-US" sz="2800" dirty="0" smtClean="0">
                <a:latin typeface="Calibri"/>
              </a:rPr>
              <a:t>Here there are 20 different populations.</a:t>
            </a:r>
          </a:p>
          <a:p>
            <a:r>
              <a:rPr lang="en-US" sz="2800" dirty="0" smtClean="0">
                <a:latin typeface="Calibri"/>
              </a:rPr>
              <a:t>Each population defined by five traits:</a:t>
            </a:r>
          </a:p>
          <a:p>
            <a:r>
              <a:rPr lang="en-US" sz="2800" dirty="0" smtClean="0">
                <a:latin typeface="Calibri"/>
              </a:rPr>
              <a:t>	(</a:t>
            </a:r>
            <a:r>
              <a:rPr lang="en-US" sz="2800" dirty="0" smtClean="0"/>
              <a:t>1) State: Colorado, </a:t>
            </a:r>
          </a:p>
          <a:p>
            <a:r>
              <a:rPr lang="en-US" sz="2800" dirty="0" smtClean="0"/>
              <a:t>	(2) Road Type: two-lane, </a:t>
            </a:r>
          </a:p>
          <a:p>
            <a:r>
              <a:rPr lang="en-US" sz="2800" dirty="0" smtClean="0"/>
              <a:t>	(3) Setting: rural, </a:t>
            </a:r>
          </a:p>
          <a:p>
            <a:r>
              <a:rPr lang="en-US" sz="2800" dirty="0" smtClean="0"/>
              <a:t>	(4) Segment Length: 0.5 to 1.5 miles </a:t>
            </a:r>
          </a:p>
          <a:p>
            <a:r>
              <a:rPr lang="en-US" sz="2800" dirty="0" smtClean="0"/>
              <a:t>	(5)Traffic: AADT bin. </a:t>
            </a:r>
            <a:r>
              <a:rPr lang="en-US" sz="2800" dirty="0" smtClean="0">
                <a:latin typeface="Calibri"/>
              </a:rPr>
              <a:t> </a:t>
            </a:r>
            <a:endParaRPr lang="en-US" sz="2800" dirty="0" smtClean="0"/>
          </a:p>
        </p:txBody>
      </p:sp>
      <p:sp>
        <p:nvSpPr>
          <p:cNvPr id="10" name="TextBox 9"/>
          <p:cNvSpPr txBox="1"/>
          <p:nvPr/>
        </p:nvSpPr>
        <p:spPr>
          <a:xfrm>
            <a:off x="5920920" y="736012"/>
            <a:ext cx="3174940" cy="2246769"/>
          </a:xfrm>
          <a:prstGeom prst="rect">
            <a:avLst/>
          </a:prstGeom>
          <a:solidFill>
            <a:schemeClr val="bg1"/>
          </a:solidFill>
          <a:ln w="19050">
            <a:solidFill>
              <a:srgbClr val="FF0000"/>
            </a:solidFill>
          </a:ln>
        </p:spPr>
        <p:txBody>
          <a:bodyPr wrap="square" rtlCol="0">
            <a:spAutoFit/>
          </a:bodyPr>
          <a:lstStyle/>
          <a:p>
            <a:r>
              <a:rPr lang="en-US" sz="2800" dirty="0" smtClean="0"/>
              <a:t>Each estimate in a row, each point on the graph, is a guess at the mean of the </a:t>
            </a:r>
            <a:r>
              <a:rPr lang="el-GR" sz="2800" dirty="0" smtClean="0">
                <a:latin typeface="Calibri"/>
              </a:rPr>
              <a:t>μ</a:t>
            </a:r>
            <a:r>
              <a:rPr lang="en-US" sz="2800" dirty="0" smtClean="0">
                <a:latin typeface="Calibri"/>
              </a:rPr>
              <a:t>’s in a population. </a:t>
            </a: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8</a:t>
            </a:fld>
            <a:endParaRPr lang="en-CA"/>
          </a:p>
        </p:txBody>
      </p:sp>
      <p:sp>
        <p:nvSpPr>
          <p:cNvPr id="5" name="TextBox 4"/>
          <p:cNvSpPr txBox="1"/>
          <p:nvPr/>
        </p:nvSpPr>
        <p:spPr>
          <a:xfrm>
            <a:off x="161800" y="183181"/>
            <a:ext cx="4602706" cy="523220"/>
          </a:xfrm>
          <a:prstGeom prst="rect">
            <a:avLst/>
          </a:prstGeom>
          <a:solidFill>
            <a:srgbClr val="FFFFCC"/>
          </a:solidFill>
          <a:ln w="19050">
            <a:solidFill>
              <a:srgbClr val="FF0000"/>
            </a:solidFill>
          </a:ln>
        </p:spPr>
        <p:txBody>
          <a:bodyPr wrap="square" rtlCol="0">
            <a:spAutoFit/>
          </a:bodyPr>
          <a:lstStyle/>
          <a:p>
            <a:r>
              <a:rPr lang="en-CA" sz="2800" dirty="0" smtClean="0"/>
              <a:t>How close are E{</a:t>
            </a:r>
            <a:r>
              <a:rPr lang="en-CA" sz="2800" dirty="0" smtClean="0">
                <a:latin typeface="Symbol" pitchFamily="18" charset="2"/>
              </a:rPr>
              <a:t>m</a:t>
            </a:r>
            <a:r>
              <a:rPr lang="en-CA" sz="2800" dirty="0" smtClean="0"/>
              <a:t>} and          ? </a:t>
            </a:r>
          </a:p>
        </p:txBody>
      </p:sp>
      <p:graphicFrame>
        <p:nvGraphicFramePr>
          <p:cNvPr id="28675" name="Object 3"/>
          <p:cNvGraphicFramePr>
            <a:graphicFrameLocks noChangeAspect="1"/>
          </p:cNvGraphicFramePr>
          <p:nvPr/>
        </p:nvGraphicFramePr>
        <p:xfrm>
          <a:off x="3657601" y="211538"/>
          <a:ext cx="680826" cy="475705"/>
        </p:xfrm>
        <a:graphic>
          <a:graphicData uri="http://schemas.openxmlformats.org/presentationml/2006/ole">
            <p:oleObj spid="_x0000_s28675" name="משוואה" r:id="rId3" imgW="507960" imgH="355320" progId="Equation.3">
              <p:embed/>
            </p:oleObj>
          </a:graphicData>
        </a:graphic>
      </p:graphicFrame>
      <p:pic>
        <p:nvPicPr>
          <p:cNvPr id="8" name="Picture 7" descr="Chapter 2. Population of m's and their accident counts.tif"/>
          <p:cNvPicPr>
            <a:picLocks noChangeAspect="1"/>
          </p:cNvPicPr>
          <p:nvPr/>
        </p:nvPicPr>
        <p:blipFill>
          <a:blip r:embed="rId4" cstate="print"/>
          <a:srcRect l="6944" t="30737" r="4884" b="4000"/>
          <a:stretch>
            <a:fillRect/>
          </a:stretch>
        </p:blipFill>
        <p:spPr>
          <a:xfrm>
            <a:off x="279131" y="1491916"/>
            <a:ext cx="8313371" cy="4754880"/>
          </a:xfrm>
          <a:prstGeom prst="rect">
            <a:avLst/>
          </a:prstGeom>
        </p:spPr>
      </p:pic>
      <p:pic>
        <p:nvPicPr>
          <p:cNvPr id="7" name="Picture 6" descr="Figure 1 of section 1.1, what is what.jpg"/>
          <p:cNvPicPr>
            <a:picLocks noChangeAspect="1"/>
          </p:cNvPicPr>
          <p:nvPr/>
        </p:nvPicPr>
        <p:blipFill>
          <a:blip r:embed="rId5" cstate="print"/>
          <a:srcRect l="11043" t="11282" r="61133" b="53332"/>
          <a:stretch>
            <a:fillRect/>
          </a:stretch>
        </p:blipFill>
        <p:spPr>
          <a:xfrm>
            <a:off x="7045463" y="327585"/>
            <a:ext cx="1742404" cy="171297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February 2014, UBCO</a:t>
            </a:r>
            <a:endParaRPr lang="en-CA" dirty="0"/>
          </a:p>
        </p:txBody>
      </p:sp>
      <p:sp>
        <p:nvSpPr>
          <p:cNvPr id="3" name="Slide Number Placeholder 2"/>
          <p:cNvSpPr>
            <a:spLocks noGrp="1"/>
          </p:cNvSpPr>
          <p:nvPr>
            <p:ph type="sldNum" sz="quarter" idx="12"/>
          </p:nvPr>
        </p:nvSpPr>
        <p:spPr/>
        <p:txBody>
          <a:bodyPr/>
          <a:lstStyle/>
          <a:p>
            <a:fld id="{DA4189B1-7805-43E2-AFD9-89A95CE04D74}" type="slidenum">
              <a:rPr lang="en-CA" smtClean="0"/>
              <a:pPr/>
              <a:t>9</a:t>
            </a:fld>
            <a:endParaRPr lang="en-CA"/>
          </a:p>
        </p:txBody>
      </p:sp>
      <p:sp>
        <p:nvSpPr>
          <p:cNvPr id="5" name="TextBox 4"/>
          <p:cNvSpPr txBox="1"/>
          <p:nvPr/>
        </p:nvSpPr>
        <p:spPr>
          <a:xfrm>
            <a:off x="161800" y="183181"/>
            <a:ext cx="4558790" cy="523220"/>
          </a:xfrm>
          <a:prstGeom prst="rect">
            <a:avLst/>
          </a:prstGeom>
          <a:solidFill>
            <a:srgbClr val="FFFFCC"/>
          </a:solidFill>
          <a:ln w="19050">
            <a:solidFill>
              <a:srgbClr val="FF0000"/>
            </a:solidFill>
          </a:ln>
        </p:spPr>
        <p:txBody>
          <a:bodyPr wrap="square" rtlCol="0">
            <a:spAutoFit/>
          </a:bodyPr>
          <a:lstStyle/>
          <a:p>
            <a:r>
              <a:rPr lang="en-CA" sz="2800" dirty="0" smtClean="0"/>
              <a:t>               the accuracy of </a:t>
            </a:r>
          </a:p>
        </p:txBody>
      </p:sp>
      <p:sp>
        <p:nvSpPr>
          <p:cNvPr id="19461" name="Rectangle 5"/>
          <p:cNvSpPr>
            <a:spLocks noChangeArrowheads="1"/>
          </p:cNvSpPr>
          <p:nvPr/>
        </p:nvSpPr>
        <p:spPr bwMode="auto">
          <a:xfrm>
            <a:off x="0" y="669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464" name="Rectangle 8"/>
          <p:cNvSpPr>
            <a:spLocks noChangeArrowheads="1"/>
          </p:cNvSpPr>
          <p:nvPr/>
        </p:nvSpPr>
        <p:spPr bwMode="auto">
          <a:xfrm>
            <a:off x="0" y="906463"/>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4" name="Table 23"/>
          <p:cNvGraphicFramePr>
            <a:graphicFrameLocks noGrp="1"/>
          </p:cNvGraphicFramePr>
          <p:nvPr/>
        </p:nvGraphicFramePr>
        <p:xfrm>
          <a:off x="175524" y="1997205"/>
          <a:ext cx="8333213" cy="4023360"/>
        </p:xfrm>
        <a:graphic>
          <a:graphicData uri="http://schemas.openxmlformats.org/drawingml/2006/table">
            <a:tbl>
              <a:tblPr firstRow="1" bandRow="1">
                <a:tableStyleId>{9D7B26C5-4107-4FEC-AEDC-1716B250A1EF}</a:tableStyleId>
              </a:tblPr>
              <a:tblGrid>
                <a:gridCol w="1970914"/>
                <a:gridCol w="1424539"/>
                <a:gridCol w="2017959"/>
                <a:gridCol w="1173259"/>
                <a:gridCol w="1746542"/>
              </a:tblGrid>
              <a:tr h="370840">
                <a:tc gridSpan="3">
                  <a:txBody>
                    <a:bodyPr/>
                    <a:lstStyle/>
                    <a:p>
                      <a:pPr algn="ctr"/>
                      <a:r>
                        <a:rPr lang="en-CA" sz="2400" dirty="0" smtClean="0"/>
                        <a:t>Data</a:t>
                      </a:r>
                      <a:endParaRPr lang="en-CA"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gridSpan="2">
                  <a:txBody>
                    <a:bodyPr/>
                    <a:lstStyle/>
                    <a:p>
                      <a:pPr algn="ctr"/>
                      <a:r>
                        <a:rPr lang="en-CA" sz="2400" dirty="0" smtClean="0"/>
                        <a:t>Estimates</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lgn="l"/>
                      <a:endParaRPr lang="en-CA"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370840">
                <a:tc>
                  <a:txBody>
                    <a:bodyPr/>
                    <a:lstStyle/>
                    <a:p>
                      <a:pPr algn="ctr"/>
                      <a:r>
                        <a:rPr lang="en-CA" sz="2400" dirty="0" smtClean="0"/>
                        <a:t>AADT Bins</a:t>
                      </a:r>
                      <a:endParaRPr lang="en-CA"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400" dirty="0" smtClean="0"/>
                        <a:t>I&amp;F accidents</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CA" sz="2400" dirty="0" smtClean="0"/>
                        <a:t>0.5-1.5 mile segments</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l"/>
                      <a:r>
                        <a:rPr lang="en-CA" sz="2400" dirty="0" smtClean="0">
                          <a:latin typeface="Calibri"/>
                        </a:rPr>
                        <a:t>±</a:t>
                      </a:r>
                      <a:endParaRPr lang="en-CA"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370840">
                <a:tc>
                  <a:txBody>
                    <a:bodyPr/>
                    <a:lstStyle/>
                    <a:p>
                      <a:pPr algn="ctr"/>
                      <a:r>
                        <a:rPr lang="en-CA" sz="2400" dirty="0" smtClean="0"/>
                        <a:t>0-1,000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376</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975</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0.39</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CA" sz="2400" dirty="0" smtClean="0"/>
                        <a:t>0.02</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370840">
                <a:tc>
                  <a:txBody>
                    <a:bodyPr/>
                    <a:lstStyle/>
                    <a:p>
                      <a:pPr algn="ctr"/>
                      <a:r>
                        <a:rPr lang="en-CA" sz="2400" dirty="0" smtClean="0"/>
                        <a:t>1,000-2,000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445</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466</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0.95</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CA" sz="2400" dirty="0" smtClean="0"/>
                        <a:t>0.05</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197317">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370804">
                <a:tc>
                  <a:txBody>
                    <a:bodyPr/>
                    <a:lstStyle/>
                    <a:p>
                      <a:pPr algn="ctr"/>
                      <a:r>
                        <a:rPr lang="en-CA" sz="2400" dirty="0" smtClean="0"/>
                        <a:t>9,000-10,000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102</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19</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5.37</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CA" sz="2400" dirty="0" smtClean="0"/>
                        <a:t>0.53</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370804">
                <a:tc>
                  <a:txBody>
                    <a:bodyPr/>
                    <a:lstStyle/>
                    <a:p>
                      <a:pPr algn="ctr"/>
                      <a:r>
                        <a:rPr lang="en-CA" sz="2400" dirty="0" smtClean="0"/>
                        <a:t>10,000-11,000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81</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18</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4.50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r>
                        <a:rPr lang="en-CA" sz="2400" dirty="0" smtClean="0"/>
                        <a:t>0.50</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322445">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sz="2400" dirty="0" smtClean="0"/>
                        <a:t>...</a:t>
                      </a: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CA"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bl>
          </a:graphicData>
        </a:graphic>
      </p:graphicFrame>
      <p:graphicFrame>
        <p:nvGraphicFramePr>
          <p:cNvPr id="12" name="Object 11"/>
          <p:cNvGraphicFramePr>
            <a:graphicFrameLocks noChangeAspect="1"/>
          </p:cNvGraphicFramePr>
          <p:nvPr/>
        </p:nvGraphicFramePr>
        <p:xfrm>
          <a:off x="239713" y="182563"/>
          <a:ext cx="1076325" cy="487362"/>
        </p:xfrm>
        <a:graphic>
          <a:graphicData uri="http://schemas.openxmlformats.org/presentationml/2006/ole">
            <p:oleObj spid="_x0000_s4098" name="משוואה" r:id="rId4" imgW="787320" imgH="355320" progId="Equation.3">
              <p:embed/>
            </p:oleObj>
          </a:graphicData>
        </a:graphic>
      </p:graphicFrame>
      <p:graphicFrame>
        <p:nvGraphicFramePr>
          <p:cNvPr id="13" name="Object 12"/>
          <p:cNvGraphicFramePr>
            <a:graphicFrameLocks noChangeAspect="1"/>
          </p:cNvGraphicFramePr>
          <p:nvPr/>
        </p:nvGraphicFramePr>
        <p:xfrm>
          <a:off x="4495800" y="3270250"/>
          <a:ext cx="152400" cy="317500"/>
        </p:xfrm>
        <a:graphic>
          <a:graphicData uri="http://schemas.openxmlformats.org/presentationml/2006/ole">
            <p:oleObj spid="_x0000_s4099" name="משוואה" r:id="rId5" imgW="152280" imgH="317160" progId="Equation.3">
              <p:embed/>
            </p:oleObj>
          </a:graphicData>
        </a:graphic>
      </p:graphicFrame>
      <p:graphicFrame>
        <p:nvGraphicFramePr>
          <p:cNvPr id="4100" name="Object 4"/>
          <p:cNvGraphicFramePr>
            <a:graphicFrameLocks noChangeAspect="1"/>
          </p:cNvGraphicFramePr>
          <p:nvPr/>
        </p:nvGraphicFramePr>
        <p:xfrm>
          <a:off x="3768725" y="173038"/>
          <a:ext cx="742950" cy="519112"/>
        </p:xfrm>
        <a:graphic>
          <a:graphicData uri="http://schemas.openxmlformats.org/presentationml/2006/ole">
            <p:oleObj spid="_x0000_s4100" name="משוואה" r:id="rId6" imgW="507960" imgH="355320" progId="Equation.3">
              <p:embed/>
            </p:oleObj>
          </a:graphicData>
        </a:graphic>
      </p:graphicFrame>
      <p:graphicFrame>
        <p:nvGraphicFramePr>
          <p:cNvPr id="15" name="Object 14"/>
          <p:cNvGraphicFramePr>
            <a:graphicFrameLocks noChangeAspect="1"/>
          </p:cNvGraphicFramePr>
          <p:nvPr/>
        </p:nvGraphicFramePr>
        <p:xfrm>
          <a:off x="217170" y="822643"/>
          <a:ext cx="3908425" cy="974725"/>
        </p:xfrm>
        <a:graphic>
          <a:graphicData uri="http://schemas.openxmlformats.org/presentationml/2006/ole">
            <p:oleObj spid="_x0000_s4101" name="משוואה" r:id="rId7" imgW="2857320" imgH="711000" progId="Equation.3">
              <p:embed/>
            </p:oleObj>
          </a:graphicData>
        </a:graphic>
      </p:graphicFrame>
      <p:graphicFrame>
        <p:nvGraphicFramePr>
          <p:cNvPr id="4102" name="Object 6"/>
          <p:cNvGraphicFramePr>
            <a:graphicFrameLocks noChangeAspect="1"/>
          </p:cNvGraphicFramePr>
          <p:nvPr/>
        </p:nvGraphicFramePr>
        <p:xfrm>
          <a:off x="5828666" y="2616708"/>
          <a:ext cx="742950" cy="519113"/>
        </p:xfrm>
        <a:graphic>
          <a:graphicData uri="http://schemas.openxmlformats.org/presentationml/2006/ole">
            <p:oleObj spid="_x0000_s4102" name="משוואה" r:id="rId8" imgW="507960" imgH="355320" progId="Equation.3">
              <p:embed/>
            </p:oleObj>
          </a:graphicData>
        </a:graphic>
      </p:graphicFrame>
      <p:graphicFrame>
        <p:nvGraphicFramePr>
          <p:cNvPr id="4103" name="Object 7"/>
          <p:cNvGraphicFramePr>
            <a:graphicFrameLocks noChangeAspect="1"/>
          </p:cNvGraphicFramePr>
          <p:nvPr/>
        </p:nvGraphicFramePr>
        <p:xfrm>
          <a:off x="7094220" y="2670195"/>
          <a:ext cx="1076325" cy="487363"/>
        </p:xfrm>
        <a:graphic>
          <a:graphicData uri="http://schemas.openxmlformats.org/presentationml/2006/ole">
            <p:oleObj spid="_x0000_s4103" name="משוואה" r:id="rId9" imgW="787320" imgH="355320" progId="Equation.3">
              <p:embed/>
            </p:oleObj>
          </a:graphicData>
        </a:graphic>
      </p:graphicFrame>
      <p:sp>
        <p:nvSpPr>
          <p:cNvPr id="18" name="TextBox 17"/>
          <p:cNvSpPr txBox="1"/>
          <p:nvPr/>
        </p:nvSpPr>
        <p:spPr>
          <a:xfrm>
            <a:off x="4800600" y="1268730"/>
            <a:ext cx="2416046" cy="523220"/>
          </a:xfrm>
          <a:prstGeom prst="rect">
            <a:avLst/>
          </a:prstGeom>
          <a:solidFill>
            <a:schemeClr val="bg1"/>
          </a:solidFill>
          <a:ln w="19050">
            <a:solidFill>
              <a:srgbClr val="FF0000"/>
            </a:solidFill>
          </a:ln>
        </p:spPr>
        <p:txBody>
          <a:bodyPr wrap="none" rtlCol="0">
            <a:spAutoFit/>
          </a:bodyPr>
          <a:lstStyle/>
          <a:p>
            <a:r>
              <a:rPr lang="en-US" sz="2800" dirty="0" smtClean="0">
                <a:latin typeface="Calibri"/>
              </a:rPr>
              <a:t>√102/19=±0.53</a:t>
            </a:r>
            <a:endParaRPr lang="en-US" sz="2800" dirty="0" smtClean="0"/>
          </a:p>
        </p:txBody>
      </p:sp>
      <p:cxnSp>
        <p:nvCxnSpPr>
          <p:cNvPr id="20" name="Straight Arrow Connector 19"/>
          <p:cNvCxnSpPr/>
          <p:nvPr/>
        </p:nvCxnSpPr>
        <p:spPr>
          <a:xfrm flipH="1">
            <a:off x="3099335" y="1600200"/>
            <a:ext cx="2112745" cy="3173931"/>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4812632" y="1703070"/>
            <a:ext cx="1108109" cy="3148063"/>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652260" y="1714500"/>
            <a:ext cx="961323" cy="3078881"/>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olidFill>
            <a:srgbClr val="FF0000"/>
          </a:solidFill>
          <a:prstDash val="dash"/>
          <a:tailEnd type="arrow"/>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ln w="19050">
          <a:solidFill>
            <a:srgbClr val="FF0000"/>
          </a:solidFill>
        </a:ln>
      </a:spPr>
      <a:bodyPr wrap="none" rtlCol="0">
        <a:spAutoFit/>
      </a:bodyPr>
      <a:lstStyle>
        <a:defPPr>
          <a:defRPr sz="28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2613</TotalTime>
  <Words>949</Words>
  <Application>Microsoft Office PowerPoint</Application>
  <PresentationFormat>On-screen Show (4:3)</PresentationFormat>
  <Paragraphs>307</Paragraphs>
  <Slides>17</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17</vt:i4>
      </vt:variant>
    </vt:vector>
  </HeadingPairs>
  <TitlesOfParts>
    <vt:vector size="20" baseType="lpstr">
      <vt:lpstr>Office Theme</vt:lpstr>
      <vt:lpstr>משוואה</vt:lpstr>
      <vt:lpstr>Equation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Ezra</dc:creator>
  <cp:lastModifiedBy>Ezra</cp:lastModifiedBy>
  <cp:revision>201</cp:revision>
  <dcterms:created xsi:type="dcterms:W3CDTF">2012-02-08T14:46:22Z</dcterms:created>
  <dcterms:modified xsi:type="dcterms:W3CDTF">2014-02-13T15:21:33Z</dcterms:modified>
</cp:coreProperties>
</file>