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4">
  <p:sldMasterIdLst>
    <p:sldMasterId id="2147483648" r:id="rId1"/>
  </p:sldMasterIdLst>
  <p:notesMasterIdLst>
    <p:notesMasterId r:id="rId42"/>
  </p:notesMasterIdLst>
  <p:sldIdLst>
    <p:sldId id="284" r:id="rId2"/>
    <p:sldId id="256" r:id="rId3"/>
    <p:sldId id="257" r:id="rId4"/>
    <p:sldId id="294" r:id="rId5"/>
    <p:sldId id="258" r:id="rId6"/>
    <p:sldId id="259" r:id="rId7"/>
    <p:sldId id="262" r:id="rId8"/>
    <p:sldId id="263" r:id="rId9"/>
    <p:sldId id="289" r:id="rId10"/>
    <p:sldId id="264" r:id="rId11"/>
    <p:sldId id="295" r:id="rId12"/>
    <p:sldId id="265" r:id="rId13"/>
    <p:sldId id="290" r:id="rId14"/>
    <p:sldId id="291" r:id="rId15"/>
    <p:sldId id="288" r:id="rId16"/>
    <p:sldId id="267" r:id="rId17"/>
    <p:sldId id="266" r:id="rId18"/>
    <p:sldId id="285" r:id="rId19"/>
    <p:sldId id="293" r:id="rId20"/>
    <p:sldId id="292" r:id="rId21"/>
    <p:sldId id="297" r:id="rId22"/>
    <p:sldId id="286" r:id="rId23"/>
    <p:sldId id="269" r:id="rId24"/>
    <p:sldId id="270" r:id="rId25"/>
    <p:sldId id="287" r:id="rId26"/>
    <p:sldId id="275" r:id="rId27"/>
    <p:sldId id="276" r:id="rId28"/>
    <p:sldId id="282" r:id="rId29"/>
    <p:sldId id="272" r:id="rId30"/>
    <p:sldId id="274" r:id="rId31"/>
    <p:sldId id="277" r:id="rId32"/>
    <p:sldId id="280" r:id="rId33"/>
    <p:sldId id="281" r:id="rId34"/>
    <p:sldId id="278" r:id="rId35"/>
    <p:sldId id="296" r:id="rId36"/>
    <p:sldId id="279" r:id="rId37"/>
    <p:sldId id="283" r:id="rId38"/>
    <p:sldId id="298" r:id="rId39"/>
    <p:sldId id="299" r:id="rId40"/>
    <p:sldId id="268" r:id="rId4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FFFFD9"/>
    <a:srgbClr val="FFFFFF"/>
    <a:srgbClr val="FFFF99"/>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539" autoAdjust="0"/>
    <p:restoredTop sz="94721" autoAdjust="0"/>
  </p:normalViewPr>
  <p:slideViewPr>
    <p:cSldViewPr snapToGrid="0">
      <p:cViewPr varScale="1">
        <p:scale>
          <a:sx n="79" d="100"/>
          <a:sy n="79" d="100"/>
        </p:scale>
        <p:origin x="-926" y="-67"/>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46085125" cy="46085125"/>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19.wmf"/><Relationship Id="rId1" Type="http://schemas.openxmlformats.org/officeDocument/2006/relationships/image" Target="../media/image18.wmf"/></Relationships>
</file>

<file path=ppt/drawings/_rels/vmlDrawing10.vml.rels><?xml version="1.0" encoding="UTF-8" standalone="yes"?>
<Relationships xmlns="http://schemas.openxmlformats.org/package/2006/relationships"><Relationship Id="rId3" Type="http://schemas.openxmlformats.org/officeDocument/2006/relationships/image" Target="../media/image42.wmf"/><Relationship Id="rId2" Type="http://schemas.openxmlformats.org/officeDocument/2006/relationships/image" Target="../media/image33.wmf"/><Relationship Id="rId1" Type="http://schemas.openxmlformats.org/officeDocument/2006/relationships/image" Target="../media/image32.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image" Target="../media/image22.wmf"/><Relationship Id="rId1" Type="http://schemas.openxmlformats.org/officeDocument/2006/relationships/image" Target="../media/image21.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image" Target="../media/image18.wmf"/><Relationship Id="rId1" Type="http://schemas.openxmlformats.org/officeDocument/2006/relationships/image" Target="../media/image24.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image" Target="../media/image18.wmf"/><Relationship Id="rId1" Type="http://schemas.openxmlformats.org/officeDocument/2006/relationships/image" Target="../media/image24.w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33.wmf"/><Relationship Id="rId1" Type="http://schemas.openxmlformats.org/officeDocument/2006/relationships/image" Target="../media/image32.w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33.wmf"/><Relationship Id="rId1" Type="http://schemas.openxmlformats.org/officeDocument/2006/relationships/image" Target="../media/image32.w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33.wmf"/><Relationship Id="rId1" Type="http://schemas.openxmlformats.org/officeDocument/2006/relationships/image" Target="../media/image32.w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33.wmf"/><Relationship Id="rId1" Type="http://schemas.openxmlformats.org/officeDocument/2006/relationships/image" Target="../media/image32.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4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313CEE3-913D-4B40-A61B-1525F27C23CD}" type="datetimeFigureOut">
              <a:rPr lang="en-CA" smtClean="0"/>
              <a:pPr/>
              <a:t>13/02/2014</a:t>
            </a:fld>
            <a:endParaRPr lang="en-C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E0CFBBF-3131-4F87-B812-2F08E8F2CEFA}" type="slidenum">
              <a:rPr lang="en-CA" smtClean="0"/>
              <a:pPr/>
              <a:t>‹#›</a:t>
            </a:fld>
            <a:endParaRPr lang="en-CA"/>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p:spPr>
        <p:txBody>
          <a:bodyPr/>
          <a:lstStyle/>
          <a:p>
            <a:fld id="{C2120533-193C-4DF6-8B30-B788BDEFC2B7}" type="slidenum">
              <a:rPr lang="en-US" smtClean="0"/>
              <a:pPr/>
              <a:t>3</a:t>
            </a:fld>
            <a:endParaRPr lang="en-US" smtClean="0"/>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a:ln/>
        </p:spPr>
        <p:txBody>
          <a:bodyPr/>
          <a:lstStyle/>
          <a:p>
            <a:pPr eaLnBrk="1" hangingPunct="1"/>
            <a:r>
              <a:rPr lang="en-US" smtClean="0"/>
              <a:t>Discussion points:</a:t>
            </a:r>
          </a:p>
          <a:p>
            <a:pPr eaLnBrk="1" hangingPunct="1"/>
            <a:r>
              <a:rPr lang="en-US" smtClean="0"/>
              <a:t>Discussion Points:</a:t>
            </a:r>
          </a:p>
          <a:p>
            <a:pPr eaLnBrk="1" hangingPunct="1"/>
            <a:r>
              <a:rPr lang="en-US" smtClean="0"/>
              <a:t>1. For some reason we focus on safety, not security. But both are dimensions of welfare. In fact, when we provide clear edgelines or marked crosswalks, it is more fore security than safety. One might as well acknowledge this.</a:t>
            </a:r>
          </a:p>
          <a:p>
            <a:pPr eaLnBrk="1" hangingPunct="1"/>
            <a:r>
              <a:rPr lang="en-US" smtClean="0"/>
              <a:t>2. It is perception (security) that affects behaviour which, in turn, affect safety. This central feature of safety management is insufficiently acknowledged.</a:t>
            </a:r>
          </a:p>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p:spPr>
        <p:txBody>
          <a:bodyPr/>
          <a:lstStyle/>
          <a:p>
            <a:fld id="{C2120533-193C-4DF6-8B30-B788BDEFC2B7}" type="slidenum">
              <a:rPr lang="en-US" smtClean="0"/>
              <a:pPr/>
              <a:t>4</a:t>
            </a:fld>
            <a:endParaRPr lang="en-US" smtClean="0"/>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a:ln/>
        </p:spPr>
        <p:txBody>
          <a:bodyPr/>
          <a:lstStyle/>
          <a:p>
            <a:pPr eaLnBrk="1" hangingPunct="1"/>
            <a:r>
              <a:rPr lang="en-US" smtClean="0"/>
              <a:t>Discussion points:</a:t>
            </a:r>
          </a:p>
          <a:p>
            <a:pPr eaLnBrk="1" hangingPunct="1"/>
            <a:r>
              <a:rPr lang="en-US" smtClean="0"/>
              <a:t>Discussion Points:</a:t>
            </a:r>
          </a:p>
          <a:p>
            <a:pPr eaLnBrk="1" hangingPunct="1"/>
            <a:r>
              <a:rPr lang="en-US" smtClean="0"/>
              <a:t>1. For some reason we focus on safety, not security. But both are dimensions of welfare. In fact, when we provide clear edgelines or marked crosswalks, it is more fore security than safety. One might as well acknowledge this.</a:t>
            </a:r>
          </a:p>
          <a:p>
            <a:pPr eaLnBrk="1" hangingPunct="1"/>
            <a:r>
              <a:rPr lang="en-US" smtClean="0"/>
              <a:t>2. It is perception (security) that affects behaviour which, in turn, affect safety. This central feature of safety management is insufficiently acknowledged.</a:t>
            </a:r>
          </a:p>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p>
            <a:fld id="{18206772-C2A5-4672-8ADF-B002FD4778B7}" type="datetime1">
              <a:rPr lang="en-CA" smtClean="0"/>
              <a:t>13/02/2014</a:t>
            </a:fld>
            <a:endParaRPr lang="en-CA"/>
          </a:p>
        </p:txBody>
      </p:sp>
      <p:sp>
        <p:nvSpPr>
          <p:cNvPr id="5" name="Footer Placeholder 4"/>
          <p:cNvSpPr>
            <a:spLocks noGrp="1"/>
          </p:cNvSpPr>
          <p:nvPr>
            <p:ph type="ftr" sz="quarter" idx="11"/>
          </p:nvPr>
        </p:nvSpPr>
        <p:spPr/>
        <p:txBody>
          <a:bodyPr/>
          <a:lstStyle/>
          <a:p>
            <a:r>
              <a:rPr lang="en-CA" smtClean="0"/>
              <a:t>SPF workshop UBCO February 2014</a:t>
            </a:r>
            <a:endParaRPr lang="en-CA"/>
          </a:p>
        </p:txBody>
      </p:sp>
      <p:sp>
        <p:nvSpPr>
          <p:cNvPr id="6" name="Slide Number Placeholder 5"/>
          <p:cNvSpPr>
            <a:spLocks noGrp="1"/>
          </p:cNvSpPr>
          <p:nvPr>
            <p:ph type="sldNum" sz="quarter" idx="12"/>
          </p:nvPr>
        </p:nvSpPr>
        <p:spPr/>
        <p:txBody>
          <a:bodyPr/>
          <a:lstStyle/>
          <a:p>
            <a:fld id="{DA4189B1-7805-43E2-AFD9-89A95CE04D74}" type="slidenum">
              <a:rPr lang="en-CA" smtClean="0"/>
              <a:pPr/>
              <a:t>‹#›</a:t>
            </a:fld>
            <a:endParaRPr lang="en-C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8271BC21-A0FF-4764-93AE-2C0F26359C9C}" type="datetime1">
              <a:rPr lang="en-CA" smtClean="0"/>
              <a:t>13/02/2014</a:t>
            </a:fld>
            <a:endParaRPr lang="en-CA"/>
          </a:p>
        </p:txBody>
      </p:sp>
      <p:sp>
        <p:nvSpPr>
          <p:cNvPr id="5" name="Footer Placeholder 4"/>
          <p:cNvSpPr>
            <a:spLocks noGrp="1"/>
          </p:cNvSpPr>
          <p:nvPr>
            <p:ph type="ftr" sz="quarter" idx="11"/>
          </p:nvPr>
        </p:nvSpPr>
        <p:spPr/>
        <p:txBody>
          <a:bodyPr/>
          <a:lstStyle/>
          <a:p>
            <a:r>
              <a:rPr lang="en-CA" smtClean="0"/>
              <a:t>SPF workshop UBCO February 2014</a:t>
            </a:r>
            <a:endParaRPr lang="en-CA"/>
          </a:p>
        </p:txBody>
      </p:sp>
      <p:sp>
        <p:nvSpPr>
          <p:cNvPr id="6" name="Slide Number Placeholder 5"/>
          <p:cNvSpPr>
            <a:spLocks noGrp="1"/>
          </p:cNvSpPr>
          <p:nvPr>
            <p:ph type="sldNum" sz="quarter" idx="12"/>
          </p:nvPr>
        </p:nvSpPr>
        <p:spPr/>
        <p:txBody>
          <a:bodyPr/>
          <a:lstStyle/>
          <a:p>
            <a:fld id="{DA4189B1-7805-43E2-AFD9-89A95CE04D74}" type="slidenum">
              <a:rPr lang="en-CA" smtClean="0"/>
              <a:pPr/>
              <a:t>‹#›</a:t>
            </a:fld>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8108FF83-A065-48AF-AEC3-A43268FB10C2}" type="datetime1">
              <a:rPr lang="en-CA" smtClean="0"/>
              <a:t>13/02/2014</a:t>
            </a:fld>
            <a:endParaRPr lang="en-CA"/>
          </a:p>
        </p:txBody>
      </p:sp>
      <p:sp>
        <p:nvSpPr>
          <p:cNvPr id="5" name="Footer Placeholder 4"/>
          <p:cNvSpPr>
            <a:spLocks noGrp="1"/>
          </p:cNvSpPr>
          <p:nvPr>
            <p:ph type="ftr" sz="quarter" idx="11"/>
          </p:nvPr>
        </p:nvSpPr>
        <p:spPr/>
        <p:txBody>
          <a:bodyPr/>
          <a:lstStyle/>
          <a:p>
            <a:r>
              <a:rPr lang="en-CA" smtClean="0"/>
              <a:t>SPF workshop UBCO February 2014</a:t>
            </a:r>
            <a:endParaRPr lang="en-CA"/>
          </a:p>
        </p:txBody>
      </p:sp>
      <p:sp>
        <p:nvSpPr>
          <p:cNvPr id="6" name="Slide Number Placeholder 5"/>
          <p:cNvSpPr>
            <a:spLocks noGrp="1"/>
          </p:cNvSpPr>
          <p:nvPr>
            <p:ph type="sldNum" sz="quarter" idx="12"/>
          </p:nvPr>
        </p:nvSpPr>
        <p:spPr/>
        <p:txBody>
          <a:bodyPr/>
          <a:lstStyle/>
          <a:p>
            <a:fld id="{DA4189B1-7805-43E2-AFD9-89A95CE04D74}" type="slidenum">
              <a:rPr lang="en-CA" smtClean="0"/>
              <a:pPr/>
              <a:t>‹#›</a:t>
            </a:fld>
            <a:endParaRPr lang="en-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BE72168E-67EB-4F43-88AF-50911406DC3A}" type="datetime1">
              <a:rPr lang="en-CA" smtClean="0"/>
              <a:t>13/02/2014</a:t>
            </a:fld>
            <a:endParaRPr lang="en-CA"/>
          </a:p>
        </p:txBody>
      </p:sp>
      <p:sp>
        <p:nvSpPr>
          <p:cNvPr id="5" name="Footer Placeholder 4"/>
          <p:cNvSpPr>
            <a:spLocks noGrp="1"/>
          </p:cNvSpPr>
          <p:nvPr>
            <p:ph type="ftr" sz="quarter" idx="11"/>
          </p:nvPr>
        </p:nvSpPr>
        <p:spPr/>
        <p:txBody>
          <a:bodyPr/>
          <a:lstStyle/>
          <a:p>
            <a:r>
              <a:rPr lang="en-CA" smtClean="0"/>
              <a:t>SPF workshop UBCO February 2014</a:t>
            </a:r>
            <a:endParaRPr lang="en-CA"/>
          </a:p>
        </p:txBody>
      </p:sp>
      <p:sp>
        <p:nvSpPr>
          <p:cNvPr id="6" name="Slide Number Placeholder 5"/>
          <p:cNvSpPr>
            <a:spLocks noGrp="1"/>
          </p:cNvSpPr>
          <p:nvPr>
            <p:ph type="sldNum" sz="quarter" idx="12"/>
          </p:nvPr>
        </p:nvSpPr>
        <p:spPr/>
        <p:txBody>
          <a:bodyPr/>
          <a:lstStyle/>
          <a:p>
            <a:fld id="{DA4189B1-7805-43E2-AFD9-89A95CE04D74}" type="slidenum">
              <a:rPr lang="en-CA" smtClean="0"/>
              <a:pPr/>
              <a:t>‹#›</a:t>
            </a:fld>
            <a:endParaRPr lang="en-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79448D2-A377-41B1-83D7-43F12745F8C1}" type="datetime1">
              <a:rPr lang="en-CA" smtClean="0"/>
              <a:t>13/02/2014</a:t>
            </a:fld>
            <a:endParaRPr lang="en-CA"/>
          </a:p>
        </p:txBody>
      </p:sp>
      <p:sp>
        <p:nvSpPr>
          <p:cNvPr id="5" name="Footer Placeholder 4"/>
          <p:cNvSpPr>
            <a:spLocks noGrp="1"/>
          </p:cNvSpPr>
          <p:nvPr>
            <p:ph type="ftr" sz="quarter" idx="11"/>
          </p:nvPr>
        </p:nvSpPr>
        <p:spPr/>
        <p:txBody>
          <a:bodyPr/>
          <a:lstStyle/>
          <a:p>
            <a:r>
              <a:rPr lang="en-CA" smtClean="0"/>
              <a:t>SPF workshop UBCO February 2014</a:t>
            </a:r>
            <a:endParaRPr lang="en-CA"/>
          </a:p>
        </p:txBody>
      </p:sp>
      <p:sp>
        <p:nvSpPr>
          <p:cNvPr id="6" name="Slide Number Placeholder 5"/>
          <p:cNvSpPr>
            <a:spLocks noGrp="1"/>
          </p:cNvSpPr>
          <p:nvPr>
            <p:ph type="sldNum" sz="quarter" idx="12"/>
          </p:nvPr>
        </p:nvSpPr>
        <p:spPr/>
        <p:txBody>
          <a:bodyPr/>
          <a:lstStyle/>
          <a:p>
            <a:fld id="{DA4189B1-7805-43E2-AFD9-89A95CE04D74}" type="slidenum">
              <a:rPr lang="en-CA" smtClean="0"/>
              <a:pPr/>
              <a:t>‹#›</a:t>
            </a:fld>
            <a:endParaRPr lang="en-C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p>
            <a:fld id="{2114FDD7-CCBE-43B4-9B38-257B6282B401}" type="datetime1">
              <a:rPr lang="en-CA" smtClean="0"/>
              <a:t>13/02/2014</a:t>
            </a:fld>
            <a:endParaRPr lang="en-CA"/>
          </a:p>
        </p:txBody>
      </p:sp>
      <p:sp>
        <p:nvSpPr>
          <p:cNvPr id="6" name="Footer Placeholder 5"/>
          <p:cNvSpPr>
            <a:spLocks noGrp="1"/>
          </p:cNvSpPr>
          <p:nvPr>
            <p:ph type="ftr" sz="quarter" idx="11"/>
          </p:nvPr>
        </p:nvSpPr>
        <p:spPr/>
        <p:txBody>
          <a:bodyPr/>
          <a:lstStyle/>
          <a:p>
            <a:r>
              <a:rPr lang="en-CA" smtClean="0"/>
              <a:t>SPF workshop UBCO February 2014</a:t>
            </a:r>
            <a:endParaRPr lang="en-CA"/>
          </a:p>
        </p:txBody>
      </p:sp>
      <p:sp>
        <p:nvSpPr>
          <p:cNvPr id="7" name="Slide Number Placeholder 6"/>
          <p:cNvSpPr>
            <a:spLocks noGrp="1"/>
          </p:cNvSpPr>
          <p:nvPr>
            <p:ph type="sldNum" sz="quarter" idx="12"/>
          </p:nvPr>
        </p:nvSpPr>
        <p:spPr/>
        <p:txBody>
          <a:bodyPr/>
          <a:lstStyle/>
          <a:p>
            <a:fld id="{DA4189B1-7805-43E2-AFD9-89A95CE04D74}" type="slidenum">
              <a:rPr lang="en-CA" smtClean="0"/>
              <a:pPr/>
              <a:t>‹#›</a:t>
            </a:fld>
            <a:endParaRPr lang="en-C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p>
            <a:fld id="{F636E160-8A50-48C3-8953-5C34FD87E7EF}" type="datetime1">
              <a:rPr lang="en-CA" smtClean="0"/>
              <a:t>13/02/2014</a:t>
            </a:fld>
            <a:endParaRPr lang="en-CA"/>
          </a:p>
        </p:txBody>
      </p:sp>
      <p:sp>
        <p:nvSpPr>
          <p:cNvPr id="8" name="Footer Placeholder 7"/>
          <p:cNvSpPr>
            <a:spLocks noGrp="1"/>
          </p:cNvSpPr>
          <p:nvPr>
            <p:ph type="ftr" sz="quarter" idx="11"/>
          </p:nvPr>
        </p:nvSpPr>
        <p:spPr/>
        <p:txBody>
          <a:bodyPr/>
          <a:lstStyle/>
          <a:p>
            <a:r>
              <a:rPr lang="en-CA" smtClean="0"/>
              <a:t>SPF workshop UBCO February 2014</a:t>
            </a:r>
            <a:endParaRPr lang="en-CA"/>
          </a:p>
        </p:txBody>
      </p:sp>
      <p:sp>
        <p:nvSpPr>
          <p:cNvPr id="9" name="Slide Number Placeholder 8"/>
          <p:cNvSpPr>
            <a:spLocks noGrp="1"/>
          </p:cNvSpPr>
          <p:nvPr>
            <p:ph type="sldNum" sz="quarter" idx="12"/>
          </p:nvPr>
        </p:nvSpPr>
        <p:spPr/>
        <p:txBody>
          <a:bodyPr/>
          <a:lstStyle/>
          <a:p>
            <a:fld id="{DA4189B1-7805-43E2-AFD9-89A95CE04D74}" type="slidenum">
              <a:rPr lang="en-CA" smtClean="0"/>
              <a:pPr/>
              <a:t>‹#›</a:t>
            </a:fld>
            <a:endParaRPr lang="en-C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DF8F38D4-A224-469C-A561-9011DBDBD239}" type="datetime1">
              <a:rPr lang="en-CA" smtClean="0"/>
              <a:t>13/02/2014</a:t>
            </a:fld>
            <a:endParaRPr lang="en-CA"/>
          </a:p>
        </p:txBody>
      </p:sp>
      <p:sp>
        <p:nvSpPr>
          <p:cNvPr id="4" name="Footer Placeholder 3"/>
          <p:cNvSpPr>
            <a:spLocks noGrp="1"/>
          </p:cNvSpPr>
          <p:nvPr>
            <p:ph type="ftr" sz="quarter" idx="11"/>
          </p:nvPr>
        </p:nvSpPr>
        <p:spPr/>
        <p:txBody>
          <a:bodyPr/>
          <a:lstStyle/>
          <a:p>
            <a:r>
              <a:rPr lang="en-CA" smtClean="0"/>
              <a:t>SPF workshop UBCO February 2014</a:t>
            </a:r>
            <a:endParaRPr lang="en-CA"/>
          </a:p>
        </p:txBody>
      </p:sp>
      <p:sp>
        <p:nvSpPr>
          <p:cNvPr id="5" name="Slide Number Placeholder 4"/>
          <p:cNvSpPr>
            <a:spLocks noGrp="1"/>
          </p:cNvSpPr>
          <p:nvPr>
            <p:ph type="sldNum" sz="quarter" idx="12"/>
          </p:nvPr>
        </p:nvSpPr>
        <p:spPr/>
        <p:txBody>
          <a:bodyPr/>
          <a:lstStyle/>
          <a:p>
            <a:fld id="{DA4189B1-7805-43E2-AFD9-89A95CE04D74}" type="slidenum">
              <a:rPr lang="en-CA" smtClean="0"/>
              <a:pPr/>
              <a:t>‹#›</a:t>
            </a:fld>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2A7AEA1-72DB-43F3-82AF-C15445CE2374}" type="datetime1">
              <a:rPr lang="en-CA" smtClean="0"/>
              <a:t>13/02/2014</a:t>
            </a:fld>
            <a:endParaRPr lang="en-CA"/>
          </a:p>
        </p:txBody>
      </p:sp>
      <p:sp>
        <p:nvSpPr>
          <p:cNvPr id="3" name="Footer Placeholder 2"/>
          <p:cNvSpPr>
            <a:spLocks noGrp="1"/>
          </p:cNvSpPr>
          <p:nvPr>
            <p:ph type="ftr" sz="quarter" idx="11"/>
          </p:nvPr>
        </p:nvSpPr>
        <p:spPr/>
        <p:txBody>
          <a:bodyPr/>
          <a:lstStyle/>
          <a:p>
            <a:r>
              <a:rPr lang="en-CA" smtClean="0"/>
              <a:t>SPF workshop UBCO February 2014</a:t>
            </a:r>
            <a:endParaRPr lang="en-CA"/>
          </a:p>
        </p:txBody>
      </p:sp>
      <p:sp>
        <p:nvSpPr>
          <p:cNvPr id="4" name="Slide Number Placeholder 3"/>
          <p:cNvSpPr>
            <a:spLocks noGrp="1"/>
          </p:cNvSpPr>
          <p:nvPr>
            <p:ph type="sldNum" sz="quarter" idx="12"/>
          </p:nvPr>
        </p:nvSpPr>
        <p:spPr/>
        <p:txBody>
          <a:bodyPr/>
          <a:lstStyle/>
          <a:p>
            <a:fld id="{DA4189B1-7805-43E2-AFD9-89A95CE04D74}" type="slidenum">
              <a:rPr lang="en-CA" smtClean="0"/>
              <a:pPr/>
              <a:t>‹#›</a:t>
            </a:fld>
            <a:endParaRPr lang="en-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4019C16-D744-42AB-94C3-000334403506}" type="datetime1">
              <a:rPr lang="en-CA" smtClean="0"/>
              <a:t>13/02/2014</a:t>
            </a:fld>
            <a:endParaRPr lang="en-CA"/>
          </a:p>
        </p:txBody>
      </p:sp>
      <p:sp>
        <p:nvSpPr>
          <p:cNvPr id="6" name="Footer Placeholder 5"/>
          <p:cNvSpPr>
            <a:spLocks noGrp="1"/>
          </p:cNvSpPr>
          <p:nvPr>
            <p:ph type="ftr" sz="quarter" idx="11"/>
          </p:nvPr>
        </p:nvSpPr>
        <p:spPr/>
        <p:txBody>
          <a:bodyPr/>
          <a:lstStyle/>
          <a:p>
            <a:r>
              <a:rPr lang="en-CA" smtClean="0"/>
              <a:t>SPF workshop UBCO February 2014</a:t>
            </a:r>
            <a:endParaRPr lang="en-CA"/>
          </a:p>
        </p:txBody>
      </p:sp>
      <p:sp>
        <p:nvSpPr>
          <p:cNvPr id="7" name="Slide Number Placeholder 6"/>
          <p:cNvSpPr>
            <a:spLocks noGrp="1"/>
          </p:cNvSpPr>
          <p:nvPr>
            <p:ph type="sldNum" sz="quarter" idx="12"/>
          </p:nvPr>
        </p:nvSpPr>
        <p:spPr/>
        <p:txBody>
          <a:bodyPr/>
          <a:lstStyle/>
          <a:p>
            <a:fld id="{DA4189B1-7805-43E2-AFD9-89A95CE04D74}" type="slidenum">
              <a:rPr lang="en-CA" smtClean="0"/>
              <a:pPr/>
              <a:t>‹#›</a:t>
            </a:fld>
            <a:endParaRPr lang="en-C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4323C7D-A2FB-4657-A1CE-6A1E08C350D1}" type="datetime1">
              <a:rPr lang="en-CA" smtClean="0"/>
              <a:t>13/02/2014</a:t>
            </a:fld>
            <a:endParaRPr lang="en-CA"/>
          </a:p>
        </p:txBody>
      </p:sp>
      <p:sp>
        <p:nvSpPr>
          <p:cNvPr id="6" name="Footer Placeholder 5"/>
          <p:cNvSpPr>
            <a:spLocks noGrp="1"/>
          </p:cNvSpPr>
          <p:nvPr>
            <p:ph type="ftr" sz="quarter" idx="11"/>
          </p:nvPr>
        </p:nvSpPr>
        <p:spPr/>
        <p:txBody>
          <a:bodyPr/>
          <a:lstStyle/>
          <a:p>
            <a:r>
              <a:rPr lang="en-CA" smtClean="0"/>
              <a:t>SPF workshop UBCO February 2014</a:t>
            </a:r>
            <a:endParaRPr lang="en-CA"/>
          </a:p>
        </p:txBody>
      </p:sp>
      <p:sp>
        <p:nvSpPr>
          <p:cNvPr id="7" name="Slide Number Placeholder 6"/>
          <p:cNvSpPr>
            <a:spLocks noGrp="1"/>
          </p:cNvSpPr>
          <p:nvPr>
            <p:ph type="sldNum" sz="quarter" idx="12"/>
          </p:nvPr>
        </p:nvSpPr>
        <p:spPr/>
        <p:txBody>
          <a:bodyPr/>
          <a:lstStyle/>
          <a:p>
            <a:fld id="{DA4189B1-7805-43E2-AFD9-89A95CE04D74}" type="slidenum">
              <a:rPr lang="en-CA" smtClean="0"/>
              <a:pPr/>
              <a:t>‹#›</a:t>
            </a:fld>
            <a:endParaRPr lang="en-C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C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4E6005E-5954-4A35-9626-96C7FD2A9B59}" type="datetime1">
              <a:rPr lang="en-CA" smtClean="0"/>
              <a:t>13/02/2014</a:t>
            </a:fld>
            <a:endParaRPr lang="en-C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CA" smtClean="0"/>
              <a:t>SPF workshop UBCO February 2014</a:t>
            </a:r>
            <a:endParaRPr lang="en-C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4189B1-7805-43E2-AFD9-89A95CE04D74}" type="slidenum">
              <a:rPr lang="en-CA" smtClean="0"/>
              <a:pPr/>
              <a:t>‹#›</a:t>
            </a:fld>
            <a:endParaRPr lang="en-C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1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image" Target="../media/image20.png"/><Relationship Id="rId4" Type="http://schemas.openxmlformats.org/officeDocument/2006/relationships/oleObject" Target="../embeddings/oleObject2.bin"/></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3.bin"/><Relationship Id="rId7" Type="http://schemas.openxmlformats.org/officeDocument/2006/relationships/oleObject" Target="../embeddings/oleObject7.bin"/><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oleObject" Target="../embeddings/oleObject6.bin"/><Relationship Id="rId5" Type="http://schemas.openxmlformats.org/officeDocument/2006/relationships/oleObject" Target="../embeddings/oleObject5.bin"/><Relationship Id="rId4" Type="http://schemas.openxmlformats.org/officeDocument/2006/relationships/oleObject" Target="../embeddings/oleObject4.bin"/></Relationships>
</file>

<file path=ppt/slides/_rels/slide21.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slideLayout" Target="../slideLayouts/slideLayout7.xml"/><Relationship Id="rId1" Type="http://schemas.openxmlformats.org/officeDocument/2006/relationships/vmlDrawing" Target="../drawings/vmlDrawing3.vml"/><Relationship Id="rId6" Type="http://schemas.openxmlformats.org/officeDocument/2006/relationships/oleObject" Target="../embeddings/oleObject10.bin"/><Relationship Id="rId5" Type="http://schemas.openxmlformats.org/officeDocument/2006/relationships/oleObject" Target="../embeddings/oleObject9.bin"/><Relationship Id="rId4" Type="http://schemas.openxmlformats.org/officeDocument/2006/relationships/oleObject" Target="../embeddings/oleObject8.bin"/></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7.xml"/><Relationship Id="rId1" Type="http://schemas.openxmlformats.org/officeDocument/2006/relationships/vmlDrawing" Target="../drawings/vmlDrawing4.vml"/><Relationship Id="rId5" Type="http://schemas.openxmlformats.org/officeDocument/2006/relationships/oleObject" Target="../embeddings/oleObject13.bin"/><Relationship Id="rId4" Type="http://schemas.openxmlformats.org/officeDocument/2006/relationships/oleObject" Target="../embeddings/oleObject12.bin"/></Relationships>
</file>

<file path=ppt/slides/_rels/slide2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7.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25.x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34.png"/><Relationship Id="rId7" Type="http://schemas.openxmlformats.org/officeDocument/2006/relationships/oleObject" Target="../embeddings/oleObject15.bin"/><Relationship Id="rId2" Type="http://schemas.openxmlformats.org/officeDocument/2006/relationships/slideLayout" Target="../slideLayouts/slideLayout7.xml"/><Relationship Id="rId1" Type="http://schemas.openxmlformats.org/officeDocument/2006/relationships/vmlDrawing" Target="../drawings/vmlDrawing5.vml"/><Relationship Id="rId6" Type="http://schemas.openxmlformats.org/officeDocument/2006/relationships/oleObject" Target="../embeddings/oleObject14.bin"/><Relationship Id="rId5" Type="http://schemas.openxmlformats.org/officeDocument/2006/relationships/image" Target="../media/image35.png"/><Relationship Id="rId4" Type="http://schemas.openxmlformats.org/officeDocument/2006/relationships/image" Target="../media/image26.png"/></Relationships>
</file>

<file path=ppt/slides/_rels/slide2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7.xml"/><Relationship Id="rId4" Type="http://schemas.openxmlformats.org/officeDocument/2006/relationships/image" Target="../media/image37.png"/></Relationships>
</file>

<file path=ppt/slides/_rels/slide2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slideLayout" Target="../slideLayouts/slideLayout7.xml"/><Relationship Id="rId1" Type="http://schemas.openxmlformats.org/officeDocument/2006/relationships/vmlDrawing" Target="../drawings/vmlDrawing6.vml"/><Relationship Id="rId5" Type="http://schemas.openxmlformats.org/officeDocument/2006/relationships/oleObject" Target="../embeddings/oleObject17.bin"/><Relationship Id="rId4" Type="http://schemas.openxmlformats.org/officeDocument/2006/relationships/oleObject" Target="../embeddings/oleObject16.bin"/></Relationships>
</file>

<file path=ppt/slides/_rels/slide29.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jpeg"/><Relationship Id="rId1" Type="http://schemas.openxmlformats.org/officeDocument/2006/relationships/slideLayout" Target="../slideLayouts/slideLayout7.xml"/><Relationship Id="rId4" Type="http://schemas.openxmlformats.org/officeDocument/2006/relationships/image" Target="../media/image39.png"/></Relationships>
</file>

<file path=ppt/slides/_rels/slide31.xml.rels><?xml version="1.0" encoding="UTF-8" standalone="yes"?>
<Relationships xmlns="http://schemas.openxmlformats.org/package/2006/relationships"><Relationship Id="rId3" Type="http://schemas.openxmlformats.org/officeDocument/2006/relationships/oleObject" Target="../embeddings/oleObject18.bin"/><Relationship Id="rId2" Type="http://schemas.openxmlformats.org/officeDocument/2006/relationships/slideLayout" Target="../slideLayouts/slideLayout7.xml"/><Relationship Id="rId1" Type="http://schemas.openxmlformats.org/officeDocument/2006/relationships/vmlDrawing" Target="../drawings/vmlDrawing7.vml"/><Relationship Id="rId4" Type="http://schemas.openxmlformats.org/officeDocument/2006/relationships/oleObject" Target="../embeddings/oleObject19.bin"/></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20.bin"/><Relationship Id="rId2" Type="http://schemas.openxmlformats.org/officeDocument/2006/relationships/slideLayout" Target="../slideLayouts/slideLayout7.xml"/><Relationship Id="rId1" Type="http://schemas.openxmlformats.org/officeDocument/2006/relationships/vmlDrawing" Target="../drawings/vmlDrawing8.vml"/><Relationship Id="rId4" Type="http://schemas.openxmlformats.org/officeDocument/2006/relationships/oleObject" Target="../embeddings/oleObject21.bin"/></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22.bin"/><Relationship Id="rId2" Type="http://schemas.openxmlformats.org/officeDocument/2006/relationships/slideLayout" Target="../slideLayouts/slideLayout7.xml"/><Relationship Id="rId1" Type="http://schemas.openxmlformats.org/officeDocument/2006/relationships/vmlDrawing" Target="../drawings/vmlDrawing9.vml"/></Relationships>
</file>

<file path=ppt/slides/_rels/slide34.xml.rels><?xml version="1.0" encoding="UTF-8" standalone="yes"?>
<Relationships xmlns="http://schemas.openxmlformats.org/package/2006/relationships"><Relationship Id="rId3" Type="http://schemas.openxmlformats.org/officeDocument/2006/relationships/oleObject" Target="../embeddings/oleObject23.bin"/><Relationship Id="rId2" Type="http://schemas.openxmlformats.org/officeDocument/2006/relationships/slideLayout" Target="../slideLayouts/slideLayout7.xml"/><Relationship Id="rId1" Type="http://schemas.openxmlformats.org/officeDocument/2006/relationships/vmlDrawing" Target="../drawings/vmlDrawing10.vml"/><Relationship Id="rId5" Type="http://schemas.openxmlformats.org/officeDocument/2006/relationships/oleObject" Target="../embeddings/oleObject25.bin"/><Relationship Id="rId4" Type="http://schemas.openxmlformats.org/officeDocument/2006/relationships/oleObject" Target="../embeddings/oleObject24.bin"/></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43.jpe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 Id="rId6" Type="http://schemas.openxmlformats.org/officeDocument/2006/relationships/image" Target="../media/image4.jpeg"/><Relationship Id="rId5" Type="http://schemas.openxmlformats.org/officeDocument/2006/relationships/image" Target="../media/image9.pn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CA" smtClean="0"/>
              <a:t>SPF workshop UBCO February 2014</a:t>
            </a:r>
            <a:endParaRPr lang="en-CA" dirty="0"/>
          </a:p>
        </p:txBody>
      </p:sp>
      <p:sp>
        <p:nvSpPr>
          <p:cNvPr id="3" name="Slide Number Placeholder 2"/>
          <p:cNvSpPr>
            <a:spLocks noGrp="1"/>
          </p:cNvSpPr>
          <p:nvPr>
            <p:ph type="sldNum" sz="quarter" idx="12"/>
          </p:nvPr>
        </p:nvSpPr>
        <p:spPr/>
        <p:txBody>
          <a:bodyPr/>
          <a:lstStyle/>
          <a:p>
            <a:fld id="{DA4189B1-7805-43E2-AFD9-89A95CE04D74}" type="slidenum">
              <a:rPr lang="en-CA" smtClean="0"/>
              <a:pPr/>
              <a:t>1</a:t>
            </a:fld>
            <a:endParaRPr lang="en-CA"/>
          </a:p>
        </p:txBody>
      </p:sp>
      <p:sp>
        <p:nvSpPr>
          <p:cNvPr id="4" name="TextBox 3"/>
          <p:cNvSpPr txBox="1"/>
          <p:nvPr/>
        </p:nvSpPr>
        <p:spPr>
          <a:xfrm>
            <a:off x="1462530" y="2123855"/>
            <a:ext cx="6013506" cy="3785652"/>
          </a:xfrm>
          <a:prstGeom prst="rect">
            <a:avLst/>
          </a:prstGeom>
          <a:solidFill>
            <a:schemeClr val="bg1"/>
          </a:solidFill>
          <a:ln w="19050">
            <a:solidFill>
              <a:srgbClr val="FF0000"/>
            </a:solidFill>
          </a:ln>
        </p:spPr>
        <p:txBody>
          <a:bodyPr wrap="none" rtlCol="0">
            <a:spAutoFit/>
          </a:bodyPr>
          <a:lstStyle/>
          <a:p>
            <a:r>
              <a:rPr lang="en-CA" sz="2400" dirty="0" smtClean="0"/>
              <a:t>CH1. </a:t>
            </a:r>
            <a:r>
              <a:rPr lang="en-CA" sz="2400" b="1" dirty="0" smtClean="0">
                <a:solidFill>
                  <a:srgbClr val="FF0000"/>
                </a:solidFill>
              </a:rPr>
              <a:t>What is what</a:t>
            </a:r>
          </a:p>
          <a:p>
            <a:r>
              <a:rPr lang="en-CA" sz="2400" dirty="0" smtClean="0"/>
              <a:t>  CH2. A simple SPF</a:t>
            </a:r>
          </a:p>
          <a:p>
            <a:r>
              <a:rPr lang="en-CA" sz="2400" dirty="0" smtClean="0"/>
              <a:t>    CH3. EDA</a:t>
            </a:r>
          </a:p>
          <a:p>
            <a:r>
              <a:rPr lang="en-CA" sz="2400" dirty="0" smtClean="0"/>
              <a:t>      CH4. Curve fitting</a:t>
            </a:r>
          </a:p>
          <a:p>
            <a:r>
              <a:rPr lang="en-CA" sz="2400" dirty="0" smtClean="0"/>
              <a:t>        CH5. A first SPF</a:t>
            </a:r>
          </a:p>
          <a:p>
            <a:r>
              <a:rPr lang="en-CA" sz="2400" dirty="0" smtClean="0"/>
              <a:t>          CH6: Which fit is fitter</a:t>
            </a:r>
          </a:p>
          <a:p>
            <a:r>
              <a:rPr lang="en-CA" sz="2400" dirty="0" smtClean="0"/>
              <a:t>            CH7: Choosing the objective function</a:t>
            </a:r>
          </a:p>
          <a:p>
            <a:r>
              <a:rPr lang="en-CA" sz="2400" dirty="0" smtClean="0"/>
              <a:t>              </a:t>
            </a:r>
            <a:r>
              <a:rPr lang="en-CA" sz="2400" dirty="0" smtClean="0">
                <a:solidFill>
                  <a:schemeClr val="bg1">
                    <a:lumMod val="65000"/>
                  </a:schemeClr>
                </a:solidFill>
              </a:rPr>
              <a:t>CH8: Theoretical stuff (skip)</a:t>
            </a:r>
          </a:p>
          <a:p>
            <a:r>
              <a:rPr lang="en-CA" sz="2400" dirty="0" smtClean="0"/>
              <a:t>                 Ch9: Adding variables</a:t>
            </a:r>
            <a:endParaRPr lang="en-CA" sz="2400" b="1" dirty="0" smtClean="0">
              <a:solidFill>
                <a:srgbClr val="FF0000"/>
              </a:solidFill>
            </a:endParaRPr>
          </a:p>
          <a:p>
            <a:r>
              <a:rPr lang="en-CA" sz="2400" b="1" dirty="0" smtClean="0">
                <a:solidFill>
                  <a:srgbClr val="FF0000"/>
                </a:solidFill>
              </a:rPr>
              <a:t>                    </a:t>
            </a:r>
            <a:r>
              <a:rPr lang="en-CA" sz="2400" dirty="0" smtClean="0"/>
              <a:t>CH10. Choosing a model equation</a:t>
            </a:r>
          </a:p>
        </p:txBody>
      </p:sp>
      <p:sp>
        <p:nvSpPr>
          <p:cNvPr id="5" name="TextBox 4"/>
          <p:cNvSpPr txBox="1"/>
          <p:nvPr/>
        </p:nvSpPr>
        <p:spPr>
          <a:xfrm>
            <a:off x="386535" y="368660"/>
            <a:ext cx="6816803" cy="1384995"/>
          </a:xfrm>
          <a:prstGeom prst="rect">
            <a:avLst/>
          </a:prstGeom>
          <a:solidFill>
            <a:srgbClr val="FFFFD9"/>
          </a:solidFill>
          <a:ln w="19050">
            <a:solidFill>
              <a:srgbClr val="FF0000"/>
            </a:solidFill>
          </a:ln>
        </p:spPr>
        <p:txBody>
          <a:bodyPr wrap="none" rtlCol="0">
            <a:spAutoFit/>
          </a:bodyPr>
          <a:lstStyle/>
          <a:p>
            <a:r>
              <a:rPr lang="en-CA" sz="2800" u="sng" dirty="0" smtClean="0"/>
              <a:t>Workshop Objectives</a:t>
            </a:r>
            <a:r>
              <a:rPr lang="en-CA" sz="2800" dirty="0" smtClean="0"/>
              <a:t>:</a:t>
            </a:r>
          </a:p>
          <a:p>
            <a:pPr marL="514350" indent="-514350">
              <a:buFont typeface="+mj-lt"/>
              <a:buAutoNum type="alphaLcPeriod"/>
            </a:pPr>
            <a:r>
              <a:rPr lang="en-CA" sz="2800" dirty="0" smtClean="0"/>
              <a:t>Learn how to fit an SFP to data</a:t>
            </a:r>
          </a:p>
          <a:p>
            <a:pPr marL="514350" indent="-514350">
              <a:buFont typeface="+mj-lt"/>
              <a:buAutoNum type="alphaLcPeriod"/>
            </a:pPr>
            <a:r>
              <a:rPr lang="en-CA" sz="2800" dirty="0" smtClean="0"/>
              <a:t>Understand what SPFs can and cannot do</a:t>
            </a:r>
          </a:p>
        </p:txBody>
      </p:sp>
      <p:sp>
        <p:nvSpPr>
          <p:cNvPr id="7" name="Right Arrow 6"/>
          <p:cNvSpPr/>
          <p:nvPr/>
        </p:nvSpPr>
        <p:spPr>
          <a:xfrm rot="4019339">
            <a:off x="751235" y="4175518"/>
            <a:ext cx="2567616" cy="246587"/>
          </a:xfrm>
          <a:prstGeom prst="rightArrow">
            <a:avLst/>
          </a:prstGeom>
          <a:solidFill>
            <a:srgbClr val="FFFF99"/>
          </a:solidFill>
          <a:ln w="63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Traits and Safety.jpg"/>
          <p:cNvPicPr>
            <a:picLocks noChangeAspect="1"/>
          </p:cNvPicPr>
          <p:nvPr/>
        </p:nvPicPr>
        <p:blipFill>
          <a:blip r:embed="rId2" cstate="print"/>
          <a:stretch>
            <a:fillRect/>
          </a:stretch>
        </p:blipFill>
        <p:spPr>
          <a:xfrm>
            <a:off x="736447" y="368659"/>
            <a:ext cx="7976014" cy="6165685"/>
          </a:xfrm>
          <a:prstGeom prst="rect">
            <a:avLst/>
          </a:prstGeom>
        </p:spPr>
      </p:pic>
      <p:sp>
        <p:nvSpPr>
          <p:cNvPr id="8" name="TextBox 7"/>
          <p:cNvSpPr txBox="1"/>
          <p:nvPr/>
        </p:nvSpPr>
        <p:spPr>
          <a:xfrm>
            <a:off x="206515" y="143635"/>
            <a:ext cx="2270878" cy="523220"/>
          </a:xfrm>
          <a:prstGeom prst="rect">
            <a:avLst/>
          </a:prstGeom>
          <a:solidFill>
            <a:srgbClr val="FFFFD9"/>
          </a:solidFill>
          <a:ln w="19050">
            <a:solidFill>
              <a:srgbClr val="FF0000"/>
            </a:solidFill>
          </a:ln>
        </p:spPr>
        <p:txBody>
          <a:bodyPr wrap="none" rtlCol="0">
            <a:spAutoFit/>
          </a:bodyPr>
          <a:lstStyle/>
          <a:p>
            <a:r>
              <a:rPr lang="en-CA" sz="2800" dirty="0" smtClean="0"/>
              <a:t>Traits &amp; Safety</a:t>
            </a:r>
          </a:p>
        </p:txBody>
      </p:sp>
      <p:sp>
        <p:nvSpPr>
          <p:cNvPr id="4" name="Slide Number Placeholder 3"/>
          <p:cNvSpPr>
            <a:spLocks noGrp="1"/>
          </p:cNvSpPr>
          <p:nvPr>
            <p:ph type="sldNum" sz="quarter" idx="12"/>
          </p:nvPr>
        </p:nvSpPr>
        <p:spPr/>
        <p:txBody>
          <a:bodyPr/>
          <a:lstStyle/>
          <a:p>
            <a:fld id="{DA4189B1-7805-43E2-AFD9-89A95CE04D74}" type="slidenum">
              <a:rPr lang="en-CA" smtClean="0"/>
              <a:pPr/>
              <a:t>10</a:t>
            </a:fld>
            <a:endParaRPr lang="en-CA"/>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Traits and Safety.jpg"/>
          <p:cNvPicPr>
            <a:picLocks noChangeAspect="1"/>
          </p:cNvPicPr>
          <p:nvPr/>
        </p:nvPicPr>
        <p:blipFill>
          <a:blip r:embed="rId2" cstate="print"/>
          <a:stretch>
            <a:fillRect/>
          </a:stretch>
        </p:blipFill>
        <p:spPr>
          <a:xfrm>
            <a:off x="5717406" y="188641"/>
            <a:ext cx="3275985" cy="2532430"/>
          </a:xfrm>
          <a:prstGeom prst="rect">
            <a:avLst/>
          </a:prstGeom>
        </p:spPr>
      </p:pic>
      <p:sp>
        <p:nvSpPr>
          <p:cNvPr id="6" name="TextBox 5"/>
          <p:cNvSpPr txBox="1"/>
          <p:nvPr/>
        </p:nvSpPr>
        <p:spPr>
          <a:xfrm>
            <a:off x="161510" y="1988840"/>
            <a:ext cx="5344141" cy="954107"/>
          </a:xfrm>
          <a:prstGeom prst="rect">
            <a:avLst/>
          </a:prstGeom>
          <a:solidFill>
            <a:schemeClr val="bg1"/>
          </a:solidFill>
          <a:ln w="19050">
            <a:solidFill>
              <a:srgbClr val="FF0000"/>
            </a:solidFill>
          </a:ln>
        </p:spPr>
        <p:txBody>
          <a:bodyPr wrap="square" rtlCol="0">
            <a:spAutoFit/>
          </a:bodyPr>
          <a:lstStyle/>
          <a:p>
            <a:pPr>
              <a:spcBef>
                <a:spcPts val="1200"/>
              </a:spcBef>
            </a:pPr>
            <a:r>
              <a:rPr lang="en-CA" sz="2800" dirty="0" smtClean="0"/>
              <a:t>Definition: A trait is ‘</a:t>
            </a:r>
            <a:r>
              <a:rPr lang="en-CA" sz="2800" dirty="0" smtClean="0">
                <a:solidFill>
                  <a:srgbClr val="FF0000"/>
                </a:solidFill>
              </a:rPr>
              <a:t>safety-related</a:t>
            </a:r>
            <a:r>
              <a:rPr lang="en-CA" sz="2800" dirty="0" smtClean="0"/>
              <a:t>’ if when it changes, μ changes. </a:t>
            </a:r>
          </a:p>
        </p:txBody>
      </p:sp>
      <p:sp>
        <p:nvSpPr>
          <p:cNvPr id="7" name="TextBox 6"/>
          <p:cNvSpPr txBox="1"/>
          <p:nvPr/>
        </p:nvSpPr>
        <p:spPr>
          <a:xfrm>
            <a:off x="115503" y="3666946"/>
            <a:ext cx="9028497" cy="523220"/>
          </a:xfrm>
          <a:prstGeom prst="rect">
            <a:avLst/>
          </a:prstGeom>
          <a:solidFill>
            <a:schemeClr val="bg1"/>
          </a:solidFill>
          <a:ln w="19050">
            <a:solidFill>
              <a:srgbClr val="FF0000"/>
            </a:solidFill>
          </a:ln>
        </p:spPr>
        <p:txBody>
          <a:bodyPr wrap="square" rtlCol="0">
            <a:spAutoFit/>
          </a:bodyPr>
          <a:lstStyle/>
          <a:p>
            <a:r>
              <a:rPr lang="en-CA" sz="2800" dirty="0" smtClean="0"/>
              <a:t>Consequence: Units with the same s-r traits have the same μ.</a:t>
            </a:r>
            <a:endParaRPr lang="en-CA" sz="2800" dirty="0"/>
          </a:p>
        </p:txBody>
      </p:sp>
      <p:sp>
        <p:nvSpPr>
          <p:cNvPr id="8" name="TextBox 7"/>
          <p:cNvSpPr txBox="1"/>
          <p:nvPr/>
        </p:nvSpPr>
        <p:spPr>
          <a:xfrm>
            <a:off x="341530" y="278650"/>
            <a:ext cx="1490152" cy="523220"/>
          </a:xfrm>
          <a:prstGeom prst="rect">
            <a:avLst/>
          </a:prstGeom>
          <a:solidFill>
            <a:srgbClr val="FFFFD9"/>
          </a:solidFill>
          <a:ln w="19050">
            <a:solidFill>
              <a:srgbClr val="FF0000"/>
            </a:solidFill>
          </a:ln>
        </p:spPr>
        <p:txBody>
          <a:bodyPr wrap="none" rtlCol="0">
            <a:spAutoFit/>
          </a:bodyPr>
          <a:lstStyle/>
          <a:p>
            <a:r>
              <a:rPr lang="en-CA" sz="2800" dirty="0" smtClean="0"/>
              <a:t>S-R traits</a:t>
            </a:r>
          </a:p>
        </p:txBody>
      </p:sp>
      <p:sp>
        <p:nvSpPr>
          <p:cNvPr id="9" name="TextBox 8"/>
          <p:cNvSpPr txBox="1"/>
          <p:nvPr/>
        </p:nvSpPr>
        <p:spPr>
          <a:xfrm>
            <a:off x="161510" y="4914165"/>
            <a:ext cx="8307274" cy="523220"/>
          </a:xfrm>
          <a:prstGeom prst="rect">
            <a:avLst/>
          </a:prstGeom>
          <a:solidFill>
            <a:schemeClr val="bg1"/>
          </a:solidFill>
          <a:ln w="19050">
            <a:solidFill>
              <a:srgbClr val="FF0000"/>
            </a:solidFill>
          </a:ln>
        </p:spPr>
        <p:txBody>
          <a:bodyPr wrap="none" rtlCol="0">
            <a:spAutoFit/>
          </a:bodyPr>
          <a:lstStyle/>
          <a:p>
            <a:r>
              <a:rPr lang="en-CA" sz="2800" dirty="0" smtClean="0"/>
              <a:t>Corollary: Units that differ in some s-r traits differ in μ‘s.</a:t>
            </a:r>
          </a:p>
        </p:txBody>
      </p:sp>
      <p:pic>
        <p:nvPicPr>
          <p:cNvPr id="10" name="Picture 4" descr="http://3.bp.blogspot.com/-XrZl-VfTFJQ/T96qpmkjkNI/AAAAAAAAA5w/dJQJ_xMfWRk/s1600/building+blocks+of+relationships.jpg"/>
          <p:cNvPicPr>
            <a:picLocks noChangeAspect="1" noChangeArrowheads="1"/>
          </p:cNvPicPr>
          <p:nvPr/>
        </p:nvPicPr>
        <p:blipFill>
          <a:blip r:embed="rId3" cstate="print"/>
          <a:srcRect/>
          <a:stretch>
            <a:fillRect/>
          </a:stretch>
        </p:blipFill>
        <p:spPr bwMode="auto">
          <a:xfrm>
            <a:off x="2141730" y="323654"/>
            <a:ext cx="1206022" cy="1035115"/>
          </a:xfrm>
          <a:prstGeom prst="rect">
            <a:avLst/>
          </a:prstGeom>
          <a:noFill/>
        </p:spPr>
      </p:pic>
      <p:sp>
        <p:nvSpPr>
          <p:cNvPr id="11" name="Slide Number Placeholder 10"/>
          <p:cNvSpPr>
            <a:spLocks noGrp="1"/>
          </p:cNvSpPr>
          <p:nvPr>
            <p:ph type="sldNum" sz="quarter" idx="12"/>
          </p:nvPr>
        </p:nvSpPr>
        <p:spPr/>
        <p:txBody>
          <a:bodyPr/>
          <a:lstStyle/>
          <a:p>
            <a:fld id="{DA4189B1-7805-43E2-AFD9-89A95CE04D74}" type="slidenum">
              <a:rPr lang="en-CA" smtClean="0"/>
              <a:pPr/>
              <a:t>11</a:t>
            </a:fld>
            <a:endParaRPr lang="en-CA"/>
          </a:p>
        </p:txBody>
      </p:sp>
      <p:sp>
        <p:nvSpPr>
          <p:cNvPr id="12" name="Footer Placeholder 11"/>
          <p:cNvSpPr>
            <a:spLocks noGrp="1"/>
          </p:cNvSpPr>
          <p:nvPr>
            <p:ph type="ftr" sz="quarter" idx="11"/>
          </p:nvPr>
        </p:nvSpPr>
        <p:spPr/>
        <p:txBody>
          <a:bodyPr/>
          <a:lstStyle/>
          <a:p>
            <a:r>
              <a:rPr lang="en-CA" smtClean="0"/>
              <a:t>SPF workshop UBCO February 2014</a:t>
            </a:r>
            <a:endParaRPr lang="en-C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DA4189B1-7805-43E2-AFD9-89A95CE04D74}" type="slidenum">
              <a:rPr lang="en-CA" smtClean="0"/>
              <a:pPr/>
              <a:t>12</a:t>
            </a:fld>
            <a:endParaRPr lang="en-CA"/>
          </a:p>
        </p:txBody>
      </p:sp>
      <p:sp>
        <p:nvSpPr>
          <p:cNvPr id="5" name="TextBox 4"/>
          <p:cNvSpPr txBox="1"/>
          <p:nvPr/>
        </p:nvSpPr>
        <p:spPr>
          <a:xfrm>
            <a:off x="206515" y="188640"/>
            <a:ext cx="2243756" cy="584775"/>
          </a:xfrm>
          <a:prstGeom prst="rect">
            <a:avLst/>
          </a:prstGeom>
          <a:solidFill>
            <a:srgbClr val="FFFFD9"/>
          </a:solidFill>
          <a:ln w="19050">
            <a:solidFill>
              <a:srgbClr val="FF0000"/>
            </a:solidFill>
          </a:ln>
        </p:spPr>
        <p:txBody>
          <a:bodyPr wrap="none" rtlCol="0">
            <a:spAutoFit/>
          </a:bodyPr>
          <a:lstStyle/>
          <a:p>
            <a:r>
              <a:rPr lang="en-CA" sz="3200" dirty="0" smtClean="0"/>
              <a:t> Populations</a:t>
            </a:r>
          </a:p>
        </p:txBody>
      </p:sp>
      <p:sp>
        <p:nvSpPr>
          <p:cNvPr id="6" name="TextBox 5"/>
          <p:cNvSpPr txBox="1"/>
          <p:nvPr/>
        </p:nvSpPr>
        <p:spPr>
          <a:xfrm>
            <a:off x="206515" y="818710"/>
            <a:ext cx="8730970" cy="1384995"/>
          </a:xfrm>
          <a:prstGeom prst="rect">
            <a:avLst/>
          </a:prstGeom>
          <a:solidFill>
            <a:schemeClr val="bg1"/>
          </a:solidFill>
          <a:ln w="19050">
            <a:solidFill>
              <a:srgbClr val="FF0000"/>
            </a:solidFill>
          </a:ln>
        </p:spPr>
        <p:txBody>
          <a:bodyPr wrap="square" rtlCol="0">
            <a:spAutoFit/>
          </a:bodyPr>
          <a:lstStyle/>
          <a:p>
            <a:r>
              <a:rPr lang="en-CA" sz="2800" dirty="0" smtClean="0"/>
              <a:t>Units that share </a:t>
            </a:r>
            <a:r>
              <a:rPr lang="en-CA" sz="2800" u="sng" dirty="0" smtClean="0"/>
              <a:t>some</a:t>
            </a:r>
            <a:r>
              <a:rPr lang="en-CA" sz="2800" dirty="0" smtClean="0"/>
              <a:t> traits form a </a:t>
            </a:r>
            <a:r>
              <a:rPr lang="en-CA" sz="2800" u="sng" dirty="0" smtClean="0"/>
              <a:t>population of units</a:t>
            </a:r>
            <a:r>
              <a:rPr lang="en-CA" sz="2800" dirty="0" smtClean="0"/>
              <a:t>.</a:t>
            </a:r>
          </a:p>
          <a:p>
            <a:r>
              <a:rPr lang="en-CA" sz="2800" dirty="0" smtClean="0"/>
              <a:t>Example, (1) rural, (2) two-lane road segments in (3) flat terrain of (4) Colorado.</a:t>
            </a:r>
          </a:p>
        </p:txBody>
      </p:sp>
      <p:pic>
        <p:nvPicPr>
          <p:cNvPr id="11" name="Picture 10" descr="Chapter 1. Populations.jpg"/>
          <p:cNvPicPr>
            <a:picLocks noChangeAspect="1"/>
          </p:cNvPicPr>
          <p:nvPr/>
        </p:nvPicPr>
        <p:blipFill>
          <a:blip r:embed="rId2" cstate="print"/>
          <a:srcRect l="12460" t="12594" r="54566" b="45406"/>
          <a:stretch>
            <a:fillRect/>
          </a:stretch>
        </p:blipFill>
        <p:spPr>
          <a:xfrm>
            <a:off x="206515" y="2438890"/>
            <a:ext cx="2925325" cy="2880320"/>
          </a:xfrm>
          <a:prstGeom prst="rect">
            <a:avLst/>
          </a:prstGeom>
        </p:spPr>
      </p:pic>
      <p:sp>
        <p:nvSpPr>
          <p:cNvPr id="12" name="TextBox 11"/>
          <p:cNvSpPr txBox="1"/>
          <p:nvPr/>
        </p:nvSpPr>
        <p:spPr>
          <a:xfrm>
            <a:off x="3311091" y="2753925"/>
            <a:ext cx="5581390" cy="1384995"/>
          </a:xfrm>
          <a:prstGeom prst="rect">
            <a:avLst/>
          </a:prstGeom>
          <a:solidFill>
            <a:schemeClr val="bg1"/>
          </a:solidFill>
          <a:ln w="19050">
            <a:solidFill>
              <a:srgbClr val="FF0000"/>
            </a:solidFill>
          </a:ln>
        </p:spPr>
        <p:txBody>
          <a:bodyPr wrap="square" rtlCol="0">
            <a:spAutoFit/>
          </a:bodyPr>
          <a:lstStyle/>
          <a:p>
            <a:r>
              <a:rPr lang="en-CA" sz="2800" dirty="0" smtClean="0"/>
              <a:t>Because only some traits are common the units differ in many s-r traits and therefore differ in their </a:t>
            </a:r>
            <a:r>
              <a:rPr lang="el-GR" sz="2800" dirty="0" smtClean="0"/>
              <a:t>μ</a:t>
            </a:r>
            <a:endParaRPr lang="en-CA" sz="2800" dirty="0" smtClean="0"/>
          </a:p>
        </p:txBody>
      </p:sp>
      <p:sp>
        <p:nvSpPr>
          <p:cNvPr id="13" name="TextBox 12"/>
          <p:cNvSpPr txBox="1"/>
          <p:nvPr/>
        </p:nvSpPr>
        <p:spPr>
          <a:xfrm>
            <a:off x="3536885" y="4329100"/>
            <a:ext cx="5085566" cy="1815882"/>
          </a:xfrm>
          <a:prstGeom prst="rect">
            <a:avLst/>
          </a:prstGeom>
          <a:solidFill>
            <a:schemeClr val="bg1"/>
          </a:solidFill>
          <a:ln w="19050">
            <a:solidFill>
              <a:srgbClr val="FF0000"/>
            </a:solidFill>
          </a:ln>
        </p:spPr>
        <p:txBody>
          <a:bodyPr wrap="square" rtlCol="0">
            <a:spAutoFit/>
          </a:bodyPr>
          <a:lstStyle/>
          <a:p>
            <a:r>
              <a:rPr lang="en-CA" sz="2800" dirty="0" smtClean="0"/>
              <a:t>We will describe the </a:t>
            </a:r>
            <a:r>
              <a:rPr lang="en-CA" sz="2800" b="1" u="sng" dirty="0" smtClean="0">
                <a:solidFill>
                  <a:srgbClr val="FF0000"/>
                </a:solidFill>
              </a:rPr>
              <a:t>safety of a population</a:t>
            </a:r>
            <a:r>
              <a:rPr lang="en-CA" sz="2800" dirty="0" smtClean="0"/>
              <a:t> by:</a:t>
            </a:r>
          </a:p>
          <a:p>
            <a:r>
              <a:rPr lang="en-CA" sz="2800" dirty="0" smtClean="0"/>
              <a:t>Mean of </a:t>
            </a:r>
            <a:r>
              <a:rPr lang="el-GR" sz="2800" dirty="0" smtClean="0"/>
              <a:t>μ</a:t>
            </a:r>
            <a:r>
              <a:rPr lang="en-CA" sz="2800" dirty="0" smtClean="0"/>
              <a:t>’s, </a:t>
            </a:r>
            <a:r>
              <a:rPr lang="en-CA" sz="2800" b="1" dirty="0" smtClean="0">
                <a:solidFill>
                  <a:srgbClr val="FF0000"/>
                </a:solidFill>
              </a:rPr>
              <a:t>E{</a:t>
            </a:r>
            <a:r>
              <a:rPr lang="el-GR" sz="2800" b="1" dirty="0" smtClean="0">
                <a:solidFill>
                  <a:srgbClr val="FF0000"/>
                </a:solidFill>
              </a:rPr>
              <a:t>μ</a:t>
            </a:r>
            <a:r>
              <a:rPr lang="en-CA" sz="2800" b="1" dirty="0" smtClean="0">
                <a:solidFill>
                  <a:srgbClr val="FF0000"/>
                </a:solidFill>
              </a:rPr>
              <a:t>}</a:t>
            </a:r>
            <a:r>
              <a:rPr lang="en-CA" sz="2800" dirty="0" smtClean="0"/>
              <a:t> and</a:t>
            </a:r>
          </a:p>
          <a:p>
            <a:r>
              <a:rPr lang="en-CA" sz="2800" dirty="0" smtClean="0"/>
              <a:t>Standard deviation of </a:t>
            </a:r>
            <a:r>
              <a:rPr lang="el-GR" sz="2800" dirty="0" smtClean="0"/>
              <a:t>μ</a:t>
            </a:r>
            <a:r>
              <a:rPr lang="en-CA" sz="2800" dirty="0" smtClean="0"/>
              <a:t>’s, </a:t>
            </a:r>
            <a:r>
              <a:rPr lang="el-GR" sz="2800" b="1" dirty="0" smtClean="0">
                <a:solidFill>
                  <a:srgbClr val="FF0000"/>
                </a:solidFill>
              </a:rPr>
              <a:t>σ</a:t>
            </a:r>
            <a:r>
              <a:rPr lang="en-CA" sz="2800" b="1" dirty="0" smtClean="0">
                <a:solidFill>
                  <a:srgbClr val="FF0000"/>
                </a:solidFill>
              </a:rPr>
              <a:t>{</a:t>
            </a:r>
            <a:r>
              <a:rPr lang="el-GR" sz="2800" b="1" dirty="0" smtClean="0">
                <a:solidFill>
                  <a:srgbClr val="FF0000"/>
                </a:solidFill>
              </a:rPr>
              <a:t>μ</a:t>
            </a:r>
            <a:r>
              <a:rPr lang="en-CA" sz="2800" b="1" dirty="0" smtClean="0">
                <a:solidFill>
                  <a:srgbClr val="FF0000"/>
                </a:solidFill>
              </a:rPr>
              <a:t>}</a:t>
            </a:r>
          </a:p>
        </p:txBody>
      </p:sp>
      <p:pic>
        <p:nvPicPr>
          <p:cNvPr id="14" name="Picture 4" descr="http://3.bp.blogspot.com/-XrZl-VfTFJQ/T96qpmkjkNI/AAAAAAAAA5w/dJQJ_xMfWRk/s1600/building+blocks+of+relationships.jpg"/>
          <p:cNvPicPr>
            <a:picLocks noChangeAspect="1" noChangeArrowheads="1"/>
          </p:cNvPicPr>
          <p:nvPr/>
        </p:nvPicPr>
        <p:blipFill>
          <a:blip r:embed="rId3" cstate="print"/>
          <a:srcRect/>
          <a:stretch>
            <a:fillRect/>
          </a:stretch>
        </p:blipFill>
        <p:spPr bwMode="auto">
          <a:xfrm>
            <a:off x="2996825" y="53625"/>
            <a:ext cx="786537" cy="675076"/>
          </a:xfrm>
          <a:prstGeom prst="rect">
            <a:avLst/>
          </a:prstGeom>
          <a:noFill/>
        </p:spPr>
      </p:pic>
      <p:sp>
        <p:nvSpPr>
          <p:cNvPr id="9" name="Footer Placeholder 8"/>
          <p:cNvSpPr>
            <a:spLocks noGrp="1"/>
          </p:cNvSpPr>
          <p:nvPr>
            <p:ph type="ftr" sz="quarter" idx="11"/>
          </p:nvPr>
        </p:nvSpPr>
        <p:spPr/>
        <p:txBody>
          <a:bodyPr/>
          <a:lstStyle/>
          <a:p>
            <a:r>
              <a:rPr lang="en-CA" smtClean="0"/>
              <a:t>SPF workshop UBCO February 2014</a:t>
            </a:r>
            <a:endParaRPr lang="en-C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ppt_x"/>
                                          </p:val>
                                        </p:tav>
                                        <p:tav tm="100000">
                                          <p:val>
                                            <p:strVal val="#ppt_x"/>
                                          </p:val>
                                        </p:tav>
                                      </p:tavLst>
                                    </p:anim>
                                    <p:anim calcmode="lin" valueType="num">
                                      <p:cBhvr additive="base">
                                        <p:cTn id="12"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additive="base">
                                        <p:cTn id="17" dur="500" fill="hold"/>
                                        <p:tgtEl>
                                          <p:spTgt spid="13"/>
                                        </p:tgtEl>
                                        <p:attrNameLst>
                                          <p:attrName>ppt_x</p:attrName>
                                        </p:attrNameLst>
                                      </p:cBhvr>
                                      <p:tavLst>
                                        <p:tav tm="0">
                                          <p:val>
                                            <p:strVal val="#ppt_x"/>
                                          </p:val>
                                        </p:tav>
                                        <p:tav tm="100000">
                                          <p:val>
                                            <p:strVal val="#ppt_x"/>
                                          </p:val>
                                        </p:tav>
                                      </p:tavLst>
                                    </p:anim>
                                    <p:anim calcmode="lin" valueType="num">
                                      <p:cBhvr additive="base">
                                        <p:cTn id="1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CA" smtClean="0"/>
              <a:t>SPF workshop UBCO February 2014</a:t>
            </a:r>
            <a:endParaRPr lang="en-CA"/>
          </a:p>
        </p:txBody>
      </p:sp>
      <p:sp>
        <p:nvSpPr>
          <p:cNvPr id="3" name="Slide Number Placeholder 2"/>
          <p:cNvSpPr>
            <a:spLocks noGrp="1"/>
          </p:cNvSpPr>
          <p:nvPr>
            <p:ph type="sldNum" sz="quarter" idx="12"/>
          </p:nvPr>
        </p:nvSpPr>
        <p:spPr/>
        <p:txBody>
          <a:bodyPr/>
          <a:lstStyle/>
          <a:p>
            <a:fld id="{DA4189B1-7805-43E2-AFD9-89A95CE04D74}" type="slidenum">
              <a:rPr lang="en-CA" smtClean="0"/>
              <a:pPr/>
              <a:t>13</a:t>
            </a:fld>
            <a:endParaRPr lang="en-CA"/>
          </a:p>
        </p:txBody>
      </p:sp>
      <p:sp>
        <p:nvSpPr>
          <p:cNvPr id="5" name="TextBox 4"/>
          <p:cNvSpPr txBox="1"/>
          <p:nvPr/>
        </p:nvSpPr>
        <p:spPr>
          <a:xfrm>
            <a:off x="206515" y="188640"/>
            <a:ext cx="5441170" cy="584775"/>
          </a:xfrm>
          <a:prstGeom prst="rect">
            <a:avLst/>
          </a:prstGeom>
          <a:solidFill>
            <a:srgbClr val="FFFFD9"/>
          </a:solidFill>
          <a:ln w="19050">
            <a:solidFill>
              <a:srgbClr val="FF0000"/>
            </a:solidFill>
          </a:ln>
        </p:spPr>
        <p:txBody>
          <a:bodyPr wrap="none" rtlCol="0">
            <a:spAutoFit/>
          </a:bodyPr>
          <a:lstStyle/>
          <a:p>
            <a:r>
              <a:rPr lang="en-CA" sz="3200" dirty="0" smtClean="0"/>
              <a:t> Populations: real and imagined</a:t>
            </a:r>
          </a:p>
        </p:txBody>
      </p:sp>
      <p:sp>
        <p:nvSpPr>
          <p:cNvPr id="7" name="TextBox 6"/>
          <p:cNvSpPr txBox="1"/>
          <p:nvPr/>
        </p:nvSpPr>
        <p:spPr>
          <a:xfrm>
            <a:off x="206515" y="1005310"/>
            <a:ext cx="5760640" cy="954107"/>
          </a:xfrm>
          <a:prstGeom prst="rect">
            <a:avLst/>
          </a:prstGeom>
          <a:solidFill>
            <a:srgbClr val="FFFFFF"/>
          </a:solidFill>
          <a:ln w="19050">
            <a:solidFill>
              <a:srgbClr val="FF0000"/>
            </a:solidFill>
          </a:ln>
        </p:spPr>
        <p:txBody>
          <a:bodyPr wrap="square" rtlCol="0">
            <a:spAutoFit/>
          </a:bodyPr>
          <a:lstStyle/>
          <a:p>
            <a:r>
              <a:rPr lang="en-CA" sz="2800" dirty="0" smtClean="0"/>
              <a:t>Example: </a:t>
            </a:r>
            <a:r>
              <a:rPr lang="en-US" sz="2800" dirty="0" smtClean="0"/>
              <a:t>segments of rural two-lane roads in Colorado form a population</a:t>
            </a:r>
          </a:p>
        </p:txBody>
      </p:sp>
      <p:sp>
        <p:nvSpPr>
          <p:cNvPr id="8" name="TextBox 7"/>
          <p:cNvSpPr txBox="1"/>
          <p:nvPr/>
        </p:nvSpPr>
        <p:spPr>
          <a:xfrm>
            <a:off x="206515" y="2191312"/>
            <a:ext cx="4545505" cy="1815882"/>
          </a:xfrm>
          <a:prstGeom prst="rect">
            <a:avLst/>
          </a:prstGeom>
          <a:solidFill>
            <a:schemeClr val="bg1"/>
          </a:solidFill>
          <a:ln w="19050">
            <a:solidFill>
              <a:srgbClr val="FF0000"/>
            </a:solidFill>
          </a:ln>
        </p:spPr>
        <p:txBody>
          <a:bodyPr wrap="square" rtlCol="0">
            <a:spAutoFit/>
          </a:bodyPr>
          <a:lstStyle/>
          <a:p>
            <a:r>
              <a:rPr lang="en-US" sz="2800" dirty="0" smtClean="0"/>
              <a:t>Their shared traits are: </a:t>
            </a:r>
          </a:p>
          <a:p>
            <a:pPr marL="720000">
              <a:buAutoNum type="arabicParenBoth"/>
            </a:pPr>
            <a:r>
              <a:rPr lang="en-US" sz="2800" dirty="0" smtClean="0"/>
              <a:t> State: Colorado, </a:t>
            </a:r>
          </a:p>
          <a:p>
            <a:pPr marL="720000">
              <a:buAutoNum type="arabicParenBoth"/>
            </a:pPr>
            <a:r>
              <a:rPr lang="en-US" sz="2800" dirty="0" smtClean="0"/>
              <a:t> Road Type: two-lane,</a:t>
            </a:r>
          </a:p>
          <a:p>
            <a:pPr marL="720000">
              <a:buAutoNum type="arabicParenBoth"/>
            </a:pPr>
            <a:r>
              <a:rPr lang="en-US" sz="2800" dirty="0" smtClean="0"/>
              <a:t> Setting: rural.</a:t>
            </a:r>
          </a:p>
        </p:txBody>
      </p:sp>
      <p:sp>
        <p:nvSpPr>
          <p:cNvPr id="9" name="TextBox 8"/>
          <p:cNvSpPr txBox="1"/>
          <p:nvPr/>
        </p:nvSpPr>
        <p:spPr>
          <a:xfrm>
            <a:off x="206515" y="4239090"/>
            <a:ext cx="4968668" cy="954107"/>
          </a:xfrm>
          <a:prstGeom prst="rect">
            <a:avLst/>
          </a:prstGeom>
          <a:solidFill>
            <a:schemeClr val="bg1"/>
          </a:solidFill>
          <a:ln w="19050">
            <a:solidFill>
              <a:srgbClr val="FF0000"/>
            </a:solidFill>
          </a:ln>
        </p:spPr>
        <p:txBody>
          <a:bodyPr wrap="none" rtlCol="0">
            <a:spAutoFit/>
          </a:bodyPr>
          <a:lstStyle/>
          <a:p>
            <a:r>
              <a:rPr lang="en-CA" sz="2800" dirty="0" smtClean="0"/>
              <a:t>A new population (subset)</a:t>
            </a:r>
          </a:p>
          <a:p>
            <a:pPr marL="514350" indent="-514350">
              <a:buFontTx/>
              <a:buAutoNum type="arabicParenBoth"/>
            </a:pPr>
            <a:r>
              <a:rPr lang="en-CA" sz="2800" dirty="0" smtClean="0"/>
              <a:t>&amp; (2) &amp; (3) &amp; </a:t>
            </a:r>
            <a:r>
              <a:rPr lang="en-US" sz="2800" dirty="0" smtClean="0"/>
              <a:t>(4) Terrain: flat. </a:t>
            </a:r>
          </a:p>
        </p:txBody>
      </p:sp>
      <p:sp>
        <p:nvSpPr>
          <p:cNvPr id="10" name="Oval 9"/>
          <p:cNvSpPr/>
          <p:nvPr/>
        </p:nvSpPr>
        <p:spPr>
          <a:xfrm>
            <a:off x="5562110" y="4464115"/>
            <a:ext cx="2565285" cy="2160240"/>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rot="3633338">
            <a:off x="6743945" y="5654748"/>
            <a:ext cx="958924" cy="646447"/>
          </a:xfrm>
          <a:prstGeom prst="ellipse">
            <a:avLst/>
          </a:prstGeom>
          <a:solidFill>
            <a:schemeClr val="accent6">
              <a:lumMod val="20000"/>
              <a:lumOff val="80000"/>
            </a:schemeClr>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smtClean="0">
                <a:solidFill>
                  <a:schemeClr val="tx1"/>
                </a:solidFill>
              </a:rPr>
              <a:t>Flat</a:t>
            </a:r>
            <a:endParaRPr lang="en-US"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500" fill="hold"/>
                                        <p:tgtEl>
                                          <p:spTgt spid="10"/>
                                        </p:tgtEl>
                                        <p:attrNameLst>
                                          <p:attrName>ppt_x</p:attrName>
                                        </p:attrNameLst>
                                      </p:cBhvr>
                                      <p:tavLst>
                                        <p:tav tm="0">
                                          <p:val>
                                            <p:strVal val="#ppt_x"/>
                                          </p:val>
                                        </p:tav>
                                        <p:tav tm="100000">
                                          <p:val>
                                            <p:strVal val="#ppt_x"/>
                                          </p:val>
                                        </p:tav>
                                      </p:tavLst>
                                    </p:anim>
                                    <p:anim calcmode="lin" valueType="num">
                                      <p:cBhvr additive="base">
                                        <p:cTn id="18" dur="500" fill="hold"/>
                                        <p:tgtEl>
                                          <p:spTgt spid="10"/>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additive="base">
                                        <p:cTn id="21" dur="500" fill="hold"/>
                                        <p:tgtEl>
                                          <p:spTgt spid="11"/>
                                        </p:tgtEl>
                                        <p:attrNameLst>
                                          <p:attrName>ppt_x</p:attrName>
                                        </p:attrNameLst>
                                      </p:cBhvr>
                                      <p:tavLst>
                                        <p:tav tm="0">
                                          <p:val>
                                            <p:strVal val="#ppt_x"/>
                                          </p:val>
                                        </p:tav>
                                        <p:tav tm="100000">
                                          <p:val>
                                            <p:strVal val="#ppt_x"/>
                                          </p:val>
                                        </p:tav>
                                      </p:tavLst>
                                    </p:anim>
                                    <p:anim calcmode="lin" valueType="num">
                                      <p:cBhvr additive="base">
                                        <p:cTn id="22"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CA" smtClean="0"/>
              <a:t>SPF workshop UBCO February 2014</a:t>
            </a:r>
            <a:endParaRPr lang="en-CA"/>
          </a:p>
        </p:txBody>
      </p:sp>
      <p:sp>
        <p:nvSpPr>
          <p:cNvPr id="3" name="Slide Number Placeholder 2"/>
          <p:cNvSpPr>
            <a:spLocks noGrp="1"/>
          </p:cNvSpPr>
          <p:nvPr>
            <p:ph type="sldNum" sz="quarter" idx="12"/>
          </p:nvPr>
        </p:nvSpPr>
        <p:spPr/>
        <p:txBody>
          <a:bodyPr/>
          <a:lstStyle/>
          <a:p>
            <a:fld id="{DA4189B1-7805-43E2-AFD9-89A95CE04D74}" type="slidenum">
              <a:rPr lang="en-CA" smtClean="0"/>
              <a:pPr/>
              <a:t>14</a:t>
            </a:fld>
            <a:endParaRPr lang="en-CA"/>
          </a:p>
        </p:txBody>
      </p:sp>
      <p:sp>
        <p:nvSpPr>
          <p:cNvPr id="7" name="TextBox 6"/>
          <p:cNvSpPr txBox="1"/>
          <p:nvPr/>
        </p:nvSpPr>
        <p:spPr>
          <a:xfrm>
            <a:off x="296525" y="233645"/>
            <a:ext cx="5445017" cy="584775"/>
          </a:xfrm>
          <a:prstGeom prst="rect">
            <a:avLst/>
          </a:prstGeom>
          <a:solidFill>
            <a:srgbClr val="FFFFD9"/>
          </a:solidFill>
          <a:ln w="19050">
            <a:solidFill>
              <a:srgbClr val="FF0000"/>
            </a:solidFill>
          </a:ln>
        </p:spPr>
        <p:txBody>
          <a:bodyPr wrap="none" rtlCol="0">
            <a:spAutoFit/>
          </a:bodyPr>
          <a:lstStyle/>
          <a:p>
            <a:r>
              <a:rPr lang="en-CA" sz="3200" dirty="0" smtClean="0"/>
              <a:t>The more traits the fewer units</a:t>
            </a:r>
            <a:r>
              <a:rPr lang="en-CA" sz="2800" dirty="0" smtClean="0"/>
              <a:t>.</a:t>
            </a:r>
            <a:endParaRPr lang="en-US" sz="2800" dirty="0" smtClean="0"/>
          </a:p>
        </p:txBody>
      </p:sp>
      <p:sp>
        <p:nvSpPr>
          <p:cNvPr id="8" name="TextBox 7"/>
          <p:cNvSpPr txBox="1"/>
          <p:nvPr/>
        </p:nvSpPr>
        <p:spPr>
          <a:xfrm>
            <a:off x="296525" y="1268760"/>
            <a:ext cx="5166671" cy="954107"/>
          </a:xfrm>
          <a:prstGeom prst="rect">
            <a:avLst/>
          </a:prstGeom>
          <a:solidFill>
            <a:schemeClr val="bg1"/>
          </a:solidFill>
          <a:ln w="19050">
            <a:solidFill>
              <a:srgbClr val="FF0000"/>
            </a:solidFill>
          </a:ln>
        </p:spPr>
        <p:txBody>
          <a:bodyPr wrap="none" rtlCol="0">
            <a:spAutoFit/>
          </a:bodyPr>
          <a:lstStyle/>
          <a:p>
            <a:r>
              <a:rPr lang="en-CA" sz="2800" dirty="0" smtClean="0"/>
              <a:t>Colorado data:</a:t>
            </a:r>
          </a:p>
          <a:p>
            <a:r>
              <a:rPr lang="en-CA" sz="2800" dirty="0" smtClean="0"/>
              <a:t>(1) &amp; (2) &amp; (3) 	5323 segments</a:t>
            </a:r>
            <a:endParaRPr lang="en-US" sz="2800" dirty="0" smtClean="0"/>
          </a:p>
        </p:txBody>
      </p:sp>
      <p:sp>
        <p:nvSpPr>
          <p:cNvPr id="9" name="TextBox 8"/>
          <p:cNvSpPr txBox="1"/>
          <p:nvPr/>
        </p:nvSpPr>
        <p:spPr>
          <a:xfrm>
            <a:off x="5697126" y="1268760"/>
            <a:ext cx="3240360" cy="1200329"/>
          </a:xfrm>
          <a:prstGeom prst="rect">
            <a:avLst/>
          </a:prstGeom>
          <a:solidFill>
            <a:schemeClr val="bg1"/>
          </a:solidFill>
          <a:ln w="19050">
            <a:solidFill>
              <a:srgbClr val="FF0000"/>
            </a:solidFill>
          </a:ln>
        </p:spPr>
        <p:txBody>
          <a:bodyPr wrap="square" rtlCol="0">
            <a:spAutoFit/>
          </a:bodyPr>
          <a:lstStyle/>
          <a:p>
            <a:r>
              <a:rPr lang="en-US" dirty="0" smtClean="0"/>
              <a:t>Their shared traits are: </a:t>
            </a:r>
          </a:p>
          <a:p>
            <a:pPr marL="720000">
              <a:buAutoNum type="arabicParenBoth"/>
            </a:pPr>
            <a:r>
              <a:rPr lang="en-US" dirty="0" smtClean="0"/>
              <a:t> State: Colorado, </a:t>
            </a:r>
          </a:p>
          <a:p>
            <a:pPr marL="720000">
              <a:buAutoNum type="arabicParenBoth"/>
            </a:pPr>
            <a:r>
              <a:rPr lang="en-US" dirty="0" smtClean="0"/>
              <a:t> Road Type: two-lane,</a:t>
            </a:r>
          </a:p>
          <a:p>
            <a:pPr marL="720000">
              <a:buAutoNum type="arabicParenBoth"/>
            </a:pPr>
            <a:r>
              <a:rPr lang="en-US" dirty="0" smtClean="0"/>
              <a:t> Setting: rural, </a:t>
            </a:r>
          </a:p>
        </p:txBody>
      </p:sp>
      <p:sp>
        <p:nvSpPr>
          <p:cNvPr id="10" name="TextBox 9"/>
          <p:cNvSpPr txBox="1"/>
          <p:nvPr/>
        </p:nvSpPr>
        <p:spPr>
          <a:xfrm>
            <a:off x="296525" y="3113965"/>
            <a:ext cx="7917424" cy="523220"/>
          </a:xfrm>
          <a:prstGeom prst="rect">
            <a:avLst/>
          </a:prstGeom>
          <a:solidFill>
            <a:schemeClr val="bg1"/>
          </a:solidFill>
          <a:ln w="19050">
            <a:solidFill>
              <a:srgbClr val="FF0000"/>
            </a:solidFill>
          </a:ln>
        </p:spPr>
        <p:txBody>
          <a:bodyPr wrap="none" rtlCol="0">
            <a:spAutoFit/>
          </a:bodyPr>
          <a:lstStyle/>
          <a:p>
            <a:r>
              <a:rPr lang="en-CA" sz="2800" dirty="0" smtClean="0"/>
              <a:t>Add:  2.5&lt;Segment Length &lt;3.5 miles	  597 segments</a:t>
            </a:r>
            <a:endParaRPr lang="en-US" sz="2800" dirty="0" smtClean="0"/>
          </a:p>
        </p:txBody>
      </p:sp>
      <p:sp>
        <p:nvSpPr>
          <p:cNvPr id="11" name="TextBox 10"/>
          <p:cNvSpPr txBox="1"/>
          <p:nvPr/>
        </p:nvSpPr>
        <p:spPr>
          <a:xfrm>
            <a:off x="296525" y="3789040"/>
            <a:ext cx="8076122" cy="523220"/>
          </a:xfrm>
          <a:prstGeom prst="rect">
            <a:avLst/>
          </a:prstGeom>
          <a:solidFill>
            <a:schemeClr val="bg1"/>
          </a:solidFill>
          <a:ln w="19050">
            <a:solidFill>
              <a:srgbClr val="FF0000"/>
            </a:solidFill>
          </a:ln>
        </p:spPr>
        <p:txBody>
          <a:bodyPr wrap="none" rtlCol="0">
            <a:spAutoFit/>
          </a:bodyPr>
          <a:lstStyle/>
          <a:p>
            <a:r>
              <a:rPr lang="en-CA" sz="2800" dirty="0" smtClean="0"/>
              <a:t>Add:  1000&lt;AADT&lt;2000 </a:t>
            </a:r>
            <a:r>
              <a:rPr lang="en-CA" sz="2800" dirty="0" err="1" smtClean="0"/>
              <a:t>vpd</a:t>
            </a:r>
            <a:r>
              <a:rPr lang="en-CA" sz="2800" dirty="0" smtClean="0"/>
              <a:t>	             119 segments</a:t>
            </a:r>
            <a:endParaRPr lang="en-US" sz="2800" dirty="0" smtClean="0"/>
          </a:p>
        </p:txBody>
      </p:sp>
      <p:sp>
        <p:nvSpPr>
          <p:cNvPr id="12" name="TextBox 11"/>
          <p:cNvSpPr txBox="1"/>
          <p:nvPr/>
        </p:nvSpPr>
        <p:spPr>
          <a:xfrm>
            <a:off x="296524" y="4599130"/>
            <a:ext cx="6705745" cy="1815882"/>
          </a:xfrm>
          <a:prstGeom prst="rect">
            <a:avLst/>
          </a:prstGeom>
          <a:solidFill>
            <a:schemeClr val="bg1"/>
          </a:solidFill>
          <a:ln w="19050">
            <a:solidFill>
              <a:srgbClr val="FF0000"/>
            </a:solidFill>
          </a:ln>
        </p:spPr>
        <p:txBody>
          <a:bodyPr wrap="square" rtlCol="0">
            <a:spAutoFit/>
          </a:bodyPr>
          <a:lstStyle/>
          <a:p>
            <a:r>
              <a:rPr lang="en-CA" sz="2800" dirty="0" smtClean="0"/>
              <a:t>If bin is 2400&lt;AADT&lt;2420 there are no units even in the rich data.</a:t>
            </a:r>
          </a:p>
          <a:p>
            <a:r>
              <a:rPr lang="en-CA" sz="2800" dirty="0" smtClean="0"/>
              <a:t>But the SPF will still provide estimate of E{µ} for a population, albeit an ‘imagined ‘ one. </a:t>
            </a:r>
            <a:endParaRPr lang="en-US" sz="28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additive="base">
                                        <p:cTn id="13" dur="500" fill="hold"/>
                                        <p:tgtEl>
                                          <p:spTgt spid="11"/>
                                        </p:tgtEl>
                                        <p:attrNameLst>
                                          <p:attrName>ppt_x</p:attrName>
                                        </p:attrNameLst>
                                      </p:cBhvr>
                                      <p:tavLst>
                                        <p:tav tm="0">
                                          <p:val>
                                            <p:strVal val="#ppt_x"/>
                                          </p:val>
                                        </p:tav>
                                        <p:tav tm="100000">
                                          <p:val>
                                            <p:strVal val="#ppt_x"/>
                                          </p:val>
                                        </p:tav>
                                      </p:tavLst>
                                    </p:anim>
                                    <p:anim calcmode="lin" valueType="num">
                                      <p:cBhvr additive="base">
                                        <p:cTn id="14"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ppt_x"/>
                                          </p:val>
                                        </p:tav>
                                        <p:tav tm="100000">
                                          <p:val>
                                            <p:strVal val="#ppt_x"/>
                                          </p:val>
                                        </p:tav>
                                      </p:tavLst>
                                    </p:anim>
                                    <p:anim calcmode="lin" valueType="num">
                                      <p:cBhvr additive="base">
                                        <p:cTn id="20"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DA4189B1-7805-43E2-AFD9-89A95CE04D74}" type="slidenum">
              <a:rPr lang="en-CA" smtClean="0"/>
              <a:pPr/>
              <a:t>15</a:t>
            </a:fld>
            <a:endParaRPr lang="en-CA"/>
          </a:p>
        </p:txBody>
      </p:sp>
      <p:sp>
        <p:nvSpPr>
          <p:cNvPr id="25602" name="Text Box 2"/>
          <p:cNvSpPr txBox="1">
            <a:spLocks noChangeArrowheads="1"/>
          </p:cNvSpPr>
          <p:nvPr/>
        </p:nvSpPr>
        <p:spPr bwMode="auto">
          <a:xfrm>
            <a:off x="611560" y="1178750"/>
            <a:ext cx="7875875" cy="2503249"/>
          </a:xfrm>
          <a:prstGeom prst="rect">
            <a:avLst/>
          </a:prstGeom>
          <a:solidFill>
            <a:srgbClr val="FFFFFF"/>
          </a:solidFill>
          <a:ln w="9525">
            <a:solidFill>
              <a:srgbClr val="FF0000"/>
            </a:solid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CA" sz="2800" b="0" u="none" strike="noStrike" cap="none" normalizeH="0" baseline="0" dirty="0" smtClean="0">
                <a:ln>
                  <a:noFill/>
                </a:ln>
                <a:solidFill>
                  <a:schemeClr val="tx1"/>
                </a:solidFill>
                <a:effectLst/>
                <a:latin typeface="+mj-lt"/>
                <a:ea typeface="Arial" pitchFamily="34" charset="0"/>
                <a:cs typeface="Arial" pitchFamily="34" charset="0"/>
              </a:rPr>
              <a:t>A </a:t>
            </a:r>
            <a:r>
              <a:rPr kumimoji="0" lang="en-CA" sz="2800" b="0" u="sng" strike="noStrike" cap="none" normalizeH="0" baseline="0" dirty="0" smtClean="0">
                <a:ln>
                  <a:noFill/>
                </a:ln>
                <a:solidFill>
                  <a:schemeClr val="tx1"/>
                </a:solidFill>
                <a:effectLst/>
                <a:latin typeface="+mj-lt"/>
                <a:ea typeface="Arial" pitchFamily="34" charset="0"/>
                <a:cs typeface="Arial" pitchFamily="34" charset="0"/>
              </a:rPr>
              <a:t>Safety Performance Function</a:t>
            </a:r>
            <a:r>
              <a:rPr kumimoji="0" lang="en-CA" sz="2800" b="0" u="none" strike="noStrike" cap="none" normalizeH="0" baseline="0" dirty="0" smtClean="0">
                <a:ln>
                  <a:noFill/>
                </a:ln>
                <a:solidFill>
                  <a:schemeClr val="tx1"/>
                </a:solidFill>
                <a:effectLst/>
                <a:latin typeface="+mj-lt"/>
                <a:ea typeface="Arial" pitchFamily="34" charset="0"/>
                <a:cs typeface="Arial" pitchFamily="34" charset="0"/>
              </a:rPr>
              <a:t> is a tool which for a multitude of populations provides estimates of</a:t>
            </a:r>
            <a:r>
              <a:rPr kumimoji="0" lang="en-US" sz="2800" b="0" u="none" strike="noStrike" cap="none" normalizeH="0" baseline="0" dirty="0" smtClean="0">
                <a:ln>
                  <a:noFill/>
                </a:ln>
                <a:solidFill>
                  <a:schemeClr val="tx1"/>
                </a:solidFill>
                <a:effectLst/>
                <a:latin typeface="+mj-lt"/>
                <a:ea typeface="Arial" pitchFamily="34" charset="0"/>
                <a:cs typeface="Arial" pitchFamily="34" charset="0"/>
              </a:rPr>
              <a:t>:</a:t>
            </a:r>
            <a:endParaRPr lang="en-CA" sz="2800" u="sng" dirty="0">
              <a:latin typeface="+mj-lt"/>
              <a:ea typeface="Arial" pitchFamily="34" charset="0"/>
              <a:cs typeface="Arial" pitchFamily="34" charset="0"/>
            </a:endParaRPr>
          </a:p>
          <a:p>
            <a:pPr marL="514350" indent="-514350" fontAlgn="base">
              <a:spcBef>
                <a:spcPct val="0"/>
              </a:spcBef>
              <a:spcAft>
                <a:spcPts val="1000"/>
              </a:spcAft>
              <a:buFont typeface="+mj-lt"/>
              <a:buAutoNum type="arabicPeriod"/>
            </a:pPr>
            <a:r>
              <a:rPr kumimoji="0" lang="en-US" sz="2800" b="0" strike="noStrike" cap="none" normalizeH="0" baseline="0" dirty="0" smtClean="0">
                <a:ln>
                  <a:noFill/>
                </a:ln>
                <a:solidFill>
                  <a:schemeClr val="tx1"/>
                </a:solidFill>
                <a:effectLst/>
                <a:latin typeface="+mj-lt"/>
                <a:ea typeface="Arial" pitchFamily="34" charset="0"/>
                <a:cs typeface="Cambria" pitchFamily="18" charset="0"/>
              </a:rPr>
              <a:t>The mean of the μ’s in populations - </a:t>
            </a:r>
            <a:r>
              <a:rPr lang="en-CA" sz="2800" dirty="0" smtClean="0"/>
              <a:t>E{μ} and</a:t>
            </a:r>
          </a:p>
          <a:p>
            <a:pPr marL="514350" indent="-514350" fontAlgn="base">
              <a:spcBef>
                <a:spcPct val="0"/>
              </a:spcBef>
              <a:spcAft>
                <a:spcPts val="1000"/>
              </a:spcAft>
              <a:buFont typeface="+mj-lt"/>
              <a:buAutoNum type="arabicPeriod"/>
            </a:pPr>
            <a:r>
              <a:rPr kumimoji="0" lang="en-US" sz="2800" b="0" strike="noStrike" cap="none" normalizeH="0" baseline="0" dirty="0" smtClean="0">
                <a:ln>
                  <a:noFill/>
                </a:ln>
                <a:solidFill>
                  <a:schemeClr val="tx1"/>
                </a:solidFill>
                <a:effectLst/>
                <a:latin typeface="+mj-lt"/>
                <a:ea typeface="Arial" pitchFamily="34" charset="0"/>
                <a:cs typeface="Cambria" pitchFamily="18" charset="0"/>
              </a:rPr>
              <a:t>The standard deviation of the μ’s in these populations - σ{μ}.</a:t>
            </a:r>
            <a:endParaRPr kumimoji="0" lang="en-US" sz="2800" b="0" u="none" strike="noStrike" cap="none" normalizeH="0" baseline="0" dirty="0" smtClean="0">
              <a:ln>
                <a:noFill/>
              </a:ln>
              <a:solidFill>
                <a:schemeClr val="tx1"/>
              </a:solidFill>
              <a:effectLst/>
              <a:latin typeface="+mj-lt"/>
              <a:cs typeface="Arial" pitchFamily="34" charset="0"/>
            </a:endParaRPr>
          </a:p>
        </p:txBody>
      </p:sp>
      <p:sp>
        <p:nvSpPr>
          <p:cNvPr id="5" name="TextBox 4"/>
          <p:cNvSpPr txBox="1"/>
          <p:nvPr/>
        </p:nvSpPr>
        <p:spPr>
          <a:xfrm>
            <a:off x="611560" y="278650"/>
            <a:ext cx="4533421" cy="584775"/>
          </a:xfrm>
          <a:prstGeom prst="rect">
            <a:avLst/>
          </a:prstGeom>
          <a:solidFill>
            <a:srgbClr val="FFFFD9"/>
          </a:solidFill>
          <a:ln w="19050">
            <a:solidFill>
              <a:srgbClr val="FF0000"/>
            </a:solidFill>
          </a:ln>
        </p:spPr>
        <p:txBody>
          <a:bodyPr wrap="none" rtlCol="0">
            <a:spAutoFit/>
          </a:bodyPr>
          <a:lstStyle/>
          <a:p>
            <a:r>
              <a:rPr lang="en-CA" sz="3200" dirty="0" smtClean="0"/>
              <a:t> Finally: “What is an SPF?”</a:t>
            </a:r>
          </a:p>
        </p:txBody>
      </p:sp>
      <p:sp>
        <p:nvSpPr>
          <p:cNvPr id="11" name="Footer Placeholder 10"/>
          <p:cNvSpPr>
            <a:spLocks noGrp="1"/>
          </p:cNvSpPr>
          <p:nvPr>
            <p:ph type="ftr" sz="quarter" idx="11"/>
          </p:nvPr>
        </p:nvSpPr>
        <p:spPr/>
        <p:txBody>
          <a:bodyPr/>
          <a:lstStyle/>
          <a:p>
            <a:r>
              <a:rPr lang="en-CA" smtClean="0"/>
              <a:t>SPF workshop UBCO February 2014</a:t>
            </a:r>
            <a:endParaRPr lang="en-CA" dirty="0"/>
          </a:p>
        </p:txBody>
      </p:sp>
      <p:pic>
        <p:nvPicPr>
          <p:cNvPr id="70658" name="Picture 2" descr="https://encrypted-tbn0.gstatic.com/images?q=tbn:ANd9GcSeBrD2I3ANF51DFzSVXUG_Xw2kErlg3U_HehVguj3BpnEoumGB"/>
          <p:cNvPicPr>
            <a:picLocks noChangeAspect="1" noChangeArrowheads="1"/>
          </p:cNvPicPr>
          <p:nvPr/>
        </p:nvPicPr>
        <p:blipFill>
          <a:blip r:embed="rId2" cstate="print"/>
          <a:srcRect/>
          <a:stretch>
            <a:fillRect/>
          </a:stretch>
        </p:blipFill>
        <p:spPr bwMode="auto">
          <a:xfrm>
            <a:off x="656565" y="4149080"/>
            <a:ext cx="2151230" cy="2077559"/>
          </a:xfrm>
          <a:prstGeom prst="rect">
            <a:avLst/>
          </a:prstGeom>
          <a:noFill/>
        </p:spPr>
      </p:pic>
      <p:sp>
        <p:nvSpPr>
          <p:cNvPr id="15" name="TextBox 14"/>
          <p:cNvSpPr txBox="1"/>
          <p:nvPr/>
        </p:nvSpPr>
        <p:spPr>
          <a:xfrm>
            <a:off x="2591780" y="5589240"/>
            <a:ext cx="6361678" cy="584775"/>
          </a:xfrm>
          <a:prstGeom prst="rect">
            <a:avLst/>
          </a:prstGeom>
          <a:solidFill>
            <a:srgbClr val="FFFFCC"/>
          </a:solidFill>
          <a:ln w="19050">
            <a:solidFill>
              <a:srgbClr val="FF0000"/>
            </a:solidFill>
          </a:ln>
        </p:spPr>
        <p:txBody>
          <a:bodyPr wrap="none" rtlCol="0">
            <a:spAutoFit/>
          </a:bodyPr>
          <a:lstStyle/>
          <a:p>
            <a:r>
              <a:rPr lang="en-CA" sz="3200" dirty="0" smtClean="0"/>
              <a:t>Notational conventions to remember</a:t>
            </a:r>
          </a:p>
        </p:txBody>
      </p:sp>
      <p:cxnSp>
        <p:nvCxnSpPr>
          <p:cNvPr id="17" name="Straight Arrow Connector 16"/>
          <p:cNvCxnSpPr/>
          <p:nvPr/>
        </p:nvCxnSpPr>
        <p:spPr>
          <a:xfrm>
            <a:off x="3401870" y="3609020"/>
            <a:ext cx="1755195" cy="2070230"/>
          </a:xfrm>
          <a:prstGeom prst="straightConnector1">
            <a:avLst/>
          </a:prstGeom>
          <a:ln w="25400">
            <a:solidFill>
              <a:srgbClr val="FF0000"/>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flipH="1">
            <a:off x="5382090" y="2708920"/>
            <a:ext cx="1485165" cy="2970330"/>
          </a:xfrm>
          <a:prstGeom prst="straightConnector1">
            <a:avLst/>
          </a:prstGeom>
          <a:ln w="25400">
            <a:solidFill>
              <a:srgbClr val="FF0000"/>
            </a:solidFill>
            <a:prstDash val="dash"/>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500" fill="hold"/>
                                        <p:tgtEl>
                                          <p:spTgt spid="19"/>
                                        </p:tgtEl>
                                        <p:attrNameLst>
                                          <p:attrName>ppt_x</p:attrName>
                                        </p:attrNameLst>
                                      </p:cBhvr>
                                      <p:tavLst>
                                        <p:tav tm="0">
                                          <p:val>
                                            <p:strVal val="#ppt_x"/>
                                          </p:val>
                                        </p:tav>
                                        <p:tav tm="100000">
                                          <p:val>
                                            <p:strVal val="#ppt_x"/>
                                          </p:val>
                                        </p:tav>
                                      </p:tavLst>
                                    </p:anim>
                                    <p:anim calcmode="lin" valueType="num">
                                      <p:cBhvr additive="base">
                                        <p:cTn id="12" dur="500" fill="hold"/>
                                        <p:tgtEl>
                                          <p:spTgt spid="19"/>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500" fill="hold"/>
                                        <p:tgtEl>
                                          <p:spTgt spid="15"/>
                                        </p:tgtEl>
                                        <p:attrNameLst>
                                          <p:attrName>ppt_x</p:attrName>
                                        </p:attrNameLst>
                                      </p:cBhvr>
                                      <p:tavLst>
                                        <p:tav tm="0">
                                          <p:val>
                                            <p:strVal val="#ppt_x"/>
                                          </p:val>
                                        </p:tav>
                                        <p:tav tm="100000">
                                          <p:val>
                                            <p:strVal val="#ppt_x"/>
                                          </p:val>
                                        </p:tav>
                                      </p:tavLst>
                                    </p:anim>
                                    <p:anim calcmode="lin" valueType="num">
                                      <p:cBhvr additive="base">
                                        <p:cTn id="16"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CA" smtClean="0"/>
              <a:t>SPF workshop UBCO February 2014</a:t>
            </a:r>
            <a:endParaRPr lang="en-CA" dirty="0"/>
          </a:p>
        </p:txBody>
      </p:sp>
      <p:sp>
        <p:nvSpPr>
          <p:cNvPr id="3" name="Slide Number Placeholder 2"/>
          <p:cNvSpPr>
            <a:spLocks noGrp="1"/>
          </p:cNvSpPr>
          <p:nvPr>
            <p:ph type="sldNum" sz="quarter" idx="12"/>
          </p:nvPr>
        </p:nvSpPr>
        <p:spPr/>
        <p:txBody>
          <a:bodyPr/>
          <a:lstStyle/>
          <a:p>
            <a:fld id="{DA4189B1-7805-43E2-AFD9-89A95CE04D74}" type="slidenum">
              <a:rPr lang="en-CA" smtClean="0"/>
              <a:pPr/>
              <a:t>16</a:t>
            </a:fld>
            <a:endParaRPr lang="en-CA"/>
          </a:p>
        </p:txBody>
      </p:sp>
      <p:sp>
        <p:nvSpPr>
          <p:cNvPr id="4" name="TextBox 3"/>
          <p:cNvSpPr txBox="1"/>
          <p:nvPr/>
        </p:nvSpPr>
        <p:spPr>
          <a:xfrm>
            <a:off x="341530" y="278650"/>
            <a:ext cx="6361678" cy="584775"/>
          </a:xfrm>
          <a:prstGeom prst="rect">
            <a:avLst/>
          </a:prstGeom>
          <a:solidFill>
            <a:srgbClr val="FFFFD9"/>
          </a:solidFill>
          <a:ln w="19050">
            <a:solidFill>
              <a:srgbClr val="FF0000"/>
            </a:solidFill>
          </a:ln>
        </p:spPr>
        <p:txBody>
          <a:bodyPr wrap="none" rtlCol="0">
            <a:spAutoFit/>
          </a:bodyPr>
          <a:lstStyle/>
          <a:p>
            <a:r>
              <a:rPr lang="en-CA" sz="3200" dirty="0" smtClean="0"/>
              <a:t>Notational conventions to remember</a:t>
            </a:r>
          </a:p>
        </p:txBody>
      </p:sp>
      <p:sp>
        <p:nvSpPr>
          <p:cNvPr id="5" name="TextBox 4"/>
          <p:cNvSpPr txBox="1"/>
          <p:nvPr/>
        </p:nvSpPr>
        <p:spPr>
          <a:xfrm>
            <a:off x="431540" y="1178750"/>
            <a:ext cx="7290810" cy="4555093"/>
          </a:xfrm>
          <a:prstGeom prst="rect">
            <a:avLst/>
          </a:prstGeom>
          <a:solidFill>
            <a:schemeClr val="bg1"/>
          </a:solidFill>
          <a:ln w="19050">
            <a:solidFill>
              <a:srgbClr val="FF0000"/>
            </a:solidFill>
          </a:ln>
        </p:spPr>
        <p:txBody>
          <a:bodyPr wrap="square" rtlCol="0">
            <a:spAutoFit/>
          </a:bodyPr>
          <a:lstStyle/>
          <a:p>
            <a:r>
              <a:rPr lang="en-CA" sz="2800" dirty="0" smtClean="0"/>
              <a:t>μ - the expected number of crashes for a unit</a:t>
            </a:r>
          </a:p>
          <a:p>
            <a:r>
              <a:rPr lang="en-CA" sz="2800" dirty="0" smtClean="0"/>
              <a:t>    - estimate of μ . </a:t>
            </a:r>
            <a:r>
              <a:rPr lang="en-CA" sz="2800" b="1" dirty="0" smtClean="0">
                <a:solidFill>
                  <a:srgbClr val="FF0000"/>
                </a:solidFill>
              </a:rPr>
              <a:t>Caret above always means:</a:t>
            </a:r>
          </a:p>
          <a:p>
            <a:r>
              <a:rPr lang="en-CA" sz="2800" b="1" dirty="0" smtClean="0">
                <a:solidFill>
                  <a:srgbClr val="FF0000"/>
                </a:solidFill>
              </a:rPr>
              <a:t>       estimate of ...</a:t>
            </a:r>
          </a:p>
          <a:p>
            <a:pPr>
              <a:spcBef>
                <a:spcPts val="600"/>
              </a:spcBef>
            </a:pPr>
            <a:r>
              <a:rPr lang="en-CA" sz="2800" dirty="0" smtClean="0"/>
              <a:t>          - Average of μ’s in a population of units.</a:t>
            </a:r>
          </a:p>
          <a:p>
            <a:r>
              <a:rPr lang="en-CA" sz="2800" b="1" dirty="0" smtClean="0">
                <a:solidFill>
                  <a:srgbClr val="FF0000"/>
                </a:solidFill>
              </a:rPr>
              <a:t>E{.} always means ‘average or expected value of whatever the dot stands for.’</a:t>
            </a:r>
          </a:p>
          <a:p>
            <a:pPr>
              <a:spcBef>
                <a:spcPts val="600"/>
              </a:spcBef>
            </a:pPr>
            <a:r>
              <a:rPr lang="en-CA" sz="2800" dirty="0" smtClean="0"/>
              <a:t>           - standard deviation of μ’s in a population of units.  </a:t>
            </a:r>
          </a:p>
          <a:p>
            <a:r>
              <a:rPr lang="en-CA" sz="2800" b="1" dirty="0" smtClean="0">
                <a:solidFill>
                  <a:srgbClr val="FF0000"/>
                </a:solidFill>
              </a:rPr>
              <a:t>σ{.}  always means standard deviation of whatever the dot stands for. </a:t>
            </a:r>
            <a:r>
              <a:rPr lang="en-CA" sz="2800" dirty="0" smtClean="0"/>
              <a:t>    </a:t>
            </a:r>
          </a:p>
        </p:txBody>
      </p:sp>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1027" name="Rectangle 3"/>
          <p:cNvSpPr>
            <a:spLocks noChangeArrowheads="1"/>
          </p:cNvSpPr>
          <p:nvPr/>
        </p:nvSpPr>
        <p:spPr bwMode="auto">
          <a:xfrm>
            <a:off x="0" y="66357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29"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pic>
        <p:nvPicPr>
          <p:cNvPr id="1028" name="Picture 4"/>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521550" y="1628800"/>
            <a:ext cx="225025" cy="551945"/>
          </a:xfrm>
          <a:prstGeom prst="rect">
            <a:avLst/>
          </a:prstGeom>
          <a:noFill/>
        </p:spPr>
      </p:pic>
      <p:sp>
        <p:nvSpPr>
          <p:cNvPr id="1030" name="Rectangle 6"/>
          <p:cNvSpPr>
            <a:spLocks noChangeArrowheads="1"/>
          </p:cNvSpPr>
          <p:nvPr/>
        </p:nvSpPr>
        <p:spPr bwMode="auto">
          <a:xfrm>
            <a:off x="0" y="6635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32"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1034"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pic>
        <p:nvPicPr>
          <p:cNvPr id="1033" name="Picture 9"/>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476545" y="2573905"/>
            <a:ext cx="756084" cy="540060"/>
          </a:xfrm>
          <a:prstGeom prst="rect">
            <a:avLst/>
          </a:prstGeom>
          <a:noFill/>
        </p:spPr>
      </p:pic>
      <p:sp>
        <p:nvSpPr>
          <p:cNvPr id="1036"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1038"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pic>
        <p:nvPicPr>
          <p:cNvPr id="1037" name="Picture 13"/>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521550" y="3879050"/>
            <a:ext cx="819091" cy="585065"/>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DA4189B1-7805-43E2-AFD9-89A95CE04D74}" type="slidenum">
              <a:rPr lang="en-CA" smtClean="0"/>
              <a:pPr/>
              <a:t>17</a:t>
            </a:fld>
            <a:endParaRPr lang="en-CA"/>
          </a:p>
        </p:txBody>
      </p:sp>
      <p:sp>
        <p:nvSpPr>
          <p:cNvPr id="8" name="TextBox 7"/>
          <p:cNvSpPr txBox="1"/>
          <p:nvPr/>
        </p:nvSpPr>
        <p:spPr>
          <a:xfrm>
            <a:off x="251519" y="233645"/>
            <a:ext cx="8370931" cy="2677656"/>
          </a:xfrm>
          <a:prstGeom prst="rect">
            <a:avLst/>
          </a:prstGeom>
          <a:solidFill>
            <a:schemeClr val="bg1"/>
          </a:solidFill>
          <a:ln w="19050">
            <a:solidFill>
              <a:srgbClr val="FF0000"/>
            </a:solidFill>
          </a:ln>
        </p:spPr>
        <p:txBody>
          <a:bodyPr wrap="square" rtlCol="0">
            <a:spAutoFit/>
          </a:bodyPr>
          <a:lstStyle/>
          <a:p>
            <a:r>
              <a:rPr lang="en-CA" sz="2800" dirty="0" smtClean="0"/>
              <a:t>The information we get from an SPF is not about units; it is always about a </a:t>
            </a:r>
            <a:r>
              <a:rPr lang="en-CA" sz="2800" u="sng" dirty="0" smtClean="0"/>
              <a:t>population of units.</a:t>
            </a:r>
            <a:r>
              <a:rPr lang="en-CA" sz="2800" dirty="0" smtClean="0"/>
              <a:t> </a:t>
            </a:r>
          </a:p>
          <a:p>
            <a:r>
              <a:rPr lang="en-CA" sz="2800" dirty="0" smtClean="0"/>
              <a:t>When we  use the SPF information to estimate the safety of a specific unit we argue as follows: “This unit has the same traits as the units in the population. Therefore my best guess of its μ is E{μ}.”</a:t>
            </a:r>
          </a:p>
        </p:txBody>
      </p:sp>
      <p:sp>
        <p:nvSpPr>
          <p:cNvPr id="11" name="Footer Placeholder 10"/>
          <p:cNvSpPr>
            <a:spLocks noGrp="1"/>
          </p:cNvSpPr>
          <p:nvPr>
            <p:ph type="ftr" sz="quarter" idx="11"/>
          </p:nvPr>
        </p:nvSpPr>
        <p:spPr/>
        <p:txBody>
          <a:bodyPr/>
          <a:lstStyle/>
          <a:p>
            <a:r>
              <a:rPr lang="en-CA" smtClean="0"/>
              <a:t>SPF workshop UBCO February 2014</a:t>
            </a:r>
            <a:endParaRPr lang="en-CA"/>
          </a:p>
        </p:txBody>
      </p:sp>
      <p:pic>
        <p:nvPicPr>
          <p:cNvPr id="12" name="Picture 11" descr="Figure 1 of section 1.1, what is what.jpg"/>
          <p:cNvPicPr>
            <a:picLocks noChangeAspect="1"/>
          </p:cNvPicPr>
          <p:nvPr/>
        </p:nvPicPr>
        <p:blipFill>
          <a:blip r:embed="rId2" cstate="print"/>
          <a:srcRect t="11282" r="26157" b="42781"/>
          <a:stretch>
            <a:fillRect/>
          </a:stretch>
        </p:blipFill>
        <p:spPr>
          <a:xfrm>
            <a:off x="2168576" y="3068960"/>
            <a:ext cx="6363864" cy="3060340"/>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CA" smtClean="0"/>
              <a:t>SPF workshop UBCO February 2014</a:t>
            </a:r>
            <a:endParaRPr lang="en-CA"/>
          </a:p>
        </p:txBody>
      </p:sp>
      <p:sp>
        <p:nvSpPr>
          <p:cNvPr id="3" name="Slide Number Placeholder 2"/>
          <p:cNvSpPr>
            <a:spLocks noGrp="1"/>
          </p:cNvSpPr>
          <p:nvPr>
            <p:ph type="sldNum" sz="quarter" idx="12"/>
          </p:nvPr>
        </p:nvSpPr>
        <p:spPr/>
        <p:txBody>
          <a:bodyPr/>
          <a:lstStyle/>
          <a:p>
            <a:fld id="{DA4189B1-7805-43E2-AFD9-89A95CE04D74}" type="slidenum">
              <a:rPr lang="en-CA" smtClean="0"/>
              <a:pPr/>
              <a:t>18</a:t>
            </a:fld>
            <a:endParaRPr lang="en-CA"/>
          </a:p>
        </p:txBody>
      </p:sp>
      <p:sp>
        <p:nvSpPr>
          <p:cNvPr id="4" name="TextBox 3"/>
          <p:cNvSpPr txBox="1"/>
          <p:nvPr/>
        </p:nvSpPr>
        <p:spPr>
          <a:xfrm>
            <a:off x="2501770" y="98630"/>
            <a:ext cx="3555973" cy="584775"/>
          </a:xfrm>
          <a:prstGeom prst="rect">
            <a:avLst/>
          </a:prstGeom>
          <a:solidFill>
            <a:srgbClr val="FFFFD9"/>
          </a:solidFill>
          <a:ln w="19050">
            <a:solidFill>
              <a:srgbClr val="FF0000"/>
            </a:solidFill>
          </a:ln>
        </p:spPr>
        <p:txBody>
          <a:bodyPr wrap="none" rtlCol="0">
            <a:spAutoFit/>
          </a:bodyPr>
          <a:lstStyle/>
          <a:p>
            <a:r>
              <a:rPr lang="en-CA" sz="3200" dirty="0" smtClean="0"/>
              <a:t> In interim summary</a:t>
            </a:r>
          </a:p>
        </p:txBody>
      </p:sp>
      <p:sp>
        <p:nvSpPr>
          <p:cNvPr id="5" name="TextBox 4"/>
          <p:cNvSpPr txBox="1"/>
          <p:nvPr/>
        </p:nvSpPr>
        <p:spPr>
          <a:xfrm>
            <a:off x="296525" y="818710"/>
            <a:ext cx="6579878" cy="523220"/>
          </a:xfrm>
          <a:prstGeom prst="rect">
            <a:avLst/>
          </a:prstGeom>
          <a:solidFill>
            <a:schemeClr val="bg1"/>
          </a:solidFill>
          <a:ln w="19050">
            <a:solidFill>
              <a:srgbClr val="FF0000"/>
            </a:solidFill>
          </a:ln>
        </p:spPr>
        <p:txBody>
          <a:bodyPr wrap="none" rtlCol="0">
            <a:spAutoFit/>
          </a:bodyPr>
          <a:lstStyle/>
          <a:p>
            <a:pPr marL="514350" indent="-514350"/>
            <a:r>
              <a:rPr lang="en-US" sz="2800" dirty="0" smtClean="0"/>
              <a:t>We needed to be clear about </a:t>
            </a:r>
            <a:r>
              <a:rPr lang="en-US" sz="2800" u="sng" dirty="0" smtClean="0"/>
              <a:t>what is an SPF</a:t>
            </a:r>
          </a:p>
        </p:txBody>
      </p:sp>
      <p:sp>
        <p:nvSpPr>
          <p:cNvPr id="6" name="TextBox 5"/>
          <p:cNvSpPr txBox="1"/>
          <p:nvPr/>
        </p:nvSpPr>
        <p:spPr>
          <a:xfrm>
            <a:off x="296525" y="1550288"/>
            <a:ext cx="8280918" cy="954107"/>
          </a:xfrm>
          <a:prstGeom prst="rect">
            <a:avLst/>
          </a:prstGeom>
          <a:solidFill>
            <a:schemeClr val="bg1"/>
          </a:solidFill>
          <a:ln w="19050">
            <a:solidFill>
              <a:srgbClr val="FF0000"/>
            </a:solidFill>
          </a:ln>
        </p:spPr>
        <p:txBody>
          <a:bodyPr wrap="square" rtlCol="0">
            <a:spAutoFit/>
          </a:bodyPr>
          <a:lstStyle/>
          <a:p>
            <a:r>
              <a:rPr lang="en-US" sz="2800" dirty="0" smtClean="0"/>
              <a:t>To get there we had to say what we mean </a:t>
            </a:r>
            <a:r>
              <a:rPr lang="en-US" sz="2800" u="sng" dirty="0" smtClean="0"/>
              <a:t>by ‘safety of a unit’</a:t>
            </a:r>
            <a:r>
              <a:rPr lang="en-US" sz="2800" dirty="0" smtClean="0"/>
              <a:t> and that it depends on its </a:t>
            </a:r>
            <a:r>
              <a:rPr lang="en-US" sz="2800" u="sng" dirty="0" smtClean="0"/>
              <a:t>safety-relevant traits</a:t>
            </a:r>
          </a:p>
        </p:txBody>
      </p:sp>
      <p:sp>
        <p:nvSpPr>
          <p:cNvPr id="7" name="TextBox 6"/>
          <p:cNvSpPr txBox="1"/>
          <p:nvPr/>
        </p:nvSpPr>
        <p:spPr>
          <a:xfrm>
            <a:off x="296525" y="2712753"/>
            <a:ext cx="8235915" cy="954107"/>
          </a:xfrm>
          <a:prstGeom prst="rect">
            <a:avLst/>
          </a:prstGeom>
          <a:solidFill>
            <a:schemeClr val="bg1"/>
          </a:solidFill>
          <a:ln w="19050">
            <a:solidFill>
              <a:srgbClr val="FF0000"/>
            </a:solidFill>
          </a:ln>
        </p:spPr>
        <p:txBody>
          <a:bodyPr wrap="square" rtlCol="0">
            <a:spAutoFit/>
          </a:bodyPr>
          <a:lstStyle/>
          <a:p>
            <a:r>
              <a:rPr lang="en-US" sz="2800" dirty="0" smtClean="0"/>
              <a:t>Further, we had to mention that units that share some safety-relevant traits form </a:t>
            </a:r>
            <a:r>
              <a:rPr lang="en-US" sz="2800" u="sng" dirty="0" smtClean="0"/>
              <a:t>populations of units</a:t>
            </a:r>
          </a:p>
        </p:txBody>
      </p:sp>
      <p:sp>
        <p:nvSpPr>
          <p:cNvPr id="8" name="TextBox 7"/>
          <p:cNvSpPr txBox="1"/>
          <p:nvPr/>
        </p:nvSpPr>
        <p:spPr>
          <a:xfrm>
            <a:off x="296525" y="3875218"/>
            <a:ext cx="5355594" cy="954107"/>
          </a:xfrm>
          <a:prstGeom prst="rect">
            <a:avLst/>
          </a:prstGeom>
          <a:solidFill>
            <a:schemeClr val="bg1"/>
          </a:solidFill>
          <a:ln w="19050">
            <a:solidFill>
              <a:srgbClr val="FF0000"/>
            </a:solidFill>
          </a:ln>
        </p:spPr>
        <p:txBody>
          <a:bodyPr wrap="square" rtlCol="0">
            <a:spAutoFit/>
          </a:bodyPr>
          <a:lstStyle/>
          <a:p>
            <a:r>
              <a:rPr lang="en-US" sz="2800" dirty="0" smtClean="0"/>
              <a:t>The safety of a population of units can be described by </a:t>
            </a:r>
            <a:r>
              <a:rPr lang="en-US" sz="2800" u="sng" dirty="0" smtClean="0"/>
              <a:t>E{</a:t>
            </a:r>
            <a:r>
              <a:rPr lang="en-US" sz="2800" u="sng" dirty="0" smtClean="0">
                <a:latin typeface="Symbol" pitchFamily="18" charset="2"/>
              </a:rPr>
              <a:t>m</a:t>
            </a:r>
            <a:r>
              <a:rPr lang="en-US" sz="2800" u="sng" dirty="0" smtClean="0">
                <a:latin typeface="+mj-lt"/>
              </a:rPr>
              <a:t>}</a:t>
            </a:r>
            <a:r>
              <a:rPr lang="en-US" sz="2800" u="sng" dirty="0" smtClean="0">
                <a:latin typeface="Symbol" pitchFamily="18" charset="2"/>
              </a:rPr>
              <a:t> </a:t>
            </a:r>
            <a:r>
              <a:rPr lang="en-US" sz="2800" u="sng" dirty="0" smtClean="0">
                <a:latin typeface="+mj-lt"/>
              </a:rPr>
              <a:t>and </a:t>
            </a:r>
            <a:r>
              <a:rPr lang="en-US" sz="2800" u="sng" dirty="0" smtClean="0">
                <a:latin typeface="Symbol" pitchFamily="18" charset="2"/>
              </a:rPr>
              <a:t>s{m}</a:t>
            </a:r>
            <a:endParaRPr lang="en-US" sz="2800" u="sng" dirty="0" smtClean="0"/>
          </a:p>
        </p:txBody>
      </p:sp>
      <p:sp>
        <p:nvSpPr>
          <p:cNvPr id="9" name="TextBox 8"/>
          <p:cNvSpPr txBox="1"/>
          <p:nvPr/>
        </p:nvSpPr>
        <p:spPr>
          <a:xfrm>
            <a:off x="296525" y="5037683"/>
            <a:ext cx="6766661" cy="523220"/>
          </a:xfrm>
          <a:prstGeom prst="rect">
            <a:avLst/>
          </a:prstGeom>
          <a:solidFill>
            <a:schemeClr val="bg1"/>
          </a:solidFill>
          <a:ln w="19050">
            <a:solidFill>
              <a:srgbClr val="FF0000"/>
            </a:solidFill>
          </a:ln>
        </p:spPr>
        <p:txBody>
          <a:bodyPr wrap="none" rtlCol="0">
            <a:spAutoFit/>
          </a:bodyPr>
          <a:lstStyle/>
          <a:p>
            <a:r>
              <a:rPr lang="en-US" sz="2800" dirty="0" smtClean="0"/>
              <a:t>These are necessary for practical applications</a:t>
            </a:r>
          </a:p>
        </p:txBody>
      </p:sp>
      <p:sp>
        <p:nvSpPr>
          <p:cNvPr id="10" name="TextBox 9"/>
          <p:cNvSpPr txBox="1"/>
          <p:nvPr/>
        </p:nvSpPr>
        <p:spPr>
          <a:xfrm>
            <a:off x="296525" y="5769260"/>
            <a:ext cx="5895654" cy="954107"/>
          </a:xfrm>
          <a:prstGeom prst="rect">
            <a:avLst/>
          </a:prstGeom>
          <a:solidFill>
            <a:schemeClr val="bg1"/>
          </a:solidFill>
          <a:ln w="19050">
            <a:solidFill>
              <a:srgbClr val="FF0000"/>
            </a:solidFill>
          </a:ln>
        </p:spPr>
        <p:txBody>
          <a:bodyPr wrap="square" rtlCol="0">
            <a:spAutoFit/>
          </a:bodyPr>
          <a:lstStyle/>
          <a:p>
            <a:r>
              <a:rPr lang="en-US" sz="2800" dirty="0" smtClean="0"/>
              <a:t>An SPF provides estimates of E{</a:t>
            </a:r>
            <a:r>
              <a:rPr lang="en-US" sz="2800" dirty="0" smtClean="0">
                <a:latin typeface="Symbol" pitchFamily="18" charset="2"/>
              </a:rPr>
              <a:t>m</a:t>
            </a:r>
            <a:r>
              <a:rPr lang="en-US" sz="2800" dirty="0" smtClean="0"/>
              <a:t>}</a:t>
            </a:r>
            <a:r>
              <a:rPr lang="en-US" sz="2800" dirty="0" smtClean="0">
                <a:latin typeface="Symbol" pitchFamily="18" charset="2"/>
              </a:rPr>
              <a:t> </a:t>
            </a:r>
            <a:r>
              <a:rPr lang="en-US" sz="2800" dirty="0" smtClean="0"/>
              <a:t>and </a:t>
            </a:r>
            <a:r>
              <a:rPr lang="en-US" sz="2800" dirty="0" smtClean="0">
                <a:latin typeface="Symbol" pitchFamily="18" charset="2"/>
              </a:rPr>
              <a:t>s{m} </a:t>
            </a:r>
            <a:r>
              <a:rPr lang="en-US" sz="2800" dirty="0" smtClean="0">
                <a:latin typeface="+mj-lt"/>
              </a:rPr>
              <a:t>for many populations</a:t>
            </a:r>
            <a:endParaRPr lang="en-US" sz="28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ppt_x"/>
                                          </p:val>
                                        </p:tav>
                                        <p:tav tm="100000">
                                          <p:val>
                                            <p:strVal val="#ppt_x"/>
                                          </p:val>
                                        </p:tav>
                                      </p:tavLst>
                                    </p:anim>
                                    <p:anim calcmode="lin" valueType="num">
                                      <p:cBhvr additive="base">
                                        <p:cTn id="2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500" fill="hold"/>
                                        <p:tgtEl>
                                          <p:spTgt spid="10"/>
                                        </p:tgtEl>
                                        <p:attrNameLst>
                                          <p:attrName>ppt_x</p:attrName>
                                        </p:attrNameLst>
                                      </p:cBhvr>
                                      <p:tavLst>
                                        <p:tav tm="0">
                                          <p:val>
                                            <p:strVal val="#ppt_x"/>
                                          </p:val>
                                        </p:tav>
                                        <p:tav tm="100000">
                                          <p:val>
                                            <p:strVal val="#ppt_x"/>
                                          </p:val>
                                        </p:tav>
                                      </p:tavLst>
                                    </p:anim>
                                    <p:anim calcmode="lin" valueType="num">
                                      <p:cBhvr additive="base">
                                        <p:cTn id="32"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CA" smtClean="0"/>
              <a:t>SPF workshop UBCO February 2014</a:t>
            </a:r>
            <a:endParaRPr lang="en-CA"/>
          </a:p>
        </p:txBody>
      </p:sp>
      <p:sp>
        <p:nvSpPr>
          <p:cNvPr id="3" name="Slide Number Placeholder 2"/>
          <p:cNvSpPr>
            <a:spLocks noGrp="1"/>
          </p:cNvSpPr>
          <p:nvPr>
            <p:ph type="sldNum" sz="quarter" idx="12"/>
          </p:nvPr>
        </p:nvSpPr>
        <p:spPr/>
        <p:txBody>
          <a:bodyPr/>
          <a:lstStyle/>
          <a:p>
            <a:fld id="{DA4189B1-7805-43E2-AFD9-89A95CE04D74}" type="slidenum">
              <a:rPr lang="en-CA" smtClean="0"/>
              <a:pPr/>
              <a:t>19</a:t>
            </a:fld>
            <a:endParaRPr lang="en-CA"/>
          </a:p>
        </p:txBody>
      </p:sp>
      <p:sp>
        <p:nvSpPr>
          <p:cNvPr id="4" name="TextBox 3"/>
          <p:cNvSpPr txBox="1"/>
          <p:nvPr/>
        </p:nvSpPr>
        <p:spPr>
          <a:xfrm>
            <a:off x="310558" y="188640"/>
            <a:ext cx="6466687" cy="584775"/>
          </a:xfrm>
          <a:prstGeom prst="rect">
            <a:avLst/>
          </a:prstGeom>
          <a:solidFill>
            <a:srgbClr val="FFFFD9"/>
          </a:solidFill>
          <a:ln w="19050">
            <a:solidFill>
              <a:srgbClr val="FF0000"/>
            </a:solidFill>
          </a:ln>
        </p:spPr>
        <p:txBody>
          <a:bodyPr wrap="square" rtlCol="0">
            <a:spAutoFit/>
          </a:bodyPr>
          <a:lstStyle/>
          <a:p>
            <a:r>
              <a:rPr lang="en-CA" sz="3200" dirty="0" smtClean="0"/>
              <a:t>What          and          are needed for? </a:t>
            </a:r>
            <a:endParaRPr lang="en-CA" sz="2800" dirty="0" smtClean="0"/>
          </a:p>
        </p:txBody>
      </p:sp>
      <p:graphicFrame>
        <p:nvGraphicFramePr>
          <p:cNvPr id="5" name="Object 2"/>
          <p:cNvGraphicFramePr>
            <a:graphicFrameLocks noChangeAspect="1"/>
          </p:cNvGraphicFramePr>
          <p:nvPr/>
        </p:nvGraphicFramePr>
        <p:xfrm>
          <a:off x="1422400" y="233840"/>
          <a:ext cx="719138" cy="503238"/>
        </p:xfrm>
        <a:graphic>
          <a:graphicData uri="http://schemas.openxmlformats.org/presentationml/2006/ole">
            <p:oleObj spid="_x0000_s75778" name="משוואה" r:id="rId3" imgW="507960" imgH="355320" progId="Equation.3">
              <p:embed/>
            </p:oleObj>
          </a:graphicData>
        </a:graphic>
      </p:graphicFrame>
      <p:graphicFrame>
        <p:nvGraphicFramePr>
          <p:cNvPr id="6" name="Object 3"/>
          <p:cNvGraphicFramePr>
            <a:graphicFrameLocks noChangeAspect="1"/>
          </p:cNvGraphicFramePr>
          <p:nvPr/>
        </p:nvGraphicFramePr>
        <p:xfrm>
          <a:off x="2951163" y="254478"/>
          <a:ext cx="720725" cy="474662"/>
        </p:xfrm>
        <a:graphic>
          <a:graphicData uri="http://schemas.openxmlformats.org/presentationml/2006/ole">
            <p:oleObj spid="_x0000_s75779" name="משוואה" r:id="rId4" imgW="482400" imgH="317160" progId="Equation.3">
              <p:embed/>
            </p:oleObj>
          </a:graphicData>
        </a:graphic>
      </p:graphicFrame>
      <p:sp>
        <p:nvSpPr>
          <p:cNvPr id="7" name="TextBox 6"/>
          <p:cNvSpPr txBox="1"/>
          <p:nvPr/>
        </p:nvSpPr>
        <p:spPr>
          <a:xfrm>
            <a:off x="296525" y="1043735"/>
            <a:ext cx="8191099" cy="4478149"/>
          </a:xfrm>
          <a:prstGeom prst="rect">
            <a:avLst/>
          </a:prstGeom>
          <a:solidFill>
            <a:schemeClr val="bg1"/>
          </a:solidFill>
          <a:ln w="19050">
            <a:solidFill>
              <a:srgbClr val="FF0000"/>
            </a:solidFill>
          </a:ln>
        </p:spPr>
        <p:txBody>
          <a:bodyPr wrap="square" rtlCol="0">
            <a:spAutoFit/>
          </a:bodyPr>
          <a:lstStyle/>
          <a:p>
            <a:pPr>
              <a:spcAft>
                <a:spcPts val="600"/>
              </a:spcAft>
            </a:pPr>
            <a:r>
              <a:rPr lang="en-CA" sz="2800" dirty="0" smtClean="0"/>
              <a:t>Two groups of applications:</a:t>
            </a:r>
          </a:p>
          <a:p>
            <a:r>
              <a:rPr lang="en-CA" sz="2800" u="sng" dirty="0" smtClean="0"/>
              <a:t>Group I</a:t>
            </a:r>
            <a:r>
              <a:rPr lang="en-CA" sz="2800" dirty="0" smtClean="0"/>
              <a:t>: We really need the E{</a:t>
            </a:r>
            <a:r>
              <a:rPr lang="en-CA" sz="2800" dirty="0" smtClean="0">
                <a:latin typeface="Symbol" pitchFamily="18" charset="2"/>
              </a:rPr>
              <a:t>m</a:t>
            </a:r>
            <a:r>
              <a:rPr lang="en-CA" sz="2800" dirty="0" smtClean="0"/>
              <a:t>}.</a:t>
            </a:r>
          </a:p>
          <a:p>
            <a:pPr lvl="1"/>
            <a:r>
              <a:rPr lang="en-CA" sz="2800" dirty="0" smtClean="0"/>
              <a:t>Examples: (a)To judge what is deviant we have to know what is ‘normal’ . (b) How different are the                  E{</a:t>
            </a:r>
            <a:r>
              <a:rPr lang="en-CA" sz="2800" dirty="0" smtClean="0">
                <a:latin typeface="Symbol" pitchFamily="18" charset="2"/>
              </a:rPr>
              <a:t>m</a:t>
            </a:r>
            <a:r>
              <a:rPr lang="en-CA" sz="2800" dirty="0" smtClean="0"/>
              <a:t>}‘s of segments with and without (say, paved shoulders)?</a:t>
            </a:r>
          </a:p>
          <a:p>
            <a:pPr marL="0" lvl="1"/>
            <a:r>
              <a:rPr lang="en-CA" sz="2800" u="sng" dirty="0" smtClean="0"/>
              <a:t>Group II</a:t>
            </a:r>
            <a:r>
              <a:rPr lang="en-CA" sz="2800" dirty="0" smtClean="0"/>
              <a:t>. We really need the μ of a specific unit and E{</a:t>
            </a:r>
            <a:r>
              <a:rPr lang="en-CA" sz="2800" dirty="0" smtClean="0">
                <a:latin typeface="Symbol" pitchFamily="18" charset="2"/>
              </a:rPr>
              <a:t>m</a:t>
            </a:r>
            <a:r>
              <a:rPr lang="en-CA" sz="2800" dirty="0" smtClean="0"/>
              <a:t>} helps us to estimate it. Examples: (a) is this road segment a ‘blackspot’? 	(b) How did the μ of this unit change from ‘before’ treatment to ‘after’ treatment?</a:t>
            </a:r>
          </a:p>
        </p:txBody>
      </p:sp>
      <p:pic>
        <p:nvPicPr>
          <p:cNvPr id="8" name="Picture 2"/>
          <p:cNvPicPr>
            <a:picLocks noChangeAspect="1" noChangeArrowheads="1"/>
          </p:cNvPicPr>
          <p:nvPr/>
        </p:nvPicPr>
        <p:blipFill>
          <a:blip r:embed="rId5" cstate="print"/>
          <a:srcRect/>
          <a:stretch>
            <a:fillRect/>
          </a:stretch>
        </p:blipFill>
        <p:spPr bwMode="auto">
          <a:xfrm>
            <a:off x="7177660" y="-1"/>
            <a:ext cx="1640042" cy="212385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A4189B1-7805-43E2-AFD9-89A95CE04D74}" type="slidenum">
              <a:rPr lang="en-CA" smtClean="0"/>
              <a:pPr/>
              <a:t>2</a:t>
            </a:fld>
            <a:endParaRPr lang="en-CA"/>
          </a:p>
        </p:txBody>
      </p:sp>
      <p:sp>
        <p:nvSpPr>
          <p:cNvPr id="5" name="Footer Placeholder 4"/>
          <p:cNvSpPr>
            <a:spLocks noGrp="1"/>
          </p:cNvSpPr>
          <p:nvPr>
            <p:ph type="ftr" sz="quarter" idx="11"/>
          </p:nvPr>
        </p:nvSpPr>
        <p:spPr/>
        <p:txBody>
          <a:bodyPr/>
          <a:lstStyle/>
          <a:p>
            <a:r>
              <a:rPr lang="en-CA" smtClean="0"/>
              <a:t>SPF workshop UBCO February 2014</a:t>
            </a:r>
            <a:endParaRPr lang="en-CA"/>
          </a:p>
        </p:txBody>
      </p:sp>
      <p:sp>
        <p:nvSpPr>
          <p:cNvPr id="7" name="TextBox 6"/>
          <p:cNvSpPr txBox="1"/>
          <p:nvPr/>
        </p:nvSpPr>
        <p:spPr>
          <a:xfrm>
            <a:off x="341530" y="593685"/>
            <a:ext cx="2576796" cy="584775"/>
          </a:xfrm>
          <a:prstGeom prst="rect">
            <a:avLst/>
          </a:prstGeom>
          <a:solidFill>
            <a:srgbClr val="FFFFD9"/>
          </a:solidFill>
          <a:ln w="19050">
            <a:solidFill>
              <a:srgbClr val="FF0000"/>
            </a:solidFill>
          </a:ln>
        </p:spPr>
        <p:txBody>
          <a:bodyPr wrap="none" rtlCol="0">
            <a:spAutoFit/>
          </a:bodyPr>
          <a:lstStyle/>
          <a:p>
            <a:r>
              <a:rPr lang="en-CA" sz="3200" dirty="0" smtClean="0"/>
              <a:t> What is what.</a:t>
            </a:r>
          </a:p>
        </p:txBody>
      </p:sp>
      <p:sp>
        <p:nvSpPr>
          <p:cNvPr id="8" name="TextBox 7"/>
          <p:cNvSpPr txBox="1"/>
          <p:nvPr/>
        </p:nvSpPr>
        <p:spPr>
          <a:xfrm>
            <a:off x="341530" y="1583795"/>
            <a:ext cx="7016921" cy="1384995"/>
          </a:xfrm>
          <a:prstGeom prst="rect">
            <a:avLst/>
          </a:prstGeom>
          <a:solidFill>
            <a:schemeClr val="bg1"/>
          </a:solidFill>
          <a:ln w="19050">
            <a:solidFill>
              <a:srgbClr val="FF0000"/>
            </a:solidFill>
          </a:ln>
        </p:spPr>
        <p:txBody>
          <a:bodyPr wrap="none" rtlCol="0">
            <a:spAutoFit/>
          </a:bodyPr>
          <a:lstStyle/>
          <a:p>
            <a:pPr marL="514350" indent="-514350">
              <a:buFont typeface="+mj-lt"/>
              <a:buAutoNum type="arabicPeriod"/>
            </a:pPr>
            <a:r>
              <a:rPr lang="en-CA" sz="2800" dirty="0" smtClean="0"/>
              <a:t>What are SPFs?</a:t>
            </a:r>
          </a:p>
          <a:p>
            <a:pPr marL="514350" indent="-514350">
              <a:buFont typeface="+mj-lt"/>
              <a:buAutoNum type="arabicPeriod"/>
            </a:pPr>
            <a:r>
              <a:rPr lang="en-CA" sz="2800" dirty="0" smtClean="0"/>
              <a:t>What information do (should) they give us?</a:t>
            </a:r>
          </a:p>
          <a:p>
            <a:pPr marL="514350" indent="-514350">
              <a:buFont typeface="+mj-lt"/>
              <a:buAutoNum type="arabicPeriod"/>
            </a:pPr>
            <a:r>
              <a:rPr lang="en-CA" sz="2800" dirty="0" smtClean="0"/>
              <a:t>What is that information used for?</a:t>
            </a:r>
          </a:p>
        </p:txBody>
      </p:sp>
      <p:sp>
        <p:nvSpPr>
          <p:cNvPr id="10" name="TextBox 9"/>
          <p:cNvSpPr txBox="1"/>
          <p:nvPr/>
        </p:nvSpPr>
        <p:spPr>
          <a:xfrm>
            <a:off x="296525" y="3429000"/>
            <a:ext cx="7515834" cy="1384995"/>
          </a:xfrm>
          <a:prstGeom prst="rect">
            <a:avLst/>
          </a:prstGeom>
          <a:solidFill>
            <a:schemeClr val="bg1"/>
          </a:solidFill>
          <a:ln w="19050">
            <a:solidFill>
              <a:srgbClr val="FF0000"/>
            </a:solidFill>
          </a:ln>
        </p:spPr>
        <p:txBody>
          <a:bodyPr wrap="square" rtlCol="0">
            <a:spAutoFit/>
          </a:bodyPr>
          <a:lstStyle/>
          <a:p>
            <a:r>
              <a:rPr lang="en-CA" sz="2800" dirty="0" smtClean="0"/>
              <a:t>Loosely speaking, </a:t>
            </a:r>
            <a:r>
              <a:rPr lang="en-US" sz="2800" dirty="0" smtClean="0"/>
              <a:t>SPFs </a:t>
            </a:r>
            <a:r>
              <a:rPr lang="en-US" sz="2800" dirty="0"/>
              <a:t>are tools that give information about the safety of units such as road segments, intersections, </a:t>
            </a:r>
            <a:r>
              <a:rPr lang="en-US" sz="2800" dirty="0" smtClean="0"/>
              <a:t>ramps, grade </a:t>
            </a:r>
            <a:r>
              <a:rPr lang="en-US" sz="2800" dirty="0"/>
              <a:t>crossings </a:t>
            </a:r>
            <a:r>
              <a:rPr lang="en-US" sz="2800" dirty="0" smtClean="0"/>
              <a:t>…</a:t>
            </a:r>
            <a:endParaRPr lang="en-CA" sz="2800" dirty="0" smtClean="0"/>
          </a:p>
        </p:txBody>
      </p:sp>
      <p:sp>
        <p:nvSpPr>
          <p:cNvPr id="11" name="Oval 10"/>
          <p:cNvSpPr/>
          <p:nvPr/>
        </p:nvSpPr>
        <p:spPr>
          <a:xfrm>
            <a:off x="3491880" y="3834045"/>
            <a:ext cx="1080121" cy="58506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3" name="Rounded Rectangular Callout 12"/>
          <p:cNvSpPr/>
          <p:nvPr/>
        </p:nvSpPr>
        <p:spPr>
          <a:xfrm>
            <a:off x="7272300" y="5094185"/>
            <a:ext cx="1350150" cy="1215135"/>
          </a:xfrm>
          <a:prstGeom prst="wedgeRoundRectCallout">
            <a:avLst>
              <a:gd name="adj1" fmla="val -248056"/>
              <a:gd name="adj2" fmla="val -125277"/>
              <a:gd name="adj3" fmla="val 16667"/>
            </a:avLst>
          </a:prstGeom>
          <a:solidFill>
            <a:schemeClr val="bg1"/>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2800" dirty="0" smtClean="0">
                <a:solidFill>
                  <a:srgbClr val="FF0000"/>
                </a:solidFill>
              </a:rPr>
              <a:t>What is this?</a:t>
            </a:r>
          </a:p>
        </p:txBody>
      </p:sp>
      <p:sp>
        <p:nvSpPr>
          <p:cNvPr id="12" name="Right Arrow 11"/>
          <p:cNvSpPr/>
          <p:nvPr/>
        </p:nvSpPr>
        <p:spPr>
          <a:xfrm>
            <a:off x="7587335" y="6084294"/>
            <a:ext cx="720080" cy="225025"/>
          </a:xfrm>
          <a:prstGeom prst="rightArrow">
            <a:avLst/>
          </a:prstGeom>
          <a:solidFill>
            <a:schemeClr val="accent2">
              <a:lumMod val="20000"/>
              <a:lumOff val="8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25602" name="Picture 2" descr="http://ourpreciouslambs.files.wordpress.com/2008/09/tower-of-babel.jpg"/>
          <p:cNvPicPr>
            <a:picLocks noChangeAspect="1" noChangeArrowheads="1"/>
          </p:cNvPicPr>
          <p:nvPr/>
        </p:nvPicPr>
        <p:blipFill>
          <a:blip r:embed="rId2" cstate="print"/>
          <a:srcRect/>
          <a:stretch>
            <a:fillRect/>
          </a:stretch>
        </p:blipFill>
        <p:spPr bwMode="auto">
          <a:xfrm>
            <a:off x="7227295" y="143635"/>
            <a:ext cx="1696683" cy="192024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additive="base">
                                        <p:cTn id="13" dur="500" fill="hold"/>
                                        <p:tgtEl>
                                          <p:spTgt spid="11"/>
                                        </p:tgtEl>
                                        <p:attrNameLst>
                                          <p:attrName>ppt_x</p:attrName>
                                        </p:attrNameLst>
                                      </p:cBhvr>
                                      <p:tavLst>
                                        <p:tav tm="0">
                                          <p:val>
                                            <p:strVal val="#ppt_x"/>
                                          </p:val>
                                        </p:tav>
                                        <p:tav tm="100000">
                                          <p:val>
                                            <p:strVal val="#ppt_x"/>
                                          </p:val>
                                        </p:tav>
                                      </p:tavLst>
                                    </p:anim>
                                    <p:anim calcmode="lin" valueType="num">
                                      <p:cBhvr additive="base">
                                        <p:cTn id="14" dur="500" fill="hold"/>
                                        <p:tgtEl>
                                          <p:spTgt spid="11"/>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additive="base">
                                        <p:cTn id="17" dur="500" fill="hold"/>
                                        <p:tgtEl>
                                          <p:spTgt spid="13"/>
                                        </p:tgtEl>
                                        <p:attrNameLst>
                                          <p:attrName>ppt_x</p:attrName>
                                        </p:attrNameLst>
                                      </p:cBhvr>
                                      <p:tavLst>
                                        <p:tav tm="0">
                                          <p:val>
                                            <p:strVal val="#ppt_x"/>
                                          </p:val>
                                        </p:tav>
                                        <p:tav tm="100000">
                                          <p:val>
                                            <p:strVal val="#ppt_x"/>
                                          </p:val>
                                        </p:tav>
                                      </p:tavLst>
                                    </p:anim>
                                    <p:anim calcmode="lin" valueType="num">
                                      <p:cBhvr additive="base">
                                        <p:cTn id="18" dur="500" fill="hold"/>
                                        <p:tgtEl>
                                          <p:spTgt spid="13"/>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anim calcmode="lin" valueType="num">
                                      <p:cBhvr additive="base">
                                        <p:cTn id="21" dur="500" fill="hold"/>
                                        <p:tgtEl>
                                          <p:spTgt spid="12"/>
                                        </p:tgtEl>
                                        <p:attrNameLst>
                                          <p:attrName>ppt_x</p:attrName>
                                        </p:attrNameLst>
                                      </p:cBhvr>
                                      <p:tavLst>
                                        <p:tav tm="0">
                                          <p:val>
                                            <p:strVal val="#ppt_x"/>
                                          </p:val>
                                        </p:tav>
                                        <p:tav tm="100000">
                                          <p:val>
                                            <p:strVal val="#ppt_x"/>
                                          </p:val>
                                        </p:tav>
                                      </p:tavLst>
                                    </p:anim>
                                    <p:anim calcmode="lin" valueType="num">
                                      <p:cBhvr additive="base">
                                        <p:cTn id="22"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3" grpId="0" animBg="1"/>
      <p:bldP spid="12"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CA" smtClean="0"/>
              <a:t>SPF workshop UBCO February 2014</a:t>
            </a:r>
            <a:endParaRPr lang="en-CA"/>
          </a:p>
        </p:txBody>
      </p:sp>
      <p:sp>
        <p:nvSpPr>
          <p:cNvPr id="3" name="Slide Number Placeholder 2"/>
          <p:cNvSpPr>
            <a:spLocks noGrp="1"/>
          </p:cNvSpPr>
          <p:nvPr>
            <p:ph type="sldNum" sz="quarter" idx="12"/>
          </p:nvPr>
        </p:nvSpPr>
        <p:spPr/>
        <p:txBody>
          <a:bodyPr/>
          <a:lstStyle/>
          <a:p>
            <a:fld id="{DA4189B1-7805-43E2-AFD9-89A95CE04D74}" type="slidenum">
              <a:rPr lang="en-CA" smtClean="0"/>
              <a:pPr/>
              <a:t>20</a:t>
            </a:fld>
            <a:endParaRPr lang="en-CA"/>
          </a:p>
        </p:txBody>
      </p:sp>
      <p:graphicFrame>
        <p:nvGraphicFramePr>
          <p:cNvPr id="8" name="Table 7"/>
          <p:cNvGraphicFramePr>
            <a:graphicFrameLocks noGrp="1"/>
          </p:cNvGraphicFramePr>
          <p:nvPr/>
        </p:nvGraphicFramePr>
        <p:xfrm>
          <a:off x="341529" y="638690"/>
          <a:ext cx="8370930" cy="3600400"/>
        </p:xfrm>
        <a:graphic>
          <a:graphicData uri="http://schemas.openxmlformats.org/drawingml/2006/table">
            <a:tbl>
              <a:tblPr firstRow="1" bandRow="1">
                <a:tableStyleId>{5C22544A-7EE6-4342-B048-85BDC9FD1C3A}</a:tableStyleId>
              </a:tblPr>
              <a:tblGrid>
                <a:gridCol w="4185465"/>
                <a:gridCol w="4185465"/>
              </a:tblGrid>
              <a:tr h="370840">
                <a:tc>
                  <a:txBody>
                    <a:bodyPr/>
                    <a:lstStyle/>
                    <a:p>
                      <a:pPr algn="ctr"/>
                      <a:r>
                        <a:rPr lang="en-US" sz="2400" b="0" dirty="0" smtClean="0">
                          <a:solidFill>
                            <a:schemeClr val="tx1"/>
                          </a:solidFill>
                        </a:rPr>
                        <a:t>Group I: We need the E{</a:t>
                      </a:r>
                      <a:r>
                        <a:rPr lang="el-GR" sz="2400" b="0" dirty="0" smtClean="0">
                          <a:solidFill>
                            <a:schemeClr val="tx1"/>
                          </a:solidFill>
                          <a:latin typeface="Calibri"/>
                        </a:rPr>
                        <a:t>μ</a:t>
                      </a:r>
                      <a:r>
                        <a:rPr lang="en-US" sz="2400" b="0" dirty="0" smtClean="0">
                          <a:solidFill>
                            <a:schemeClr val="tx1"/>
                          </a:solidFill>
                          <a:latin typeface="Calibri"/>
                        </a:rPr>
                        <a:t>} of a population</a:t>
                      </a:r>
                      <a:endParaRPr lang="en-US" sz="2400" b="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lang="en-US" sz="2400" b="0" dirty="0" smtClean="0">
                          <a:solidFill>
                            <a:schemeClr val="tx1"/>
                          </a:solidFill>
                        </a:rPr>
                        <a:t>Group II: We need the </a:t>
                      </a:r>
                      <a:r>
                        <a:rPr lang="el-GR" sz="2400" b="0" dirty="0" smtClean="0">
                          <a:solidFill>
                            <a:schemeClr val="tx1"/>
                          </a:solidFill>
                          <a:latin typeface="Calibri"/>
                        </a:rPr>
                        <a:t>μ</a:t>
                      </a:r>
                      <a:r>
                        <a:rPr lang="en-US" sz="2400" b="0" dirty="0" smtClean="0">
                          <a:solidFill>
                            <a:schemeClr val="tx1"/>
                          </a:solidFill>
                          <a:latin typeface="Calibri"/>
                        </a:rPr>
                        <a:t> of a unit</a:t>
                      </a:r>
                      <a:endParaRPr lang="en-US" sz="2400" b="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r>
              <a:tr h="370840">
                <a:tc>
                  <a:txBody>
                    <a:bodyPr/>
                    <a:lstStyle/>
                    <a:p>
                      <a:pPr algn="ctr"/>
                      <a:r>
                        <a:rPr lang="en-US" sz="2400" dirty="0" smtClean="0">
                          <a:solidFill>
                            <a:schemeClr val="tx1"/>
                          </a:solidFill>
                        </a:rPr>
                        <a:t>What is normal for a unit?</a:t>
                      </a:r>
                      <a:endParaRPr lang="en-US" sz="2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2400" dirty="0" smtClean="0">
                          <a:solidFill>
                            <a:schemeClr val="tx1"/>
                          </a:solidFill>
                        </a:rPr>
                        <a:t>Is this unit a ‘blackspot’?</a:t>
                      </a:r>
                      <a:endParaRPr lang="en-US" sz="2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70840">
                <a:tc rowSpan="2">
                  <a:txBody>
                    <a:bodyPr/>
                    <a:lstStyle/>
                    <a:p>
                      <a:pPr algn="ctr"/>
                      <a:r>
                        <a:rPr lang="en-US" sz="2400" dirty="0" smtClean="0">
                          <a:solidFill>
                            <a:schemeClr val="tx1"/>
                          </a:solidFill>
                        </a:rPr>
                        <a:t>How different are the means of two populations</a:t>
                      </a:r>
                      <a:endParaRPr lang="en-US" sz="2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2400" dirty="0" smtClean="0">
                          <a:solidFill>
                            <a:schemeClr val="tx1"/>
                          </a:solidFill>
                        </a:rPr>
                        <a:t>What might be the safety benefit of treating it?</a:t>
                      </a:r>
                      <a:endParaRPr lang="en-US" sz="2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70840">
                <a:tc vMerge="1">
                  <a:txBody>
                    <a:bodyPr/>
                    <a:lstStyle/>
                    <a:p>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2400" dirty="0" smtClean="0"/>
                        <a:t>What was the safety benefit of treating it</a:t>
                      </a:r>
                      <a:endParaRPr lang="en-US" sz="2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674320">
                <a:tc>
                  <a:txBody>
                    <a:bodyPr/>
                    <a:lstStyle/>
                    <a:p>
                      <a:pPr algn="l"/>
                      <a:r>
                        <a:rPr lang="en-US" sz="2400" dirty="0" smtClean="0">
                          <a:solidFill>
                            <a:schemeClr val="tx1"/>
                          </a:solidFill>
                        </a:rPr>
                        <a:t>To answer:            and </a:t>
                      </a:r>
                      <a:endParaRPr lang="en-US" sz="2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r>
                        <a:rPr lang="en-US" sz="2400" dirty="0" smtClean="0">
                          <a:solidFill>
                            <a:schemeClr val="tx1"/>
                          </a:solidFill>
                        </a:rPr>
                        <a:t>             ,                   and </a:t>
                      </a:r>
                      <a:endParaRPr lang="en-US" sz="2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graphicFrame>
        <p:nvGraphicFramePr>
          <p:cNvPr id="60420" name="Object 4"/>
          <p:cNvGraphicFramePr>
            <a:graphicFrameLocks noChangeAspect="1"/>
          </p:cNvGraphicFramePr>
          <p:nvPr/>
        </p:nvGraphicFramePr>
        <p:xfrm>
          <a:off x="3135635" y="3661718"/>
          <a:ext cx="1076325" cy="487362"/>
        </p:xfrm>
        <a:graphic>
          <a:graphicData uri="http://schemas.openxmlformats.org/presentationml/2006/ole">
            <p:oleObj spid="_x0000_s60420" name="משוואה" r:id="rId3" imgW="787320" imgH="355320" progId="Equation.3">
              <p:embed/>
            </p:oleObj>
          </a:graphicData>
        </a:graphic>
      </p:graphicFrame>
      <p:graphicFrame>
        <p:nvGraphicFramePr>
          <p:cNvPr id="60421" name="Object 5"/>
          <p:cNvGraphicFramePr>
            <a:graphicFrameLocks noChangeAspect="1"/>
          </p:cNvGraphicFramePr>
          <p:nvPr/>
        </p:nvGraphicFramePr>
        <p:xfrm>
          <a:off x="1781690" y="3629968"/>
          <a:ext cx="742950" cy="519112"/>
        </p:xfrm>
        <a:graphic>
          <a:graphicData uri="http://schemas.openxmlformats.org/presentationml/2006/ole">
            <p:oleObj spid="_x0000_s60421" name="משוואה" r:id="rId4" imgW="507960" imgH="355320" progId="Equation.3">
              <p:embed/>
            </p:oleObj>
          </a:graphicData>
        </a:graphic>
      </p:graphicFrame>
      <p:graphicFrame>
        <p:nvGraphicFramePr>
          <p:cNvPr id="60422" name="Object 6"/>
          <p:cNvGraphicFramePr>
            <a:graphicFrameLocks noChangeAspect="1"/>
          </p:cNvGraphicFramePr>
          <p:nvPr/>
        </p:nvGraphicFramePr>
        <p:xfrm>
          <a:off x="5700920" y="3654025"/>
          <a:ext cx="1076325" cy="487363"/>
        </p:xfrm>
        <a:graphic>
          <a:graphicData uri="http://schemas.openxmlformats.org/presentationml/2006/ole">
            <p:oleObj spid="_x0000_s60422" name="משוואה" r:id="rId5" imgW="787320" imgH="355320" progId="Equation.3">
              <p:embed/>
            </p:oleObj>
          </a:graphicData>
        </a:graphic>
      </p:graphicFrame>
      <p:graphicFrame>
        <p:nvGraphicFramePr>
          <p:cNvPr id="60423" name="Object 7"/>
          <p:cNvGraphicFramePr>
            <a:graphicFrameLocks noChangeAspect="1"/>
          </p:cNvGraphicFramePr>
          <p:nvPr/>
        </p:nvGraphicFramePr>
        <p:xfrm>
          <a:off x="4662010" y="3609020"/>
          <a:ext cx="742950" cy="519113"/>
        </p:xfrm>
        <a:graphic>
          <a:graphicData uri="http://schemas.openxmlformats.org/presentationml/2006/ole">
            <p:oleObj spid="_x0000_s60423" name="משוואה" r:id="rId6" imgW="507960" imgH="355320" progId="Equation.3">
              <p:embed/>
            </p:oleObj>
          </a:graphicData>
        </a:graphic>
      </p:graphicFrame>
      <p:graphicFrame>
        <p:nvGraphicFramePr>
          <p:cNvPr id="60424" name="Object 3"/>
          <p:cNvGraphicFramePr>
            <a:graphicFrameLocks noChangeAspect="1"/>
          </p:cNvGraphicFramePr>
          <p:nvPr/>
        </p:nvGraphicFramePr>
        <p:xfrm>
          <a:off x="7452320" y="3654025"/>
          <a:ext cx="765730" cy="504302"/>
        </p:xfrm>
        <a:graphic>
          <a:graphicData uri="http://schemas.openxmlformats.org/presentationml/2006/ole">
            <p:oleObj spid="_x0000_s60424" name="משוואה" r:id="rId7" imgW="482400" imgH="317160" progId="Equation.3">
              <p:embed/>
            </p:oleObj>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DA4189B1-7805-43E2-AFD9-89A95CE04D74}" type="slidenum">
              <a:rPr lang="en-CA" smtClean="0"/>
              <a:pPr/>
              <a:t>21</a:t>
            </a:fld>
            <a:endParaRPr lang="en-CA"/>
          </a:p>
        </p:txBody>
      </p:sp>
      <p:sp>
        <p:nvSpPr>
          <p:cNvPr id="5" name="TextBox 4"/>
          <p:cNvSpPr txBox="1"/>
          <p:nvPr/>
        </p:nvSpPr>
        <p:spPr>
          <a:xfrm>
            <a:off x="180447" y="930852"/>
            <a:ext cx="8226566" cy="1384995"/>
          </a:xfrm>
          <a:prstGeom prst="rect">
            <a:avLst/>
          </a:prstGeom>
          <a:solidFill>
            <a:schemeClr val="bg1"/>
          </a:solidFill>
          <a:ln w="19050">
            <a:solidFill>
              <a:srgbClr val="FF0000"/>
            </a:solidFill>
          </a:ln>
        </p:spPr>
        <p:txBody>
          <a:bodyPr wrap="square" rtlCol="0">
            <a:spAutoFit/>
          </a:bodyPr>
          <a:lstStyle/>
          <a:p>
            <a:r>
              <a:rPr lang="en-CA" sz="2800" dirty="0" smtClean="0"/>
              <a:t>Some believe that we want to know the function linking E{</a:t>
            </a:r>
            <a:r>
              <a:rPr lang="en-CA" sz="2800" dirty="0" smtClean="0">
                <a:latin typeface="Symbol" pitchFamily="18" charset="2"/>
              </a:rPr>
              <a:t>m</a:t>
            </a:r>
            <a:r>
              <a:rPr lang="en-CA" sz="2800" dirty="0" smtClean="0"/>
              <a:t>} and traits in order to be able to say how a change in the level of a trait will affect the E{</a:t>
            </a:r>
            <a:r>
              <a:rPr lang="en-CA" sz="2800" dirty="0" smtClean="0">
                <a:latin typeface="Symbol" pitchFamily="18" charset="2"/>
              </a:rPr>
              <a:t>m</a:t>
            </a:r>
            <a:r>
              <a:rPr lang="en-CA" sz="2800" dirty="0" smtClean="0"/>
              <a:t>} of units.</a:t>
            </a:r>
          </a:p>
        </p:txBody>
      </p:sp>
      <p:sp>
        <p:nvSpPr>
          <p:cNvPr id="6" name="TextBox 5"/>
          <p:cNvSpPr txBox="1"/>
          <p:nvPr/>
        </p:nvSpPr>
        <p:spPr>
          <a:xfrm>
            <a:off x="180449" y="2592622"/>
            <a:ext cx="8106302" cy="2400657"/>
          </a:xfrm>
          <a:prstGeom prst="rect">
            <a:avLst/>
          </a:prstGeom>
          <a:solidFill>
            <a:schemeClr val="bg1"/>
          </a:solidFill>
          <a:ln w="19050">
            <a:solidFill>
              <a:srgbClr val="FF0000"/>
            </a:solidFill>
          </a:ln>
        </p:spPr>
        <p:txBody>
          <a:bodyPr wrap="square" rtlCol="0">
            <a:spAutoFit/>
          </a:bodyPr>
          <a:lstStyle/>
          <a:p>
            <a:pPr>
              <a:spcAft>
                <a:spcPts val="600"/>
              </a:spcAft>
            </a:pPr>
            <a:r>
              <a:rPr lang="en-CA" sz="2800" dirty="0" smtClean="0"/>
              <a:t>Opinions differ on whether such a use of an SPF can be trusted.</a:t>
            </a:r>
          </a:p>
          <a:p>
            <a:r>
              <a:rPr lang="en-CA" sz="2800" dirty="0" smtClean="0"/>
              <a:t>I do not think so, and will give my reasons in Session 5.</a:t>
            </a:r>
          </a:p>
          <a:p>
            <a:pPr>
              <a:spcBef>
                <a:spcPts val="600"/>
              </a:spcBef>
            </a:pPr>
            <a:r>
              <a:rPr lang="en-CA" sz="2800" dirty="0" smtClean="0"/>
              <a:t>I hope that by the end of the workshop there will be more CMF skeptics.</a:t>
            </a:r>
          </a:p>
        </p:txBody>
      </p:sp>
      <p:sp>
        <p:nvSpPr>
          <p:cNvPr id="7" name="TextBox 6"/>
          <p:cNvSpPr txBox="1"/>
          <p:nvPr/>
        </p:nvSpPr>
        <p:spPr>
          <a:xfrm>
            <a:off x="194310" y="148590"/>
            <a:ext cx="3048335" cy="523220"/>
          </a:xfrm>
          <a:prstGeom prst="rect">
            <a:avLst/>
          </a:prstGeom>
          <a:solidFill>
            <a:srgbClr val="FFFFCC"/>
          </a:solidFill>
          <a:ln w="19050">
            <a:solidFill>
              <a:srgbClr val="FF0000"/>
            </a:solidFill>
          </a:ln>
        </p:spPr>
        <p:txBody>
          <a:bodyPr wrap="none" rtlCol="0">
            <a:spAutoFit/>
          </a:bodyPr>
          <a:lstStyle/>
          <a:p>
            <a:r>
              <a:rPr lang="en-US" sz="2800" dirty="0" smtClean="0"/>
              <a:t>Is there a Group III?</a:t>
            </a:r>
          </a:p>
        </p:txBody>
      </p:sp>
      <p:pic>
        <p:nvPicPr>
          <p:cNvPr id="10242" name="Picture 2" descr="https://encrypted-tbn3.gstatic.com/images?q=tbn:ANd9GcRujrJF7WHqdFupFA-8O0BdbpZ7pkW3X_Sfp4g-mmOWcX-TmIWCWg"/>
          <p:cNvPicPr>
            <a:picLocks noChangeAspect="1" noChangeArrowheads="1"/>
          </p:cNvPicPr>
          <p:nvPr/>
        </p:nvPicPr>
        <p:blipFill>
          <a:blip r:embed="rId2" cstate="print"/>
          <a:srcRect/>
          <a:stretch>
            <a:fillRect/>
          </a:stretch>
        </p:blipFill>
        <p:spPr bwMode="auto">
          <a:xfrm>
            <a:off x="5172590" y="4435475"/>
            <a:ext cx="2387720" cy="217106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0242"/>
                                        </p:tgtEl>
                                        <p:attrNameLst>
                                          <p:attrName>style.visibility</p:attrName>
                                        </p:attrNameLst>
                                      </p:cBhvr>
                                      <p:to>
                                        <p:strVal val="visible"/>
                                      </p:to>
                                    </p:set>
                                    <p:anim calcmode="lin" valueType="num">
                                      <p:cBhvr additive="base">
                                        <p:cTn id="11" dur="500" fill="hold"/>
                                        <p:tgtEl>
                                          <p:spTgt spid="10242"/>
                                        </p:tgtEl>
                                        <p:attrNameLst>
                                          <p:attrName>ppt_x</p:attrName>
                                        </p:attrNameLst>
                                      </p:cBhvr>
                                      <p:tavLst>
                                        <p:tav tm="0">
                                          <p:val>
                                            <p:strVal val="#ppt_x"/>
                                          </p:val>
                                        </p:tav>
                                        <p:tav tm="100000">
                                          <p:val>
                                            <p:strVal val="#ppt_x"/>
                                          </p:val>
                                        </p:tav>
                                      </p:tavLst>
                                    </p:anim>
                                    <p:anim calcmode="lin" valueType="num">
                                      <p:cBhvr additive="base">
                                        <p:cTn id="12" dur="500" fill="hold"/>
                                        <p:tgtEl>
                                          <p:spTgt spid="1024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CA" smtClean="0"/>
              <a:t>SPF workshop UBCO February 2014</a:t>
            </a:r>
            <a:endParaRPr lang="en-CA"/>
          </a:p>
        </p:txBody>
      </p:sp>
      <p:sp>
        <p:nvSpPr>
          <p:cNvPr id="3" name="Slide Number Placeholder 2"/>
          <p:cNvSpPr>
            <a:spLocks noGrp="1"/>
          </p:cNvSpPr>
          <p:nvPr>
            <p:ph type="sldNum" sz="quarter" idx="12"/>
          </p:nvPr>
        </p:nvSpPr>
        <p:spPr/>
        <p:txBody>
          <a:bodyPr/>
          <a:lstStyle/>
          <a:p>
            <a:fld id="{DA4189B1-7805-43E2-AFD9-89A95CE04D74}" type="slidenum">
              <a:rPr lang="en-CA" smtClean="0"/>
              <a:pPr/>
              <a:t>22</a:t>
            </a:fld>
            <a:endParaRPr lang="en-CA"/>
          </a:p>
        </p:txBody>
      </p:sp>
      <p:pic>
        <p:nvPicPr>
          <p:cNvPr id="1026" name="Picture 2"/>
          <p:cNvPicPr>
            <a:picLocks noChangeAspect="1" noChangeArrowheads="1"/>
          </p:cNvPicPr>
          <p:nvPr/>
        </p:nvPicPr>
        <p:blipFill>
          <a:blip r:embed="rId3" cstate="print"/>
          <a:srcRect/>
          <a:stretch>
            <a:fillRect/>
          </a:stretch>
        </p:blipFill>
        <p:spPr bwMode="auto">
          <a:xfrm>
            <a:off x="7272300" y="233645"/>
            <a:ext cx="1440358" cy="1293735"/>
          </a:xfrm>
          <a:prstGeom prst="rect">
            <a:avLst/>
          </a:prstGeom>
          <a:noFill/>
          <a:ln w="9525">
            <a:noFill/>
            <a:miter lim="800000"/>
            <a:headEnd/>
            <a:tailEnd/>
          </a:ln>
        </p:spPr>
      </p:pic>
      <p:sp>
        <p:nvSpPr>
          <p:cNvPr id="6" name="TextBox 5"/>
          <p:cNvSpPr txBox="1"/>
          <p:nvPr/>
        </p:nvSpPr>
        <p:spPr>
          <a:xfrm>
            <a:off x="310558" y="278650"/>
            <a:ext cx="6016637" cy="1077218"/>
          </a:xfrm>
          <a:prstGeom prst="rect">
            <a:avLst/>
          </a:prstGeom>
          <a:solidFill>
            <a:srgbClr val="FFFFD9"/>
          </a:solidFill>
          <a:ln w="19050">
            <a:solidFill>
              <a:srgbClr val="FF0000"/>
            </a:solidFill>
          </a:ln>
        </p:spPr>
        <p:txBody>
          <a:bodyPr wrap="square" rtlCol="0">
            <a:spAutoFit/>
          </a:bodyPr>
          <a:lstStyle/>
          <a:p>
            <a:r>
              <a:rPr lang="en-CA" sz="3200" dirty="0" smtClean="0"/>
              <a:t>What          and          are used for? </a:t>
            </a:r>
          </a:p>
          <a:p>
            <a:r>
              <a:rPr lang="en-CA" sz="3200" dirty="0" smtClean="0"/>
              <a:t>A sequence of simple illustrations</a:t>
            </a:r>
            <a:r>
              <a:rPr lang="en-CA" sz="2800" dirty="0" smtClean="0"/>
              <a:t>.</a:t>
            </a:r>
          </a:p>
        </p:txBody>
      </p:sp>
      <p:sp>
        <p:nvSpPr>
          <p:cNvPr id="102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11" name="TextBox 10"/>
          <p:cNvSpPr txBox="1"/>
          <p:nvPr/>
        </p:nvSpPr>
        <p:spPr>
          <a:xfrm>
            <a:off x="5157065" y="1709808"/>
            <a:ext cx="3870429" cy="2246769"/>
          </a:xfrm>
          <a:prstGeom prst="rect">
            <a:avLst/>
          </a:prstGeom>
          <a:solidFill>
            <a:srgbClr val="FFC000"/>
          </a:solidFill>
          <a:ln w="19050">
            <a:solidFill>
              <a:srgbClr val="FF0000"/>
            </a:solidFill>
          </a:ln>
        </p:spPr>
        <p:txBody>
          <a:bodyPr wrap="square" rtlCol="0">
            <a:spAutoFit/>
          </a:bodyPr>
          <a:lstStyle/>
          <a:p>
            <a:r>
              <a:rPr lang="en-CA" sz="2800" dirty="0" smtClean="0"/>
              <a:t>Go to ‘Spreadsheets to accompany </a:t>
            </a:r>
            <a:r>
              <a:rPr lang="en-CA" sz="2800" dirty="0" err="1" smtClean="0"/>
              <a:t>PowerPoints</a:t>
            </a:r>
            <a:r>
              <a:rPr lang="en-CA" sz="2800" dirty="0" smtClean="0"/>
              <a:t>.’</a:t>
            </a:r>
          </a:p>
          <a:p>
            <a:r>
              <a:rPr lang="en-CA" sz="2800" dirty="0" smtClean="0"/>
              <a:t>Open Spreadsheet #1 ‘Connecticut Drivers’ on ‘1. Data’ workbook.</a:t>
            </a:r>
          </a:p>
        </p:txBody>
      </p:sp>
      <p:graphicFrame>
        <p:nvGraphicFramePr>
          <p:cNvPr id="15" name="Object 14"/>
          <p:cNvGraphicFramePr>
            <a:graphicFrameLocks noChangeAspect="1"/>
          </p:cNvGraphicFramePr>
          <p:nvPr/>
        </p:nvGraphicFramePr>
        <p:xfrm>
          <a:off x="4495800" y="3270250"/>
          <a:ext cx="152400" cy="317500"/>
        </p:xfrm>
        <a:graphic>
          <a:graphicData uri="http://schemas.openxmlformats.org/presentationml/2006/ole">
            <p:oleObj spid="_x0000_s28674" name="משוואה" r:id="rId4" imgW="152280" imgH="317160" progId="Equation.3">
              <p:embed/>
            </p:oleObj>
          </a:graphicData>
        </a:graphic>
      </p:graphicFrame>
      <p:graphicFrame>
        <p:nvGraphicFramePr>
          <p:cNvPr id="22" name="Object 21"/>
          <p:cNvGraphicFramePr>
            <a:graphicFrameLocks noChangeAspect="1"/>
          </p:cNvGraphicFramePr>
          <p:nvPr/>
        </p:nvGraphicFramePr>
        <p:xfrm>
          <a:off x="1421650" y="323655"/>
          <a:ext cx="720080" cy="504056"/>
        </p:xfrm>
        <a:graphic>
          <a:graphicData uri="http://schemas.openxmlformats.org/presentationml/2006/ole">
            <p:oleObj spid="_x0000_s28675" name="משוואה" r:id="rId5" imgW="507960" imgH="355320" progId="Equation.3">
              <p:embed/>
            </p:oleObj>
          </a:graphicData>
        </a:graphic>
      </p:graphicFrame>
      <p:graphicFrame>
        <p:nvGraphicFramePr>
          <p:cNvPr id="23" name="Object 22"/>
          <p:cNvGraphicFramePr>
            <a:graphicFrameLocks noChangeAspect="1"/>
          </p:cNvGraphicFramePr>
          <p:nvPr/>
        </p:nvGraphicFramePr>
        <p:xfrm>
          <a:off x="2951820" y="344924"/>
          <a:ext cx="720155" cy="473786"/>
        </p:xfrm>
        <a:graphic>
          <a:graphicData uri="http://schemas.openxmlformats.org/presentationml/2006/ole">
            <p:oleObj spid="_x0000_s28676" name="משוואה" r:id="rId6" imgW="482400" imgH="317160" progId="Equation.3">
              <p:embed/>
            </p:oleObj>
          </a:graphicData>
        </a:graphic>
      </p:graphicFrame>
      <p:sp>
        <p:nvSpPr>
          <p:cNvPr id="16" name="TextBox 15"/>
          <p:cNvSpPr txBox="1"/>
          <p:nvPr/>
        </p:nvSpPr>
        <p:spPr>
          <a:xfrm>
            <a:off x="296525" y="1763815"/>
            <a:ext cx="4783425" cy="523220"/>
          </a:xfrm>
          <a:prstGeom prst="rect">
            <a:avLst/>
          </a:prstGeom>
          <a:solidFill>
            <a:schemeClr val="bg1"/>
          </a:solidFill>
          <a:ln w="19050">
            <a:solidFill>
              <a:srgbClr val="FF0000"/>
            </a:solidFill>
          </a:ln>
        </p:spPr>
        <p:txBody>
          <a:bodyPr wrap="none" rtlCol="0">
            <a:spAutoFit/>
          </a:bodyPr>
          <a:lstStyle/>
          <a:p>
            <a:r>
              <a:rPr lang="en-US" sz="2800" dirty="0" smtClean="0"/>
              <a:t>1. How many units are deviant?</a:t>
            </a:r>
          </a:p>
        </p:txBody>
      </p:sp>
      <p:sp>
        <p:nvSpPr>
          <p:cNvPr id="17" name="TextBox 16"/>
          <p:cNvSpPr txBox="1"/>
          <p:nvPr/>
        </p:nvSpPr>
        <p:spPr>
          <a:xfrm>
            <a:off x="296525" y="2813932"/>
            <a:ext cx="5012847" cy="523220"/>
          </a:xfrm>
          <a:prstGeom prst="rect">
            <a:avLst/>
          </a:prstGeom>
          <a:solidFill>
            <a:schemeClr val="bg1"/>
          </a:solidFill>
          <a:ln w="19050">
            <a:solidFill>
              <a:srgbClr val="FF0000"/>
            </a:solidFill>
          </a:ln>
        </p:spPr>
        <p:txBody>
          <a:bodyPr wrap="none" rtlCol="0">
            <a:spAutoFit/>
          </a:bodyPr>
          <a:lstStyle/>
          <a:p>
            <a:r>
              <a:rPr lang="en-US" sz="2800" dirty="0" smtClean="0"/>
              <a:t>2. How well will my screen work?</a:t>
            </a:r>
          </a:p>
        </p:txBody>
      </p:sp>
      <p:sp>
        <p:nvSpPr>
          <p:cNvPr id="18" name="TextBox 17"/>
          <p:cNvSpPr txBox="1"/>
          <p:nvPr/>
        </p:nvSpPr>
        <p:spPr>
          <a:xfrm>
            <a:off x="296525" y="3864049"/>
            <a:ext cx="7741222" cy="523220"/>
          </a:xfrm>
          <a:prstGeom prst="rect">
            <a:avLst/>
          </a:prstGeom>
          <a:solidFill>
            <a:schemeClr val="bg1"/>
          </a:solidFill>
          <a:ln w="19050">
            <a:solidFill>
              <a:srgbClr val="FF0000"/>
            </a:solidFill>
          </a:ln>
        </p:spPr>
        <p:txBody>
          <a:bodyPr wrap="none" rtlCol="0">
            <a:spAutoFit/>
          </a:bodyPr>
          <a:lstStyle/>
          <a:p>
            <a:r>
              <a:rPr lang="en-US" sz="2800" dirty="0" smtClean="0"/>
              <a:t>3. What will be the accident savings of a treatment?</a:t>
            </a:r>
          </a:p>
        </p:txBody>
      </p:sp>
      <p:sp>
        <p:nvSpPr>
          <p:cNvPr id="19" name="TextBox 18"/>
          <p:cNvSpPr txBox="1"/>
          <p:nvPr/>
        </p:nvSpPr>
        <p:spPr>
          <a:xfrm>
            <a:off x="296525" y="4914165"/>
            <a:ext cx="5481885" cy="523220"/>
          </a:xfrm>
          <a:prstGeom prst="rect">
            <a:avLst/>
          </a:prstGeom>
          <a:solidFill>
            <a:schemeClr val="bg1"/>
          </a:solidFill>
          <a:ln w="19050">
            <a:solidFill>
              <a:srgbClr val="FF0000"/>
            </a:solidFill>
          </a:ln>
        </p:spPr>
        <p:txBody>
          <a:bodyPr wrap="none" rtlCol="0">
            <a:spAutoFit/>
          </a:bodyPr>
          <a:lstStyle/>
          <a:p>
            <a:r>
              <a:rPr lang="en-US" sz="2800" dirty="0" smtClean="0"/>
              <a:t>4. How effective was the treatment?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cBhvr additive="base">
                                        <p:cTn id="13" dur="500" fill="hold"/>
                                        <p:tgtEl>
                                          <p:spTgt spid="18"/>
                                        </p:tgtEl>
                                        <p:attrNameLst>
                                          <p:attrName>ppt_x</p:attrName>
                                        </p:attrNameLst>
                                      </p:cBhvr>
                                      <p:tavLst>
                                        <p:tav tm="0">
                                          <p:val>
                                            <p:strVal val="#ppt_x"/>
                                          </p:val>
                                        </p:tav>
                                        <p:tav tm="100000">
                                          <p:val>
                                            <p:strVal val="#ppt_x"/>
                                          </p:val>
                                        </p:tav>
                                      </p:tavLst>
                                    </p:anim>
                                    <p:anim calcmode="lin" valueType="num">
                                      <p:cBhvr additive="base">
                                        <p:cTn id="14"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500" fill="hold"/>
                                        <p:tgtEl>
                                          <p:spTgt spid="19"/>
                                        </p:tgtEl>
                                        <p:attrNameLst>
                                          <p:attrName>ppt_x</p:attrName>
                                        </p:attrNameLst>
                                      </p:cBhvr>
                                      <p:tavLst>
                                        <p:tav tm="0">
                                          <p:val>
                                            <p:strVal val="#ppt_x"/>
                                          </p:val>
                                        </p:tav>
                                        <p:tav tm="100000">
                                          <p:val>
                                            <p:strVal val="#ppt_x"/>
                                          </p:val>
                                        </p:tav>
                                      </p:tavLst>
                                    </p:anim>
                                    <p:anim calcmode="lin" valueType="num">
                                      <p:cBhvr additive="base">
                                        <p:cTn id="20"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026"/>
                                        </p:tgtEl>
                                        <p:attrNameLst>
                                          <p:attrName>style.visibility</p:attrName>
                                        </p:attrNameLst>
                                      </p:cBhvr>
                                      <p:to>
                                        <p:strVal val="visible"/>
                                      </p:to>
                                    </p:set>
                                    <p:anim calcmode="lin" valueType="num">
                                      <p:cBhvr additive="base">
                                        <p:cTn id="25" dur="500" fill="hold"/>
                                        <p:tgtEl>
                                          <p:spTgt spid="1026"/>
                                        </p:tgtEl>
                                        <p:attrNameLst>
                                          <p:attrName>ppt_x</p:attrName>
                                        </p:attrNameLst>
                                      </p:cBhvr>
                                      <p:tavLst>
                                        <p:tav tm="0">
                                          <p:val>
                                            <p:strVal val="#ppt_x"/>
                                          </p:val>
                                        </p:tav>
                                        <p:tav tm="100000">
                                          <p:val>
                                            <p:strVal val="#ppt_x"/>
                                          </p:val>
                                        </p:tav>
                                      </p:tavLst>
                                    </p:anim>
                                    <p:anim calcmode="lin" valueType="num">
                                      <p:cBhvr additive="base">
                                        <p:cTn id="26" dur="500" fill="hold"/>
                                        <p:tgtEl>
                                          <p:spTgt spid="1026"/>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11"/>
                                        </p:tgtEl>
                                        <p:attrNameLst>
                                          <p:attrName>style.visibility</p:attrName>
                                        </p:attrNameLst>
                                      </p:cBhvr>
                                      <p:to>
                                        <p:strVal val="visible"/>
                                      </p:to>
                                    </p:set>
                                    <p:anim calcmode="lin" valueType="num">
                                      <p:cBhvr additive="base">
                                        <p:cTn id="29" dur="500" fill="hold"/>
                                        <p:tgtEl>
                                          <p:spTgt spid="11"/>
                                        </p:tgtEl>
                                        <p:attrNameLst>
                                          <p:attrName>ppt_x</p:attrName>
                                        </p:attrNameLst>
                                      </p:cBhvr>
                                      <p:tavLst>
                                        <p:tav tm="0">
                                          <p:val>
                                            <p:strVal val="#ppt_x"/>
                                          </p:val>
                                        </p:tav>
                                        <p:tav tm="100000">
                                          <p:val>
                                            <p:strVal val="#ppt_x"/>
                                          </p:val>
                                        </p:tav>
                                      </p:tavLst>
                                    </p:anim>
                                    <p:anim calcmode="lin" valueType="num">
                                      <p:cBhvr additive="base">
                                        <p:cTn id="30"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7" grpId="0" animBg="1"/>
      <p:bldP spid="18" grpId="0" animBg="1"/>
      <p:bldP spid="19"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CA" smtClean="0"/>
              <a:t>SPF workshop UBCO February 2014</a:t>
            </a:r>
            <a:endParaRPr lang="en-CA"/>
          </a:p>
        </p:txBody>
      </p:sp>
      <p:sp>
        <p:nvSpPr>
          <p:cNvPr id="3" name="Slide Number Placeholder 2"/>
          <p:cNvSpPr>
            <a:spLocks noGrp="1"/>
          </p:cNvSpPr>
          <p:nvPr>
            <p:ph type="sldNum" sz="quarter" idx="12"/>
          </p:nvPr>
        </p:nvSpPr>
        <p:spPr/>
        <p:txBody>
          <a:bodyPr/>
          <a:lstStyle/>
          <a:p>
            <a:fld id="{DA4189B1-7805-43E2-AFD9-89A95CE04D74}" type="slidenum">
              <a:rPr lang="en-CA" smtClean="0"/>
              <a:pPr/>
              <a:t>23</a:t>
            </a:fld>
            <a:endParaRPr lang="en-CA"/>
          </a:p>
        </p:txBody>
      </p:sp>
      <p:sp>
        <p:nvSpPr>
          <p:cNvPr id="102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graphicFrame>
        <p:nvGraphicFramePr>
          <p:cNvPr id="10" name="Table 9"/>
          <p:cNvGraphicFramePr>
            <a:graphicFrameLocks noGrp="1"/>
          </p:cNvGraphicFramePr>
          <p:nvPr/>
        </p:nvGraphicFramePr>
        <p:xfrm>
          <a:off x="2411758" y="2393979"/>
          <a:ext cx="4140462" cy="3600306"/>
        </p:xfrm>
        <a:graphic>
          <a:graphicData uri="http://schemas.openxmlformats.org/drawingml/2006/table">
            <a:tbl>
              <a:tblPr/>
              <a:tblGrid>
                <a:gridCol w="2070231"/>
                <a:gridCol w="2070231"/>
              </a:tblGrid>
              <a:tr h="476106">
                <a:tc gridSpan="2">
                  <a:txBody>
                    <a:bodyPr/>
                    <a:lstStyle/>
                    <a:p>
                      <a:pPr algn="ctr" fontAlgn="b"/>
                      <a:r>
                        <a:rPr lang="en-CA" sz="2400" b="0" i="0" u="none" strike="noStrike" dirty="0">
                          <a:solidFill>
                            <a:srgbClr val="000000"/>
                          </a:solidFill>
                          <a:latin typeface="Calibri"/>
                        </a:rPr>
                        <a:t>Connecticut drivers (</a:t>
                      </a:r>
                      <a:r>
                        <a:rPr lang="en-CA" sz="2400" b="0" i="0" u="none" strike="noStrike" dirty="0" smtClean="0">
                          <a:solidFill>
                            <a:srgbClr val="000000"/>
                          </a:solidFill>
                          <a:latin typeface="Calibri"/>
                        </a:rPr>
                        <a:t>1931-1936)</a:t>
                      </a:r>
                      <a:endParaRPr lang="en-CA" sz="2000" b="0" i="0" u="none" strike="noStrike" dirty="0">
                        <a:solidFill>
                          <a:srgbClr val="000000"/>
                        </a:solidFill>
                        <a:latin typeface="Calibri"/>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40000"/>
                        <a:lumOff val="60000"/>
                      </a:schemeClr>
                    </a:solidFill>
                  </a:tcPr>
                </a:tc>
                <a:tc hMerge="1">
                  <a:txBody>
                    <a:bodyPr/>
                    <a:lstStyle/>
                    <a:p>
                      <a:endParaRPr lang="en-CA"/>
                    </a:p>
                  </a:txBody>
                  <a:tcPr/>
                </a:tc>
              </a:tr>
              <a:tr h="253923">
                <a:tc>
                  <a:txBody>
                    <a:bodyPr/>
                    <a:lstStyle/>
                    <a:p>
                      <a:pPr algn="ctr" fontAlgn="b"/>
                      <a:r>
                        <a:rPr lang="en-CA" sz="2000" b="1" i="0" u="none" strike="noStrike" dirty="0" smtClean="0">
                          <a:solidFill>
                            <a:srgbClr val="000000"/>
                          </a:solidFill>
                          <a:latin typeface="Calibri"/>
                        </a:rPr>
                        <a:t>Crashes, (k)</a:t>
                      </a:r>
                      <a:endParaRPr lang="en-CA" sz="2000" b="1" i="0" u="none" strike="noStrike" dirty="0">
                        <a:solidFill>
                          <a:srgbClr val="000000"/>
                        </a:solidFill>
                        <a:latin typeface="Calibri"/>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ctr" fontAlgn="b"/>
                      <a:r>
                        <a:rPr lang="en-CA" sz="2000" b="1" i="0" u="none" strike="noStrike" dirty="0" smtClean="0">
                          <a:solidFill>
                            <a:srgbClr val="000000"/>
                          </a:solidFill>
                          <a:latin typeface="Calibri"/>
                        </a:rPr>
                        <a:t>Drivers, n(k</a:t>
                      </a:r>
                      <a:r>
                        <a:rPr lang="en-CA" sz="2000" b="1" i="0" u="none" strike="noStrike" dirty="0">
                          <a:solidFill>
                            <a:srgbClr val="000000"/>
                          </a:solidFill>
                          <a:latin typeface="Calibri"/>
                        </a:rPr>
                        <a:t>)</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40000"/>
                        <a:lumOff val="60000"/>
                      </a:schemeClr>
                    </a:solidFill>
                  </a:tcPr>
                </a:tc>
              </a:tr>
              <a:tr h="253923">
                <a:tc>
                  <a:txBody>
                    <a:bodyPr/>
                    <a:lstStyle/>
                    <a:p>
                      <a:pPr algn="ctr" fontAlgn="b"/>
                      <a:r>
                        <a:rPr lang="en-CA" sz="2000" b="0" i="0" u="none" strike="noStrike" dirty="0">
                          <a:solidFill>
                            <a:srgbClr val="000000"/>
                          </a:solidFill>
                          <a:latin typeface="Calibri"/>
                        </a:rPr>
                        <a:t>0</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fontAlgn="b"/>
                      <a:r>
                        <a:rPr lang="en-CA" sz="2000" b="0" i="0" u="none" strike="noStrike">
                          <a:solidFill>
                            <a:srgbClr val="000000"/>
                          </a:solidFill>
                          <a:latin typeface="Calibri"/>
                        </a:rPr>
                        <a:t>23881</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r>
              <a:tr h="253923">
                <a:tc>
                  <a:txBody>
                    <a:bodyPr/>
                    <a:lstStyle/>
                    <a:p>
                      <a:pPr algn="ctr" fontAlgn="b"/>
                      <a:r>
                        <a:rPr lang="en-CA" sz="2000" b="0" i="0" u="none" strike="noStrike" dirty="0">
                          <a:solidFill>
                            <a:srgbClr val="000000"/>
                          </a:solidFill>
                          <a:latin typeface="Calibri"/>
                        </a:rPr>
                        <a:t>1</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fontAlgn="b"/>
                      <a:r>
                        <a:rPr lang="en-CA" sz="2000" b="0" i="0" u="none" strike="noStrike">
                          <a:solidFill>
                            <a:srgbClr val="000000"/>
                          </a:solidFill>
                          <a:latin typeface="Calibri"/>
                        </a:rPr>
                        <a:t>4503</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r>
              <a:tr h="253923">
                <a:tc>
                  <a:txBody>
                    <a:bodyPr/>
                    <a:lstStyle/>
                    <a:p>
                      <a:pPr algn="ctr" fontAlgn="b"/>
                      <a:r>
                        <a:rPr lang="en-CA" sz="2000" b="0" i="0" u="none" strike="noStrike" dirty="0">
                          <a:solidFill>
                            <a:srgbClr val="000000"/>
                          </a:solidFill>
                          <a:latin typeface="Calibri"/>
                        </a:rPr>
                        <a:t>2</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fontAlgn="b"/>
                      <a:r>
                        <a:rPr lang="en-CA" sz="2000" b="0" i="0" u="none" strike="noStrike">
                          <a:solidFill>
                            <a:srgbClr val="000000"/>
                          </a:solidFill>
                          <a:latin typeface="Calibri"/>
                        </a:rPr>
                        <a:t>936</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r>
              <a:tr h="253923">
                <a:tc>
                  <a:txBody>
                    <a:bodyPr/>
                    <a:lstStyle/>
                    <a:p>
                      <a:pPr algn="ctr" fontAlgn="b"/>
                      <a:r>
                        <a:rPr lang="en-CA" sz="2000" b="0" i="0" u="none" strike="noStrike" dirty="0">
                          <a:solidFill>
                            <a:srgbClr val="000000"/>
                          </a:solidFill>
                          <a:latin typeface="Calibri"/>
                        </a:rPr>
                        <a:t>3</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fontAlgn="b"/>
                      <a:r>
                        <a:rPr lang="en-CA" sz="2000" b="0" i="0" u="none" strike="noStrike">
                          <a:solidFill>
                            <a:srgbClr val="000000"/>
                          </a:solidFill>
                          <a:latin typeface="Calibri"/>
                        </a:rPr>
                        <a:t>160</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r>
              <a:tr h="253923">
                <a:tc>
                  <a:txBody>
                    <a:bodyPr/>
                    <a:lstStyle/>
                    <a:p>
                      <a:pPr algn="ctr" fontAlgn="b"/>
                      <a:r>
                        <a:rPr lang="en-CA" sz="2000" b="0" i="0" u="none" strike="noStrike" dirty="0">
                          <a:solidFill>
                            <a:srgbClr val="000000"/>
                          </a:solidFill>
                          <a:latin typeface="Calibri"/>
                        </a:rPr>
                        <a:t>4</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fontAlgn="b"/>
                      <a:r>
                        <a:rPr lang="en-CA" sz="2000" b="0" i="0" u="none" strike="noStrike">
                          <a:solidFill>
                            <a:srgbClr val="000000"/>
                          </a:solidFill>
                          <a:latin typeface="Calibri"/>
                        </a:rPr>
                        <a:t>33</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r>
              <a:tr h="253923">
                <a:tc>
                  <a:txBody>
                    <a:bodyPr/>
                    <a:lstStyle/>
                    <a:p>
                      <a:pPr algn="ctr" fontAlgn="b"/>
                      <a:r>
                        <a:rPr lang="en-CA" sz="2000" b="0" i="0" u="none" strike="noStrike" dirty="0">
                          <a:solidFill>
                            <a:srgbClr val="000000"/>
                          </a:solidFill>
                          <a:latin typeface="Calibri"/>
                        </a:rPr>
                        <a:t>5</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fontAlgn="b"/>
                      <a:r>
                        <a:rPr lang="en-CA" sz="2000" b="0" i="0" u="none" strike="noStrike">
                          <a:solidFill>
                            <a:srgbClr val="000000"/>
                          </a:solidFill>
                          <a:latin typeface="Calibri"/>
                        </a:rPr>
                        <a:t>14</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r>
              <a:tr h="253923">
                <a:tc>
                  <a:txBody>
                    <a:bodyPr/>
                    <a:lstStyle/>
                    <a:p>
                      <a:pPr algn="ctr" fontAlgn="b"/>
                      <a:r>
                        <a:rPr lang="en-CA" sz="2000" b="0" i="0" u="none" strike="noStrike" dirty="0">
                          <a:solidFill>
                            <a:srgbClr val="000000"/>
                          </a:solidFill>
                          <a:latin typeface="Calibri"/>
                        </a:rPr>
                        <a:t>6</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fontAlgn="b"/>
                      <a:r>
                        <a:rPr lang="en-CA" sz="2000" b="0" i="0" u="none" strike="noStrike">
                          <a:solidFill>
                            <a:srgbClr val="000000"/>
                          </a:solidFill>
                          <a:latin typeface="Calibri"/>
                        </a:rPr>
                        <a:t>3</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r>
              <a:tr h="253923">
                <a:tc>
                  <a:txBody>
                    <a:bodyPr/>
                    <a:lstStyle/>
                    <a:p>
                      <a:pPr algn="ctr" fontAlgn="b"/>
                      <a:r>
                        <a:rPr lang="en-CA" sz="2000" b="0" i="0" u="none" strike="noStrike" dirty="0">
                          <a:solidFill>
                            <a:srgbClr val="000000"/>
                          </a:solidFill>
                          <a:latin typeface="Calibri"/>
                        </a:rPr>
                        <a:t>7</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FFFFFF"/>
                    </a:solidFill>
                  </a:tcPr>
                </a:tc>
                <a:tc>
                  <a:txBody>
                    <a:bodyPr/>
                    <a:lstStyle/>
                    <a:p>
                      <a:pPr algn="ctr" fontAlgn="b"/>
                      <a:r>
                        <a:rPr lang="en-CA" sz="2000" b="0" i="0" u="none" strike="noStrike" dirty="0">
                          <a:solidFill>
                            <a:srgbClr val="000000"/>
                          </a:solidFill>
                          <a:latin typeface="Calibri"/>
                        </a:rPr>
                        <a:t>1</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FFFFFF"/>
                    </a:solidFill>
                  </a:tcPr>
                </a:tc>
              </a:tr>
              <a:tr h="253923">
                <a:tc>
                  <a:txBody>
                    <a:bodyPr/>
                    <a:lstStyle/>
                    <a:p>
                      <a:pPr algn="ctr" fontAlgn="b"/>
                      <a:r>
                        <a:rPr lang="en-CA" sz="2000" b="0" i="0" u="none" strike="noStrike" dirty="0" smtClean="0">
                          <a:solidFill>
                            <a:srgbClr val="000000"/>
                          </a:solidFill>
                          <a:latin typeface="Calibri"/>
                        </a:rPr>
                        <a:t>Total =</a:t>
                      </a:r>
                      <a:endParaRPr lang="en-CA" sz="2000" b="0" i="0" u="none" strike="noStrike" dirty="0">
                        <a:solidFill>
                          <a:srgbClr val="000000"/>
                        </a:solidFill>
                        <a:latin typeface="Calibri"/>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fontAlgn="b"/>
                      <a:r>
                        <a:rPr lang="en-CA" sz="2000" b="0" i="0" u="none" strike="noStrike" dirty="0">
                          <a:solidFill>
                            <a:srgbClr val="000000"/>
                          </a:solidFill>
                          <a:latin typeface="Calibri"/>
                        </a:rPr>
                        <a:t>29531</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r>
            </a:tbl>
          </a:graphicData>
        </a:graphic>
      </p:graphicFrame>
      <p:sp>
        <p:nvSpPr>
          <p:cNvPr id="12" name="TextBox 11"/>
          <p:cNvSpPr txBox="1"/>
          <p:nvPr/>
        </p:nvSpPr>
        <p:spPr>
          <a:xfrm>
            <a:off x="431540" y="188640"/>
            <a:ext cx="3015335" cy="954107"/>
          </a:xfrm>
          <a:prstGeom prst="rect">
            <a:avLst/>
          </a:prstGeom>
          <a:solidFill>
            <a:srgbClr val="FFFFCC"/>
          </a:solidFill>
          <a:ln w="19050">
            <a:solidFill>
              <a:srgbClr val="FF0000"/>
            </a:solidFill>
          </a:ln>
        </p:spPr>
        <p:txBody>
          <a:bodyPr wrap="square" rtlCol="0">
            <a:spAutoFit/>
          </a:bodyPr>
          <a:lstStyle/>
          <a:p>
            <a:r>
              <a:rPr lang="en-CA" sz="2800" dirty="0" smtClean="0"/>
              <a:t>Preliminaries:</a:t>
            </a:r>
          </a:p>
          <a:p>
            <a:r>
              <a:rPr lang="en-CA" sz="2800" dirty="0" smtClean="0"/>
              <a:t>Get          and   </a:t>
            </a:r>
          </a:p>
        </p:txBody>
      </p:sp>
      <p:graphicFrame>
        <p:nvGraphicFramePr>
          <p:cNvPr id="15" name="Object 14"/>
          <p:cNvGraphicFramePr>
            <a:graphicFrameLocks noChangeAspect="1"/>
          </p:cNvGraphicFramePr>
          <p:nvPr/>
        </p:nvGraphicFramePr>
        <p:xfrm>
          <a:off x="4495800" y="3270250"/>
          <a:ext cx="152400" cy="317500"/>
        </p:xfrm>
        <a:graphic>
          <a:graphicData uri="http://schemas.openxmlformats.org/presentationml/2006/ole">
            <p:oleObj spid="_x0000_s1026" name="משוואה" r:id="rId3" imgW="152280" imgH="317160" progId="Equation.3">
              <p:embed/>
            </p:oleObj>
          </a:graphicData>
        </a:graphic>
      </p:graphicFrame>
      <p:graphicFrame>
        <p:nvGraphicFramePr>
          <p:cNvPr id="22" name="Object 21"/>
          <p:cNvGraphicFramePr>
            <a:graphicFrameLocks noChangeAspect="1"/>
          </p:cNvGraphicFramePr>
          <p:nvPr/>
        </p:nvGraphicFramePr>
        <p:xfrm>
          <a:off x="1061610" y="629689"/>
          <a:ext cx="720080" cy="504056"/>
        </p:xfrm>
        <a:graphic>
          <a:graphicData uri="http://schemas.openxmlformats.org/presentationml/2006/ole">
            <p:oleObj spid="_x0000_s1031" name="משוואה" r:id="rId4" imgW="507960" imgH="355320" progId="Equation.3">
              <p:embed/>
            </p:oleObj>
          </a:graphicData>
        </a:graphic>
      </p:graphicFrame>
      <p:graphicFrame>
        <p:nvGraphicFramePr>
          <p:cNvPr id="23" name="Object 22"/>
          <p:cNvGraphicFramePr>
            <a:graphicFrameLocks noChangeAspect="1"/>
          </p:cNvGraphicFramePr>
          <p:nvPr/>
        </p:nvGraphicFramePr>
        <p:xfrm>
          <a:off x="2456765" y="659959"/>
          <a:ext cx="720155" cy="473786"/>
        </p:xfrm>
        <a:graphic>
          <a:graphicData uri="http://schemas.openxmlformats.org/presentationml/2006/ole">
            <p:oleObj spid="_x0000_s1032" name="משוואה" r:id="rId5" imgW="482400" imgH="317160" progId="Equation.3">
              <p:embed/>
            </p:oleObj>
          </a:graphicData>
        </a:graphic>
      </p:graphicFrame>
      <p:sp>
        <p:nvSpPr>
          <p:cNvPr id="11" name="TextBox 10"/>
          <p:cNvSpPr txBox="1"/>
          <p:nvPr/>
        </p:nvSpPr>
        <p:spPr>
          <a:xfrm>
            <a:off x="4025581" y="1763815"/>
            <a:ext cx="861454" cy="523220"/>
          </a:xfrm>
          <a:prstGeom prst="rect">
            <a:avLst/>
          </a:prstGeom>
          <a:solidFill>
            <a:schemeClr val="bg1"/>
          </a:solidFill>
          <a:ln w="19050">
            <a:solidFill>
              <a:srgbClr val="FF0000"/>
            </a:solidFill>
          </a:ln>
        </p:spPr>
        <p:txBody>
          <a:bodyPr wrap="none" rtlCol="0">
            <a:spAutoFit/>
          </a:bodyPr>
          <a:lstStyle/>
          <a:p>
            <a:r>
              <a:rPr lang="en-CA" sz="2800" dirty="0" smtClean="0"/>
              <a:t>Data</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a:blip r:embed="rId2" cstate="print"/>
          <a:srcRect l="14563" t="9366" r="7748" b="12200"/>
          <a:stretch>
            <a:fillRect/>
          </a:stretch>
        </p:blipFill>
        <p:spPr bwMode="auto">
          <a:xfrm>
            <a:off x="26495" y="0"/>
            <a:ext cx="963615" cy="1403159"/>
          </a:xfrm>
          <a:prstGeom prst="rect">
            <a:avLst/>
          </a:prstGeom>
          <a:noFill/>
          <a:ln w="9525">
            <a:noFill/>
            <a:miter lim="800000"/>
            <a:headEnd/>
            <a:tailEnd/>
          </a:ln>
        </p:spPr>
      </p:pic>
      <p:sp>
        <p:nvSpPr>
          <p:cNvPr id="3" name="Slide Number Placeholder 2"/>
          <p:cNvSpPr>
            <a:spLocks noGrp="1"/>
          </p:cNvSpPr>
          <p:nvPr>
            <p:ph type="sldNum" sz="quarter" idx="12"/>
          </p:nvPr>
        </p:nvSpPr>
        <p:spPr/>
        <p:txBody>
          <a:bodyPr/>
          <a:lstStyle/>
          <a:p>
            <a:fld id="{DA4189B1-7805-43E2-AFD9-89A95CE04D74}" type="slidenum">
              <a:rPr lang="en-CA" smtClean="0"/>
              <a:pPr/>
              <a:t>24</a:t>
            </a:fld>
            <a:endParaRPr lang="en-CA"/>
          </a:p>
        </p:txBody>
      </p:sp>
      <p:sp>
        <p:nvSpPr>
          <p:cNvPr id="276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pic>
        <p:nvPicPr>
          <p:cNvPr id="27649" name="Picture 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370477" y="4914245"/>
            <a:ext cx="3514813" cy="720000"/>
          </a:xfrm>
          <a:prstGeom prst="rect">
            <a:avLst/>
          </a:prstGeom>
          <a:solidFill>
            <a:schemeClr val="bg1"/>
          </a:solidFill>
        </p:spPr>
      </p:pic>
      <p:sp>
        <p:nvSpPr>
          <p:cNvPr id="2765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7654"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pic>
        <p:nvPicPr>
          <p:cNvPr id="27653" name="Picture 5"/>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4440237" y="4869240"/>
            <a:ext cx="3822173" cy="720000"/>
          </a:xfrm>
          <a:prstGeom prst="rect">
            <a:avLst/>
          </a:prstGeom>
          <a:solidFill>
            <a:schemeClr val="bg1"/>
          </a:solidFill>
        </p:spPr>
      </p:pic>
      <p:graphicFrame>
        <p:nvGraphicFramePr>
          <p:cNvPr id="10" name="Table 9"/>
          <p:cNvGraphicFramePr>
            <a:graphicFrameLocks noGrp="1"/>
          </p:cNvGraphicFramePr>
          <p:nvPr/>
        </p:nvGraphicFramePr>
        <p:xfrm>
          <a:off x="836585" y="818710"/>
          <a:ext cx="5433560" cy="3728126"/>
        </p:xfrm>
        <a:graphic>
          <a:graphicData uri="http://schemas.openxmlformats.org/drawingml/2006/table">
            <a:tbl>
              <a:tblPr/>
              <a:tblGrid>
                <a:gridCol w="550370"/>
                <a:gridCol w="670917"/>
                <a:gridCol w="1065575"/>
                <a:gridCol w="907712"/>
                <a:gridCol w="1381301"/>
                <a:gridCol w="857685"/>
              </a:tblGrid>
              <a:tr h="361513">
                <a:tc>
                  <a:txBody>
                    <a:bodyPr/>
                    <a:lstStyle/>
                    <a:p>
                      <a:pPr algn="ctr" fontAlgn="b"/>
                      <a:r>
                        <a:rPr lang="en-CA" sz="2000" b="1" i="0" u="none" strike="noStrike" dirty="0" smtClean="0">
                          <a:solidFill>
                            <a:srgbClr val="000000"/>
                          </a:solidFill>
                          <a:latin typeface="Calibri"/>
                        </a:rPr>
                        <a:t>A</a:t>
                      </a:r>
                      <a:endParaRPr lang="en-CA" sz="2000" b="1" i="0" u="none" strike="noStrike" dirty="0">
                        <a:solidFill>
                          <a:srgbClr val="000000"/>
                        </a:solidFill>
                        <a:latin typeface="Calibri"/>
                      </a:endParaRPr>
                    </a:p>
                  </a:txBody>
                  <a:tcPr marL="7620" marR="7620" marT="7620" marB="0" anchor="b">
                    <a:lnL>
                      <a:noFill/>
                    </a:lnL>
                    <a:lnR>
                      <a:noFill/>
                    </a:lnR>
                    <a:lnT>
                      <a:noFill/>
                    </a:lnT>
                    <a:lnB>
                      <a:noFill/>
                    </a:lnB>
                    <a:solidFill>
                      <a:srgbClr val="FDE9D9"/>
                    </a:solidFill>
                  </a:tcPr>
                </a:tc>
                <a:tc>
                  <a:txBody>
                    <a:bodyPr/>
                    <a:lstStyle/>
                    <a:p>
                      <a:pPr algn="ctr" fontAlgn="b"/>
                      <a:r>
                        <a:rPr lang="en-CA" sz="2000" b="1" i="0" u="none" strike="noStrike" dirty="0" smtClean="0">
                          <a:solidFill>
                            <a:srgbClr val="000000"/>
                          </a:solidFill>
                          <a:latin typeface="Calibri"/>
                        </a:rPr>
                        <a:t>B</a:t>
                      </a:r>
                      <a:endParaRPr lang="en-CA" sz="2000" b="1" i="0" u="none" strike="noStrike" dirty="0">
                        <a:solidFill>
                          <a:srgbClr val="000000"/>
                        </a:solidFill>
                        <a:latin typeface="Calibri"/>
                      </a:endParaRPr>
                    </a:p>
                  </a:txBody>
                  <a:tcPr marL="7620" marR="7620" marT="7620" marB="0" anchor="b">
                    <a:lnL>
                      <a:noFill/>
                    </a:lnL>
                    <a:lnR>
                      <a:noFill/>
                    </a:lnR>
                    <a:lnT>
                      <a:noFill/>
                    </a:lnT>
                    <a:lnB>
                      <a:noFill/>
                    </a:lnB>
                    <a:solidFill>
                      <a:srgbClr val="FDE9D9"/>
                    </a:solidFill>
                  </a:tcPr>
                </a:tc>
                <a:tc>
                  <a:txBody>
                    <a:bodyPr/>
                    <a:lstStyle/>
                    <a:p>
                      <a:pPr algn="ctr" fontAlgn="b"/>
                      <a:r>
                        <a:rPr lang="en-CA" sz="2000" b="1" i="0" u="none" strike="noStrike" dirty="0" smtClean="0">
                          <a:solidFill>
                            <a:srgbClr val="000000"/>
                          </a:solidFill>
                          <a:latin typeface="Calibri"/>
                        </a:rPr>
                        <a:t>C</a:t>
                      </a:r>
                      <a:endParaRPr lang="en-CA" sz="2000" b="1" i="0" u="none" strike="noStrike" dirty="0">
                        <a:solidFill>
                          <a:srgbClr val="000000"/>
                        </a:solidFill>
                        <a:latin typeface="Calibri"/>
                      </a:endParaRPr>
                    </a:p>
                  </a:txBody>
                  <a:tcPr marL="7620" marR="7620" marT="7620" marB="0" anchor="b">
                    <a:lnL>
                      <a:noFill/>
                    </a:lnL>
                    <a:lnR>
                      <a:noFill/>
                    </a:lnR>
                    <a:lnT>
                      <a:noFill/>
                    </a:lnT>
                    <a:lnB>
                      <a:noFill/>
                    </a:lnB>
                    <a:solidFill>
                      <a:srgbClr val="D7E4BC"/>
                    </a:solidFill>
                  </a:tcPr>
                </a:tc>
                <a:tc>
                  <a:txBody>
                    <a:bodyPr/>
                    <a:lstStyle/>
                    <a:p>
                      <a:pPr algn="ctr" fontAlgn="b"/>
                      <a:r>
                        <a:rPr lang="en-CA" sz="2000" b="1" i="0" u="none" strike="noStrike" dirty="0" smtClean="0">
                          <a:solidFill>
                            <a:srgbClr val="000000"/>
                          </a:solidFill>
                          <a:latin typeface="Calibri"/>
                        </a:rPr>
                        <a:t>D</a:t>
                      </a:r>
                      <a:endParaRPr lang="en-CA" sz="2000" b="1" i="0" u="none" strike="noStrike" dirty="0">
                        <a:solidFill>
                          <a:srgbClr val="000000"/>
                        </a:solidFill>
                        <a:latin typeface="Calibri"/>
                      </a:endParaRPr>
                    </a:p>
                  </a:txBody>
                  <a:tcPr marL="7620" marR="7620" marT="7620" marB="0" anchor="b">
                    <a:lnL>
                      <a:noFill/>
                    </a:lnL>
                    <a:lnR>
                      <a:noFill/>
                    </a:lnR>
                    <a:lnT>
                      <a:noFill/>
                    </a:lnT>
                    <a:lnB>
                      <a:noFill/>
                    </a:lnB>
                    <a:solidFill>
                      <a:srgbClr val="D7E4BC"/>
                    </a:solidFill>
                  </a:tcPr>
                </a:tc>
                <a:tc>
                  <a:txBody>
                    <a:bodyPr/>
                    <a:lstStyle/>
                    <a:p>
                      <a:pPr algn="ctr" fontAlgn="b"/>
                      <a:r>
                        <a:rPr lang="en-CA" sz="2000" b="1" i="0" u="none" strike="noStrike" dirty="0" smtClean="0">
                          <a:solidFill>
                            <a:srgbClr val="000000"/>
                          </a:solidFill>
                          <a:latin typeface="Calibri"/>
                        </a:rPr>
                        <a:t>E</a:t>
                      </a:r>
                      <a:endParaRPr lang="en-CA" sz="2000" b="1" i="0" u="none" strike="noStrike" dirty="0">
                        <a:solidFill>
                          <a:srgbClr val="000000"/>
                        </a:solidFill>
                        <a:latin typeface="Calibri"/>
                      </a:endParaRPr>
                    </a:p>
                  </a:txBody>
                  <a:tcPr marL="7620" marR="7620" marT="7620" marB="0" anchor="b">
                    <a:lnL>
                      <a:noFill/>
                    </a:lnL>
                    <a:lnR>
                      <a:noFill/>
                    </a:lnR>
                    <a:lnT>
                      <a:noFill/>
                    </a:lnT>
                    <a:lnB>
                      <a:noFill/>
                    </a:lnB>
                    <a:solidFill>
                      <a:srgbClr val="D7E4BC"/>
                    </a:solidFill>
                  </a:tcPr>
                </a:tc>
                <a:tc>
                  <a:txBody>
                    <a:bodyPr/>
                    <a:lstStyle/>
                    <a:p>
                      <a:pPr algn="ctr" fontAlgn="b"/>
                      <a:endParaRPr lang="en-CA" sz="2000" b="0" i="0" u="none" strike="noStrike" dirty="0">
                        <a:solidFill>
                          <a:srgbClr val="000000"/>
                        </a:solidFill>
                        <a:latin typeface="Calibri"/>
                      </a:endParaRPr>
                    </a:p>
                  </a:txBody>
                  <a:tcPr marL="7620" marR="7620" marT="7620" marB="0" anchor="b">
                    <a:lnL>
                      <a:noFill/>
                    </a:lnL>
                    <a:lnR>
                      <a:noFill/>
                    </a:lnR>
                    <a:lnT>
                      <a:noFill/>
                    </a:lnT>
                    <a:lnB>
                      <a:noFill/>
                    </a:lnB>
                  </a:tcPr>
                </a:tc>
              </a:tr>
              <a:tr h="361513">
                <a:tc>
                  <a:txBody>
                    <a:bodyPr/>
                    <a:lstStyle/>
                    <a:p>
                      <a:pPr algn="ctr" fontAlgn="b"/>
                      <a:r>
                        <a:rPr lang="en-CA" sz="2000" b="1" i="0" u="none" strike="noStrike" dirty="0">
                          <a:solidFill>
                            <a:srgbClr val="000000"/>
                          </a:solidFill>
                          <a:latin typeface="Calibri"/>
                        </a:rPr>
                        <a:t>k</a:t>
                      </a:r>
                    </a:p>
                  </a:txBody>
                  <a:tcPr marL="7620" marR="7620" marT="7620" marB="0" anchor="b">
                    <a:lnL>
                      <a:noFill/>
                    </a:lnL>
                    <a:lnR>
                      <a:noFill/>
                    </a:lnR>
                    <a:lnT>
                      <a:noFill/>
                    </a:lnT>
                    <a:lnB>
                      <a:noFill/>
                    </a:lnB>
                    <a:solidFill>
                      <a:srgbClr val="FDE9D9"/>
                    </a:solidFill>
                  </a:tcPr>
                </a:tc>
                <a:tc>
                  <a:txBody>
                    <a:bodyPr/>
                    <a:lstStyle/>
                    <a:p>
                      <a:pPr algn="ctr" fontAlgn="b"/>
                      <a:r>
                        <a:rPr lang="en-CA" sz="2000" b="1" i="0" u="none" strike="noStrike">
                          <a:solidFill>
                            <a:srgbClr val="000000"/>
                          </a:solidFill>
                          <a:latin typeface="Calibri"/>
                        </a:rPr>
                        <a:t>n(k)</a:t>
                      </a:r>
                    </a:p>
                  </a:txBody>
                  <a:tcPr marL="7620" marR="7620" marT="7620" marB="0" anchor="b">
                    <a:lnL>
                      <a:noFill/>
                    </a:lnL>
                    <a:lnR>
                      <a:noFill/>
                    </a:lnR>
                    <a:lnT>
                      <a:noFill/>
                    </a:lnT>
                    <a:lnB>
                      <a:noFill/>
                    </a:lnB>
                    <a:solidFill>
                      <a:srgbClr val="FDE9D9"/>
                    </a:solidFill>
                  </a:tcPr>
                </a:tc>
                <a:tc>
                  <a:txBody>
                    <a:bodyPr/>
                    <a:lstStyle/>
                    <a:p>
                      <a:pPr algn="ctr" fontAlgn="b"/>
                      <a:r>
                        <a:rPr lang="en-CA" sz="2000" b="1" i="0" u="none" strike="noStrike">
                          <a:solidFill>
                            <a:srgbClr val="000000"/>
                          </a:solidFill>
                          <a:latin typeface="Calibri"/>
                        </a:rPr>
                        <a:t>B/B$11</a:t>
                      </a:r>
                    </a:p>
                  </a:txBody>
                  <a:tcPr marL="7620" marR="7620" marT="7620" marB="0" anchor="b">
                    <a:lnL>
                      <a:noFill/>
                    </a:lnL>
                    <a:lnR>
                      <a:noFill/>
                    </a:lnR>
                    <a:lnT>
                      <a:noFill/>
                    </a:lnT>
                    <a:lnB>
                      <a:noFill/>
                    </a:lnB>
                    <a:solidFill>
                      <a:srgbClr val="D7E4BC"/>
                    </a:solidFill>
                  </a:tcPr>
                </a:tc>
                <a:tc>
                  <a:txBody>
                    <a:bodyPr/>
                    <a:lstStyle/>
                    <a:p>
                      <a:pPr algn="ctr" fontAlgn="b"/>
                      <a:r>
                        <a:rPr lang="en-CA" sz="2000" b="1" i="0" u="none" strike="noStrike">
                          <a:solidFill>
                            <a:srgbClr val="000000"/>
                          </a:solidFill>
                          <a:latin typeface="Calibri"/>
                        </a:rPr>
                        <a:t>A * C</a:t>
                      </a:r>
                    </a:p>
                  </a:txBody>
                  <a:tcPr marL="7620" marR="7620" marT="7620" marB="0" anchor="b">
                    <a:lnL>
                      <a:noFill/>
                    </a:lnL>
                    <a:lnR>
                      <a:noFill/>
                    </a:lnR>
                    <a:lnT>
                      <a:noFill/>
                    </a:lnT>
                    <a:lnB>
                      <a:noFill/>
                    </a:lnB>
                    <a:solidFill>
                      <a:srgbClr val="D7E4BC"/>
                    </a:solidFill>
                  </a:tcPr>
                </a:tc>
                <a:tc>
                  <a:txBody>
                    <a:bodyPr/>
                    <a:lstStyle/>
                    <a:p>
                      <a:pPr algn="ctr" fontAlgn="b"/>
                      <a:r>
                        <a:rPr lang="en-CA" sz="2000" b="1" i="0" u="none" strike="noStrike">
                          <a:solidFill>
                            <a:srgbClr val="000000"/>
                          </a:solidFill>
                          <a:latin typeface="Calibri"/>
                        </a:rPr>
                        <a:t>(A-D$11)</a:t>
                      </a:r>
                      <a:r>
                        <a:rPr lang="en-CA" sz="2000" b="1" i="0" u="none" strike="noStrike" baseline="30000">
                          <a:solidFill>
                            <a:srgbClr val="000000"/>
                          </a:solidFill>
                          <a:latin typeface="Calibri"/>
                        </a:rPr>
                        <a:t>2</a:t>
                      </a:r>
                      <a:r>
                        <a:rPr lang="en-CA" sz="2000" b="1" i="0" u="none" strike="noStrike">
                          <a:solidFill>
                            <a:srgbClr val="000000"/>
                          </a:solidFill>
                          <a:latin typeface="Calibri"/>
                        </a:rPr>
                        <a:t>*C</a:t>
                      </a:r>
                    </a:p>
                  </a:txBody>
                  <a:tcPr marL="7620" marR="7620" marT="7620" marB="0" anchor="b">
                    <a:lnL>
                      <a:noFill/>
                    </a:lnL>
                    <a:lnR>
                      <a:noFill/>
                    </a:lnR>
                    <a:lnT>
                      <a:noFill/>
                    </a:lnT>
                    <a:lnB>
                      <a:noFill/>
                    </a:lnB>
                    <a:solidFill>
                      <a:srgbClr val="D7E4BC"/>
                    </a:solidFill>
                  </a:tcPr>
                </a:tc>
                <a:tc>
                  <a:txBody>
                    <a:bodyPr/>
                    <a:lstStyle/>
                    <a:p>
                      <a:pPr algn="ctr" fontAlgn="b"/>
                      <a:endParaRPr lang="en-CA" sz="2000" b="0" i="0" u="none" strike="noStrike">
                        <a:solidFill>
                          <a:srgbClr val="000000"/>
                        </a:solidFill>
                        <a:latin typeface="Calibri"/>
                      </a:endParaRPr>
                    </a:p>
                  </a:txBody>
                  <a:tcPr marL="7620" marR="7620" marT="7620" marB="0" anchor="b">
                    <a:lnL>
                      <a:noFill/>
                    </a:lnL>
                    <a:lnR>
                      <a:noFill/>
                    </a:lnR>
                    <a:lnT>
                      <a:noFill/>
                    </a:lnT>
                    <a:lnB>
                      <a:noFill/>
                    </a:lnB>
                  </a:tcPr>
                </a:tc>
              </a:tr>
              <a:tr h="321345">
                <a:tc>
                  <a:txBody>
                    <a:bodyPr/>
                    <a:lstStyle/>
                    <a:p>
                      <a:pPr algn="ctr" fontAlgn="b"/>
                      <a:r>
                        <a:rPr lang="en-CA" sz="2000" b="0" i="0" u="none" strike="noStrike" dirty="0">
                          <a:solidFill>
                            <a:srgbClr val="000000"/>
                          </a:solidFill>
                          <a:latin typeface="Calibri"/>
                        </a:rPr>
                        <a:t>0</a:t>
                      </a:r>
                    </a:p>
                  </a:txBody>
                  <a:tcPr marL="7620" marR="7620" marT="7620" marB="0" anchor="b">
                    <a:lnL>
                      <a:noFill/>
                    </a:lnL>
                    <a:lnR>
                      <a:noFill/>
                    </a:lnR>
                    <a:lnT>
                      <a:noFill/>
                    </a:lnT>
                    <a:lnB>
                      <a:noFill/>
                    </a:lnB>
                    <a:solidFill>
                      <a:srgbClr val="FDE9D9"/>
                    </a:solidFill>
                  </a:tcPr>
                </a:tc>
                <a:tc>
                  <a:txBody>
                    <a:bodyPr/>
                    <a:lstStyle/>
                    <a:p>
                      <a:pPr algn="r" fontAlgn="b"/>
                      <a:r>
                        <a:rPr lang="en-CA" sz="2000" b="0" i="0" u="none" strike="noStrike">
                          <a:solidFill>
                            <a:srgbClr val="000000"/>
                          </a:solidFill>
                          <a:latin typeface="Calibri"/>
                        </a:rPr>
                        <a:t>23881</a:t>
                      </a:r>
                    </a:p>
                  </a:txBody>
                  <a:tcPr marL="7620" marR="7620" marT="7620" marB="0" anchor="b">
                    <a:lnL>
                      <a:noFill/>
                    </a:lnL>
                    <a:lnR>
                      <a:noFill/>
                    </a:lnR>
                    <a:lnT>
                      <a:noFill/>
                    </a:lnT>
                    <a:lnB>
                      <a:noFill/>
                    </a:lnB>
                    <a:solidFill>
                      <a:srgbClr val="FDE9D9"/>
                    </a:solidFill>
                  </a:tcPr>
                </a:tc>
                <a:tc>
                  <a:txBody>
                    <a:bodyPr/>
                    <a:lstStyle/>
                    <a:p>
                      <a:pPr algn="ctr" fontAlgn="b"/>
                      <a:r>
                        <a:rPr lang="en-CA" sz="2000" b="0" i="0" u="none" strike="noStrike">
                          <a:solidFill>
                            <a:srgbClr val="000000"/>
                          </a:solidFill>
                          <a:latin typeface="Calibri"/>
                        </a:rPr>
                        <a:t>0.8087</a:t>
                      </a:r>
                    </a:p>
                  </a:txBody>
                  <a:tcPr marL="7620" marR="7620" marT="7620" marB="0" anchor="b">
                    <a:lnL>
                      <a:noFill/>
                    </a:lnL>
                    <a:lnR>
                      <a:noFill/>
                    </a:lnR>
                    <a:lnT>
                      <a:noFill/>
                    </a:lnT>
                    <a:lnB>
                      <a:noFill/>
                    </a:lnB>
                    <a:solidFill>
                      <a:srgbClr val="D7E4BC"/>
                    </a:solidFill>
                  </a:tcPr>
                </a:tc>
                <a:tc>
                  <a:txBody>
                    <a:bodyPr/>
                    <a:lstStyle/>
                    <a:p>
                      <a:pPr algn="ctr" fontAlgn="b"/>
                      <a:r>
                        <a:rPr lang="en-CA" sz="2000" b="0" i="0" u="none" strike="noStrike">
                          <a:solidFill>
                            <a:srgbClr val="000000"/>
                          </a:solidFill>
                          <a:latin typeface="Calibri"/>
                        </a:rPr>
                        <a:t>0.000</a:t>
                      </a:r>
                    </a:p>
                  </a:txBody>
                  <a:tcPr marL="7620" marR="7620" marT="7620" marB="0" anchor="b">
                    <a:lnL>
                      <a:noFill/>
                    </a:lnL>
                    <a:lnR>
                      <a:noFill/>
                    </a:lnR>
                    <a:lnT>
                      <a:noFill/>
                    </a:lnT>
                    <a:lnB>
                      <a:noFill/>
                    </a:lnB>
                    <a:solidFill>
                      <a:srgbClr val="D7E4BC"/>
                    </a:solidFill>
                  </a:tcPr>
                </a:tc>
                <a:tc>
                  <a:txBody>
                    <a:bodyPr/>
                    <a:lstStyle/>
                    <a:p>
                      <a:pPr algn="ctr" fontAlgn="b"/>
                      <a:r>
                        <a:rPr lang="en-CA" sz="2000" b="0" i="0" u="none" strike="noStrike">
                          <a:solidFill>
                            <a:srgbClr val="000000"/>
                          </a:solidFill>
                          <a:latin typeface="Calibri"/>
                        </a:rPr>
                        <a:t>0.047</a:t>
                      </a:r>
                    </a:p>
                  </a:txBody>
                  <a:tcPr marL="7620" marR="7620" marT="7620" marB="0" anchor="b">
                    <a:lnL>
                      <a:noFill/>
                    </a:lnL>
                    <a:lnR>
                      <a:noFill/>
                    </a:lnR>
                    <a:lnT>
                      <a:noFill/>
                    </a:lnT>
                    <a:lnB>
                      <a:noFill/>
                    </a:lnB>
                    <a:solidFill>
                      <a:srgbClr val="D7E4BC"/>
                    </a:solidFill>
                  </a:tcPr>
                </a:tc>
                <a:tc>
                  <a:txBody>
                    <a:bodyPr/>
                    <a:lstStyle/>
                    <a:p>
                      <a:pPr algn="ctr" fontAlgn="b"/>
                      <a:endParaRPr lang="en-CA" sz="2000" b="0" i="0" u="none" strike="noStrike">
                        <a:solidFill>
                          <a:srgbClr val="000000"/>
                        </a:solidFill>
                        <a:latin typeface="Calibri"/>
                      </a:endParaRPr>
                    </a:p>
                  </a:txBody>
                  <a:tcPr marL="7620" marR="7620" marT="7620" marB="0" anchor="b">
                    <a:lnL>
                      <a:noFill/>
                    </a:lnL>
                    <a:lnR>
                      <a:noFill/>
                    </a:lnR>
                    <a:lnT>
                      <a:noFill/>
                    </a:lnT>
                    <a:lnB>
                      <a:noFill/>
                    </a:lnB>
                  </a:tcPr>
                </a:tc>
              </a:tr>
              <a:tr h="321345">
                <a:tc>
                  <a:txBody>
                    <a:bodyPr/>
                    <a:lstStyle/>
                    <a:p>
                      <a:pPr algn="ctr" fontAlgn="b"/>
                      <a:r>
                        <a:rPr lang="en-CA" sz="2000" b="0" i="0" u="none" strike="noStrike" dirty="0">
                          <a:solidFill>
                            <a:srgbClr val="000000"/>
                          </a:solidFill>
                          <a:latin typeface="Calibri"/>
                        </a:rPr>
                        <a:t>1</a:t>
                      </a:r>
                    </a:p>
                  </a:txBody>
                  <a:tcPr marL="7620" marR="7620" marT="7620" marB="0" anchor="b">
                    <a:lnL>
                      <a:noFill/>
                    </a:lnL>
                    <a:lnR>
                      <a:noFill/>
                    </a:lnR>
                    <a:lnT>
                      <a:noFill/>
                    </a:lnT>
                    <a:lnB>
                      <a:noFill/>
                    </a:lnB>
                    <a:solidFill>
                      <a:srgbClr val="FDE9D9"/>
                    </a:solidFill>
                  </a:tcPr>
                </a:tc>
                <a:tc>
                  <a:txBody>
                    <a:bodyPr/>
                    <a:lstStyle/>
                    <a:p>
                      <a:pPr algn="r" fontAlgn="b"/>
                      <a:r>
                        <a:rPr lang="en-CA" sz="2000" b="0" i="0" u="none" strike="noStrike">
                          <a:solidFill>
                            <a:srgbClr val="000000"/>
                          </a:solidFill>
                          <a:latin typeface="Calibri"/>
                        </a:rPr>
                        <a:t>4503</a:t>
                      </a:r>
                    </a:p>
                  </a:txBody>
                  <a:tcPr marL="7620" marR="7620" marT="7620" marB="0" anchor="b">
                    <a:lnL>
                      <a:noFill/>
                    </a:lnL>
                    <a:lnR>
                      <a:noFill/>
                    </a:lnR>
                    <a:lnT>
                      <a:noFill/>
                    </a:lnT>
                    <a:lnB>
                      <a:noFill/>
                    </a:lnB>
                    <a:solidFill>
                      <a:srgbClr val="FDE9D9"/>
                    </a:solidFill>
                  </a:tcPr>
                </a:tc>
                <a:tc>
                  <a:txBody>
                    <a:bodyPr/>
                    <a:lstStyle/>
                    <a:p>
                      <a:pPr algn="ctr" fontAlgn="b"/>
                      <a:r>
                        <a:rPr lang="en-CA" sz="2000" b="0" i="0" u="none" strike="noStrike">
                          <a:solidFill>
                            <a:srgbClr val="000000"/>
                          </a:solidFill>
                          <a:latin typeface="Calibri"/>
                        </a:rPr>
                        <a:t>0.1525</a:t>
                      </a:r>
                    </a:p>
                  </a:txBody>
                  <a:tcPr marL="7620" marR="7620" marT="7620" marB="0" anchor="b">
                    <a:lnL>
                      <a:noFill/>
                    </a:lnL>
                    <a:lnR>
                      <a:noFill/>
                    </a:lnR>
                    <a:lnT>
                      <a:noFill/>
                    </a:lnT>
                    <a:lnB>
                      <a:noFill/>
                    </a:lnB>
                    <a:solidFill>
                      <a:srgbClr val="D7E4BC"/>
                    </a:solidFill>
                  </a:tcPr>
                </a:tc>
                <a:tc>
                  <a:txBody>
                    <a:bodyPr/>
                    <a:lstStyle/>
                    <a:p>
                      <a:pPr algn="ctr" fontAlgn="b"/>
                      <a:r>
                        <a:rPr lang="en-CA" sz="2000" b="0" i="0" u="none" strike="noStrike">
                          <a:solidFill>
                            <a:srgbClr val="000000"/>
                          </a:solidFill>
                          <a:latin typeface="Calibri"/>
                        </a:rPr>
                        <a:t>0.152</a:t>
                      </a:r>
                    </a:p>
                  </a:txBody>
                  <a:tcPr marL="7620" marR="7620" marT="7620" marB="0" anchor="b">
                    <a:lnL>
                      <a:noFill/>
                    </a:lnL>
                    <a:lnR>
                      <a:noFill/>
                    </a:lnR>
                    <a:lnT>
                      <a:noFill/>
                    </a:lnT>
                    <a:lnB>
                      <a:noFill/>
                    </a:lnB>
                    <a:solidFill>
                      <a:srgbClr val="D7E4BC"/>
                    </a:solidFill>
                  </a:tcPr>
                </a:tc>
                <a:tc>
                  <a:txBody>
                    <a:bodyPr/>
                    <a:lstStyle/>
                    <a:p>
                      <a:pPr algn="ctr" fontAlgn="b"/>
                      <a:r>
                        <a:rPr lang="en-CA" sz="2000" b="0" i="0" u="none" strike="noStrike">
                          <a:solidFill>
                            <a:srgbClr val="000000"/>
                          </a:solidFill>
                          <a:latin typeface="Calibri"/>
                        </a:rPr>
                        <a:t>0.088</a:t>
                      </a:r>
                    </a:p>
                  </a:txBody>
                  <a:tcPr marL="7620" marR="7620" marT="7620" marB="0" anchor="b">
                    <a:lnL>
                      <a:noFill/>
                    </a:lnL>
                    <a:lnR>
                      <a:noFill/>
                    </a:lnR>
                    <a:lnT>
                      <a:noFill/>
                    </a:lnT>
                    <a:lnB>
                      <a:noFill/>
                    </a:lnB>
                    <a:solidFill>
                      <a:srgbClr val="D7E4BC"/>
                    </a:solidFill>
                  </a:tcPr>
                </a:tc>
                <a:tc>
                  <a:txBody>
                    <a:bodyPr/>
                    <a:lstStyle/>
                    <a:p>
                      <a:pPr algn="ctr" fontAlgn="b"/>
                      <a:endParaRPr lang="en-CA" sz="2000" b="0" i="0" u="none" strike="noStrike">
                        <a:solidFill>
                          <a:srgbClr val="000000"/>
                        </a:solidFill>
                        <a:latin typeface="Calibri"/>
                      </a:endParaRPr>
                    </a:p>
                  </a:txBody>
                  <a:tcPr marL="7620" marR="7620" marT="7620" marB="0" anchor="b">
                    <a:lnL>
                      <a:noFill/>
                    </a:lnL>
                    <a:lnR>
                      <a:noFill/>
                    </a:lnR>
                    <a:lnT>
                      <a:noFill/>
                    </a:lnT>
                    <a:lnB>
                      <a:noFill/>
                    </a:lnB>
                  </a:tcPr>
                </a:tc>
              </a:tr>
              <a:tr h="321345">
                <a:tc>
                  <a:txBody>
                    <a:bodyPr/>
                    <a:lstStyle/>
                    <a:p>
                      <a:pPr algn="ctr" fontAlgn="b"/>
                      <a:r>
                        <a:rPr lang="en-CA" sz="2000" b="0" i="0" u="none" strike="noStrike" dirty="0">
                          <a:solidFill>
                            <a:srgbClr val="000000"/>
                          </a:solidFill>
                          <a:latin typeface="Calibri"/>
                        </a:rPr>
                        <a:t>2</a:t>
                      </a:r>
                    </a:p>
                  </a:txBody>
                  <a:tcPr marL="7620" marR="7620" marT="7620" marB="0" anchor="b">
                    <a:lnL>
                      <a:noFill/>
                    </a:lnL>
                    <a:lnR>
                      <a:noFill/>
                    </a:lnR>
                    <a:lnT>
                      <a:noFill/>
                    </a:lnT>
                    <a:lnB>
                      <a:noFill/>
                    </a:lnB>
                    <a:solidFill>
                      <a:srgbClr val="FDE9D9"/>
                    </a:solidFill>
                  </a:tcPr>
                </a:tc>
                <a:tc>
                  <a:txBody>
                    <a:bodyPr/>
                    <a:lstStyle/>
                    <a:p>
                      <a:pPr algn="r" fontAlgn="b"/>
                      <a:r>
                        <a:rPr lang="en-CA" sz="2000" b="0" i="0" u="none" strike="noStrike">
                          <a:solidFill>
                            <a:srgbClr val="000000"/>
                          </a:solidFill>
                          <a:latin typeface="Calibri"/>
                        </a:rPr>
                        <a:t>936</a:t>
                      </a:r>
                    </a:p>
                  </a:txBody>
                  <a:tcPr marL="7620" marR="7620" marT="7620" marB="0" anchor="b">
                    <a:lnL>
                      <a:noFill/>
                    </a:lnL>
                    <a:lnR>
                      <a:noFill/>
                    </a:lnR>
                    <a:lnT>
                      <a:noFill/>
                    </a:lnT>
                    <a:lnB>
                      <a:noFill/>
                    </a:lnB>
                    <a:solidFill>
                      <a:srgbClr val="FDE9D9"/>
                    </a:solidFill>
                  </a:tcPr>
                </a:tc>
                <a:tc>
                  <a:txBody>
                    <a:bodyPr/>
                    <a:lstStyle/>
                    <a:p>
                      <a:pPr algn="ctr" fontAlgn="b"/>
                      <a:r>
                        <a:rPr lang="en-CA" sz="2000" b="0" i="0" u="none" strike="noStrike">
                          <a:solidFill>
                            <a:srgbClr val="000000"/>
                          </a:solidFill>
                          <a:latin typeface="Calibri"/>
                        </a:rPr>
                        <a:t>0.0317</a:t>
                      </a:r>
                    </a:p>
                  </a:txBody>
                  <a:tcPr marL="7620" marR="7620" marT="7620" marB="0" anchor="b">
                    <a:lnL>
                      <a:noFill/>
                    </a:lnL>
                    <a:lnR>
                      <a:noFill/>
                    </a:lnR>
                    <a:lnT>
                      <a:noFill/>
                    </a:lnT>
                    <a:lnB>
                      <a:noFill/>
                    </a:lnB>
                    <a:solidFill>
                      <a:srgbClr val="D7E4BC"/>
                    </a:solidFill>
                  </a:tcPr>
                </a:tc>
                <a:tc>
                  <a:txBody>
                    <a:bodyPr/>
                    <a:lstStyle/>
                    <a:p>
                      <a:pPr algn="ctr" fontAlgn="b"/>
                      <a:r>
                        <a:rPr lang="en-CA" sz="2000" b="0" i="0" u="none" strike="noStrike">
                          <a:solidFill>
                            <a:srgbClr val="000000"/>
                          </a:solidFill>
                          <a:latin typeface="Calibri"/>
                        </a:rPr>
                        <a:t>0.063</a:t>
                      </a:r>
                    </a:p>
                  </a:txBody>
                  <a:tcPr marL="7620" marR="7620" marT="7620" marB="0" anchor="b">
                    <a:lnL>
                      <a:noFill/>
                    </a:lnL>
                    <a:lnR>
                      <a:noFill/>
                    </a:lnR>
                    <a:lnT>
                      <a:noFill/>
                    </a:lnT>
                    <a:lnB>
                      <a:noFill/>
                    </a:lnB>
                    <a:solidFill>
                      <a:srgbClr val="D7E4BC"/>
                    </a:solidFill>
                  </a:tcPr>
                </a:tc>
                <a:tc>
                  <a:txBody>
                    <a:bodyPr/>
                    <a:lstStyle/>
                    <a:p>
                      <a:pPr algn="ctr" fontAlgn="b"/>
                      <a:r>
                        <a:rPr lang="en-CA" sz="2000" b="0" i="0" u="none" strike="noStrike">
                          <a:solidFill>
                            <a:srgbClr val="000000"/>
                          </a:solidFill>
                          <a:latin typeface="Calibri"/>
                        </a:rPr>
                        <a:t>0.098</a:t>
                      </a:r>
                    </a:p>
                  </a:txBody>
                  <a:tcPr marL="7620" marR="7620" marT="7620" marB="0" anchor="b">
                    <a:lnL>
                      <a:noFill/>
                    </a:lnL>
                    <a:lnR>
                      <a:noFill/>
                    </a:lnR>
                    <a:lnT>
                      <a:noFill/>
                    </a:lnT>
                    <a:lnB>
                      <a:noFill/>
                    </a:lnB>
                    <a:solidFill>
                      <a:srgbClr val="D7E4BC"/>
                    </a:solidFill>
                  </a:tcPr>
                </a:tc>
                <a:tc>
                  <a:txBody>
                    <a:bodyPr/>
                    <a:lstStyle/>
                    <a:p>
                      <a:pPr algn="ctr" fontAlgn="b"/>
                      <a:endParaRPr lang="en-CA" sz="2000" b="0" i="0" u="none" strike="noStrike">
                        <a:solidFill>
                          <a:srgbClr val="000000"/>
                        </a:solidFill>
                        <a:latin typeface="Calibri"/>
                      </a:endParaRPr>
                    </a:p>
                  </a:txBody>
                  <a:tcPr marL="7620" marR="7620" marT="7620" marB="0" anchor="b">
                    <a:lnL>
                      <a:noFill/>
                    </a:lnL>
                    <a:lnR>
                      <a:noFill/>
                    </a:lnR>
                    <a:lnT>
                      <a:noFill/>
                    </a:lnT>
                    <a:lnB>
                      <a:noFill/>
                    </a:lnB>
                  </a:tcPr>
                </a:tc>
              </a:tr>
              <a:tr h="321345">
                <a:tc>
                  <a:txBody>
                    <a:bodyPr/>
                    <a:lstStyle/>
                    <a:p>
                      <a:pPr algn="ctr" fontAlgn="b"/>
                      <a:r>
                        <a:rPr lang="en-CA" sz="2000" b="0" i="0" u="none" strike="noStrike" dirty="0">
                          <a:solidFill>
                            <a:srgbClr val="000000"/>
                          </a:solidFill>
                          <a:latin typeface="Calibri"/>
                        </a:rPr>
                        <a:t>3</a:t>
                      </a:r>
                    </a:p>
                  </a:txBody>
                  <a:tcPr marL="7620" marR="7620" marT="7620" marB="0" anchor="b">
                    <a:lnL>
                      <a:noFill/>
                    </a:lnL>
                    <a:lnR>
                      <a:noFill/>
                    </a:lnR>
                    <a:lnT>
                      <a:noFill/>
                    </a:lnT>
                    <a:lnB>
                      <a:noFill/>
                    </a:lnB>
                    <a:solidFill>
                      <a:srgbClr val="FDE9D9"/>
                    </a:solidFill>
                  </a:tcPr>
                </a:tc>
                <a:tc>
                  <a:txBody>
                    <a:bodyPr/>
                    <a:lstStyle/>
                    <a:p>
                      <a:pPr algn="r" fontAlgn="b"/>
                      <a:r>
                        <a:rPr lang="en-CA" sz="2000" b="0" i="0" u="none" strike="noStrike">
                          <a:solidFill>
                            <a:srgbClr val="000000"/>
                          </a:solidFill>
                          <a:latin typeface="Calibri"/>
                        </a:rPr>
                        <a:t>160</a:t>
                      </a:r>
                    </a:p>
                  </a:txBody>
                  <a:tcPr marL="7620" marR="7620" marT="7620" marB="0" anchor="b">
                    <a:lnL>
                      <a:noFill/>
                    </a:lnL>
                    <a:lnR>
                      <a:noFill/>
                    </a:lnR>
                    <a:lnT>
                      <a:noFill/>
                    </a:lnT>
                    <a:lnB>
                      <a:noFill/>
                    </a:lnB>
                    <a:solidFill>
                      <a:srgbClr val="FDE9D9"/>
                    </a:solidFill>
                  </a:tcPr>
                </a:tc>
                <a:tc>
                  <a:txBody>
                    <a:bodyPr/>
                    <a:lstStyle/>
                    <a:p>
                      <a:pPr algn="ctr" fontAlgn="b"/>
                      <a:r>
                        <a:rPr lang="en-CA" sz="2000" b="0" i="0" u="none" strike="noStrike">
                          <a:solidFill>
                            <a:srgbClr val="000000"/>
                          </a:solidFill>
                          <a:latin typeface="Calibri"/>
                        </a:rPr>
                        <a:t>0.0054</a:t>
                      </a:r>
                    </a:p>
                  </a:txBody>
                  <a:tcPr marL="7620" marR="7620" marT="7620" marB="0" anchor="b">
                    <a:lnL>
                      <a:noFill/>
                    </a:lnL>
                    <a:lnR>
                      <a:noFill/>
                    </a:lnR>
                    <a:lnT>
                      <a:noFill/>
                    </a:lnT>
                    <a:lnB>
                      <a:noFill/>
                    </a:lnB>
                    <a:solidFill>
                      <a:srgbClr val="D7E4BC"/>
                    </a:solidFill>
                  </a:tcPr>
                </a:tc>
                <a:tc>
                  <a:txBody>
                    <a:bodyPr/>
                    <a:lstStyle/>
                    <a:p>
                      <a:pPr algn="ctr" fontAlgn="b"/>
                      <a:r>
                        <a:rPr lang="en-CA" sz="2000" b="0" i="0" u="none" strike="noStrike">
                          <a:solidFill>
                            <a:srgbClr val="000000"/>
                          </a:solidFill>
                          <a:latin typeface="Calibri"/>
                        </a:rPr>
                        <a:t>0.016</a:t>
                      </a:r>
                    </a:p>
                  </a:txBody>
                  <a:tcPr marL="7620" marR="7620" marT="7620" marB="0" anchor="b">
                    <a:lnL>
                      <a:noFill/>
                    </a:lnL>
                    <a:lnR>
                      <a:noFill/>
                    </a:lnR>
                    <a:lnT>
                      <a:noFill/>
                    </a:lnT>
                    <a:lnB>
                      <a:noFill/>
                    </a:lnB>
                    <a:solidFill>
                      <a:srgbClr val="D7E4BC"/>
                    </a:solidFill>
                  </a:tcPr>
                </a:tc>
                <a:tc>
                  <a:txBody>
                    <a:bodyPr/>
                    <a:lstStyle/>
                    <a:p>
                      <a:pPr algn="ctr" fontAlgn="b"/>
                      <a:r>
                        <a:rPr lang="en-CA" sz="2000" b="0" i="0" u="none" strike="noStrike">
                          <a:solidFill>
                            <a:srgbClr val="000000"/>
                          </a:solidFill>
                          <a:latin typeface="Calibri"/>
                        </a:rPr>
                        <a:t>0.041</a:t>
                      </a:r>
                    </a:p>
                  </a:txBody>
                  <a:tcPr marL="7620" marR="7620" marT="7620" marB="0" anchor="b">
                    <a:lnL>
                      <a:noFill/>
                    </a:lnL>
                    <a:lnR>
                      <a:noFill/>
                    </a:lnR>
                    <a:lnT>
                      <a:noFill/>
                    </a:lnT>
                    <a:lnB>
                      <a:noFill/>
                    </a:lnB>
                    <a:solidFill>
                      <a:srgbClr val="D7E4BC"/>
                    </a:solidFill>
                  </a:tcPr>
                </a:tc>
                <a:tc>
                  <a:txBody>
                    <a:bodyPr/>
                    <a:lstStyle/>
                    <a:p>
                      <a:pPr algn="ctr" fontAlgn="b"/>
                      <a:endParaRPr lang="en-CA" sz="2000" b="0" i="0" u="none" strike="noStrike">
                        <a:solidFill>
                          <a:srgbClr val="000000"/>
                        </a:solidFill>
                        <a:latin typeface="Calibri"/>
                      </a:endParaRPr>
                    </a:p>
                  </a:txBody>
                  <a:tcPr marL="7620" marR="7620" marT="7620" marB="0" anchor="b">
                    <a:lnL>
                      <a:noFill/>
                    </a:lnL>
                    <a:lnR>
                      <a:noFill/>
                    </a:lnR>
                    <a:lnT>
                      <a:noFill/>
                    </a:lnT>
                    <a:lnB>
                      <a:noFill/>
                    </a:lnB>
                  </a:tcPr>
                </a:tc>
              </a:tr>
              <a:tr h="321345">
                <a:tc>
                  <a:txBody>
                    <a:bodyPr/>
                    <a:lstStyle/>
                    <a:p>
                      <a:pPr algn="ctr" fontAlgn="b"/>
                      <a:r>
                        <a:rPr lang="en-CA" sz="2000" b="0" i="0" u="none" strike="noStrike" dirty="0">
                          <a:solidFill>
                            <a:srgbClr val="000000"/>
                          </a:solidFill>
                          <a:latin typeface="Calibri"/>
                        </a:rPr>
                        <a:t>4</a:t>
                      </a:r>
                    </a:p>
                  </a:txBody>
                  <a:tcPr marL="7620" marR="7620" marT="7620" marB="0" anchor="b">
                    <a:lnL>
                      <a:noFill/>
                    </a:lnL>
                    <a:lnR>
                      <a:noFill/>
                    </a:lnR>
                    <a:lnT>
                      <a:noFill/>
                    </a:lnT>
                    <a:lnB>
                      <a:noFill/>
                    </a:lnB>
                    <a:solidFill>
                      <a:srgbClr val="FDE9D9"/>
                    </a:solidFill>
                  </a:tcPr>
                </a:tc>
                <a:tc>
                  <a:txBody>
                    <a:bodyPr/>
                    <a:lstStyle/>
                    <a:p>
                      <a:pPr algn="r" fontAlgn="b"/>
                      <a:r>
                        <a:rPr lang="en-CA" sz="2000" b="0" i="0" u="none" strike="noStrike">
                          <a:solidFill>
                            <a:srgbClr val="000000"/>
                          </a:solidFill>
                          <a:latin typeface="Calibri"/>
                        </a:rPr>
                        <a:t>33</a:t>
                      </a:r>
                    </a:p>
                  </a:txBody>
                  <a:tcPr marL="7620" marR="7620" marT="7620" marB="0" anchor="b">
                    <a:lnL>
                      <a:noFill/>
                    </a:lnL>
                    <a:lnR>
                      <a:noFill/>
                    </a:lnR>
                    <a:lnT>
                      <a:noFill/>
                    </a:lnT>
                    <a:lnB>
                      <a:noFill/>
                    </a:lnB>
                    <a:solidFill>
                      <a:srgbClr val="FDE9D9"/>
                    </a:solidFill>
                  </a:tcPr>
                </a:tc>
                <a:tc>
                  <a:txBody>
                    <a:bodyPr/>
                    <a:lstStyle/>
                    <a:p>
                      <a:pPr algn="ctr" fontAlgn="b"/>
                      <a:r>
                        <a:rPr lang="en-CA" sz="2000" b="0" i="0" u="none" strike="noStrike">
                          <a:solidFill>
                            <a:srgbClr val="000000"/>
                          </a:solidFill>
                          <a:latin typeface="Calibri"/>
                        </a:rPr>
                        <a:t>0.0011</a:t>
                      </a:r>
                    </a:p>
                  </a:txBody>
                  <a:tcPr marL="7620" marR="7620" marT="7620" marB="0" anchor="b">
                    <a:lnL>
                      <a:noFill/>
                    </a:lnL>
                    <a:lnR>
                      <a:noFill/>
                    </a:lnR>
                    <a:lnT>
                      <a:noFill/>
                    </a:lnT>
                    <a:lnB>
                      <a:noFill/>
                    </a:lnB>
                    <a:solidFill>
                      <a:srgbClr val="D7E4BC"/>
                    </a:solidFill>
                  </a:tcPr>
                </a:tc>
                <a:tc>
                  <a:txBody>
                    <a:bodyPr/>
                    <a:lstStyle/>
                    <a:p>
                      <a:pPr algn="ctr" fontAlgn="b"/>
                      <a:r>
                        <a:rPr lang="en-CA" sz="2000" b="0" i="0" u="none" strike="noStrike">
                          <a:solidFill>
                            <a:srgbClr val="000000"/>
                          </a:solidFill>
                          <a:latin typeface="Calibri"/>
                        </a:rPr>
                        <a:t>0.004</a:t>
                      </a:r>
                    </a:p>
                  </a:txBody>
                  <a:tcPr marL="7620" marR="7620" marT="7620" marB="0" anchor="b">
                    <a:lnL>
                      <a:noFill/>
                    </a:lnL>
                    <a:lnR>
                      <a:noFill/>
                    </a:lnR>
                    <a:lnT>
                      <a:noFill/>
                    </a:lnT>
                    <a:lnB>
                      <a:noFill/>
                    </a:lnB>
                    <a:solidFill>
                      <a:srgbClr val="D7E4BC"/>
                    </a:solidFill>
                  </a:tcPr>
                </a:tc>
                <a:tc>
                  <a:txBody>
                    <a:bodyPr/>
                    <a:lstStyle/>
                    <a:p>
                      <a:pPr algn="ctr" fontAlgn="b"/>
                      <a:r>
                        <a:rPr lang="en-CA" sz="2000" b="0" i="0" u="none" strike="noStrike" dirty="0">
                          <a:solidFill>
                            <a:srgbClr val="000000"/>
                          </a:solidFill>
                          <a:latin typeface="Calibri"/>
                        </a:rPr>
                        <a:t>0.016</a:t>
                      </a:r>
                    </a:p>
                  </a:txBody>
                  <a:tcPr marL="7620" marR="7620" marT="7620" marB="0" anchor="b">
                    <a:lnL>
                      <a:noFill/>
                    </a:lnL>
                    <a:lnR>
                      <a:noFill/>
                    </a:lnR>
                    <a:lnT>
                      <a:noFill/>
                    </a:lnT>
                    <a:lnB>
                      <a:noFill/>
                    </a:lnB>
                    <a:solidFill>
                      <a:srgbClr val="D7E4BC"/>
                    </a:solidFill>
                  </a:tcPr>
                </a:tc>
                <a:tc>
                  <a:txBody>
                    <a:bodyPr/>
                    <a:lstStyle/>
                    <a:p>
                      <a:pPr algn="ctr" fontAlgn="b"/>
                      <a:endParaRPr lang="en-CA" sz="2000" b="0" i="0" u="none" strike="noStrike">
                        <a:solidFill>
                          <a:srgbClr val="000000"/>
                        </a:solidFill>
                        <a:latin typeface="Calibri"/>
                      </a:endParaRPr>
                    </a:p>
                  </a:txBody>
                  <a:tcPr marL="7620" marR="7620" marT="7620" marB="0" anchor="b">
                    <a:lnL>
                      <a:noFill/>
                    </a:lnL>
                    <a:lnR>
                      <a:noFill/>
                    </a:lnR>
                    <a:lnT>
                      <a:noFill/>
                    </a:lnT>
                    <a:lnB>
                      <a:noFill/>
                    </a:lnB>
                  </a:tcPr>
                </a:tc>
              </a:tr>
              <a:tr h="321345">
                <a:tc>
                  <a:txBody>
                    <a:bodyPr/>
                    <a:lstStyle/>
                    <a:p>
                      <a:pPr algn="ctr" fontAlgn="b"/>
                      <a:r>
                        <a:rPr lang="en-CA" sz="2000" b="0" i="0" u="none" strike="noStrike" dirty="0">
                          <a:solidFill>
                            <a:srgbClr val="000000"/>
                          </a:solidFill>
                          <a:latin typeface="Calibri"/>
                        </a:rPr>
                        <a:t>5</a:t>
                      </a:r>
                    </a:p>
                  </a:txBody>
                  <a:tcPr marL="7620" marR="7620" marT="7620" marB="0" anchor="b">
                    <a:lnL>
                      <a:noFill/>
                    </a:lnL>
                    <a:lnR>
                      <a:noFill/>
                    </a:lnR>
                    <a:lnT>
                      <a:noFill/>
                    </a:lnT>
                    <a:lnB>
                      <a:noFill/>
                    </a:lnB>
                    <a:solidFill>
                      <a:srgbClr val="FDE9D9"/>
                    </a:solidFill>
                  </a:tcPr>
                </a:tc>
                <a:tc>
                  <a:txBody>
                    <a:bodyPr/>
                    <a:lstStyle/>
                    <a:p>
                      <a:pPr algn="r" fontAlgn="b"/>
                      <a:r>
                        <a:rPr lang="en-CA" sz="2000" b="0" i="0" u="none" strike="noStrike">
                          <a:solidFill>
                            <a:srgbClr val="000000"/>
                          </a:solidFill>
                          <a:latin typeface="Calibri"/>
                        </a:rPr>
                        <a:t>14</a:t>
                      </a:r>
                    </a:p>
                  </a:txBody>
                  <a:tcPr marL="7620" marR="7620" marT="7620" marB="0" anchor="b">
                    <a:lnL>
                      <a:noFill/>
                    </a:lnL>
                    <a:lnR>
                      <a:noFill/>
                    </a:lnR>
                    <a:lnT>
                      <a:noFill/>
                    </a:lnT>
                    <a:lnB>
                      <a:noFill/>
                    </a:lnB>
                    <a:solidFill>
                      <a:srgbClr val="FDE9D9"/>
                    </a:solidFill>
                  </a:tcPr>
                </a:tc>
                <a:tc>
                  <a:txBody>
                    <a:bodyPr/>
                    <a:lstStyle/>
                    <a:p>
                      <a:pPr algn="ctr" fontAlgn="b"/>
                      <a:r>
                        <a:rPr lang="en-CA" sz="2000" b="0" i="0" u="none" strike="noStrike" dirty="0">
                          <a:solidFill>
                            <a:srgbClr val="000000"/>
                          </a:solidFill>
                          <a:latin typeface="Calibri"/>
                        </a:rPr>
                        <a:t>0.0005</a:t>
                      </a:r>
                    </a:p>
                  </a:txBody>
                  <a:tcPr marL="7620" marR="7620" marT="7620" marB="0" anchor="b">
                    <a:lnL>
                      <a:noFill/>
                    </a:lnL>
                    <a:lnR>
                      <a:noFill/>
                    </a:lnR>
                    <a:lnT>
                      <a:noFill/>
                    </a:lnT>
                    <a:lnB>
                      <a:noFill/>
                    </a:lnB>
                    <a:solidFill>
                      <a:srgbClr val="D7E4BC"/>
                    </a:solidFill>
                  </a:tcPr>
                </a:tc>
                <a:tc>
                  <a:txBody>
                    <a:bodyPr/>
                    <a:lstStyle/>
                    <a:p>
                      <a:pPr algn="ctr" fontAlgn="b"/>
                      <a:r>
                        <a:rPr lang="en-CA" sz="2000" b="0" i="0" u="none" strike="noStrike">
                          <a:solidFill>
                            <a:srgbClr val="000000"/>
                          </a:solidFill>
                          <a:latin typeface="Calibri"/>
                        </a:rPr>
                        <a:t>0.002</a:t>
                      </a:r>
                    </a:p>
                  </a:txBody>
                  <a:tcPr marL="7620" marR="7620" marT="7620" marB="0" anchor="b">
                    <a:lnL>
                      <a:noFill/>
                    </a:lnL>
                    <a:lnR>
                      <a:noFill/>
                    </a:lnR>
                    <a:lnT>
                      <a:noFill/>
                    </a:lnT>
                    <a:lnB>
                      <a:noFill/>
                    </a:lnB>
                    <a:solidFill>
                      <a:srgbClr val="D7E4BC"/>
                    </a:solidFill>
                  </a:tcPr>
                </a:tc>
                <a:tc>
                  <a:txBody>
                    <a:bodyPr/>
                    <a:lstStyle/>
                    <a:p>
                      <a:pPr algn="ctr" fontAlgn="b"/>
                      <a:r>
                        <a:rPr lang="en-CA" sz="2000" b="0" i="0" u="none" strike="noStrike">
                          <a:solidFill>
                            <a:srgbClr val="000000"/>
                          </a:solidFill>
                          <a:latin typeface="Calibri"/>
                        </a:rPr>
                        <a:t>0.011</a:t>
                      </a:r>
                    </a:p>
                  </a:txBody>
                  <a:tcPr marL="7620" marR="7620" marT="7620" marB="0" anchor="b">
                    <a:lnL>
                      <a:noFill/>
                    </a:lnL>
                    <a:lnR>
                      <a:noFill/>
                    </a:lnR>
                    <a:lnT>
                      <a:noFill/>
                    </a:lnT>
                    <a:lnB>
                      <a:noFill/>
                    </a:lnB>
                    <a:solidFill>
                      <a:srgbClr val="D7E4BC"/>
                    </a:solidFill>
                  </a:tcPr>
                </a:tc>
                <a:tc>
                  <a:txBody>
                    <a:bodyPr/>
                    <a:lstStyle/>
                    <a:p>
                      <a:pPr algn="ctr" fontAlgn="b"/>
                      <a:endParaRPr lang="en-CA" sz="2000" b="0" i="0" u="none" strike="noStrike">
                        <a:solidFill>
                          <a:srgbClr val="000000"/>
                        </a:solidFill>
                        <a:latin typeface="Calibri"/>
                      </a:endParaRPr>
                    </a:p>
                  </a:txBody>
                  <a:tcPr marL="7620" marR="7620" marT="7620" marB="0" anchor="b">
                    <a:lnL>
                      <a:noFill/>
                    </a:lnL>
                    <a:lnR>
                      <a:noFill/>
                    </a:lnR>
                    <a:lnT>
                      <a:noFill/>
                    </a:lnT>
                    <a:lnB>
                      <a:noFill/>
                    </a:lnB>
                  </a:tcPr>
                </a:tc>
              </a:tr>
              <a:tr h="321345">
                <a:tc>
                  <a:txBody>
                    <a:bodyPr/>
                    <a:lstStyle/>
                    <a:p>
                      <a:pPr algn="ctr" fontAlgn="b"/>
                      <a:r>
                        <a:rPr lang="en-CA" sz="2000" b="0" i="0" u="none" strike="noStrike" dirty="0">
                          <a:solidFill>
                            <a:srgbClr val="000000"/>
                          </a:solidFill>
                          <a:latin typeface="Calibri"/>
                        </a:rPr>
                        <a:t>6</a:t>
                      </a:r>
                    </a:p>
                  </a:txBody>
                  <a:tcPr marL="7620" marR="7620" marT="7620" marB="0" anchor="b">
                    <a:lnL>
                      <a:noFill/>
                    </a:lnL>
                    <a:lnR>
                      <a:noFill/>
                    </a:lnR>
                    <a:lnT>
                      <a:noFill/>
                    </a:lnT>
                    <a:lnB>
                      <a:noFill/>
                    </a:lnB>
                    <a:solidFill>
                      <a:srgbClr val="FDE9D9"/>
                    </a:solidFill>
                  </a:tcPr>
                </a:tc>
                <a:tc>
                  <a:txBody>
                    <a:bodyPr/>
                    <a:lstStyle/>
                    <a:p>
                      <a:pPr algn="r" fontAlgn="b"/>
                      <a:r>
                        <a:rPr lang="en-CA" sz="2000" b="0" i="0" u="none" strike="noStrike">
                          <a:solidFill>
                            <a:srgbClr val="000000"/>
                          </a:solidFill>
                          <a:latin typeface="Calibri"/>
                        </a:rPr>
                        <a:t>3</a:t>
                      </a:r>
                    </a:p>
                  </a:txBody>
                  <a:tcPr marL="7620" marR="7620" marT="7620" marB="0" anchor="b">
                    <a:lnL>
                      <a:noFill/>
                    </a:lnL>
                    <a:lnR>
                      <a:noFill/>
                    </a:lnR>
                    <a:lnT>
                      <a:noFill/>
                    </a:lnT>
                    <a:lnB>
                      <a:noFill/>
                    </a:lnB>
                    <a:solidFill>
                      <a:srgbClr val="FDE9D9"/>
                    </a:solidFill>
                  </a:tcPr>
                </a:tc>
                <a:tc>
                  <a:txBody>
                    <a:bodyPr/>
                    <a:lstStyle/>
                    <a:p>
                      <a:pPr algn="ctr" fontAlgn="b"/>
                      <a:r>
                        <a:rPr lang="en-CA" sz="2000" b="0" i="0" u="none" strike="noStrike">
                          <a:solidFill>
                            <a:srgbClr val="000000"/>
                          </a:solidFill>
                          <a:latin typeface="Calibri"/>
                        </a:rPr>
                        <a:t>0.0001</a:t>
                      </a:r>
                    </a:p>
                  </a:txBody>
                  <a:tcPr marL="7620" marR="7620" marT="7620" marB="0" anchor="b">
                    <a:lnL>
                      <a:noFill/>
                    </a:lnL>
                    <a:lnR>
                      <a:noFill/>
                    </a:lnR>
                    <a:lnT>
                      <a:noFill/>
                    </a:lnT>
                    <a:lnB>
                      <a:noFill/>
                    </a:lnB>
                    <a:solidFill>
                      <a:srgbClr val="D7E4BC"/>
                    </a:solidFill>
                  </a:tcPr>
                </a:tc>
                <a:tc>
                  <a:txBody>
                    <a:bodyPr/>
                    <a:lstStyle/>
                    <a:p>
                      <a:pPr algn="ctr" fontAlgn="b"/>
                      <a:r>
                        <a:rPr lang="en-CA" sz="2000" b="0" i="0" u="none" strike="noStrike">
                          <a:solidFill>
                            <a:srgbClr val="000000"/>
                          </a:solidFill>
                          <a:latin typeface="Calibri"/>
                        </a:rPr>
                        <a:t>0.001</a:t>
                      </a:r>
                    </a:p>
                  </a:txBody>
                  <a:tcPr marL="7620" marR="7620" marT="7620" marB="0" anchor="b">
                    <a:lnL>
                      <a:noFill/>
                    </a:lnL>
                    <a:lnR>
                      <a:noFill/>
                    </a:lnR>
                    <a:lnT>
                      <a:noFill/>
                    </a:lnT>
                    <a:lnB>
                      <a:noFill/>
                    </a:lnB>
                    <a:solidFill>
                      <a:srgbClr val="D7E4BC"/>
                    </a:solidFill>
                  </a:tcPr>
                </a:tc>
                <a:tc>
                  <a:txBody>
                    <a:bodyPr/>
                    <a:lstStyle/>
                    <a:p>
                      <a:pPr algn="ctr" fontAlgn="b"/>
                      <a:r>
                        <a:rPr lang="en-CA" sz="2000" b="0" i="0" u="none" strike="noStrike" dirty="0">
                          <a:solidFill>
                            <a:srgbClr val="000000"/>
                          </a:solidFill>
                          <a:latin typeface="Calibri"/>
                        </a:rPr>
                        <a:t>0.003</a:t>
                      </a:r>
                    </a:p>
                  </a:txBody>
                  <a:tcPr marL="7620" marR="7620" marT="7620" marB="0" anchor="b">
                    <a:lnL>
                      <a:noFill/>
                    </a:lnL>
                    <a:lnR>
                      <a:noFill/>
                    </a:lnR>
                    <a:lnT>
                      <a:noFill/>
                    </a:lnT>
                    <a:lnB>
                      <a:noFill/>
                    </a:lnB>
                    <a:solidFill>
                      <a:srgbClr val="D7E4BC"/>
                    </a:solidFill>
                  </a:tcPr>
                </a:tc>
                <a:tc>
                  <a:txBody>
                    <a:bodyPr/>
                    <a:lstStyle/>
                    <a:p>
                      <a:pPr algn="ctr" fontAlgn="b"/>
                      <a:endParaRPr lang="en-CA" sz="2000" b="0" i="0" u="none" strike="noStrike">
                        <a:solidFill>
                          <a:srgbClr val="000000"/>
                        </a:solidFill>
                        <a:latin typeface="Calibri"/>
                      </a:endParaRPr>
                    </a:p>
                  </a:txBody>
                  <a:tcPr marL="7620" marR="7620" marT="7620" marB="0" anchor="b">
                    <a:lnL>
                      <a:noFill/>
                    </a:lnL>
                    <a:lnR>
                      <a:noFill/>
                    </a:lnR>
                    <a:lnT>
                      <a:noFill/>
                    </a:lnT>
                    <a:lnB>
                      <a:noFill/>
                    </a:lnB>
                  </a:tcPr>
                </a:tc>
              </a:tr>
              <a:tr h="321345">
                <a:tc>
                  <a:txBody>
                    <a:bodyPr/>
                    <a:lstStyle/>
                    <a:p>
                      <a:pPr algn="ctr" fontAlgn="b"/>
                      <a:r>
                        <a:rPr lang="en-CA" sz="2000" b="0" i="0" u="none" strike="noStrike" dirty="0">
                          <a:solidFill>
                            <a:srgbClr val="000000"/>
                          </a:solidFill>
                          <a:latin typeface="Calibri"/>
                        </a:rPr>
                        <a:t>7</a:t>
                      </a:r>
                    </a:p>
                  </a:txBody>
                  <a:tcPr marL="7620" marR="7620" marT="7620" marB="0" anchor="b">
                    <a:lnL>
                      <a:noFill/>
                    </a:lnL>
                    <a:lnR>
                      <a:noFill/>
                    </a:lnR>
                    <a:lnT>
                      <a:noFill/>
                    </a:lnT>
                    <a:lnB>
                      <a:noFill/>
                    </a:lnB>
                    <a:solidFill>
                      <a:srgbClr val="FDE9D9"/>
                    </a:solidFill>
                  </a:tcPr>
                </a:tc>
                <a:tc>
                  <a:txBody>
                    <a:bodyPr/>
                    <a:lstStyle/>
                    <a:p>
                      <a:pPr algn="r" fontAlgn="b"/>
                      <a:r>
                        <a:rPr lang="en-CA" sz="2000" b="0" i="0" u="none" strike="noStrike">
                          <a:solidFill>
                            <a:srgbClr val="000000"/>
                          </a:solidFill>
                          <a:latin typeface="Calibri"/>
                        </a:rPr>
                        <a:t>1</a:t>
                      </a:r>
                    </a:p>
                  </a:txBody>
                  <a:tcPr marL="7620" marR="7620" marT="7620" marB="0" anchor="b">
                    <a:lnL>
                      <a:noFill/>
                    </a:lnL>
                    <a:lnR>
                      <a:noFill/>
                    </a:lnR>
                    <a:lnT>
                      <a:noFill/>
                    </a:lnT>
                    <a:lnB>
                      <a:noFill/>
                    </a:lnB>
                    <a:solidFill>
                      <a:srgbClr val="FDE9D9"/>
                    </a:solidFill>
                  </a:tcPr>
                </a:tc>
                <a:tc>
                  <a:txBody>
                    <a:bodyPr/>
                    <a:lstStyle/>
                    <a:p>
                      <a:pPr algn="ctr" fontAlgn="b"/>
                      <a:r>
                        <a:rPr lang="en-CA" sz="2000" b="0" i="0" u="none" strike="noStrike" dirty="0">
                          <a:solidFill>
                            <a:srgbClr val="000000"/>
                          </a:solidFill>
                          <a:latin typeface="Calibri"/>
                        </a:rPr>
                        <a:t>0.0000</a:t>
                      </a:r>
                    </a:p>
                  </a:txBody>
                  <a:tcPr marL="7620" marR="7620" marT="7620" marB="0" anchor="b">
                    <a:lnL>
                      <a:noFill/>
                    </a:lnL>
                    <a:lnR>
                      <a:noFill/>
                    </a:lnR>
                    <a:lnT>
                      <a:noFill/>
                    </a:lnT>
                    <a:lnB>
                      <a:noFill/>
                    </a:lnB>
                    <a:solidFill>
                      <a:srgbClr val="D7E4BC"/>
                    </a:solidFill>
                  </a:tcPr>
                </a:tc>
                <a:tc>
                  <a:txBody>
                    <a:bodyPr/>
                    <a:lstStyle/>
                    <a:p>
                      <a:pPr algn="ctr" fontAlgn="b"/>
                      <a:r>
                        <a:rPr lang="en-CA" sz="2000" b="0" i="0" u="none" strike="noStrike">
                          <a:solidFill>
                            <a:srgbClr val="000000"/>
                          </a:solidFill>
                          <a:latin typeface="Calibri"/>
                        </a:rPr>
                        <a:t>0.000</a:t>
                      </a:r>
                    </a:p>
                  </a:txBody>
                  <a:tcPr marL="7620" marR="7620" marT="7620" marB="0" anchor="b">
                    <a:lnL>
                      <a:noFill/>
                    </a:lnL>
                    <a:lnR>
                      <a:noFill/>
                    </a:lnR>
                    <a:lnT>
                      <a:noFill/>
                    </a:lnT>
                    <a:lnB>
                      <a:noFill/>
                    </a:lnB>
                    <a:solidFill>
                      <a:srgbClr val="D7E4BC"/>
                    </a:solidFill>
                  </a:tcPr>
                </a:tc>
                <a:tc>
                  <a:txBody>
                    <a:bodyPr/>
                    <a:lstStyle/>
                    <a:p>
                      <a:pPr algn="ctr" fontAlgn="b"/>
                      <a:r>
                        <a:rPr lang="en-CA" sz="2000" b="0" i="0" u="none" strike="noStrike">
                          <a:solidFill>
                            <a:srgbClr val="000000"/>
                          </a:solidFill>
                          <a:latin typeface="Calibri"/>
                        </a:rPr>
                        <a:t>0.002</a:t>
                      </a:r>
                    </a:p>
                  </a:txBody>
                  <a:tcPr marL="7620" marR="7620" marT="7620" marB="0" anchor="b">
                    <a:lnL>
                      <a:noFill/>
                    </a:lnL>
                    <a:lnR>
                      <a:noFill/>
                    </a:lnR>
                    <a:lnT>
                      <a:noFill/>
                    </a:lnT>
                    <a:lnB>
                      <a:noFill/>
                    </a:lnB>
                    <a:solidFill>
                      <a:srgbClr val="D7E4BC"/>
                    </a:solidFill>
                  </a:tcPr>
                </a:tc>
                <a:tc>
                  <a:txBody>
                    <a:bodyPr/>
                    <a:lstStyle/>
                    <a:p>
                      <a:pPr algn="ctr" fontAlgn="b"/>
                      <a:endParaRPr lang="en-CA" sz="2000" b="0" i="0" u="none" strike="noStrike" dirty="0">
                        <a:solidFill>
                          <a:srgbClr val="000000"/>
                        </a:solidFill>
                        <a:latin typeface="Calibri"/>
                      </a:endParaRPr>
                    </a:p>
                  </a:txBody>
                  <a:tcPr marL="7620" marR="7620" marT="7620" marB="0" anchor="b">
                    <a:lnL>
                      <a:noFill/>
                    </a:lnL>
                    <a:lnR>
                      <a:noFill/>
                    </a:lnR>
                    <a:lnT>
                      <a:noFill/>
                    </a:lnT>
                    <a:lnB>
                      <a:noFill/>
                    </a:lnB>
                  </a:tcPr>
                </a:tc>
              </a:tr>
              <a:tr h="401681">
                <a:tc>
                  <a:txBody>
                    <a:bodyPr/>
                    <a:lstStyle/>
                    <a:p>
                      <a:pPr algn="l" fontAlgn="b"/>
                      <a:r>
                        <a:rPr lang="en-CA" sz="2000" b="0" i="0" u="none" strike="noStrike" dirty="0">
                          <a:solidFill>
                            <a:srgbClr val="000000"/>
                          </a:solidFill>
                          <a:latin typeface="Calibri"/>
                        </a:rPr>
                        <a:t> </a:t>
                      </a:r>
                    </a:p>
                  </a:txBody>
                  <a:tcPr marL="7620" marR="7620" marT="7620" marB="0" anchor="b">
                    <a:lnL>
                      <a:noFill/>
                    </a:lnL>
                    <a:lnR>
                      <a:noFill/>
                    </a:lnR>
                    <a:lnT>
                      <a:noFill/>
                    </a:lnT>
                    <a:lnB>
                      <a:noFill/>
                    </a:lnB>
                    <a:solidFill>
                      <a:srgbClr val="FDE9D9"/>
                    </a:solidFill>
                  </a:tcPr>
                </a:tc>
                <a:tc>
                  <a:txBody>
                    <a:bodyPr/>
                    <a:lstStyle/>
                    <a:p>
                      <a:pPr algn="r" fontAlgn="b"/>
                      <a:r>
                        <a:rPr lang="en-CA" sz="2000" b="0" i="0" u="none" strike="noStrike" dirty="0">
                          <a:solidFill>
                            <a:srgbClr val="000000"/>
                          </a:solidFill>
                          <a:latin typeface="Calibri"/>
                        </a:rPr>
                        <a:t>29531</a:t>
                      </a:r>
                    </a:p>
                  </a:txBody>
                  <a:tcPr marL="7620" marR="7620" marT="7620" marB="0" anchor="b">
                    <a:lnL>
                      <a:noFill/>
                    </a:lnL>
                    <a:lnR>
                      <a:noFill/>
                    </a:lnR>
                    <a:lnT>
                      <a:noFill/>
                    </a:lnT>
                    <a:lnB>
                      <a:noFill/>
                    </a:lnB>
                    <a:solidFill>
                      <a:srgbClr val="FDE9D9"/>
                    </a:solidFill>
                  </a:tcPr>
                </a:tc>
                <a:tc>
                  <a:txBody>
                    <a:bodyPr/>
                    <a:lstStyle/>
                    <a:p>
                      <a:pPr algn="ctr" fontAlgn="b"/>
                      <a:endParaRPr lang="en-CA" sz="2000" b="0" i="0" u="none" strike="noStrike" dirty="0">
                        <a:solidFill>
                          <a:srgbClr val="000000"/>
                        </a:solidFill>
                        <a:latin typeface="Calibri"/>
                      </a:endParaRPr>
                    </a:p>
                  </a:txBody>
                  <a:tcPr marL="7620" marR="7620" marT="7620" marB="0" anchor="b">
                    <a:lnL>
                      <a:noFill/>
                    </a:lnL>
                    <a:lnR>
                      <a:noFill/>
                    </a:lnR>
                    <a:lnT>
                      <a:noFill/>
                    </a:lnT>
                    <a:lnB>
                      <a:noFill/>
                    </a:lnB>
                  </a:tcPr>
                </a:tc>
                <a:tc>
                  <a:txBody>
                    <a:bodyPr/>
                    <a:lstStyle/>
                    <a:p>
                      <a:pPr algn="ctr" fontAlgn="b"/>
                      <a:r>
                        <a:rPr lang="en-CA" sz="2000" b="1" i="0" u="none" strike="noStrike" dirty="0">
                          <a:solidFill>
                            <a:srgbClr val="000000"/>
                          </a:solidFill>
                          <a:latin typeface="Calibri"/>
                        </a:rPr>
                        <a:t>0.240</a:t>
                      </a:r>
                    </a:p>
                  </a:txBody>
                  <a:tcPr marL="7620" marR="7620" marT="7620" marB="0" anchor="b">
                    <a:lnL>
                      <a:noFill/>
                    </a:lnL>
                    <a:lnR>
                      <a:noFill/>
                    </a:lnR>
                    <a:lnT>
                      <a:noFill/>
                    </a:lnT>
                    <a:lnB>
                      <a:noFill/>
                    </a:lnB>
                  </a:tcPr>
                </a:tc>
                <a:tc>
                  <a:txBody>
                    <a:bodyPr/>
                    <a:lstStyle/>
                    <a:p>
                      <a:pPr algn="ctr" fontAlgn="b"/>
                      <a:r>
                        <a:rPr lang="en-CA" sz="2000" b="1" i="0" u="none" strike="noStrike" dirty="0">
                          <a:solidFill>
                            <a:srgbClr val="000000"/>
                          </a:solidFill>
                          <a:latin typeface="Calibri"/>
                        </a:rPr>
                        <a:t>0.306</a:t>
                      </a:r>
                    </a:p>
                  </a:txBody>
                  <a:tcPr marL="7620" marR="7620" marT="7620" marB="0" anchor="b">
                    <a:lnL>
                      <a:noFill/>
                    </a:lnL>
                    <a:lnR>
                      <a:noFill/>
                    </a:lnR>
                    <a:lnT>
                      <a:noFill/>
                    </a:lnT>
                    <a:lnB>
                      <a:noFill/>
                    </a:lnB>
                  </a:tcPr>
                </a:tc>
                <a:tc>
                  <a:txBody>
                    <a:bodyPr/>
                    <a:lstStyle/>
                    <a:p>
                      <a:pPr algn="ctr" fontAlgn="b"/>
                      <a:r>
                        <a:rPr lang="en-CA" sz="2800" b="1" i="0" u="none" strike="noStrike" dirty="0">
                          <a:solidFill>
                            <a:srgbClr val="FF0000"/>
                          </a:solidFill>
                          <a:latin typeface="Calibri"/>
                        </a:rPr>
                        <a:t>0.26</a:t>
                      </a:r>
                    </a:p>
                  </a:txBody>
                  <a:tcPr marL="7620" marR="7620" marT="7620" marB="0" anchor="b">
                    <a:lnL>
                      <a:noFill/>
                    </a:lnL>
                    <a:lnR>
                      <a:noFill/>
                    </a:lnR>
                    <a:lnT>
                      <a:noFill/>
                    </a:lnT>
                    <a:lnB>
                      <a:noFill/>
                    </a:lnB>
                  </a:tcPr>
                </a:tc>
              </a:tr>
            </a:tbl>
          </a:graphicData>
        </a:graphic>
      </p:graphicFrame>
      <p:sp>
        <p:nvSpPr>
          <p:cNvPr id="11" name="TextBox 10"/>
          <p:cNvSpPr txBox="1"/>
          <p:nvPr/>
        </p:nvSpPr>
        <p:spPr>
          <a:xfrm>
            <a:off x="1199747" y="236767"/>
            <a:ext cx="7335816" cy="461665"/>
          </a:xfrm>
          <a:prstGeom prst="rect">
            <a:avLst/>
          </a:prstGeom>
          <a:solidFill>
            <a:srgbClr val="FFC000"/>
          </a:solidFill>
          <a:ln w="19050">
            <a:solidFill>
              <a:srgbClr val="FF0000"/>
            </a:solidFill>
          </a:ln>
        </p:spPr>
        <p:txBody>
          <a:bodyPr wrap="square" rtlCol="0">
            <a:spAutoFit/>
          </a:bodyPr>
          <a:lstStyle/>
          <a:p>
            <a:r>
              <a:rPr lang="en-CA" sz="2400" dirty="0" smtClean="0"/>
              <a:t>Open workbook 2. Mean and variance estimates’  (of #1)</a:t>
            </a:r>
          </a:p>
        </p:txBody>
      </p:sp>
      <p:cxnSp>
        <p:nvCxnSpPr>
          <p:cNvPr id="15" name="Straight Arrow Connector 14"/>
          <p:cNvCxnSpPr/>
          <p:nvPr/>
        </p:nvCxnSpPr>
        <p:spPr>
          <a:xfrm flipV="1">
            <a:off x="505492" y="4509201"/>
            <a:ext cx="2880320" cy="630069"/>
          </a:xfrm>
          <a:prstGeom prst="straightConnector1">
            <a:avLst/>
          </a:prstGeom>
          <a:ln w="25400">
            <a:solidFill>
              <a:srgbClr val="FF0000"/>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flipV="1">
            <a:off x="685512" y="4554206"/>
            <a:ext cx="3915435" cy="1440159"/>
          </a:xfrm>
          <a:prstGeom prst="straightConnector1">
            <a:avLst/>
          </a:prstGeom>
          <a:ln w="25400">
            <a:solidFill>
              <a:srgbClr val="FF0000"/>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flipV="1">
            <a:off x="4645952" y="4554205"/>
            <a:ext cx="1125125" cy="495055"/>
          </a:xfrm>
          <a:prstGeom prst="straightConnector1">
            <a:avLst/>
          </a:prstGeom>
          <a:ln w="25400">
            <a:solidFill>
              <a:srgbClr val="FF0000"/>
            </a:solidFill>
            <a:prstDash val="dash"/>
            <a:tailEnd type="arrow"/>
          </a:ln>
        </p:spPr>
        <p:style>
          <a:lnRef idx="1">
            <a:schemeClr val="accent1"/>
          </a:lnRef>
          <a:fillRef idx="0">
            <a:schemeClr val="accent1"/>
          </a:fillRef>
          <a:effectRef idx="0">
            <a:schemeClr val="accent1"/>
          </a:effectRef>
          <a:fontRef idx="minor">
            <a:schemeClr val="tx1"/>
          </a:fontRef>
        </p:style>
      </p:cxnSp>
      <p:pic>
        <p:nvPicPr>
          <p:cNvPr id="27656" name="Picture 8"/>
          <p:cNvPicPr>
            <a:picLocks noChangeAspect="1" noChangeArrowheads="1"/>
          </p:cNvPicPr>
          <p:nvPr/>
        </p:nvPicPr>
        <p:blipFill>
          <a:blip r:embed="rId5" cstate="print"/>
          <a:srcRect/>
          <a:stretch>
            <a:fillRect/>
          </a:stretch>
        </p:blipFill>
        <p:spPr bwMode="auto">
          <a:xfrm>
            <a:off x="6867255" y="3519010"/>
            <a:ext cx="1170130" cy="1231562"/>
          </a:xfrm>
          <a:prstGeom prst="rect">
            <a:avLst/>
          </a:prstGeom>
          <a:noFill/>
          <a:ln w="9525">
            <a:noFill/>
            <a:miter lim="800000"/>
            <a:headEnd/>
            <a:tailEnd/>
          </a:ln>
        </p:spPr>
      </p:pic>
      <p:sp>
        <p:nvSpPr>
          <p:cNvPr id="24" name="TextBox 23"/>
          <p:cNvSpPr txBox="1"/>
          <p:nvPr/>
        </p:nvSpPr>
        <p:spPr>
          <a:xfrm>
            <a:off x="5580620" y="998730"/>
            <a:ext cx="2215843" cy="1384995"/>
          </a:xfrm>
          <a:prstGeom prst="rect">
            <a:avLst/>
          </a:prstGeom>
          <a:solidFill>
            <a:schemeClr val="bg1"/>
          </a:solidFill>
          <a:ln w="19050">
            <a:solidFill>
              <a:srgbClr val="FF0000"/>
            </a:solidFill>
          </a:ln>
        </p:spPr>
        <p:txBody>
          <a:bodyPr wrap="square" rtlCol="0">
            <a:spAutoFit/>
          </a:bodyPr>
          <a:lstStyle/>
          <a:p>
            <a:r>
              <a:rPr lang="en-CA" sz="2800" dirty="0" smtClean="0"/>
              <a:t>Computing sample mean and variance.</a:t>
            </a:r>
          </a:p>
        </p:txBody>
      </p:sp>
      <p:sp>
        <p:nvSpPr>
          <p:cNvPr id="1331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pic>
        <p:nvPicPr>
          <p:cNvPr id="13313" name="Picture 1"/>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534590" y="5814265"/>
            <a:ext cx="4352445" cy="720000"/>
          </a:xfrm>
          <a:prstGeom prst="rect">
            <a:avLst/>
          </a:prstGeom>
          <a:noFill/>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a:blip r:embed="rId2" cstate="print"/>
          <a:srcRect l="14563" t="9366" r="7748" b="12200"/>
          <a:stretch>
            <a:fillRect/>
          </a:stretch>
        </p:blipFill>
        <p:spPr bwMode="auto">
          <a:xfrm>
            <a:off x="26495" y="0"/>
            <a:ext cx="963615" cy="1403159"/>
          </a:xfrm>
          <a:prstGeom prst="rect">
            <a:avLst/>
          </a:prstGeom>
          <a:noFill/>
          <a:ln w="9525">
            <a:noFill/>
            <a:miter lim="800000"/>
            <a:headEnd/>
            <a:tailEnd/>
          </a:ln>
        </p:spPr>
      </p:pic>
      <p:sp>
        <p:nvSpPr>
          <p:cNvPr id="3" name="Slide Number Placeholder 2"/>
          <p:cNvSpPr>
            <a:spLocks noGrp="1"/>
          </p:cNvSpPr>
          <p:nvPr>
            <p:ph type="sldNum" sz="quarter" idx="12"/>
          </p:nvPr>
        </p:nvSpPr>
        <p:spPr/>
        <p:txBody>
          <a:bodyPr/>
          <a:lstStyle/>
          <a:p>
            <a:fld id="{DA4189B1-7805-43E2-AFD9-89A95CE04D74}" type="slidenum">
              <a:rPr lang="en-CA" smtClean="0"/>
              <a:pPr/>
              <a:t>25</a:t>
            </a:fld>
            <a:endParaRPr lang="en-CA"/>
          </a:p>
        </p:txBody>
      </p:sp>
      <p:sp>
        <p:nvSpPr>
          <p:cNvPr id="276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765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7654"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graphicFrame>
        <p:nvGraphicFramePr>
          <p:cNvPr id="10" name="Table 9"/>
          <p:cNvGraphicFramePr>
            <a:graphicFrameLocks noGrp="1"/>
          </p:cNvGraphicFramePr>
          <p:nvPr/>
        </p:nvGraphicFramePr>
        <p:xfrm>
          <a:off x="836585" y="818710"/>
          <a:ext cx="5433560" cy="3728126"/>
        </p:xfrm>
        <a:graphic>
          <a:graphicData uri="http://schemas.openxmlformats.org/drawingml/2006/table">
            <a:tbl>
              <a:tblPr/>
              <a:tblGrid>
                <a:gridCol w="550370"/>
                <a:gridCol w="670917"/>
                <a:gridCol w="1065575"/>
                <a:gridCol w="907712"/>
                <a:gridCol w="1381301"/>
                <a:gridCol w="857685"/>
              </a:tblGrid>
              <a:tr h="361513">
                <a:tc>
                  <a:txBody>
                    <a:bodyPr/>
                    <a:lstStyle/>
                    <a:p>
                      <a:pPr algn="ctr" fontAlgn="b"/>
                      <a:r>
                        <a:rPr lang="en-CA" sz="2000" b="1" i="0" u="none" strike="noStrike" dirty="0" smtClean="0">
                          <a:solidFill>
                            <a:srgbClr val="000000"/>
                          </a:solidFill>
                          <a:latin typeface="Calibri"/>
                        </a:rPr>
                        <a:t>A</a:t>
                      </a:r>
                      <a:endParaRPr lang="en-CA" sz="2000" b="1" i="0" u="none" strike="noStrike" dirty="0">
                        <a:solidFill>
                          <a:srgbClr val="000000"/>
                        </a:solidFill>
                        <a:latin typeface="Calibri"/>
                      </a:endParaRPr>
                    </a:p>
                  </a:txBody>
                  <a:tcPr marL="7620" marR="7620" marT="7620" marB="0" anchor="b">
                    <a:lnL>
                      <a:noFill/>
                    </a:lnL>
                    <a:lnR>
                      <a:noFill/>
                    </a:lnR>
                    <a:lnT>
                      <a:noFill/>
                    </a:lnT>
                    <a:lnB>
                      <a:noFill/>
                    </a:lnB>
                    <a:solidFill>
                      <a:srgbClr val="FDE9D9"/>
                    </a:solidFill>
                  </a:tcPr>
                </a:tc>
                <a:tc>
                  <a:txBody>
                    <a:bodyPr/>
                    <a:lstStyle/>
                    <a:p>
                      <a:pPr algn="ctr" fontAlgn="b"/>
                      <a:r>
                        <a:rPr lang="en-CA" sz="2000" b="1" i="0" u="none" strike="noStrike" dirty="0" smtClean="0">
                          <a:solidFill>
                            <a:srgbClr val="000000"/>
                          </a:solidFill>
                          <a:latin typeface="Calibri"/>
                        </a:rPr>
                        <a:t>B</a:t>
                      </a:r>
                      <a:endParaRPr lang="en-CA" sz="2000" b="1" i="0" u="none" strike="noStrike" dirty="0">
                        <a:solidFill>
                          <a:srgbClr val="000000"/>
                        </a:solidFill>
                        <a:latin typeface="Calibri"/>
                      </a:endParaRPr>
                    </a:p>
                  </a:txBody>
                  <a:tcPr marL="7620" marR="7620" marT="7620" marB="0" anchor="b">
                    <a:lnL>
                      <a:noFill/>
                    </a:lnL>
                    <a:lnR>
                      <a:noFill/>
                    </a:lnR>
                    <a:lnT>
                      <a:noFill/>
                    </a:lnT>
                    <a:lnB>
                      <a:noFill/>
                    </a:lnB>
                    <a:solidFill>
                      <a:srgbClr val="FDE9D9"/>
                    </a:solidFill>
                  </a:tcPr>
                </a:tc>
                <a:tc>
                  <a:txBody>
                    <a:bodyPr/>
                    <a:lstStyle/>
                    <a:p>
                      <a:pPr algn="ctr" fontAlgn="b"/>
                      <a:r>
                        <a:rPr lang="en-CA" sz="2000" b="1" i="0" u="none" strike="noStrike" dirty="0" smtClean="0">
                          <a:solidFill>
                            <a:srgbClr val="000000"/>
                          </a:solidFill>
                          <a:latin typeface="Calibri"/>
                        </a:rPr>
                        <a:t>C</a:t>
                      </a:r>
                      <a:endParaRPr lang="en-CA" sz="2000" b="1" i="0" u="none" strike="noStrike" dirty="0">
                        <a:solidFill>
                          <a:srgbClr val="000000"/>
                        </a:solidFill>
                        <a:latin typeface="Calibri"/>
                      </a:endParaRPr>
                    </a:p>
                  </a:txBody>
                  <a:tcPr marL="7620" marR="7620" marT="7620" marB="0" anchor="b">
                    <a:lnL>
                      <a:noFill/>
                    </a:lnL>
                    <a:lnR>
                      <a:noFill/>
                    </a:lnR>
                    <a:lnT>
                      <a:noFill/>
                    </a:lnT>
                    <a:lnB>
                      <a:noFill/>
                    </a:lnB>
                    <a:solidFill>
                      <a:srgbClr val="D7E4BC"/>
                    </a:solidFill>
                  </a:tcPr>
                </a:tc>
                <a:tc>
                  <a:txBody>
                    <a:bodyPr/>
                    <a:lstStyle/>
                    <a:p>
                      <a:pPr algn="ctr" fontAlgn="b"/>
                      <a:r>
                        <a:rPr lang="en-CA" sz="2000" b="1" i="0" u="none" strike="noStrike" dirty="0" smtClean="0">
                          <a:solidFill>
                            <a:srgbClr val="000000"/>
                          </a:solidFill>
                          <a:latin typeface="Calibri"/>
                        </a:rPr>
                        <a:t>D</a:t>
                      </a:r>
                      <a:endParaRPr lang="en-CA" sz="2000" b="1" i="0" u="none" strike="noStrike" dirty="0">
                        <a:solidFill>
                          <a:srgbClr val="000000"/>
                        </a:solidFill>
                        <a:latin typeface="Calibri"/>
                      </a:endParaRPr>
                    </a:p>
                  </a:txBody>
                  <a:tcPr marL="7620" marR="7620" marT="7620" marB="0" anchor="b">
                    <a:lnL>
                      <a:noFill/>
                    </a:lnL>
                    <a:lnR>
                      <a:noFill/>
                    </a:lnR>
                    <a:lnT>
                      <a:noFill/>
                    </a:lnT>
                    <a:lnB>
                      <a:noFill/>
                    </a:lnB>
                    <a:solidFill>
                      <a:srgbClr val="D7E4BC"/>
                    </a:solidFill>
                  </a:tcPr>
                </a:tc>
                <a:tc>
                  <a:txBody>
                    <a:bodyPr/>
                    <a:lstStyle/>
                    <a:p>
                      <a:pPr algn="ctr" fontAlgn="b"/>
                      <a:r>
                        <a:rPr lang="en-CA" sz="2000" b="1" i="0" u="none" strike="noStrike" dirty="0" smtClean="0">
                          <a:solidFill>
                            <a:srgbClr val="000000"/>
                          </a:solidFill>
                          <a:latin typeface="Calibri"/>
                        </a:rPr>
                        <a:t>E</a:t>
                      </a:r>
                      <a:endParaRPr lang="en-CA" sz="2000" b="1" i="0" u="none" strike="noStrike" dirty="0">
                        <a:solidFill>
                          <a:srgbClr val="000000"/>
                        </a:solidFill>
                        <a:latin typeface="Calibri"/>
                      </a:endParaRPr>
                    </a:p>
                  </a:txBody>
                  <a:tcPr marL="7620" marR="7620" marT="7620" marB="0" anchor="b">
                    <a:lnL>
                      <a:noFill/>
                    </a:lnL>
                    <a:lnR>
                      <a:noFill/>
                    </a:lnR>
                    <a:lnT>
                      <a:noFill/>
                    </a:lnT>
                    <a:lnB>
                      <a:noFill/>
                    </a:lnB>
                    <a:solidFill>
                      <a:srgbClr val="D7E4BC"/>
                    </a:solidFill>
                  </a:tcPr>
                </a:tc>
                <a:tc>
                  <a:txBody>
                    <a:bodyPr/>
                    <a:lstStyle/>
                    <a:p>
                      <a:pPr algn="ctr" fontAlgn="b"/>
                      <a:endParaRPr lang="en-CA" sz="2000" b="0" i="0" u="none" strike="noStrike" dirty="0">
                        <a:solidFill>
                          <a:srgbClr val="000000"/>
                        </a:solidFill>
                        <a:latin typeface="Calibri"/>
                      </a:endParaRPr>
                    </a:p>
                  </a:txBody>
                  <a:tcPr marL="7620" marR="7620" marT="7620" marB="0" anchor="b">
                    <a:lnL>
                      <a:noFill/>
                    </a:lnL>
                    <a:lnR>
                      <a:noFill/>
                    </a:lnR>
                    <a:lnT>
                      <a:noFill/>
                    </a:lnT>
                    <a:lnB>
                      <a:noFill/>
                    </a:lnB>
                  </a:tcPr>
                </a:tc>
              </a:tr>
              <a:tr h="361513">
                <a:tc>
                  <a:txBody>
                    <a:bodyPr/>
                    <a:lstStyle/>
                    <a:p>
                      <a:pPr algn="ctr" fontAlgn="b"/>
                      <a:r>
                        <a:rPr lang="en-CA" sz="2000" b="1" i="0" u="none" strike="noStrike" dirty="0">
                          <a:solidFill>
                            <a:srgbClr val="000000"/>
                          </a:solidFill>
                          <a:latin typeface="Calibri"/>
                        </a:rPr>
                        <a:t>k</a:t>
                      </a:r>
                    </a:p>
                  </a:txBody>
                  <a:tcPr marL="7620" marR="7620" marT="7620" marB="0" anchor="b">
                    <a:lnL>
                      <a:noFill/>
                    </a:lnL>
                    <a:lnR>
                      <a:noFill/>
                    </a:lnR>
                    <a:lnT>
                      <a:noFill/>
                    </a:lnT>
                    <a:lnB>
                      <a:noFill/>
                    </a:lnB>
                    <a:solidFill>
                      <a:srgbClr val="FDE9D9"/>
                    </a:solidFill>
                  </a:tcPr>
                </a:tc>
                <a:tc>
                  <a:txBody>
                    <a:bodyPr/>
                    <a:lstStyle/>
                    <a:p>
                      <a:pPr algn="ctr" fontAlgn="b"/>
                      <a:r>
                        <a:rPr lang="en-CA" sz="2000" b="1" i="0" u="none" strike="noStrike">
                          <a:solidFill>
                            <a:srgbClr val="000000"/>
                          </a:solidFill>
                          <a:latin typeface="Calibri"/>
                        </a:rPr>
                        <a:t>n(k)</a:t>
                      </a:r>
                    </a:p>
                  </a:txBody>
                  <a:tcPr marL="7620" marR="7620" marT="7620" marB="0" anchor="b">
                    <a:lnL>
                      <a:noFill/>
                    </a:lnL>
                    <a:lnR>
                      <a:noFill/>
                    </a:lnR>
                    <a:lnT>
                      <a:noFill/>
                    </a:lnT>
                    <a:lnB>
                      <a:noFill/>
                    </a:lnB>
                    <a:solidFill>
                      <a:srgbClr val="FDE9D9"/>
                    </a:solidFill>
                  </a:tcPr>
                </a:tc>
                <a:tc>
                  <a:txBody>
                    <a:bodyPr/>
                    <a:lstStyle/>
                    <a:p>
                      <a:pPr algn="ctr" fontAlgn="b"/>
                      <a:r>
                        <a:rPr lang="en-CA" sz="2000" b="1" i="0" u="none" strike="noStrike">
                          <a:solidFill>
                            <a:srgbClr val="000000"/>
                          </a:solidFill>
                          <a:latin typeface="Calibri"/>
                        </a:rPr>
                        <a:t>B/B$11</a:t>
                      </a:r>
                    </a:p>
                  </a:txBody>
                  <a:tcPr marL="7620" marR="7620" marT="7620" marB="0" anchor="b">
                    <a:lnL>
                      <a:noFill/>
                    </a:lnL>
                    <a:lnR>
                      <a:noFill/>
                    </a:lnR>
                    <a:lnT>
                      <a:noFill/>
                    </a:lnT>
                    <a:lnB>
                      <a:noFill/>
                    </a:lnB>
                    <a:solidFill>
                      <a:srgbClr val="D7E4BC"/>
                    </a:solidFill>
                  </a:tcPr>
                </a:tc>
                <a:tc>
                  <a:txBody>
                    <a:bodyPr/>
                    <a:lstStyle/>
                    <a:p>
                      <a:pPr algn="ctr" fontAlgn="b"/>
                      <a:r>
                        <a:rPr lang="en-CA" sz="2000" b="1" i="0" u="none" strike="noStrike">
                          <a:solidFill>
                            <a:srgbClr val="000000"/>
                          </a:solidFill>
                          <a:latin typeface="Calibri"/>
                        </a:rPr>
                        <a:t>A * C</a:t>
                      </a:r>
                    </a:p>
                  </a:txBody>
                  <a:tcPr marL="7620" marR="7620" marT="7620" marB="0" anchor="b">
                    <a:lnL>
                      <a:noFill/>
                    </a:lnL>
                    <a:lnR>
                      <a:noFill/>
                    </a:lnR>
                    <a:lnT>
                      <a:noFill/>
                    </a:lnT>
                    <a:lnB>
                      <a:noFill/>
                    </a:lnB>
                    <a:solidFill>
                      <a:srgbClr val="D7E4BC"/>
                    </a:solidFill>
                  </a:tcPr>
                </a:tc>
                <a:tc>
                  <a:txBody>
                    <a:bodyPr/>
                    <a:lstStyle/>
                    <a:p>
                      <a:pPr algn="ctr" fontAlgn="b"/>
                      <a:r>
                        <a:rPr lang="en-CA" sz="2000" b="1" i="0" u="none" strike="noStrike">
                          <a:solidFill>
                            <a:srgbClr val="000000"/>
                          </a:solidFill>
                          <a:latin typeface="Calibri"/>
                        </a:rPr>
                        <a:t>(A-D$11)</a:t>
                      </a:r>
                      <a:r>
                        <a:rPr lang="en-CA" sz="2000" b="1" i="0" u="none" strike="noStrike" baseline="30000">
                          <a:solidFill>
                            <a:srgbClr val="000000"/>
                          </a:solidFill>
                          <a:latin typeface="Calibri"/>
                        </a:rPr>
                        <a:t>2</a:t>
                      </a:r>
                      <a:r>
                        <a:rPr lang="en-CA" sz="2000" b="1" i="0" u="none" strike="noStrike">
                          <a:solidFill>
                            <a:srgbClr val="000000"/>
                          </a:solidFill>
                          <a:latin typeface="Calibri"/>
                        </a:rPr>
                        <a:t>*C</a:t>
                      </a:r>
                    </a:p>
                  </a:txBody>
                  <a:tcPr marL="7620" marR="7620" marT="7620" marB="0" anchor="b">
                    <a:lnL>
                      <a:noFill/>
                    </a:lnL>
                    <a:lnR>
                      <a:noFill/>
                    </a:lnR>
                    <a:lnT>
                      <a:noFill/>
                    </a:lnT>
                    <a:lnB>
                      <a:noFill/>
                    </a:lnB>
                    <a:solidFill>
                      <a:srgbClr val="D7E4BC"/>
                    </a:solidFill>
                  </a:tcPr>
                </a:tc>
                <a:tc>
                  <a:txBody>
                    <a:bodyPr/>
                    <a:lstStyle/>
                    <a:p>
                      <a:pPr algn="ctr" fontAlgn="b"/>
                      <a:endParaRPr lang="en-CA" sz="2000" b="0" i="0" u="none" strike="noStrike">
                        <a:solidFill>
                          <a:srgbClr val="000000"/>
                        </a:solidFill>
                        <a:latin typeface="Calibri"/>
                      </a:endParaRPr>
                    </a:p>
                  </a:txBody>
                  <a:tcPr marL="7620" marR="7620" marT="7620" marB="0" anchor="b">
                    <a:lnL>
                      <a:noFill/>
                    </a:lnL>
                    <a:lnR>
                      <a:noFill/>
                    </a:lnR>
                    <a:lnT>
                      <a:noFill/>
                    </a:lnT>
                    <a:lnB>
                      <a:noFill/>
                    </a:lnB>
                  </a:tcPr>
                </a:tc>
              </a:tr>
              <a:tr h="321345">
                <a:tc>
                  <a:txBody>
                    <a:bodyPr/>
                    <a:lstStyle/>
                    <a:p>
                      <a:pPr algn="ctr" fontAlgn="b"/>
                      <a:r>
                        <a:rPr lang="en-CA" sz="2000" b="0" i="0" u="none" strike="noStrike" dirty="0">
                          <a:solidFill>
                            <a:srgbClr val="000000"/>
                          </a:solidFill>
                          <a:latin typeface="Calibri"/>
                        </a:rPr>
                        <a:t>0</a:t>
                      </a:r>
                    </a:p>
                  </a:txBody>
                  <a:tcPr marL="7620" marR="7620" marT="7620" marB="0" anchor="b">
                    <a:lnL>
                      <a:noFill/>
                    </a:lnL>
                    <a:lnR>
                      <a:noFill/>
                    </a:lnR>
                    <a:lnT>
                      <a:noFill/>
                    </a:lnT>
                    <a:lnB>
                      <a:noFill/>
                    </a:lnB>
                    <a:solidFill>
                      <a:srgbClr val="FDE9D9"/>
                    </a:solidFill>
                  </a:tcPr>
                </a:tc>
                <a:tc>
                  <a:txBody>
                    <a:bodyPr/>
                    <a:lstStyle/>
                    <a:p>
                      <a:pPr algn="r" fontAlgn="b"/>
                      <a:r>
                        <a:rPr lang="en-CA" sz="2000" b="0" i="0" u="none" strike="noStrike">
                          <a:solidFill>
                            <a:srgbClr val="000000"/>
                          </a:solidFill>
                          <a:latin typeface="Calibri"/>
                        </a:rPr>
                        <a:t>23881</a:t>
                      </a:r>
                    </a:p>
                  </a:txBody>
                  <a:tcPr marL="7620" marR="7620" marT="7620" marB="0" anchor="b">
                    <a:lnL>
                      <a:noFill/>
                    </a:lnL>
                    <a:lnR>
                      <a:noFill/>
                    </a:lnR>
                    <a:lnT>
                      <a:noFill/>
                    </a:lnT>
                    <a:lnB>
                      <a:noFill/>
                    </a:lnB>
                    <a:solidFill>
                      <a:srgbClr val="FDE9D9"/>
                    </a:solidFill>
                  </a:tcPr>
                </a:tc>
                <a:tc>
                  <a:txBody>
                    <a:bodyPr/>
                    <a:lstStyle/>
                    <a:p>
                      <a:pPr algn="ctr" fontAlgn="b"/>
                      <a:r>
                        <a:rPr lang="en-CA" sz="2000" b="0" i="0" u="none" strike="noStrike">
                          <a:solidFill>
                            <a:srgbClr val="000000"/>
                          </a:solidFill>
                          <a:latin typeface="Calibri"/>
                        </a:rPr>
                        <a:t>0.8087</a:t>
                      </a:r>
                    </a:p>
                  </a:txBody>
                  <a:tcPr marL="7620" marR="7620" marT="7620" marB="0" anchor="b">
                    <a:lnL>
                      <a:noFill/>
                    </a:lnL>
                    <a:lnR>
                      <a:noFill/>
                    </a:lnR>
                    <a:lnT>
                      <a:noFill/>
                    </a:lnT>
                    <a:lnB>
                      <a:noFill/>
                    </a:lnB>
                    <a:solidFill>
                      <a:srgbClr val="D7E4BC"/>
                    </a:solidFill>
                  </a:tcPr>
                </a:tc>
                <a:tc>
                  <a:txBody>
                    <a:bodyPr/>
                    <a:lstStyle/>
                    <a:p>
                      <a:pPr algn="ctr" fontAlgn="b"/>
                      <a:r>
                        <a:rPr lang="en-CA" sz="2000" b="0" i="0" u="none" strike="noStrike">
                          <a:solidFill>
                            <a:srgbClr val="000000"/>
                          </a:solidFill>
                          <a:latin typeface="Calibri"/>
                        </a:rPr>
                        <a:t>0.000</a:t>
                      </a:r>
                    </a:p>
                  </a:txBody>
                  <a:tcPr marL="7620" marR="7620" marT="7620" marB="0" anchor="b">
                    <a:lnL>
                      <a:noFill/>
                    </a:lnL>
                    <a:lnR>
                      <a:noFill/>
                    </a:lnR>
                    <a:lnT>
                      <a:noFill/>
                    </a:lnT>
                    <a:lnB>
                      <a:noFill/>
                    </a:lnB>
                    <a:solidFill>
                      <a:srgbClr val="D7E4BC"/>
                    </a:solidFill>
                  </a:tcPr>
                </a:tc>
                <a:tc>
                  <a:txBody>
                    <a:bodyPr/>
                    <a:lstStyle/>
                    <a:p>
                      <a:pPr algn="ctr" fontAlgn="b"/>
                      <a:r>
                        <a:rPr lang="en-CA" sz="2000" b="0" i="0" u="none" strike="noStrike">
                          <a:solidFill>
                            <a:srgbClr val="000000"/>
                          </a:solidFill>
                          <a:latin typeface="Calibri"/>
                        </a:rPr>
                        <a:t>0.047</a:t>
                      </a:r>
                    </a:p>
                  </a:txBody>
                  <a:tcPr marL="7620" marR="7620" marT="7620" marB="0" anchor="b">
                    <a:lnL>
                      <a:noFill/>
                    </a:lnL>
                    <a:lnR>
                      <a:noFill/>
                    </a:lnR>
                    <a:lnT>
                      <a:noFill/>
                    </a:lnT>
                    <a:lnB>
                      <a:noFill/>
                    </a:lnB>
                    <a:solidFill>
                      <a:srgbClr val="D7E4BC"/>
                    </a:solidFill>
                  </a:tcPr>
                </a:tc>
                <a:tc>
                  <a:txBody>
                    <a:bodyPr/>
                    <a:lstStyle/>
                    <a:p>
                      <a:pPr algn="ctr" fontAlgn="b"/>
                      <a:endParaRPr lang="en-CA" sz="2000" b="0" i="0" u="none" strike="noStrike">
                        <a:solidFill>
                          <a:srgbClr val="000000"/>
                        </a:solidFill>
                        <a:latin typeface="Calibri"/>
                      </a:endParaRPr>
                    </a:p>
                  </a:txBody>
                  <a:tcPr marL="7620" marR="7620" marT="7620" marB="0" anchor="b">
                    <a:lnL>
                      <a:noFill/>
                    </a:lnL>
                    <a:lnR>
                      <a:noFill/>
                    </a:lnR>
                    <a:lnT>
                      <a:noFill/>
                    </a:lnT>
                    <a:lnB>
                      <a:noFill/>
                    </a:lnB>
                  </a:tcPr>
                </a:tc>
              </a:tr>
              <a:tr h="321345">
                <a:tc>
                  <a:txBody>
                    <a:bodyPr/>
                    <a:lstStyle/>
                    <a:p>
                      <a:pPr algn="ctr" fontAlgn="b"/>
                      <a:r>
                        <a:rPr lang="en-CA" sz="2000" b="0" i="0" u="none" strike="noStrike" dirty="0">
                          <a:solidFill>
                            <a:srgbClr val="000000"/>
                          </a:solidFill>
                          <a:latin typeface="Calibri"/>
                        </a:rPr>
                        <a:t>1</a:t>
                      </a:r>
                    </a:p>
                  </a:txBody>
                  <a:tcPr marL="7620" marR="7620" marT="7620" marB="0" anchor="b">
                    <a:lnL>
                      <a:noFill/>
                    </a:lnL>
                    <a:lnR>
                      <a:noFill/>
                    </a:lnR>
                    <a:lnT>
                      <a:noFill/>
                    </a:lnT>
                    <a:lnB>
                      <a:noFill/>
                    </a:lnB>
                    <a:solidFill>
                      <a:srgbClr val="FDE9D9"/>
                    </a:solidFill>
                  </a:tcPr>
                </a:tc>
                <a:tc>
                  <a:txBody>
                    <a:bodyPr/>
                    <a:lstStyle/>
                    <a:p>
                      <a:pPr algn="r" fontAlgn="b"/>
                      <a:r>
                        <a:rPr lang="en-CA" sz="2000" b="0" i="0" u="none" strike="noStrike">
                          <a:solidFill>
                            <a:srgbClr val="000000"/>
                          </a:solidFill>
                          <a:latin typeface="Calibri"/>
                        </a:rPr>
                        <a:t>4503</a:t>
                      </a:r>
                    </a:p>
                  </a:txBody>
                  <a:tcPr marL="7620" marR="7620" marT="7620" marB="0" anchor="b">
                    <a:lnL>
                      <a:noFill/>
                    </a:lnL>
                    <a:lnR>
                      <a:noFill/>
                    </a:lnR>
                    <a:lnT>
                      <a:noFill/>
                    </a:lnT>
                    <a:lnB>
                      <a:noFill/>
                    </a:lnB>
                    <a:solidFill>
                      <a:srgbClr val="FDE9D9"/>
                    </a:solidFill>
                  </a:tcPr>
                </a:tc>
                <a:tc>
                  <a:txBody>
                    <a:bodyPr/>
                    <a:lstStyle/>
                    <a:p>
                      <a:pPr algn="ctr" fontAlgn="b"/>
                      <a:r>
                        <a:rPr lang="en-CA" sz="2000" b="0" i="0" u="none" strike="noStrike">
                          <a:solidFill>
                            <a:srgbClr val="000000"/>
                          </a:solidFill>
                          <a:latin typeface="Calibri"/>
                        </a:rPr>
                        <a:t>0.1525</a:t>
                      </a:r>
                    </a:p>
                  </a:txBody>
                  <a:tcPr marL="7620" marR="7620" marT="7620" marB="0" anchor="b">
                    <a:lnL>
                      <a:noFill/>
                    </a:lnL>
                    <a:lnR>
                      <a:noFill/>
                    </a:lnR>
                    <a:lnT>
                      <a:noFill/>
                    </a:lnT>
                    <a:lnB>
                      <a:noFill/>
                    </a:lnB>
                    <a:solidFill>
                      <a:srgbClr val="D7E4BC"/>
                    </a:solidFill>
                  </a:tcPr>
                </a:tc>
                <a:tc>
                  <a:txBody>
                    <a:bodyPr/>
                    <a:lstStyle/>
                    <a:p>
                      <a:pPr algn="ctr" fontAlgn="b"/>
                      <a:r>
                        <a:rPr lang="en-CA" sz="2000" b="0" i="0" u="none" strike="noStrike">
                          <a:solidFill>
                            <a:srgbClr val="000000"/>
                          </a:solidFill>
                          <a:latin typeface="Calibri"/>
                        </a:rPr>
                        <a:t>0.152</a:t>
                      </a:r>
                    </a:p>
                  </a:txBody>
                  <a:tcPr marL="7620" marR="7620" marT="7620" marB="0" anchor="b">
                    <a:lnL>
                      <a:noFill/>
                    </a:lnL>
                    <a:lnR>
                      <a:noFill/>
                    </a:lnR>
                    <a:lnT>
                      <a:noFill/>
                    </a:lnT>
                    <a:lnB>
                      <a:noFill/>
                    </a:lnB>
                    <a:solidFill>
                      <a:srgbClr val="D7E4BC"/>
                    </a:solidFill>
                  </a:tcPr>
                </a:tc>
                <a:tc>
                  <a:txBody>
                    <a:bodyPr/>
                    <a:lstStyle/>
                    <a:p>
                      <a:pPr algn="ctr" fontAlgn="b"/>
                      <a:r>
                        <a:rPr lang="en-CA" sz="2000" b="0" i="0" u="none" strike="noStrike">
                          <a:solidFill>
                            <a:srgbClr val="000000"/>
                          </a:solidFill>
                          <a:latin typeface="Calibri"/>
                        </a:rPr>
                        <a:t>0.088</a:t>
                      </a:r>
                    </a:p>
                  </a:txBody>
                  <a:tcPr marL="7620" marR="7620" marT="7620" marB="0" anchor="b">
                    <a:lnL>
                      <a:noFill/>
                    </a:lnL>
                    <a:lnR>
                      <a:noFill/>
                    </a:lnR>
                    <a:lnT>
                      <a:noFill/>
                    </a:lnT>
                    <a:lnB>
                      <a:noFill/>
                    </a:lnB>
                    <a:solidFill>
                      <a:srgbClr val="D7E4BC"/>
                    </a:solidFill>
                  </a:tcPr>
                </a:tc>
                <a:tc>
                  <a:txBody>
                    <a:bodyPr/>
                    <a:lstStyle/>
                    <a:p>
                      <a:pPr algn="ctr" fontAlgn="b"/>
                      <a:endParaRPr lang="en-CA" sz="2000" b="0" i="0" u="none" strike="noStrike">
                        <a:solidFill>
                          <a:srgbClr val="000000"/>
                        </a:solidFill>
                        <a:latin typeface="Calibri"/>
                      </a:endParaRPr>
                    </a:p>
                  </a:txBody>
                  <a:tcPr marL="7620" marR="7620" marT="7620" marB="0" anchor="b">
                    <a:lnL>
                      <a:noFill/>
                    </a:lnL>
                    <a:lnR>
                      <a:noFill/>
                    </a:lnR>
                    <a:lnT>
                      <a:noFill/>
                    </a:lnT>
                    <a:lnB>
                      <a:noFill/>
                    </a:lnB>
                  </a:tcPr>
                </a:tc>
              </a:tr>
              <a:tr h="321345">
                <a:tc>
                  <a:txBody>
                    <a:bodyPr/>
                    <a:lstStyle/>
                    <a:p>
                      <a:pPr algn="ctr" fontAlgn="b"/>
                      <a:r>
                        <a:rPr lang="en-CA" sz="2000" b="0" i="0" u="none" strike="noStrike" dirty="0">
                          <a:solidFill>
                            <a:srgbClr val="000000"/>
                          </a:solidFill>
                          <a:latin typeface="Calibri"/>
                        </a:rPr>
                        <a:t>2</a:t>
                      </a:r>
                    </a:p>
                  </a:txBody>
                  <a:tcPr marL="7620" marR="7620" marT="7620" marB="0" anchor="b">
                    <a:lnL>
                      <a:noFill/>
                    </a:lnL>
                    <a:lnR>
                      <a:noFill/>
                    </a:lnR>
                    <a:lnT>
                      <a:noFill/>
                    </a:lnT>
                    <a:lnB>
                      <a:noFill/>
                    </a:lnB>
                    <a:solidFill>
                      <a:srgbClr val="FDE9D9"/>
                    </a:solidFill>
                  </a:tcPr>
                </a:tc>
                <a:tc>
                  <a:txBody>
                    <a:bodyPr/>
                    <a:lstStyle/>
                    <a:p>
                      <a:pPr algn="r" fontAlgn="b"/>
                      <a:r>
                        <a:rPr lang="en-CA" sz="2000" b="0" i="0" u="none" strike="noStrike">
                          <a:solidFill>
                            <a:srgbClr val="000000"/>
                          </a:solidFill>
                          <a:latin typeface="Calibri"/>
                        </a:rPr>
                        <a:t>936</a:t>
                      </a:r>
                    </a:p>
                  </a:txBody>
                  <a:tcPr marL="7620" marR="7620" marT="7620" marB="0" anchor="b">
                    <a:lnL>
                      <a:noFill/>
                    </a:lnL>
                    <a:lnR>
                      <a:noFill/>
                    </a:lnR>
                    <a:lnT>
                      <a:noFill/>
                    </a:lnT>
                    <a:lnB>
                      <a:noFill/>
                    </a:lnB>
                    <a:solidFill>
                      <a:srgbClr val="FDE9D9"/>
                    </a:solidFill>
                  </a:tcPr>
                </a:tc>
                <a:tc>
                  <a:txBody>
                    <a:bodyPr/>
                    <a:lstStyle/>
                    <a:p>
                      <a:pPr algn="ctr" fontAlgn="b"/>
                      <a:r>
                        <a:rPr lang="en-CA" sz="2000" b="0" i="0" u="none" strike="noStrike">
                          <a:solidFill>
                            <a:srgbClr val="000000"/>
                          </a:solidFill>
                          <a:latin typeface="Calibri"/>
                        </a:rPr>
                        <a:t>0.0317</a:t>
                      </a:r>
                    </a:p>
                  </a:txBody>
                  <a:tcPr marL="7620" marR="7620" marT="7620" marB="0" anchor="b">
                    <a:lnL>
                      <a:noFill/>
                    </a:lnL>
                    <a:lnR>
                      <a:noFill/>
                    </a:lnR>
                    <a:lnT>
                      <a:noFill/>
                    </a:lnT>
                    <a:lnB>
                      <a:noFill/>
                    </a:lnB>
                    <a:solidFill>
                      <a:srgbClr val="D7E4BC"/>
                    </a:solidFill>
                  </a:tcPr>
                </a:tc>
                <a:tc>
                  <a:txBody>
                    <a:bodyPr/>
                    <a:lstStyle/>
                    <a:p>
                      <a:pPr algn="ctr" fontAlgn="b"/>
                      <a:r>
                        <a:rPr lang="en-CA" sz="2000" b="0" i="0" u="none" strike="noStrike">
                          <a:solidFill>
                            <a:srgbClr val="000000"/>
                          </a:solidFill>
                          <a:latin typeface="Calibri"/>
                        </a:rPr>
                        <a:t>0.063</a:t>
                      </a:r>
                    </a:p>
                  </a:txBody>
                  <a:tcPr marL="7620" marR="7620" marT="7620" marB="0" anchor="b">
                    <a:lnL>
                      <a:noFill/>
                    </a:lnL>
                    <a:lnR>
                      <a:noFill/>
                    </a:lnR>
                    <a:lnT>
                      <a:noFill/>
                    </a:lnT>
                    <a:lnB>
                      <a:noFill/>
                    </a:lnB>
                    <a:solidFill>
                      <a:srgbClr val="D7E4BC"/>
                    </a:solidFill>
                  </a:tcPr>
                </a:tc>
                <a:tc>
                  <a:txBody>
                    <a:bodyPr/>
                    <a:lstStyle/>
                    <a:p>
                      <a:pPr algn="ctr" fontAlgn="b"/>
                      <a:r>
                        <a:rPr lang="en-CA" sz="2000" b="0" i="0" u="none" strike="noStrike">
                          <a:solidFill>
                            <a:srgbClr val="000000"/>
                          </a:solidFill>
                          <a:latin typeface="Calibri"/>
                        </a:rPr>
                        <a:t>0.098</a:t>
                      </a:r>
                    </a:p>
                  </a:txBody>
                  <a:tcPr marL="7620" marR="7620" marT="7620" marB="0" anchor="b">
                    <a:lnL>
                      <a:noFill/>
                    </a:lnL>
                    <a:lnR>
                      <a:noFill/>
                    </a:lnR>
                    <a:lnT>
                      <a:noFill/>
                    </a:lnT>
                    <a:lnB>
                      <a:noFill/>
                    </a:lnB>
                    <a:solidFill>
                      <a:srgbClr val="D7E4BC"/>
                    </a:solidFill>
                  </a:tcPr>
                </a:tc>
                <a:tc>
                  <a:txBody>
                    <a:bodyPr/>
                    <a:lstStyle/>
                    <a:p>
                      <a:pPr algn="ctr" fontAlgn="b"/>
                      <a:endParaRPr lang="en-CA" sz="2000" b="0" i="0" u="none" strike="noStrike">
                        <a:solidFill>
                          <a:srgbClr val="000000"/>
                        </a:solidFill>
                        <a:latin typeface="Calibri"/>
                      </a:endParaRPr>
                    </a:p>
                  </a:txBody>
                  <a:tcPr marL="7620" marR="7620" marT="7620" marB="0" anchor="b">
                    <a:lnL>
                      <a:noFill/>
                    </a:lnL>
                    <a:lnR>
                      <a:noFill/>
                    </a:lnR>
                    <a:lnT>
                      <a:noFill/>
                    </a:lnT>
                    <a:lnB>
                      <a:noFill/>
                    </a:lnB>
                  </a:tcPr>
                </a:tc>
              </a:tr>
              <a:tr h="321345">
                <a:tc>
                  <a:txBody>
                    <a:bodyPr/>
                    <a:lstStyle/>
                    <a:p>
                      <a:pPr algn="ctr" fontAlgn="b"/>
                      <a:r>
                        <a:rPr lang="en-CA" sz="2000" b="0" i="0" u="none" strike="noStrike" dirty="0">
                          <a:solidFill>
                            <a:srgbClr val="000000"/>
                          </a:solidFill>
                          <a:latin typeface="Calibri"/>
                        </a:rPr>
                        <a:t>3</a:t>
                      </a:r>
                    </a:p>
                  </a:txBody>
                  <a:tcPr marL="7620" marR="7620" marT="7620" marB="0" anchor="b">
                    <a:lnL>
                      <a:noFill/>
                    </a:lnL>
                    <a:lnR>
                      <a:noFill/>
                    </a:lnR>
                    <a:lnT>
                      <a:noFill/>
                    </a:lnT>
                    <a:lnB>
                      <a:noFill/>
                    </a:lnB>
                    <a:solidFill>
                      <a:srgbClr val="FDE9D9"/>
                    </a:solidFill>
                  </a:tcPr>
                </a:tc>
                <a:tc>
                  <a:txBody>
                    <a:bodyPr/>
                    <a:lstStyle/>
                    <a:p>
                      <a:pPr algn="r" fontAlgn="b"/>
                      <a:r>
                        <a:rPr lang="en-CA" sz="2000" b="0" i="0" u="none" strike="noStrike">
                          <a:solidFill>
                            <a:srgbClr val="000000"/>
                          </a:solidFill>
                          <a:latin typeface="Calibri"/>
                        </a:rPr>
                        <a:t>160</a:t>
                      </a:r>
                    </a:p>
                  </a:txBody>
                  <a:tcPr marL="7620" marR="7620" marT="7620" marB="0" anchor="b">
                    <a:lnL>
                      <a:noFill/>
                    </a:lnL>
                    <a:lnR>
                      <a:noFill/>
                    </a:lnR>
                    <a:lnT>
                      <a:noFill/>
                    </a:lnT>
                    <a:lnB>
                      <a:noFill/>
                    </a:lnB>
                    <a:solidFill>
                      <a:srgbClr val="FDE9D9"/>
                    </a:solidFill>
                  </a:tcPr>
                </a:tc>
                <a:tc>
                  <a:txBody>
                    <a:bodyPr/>
                    <a:lstStyle/>
                    <a:p>
                      <a:pPr algn="ctr" fontAlgn="b"/>
                      <a:r>
                        <a:rPr lang="en-CA" sz="2000" b="0" i="0" u="none" strike="noStrike">
                          <a:solidFill>
                            <a:srgbClr val="000000"/>
                          </a:solidFill>
                          <a:latin typeface="Calibri"/>
                        </a:rPr>
                        <a:t>0.0054</a:t>
                      </a:r>
                    </a:p>
                  </a:txBody>
                  <a:tcPr marL="7620" marR="7620" marT="7620" marB="0" anchor="b">
                    <a:lnL>
                      <a:noFill/>
                    </a:lnL>
                    <a:lnR>
                      <a:noFill/>
                    </a:lnR>
                    <a:lnT>
                      <a:noFill/>
                    </a:lnT>
                    <a:lnB>
                      <a:noFill/>
                    </a:lnB>
                    <a:solidFill>
                      <a:srgbClr val="D7E4BC"/>
                    </a:solidFill>
                  </a:tcPr>
                </a:tc>
                <a:tc>
                  <a:txBody>
                    <a:bodyPr/>
                    <a:lstStyle/>
                    <a:p>
                      <a:pPr algn="ctr" fontAlgn="b"/>
                      <a:r>
                        <a:rPr lang="en-CA" sz="2000" b="0" i="0" u="none" strike="noStrike">
                          <a:solidFill>
                            <a:srgbClr val="000000"/>
                          </a:solidFill>
                          <a:latin typeface="Calibri"/>
                        </a:rPr>
                        <a:t>0.016</a:t>
                      </a:r>
                    </a:p>
                  </a:txBody>
                  <a:tcPr marL="7620" marR="7620" marT="7620" marB="0" anchor="b">
                    <a:lnL>
                      <a:noFill/>
                    </a:lnL>
                    <a:lnR>
                      <a:noFill/>
                    </a:lnR>
                    <a:lnT>
                      <a:noFill/>
                    </a:lnT>
                    <a:lnB>
                      <a:noFill/>
                    </a:lnB>
                    <a:solidFill>
                      <a:srgbClr val="D7E4BC"/>
                    </a:solidFill>
                  </a:tcPr>
                </a:tc>
                <a:tc>
                  <a:txBody>
                    <a:bodyPr/>
                    <a:lstStyle/>
                    <a:p>
                      <a:pPr algn="ctr" fontAlgn="b"/>
                      <a:r>
                        <a:rPr lang="en-CA" sz="2000" b="0" i="0" u="none" strike="noStrike">
                          <a:solidFill>
                            <a:srgbClr val="000000"/>
                          </a:solidFill>
                          <a:latin typeface="Calibri"/>
                        </a:rPr>
                        <a:t>0.041</a:t>
                      </a:r>
                    </a:p>
                  </a:txBody>
                  <a:tcPr marL="7620" marR="7620" marT="7620" marB="0" anchor="b">
                    <a:lnL>
                      <a:noFill/>
                    </a:lnL>
                    <a:lnR>
                      <a:noFill/>
                    </a:lnR>
                    <a:lnT>
                      <a:noFill/>
                    </a:lnT>
                    <a:lnB>
                      <a:noFill/>
                    </a:lnB>
                    <a:solidFill>
                      <a:srgbClr val="D7E4BC"/>
                    </a:solidFill>
                  </a:tcPr>
                </a:tc>
                <a:tc>
                  <a:txBody>
                    <a:bodyPr/>
                    <a:lstStyle/>
                    <a:p>
                      <a:pPr algn="ctr" fontAlgn="b"/>
                      <a:endParaRPr lang="en-CA" sz="2000" b="0" i="0" u="none" strike="noStrike">
                        <a:solidFill>
                          <a:srgbClr val="000000"/>
                        </a:solidFill>
                        <a:latin typeface="Calibri"/>
                      </a:endParaRPr>
                    </a:p>
                  </a:txBody>
                  <a:tcPr marL="7620" marR="7620" marT="7620" marB="0" anchor="b">
                    <a:lnL>
                      <a:noFill/>
                    </a:lnL>
                    <a:lnR>
                      <a:noFill/>
                    </a:lnR>
                    <a:lnT>
                      <a:noFill/>
                    </a:lnT>
                    <a:lnB>
                      <a:noFill/>
                    </a:lnB>
                  </a:tcPr>
                </a:tc>
              </a:tr>
              <a:tr h="321345">
                <a:tc>
                  <a:txBody>
                    <a:bodyPr/>
                    <a:lstStyle/>
                    <a:p>
                      <a:pPr algn="ctr" fontAlgn="b"/>
                      <a:r>
                        <a:rPr lang="en-CA" sz="2000" b="0" i="0" u="none" strike="noStrike" dirty="0">
                          <a:solidFill>
                            <a:srgbClr val="000000"/>
                          </a:solidFill>
                          <a:latin typeface="Calibri"/>
                        </a:rPr>
                        <a:t>4</a:t>
                      </a:r>
                    </a:p>
                  </a:txBody>
                  <a:tcPr marL="7620" marR="7620" marT="7620" marB="0" anchor="b">
                    <a:lnL>
                      <a:noFill/>
                    </a:lnL>
                    <a:lnR>
                      <a:noFill/>
                    </a:lnR>
                    <a:lnT>
                      <a:noFill/>
                    </a:lnT>
                    <a:lnB>
                      <a:noFill/>
                    </a:lnB>
                    <a:solidFill>
                      <a:srgbClr val="FDE9D9"/>
                    </a:solidFill>
                  </a:tcPr>
                </a:tc>
                <a:tc>
                  <a:txBody>
                    <a:bodyPr/>
                    <a:lstStyle/>
                    <a:p>
                      <a:pPr algn="r" fontAlgn="b"/>
                      <a:r>
                        <a:rPr lang="en-CA" sz="2000" b="0" i="0" u="none" strike="noStrike">
                          <a:solidFill>
                            <a:srgbClr val="000000"/>
                          </a:solidFill>
                          <a:latin typeface="Calibri"/>
                        </a:rPr>
                        <a:t>33</a:t>
                      </a:r>
                    </a:p>
                  </a:txBody>
                  <a:tcPr marL="7620" marR="7620" marT="7620" marB="0" anchor="b">
                    <a:lnL>
                      <a:noFill/>
                    </a:lnL>
                    <a:lnR>
                      <a:noFill/>
                    </a:lnR>
                    <a:lnT>
                      <a:noFill/>
                    </a:lnT>
                    <a:lnB>
                      <a:noFill/>
                    </a:lnB>
                    <a:solidFill>
                      <a:srgbClr val="FDE9D9"/>
                    </a:solidFill>
                  </a:tcPr>
                </a:tc>
                <a:tc>
                  <a:txBody>
                    <a:bodyPr/>
                    <a:lstStyle/>
                    <a:p>
                      <a:pPr algn="ctr" fontAlgn="b"/>
                      <a:r>
                        <a:rPr lang="en-CA" sz="2000" b="0" i="0" u="none" strike="noStrike">
                          <a:solidFill>
                            <a:srgbClr val="000000"/>
                          </a:solidFill>
                          <a:latin typeface="Calibri"/>
                        </a:rPr>
                        <a:t>0.0011</a:t>
                      </a:r>
                    </a:p>
                  </a:txBody>
                  <a:tcPr marL="7620" marR="7620" marT="7620" marB="0" anchor="b">
                    <a:lnL>
                      <a:noFill/>
                    </a:lnL>
                    <a:lnR>
                      <a:noFill/>
                    </a:lnR>
                    <a:lnT>
                      <a:noFill/>
                    </a:lnT>
                    <a:lnB>
                      <a:noFill/>
                    </a:lnB>
                    <a:solidFill>
                      <a:srgbClr val="D7E4BC"/>
                    </a:solidFill>
                  </a:tcPr>
                </a:tc>
                <a:tc>
                  <a:txBody>
                    <a:bodyPr/>
                    <a:lstStyle/>
                    <a:p>
                      <a:pPr algn="ctr" fontAlgn="b"/>
                      <a:r>
                        <a:rPr lang="en-CA" sz="2000" b="0" i="0" u="none" strike="noStrike">
                          <a:solidFill>
                            <a:srgbClr val="000000"/>
                          </a:solidFill>
                          <a:latin typeface="Calibri"/>
                        </a:rPr>
                        <a:t>0.004</a:t>
                      </a:r>
                    </a:p>
                  </a:txBody>
                  <a:tcPr marL="7620" marR="7620" marT="7620" marB="0" anchor="b">
                    <a:lnL>
                      <a:noFill/>
                    </a:lnL>
                    <a:lnR>
                      <a:noFill/>
                    </a:lnR>
                    <a:lnT>
                      <a:noFill/>
                    </a:lnT>
                    <a:lnB>
                      <a:noFill/>
                    </a:lnB>
                    <a:solidFill>
                      <a:srgbClr val="D7E4BC"/>
                    </a:solidFill>
                  </a:tcPr>
                </a:tc>
                <a:tc>
                  <a:txBody>
                    <a:bodyPr/>
                    <a:lstStyle/>
                    <a:p>
                      <a:pPr algn="ctr" fontAlgn="b"/>
                      <a:r>
                        <a:rPr lang="en-CA" sz="2000" b="0" i="0" u="none" strike="noStrike" dirty="0">
                          <a:solidFill>
                            <a:srgbClr val="000000"/>
                          </a:solidFill>
                          <a:latin typeface="Calibri"/>
                        </a:rPr>
                        <a:t>0.016</a:t>
                      </a:r>
                    </a:p>
                  </a:txBody>
                  <a:tcPr marL="7620" marR="7620" marT="7620" marB="0" anchor="b">
                    <a:lnL>
                      <a:noFill/>
                    </a:lnL>
                    <a:lnR>
                      <a:noFill/>
                    </a:lnR>
                    <a:lnT>
                      <a:noFill/>
                    </a:lnT>
                    <a:lnB>
                      <a:noFill/>
                    </a:lnB>
                    <a:solidFill>
                      <a:srgbClr val="D7E4BC"/>
                    </a:solidFill>
                  </a:tcPr>
                </a:tc>
                <a:tc>
                  <a:txBody>
                    <a:bodyPr/>
                    <a:lstStyle/>
                    <a:p>
                      <a:pPr algn="ctr" fontAlgn="b"/>
                      <a:endParaRPr lang="en-CA" sz="2000" b="0" i="0" u="none" strike="noStrike">
                        <a:solidFill>
                          <a:srgbClr val="000000"/>
                        </a:solidFill>
                        <a:latin typeface="Calibri"/>
                      </a:endParaRPr>
                    </a:p>
                  </a:txBody>
                  <a:tcPr marL="7620" marR="7620" marT="7620" marB="0" anchor="b">
                    <a:lnL>
                      <a:noFill/>
                    </a:lnL>
                    <a:lnR>
                      <a:noFill/>
                    </a:lnR>
                    <a:lnT>
                      <a:noFill/>
                    </a:lnT>
                    <a:lnB>
                      <a:noFill/>
                    </a:lnB>
                  </a:tcPr>
                </a:tc>
              </a:tr>
              <a:tr h="321345">
                <a:tc>
                  <a:txBody>
                    <a:bodyPr/>
                    <a:lstStyle/>
                    <a:p>
                      <a:pPr algn="ctr" fontAlgn="b"/>
                      <a:r>
                        <a:rPr lang="en-CA" sz="2000" b="0" i="0" u="none" strike="noStrike" dirty="0">
                          <a:solidFill>
                            <a:srgbClr val="000000"/>
                          </a:solidFill>
                          <a:latin typeface="Calibri"/>
                        </a:rPr>
                        <a:t>5</a:t>
                      </a:r>
                    </a:p>
                  </a:txBody>
                  <a:tcPr marL="7620" marR="7620" marT="7620" marB="0" anchor="b">
                    <a:lnL>
                      <a:noFill/>
                    </a:lnL>
                    <a:lnR>
                      <a:noFill/>
                    </a:lnR>
                    <a:lnT>
                      <a:noFill/>
                    </a:lnT>
                    <a:lnB>
                      <a:noFill/>
                    </a:lnB>
                    <a:solidFill>
                      <a:srgbClr val="FDE9D9"/>
                    </a:solidFill>
                  </a:tcPr>
                </a:tc>
                <a:tc>
                  <a:txBody>
                    <a:bodyPr/>
                    <a:lstStyle/>
                    <a:p>
                      <a:pPr algn="r" fontAlgn="b"/>
                      <a:r>
                        <a:rPr lang="en-CA" sz="2000" b="0" i="0" u="none" strike="noStrike">
                          <a:solidFill>
                            <a:srgbClr val="000000"/>
                          </a:solidFill>
                          <a:latin typeface="Calibri"/>
                        </a:rPr>
                        <a:t>14</a:t>
                      </a:r>
                    </a:p>
                  </a:txBody>
                  <a:tcPr marL="7620" marR="7620" marT="7620" marB="0" anchor="b">
                    <a:lnL>
                      <a:noFill/>
                    </a:lnL>
                    <a:lnR>
                      <a:noFill/>
                    </a:lnR>
                    <a:lnT>
                      <a:noFill/>
                    </a:lnT>
                    <a:lnB>
                      <a:noFill/>
                    </a:lnB>
                    <a:solidFill>
                      <a:srgbClr val="FDE9D9"/>
                    </a:solidFill>
                  </a:tcPr>
                </a:tc>
                <a:tc>
                  <a:txBody>
                    <a:bodyPr/>
                    <a:lstStyle/>
                    <a:p>
                      <a:pPr algn="ctr" fontAlgn="b"/>
                      <a:r>
                        <a:rPr lang="en-CA" sz="2000" b="0" i="0" u="none" strike="noStrike" dirty="0">
                          <a:solidFill>
                            <a:srgbClr val="000000"/>
                          </a:solidFill>
                          <a:latin typeface="Calibri"/>
                        </a:rPr>
                        <a:t>0.0005</a:t>
                      </a:r>
                    </a:p>
                  </a:txBody>
                  <a:tcPr marL="7620" marR="7620" marT="7620" marB="0" anchor="b">
                    <a:lnL>
                      <a:noFill/>
                    </a:lnL>
                    <a:lnR>
                      <a:noFill/>
                    </a:lnR>
                    <a:lnT>
                      <a:noFill/>
                    </a:lnT>
                    <a:lnB>
                      <a:noFill/>
                    </a:lnB>
                    <a:solidFill>
                      <a:srgbClr val="D7E4BC"/>
                    </a:solidFill>
                  </a:tcPr>
                </a:tc>
                <a:tc>
                  <a:txBody>
                    <a:bodyPr/>
                    <a:lstStyle/>
                    <a:p>
                      <a:pPr algn="ctr" fontAlgn="b"/>
                      <a:r>
                        <a:rPr lang="en-CA" sz="2000" b="0" i="0" u="none" strike="noStrike">
                          <a:solidFill>
                            <a:srgbClr val="000000"/>
                          </a:solidFill>
                          <a:latin typeface="Calibri"/>
                        </a:rPr>
                        <a:t>0.002</a:t>
                      </a:r>
                    </a:p>
                  </a:txBody>
                  <a:tcPr marL="7620" marR="7620" marT="7620" marB="0" anchor="b">
                    <a:lnL>
                      <a:noFill/>
                    </a:lnL>
                    <a:lnR>
                      <a:noFill/>
                    </a:lnR>
                    <a:lnT>
                      <a:noFill/>
                    </a:lnT>
                    <a:lnB>
                      <a:noFill/>
                    </a:lnB>
                    <a:solidFill>
                      <a:srgbClr val="D7E4BC"/>
                    </a:solidFill>
                  </a:tcPr>
                </a:tc>
                <a:tc>
                  <a:txBody>
                    <a:bodyPr/>
                    <a:lstStyle/>
                    <a:p>
                      <a:pPr algn="ctr" fontAlgn="b"/>
                      <a:r>
                        <a:rPr lang="en-CA" sz="2000" b="0" i="0" u="none" strike="noStrike">
                          <a:solidFill>
                            <a:srgbClr val="000000"/>
                          </a:solidFill>
                          <a:latin typeface="Calibri"/>
                        </a:rPr>
                        <a:t>0.011</a:t>
                      </a:r>
                    </a:p>
                  </a:txBody>
                  <a:tcPr marL="7620" marR="7620" marT="7620" marB="0" anchor="b">
                    <a:lnL>
                      <a:noFill/>
                    </a:lnL>
                    <a:lnR>
                      <a:noFill/>
                    </a:lnR>
                    <a:lnT>
                      <a:noFill/>
                    </a:lnT>
                    <a:lnB>
                      <a:noFill/>
                    </a:lnB>
                    <a:solidFill>
                      <a:srgbClr val="D7E4BC"/>
                    </a:solidFill>
                  </a:tcPr>
                </a:tc>
                <a:tc>
                  <a:txBody>
                    <a:bodyPr/>
                    <a:lstStyle/>
                    <a:p>
                      <a:pPr algn="ctr" fontAlgn="b"/>
                      <a:endParaRPr lang="en-CA" sz="2000" b="0" i="0" u="none" strike="noStrike">
                        <a:solidFill>
                          <a:srgbClr val="000000"/>
                        </a:solidFill>
                        <a:latin typeface="Calibri"/>
                      </a:endParaRPr>
                    </a:p>
                  </a:txBody>
                  <a:tcPr marL="7620" marR="7620" marT="7620" marB="0" anchor="b">
                    <a:lnL>
                      <a:noFill/>
                    </a:lnL>
                    <a:lnR>
                      <a:noFill/>
                    </a:lnR>
                    <a:lnT>
                      <a:noFill/>
                    </a:lnT>
                    <a:lnB>
                      <a:noFill/>
                    </a:lnB>
                  </a:tcPr>
                </a:tc>
              </a:tr>
              <a:tr h="321345">
                <a:tc>
                  <a:txBody>
                    <a:bodyPr/>
                    <a:lstStyle/>
                    <a:p>
                      <a:pPr algn="ctr" fontAlgn="b"/>
                      <a:r>
                        <a:rPr lang="en-CA" sz="2000" b="0" i="0" u="none" strike="noStrike" dirty="0">
                          <a:solidFill>
                            <a:srgbClr val="000000"/>
                          </a:solidFill>
                          <a:latin typeface="Calibri"/>
                        </a:rPr>
                        <a:t>6</a:t>
                      </a:r>
                    </a:p>
                  </a:txBody>
                  <a:tcPr marL="7620" marR="7620" marT="7620" marB="0" anchor="b">
                    <a:lnL>
                      <a:noFill/>
                    </a:lnL>
                    <a:lnR>
                      <a:noFill/>
                    </a:lnR>
                    <a:lnT>
                      <a:noFill/>
                    </a:lnT>
                    <a:lnB>
                      <a:noFill/>
                    </a:lnB>
                    <a:solidFill>
                      <a:srgbClr val="FDE9D9"/>
                    </a:solidFill>
                  </a:tcPr>
                </a:tc>
                <a:tc>
                  <a:txBody>
                    <a:bodyPr/>
                    <a:lstStyle/>
                    <a:p>
                      <a:pPr algn="r" fontAlgn="b"/>
                      <a:r>
                        <a:rPr lang="en-CA" sz="2000" b="0" i="0" u="none" strike="noStrike">
                          <a:solidFill>
                            <a:srgbClr val="000000"/>
                          </a:solidFill>
                          <a:latin typeface="Calibri"/>
                        </a:rPr>
                        <a:t>3</a:t>
                      </a:r>
                    </a:p>
                  </a:txBody>
                  <a:tcPr marL="7620" marR="7620" marT="7620" marB="0" anchor="b">
                    <a:lnL>
                      <a:noFill/>
                    </a:lnL>
                    <a:lnR>
                      <a:noFill/>
                    </a:lnR>
                    <a:lnT>
                      <a:noFill/>
                    </a:lnT>
                    <a:lnB>
                      <a:noFill/>
                    </a:lnB>
                    <a:solidFill>
                      <a:srgbClr val="FDE9D9"/>
                    </a:solidFill>
                  </a:tcPr>
                </a:tc>
                <a:tc>
                  <a:txBody>
                    <a:bodyPr/>
                    <a:lstStyle/>
                    <a:p>
                      <a:pPr algn="ctr" fontAlgn="b"/>
                      <a:r>
                        <a:rPr lang="en-CA" sz="2000" b="0" i="0" u="none" strike="noStrike">
                          <a:solidFill>
                            <a:srgbClr val="000000"/>
                          </a:solidFill>
                          <a:latin typeface="Calibri"/>
                        </a:rPr>
                        <a:t>0.0001</a:t>
                      </a:r>
                    </a:p>
                  </a:txBody>
                  <a:tcPr marL="7620" marR="7620" marT="7620" marB="0" anchor="b">
                    <a:lnL>
                      <a:noFill/>
                    </a:lnL>
                    <a:lnR>
                      <a:noFill/>
                    </a:lnR>
                    <a:lnT>
                      <a:noFill/>
                    </a:lnT>
                    <a:lnB>
                      <a:noFill/>
                    </a:lnB>
                    <a:solidFill>
                      <a:srgbClr val="D7E4BC"/>
                    </a:solidFill>
                  </a:tcPr>
                </a:tc>
                <a:tc>
                  <a:txBody>
                    <a:bodyPr/>
                    <a:lstStyle/>
                    <a:p>
                      <a:pPr algn="ctr" fontAlgn="b"/>
                      <a:r>
                        <a:rPr lang="en-CA" sz="2000" b="0" i="0" u="none" strike="noStrike">
                          <a:solidFill>
                            <a:srgbClr val="000000"/>
                          </a:solidFill>
                          <a:latin typeface="Calibri"/>
                        </a:rPr>
                        <a:t>0.001</a:t>
                      </a:r>
                    </a:p>
                  </a:txBody>
                  <a:tcPr marL="7620" marR="7620" marT="7620" marB="0" anchor="b">
                    <a:lnL>
                      <a:noFill/>
                    </a:lnL>
                    <a:lnR>
                      <a:noFill/>
                    </a:lnR>
                    <a:lnT>
                      <a:noFill/>
                    </a:lnT>
                    <a:lnB>
                      <a:noFill/>
                    </a:lnB>
                    <a:solidFill>
                      <a:srgbClr val="D7E4BC"/>
                    </a:solidFill>
                  </a:tcPr>
                </a:tc>
                <a:tc>
                  <a:txBody>
                    <a:bodyPr/>
                    <a:lstStyle/>
                    <a:p>
                      <a:pPr algn="ctr" fontAlgn="b"/>
                      <a:r>
                        <a:rPr lang="en-CA" sz="2000" b="0" i="0" u="none" strike="noStrike" dirty="0">
                          <a:solidFill>
                            <a:srgbClr val="000000"/>
                          </a:solidFill>
                          <a:latin typeface="Calibri"/>
                        </a:rPr>
                        <a:t>0.003</a:t>
                      </a:r>
                    </a:p>
                  </a:txBody>
                  <a:tcPr marL="7620" marR="7620" marT="7620" marB="0" anchor="b">
                    <a:lnL>
                      <a:noFill/>
                    </a:lnL>
                    <a:lnR>
                      <a:noFill/>
                    </a:lnR>
                    <a:lnT>
                      <a:noFill/>
                    </a:lnT>
                    <a:lnB>
                      <a:noFill/>
                    </a:lnB>
                    <a:solidFill>
                      <a:srgbClr val="D7E4BC"/>
                    </a:solidFill>
                  </a:tcPr>
                </a:tc>
                <a:tc>
                  <a:txBody>
                    <a:bodyPr/>
                    <a:lstStyle/>
                    <a:p>
                      <a:pPr algn="ctr" fontAlgn="b"/>
                      <a:endParaRPr lang="en-CA" sz="2000" b="0" i="0" u="none" strike="noStrike" dirty="0">
                        <a:solidFill>
                          <a:srgbClr val="000000"/>
                        </a:solidFill>
                        <a:latin typeface="Calibri"/>
                      </a:endParaRPr>
                    </a:p>
                  </a:txBody>
                  <a:tcPr marL="7620" marR="7620" marT="7620" marB="0" anchor="b">
                    <a:lnL>
                      <a:noFill/>
                    </a:lnL>
                    <a:lnR>
                      <a:noFill/>
                    </a:lnR>
                    <a:lnT>
                      <a:noFill/>
                    </a:lnT>
                    <a:lnB>
                      <a:noFill/>
                    </a:lnB>
                  </a:tcPr>
                </a:tc>
              </a:tr>
              <a:tr h="321345">
                <a:tc>
                  <a:txBody>
                    <a:bodyPr/>
                    <a:lstStyle/>
                    <a:p>
                      <a:pPr algn="ctr" fontAlgn="b"/>
                      <a:r>
                        <a:rPr lang="en-CA" sz="2000" b="0" i="0" u="none" strike="noStrike" dirty="0">
                          <a:solidFill>
                            <a:srgbClr val="000000"/>
                          </a:solidFill>
                          <a:latin typeface="Calibri"/>
                        </a:rPr>
                        <a:t>7</a:t>
                      </a:r>
                    </a:p>
                  </a:txBody>
                  <a:tcPr marL="7620" marR="7620" marT="7620" marB="0" anchor="b">
                    <a:lnL>
                      <a:noFill/>
                    </a:lnL>
                    <a:lnR>
                      <a:noFill/>
                    </a:lnR>
                    <a:lnT>
                      <a:noFill/>
                    </a:lnT>
                    <a:lnB>
                      <a:noFill/>
                    </a:lnB>
                    <a:solidFill>
                      <a:srgbClr val="FDE9D9"/>
                    </a:solidFill>
                  </a:tcPr>
                </a:tc>
                <a:tc>
                  <a:txBody>
                    <a:bodyPr/>
                    <a:lstStyle/>
                    <a:p>
                      <a:pPr algn="r" fontAlgn="b"/>
                      <a:r>
                        <a:rPr lang="en-CA" sz="2000" b="0" i="0" u="none" strike="noStrike">
                          <a:solidFill>
                            <a:srgbClr val="000000"/>
                          </a:solidFill>
                          <a:latin typeface="Calibri"/>
                        </a:rPr>
                        <a:t>1</a:t>
                      </a:r>
                    </a:p>
                  </a:txBody>
                  <a:tcPr marL="7620" marR="7620" marT="7620" marB="0" anchor="b">
                    <a:lnL>
                      <a:noFill/>
                    </a:lnL>
                    <a:lnR>
                      <a:noFill/>
                    </a:lnR>
                    <a:lnT>
                      <a:noFill/>
                    </a:lnT>
                    <a:lnB>
                      <a:noFill/>
                    </a:lnB>
                    <a:solidFill>
                      <a:srgbClr val="FDE9D9"/>
                    </a:solidFill>
                  </a:tcPr>
                </a:tc>
                <a:tc>
                  <a:txBody>
                    <a:bodyPr/>
                    <a:lstStyle/>
                    <a:p>
                      <a:pPr algn="ctr" fontAlgn="b"/>
                      <a:r>
                        <a:rPr lang="en-CA" sz="2000" b="0" i="0" u="none" strike="noStrike" dirty="0">
                          <a:solidFill>
                            <a:srgbClr val="000000"/>
                          </a:solidFill>
                          <a:latin typeface="Calibri"/>
                        </a:rPr>
                        <a:t>0.0000</a:t>
                      </a:r>
                    </a:p>
                  </a:txBody>
                  <a:tcPr marL="7620" marR="7620" marT="7620" marB="0" anchor="b">
                    <a:lnL>
                      <a:noFill/>
                    </a:lnL>
                    <a:lnR>
                      <a:noFill/>
                    </a:lnR>
                    <a:lnT>
                      <a:noFill/>
                    </a:lnT>
                    <a:lnB>
                      <a:noFill/>
                    </a:lnB>
                    <a:solidFill>
                      <a:srgbClr val="D7E4BC"/>
                    </a:solidFill>
                  </a:tcPr>
                </a:tc>
                <a:tc>
                  <a:txBody>
                    <a:bodyPr/>
                    <a:lstStyle/>
                    <a:p>
                      <a:pPr algn="ctr" fontAlgn="b"/>
                      <a:r>
                        <a:rPr lang="en-CA" sz="2000" b="0" i="0" u="none" strike="noStrike">
                          <a:solidFill>
                            <a:srgbClr val="000000"/>
                          </a:solidFill>
                          <a:latin typeface="Calibri"/>
                        </a:rPr>
                        <a:t>0.000</a:t>
                      </a:r>
                    </a:p>
                  </a:txBody>
                  <a:tcPr marL="7620" marR="7620" marT="7620" marB="0" anchor="b">
                    <a:lnL>
                      <a:noFill/>
                    </a:lnL>
                    <a:lnR>
                      <a:noFill/>
                    </a:lnR>
                    <a:lnT>
                      <a:noFill/>
                    </a:lnT>
                    <a:lnB>
                      <a:noFill/>
                    </a:lnB>
                    <a:solidFill>
                      <a:srgbClr val="D7E4BC"/>
                    </a:solidFill>
                  </a:tcPr>
                </a:tc>
                <a:tc>
                  <a:txBody>
                    <a:bodyPr/>
                    <a:lstStyle/>
                    <a:p>
                      <a:pPr algn="ctr" fontAlgn="b"/>
                      <a:r>
                        <a:rPr lang="en-CA" sz="2000" b="0" i="0" u="none" strike="noStrike">
                          <a:solidFill>
                            <a:srgbClr val="000000"/>
                          </a:solidFill>
                          <a:latin typeface="Calibri"/>
                        </a:rPr>
                        <a:t>0.002</a:t>
                      </a:r>
                    </a:p>
                  </a:txBody>
                  <a:tcPr marL="7620" marR="7620" marT="7620" marB="0" anchor="b">
                    <a:lnL>
                      <a:noFill/>
                    </a:lnL>
                    <a:lnR>
                      <a:noFill/>
                    </a:lnR>
                    <a:lnT>
                      <a:noFill/>
                    </a:lnT>
                    <a:lnB>
                      <a:noFill/>
                    </a:lnB>
                    <a:solidFill>
                      <a:srgbClr val="D7E4BC"/>
                    </a:solidFill>
                  </a:tcPr>
                </a:tc>
                <a:tc>
                  <a:txBody>
                    <a:bodyPr/>
                    <a:lstStyle/>
                    <a:p>
                      <a:pPr algn="ctr" fontAlgn="b"/>
                      <a:endParaRPr lang="en-CA" sz="2000" b="0" i="0" u="none" strike="noStrike" dirty="0">
                        <a:solidFill>
                          <a:srgbClr val="000000"/>
                        </a:solidFill>
                        <a:latin typeface="Calibri"/>
                      </a:endParaRPr>
                    </a:p>
                  </a:txBody>
                  <a:tcPr marL="7620" marR="7620" marT="7620" marB="0" anchor="b">
                    <a:lnL>
                      <a:noFill/>
                    </a:lnL>
                    <a:lnR>
                      <a:noFill/>
                    </a:lnR>
                    <a:lnT>
                      <a:noFill/>
                    </a:lnT>
                    <a:lnB>
                      <a:noFill/>
                    </a:lnB>
                  </a:tcPr>
                </a:tc>
              </a:tr>
              <a:tr h="401681">
                <a:tc>
                  <a:txBody>
                    <a:bodyPr/>
                    <a:lstStyle/>
                    <a:p>
                      <a:pPr algn="l" fontAlgn="b"/>
                      <a:r>
                        <a:rPr lang="en-CA" sz="2000" b="0" i="0" u="none" strike="noStrike" dirty="0">
                          <a:solidFill>
                            <a:srgbClr val="000000"/>
                          </a:solidFill>
                          <a:latin typeface="Calibri"/>
                        </a:rPr>
                        <a:t> </a:t>
                      </a:r>
                    </a:p>
                  </a:txBody>
                  <a:tcPr marL="7620" marR="7620" marT="7620" marB="0" anchor="b">
                    <a:lnL>
                      <a:noFill/>
                    </a:lnL>
                    <a:lnR>
                      <a:noFill/>
                    </a:lnR>
                    <a:lnT>
                      <a:noFill/>
                    </a:lnT>
                    <a:lnB>
                      <a:noFill/>
                    </a:lnB>
                    <a:solidFill>
                      <a:srgbClr val="FDE9D9"/>
                    </a:solidFill>
                  </a:tcPr>
                </a:tc>
                <a:tc>
                  <a:txBody>
                    <a:bodyPr/>
                    <a:lstStyle/>
                    <a:p>
                      <a:pPr algn="r" fontAlgn="b"/>
                      <a:r>
                        <a:rPr lang="en-CA" sz="2000" b="0" i="0" u="none" strike="noStrike" dirty="0">
                          <a:solidFill>
                            <a:srgbClr val="000000"/>
                          </a:solidFill>
                          <a:latin typeface="Calibri"/>
                        </a:rPr>
                        <a:t>29531</a:t>
                      </a:r>
                    </a:p>
                  </a:txBody>
                  <a:tcPr marL="7620" marR="7620" marT="7620" marB="0" anchor="b">
                    <a:lnL>
                      <a:noFill/>
                    </a:lnL>
                    <a:lnR>
                      <a:noFill/>
                    </a:lnR>
                    <a:lnT>
                      <a:noFill/>
                    </a:lnT>
                    <a:lnB>
                      <a:noFill/>
                    </a:lnB>
                    <a:solidFill>
                      <a:srgbClr val="FDE9D9"/>
                    </a:solidFill>
                  </a:tcPr>
                </a:tc>
                <a:tc>
                  <a:txBody>
                    <a:bodyPr/>
                    <a:lstStyle/>
                    <a:p>
                      <a:pPr algn="ctr" fontAlgn="b"/>
                      <a:endParaRPr lang="en-CA" sz="2000" b="0" i="0" u="none" strike="noStrike" dirty="0">
                        <a:solidFill>
                          <a:srgbClr val="000000"/>
                        </a:solidFill>
                        <a:latin typeface="Calibri"/>
                      </a:endParaRPr>
                    </a:p>
                  </a:txBody>
                  <a:tcPr marL="7620" marR="7620" marT="7620" marB="0" anchor="b">
                    <a:lnL>
                      <a:noFill/>
                    </a:lnL>
                    <a:lnR>
                      <a:noFill/>
                    </a:lnR>
                    <a:lnT>
                      <a:noFill/>
                    </a:lnT>
                    <a:lnB>
                      <a:noFill/>
                    </a:lnB>
                  </a:tcPr>
                </a:tc>
                <a:tc>
                  <a:txBody>
                    <a:bodyPr/>
                    <a:lstStyle/>
                    <a:p>
                      <a:pPr algn="ctr" fontAlgn="b"/>
                      <a:r>
                        <a:rPr lang="en-CA" sz="2000" b="1" i="0" u="none" strike="noStrike" dirty="0">
                          <a:solidFill>
                            <a:srgbClr val="000000"/>
                          </a:solidFill>
                          <a:latin typeface="Calibri"/>
                        </a:rPr>
                        <a:t>0.240</a:t>
                      </a:r>
                    </a:p>
                  </a:txBody>
                  <a:tcPr marL="7620" marR="7620" marT="7620" marB="0" anchor="b">
                    <a:lnL>
                      <a:noFill/>
                    </a:lnL>
                    <a:lnR>
                      <a:noFill/>
                    </a:lnR>
                    <a:lnT>
                      <a:noFill/>
                    </a:lnT>
                    <a:lnB>
                      <a:noFill/>
                    </a:lnB>
                  </a:tcPr>
                </a:tc>
                <a:tc>
                  <a:txBody>
                    <a:bodyPr/>
                    <a:lstStyle/>
                    <a:p>
                      <a:pPr algn="ctr" fontAlgn="b"/>
                      <a:r>
                        <a:rPr lang="en-CA" sz="2000" b="1" i="0" u="none" strike="noStrike" dirty="0">
                          <a:solidFill>
                            <a:srgbClr val="000000"/>
                          </a:solidFill>
                          <a:latin typeface="Calibri"/>
                        </a:rPr>
                        <a:t>0.306</a:t>
                      </a:r>
                    </a:p>
                  </a:txBody>
                  <a:tcPr marL="7620" marR="7620" marT="7620" marB="0" anchor="b">
                    <a:lnL>
                      <a:noFill/>
                    </a:lnL>
                    <a:lnR>
                      <a:noFill/>
                    </a:lnR>
                    <a:lnT>
                      <a:noFill/>
                    </a:lnT>
                    <a:lnB>
                      <a:noFill/>
                    </a:lnB>
                  </a:tcPr>
                </a:tc>
                <a:tc>
                  <a:txBody>
                    <a:bodyPr/>
                    <a:lstStyle/>
                    <a:p>
                      <a:pPr algn="ctr" fontAlgn="b"/>
                      <a:r>
                        <a:rPr lang="en-CA" sz="2800" b="1" i="0" u="none" strike="noStrike" dirty="0">
                          <a:solidFill>
                            <a:srgbClr val="FF0000"/>
                          </a:solidFill>
                          <a:latin typeface="Calibri"/>
                        </a:rPr>
                        <a:t>0.26</a:t>
                      </a:r>
                    </a:p>
                  </a:txBody>
                  <a:tcPr marL="7620" marR="7620" marT="7620" marB="0" anchor="b">
                    <a:lnL>
                      <a:noFill/>
                    </a:lnL>
                    <a:lnR>
                      <a:noFill/>
                    </a:lnR>
                    <a:lnT>
                      <a:noFill/>
                    </a:lnT>
                    <a:lnB>
                      <a:noFill/>
                    </a:lnB>
                  </a:tcPr>
                </a:tc>
              </a:tr>
            </a:tbl>
          </a:graphicData>
        </a:graphic>
      </p:graphicFrame>
      <p:sp>
        <p:nvSpPr>
          <p:cNvPr id="11" name="TextBox 10"/>
          <p:cNvSpPr txBox="1"/>
          <p:nvPr/>
        </p:nvSpPr>
        <p:spPr>
          <a:xfrm>
            <a:off x="1151619" y="188640"/>
            <a:ext cx="7549619" cy="461665"/>
          </a:xfrm>
          <a:prstGeom prst="rect">
            <a:avLst/>
          </a:prstGeom>
          <a:solidFill>
            <a:srgbClr val="FFC000"/>
          </a:solidFill>
          <a:ln w="19050">
            <a:solidFill>
              <a:srgbClr val="FF0000"/>
            </a:solidFill>
          </a:ln>
        </p:spPr>
        <p:txBody>
          <a:bodyPr wrap="square" rtlCol="0">
            <a:spAutoFit/>
          </a:bodyPr>
          <a:lstStyle/>
          <a:p>
            <a:r>
              <a:rPr lang="en-CA" sz="2400" dirty="0" smtClean="0"/>
              <a:t>Stay on workbook 2. ‘Mean and variance estimates’ (of #1)</a:t>
            </a:r>
          </a:p>
        </p:txBody>
      </p:sp>
      <p:sp>
        <p:nvSpPr>
          <p:cNvPr id="24" name="TextBox 23"/>
          <p:cNvSpPr txBox="1"/>
          <p:nvPr/>
        </p:nvSpPr>
        <p:spPr>
          <a:xfrm>
            <a:off x="791580" y="4824155"/>
            <a:ext cx="7200800" cy="1384995"/>
          </a:xfrm>
          <a:prstGeom prst="rect">
            <a:avLst/>
          </a:prstGeom>
          <a:noFill/>
          <a:ln w="19050">
            <a:solidFill>
              <a:srgbClr val="FF0000"/>
            </a:solidFill>
          </a:ln>
        </p:spPr>
        <p:txBody>
          <a:bodyPr wrap="square" rtlCol="0">
            <a:spAutoFit/>
          </a:bodyPr>
          <a:lstStyle/>
          <a:p>
            <a:r>
              <a:rPr lang="en-CA" sz="2800" dirty="0" smtClean="0"/>
              <a:t>Naturally σ{μ}&gt;0.</a:t>
            </a:r>
          </a:p>
          <a:p>
            <a:r>
              <a:rPr lang="en-CA" sz="2800" dirty="0" smtClean="0"/>
              <a:t>Even is we used age, gender and exposure as traits, there still would be differences </a:t>
            </a:r>
          </a:p>
        </p:txBody>
      </p:sp>
      <p:sp>
        <p:nvSpPr>
          <p:cNvPr id="1331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18" name="Footer Placeholder 17"/>
          <p:cNvSpPr>
            <a:spLocks noGrp="1"/>
          </p:cNvSpPr>
          <p:nvPr>
            <p:ph type="ftr" sz="quarter" idx="11"/>
          </p:nvPr>
        </p:nvSpPr>
        <p:spPr/>
        <p:txBody>
          <a:bodyPr/>
          <a:lstStyle/>
          <a:p>
            <a:r>
              <a:rPr lang="en-CA" smtClean="0"/>
              <a:t>SPF workshop UBCO February 2014</a:t>
            </a:r>
            <a:endParaRPr lang="en-CA"/>
          </a:p>
        </p:txBody>
      </p:sp>
      <p:sp>
        <p:nvSpPr>
          <p:cNvPr id="20" name="TextBox 19"/>
          <p:cNvSpPr txBox="1"/>
          <p:nvPr/>
        </p:nvSpPr>
        <p:spPr>
          <a:xfrm>
            <a:off x="6208309" y="4078321"/>
            <a:ext cx="2738250" cy="954107"/>
          </a:xfrm>
          <a:prstGeom prst="rect">
            <a:avLst/>
          </a:prstGeom>
          <a:solidFill>
            <a:schemeClr val="bg1"/>
          </a:solidFill>
          <a:ln w="19050">
            <a:solidFill>
              <a:srgbClr val="FF0000"/>
            </a:solidFill>
          </a:ln>
        </p:spPr>
        <p:txBody>
          <a:bodyPr wrap="none" rtlCol="0">
            <a:spAutoFit/>
          </a:bodyPr>
          <a:lstStyle/>
          <a:p>
            <a:r>
              <a:rPr lang="en-CA" sz="2800" dirty="0" smtClean="0"/>
              <a:t>Estimate of V{</a:t>
            </a:r>
            <a:r>
              <a:rPr lang="el-GR" sz="2800" dirty="0" smtClean="0"/>
              <a:t>μ</a:t>
            </a:r>
            <a:r>
              <a:rPr lang="en-CA" sz="2800" dirty="0" smtClean="0"/>
              <a:t>},</a:t>
            </a:r>
          </a:p>
          <a:p>
            <a:r>
              <a:rPr lang="en-CA" sz="2800" dirty="0" smtClean="0"/>
              <a:t>        =√0.26=0.51</a:t>
            </a:r>
          </a:p>
        </p:txBody>
      </p:sp>
      <p:pic>
        <p:nvPicPr>
          <p:cNvPr id="120833" name="Picture 1"/>
          <p:cNvPicPr>
            <a:picLocks noChangeAspect="1" noChangeArrowheads="1"/>
          </p:cNvPicPr>
          <p:nvPr/>
        </p:nvPicPr>
        <p:blipFill>
          <a:blip r:embed="rId3" cstate="print"/>
          <a:srcRect l="47218" r="47218" b="25385"/>
          <a:stretch>
            <a:fillRect/>
          </a:stretch>
        </p:blipFill>
        <p:spPr bwMode="auto">
          <a:xfrm>
            <a:off x="6236651" y="4522922"/>
            <a:ext cx="738945" cy="468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CA" smtClean="0"/>
              <a:t>SPF workshop UBCO February 2014</a:t>
            </a:r>
            <a:endParaRPr lang="en-CA"/>
          </a:p>
        </p:txBody>
      </p:sp>
      <p:sp>
        <p:nvSpPr>
          <p:cNvPr id="3" name="Slide Number Placeholder 2"/>
          <p:cNvSpPr>
            <a:spLocks noGrp="1"/>
          </p:cNvSpPr>
          <p:nvPr>
            <p:ph type="sldNum" sz="quarter" idx="12"/>
          </p:nvPr>
        </p:nvSpPr>
        <p:spPr/>
        <p:txBody>
          <a:bodyPr/>
          <a:lstStyle/>
          <a:p>
            <a:fld id="{DA4189B1-7805-43E2-AFD9-89A95CE04D74}" type="slidenum">
              <a:rPr lang="en-CA" smtClean="0"/>
              <a:pPr/>
              <a:t>26</a:t>
            </a:fld>
            <a:endParaRPr lang="en-CA"/>
          </a:p>
        </p:txBody>
      </p:sp>
      <p:sp>
        <p:nvSpPr>
          <p:cNvPr id="4" name="TextBox 3"/>
          <p:cNvSpPr txBox="1"/>
          <p:nvPr/>
        </p:nvSpPr>
        <p:spPr>
          <a:xfrm>
            <a:off x="116505" y="233645"/>
            <a:ext cx="5035930" cy="523220"/>
          </a:xfrm>
          <a:prstGeom prst="rect">
            <a:avLst/>
          </a:prstGeom>
          <a:solidFill>
            <a:srgbClr val="FFFF99"/>
          </a:solidFill>
          <a:ln w="19050">
            <a:solidFill>
              <a:srgbClr val="FF0000"/>
            </a:solidFill>
          </a:ln>
        </p:spPr>
        <p:txBody>
          <a:bodyPr wrap="none" rtlCol="0">
            <a:spAutoFit/>
          </a:bodyPr>
          <a:lstStyle/>
          <a:p>
            <a:r>
              <a:rPr lang="en-CA" sz="2800" dirty="0" smtClean="0"/>
              <a:t>Use          and         for: </a:t>
            </a:r>
            <a:r>
              <a:rPr lang="en-CA" sz="2800" b="1" dirty="0" smtClean="0"/>
              <a:t>Screening.</a:t>
            </a:r>
          </a:p>
        </p:txBody>
      </p:sp>
      <p:sp>
        <p:nvSpPr>
          <p:cNvPr id="5" name="TextBox 4"/>
          <p:cNvSpPr txBox="1"/>
          <p:nvPr/>
        </p:nvSpPr>
        <p:spPr>
          <a:xfrm>
            <a:off x="71500" y="863715"/>
            <a:ext cx="8982490" cy="954107"/>
          </a:xfrm>
          <a:prstGeom prst="rect">
            <a:avLst/>
          </a:prstGeom>
          <a:solidFill>
            <a:schemeClr val="bg1"/>
          </a:solidFill>
          <a:ln w="19050">
            <a:solidFill>
              <a:srgbClr val="FF0000"/>
            </a:solidFill>
          </a:ln>
        </p:spPr>
        <p:txBody>
          <a:bodyPr wrap="square" rtlCol="0">
            <a:spAutoFit/>
          </a:bodyPr>
          <a:lstStyle/>
          <a:p>
            <a:r>
              <a:rPr lang="en-CA" sz="2800" u="sng" dirty="0" smtClean="0"/>
              <a:t>Question</a:t>
            </a:r>
            <a:r>
              <a:rPr lang="en-CA" sz="2800" dirty="0" smtClean="0"/>
              <a:t>: What % is these drivers have a μ that is, say, more than 5 times the mean? (μ&gt;5*0.24=1.2 acc. in six years)</a:t>
            </a:r>
          </a:p>
        </p:txBody>
      </p:sp>
      <p:sp>
        <p:nvSpPr>
          <p:cNvPr id="6" name="TextBox 5"/>
          <p:cNvSpPr txBox="1"/>
          <p:nvPr/>
        </p:nvSpPr>
        <p:spPr>
          <a:xfrm>
            <a:off x="341530" y="2168860"/>
            <a:ext cx="7118050" cy="461665"/>
          </a:xfrm>
          <a:prstGeom prst="rect">
            <a:avLst/>
          </a:prstGeom>
          <a:solidFill>
            <a:srgbClr val="FFC000"/>
          </a:solidFill>
          <a:ln w="19050">
            <a:solidFill>
              <a:srgbClr val="FF0000"/>
            </a:solidFill>
          </a:ln>
        </p:spPr>
        <p:txBody>
          <a:bodyPr wrap="square" rtlCol="0">
            <a:spAutoFit/>
          </a:bodyPr>
          <a:lstStyle/>
          <a:p>
            <a:r>
              <a:rPr lang="en-CA" sz="2400" dirty="0" smtClean="0"/>
              <a:t>Open workbook 3. ‘How many High mu drivers’ (of #1)</a:t>
            </a:r>
          </a:p>
        </p:txBody>
      </p:sp>
      <p:pic>
        <p:nvPicPr>
          <p:cNvPr id="7" name="Picture 6"/>
          <p:cNvPicPr/>
          <p:nvPr/>
        </p:nvPicPr>
        <p:blipFill>
          <a:blip r:embed="rId3" cstate="print"/>
          <a:srcRect/>
          <a:stretch>
            <a:fillRect/>
          </a:stretch>
        </p:blipFill>
        <p:spPr bwMode="auto">
          <a:xfrm>
            <a:off x="431539" y="2798930"/>
            <a:ext cx="5256000" cy="3375376"/>
          </a:xfrm>
          <a:prstGeom prst="rect">
            <a:avLst/>
          </a:prstGeom>
          <a:noFill/>
          <a:ln w="9525">
            <a:noFill/>
            <a:miter lim="800000"/>
            <a:headEnd/>
            <a:tailEnd/>
          </a:ln>
        </p:spPr>
      </p:pic>
      <p:pic>
        <p:nvPicPr>
          <p:cNvPr id="8" name="Picture 4"/>
          <p:cNvPicPr>
            <a:picLocks noChangeAspect="1" noChangeArrowheads="1"/>
          </p:cNvPicPr>
          <p:nvPr/>
        </p:nvPicPr>
        <p:blipFill>
          <a:blip r:embed="rId4" cstate="print"/>
          <a:srcRect l="14563" t="9366" r="7748" b="12200"/>
          <a:stretch>
            <a:fillRect/>
          </a:stretch>
        </p:blipFill>
        <p:spPr bwMode="auto">
          <a:xfrm>
            <a:off x="5967155" y="2753925"/>
            <a:ext cx="963615" cy="1403159"/>
          </a:xfrm>
          <a:prstGeom prst="rect">
            <a:avLst/>
          </a:prstGeom>
          <a:noFill/>
          <a:ln w="9525">
            <a:noFill/>
            <a:miter lim="800000"/>
            <a:headEnd/>
            <a:tailEnd/>
          </a:ln>
        </p:spPr>
      </p:pic>
      <p:pic>
        <p:nvPicPr>
          <p:cNvPr id="9" name="Picture 1"/>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5477151" y="4599130"/>
            <a:ext cx="3666849" cy="828000"/>
          </a:xfrm>
          <a:prstGeom prst="rect">
            <a:avLst/>
          </a:prstGeom>
          <a:noFill/>
        </p:spPr>
      </p:pic>
      <p:cxnSp>
        <p:nvCxnSpPr>
          <p:cNvPr id="11" name="Straight Arrow Connector 10"/>
          <p:cNvCxnSpPr/>
          <p:nvPr/>
        </p:nvCxnSpPr>
        <p:spPr>
          <a:xfrm flipH="1" flipV="1">
            <a:off x="5337085" y="4149080"/>
            <a:ext cx="315035" cy="900100"/>
          </a:xfrm>
          <a:prstGeom prst="straightConnector1">
            <a:avLst/>
          </a:prstGeom>
          <a:ln w="25400">
            <a:solidFill>
              <a:srgbClr val="FF0000"/>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H="1" flipV="1">
            <a:off x="5337085" y="4419110"/>
            <a:ext cx="2475275" cy="360040"/>
          </a:xfrm>
          <a:prstGeom prst="straightConnector1">
            <a:avLst/>
          </a:prstGeom>
          <a:ln w="25400">
            <a:solidFill>
              <a:srgbClr val="FF0000"/>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19" name="Rectangle 18"/>
          <p:cNvSpPr/>
          <p:nvPr/>
        </p:nvSpPr>
        <p:spPr>
          <a:xfrm>
            <a:off x="3311860" y="5589240"/>
            <a:ext cx="3852658" cy="461665"/>
          </a:xfrm>
          <a:prstGeom prst="rect">
            <a:avLst/>
          </a:prstGeom>
        </p:spPr>
        <p:txBody>
          <a:bodyPr wrap="none">
            <a:spAutoFit/>
          </a:bodyPr>
          <a:lstStyle/>
          <a:p>
            <a:r>
              <a:rPr lang="en-CA" sz="2400" dirty="0" smtClean="0"/>
              <a:t>GAMMADIST(μ, b, 1/a, TRUE)</a:t>
            </a:r>
            <a:endParaRPr lang="en-CA" sz="2400" dirty="0"/>
          </a:p>
        </p:txBody>
      </p:sp>
      <p:cxnSp>
        <p:nvCxnSpPr>
          <p:cNvPr id="21" name="Straight Arrow Connector 20"/>
          <p:cNvCxnSpPr/>
          <p:nvPr/>
        </p:nvCxnSpPr>
        <p:spPr>
          <a:xfrm flipH="1" flipV="1">
            <a:off x="2951820" y="5094185"/>
            <a:ext cx="945105" cy="450050"/>
          </a:xfrm>
          <a:prstGeom prst="straightConnector1">
            <a:avLst/>
          </a:prstGeom>
          <a:ln w="25400">
            <a:solidFill>
              <a:srgbClr val="FF0000"/>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819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graphicFrame>
        <p:nvGraphicFramePr>
          <p:cNvPr id="17" name="Object 16"/>
          <p:cNvGraphicFramePr>
            <a:graphicFrameLocks noChangeAspect="1"/>
          </p:cNvGraphicFramePr>
          <p:nvPr/>
        </p:nvGraphicFramePr>
        <p:xfrm>
          <a:off x="746575" y="233645"/>
          <a:ext cx="824303" cy="540060"/>
        </p:xfrm>
        <a:graphic>
          <a:graphicData uri="http://schemas.openxmlformats.org/presentationml/2006/ole">
            <p:oleObj spid="_x0000_s107522" name="Equation" r:id="rId6" imgW="368280" imgH="241200" progId="Equation.DSMT4">
              <p:embed/>
            </p:oleObj>
          </a:graphicData>
        </a:graphic>
      </p:graphicFrame>
      <p:graphicFrame>
        <p:nvGraphicFramePr>
          <p:cNvPr id="18" name="Object 17"/>
          <p:cNvGraphicFramePr>
            <a:graphicFrameLocks noChangeAspect="1"/>
          </p:cNvGraphicFramePr>
          <p:nvPr/>
        </p:nvGraphicFramePr>
        <p:xfrm>
          <a:off x="2096725" y="278650"/>
          <a:ext cx="759459" cy="450050"/>
        </p:xfrm>
        <a:graphic>
          <a:graphicData uri="http://schemas.openxmlformats.org/presentationml/2006/ole">
            <p:oleObj spid="_x0000_s107523" name="Equation" r:id="rId7" imgW="342720" imgH="203040"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ppt_x"/>
                                          </p:val>
                                        </p:tav>
                                        <p:tav tm="100000">
                                          <p:val>
                                            <p:strVal val="#ppt_x"/>
                                          </p:val>
                                        </p:tav>
                                      </p:tavLst>
                                    </p:anim>
                                    <p:anim calcmode="lin" valueType="num">
                                      <p:cBhvr additive="base">
                                        <p:cTn id="16" dur="500" fill="hold"/>
                                        <p:tgtEl>
                                          <p:spTgt spid="9"/>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ppt_x"/>
                                          </p:val>
                                        </p:tav>
                                        <p:tav tm="100000">
                                          <p:val>
                                            <p:strVal val="#ppt_x"/>
                                          </p:val>
                                        </p:tav>
                                      </p:tavLst>
                                    </p:anim>
                                    <p:anim calcmode="lin" valueType="num">
                                      <p:cBhvr additive="base">
                                        <p:cTn id="20" dur="500" fill="hold"/>
                                        <p:tgtEl>
                                          <p:spTgt spid="11"/>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ppt_x"/>
                                          </p:val>
                                        </p:tav>
                                        <p:tav tm="100000">
                                          <p:val>
                                            <p:strVal val="#ppt_x"/>
                                          </p:val>
                                        </p:tav>
                                      </p:tavLst>
                                    </p:anim>
                                    <p:anim calcmode="lin" valueType="num">
                                      <p:cBhvr additive="base">
                                        <p:cTn id="24" dur="500" fill="hold"/>
                                        <p:tgtEl>
                                          <p:spTgt spid="13"/>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cBhvr additive="base">
                                        <p:cTn id="27" dur="500" fill="hold"/>
                                        <p:tgtEl>
                                          <p:spTgt spid="19"/>
                                        </p:tgtEl>
                                        <p:attrNameLst>
                                          <p:attrName>ppt_x</p:attrName>
                                        </p:attrNameLst>
                                      </p:cBhvr>
                                      <p:tavLst>
                                        <p:tav tm="0">
                                          <p:val>
                                            <p:strVal val="#ppt_x"/>
                                          </p:val>
                                        </p:tav>
                                        <p:tav tm="100000">
                                          <p:val>
                                            <p:strVal val="#ppt_x"/>
                                          </p:val>
                                        </p:tav>
                                      </p:tavLst>
                                    </p:anim>
                                    <p:anim calcmode="lin" valueType="num">
                                      <p:cBhvr additive="base">
                                        <p:cTn id="28" dur="500" fill="hold"/>
                                        <p:tgtEl>
                                          <p:spTgt spid="19"/>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21"/>
                                        </p:tgtEl>
                                        <p:attrNameLst>
                                          <p:attrName>style.visibility</p:attrName>
                                        </p:attrNameLst>
                                      </p:cBhvr>
                                      <p:to>
                                        <p:strVal val="visible"/>
                                      </p:to>
                                    </p:set>
                                    <p:anim calcmode="lin" valueType="num">
                                      <p:cBhvr additive="base">
                                        <p:cTn id="31" dur="500" fill="hold"/>
                                        <p:tgtEl>
                                          <p:spTgt spid="21"/>
                                        </p:tgtEl>
                                        <p:attrNameLst>
                                          <p:attrName>ppt_x</p:attrName>
                                        </p:attrNameLst>
                                      </p:cBhvr>
                                      <p:tavLst>
                                        <p:tav tm="0">
                                          <p:val>
                                            <p:strVal val="#ppt_x"/>
                                          </p:val>
                                        </p:tav>
                                        <p:tav tm="100000">
                                          <p:val>
                                            <p:strVal val="#ppt_x"/>
                                          </p:val>
                                        </p:tav>
                                      </p:tavLst>
                                    </p:anim>
                                    <p:anim calcmode="lin" valueType="num">
                                      <p:cBhvr additive="base">
                                        <p:cTn id="32"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DA4189B1-7805-43E2-AFD9-89A95CE04D74}" type="slidenum">
              <a:rPr lang="en-CA" smtClean="0"/>
              <a:pPr/>
              <a:t>27</a:t>
            </a:fld>
            <a:endParaRPr lang="en-CA"/>
          </a:p>
        </p:txBody>
      </p:sp>
      <p:sp>
        <p:nvSpPr>
          <p:cNvPr id="5" name="TextBox 4"/>
          <p:cNvSpPr txBox="1"/>
          <p:nvPr/>
        </p:nvSpPr>
        <p:spPr>
          <a:xfrm>
            <a:off x="341530" y="2135463"/>
            <a:ext cx="7932877" cy="4308872"/>
          </a:xfrm>
          <a:prstGeom prst="rect">
            <a:avLst/>
          </a:prstGeom>
          <a:solidFill>
            <a:schemeClr val="bg1"/>
          </a:solidFill>
          <a:ln w="19050">
            <a:solidFill>
              <a:srgbClr val="FF0000"/>
            </a:solidFill>
          </a:ln>
        </p:spPr>
        <p:txBody>
          <a:bodyPr wrap="none" rtlCol="0">
            <a:spAutoFit/>
          </a:bodyPr>
          <a:lstStyle/>
          <a:p>
            <a:r>
              <a:rPr lang="en-CA" sz="2800" u="sng" dirty="0" smtClean="0"/>
              <a:t>Answer:</a:t>
            </a:r>
          </a:p>
          <a:p>
            <a:pPr marL="514350" indent="-514350">
              <a:buFont typeface="+mj-lt"/>
              <a:buAutoNum type="arabicPeriod"/>
            </a:pPr>
            <a:r>
              <a:rPr lang="en-CA" sz="2800" dirty="0" smtClean="0"/>
              <a:t>Assume that μ are Gamma distributed.</a:t>
            </a:r>
          </a:p>
          <a:p>
            <a:pPr marL="514350" indent="-514350">
              <a:buFont typeface="+mj-lt"/>
              <a:buAutoNum type="arabicPeriod"/>
            </a:pPr>
            <a:endParaRPr lang="en-CA" sz="2800" dirty="0" smtClean="0"/>
          </a:p>
          <a:p>
            <a:pPr marL="514350" indent="-514350">
              <a:buFont typeface="+mj-lt"/>
              <a:buAutoNum type="arabicPeriod"/>
            </a:pPr>
            <a:endParaRPr lang="en-CA" sz="2800" dirty="0" smtClean="0"/>
          </a:p>
          <a:p>
            <a:pPr marL="514350" indent="-514350">
              <a:spcBef>
                <a:spcPts val="600"/>
              </a:spcBef>
              <a:buFont typeface="+mj-lt"/>
              <a:buAutoNum type="arabicPeriod"/>
            </a:pPr>
            <a:r>
              <a:rPr lang="en-CA" sz="2800" dirty="0" smtClean="0"/>
              <a:t>Compute parameters of                                              </a:t>
            </a:r>
          </a:p>
          <a:p>
            <a:pPr marL="514350" indent="-514350">
              <a:spcBef>
                <a:spcPts val="1800"/>
              </a:spcBef>
              <a:buFont typeface="+mj-lt"/>
              <a:buAutoNum type="arabicPeriod"/>
            </a:pPr>
            <a:r>
              <a:rPr lang="en-CA" sz="2800" dirty="0" smtClean="0"/>
              <a:t>Use Excel function GAMMADIST(μ, b, 1/a, TRUE)</a:t>
            </a:r>
          </a:p>
          <a:p>
            <a:pPr marL="514350" indent="-514350">
              <a:spcBef>
                <a:spcPts val="1800"/>
              </a:spcBef>
              <a:buFont typeface="+mj-lt"/>
              <a:buAutoNum type="arabicPeriod"/>
            </a:pPr>
            <a:r>
              <a:rPr lang="en-CA" sz="2800" dirty="0" smtClean="0"/>
              <a:t>P(μ&lt;1.20)=0.99</a:t>
            </a:r>
          </a:p>
          <a:p>
            <a:pPr marL="514350" indent="-514350">
              <a:spcBef>
                <a:spcPts val="1800"/>
              </a:spcBef>
              <a:buFont typeface="+mj-lt"/>
              <a:buAutoNum type="arabicPeriod"/>
            </a:pPr>
            <a:r>
              <a:rPr lang="en-CA" sz="2800" dirty="0" smtClean="0">
                <a:solidFill>
                  <a:srgbClr val="FF0000"/>
                </a:solidFill>
              </a:rPr>
              <a:t>There are </a:t>
            </a:r>
            <a:r>
              <a:rPr lang="en-CA" sz="2800" dirty="0" smtClean="0"/>
              <a:t>(≈ 29,531*0.01=) </a:t>
            </a:r>
            <a:r>
              <a:rPr lang="en-CA" sz="2800" b="1" dirty="0" smtClean="0">
                <a:solidFill>
                  <a:srgbClr val="FF0000"/>
                </a:solidFill>
              </a:rPr>
              <a:t>295 such (5 x) drivers</a:t>
            </a:r>
            <a:endParaRPr lang="en-CA" sz="2800" dirty="0" smtClean="0"/>
          </a:p>
        </p:txBody>
      </p:sp>
      <p:pic>
        <p:nvPicPr>
          <p:cNvPr id="6" name="Picture 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4595561" y="3782738"/>
            <a:ext cx="3666849" cy="828000"/>
          </a:xfrm>
          <a:prstGeom prst="rect">
            <a:avLst/>
          </a:prstGeom>
          <a:noFill/>
        </p:spPr>
      </p:pic>
      <p:pic>
        <p:nvPicPr>
          <p:cNvPr id="7" name="Picture 4"/>
          <p:cNvPicPr>
            <a:picLocks noChangeAspect="1" noChangeArrowheads="1"/>
          </p:cNvPicPr>
          <p:nvPr/>
        </p:nvPicPr>
        <p:blipFill>
          <a:blip r:embed="rId3" cstate="print"/>
          <a:srcRect/>
          <a:stretch>
            <a:fillRect/>
          </a:stretch>
        </p:blipFill>
        <p:spPr bwMode="auto">
          <a:xfrm>
            <a:off x="1061610" y="3023955"/>
            <a:ext cx="819640" cy="819640"/>
          </a:xfrm>
          <a:prstGeom prst="rect">
            <a:avLst/>
          </a:prstGeom>
          <a:noFill/>
          <a:ln w="9525">
            <a:noFill/>
            <a:miter lim="800000"/>
            <a:headEnd/>
            <a:tailEnd/>
          </a:ln>
        </p:spPr>
      </p:pic>
      <p:pic>
        <p:nvPicPr>
          <p:cNvPr id="8" name="Picture 7"/>
          <p:cNvPicPr/>
          <p:nvPr/>
        </p:nvPicPr>
        <p:blipFill>
          <a:blip r:embed="rId4" cstate="print"/>
          <a:srcRect/>
          <a:stretch>
            <a:fillRect/>
          </a:stretch>
        </p:blipFill>
        <p:spPr bwMode="auto">
          <a:xfrm>
            <a:off x="431540" y="143635"/>
            <a:ext cx="2579347" cy="1825451"/>
          </a:xfrm>
          <a:prstGeom prst="rect">
            <a:avLst/>
          </a:prstGeom>
          <a:noFill/>
          <a:ln w="9525">
            <a:noFill/>
            <a:miter lim="800000"/>
            <a:headEnd/>
            <a:tailEnd/>
          </a:ln>
        </p:spPr>
      </p:pic>
      <p:sp>
        <p:nvSpPr>
          <p:cNvPr id="9" name="Oval Callout 8"/>
          <p:cNvSpPr/>
          <p:nvPr/>
        </p:nvSpPr>
        <p:spPr>
          <a:xfrm>
            <a:off x="3266855" y="503675"/>
            <a:ext cx="2070230" cy="630070"/>
          </a:xfrm>
          <a:prstGeom prst="wedgeEllipseCallout">
            <a:avLst>
              <a:gd name="adj1" fmla="val -62677"/>
              <a:gd name="adj2" fmla="val 53334"/>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smtClean="0">
                <a:solidFill>
                  <a:srgbClr val="FF0000"/>
                </a:solidFill>
              </a:rPr>
              <a:t>P(</a:t>
            </a:r>
            <a:r>
              <a:rPr lang="el-GR" dirty="0" smtClean="0">
                <a:solidFill>
                  <a:srgbClr val="FF0000"/>
                </a:solidFill>
              </a:rPr>
              <a:t>μ</a:t>
            </a:r>
            <a:r>
              <a:rPr lang="en-CA" dirty="0" smtClean="0">
                <a:solidFill>
                  <a:srgbClr val="FF0000"/>
                </a:solidFill>
              </a:rPr>
              <a:t>&lt;1.20)</a:t>
            </a:r>
            <a:endParaRPr lang="en-CA" dirty="0">
              <a:solidFill>
                <a:srgbClr val="FF0000"/>
              </a:solidFill>
            </a:endParaRPr>
          </a:p>
        </p:txBody>
      </p:sp>
      <p:cxnSp>
        <p:nvCxnSpPr>
          <p:cNvPr id="11" name="Straight Arrow Connector 10"/>
          <p:cNvCxnSpPr/>
          <p:nvPr/>
        </p:nvCxnSpPr>
        <p:spPr>
          <a:xfrm>
            <a:off x="4301970" y="3023955"/>
            <a:ext cx="90010" cy="1215135"/>
          </a:xfrm>
          <a:prstGeom prst="straightConnector1">
            <a:avLst/>
          </a:prstGeom>
          <a:ln w="25400">
            <a:solidFill>
              <a:srgbClr val="FF0000"/>
            </a:solidFill>
            <a:prstDash val="dash"/>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CA" smtClean="0"/>
              <a:t>SPF workshop UBCO February 2014</a:t>
            </a:r>
            <a:endParaRPr lang="en-CA"/>
          </a:p>
        </p:txBody>
      </p:sp>
      <p:sp>
        <p:nvSpPr>
          <p:cNvPr id="3" name="Slide Number Placeholder 2"/>
          <p:cNvSpPr>
            <a:spLocks noGrp="1"/>
          </p:cNvSpPr>
          <p:nvPr>
            <p:ph type="sldNum" sz="quarter" idx="12"/>
          </p:nvPr>
        </p:nvSpPr>
        <p:spPr/>
        <p:txBody>
          <a:bodyPr/>
          <a:lstStyle/>
          <a:p>
            <a:fld id="{DA4189B1-7805-43E2-AFD9-89A95CE04D74}" type="slidenum">
              <a:rPr lang="en-CA" smtClean="0"/>
              <a:pPr/>
              <a:t>28</a:t>
            </a:fld>
            <a:endParaRPr lang="en-CA"/>
          </a:p>
        </p:txBody>
      </p:sp>
      <p:sp>
        <p:nvSpPr>
          <p:cNvPr id="7" name="TextBox 6"/>
          <p:cNvSpPr txBox="1"/>
          <p:nvPr/>
        </p:nvSpPr>
        <p:spPr>
          <a:xfrm>
            <a:off x="251520" y="233645"/>
            <a:ext cx="6746046" cy="523220"/>
          </a:xfrm>
          <a:prstGeom prst="rect">
            <a:avLst/>
          </a:prstGeom>
          <a:solidFill>
            <a:srgbClr val="FFFF99"/>
          </a:solidFill>
          <a:ln w="19050">
            <a:solidFill>
              <a:srgbClr val="FF0000"/>
            </a:solidFill>
          </a:ln>
        </p:spPr>
        <p:txBody>
          <a:bodyPr wrap="square" rtlCol="0">
            <a:spAutoFit/>
          </a:bodyPr>
          <a:lstStyle/>
          <a:p>
            <a:r>
              <a:rPr lang="en-CA" sz="2800" dirty="0" smtClean="0"/>
              <a:t>Use          and          for: </a:t>
            </a:r>
            <a:r>
              <a:rPr lang="en-CA" sz="2800" b="1" dirty="0" smtClean="0"/>
              <a:t>Screen Performance</a:t>
            </a:r>
          </a:p>
        </p:txBody>
      </p:sp>
      <p:sp>
        <p:nvSpPr>
          <p:cNvPr id="10" name="TextBox 9"/>
          <p:cNvSpPr txBox="1"/>
          <p:nvPr/>
        </p:nvSpPr>
        <p:spPr>
          <a:xfrm>
            <a:off x="206516" y="1043735"/>
            <a:ext cx="8460940" cy="954107"/>
          </a:xfrm>
          <a:prstGeom prst="rect">
            <a:avLst/>
          </a:prstGeom>
          <a:solidFill>
            <a:schemeClr val="bg1"/>
          </a:solidFill>
          <a:ln w="19050">
            <a:solidFill>
              <a:srgbClr val="FF0000"/>
            </a:solidFill>
          </a:ln>
        </p:spPr>
        <p:txBody>
          <a:bodyPr wrap="square" rtlCol="0">
            <a:spAutoFit/>
          </a:bodyPr>
          <a:lstStyle/>
          <a:p>
            <a:r>
              <a:rPr lang="en-US" sz="2800" dirty="0" smtClean="0"/>
              <a:t>Question: If we decide to ‘treat’ those 51 (out of 29,531) who had 4 or more accidents how will such a screen do?</a:t>
            </a:r>
          </a:p>
        </p:txBody>
      </p:sp>
      <p:pic>
        <p:nvPicPr>
          <p:cNvPr id="11" name="Picture 2"/>
          <p:cNvPicPr>
            <a:picLocks noChangeAspect="1" noChangeArrowheads="1"/>
          </p:cNvPicPr>
          <p:nvPr/>
        </p:nvPicPr>
        <p:blipFill>
          <a:blip r:embed="rId3" cstate="print"/>
          <a:srcRect/>
          <a:stretch>
            <a:fillRect/>
          </a:stretch>
        </p:blipFill>
        <p:spPr bwMode="auto">
          <a:xfrm>
            <a:off x="4977045" y="2552136"/>
            <a:ext cx="2965057" cy="2317024"/>
          </a:xfrm>
          <a:prstGeom prst="rect">
            <a:avLst/>
          </a:prstGeom>
          <a:noFill/>
          <a:ln w="9525">
            <a:noFill/>
            <a:miter lim="800000"/>
            <a:headEnd/>
            <a:tailEnd/>
          </a:ln>
        </p:spPr>
      </p:pic>
      <p:graphicFrame>
        <p:nvGraphicFramePr>
          <p:cNvPr id="12" name="Table 11"/>
          <p:cNvGraphicFramePr>
            <a:graphicFrameLocks noGrp="1"/>
          </p:cNvGraphicFramePr>
          <p:nvPr/>
        </p:nvGraphicFramePr>
        <p:xfrm>
          <a:off x="251518" y="2528994"/>
          <a:ext cx="4140462" cy="3600306"/>
        </p:xfrm>
        <a:graphic>
          <a:graphicData uri="http://schemas.openxmlformats.org/drawingml/2006/table">
            <a:tbl>
              <a:tblPr/>
              <a:tblGrid>
                <a:gridCol w="2070231"/>
                <a:gridCol w="2070231"/>
              </a:tblGrid>
              <a:tr h="476106">
                <a:tc gridSpan="2">
                  <a:txBody>
                    <a:bodyPr/>
                    <a:lstStyle/>
                    <a:p>
                      <a:pPr algn="ctr" fontAlgn="b"/>
                      <a:r>
                        <a:rPr lang="en-CA" sz="2400" b="0" i="0" u="none" strike="noStrike" dirty="0">
                          <a:solidFill>
                            <a:srgbClr val="000000"/>
                          </a:solidFill>
                          <a:latin typeface="Calibri"/>
                        </a:rPr>
                        <a:t>Connecticut drivers (</a:t>
                      </a:r>
                      <a:r>
                        <a:rPr lang="en-CA" sz="2400" b="0" i="0" u="none" strike="noStrike" dirty="0" smtClean="0">
                          <a:solidFill>
                            <a:srgbClr val="000000"/>
                          </a:solidFill>
                          <a:latin typeface="Calibri"/>
                        </a:rPr>
                        <a:t>1931-1936)</a:t>
                      </a:r>
                      <a:endParaRPr lang="en-CA" sz="2000" b="0" i="0" u="none" strike="noStrike" dirty="0">
                        <a:solidFill>
                          <a:srgbClr val="000000"/>
                        </a:solidFill>
                        <a:latin typeface="Calibri"/>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40000"/>
                        <a:lumOff val="60000"/>
                      </a:schemeClr>
                    </a:solidFill>
                  </a:tcPr>
                </a:tc>
                <a:tc hMerge="1">
                  <a:txBody>
                    <a:bodyPr/>
                    <a:lstStyle/>
                    <a:p>
                      <a:endParaRPr lang="en-CA"/>
                    </a:p>
                  </a:txBody>
                  <a:tcPr/>
                </a:tc>
              </a:tr>
              <a:tr h="253923">
                <a:tc>
                  <a:txBody>
                    <a:bodyPr/>
                    <a:lstStyle/>
                    <a:p>
                      <a:pPr algn="ctr" fontAlgn="b"/>
                      <a:r>
                        <a:rPr lang="en-CA" sz="2000" b="1" i="0" u="none" strike="noStrike" dirty="0" smtClean="0">
                          <a:solidFill>
                            <a:srgbClr val="000000"/>
                          </a:solidFill>
                          <a:latin typeface="Calibri"/>
                        </a:rPr>
                        <a:t>Crashes, (k)</a:t>
                      </a:r>
                      <a:endParaRPr lang="en-CA" sz="2000" b="1" i="0" u="none" strike="noStrike" dirty="0">
                        <a:solidFill>
                          <a:srgbClr val="000000"/>
                        </a:solidFill>
                        <a:latin typeface="Calibri"/>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ctr" fontAlgn="b"/>
                      <a:r>
                        <a:rPr lang="en-CA" sz="2000" b="1" i="0" u="none" strike="noStrike" dirty="0" smtClean="0">
                          <a:solidFill>
                            <a:srgbClr val="000000"/>
                          </a:solidFill>
                          <a:latin typeface="Calibri"/>
                        </a:rPr>
                        <a:t>Drivers, n(k</a:t>
                      </a:r>
                      <a:r>
                        <a:rPr lang="en-CA" sz="2000" b="1" i="0" u="none" strike="noStrike" dirty="0">
                          <a:solidFill>
                            <a:srgbClr val="000000"/>
                          </a:solidFill>
                          <a:latin typeface="Calibri"/>
                        </a:rPr>
                        <a:t>)</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40000"/>
                        <a:lumOff val="60000"/>
                      </a:schemeClr>
                    </a:solidFill>
                  </a:tcPr>
                </a:tc>
              </a:tr>
              <a:tr h="253923">
                <a:tc>
                  <a:txBody>
                    <a:bodyPr/>
                    <a:lstStyle/>
                    <a:p>
                      <a:pPr algn="ctr" fontAlgn="b"/>
                      <a:r>
                        <a:rPr lang="en-CA" sz="2000" b="0" i="0" u="none" strike="noStrike" dirty="0">
                          <a:solidFill>
                            <a:srgbClr val="000000"/>
                          </a:solidFill>
                          <a:latin typeface="Calibri"/>
                        </a:rPr>
                        <a:t>0</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fontAlgn="b"/>
                      <a:r>
                        <a:rPr lang="en-CA" sz="2000" b="0" i="0" u="none" strike="noStrike">
                          <a:solidFill>
                            <a:srgbClr val="000000"/>
                          </a:solidFill>
                          <a:latin typeface="Calibri"/>
                        </a:rPr>
                        <a:t>23881</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r>
              <a:tr h="253923">
                <a:tc>
                  <a:txBody>
                    <a:bodyPr/>
                    <a:lstStyle/>
                    <a:p>
                      <a:pPr algn="ctr" fontAlgn="b"/>
                      <a:r>
                        <a:rPr lang="en-CA" sz="2000" b="0" i="0" u="none" strike="noStrike" dirty="0">
                          <a:solidFill>
                            <a:srgbClr val="000000"/>
                          </a:solidFill>
                          <a:latin typeface="Calibri"/>
                        </a:rPr>
                        <a:t>1</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fontAlgn="b"/>
                      <a:r>
                        <a:rPr lang="en-CA" sz="2000" b="0" i="0" u="none" strike="noStrike">
                          <a:solidFill>
                            <a:srgbClr val="000000"/>
                          </a:solidFill>
                          <a:latin typeface="Calibri"/>
                        </a:rPr>
                        <a:t>4503</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r>
              <a:tr h="253923">
                <a:tc>
                  <a:txBody>
                    <a:bodyPr/>
                    <a:lstStyle/>
                    <a:p>
                      <a:pPr algn="ctr" fontAlgn="b"/>
                      <a:r>
                        <a:rPr lang="en-CA" sz="2000" b="0" i="0" u="none" strike="noStrike" dirty="0">
                          <a:solidFill>
                            <a:srgbClr val="000000"/>
                          </a:solidFill>
                          <a:latin typeface="Calibri"/>
                        </a:rPr>
                        <a:t>2</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fontAlgn="b"/>
                      <a:r>
                        <a:rPr lang="en-CA" sz="2000" b="0" i="0" u="none" strike="noStrike">
                          <a:solidFill>
                            <a:srgbClr val="000000"/>
                          </a:solidFill>
                          <a:latin typeface="Calibri"/>
                        </a:rPr>
                        <a:t>936</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r>
              <a:tr h="253923">
                <a:tc>
                  <a:txBody>
                    <a:bodyPr/>
                    <a:lstStyle/>
                    <a:p>
                      <a:pPr algn="ctr" fontAlgn="b"/>
                      <a:r>
                        <a:rPr lang="en-CA" sz="2000" b="0" i="0" u="none" strike="noStrike" dirty="0">
                          <a:solidFill>
                            <a:srgbClr val="000000"/>
                          </a:solidFill>
                          <a:latin typeface="Calibri"/>
                        </a:rPr>
                        <a:t>3</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fontAlgn="b"/>
                      <a:r>
                        <a:rPr lang="en-CA" sz="2000" b="0" i="0" u="none" strike="noStrike">
                          <a:solidFill>
                            <a:srgbClr val="000000"/>
                          </a:solidFill>
                          <a:latin typeface="Calibri"/>
                        </a:rPr>
                        <a:t>160</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r>
              <a:tr h="253923">
                <a:tc>
                  <a:txBody>
                    <a:bodyPr/>
                    <a:lstStyle/>
                    <a:p>
                      <a:pPr algn="ctr" fontAlgn="b"/>
                      <a:r>
                        <a:rPr lang="en-CA" sz="2000" b="0" i="0" u="none" strike="noStrike" dirty="0">
                          <a:solidFill>
                            <a:srgbClr val="000000"/>
                          </a:solidFill>
                          <a:latin typeface="Calibri"/>
                        </a:rPr>
                        <a:t>4</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fontAlgn="b"/>
                      <a:r>
                        <a:rPr lang="en-CA" sz="2000" b="0" i="0" u="none" strike="noStrike">
                          <a:solidFill>
                            <a:srgbClr val="000000"/>
                          </a:solidFill>
                          <a:latin typeface="Calibri"/>
                        </a:rPr>
                        <a:t>33</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r>
              <a:tr h="253923">
                <a:tc>
                  <a:txBody>
                    <a:bodyPr/>
                    <a:lstStyle/>
                    <a:p>
                      <a:pPr algn="ctr" fontAlgn="b"/>
                      <a:r>
                        <a:rPr lang="en-CA" sz="2000" b="0" i="0" u="none" strike="noStrike" dirty="0">
                          <a:solidFill>
                            <a:srgbClr val="000000"/>
                          </a:solidFill>
                          <a:latin typeface="Calibri"/>
                        </a:rPr>
                        <a:t>5</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fontAlgn="b"/>
                      <a:r>
                        <a:rPr lang="en-CA" sz="2000" b="0" i="0" u="none" strike="noStrike">
                          <a:solidFill>
                            <a:srgbClr val="000000"/>
                          </a:solidFill>
                          <a:latin typeface="Calibri"/>
                        </a:rPr>
                        <a:t>14</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r>
              <a:tr h="253923">
                <a:tc>
                  <a:txBody>
                    <a:bodyPr/>
                    <a:lstStyle/>
                    <a:p>
                      <a:pPr algn="ctr" fontAlgn="b"/>
                      <a:r>
                        <a:rPr lang="en-CA" sz="2000" b="0" i="0" u="none" strike="noStrike" dirty="0">
                          <a:solidFill>
                            <a:srgbClr val="000000"/>
                          </a:solidFill>
                          <a:latin typeface="Calibri"/>
                        </a:rPr>
                        <a:t>6</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fontAlgn="b"/>
                      <a:r>
                        <a:rPr lang="en-CA" sz="2000" b="0" i="0" u="none" strike="noStrike">
                          <a:solidFill>
                            <a:srgbClr val="000000"/>
                          </a:solidFill>
                          <a:latin typeface="Calibri"/>
                        </a:rPr>
                        <a:t>3</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r>
              <a:tr h="253923">
                <a:tc>
                  <a:txBody>
                    <a:bodyPr/>
                    <a:lstStyle/>
                    <a:p>
                      <a:pPr algn="ctr" fontAlgn="b"/>
                      <a:r>
                        <a:rPr lang="en-CA" sz="2000" b="0" i="0" u="none" strike="noStrike" dirty="0">
                          <a:solidFill>
                            <a:srgbClr val="000000"/>
                          </a:solidFill>
                          <a:latin typeface="Calibri"/>
                        </a:rPr>
                        <a:t>7</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FFFFFF"/>
                    </a:solidFill>
                  </a:tcPr>
                </a:tc>
                <a:tc>
                  <a:txBody>
                    <a:bodyPr/>
                    <a:lstStyle/>
                    <a:p>
                      <a:pPr algn="ctr" fontAlgn="b"/>
                      <a:r>
                        <a:rPr lang="en-CA" sz="2000" b="0" i="0" u="none" strike="noStrike" dirty="0">
                          <a:solidFill>
                            <a:srgbClr val="000000"/>
                          </a:solidFill>
                          <a:latin typeface="Calibri"/>
                        </a:rPr>
                        <a:t>1</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FFFFFF"/>
                    </a:solidFill>
                  </a:tcPr>
                </a:tc>
              </a:tr>
              <a:tr h="253923">
                <a:tc>
                  <a:txBody>
                    <a:bodyPr/>
                    <a:lstStyle/>
                    <a:p>
                      <a:pPr algn="ctr" fontAlgn="b"/>
                      <a:r>
                        <a:rPr lang="en-CA" sz="2000" b="0" i="0" u="none" strike="noStrike" dirty="0" smtClean="0">
                          <a:solidFill>
                            <a:srgbClr val="000000"/>
                          </a:solidFill>
                          <a:latin typeface="Calibri"/>
                        </a:rPr>
                        <a:t>Total =</a:t>
                      </a:r>
                      <a:endParaRPr lang="en-CA" sz="2000" b="0" i="0" u="none" strike="noStrike" dirty="0">
                        <a:solidFill>
                          <a:srgbClr val="000000"/>
                        </a:solidFill>
                        <a:latin typeface="Calibri"/>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fontAlgn="b"/>
                      <a:r>
                        <a:rPr lang="en-CA" sz="2000" b="0" i="0" u="none" strike="noStrike" dirty="0">
                          <a:solidFill>
                            <a:srgbClr val="000000"/>
                          </a:solidFill>
                          <a:latin typeface="Calibri"/>
                        </a:rPr>
                        <a:t>29531</a:t>
                      </a: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r>
            </a:tbl>
          </a:graphicData>
        </a:graphic>
      </p:graphicFrame>
      <p:graphicFrame>
        <p:nvGraphicFramePr>
          <p:cNvPr id="108546" name="Object 2"/>
          <p:cNvGraphicFramePr>
            <a:graphicFrameLocks noChangeAspect="1"/>
          </p:cNvGraphicFramePr>
          <p:nvPr/>
        </p:nvGraphicFramePr>
        <p:xfrm>
          <a:off x="898525" y="207890"/>
          <a:ext cx="825500" cy="539750"/>
        </p:xfrm>
        <a:graphic>
          <a:graphicData uri="http://schemas.openxmlformats.org/presentationml/2006/ole">
            <p:oleObj spid="_x0000_s108546" name="Equation" r:id="rId4" imgW="368280" imgH="241200" progId="Equation.DSMT4">
              <p:embed/>
            </p:oleObj>
          </a:graphicData>
        </a:graphic>
      </p:graphicFrame>
      <p:graphicFrame>
        <p:nvGraphicFramePr>
          <p:cNvPr id="108547" name="Object 3"/>
          <p:cNvGraphicFramePr>
            <a:graphicFrameLocks noChangeAspect="1"/>
          </p:cNvGraphicFramePr>
          <p:nvPr/>
        </p:nvGraphicFramePr>
        <p:xfrm>
          <a:off x="2278363" y="292427"/>
          <a:ext cx="758825" cy="449263"/>
        </p:xfrm>
        <a:graphic>
          <a:graphicData uri="http://schemas.openxmlformats.org/presentationml/2006/ole">
            <p:oleObj spid="_x0000_s108547" name="Equation" r:id="rId5" imgW="342720" imgH="203040" progId="Equation.DSMT4">
              <p:embed/>
            </p:oleObj>
          </a:graphicData>
        </a:graphic>
      </p:graphicFrame>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CA" smtClean="0"/>
              <a:t>SPF workshop UBCO February 2014</a:t>
            </a:r>
            <a:endParaRPr lang="en-CA" dirty="0"/>
          </a:p>
        </p:txBody>
      </p:sp>
      <p:sp>
        <p:nvSpPr>
          <p:cNvPr id="3" name="Slide Number Placeholder 2"/>
          <p:cNvSpPr>
            <a:spLocks noGrp="1"/>
          </p:cNvSpPr>
          <p:nvPr>
            <p:ph type="sldNum" sz="quarter" idx="12"/>
          </p:nvPr>
        </p:nvSpPr>
        <p:spPr/>
        <p:txBody>
          <a:bodyPr/>
          <a:lstStyle/>
          <a:p>
            <a:fld id="{DA4189B1-7805-43E2-AFD9-89A95CE04D74}" type="slidenum">
              <a:rPr lang="en-CA" smtClean="0"/>
              <a:pPr/>
              <a:t>29</a:t>
            </a:fld>
            <a:endParaRPr lang="en-CA"/>
          </a:p>
        </p:txBody>
      </p:sp>
      <p:sp>
        <p:nvSpPr>
          <p:cNvPr id="11" name="TextBox 10"/>
          <p:cNvSpPr txBox="1"/>
          <p:nvPr/>
        </p:nvSpPr>
        <p:spPr>
          <a:xfrm>
            <a:off x="386535" y="278650"/>
            <a:ext cx="8190910" cy="954107"/>
          </a:xfrm>
          <a:prstGeom prst="rect">
            <a:avLst/>
          </a:prstGeom>
          <a:solidFill>
            <a:schemeClr val="bg1"/>
          </a:solidFill>
          <a:ln w="19050">
            <a:solidFill>
              <a:srgbClr val="FF0000"/>
            </a:solidFill>
          </a:ln>
        </p:spPr>
        <p:txBody>
          <a:bodyPr wrap="square" rtlCol="0">
            <a:spAutoFit/>
          </a:bodyPr>
          <a:lstStyle/>
          <a:p>
            <a:r>
              <a:rPr lang="en-CA" sz="2800" dirty="0" smtClean="0"/>
              <a:t>To answer we have to determine how many of those drivers with 4, 5, 6 or 7 crashes are truly ‘high </a:t>
            </a:r>
            <a:r>
              <a:rPr lang="el-GR" sz="2800" dirty="0" smtClean="0"/>
              <a:t>μ</a:t>
            </a:r>
            <a:r>
              <a:rPr lang="en-CA" sz="2800" dirty="0" smtClean="0"/>
              <a:t>’?</a:t>
            </a:r>
          </a:p>
        </p:txBody>
      </p:sp>
      <p:pic>
        <p:nvPicPr>
          <p:cNvPr id="15" name="Picture 8"/>
          <p:cNvPicPr>
            <a:picLocks noChangeAspect="1" noChangeArrowheads="1"/>
          </p:cNvPicPr>
          <p:nvPr/>
        </p:nvPicPr>
        <p:blipFill>
          <a:blip r:embed="rId2" cstate="print"/>
          <a:srcRect/>
          <a:stretch>
            <a:fillRect/>
          </a:stretch>
        </p:blipFill>
        <p:spPr bwMode="auto">
          <a:xfrm>
            <a:off x="251519" y="2528899"/>
            <a:ext cx="1325564" cy="1395156"/>
          </a:xfrm>
          <a:prstGeom prst="rect">
            <a:avLst/>
          </a:prstGeom>
          <a:noFill/>
          <a:ln w="9525">
            <a:noFill/>
            <a:miter lim="800000"/>
            <a:headEnd/>
            <a:tailEnd/>
          </a:ln>
        </p:spPr>
      </p:pic>
      <p:sp>
        <p:nvSpPr>
          <p:cNvPr id="16" name="TextBox 15"/>
          <p:cNvSpPr txBox="1"/>
          <p:nvPr/>
        </p:nvSpPr>
        <p:spPr>
          <a:xfrm>
            <a:off x="1646675" y="2528900"/>
            <a:ext cx="7335815" cy="1384995"/>
          </a:xfrm>
          <a:prstGeom prst="rect">
            <a:avLst/>
          </a:prstGeom>
          <a:solidFill>
            <a:schemeClr val="bg1"/>
          </a:solidFill>
          <a:ln w="19050">
            <a:solidFill>
              <a:srgbClr val="FF0000"/>
            </a:solidFill>
          </a:ln>
        </p:spPr>
        <p:txBody>
          <a:bodyPr wrap="square" rtlCol="0">
            <a:spAutoFit/>
          </a:bodyPr>
          <a:lstStyle/>
          <a:p>
            <a:r>
              <a:rPr lang="en-CA" sz="2800" dirty="0" smtClean="0"/>
              <a:t>If in a population of unit </a:t>
            </a:r>
            <a:r>
              <a:rPr lang="el-GR" sz="2800" dirty="0" smtClean="0"/>
              <a:t>μ</a:t>
            </a:r>
            <a:r>
              <a:rPr lang="en-CA" sz="2800" dirty="0" smtClean="0"/>
              <a:t> is Gamma distributed then the </a:t>
            </a:r>
            <a:r>
              <a:rPr lang="el-GR" sz="2800" dirty="0" smtClean="0"/>
              <a:t>μ</a:t>
            </a:r>
            <a:r>
              <a:rPr lang="en-CA" sz="2800" dirty="0" smtClean="0"/>
              <a:t>’s of those units with k crashes are also Gamma distributed with </a:t>
            </a:r>
          </a:p>
        </p:txBody>
      </p:sp>
      <p:pic>
        <p:nvPicPr>
          <p:cNvPr id="17" name="Picture 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2636785" y="4059070"/>
            <a:ext cx="6221491" cy="900100"/>
          </a:xfrm>
          <a:prstGeom prst="rect">
            <a:avLst/>
          </a:prstGeom>
          <a:noFill/>
        </p:spPr>
      </p:pic>
      <p:sp>
        <p:nvSpPr>
          <p:cNvPr id="18" name="TextBox 17"/>
          <p:cNvSpPr txBox="1"/>
          <p:nvPr/>
        </p:nvSpPr>
        <p:spPr>
          <a:xfrm>
            <a:off x="656566" y="1493785"/>
            <a:ext cx="6677886" cy="461665"/>
          </a:xfrm>
          <a:prstGeom prst="rect">
            <a:avLst/>
          </a:prstGeom>
          <a:solidFill>
            <a:srgbClr val="FFC000"/>
          </a:solidFill>
          <a:ln w="19050">
            <a:solidFill>
              <a:srgbClr val="FF0000"/>
            </a:solidFill>
          </a:ln>
        </p:spPr>
        <p:txBody>
          <a:bodyPr wrap="square" rtlCol="0">
            <a:spAutoFit/>
          </a:bodyPr>
          <a:lstStyle/>
          <a:p>
            <a:r>
              <a:rPr lang="en-CA" sz="2400" dirty="0" smtClean="0"/>
              <a:t>Open workbook 4. ‘Gamma with k=4, 5, 6, 7’ (of #1)</a:t>
            </a:r>
          </a:p>
        </p:txBody>
      </p:sp>
      <p:sp>
        <p:nvSpPr>
          <p:cNvPr id="10" name="TextBox 9"/>
          <p:cNvSpPr txBox="1"/>
          <p:nvPr/>
        </p:nvSpPr>
        <p:spPr>
          <a:xfrm>
            <a:off x="4121950" y="5184195"/>
            <a:ext cx="554960" cy="523220"/>
          </a:xfrm>
          <a:prstGeom prst="rect">
            <a:avLst/>
          </a:prstGeom>
          <a:solidFill>
            <a:schemeClr val="bg1"/>
          </a:solidFill>
          <a:ln w="19050">
            <a:solidFill>
              <a:srgbClr val="FF0000"/>
            </a:solidFill>
          </a:ln>
        </p:spPr>
        <p:txBody>
          <a:bodyPr wrap="none" rtlCol="0">
            <a:spAutoFit/>
          </a:bodyPr>
          <a:lstStyle/>
          <a:p>
            <a:r>
              <a:rPr lang="en-CA" sz="2800" dirty="0" smtClean="0"/>
              <a:t>EB</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fill="hold"/>
                                        <p:tgtEl>
                                          <p:spTgt spid="16"/>
                                        </p:tgtEl>
                                        <p:attrNameLst>
                                          <p:attrName>ppt_x</p:attrName>
                                        </p:attrNameLst>
                                      </p:cBhvr>
                                      <p:tavLst>
                                        <p:tav tm="0">
                                          <p:val>
                                            <p:strVal val="#ppt_x"/>
                                          </p:val>
                                        </p:tav>
                                        <p:tav tm="100000">
                                          <p:val>
                                            <p:strVal val="#ppt_x"/>
                                          </p:val>
                                        </p:tav>
                                      </p:tavLst>
                                    </p:anim>
                                    <p:anim calcmode="lin" valueType="num">
                                      <p:cBhvr additive="base">
                                        <p:cTn id="12" dur="500" fill="hold"/>
                                        <p:tgtEl>
                                          <p:spTgt spid="16"/>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500" fill="hold"/>
                                        <p:tgtEl>
                                          <p:spTgt spid="17"/>
                                        </p:tgtEl>
                                        <p:attrNameLst>
                                          <p:attrName>ppt_x</p:attrName>
                                        </p:attrNameLst>
                                      </p:cBhvr>
                                      <p:tavLst>
                                        <p:tav tm="0">
                                          <p:val>
                                            <p:strVal val="#ppt_x"/>
                                          </p:val>
                                        </p:tav>
                                        <p:tav tm="100000">
                                          <p:val>
                                            <p:strVal val="#ppt_x"/>
                                          </p:val>
                                        </p:tav>
                                      </p:tavLst>
                                    </p:anim>
                                    <p:anim calcmode="lin" valueType="num">
                                      <p:cBhvr additive="base">
                                        <p:cTn id="16" dur="500" fill="hold"/>
                                        <p:tgtEl>
                                          <p:spTgt spid="17"/>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ppt_x"/>
                                          </p:val>
                                        </p:tav>
                                        <p:tav tm="100000">
                                          <p:val>
                                            <p:strVal val="#ppt_x"/>
                                          </p:val>
                                        </p:tav>
                                      </p:tavLst>
                                    </p:anim>
                                    <p:anim calcmode="lin" valueType="num">
                                      <p:cBhvr additive="base">
                                        <p:cTn id="20"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0"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Footer Placeholder 2"/>
          <p:cNvSpPr>
            <a:spLocks noGrp="1"/>
          </p:cNvSpPr>
          <p:nvPr>
            <p:ph type="ftr" sz="quarter" idx="11"/>
          </p:nvPr>
        </p:nvSpPr>
        <p:spPr>
          <a:noFill/>
        </p:spPr>
        <p:txBody>
          <a:bodyPr/>
          <a:lstStyle/>
          <a:p>
            <a:r>
              <a:rPr lang="en-CA" smtClean="0"/>
              <a:t>SPF workshop UBCO February 2014</a:t>
            </a:r>
            <a:endParaRPr lang="en-US" smtClean="0"/>
          </a:p>
        </p:txBody>
      </p:sp>
      <p:sp>
        <p:nvSpPr>
          <p:cNvPr id="2051" name="Slide Number Placeholder 3"/>
          <p:cNvSpPr>
            <a:spLocks noGrp="1"/>
          </p:cNvSpPr>
          <p:nvPr>
            <p:ph type="sldNum" sz="quarter" idx="12"/>
          </p:nvPr>
        </p:nvSpPr>
        <p:spPr>
          <a:noFill/>
        </p:spPr>
        <p:txBody>
          <a:bodyPr/>
          <a:lstStyle/>
          <a:p>
            <a:fld id="{52464BE8-AE94-42E1-AC7D-98F63081B90B}" type="slidenum">
              <a:rPr lang="en-US" smtClean="0"/>
              <a:pPr/>
              <a:t>3</a:t>
            </a:fld>
            <a:endParaRPr lang="en-US" smtClean="0"/>
          </a:p>
        </p:txBody>
      </p:sp>
      <p:sp>
        <p:nvSpPr>
          <p:cNvPr id="2052" name="Text Box 4"/>
          <p:cNvSpPr txBox="1">
            <a:spLocks noChangeArrowheads="1"/>
          </p:cNvSpPr>
          <p:nvPr/>
        </p:nvSpPr>
        <p:spPr bwMode="auto">
          <a:xfrm>
            <a:off x="3002234" y="98630"/>
            <a:ext cx="2846292" cy="584775"/>
          </a:xfrm>
          <a:prstGeom prst="rect">
            <a:avLst/>
          </a:prstGeom>
          <a:solidFill>
            <a:srgbClr val="FFFFD9"/>
          </a:solidFill>
          <a:ln w="9525">
            <a:solidFill>
              <a:srgbClr val="FF0000"/>
            </a:solidFill>
            <a:miter lim="800000"/>
            <a:headEnd/>
            <a:tailEnd/>
          </a:ln>
        </p:spPr>
        <p:txBody>
          <a:bodyPr wrap="none">
            <a:spAutoFit/>
          </a:bodyPr>
          <a:lstStyle/>
          <a:p>
            <a:pPr algn="ctr"/>
            <a:r>
              <a:rPr lang="en-US" sz="3200" dirty="0" smtClean="0"/>
              <a:t> What </a:t>
            </a:r>
            <a:r>
              <a:rPr lang="en-US" sz="3200" dirty="0"/>
              <a:t>is Safety?</a:t>
            </a:r>
          </a:p>
        </p:txBody>
      </p:sp>
      <p:pic>
        <p:nvPicPr>
          <p:cNvPr id="11" name="Picture 8" descr="Figure%202"/>
          <p:cNvPicPr>
            <a:picLocks noChangeAspect="1" noChangeArrowheads="1"/>
          </p:cNvPicPr>
          <p:nvPr/>
        </p:nvPicPr>
        <p:blipFill>
          <a:blip r:embed="rId3" cstate="print"/>
          <a:srcRect b="11125"/>
          <a:stretch>
            <a:fillRect/>
          </a:stretch>
        </p:blipFill>
        <p:spPr bwMode="auto">
          <a:xfrm>
            <a:off x="116505" y="2528900"/>
            <a:ext cx="4397291" cy="2930939"/>
          </a:xfrm>
          <a:prstGeom prst="rect">
            <a:avLst/>
          </a:prstGeom>
          <a:noFill/>
          <a:ln w="9525">
            <a:noFill/>
            <a:miter lim="800000"/>
            <a:headEnd/>
            <a:tailEnd/>
          </a:ln>
        </p:spPr>
      </p:pic>
      <p:pic>
        <p:nvPicPr>
          <p:cNvPr id="12" name="Picture 9" descr="Figure%202"/>
          <p:cNvPicPr>
            <a:picLocks noChangeAspect="1" noChangeArrowheads="1"/>
          </p:cNvPicPr>
          <p:nvPr/>
        </p:nvPicPr>
        <p:blipFill>
          <a:blip r:embed="rId4" cstate="print"/>
          <a:srcRect b="9375"/>
          <a:stretch>
            <a:fillRect/>
          </a:stretch>
        </p:blipFill>
        <p:spPr bwMode="auto">
          <a:xfrm>
            <a:off x="4617005" y="2566319"/>
            <a:ext cx="4455495" cy="3028424"/>
          </a:xfrm>
          <a:prstGeom prst="rect">
            <a:avLst/>
          </a:prstGeom>
          <a:noFill/>
          <a:ln w="9525">
            <a:noFill/>
            <a:miter lim="800000"/>
            <a:headEnd/>
            <a:tailEnd/>
          </a:ln>
        </p:spPr>
      </p:pic>
      <p:sp>
        <p:nvSpPr>
          <p:cNvPr id="13" name="Text Box 10"/>
          <p:cNvSpPr txBox="1">
            <a:spLocks noChangeArrowheads="1"/>
          </p:cNvSpPr>
          <p:nvPr/>
        </p:nvSpPr>
        <p:spPr bwMode="auto">
          <a:xfrm>
            <a:off x="345471" y="773705"/>
            <a:ext cx="3326430" cy="1571842"/>
          </a:xfrm>
          <a:prstGeom prst="rect">
            <a:avLst/>
          </a:prstGeom>
          <a:solidFill>
            <a:schemeClr val="bg1"/>
          </a:solidFill>
          <a:ln w="19050">
            <a:solidFill>
              <a:srgbClr val="FF0000"/>
            </a:solidFill>
            <a:miter lim="800000"/>
            <a:headEnd/>
            <a:tailEnd/>
          </a:ln>
        </p:spPr>
        <p:txBody>
          <a:bodyPr wrap="square" lIns="90000" tIns="46800" rIns="90000" bIns="46800">
            <a:spAutoFit/>
          </a:bodyPr>
          <a:lstStyle/>
          <a:p>
            <a:r>
              <a:rPr lang="en-US" sz="2400" dirty="0"/>
              <a:t>Here is a count of injury accidents for </a:t>
            </a:r>
            <a:r>
              <a:rPr lang="en-US" sz="2400" u="sng" dirty="0"/>
              <a:t>a Freeway Segment</a:t>
            </a:r>
            <a:r>
              <a:rPr lang="en-US" sz="2400" i="1" dirty="0"/>
              <a:t> </a:t>
            </a:r>
            <a:r>
              <a:rPr lang="en-US" sz="2400" dirty="0"/>
              <a:t>in Colorado. </a:t>
            </a:r>
          </a:p>
          <a:p>
            <a:r>
              <a:rPr lang="en-US" sz="2400" dirty="0">
                <a:solidFill>
                  <a:srgbClr val="FF0000"/>
                </a:solidFill>
              </a:rPr>
              <a:t>What is its  SAFETY?</a:t>
            </a:r>
          </a:p>
        </p:txBody>
      </p:sp>
      <p:sp>
        <p:nvSpPr>
          <p:cNvPr id="14" name="Text Box 11"/>
          <p:cNvSpPr txBox="1">
            <a:spLocks noChangeArrowheads="1"/>
          </p:cNvSpPr>
          <p:nvPr/>
        </p:nvSpPr>
        <p:spPr bwMode="auto">
          <a:xfrm>
            <a:off x="5024487" y="822043"/>
            <a:ext cx="3808428" cy="1571842"/>
          </a:xfrm>
          <a:prstGeom prst="rect">
            <a:avLst/>
          </a:prstGeom>
          <a:solidFill>
            <a:schemeClr val="bg1"/>
          </a:solidFill>
          <a:ln w="19050">
            <a:solidFill>
              <a:srgbClr val="993300"/>
            </a:solidFill>
            <a:miter lim="800000"/>
            <a:headEnd/>
            <a:tailEnd/>
          </a:ln>
        </p:spPr>
        <p:txBody>
          <a:bodyPr wrap="square" lIns="90000" tIns="46800" rIns="90000" bIns="46800">
            <a:spAutoFit/>
          </a:bodyPr>
          <a:lstStyle/>
          <a:p>
            <a:r>
              <a:rPr lang="en-US" sz="2400" dirty="0"/>
              <a:t>Here is a (monthly) count of accidents for</a:t>
            </a:r>
            <a:r>
              <a:rPr lang="en-US" sz="2400" i="1" dirty="0"/>
              <a:t> </a:t>
            </a:r>
            <a:r>
              <a:rPr lang="en-US" sz="2400" u="sng" dirty="0"/>
              <a:t>an Intersection</a:t>
            </a:r>
            <a:r>
              <a:rPr lang="en-US" sz="2400" i="1" dirty="0"/>
              <a:t> </a:t>
            </a:r>
            <a:r>
              <a:rPr lang="en-US" sz="2400" dirty="0"/>
              <a:t>in Toronto</a:t>
            </a:r>
            <a:r>
              <a:rPr lang="en-US" sz="2400" i="1" dirty="0"/>
              <a:t>. </a:t>
            </a:r>
          </a:p>
          <a:p>
            <a:r>
              <a:rPr lang="en-US" sz="2400" dirty="0">
                <a:solidFill>
                  <a:srgbClr val="FF0000"/>
                </a:solidFill>
              </a:rPr>
              <a:t>What is its SAFETY?</a:t>
            </a:r>
          </a:p>
        </p:txBody>
      </p:sp>
      <p:sp>
        <p:nvSpPr>
          <p:cNvPr id="10" name="Text Box 10"/>
          <p:cNvSpPr txBox="1">
            <a:spLocks noChangeArrowheads="1"/>
          </p:cNvSpPr>
          <p:nvPr/>
        </p:nvSpPr>
        <p:spPr bwMode="auto">
          <a:xfrm>
            <a:off x="656565" y="2438890"/>
            <a:ext cx="3825425" cy="371513"/>
          </a:xfrm>
          <a:prstGeom prst="rect">
            <a:avLst/>
          </a:prstGeom>
          <a:noFill/>
          <a:ln w="38100">
            <a:noFill/>
            <a:miter lim="800000"/>
            <a:headEnd/>
            <a:tailEnd/>
          </a:ln>
        </p:spPr>
        <p:txBody>
          <a:bodyPr wrap="square" lIns="90000" tIns="46800" rIns="90000" bIns="46800">
            <a:spAutoFit/>
          </a:bodyPr>
          <a:lstStyle/>
          <a:p>
            <a:r>
              <a:rPr lang="en-US" dirty="0" smtClean="0"/>
              <a:t>Segment </a:t>
            </a:r>
            <a:r>
              <a:rPr lang="en-US" dirty="0"/>
              <a:t>of </a:t>
            </a:r>
            <a:r>
              <a:rPr lang="en-US" dirty="0" smtClean="0"/>
              <a:t>urban </a:t>
            </a:r>
            <a:r>
              <a:rPr lang="en-US" dirty="0"/>
              <a:t>freeway in  </a:t>
            </a:r>
            <a:r>
              <a:rPr lang="en-US" dirty="0" smtClean="0"/>
              <a:t>Denver</a:t>
            </a:r>
            <a:endParaRPr lang="en-US" dirty="0"/>
          </a:p>
        </p:txBody>
      </p:sp>
      <p:sp>
        <p:nvSpPr>
          <p:cNvPr id="16" name="Text Box 10"/>
          <p:cNvSpPr txBox="1">
            <a:spLocks noChangeArrowheads="1"/>
          </p:cNvSpPr>
          <p:nvPr/>
        </p:nvSpPr>
        <p:spPr bwMode="auto">
          <a:xfrm>
            <a:off x="5472100" y="2483895"/>
            <a:ext cx="3825425" cy="371513"/>
          </a:xfrm>
          <a:prstGeom prst="rect">
            <a:avLst/>
          </a:prstGeom>
          <a:noFill/>
          <a:ln w="38100">
            <a:noFill/>
            <a:miter lim="800000"/>
            <a:headEnd/>
            <a:tailEnd/>
          </a:ln>
        </p:spPr>
        <p:txBody>
          <a:bodyPr wrap="square" lIns="90000" tIns="46800" rIns="90000" bIns="46800">
            <a:spAutoFit/>
          </a:bodyPr>
          <a:lstStyle/>
          <a:p>
            <a:r>
              <a:rPr lang="en-US" dirty="0" smtClean="0"/>
              <a:t>Intersection in Toronto</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ppt_x"/>
                                          </p:val>
                                        </p:tav>
                                        <p:tav tm="100000">
                                          <p:val>
                                            <p:strVal val="#ppt_x"/>
                                          </p:val>
                                        </p:tav>
                                      </p:tavLst>
                                    </p:anim>
                                    <p:anim calcmode="lin" valueType="num">
                                      <p:cBhvr additive="base">
                                        <p:cTn id="12" dur="500" fill="hold"/>
                                        <p:tgtEl>
                                          <p:spTgt spid="12"/>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500" fill="hold"/>
                                        <p:tgtEl>
                                          <p:spTgt spid="16"/>
                                        </p:tgtEl>
                                        <p:attrNameLst>
                                          <p:attrName>ppt_x</p:attrName>
                                        </p:attrNameLst>
                                      </p:cBhvr>
                                      <p:tavLst>
                                        <p:tav tm="0">
                                          <p:val>
                                            <p:strVal val="#ppt_x"/>
                                          </p:val>
                                        </p:tav>
                                        <p:tav tm="100000">
                                          <p:val>
                                            <p:strVal val="#ppt_x"/>
                                          </p:val>
                                        </p:tav>
                                      </p:tavLst>
                                    </p:anim>
                                    <p:anim calcmode="lin" valueType="num">
                                      <p:cBhvr additive="base">
                                        <p:cTn id="16"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CA" smtClean="0"/>
              <a:t>SPF workshop UBCO February 2014</a:t>
            </a:r>
            <a:endParaRPr lang="en-CA"/>
          </a:p>
        </p:txBody>
      </p:sp>
      <p:sp>
        <p:nvSpPr>
          <p:cNvPr id="3" name="Slide Number Placeholder 2"/>
          <p:cNvSpPr>
            <a:spLocks noGrp="1"/>
          </p:cNvSpPr>
          <p:nvPr>
            <p:ph type="sldNum" sz="quarter" idx="12"/>
          </p:nvPr>
        </p:nvSpPr>
        <p:spPr/>
        <p:txBody>
          <a:bodyPr/>
          <a:lstStyle/>
          <a:p>
            <a:fld id="{DA4189B1-7805-43E2-AFD9-89A95CE04D74}" type="slidenum">
              <a:rPr lang="en-CA" smtClean="0"/>
              <a:pPr/>
              <a:t>30</a:t>
            </a:fld>
            <a:endParaRPr lang="en-CA"/>
          </a:p>
        </p:txBody>
      </p:sp>
      <p:pic>
        <p:nvPicPr>
          <p:cNvPr id="4" name="Picture 3" descr="How formula is modified.jpg"/>
          <p:cNvPicPr/>
          <p:nvPr/>
        </p:nvPicPr>
        <p:blipFill>
          <a:blip r:embed="rId2" cstate="print"/>
          <a:srcRect l="18898" t="22056" r="18834" b="30680"/>
          <a:stretch>
            <a:fillRect/>
          </a:stretch>
        </p:blipFill>
        <p:spPr>
          <a:xfrm>
            <a:off x="206515" y="278650"/>
            <a:ext cx="5968503" cy="3904260"/>
          </a:xfrm>
          <a:prstGeom prst="rect">
            <a:avLst/>
          </a:prstGeom>
        </p:spPr>
      </p:pic>
      <p:pic>
        <p:nvPicPr>
          <p:cNvPr id="5" name="Picture 4"/>
          <p:cNvPicPr>
            <a:picLocks noChangeAspect="1"/>
          </p:cNvPicPr>
          <p:nvPr/>
        </p:nvPicPr>
        <p:blipFill>
          <a:blip r:embed="rId3" cstate="print"/>
          <a:srcRect/>
          <a:stretch>
            <a:fillRect/>
          </a:stretch>
        </p:blipFill>
        <p:spPr bwMode="auto">
          <a:xfrm>
            <a:off x="656565" y="4329100"/>
            <a:ext cx="2209864" cy="828000"/>
          </a:xfrm>
          <a:prstGeom prst="rect">
            <a:avLst/>
          </a:prstGeom>
          <a:noFill/>
          <a:ln w="9525">
            <a:noFill/>
            <a:miter lim="800000"/>
            <a:headEnd/>
            <a:tailEnd/>
          </a:ln>
        </p:spPr>
      </p:pic>
      <p:pic>
        <p:nvPicPr>
          <p:cNvPr id="6" name="Picture 1"/>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3015335" y="2978950"/>
            <a:ext cx="6012160" cy="869815"/>
          </a:xfrm>
          <a:prstGeom prst="rect">
            <a:avLst/>
          </a:prstGeom>
          <a:noFill/>
        </p:spPr>
      </p:pic>
      <p:sp>
        <p:nvSpPr>
          <p:cNvPr id="7" name="TextBox 6"/>
          <p:cNvSpPr txBox="1"/>
          <p:nvPr/>
        </p:nvSpPr>
        <p:spPr>
          <a:xfrm>
            <a:off x="5472100" y="1763815"/>
            <a:ext cx="3266855" cy="954107"/>
          </a:xfrm>
          <a:prstGeom prst="rect">
            <a:avLst/>
          </a:prstGeom>
          <a:solidFill>
            <a:srgbClr val="FFC000"/>
          </a:solidFill>
          <a:ln w="19050">
            <a:solidFill>
              <a:srgbClr val="FF0000"/>
            </a:solidFill>
          </a:ln>
        </p:spPr>
        <p:txBody>
          <a:bodyPr wrap="square" rtlCol="0">
            <a:spAutoFit/>
          </a:bodyPr>
          <a:lstStyle/>
          <a:p>
            <a:r>
              <a:rPr lang="en-CA" sz="2800" dirty="0" smtClean="0"/>
              <a:t>Modify formula in B7 and copy down</a:t>
            </a:r>
          </a:p>
        </p:txBody>
      </p:sp>
      <p:sp>
        <p:nvSpPr>
          <p:cNvPr id="8" name="TextBox 7"/>
          <p:cNvSpPr txBox="1"/>
          <p:nvPr/>
        </p:nvSpPr>
        <p:spPr>
          <a:xfrm>
            <a:off x="3581890" y="4419110"/>
            <a:ext cx="4950550" cy="1384995"/>
          </a:xfrm>
          <a:prstGeom prst="rect">
            <a:avLst/>
          </a:prstGeom>
          <a:solidFill>
            <a:schemeClr val="bg1"/>
          </a:solidFill>
          <a:ln w="19050">
            <a:solidFill>
              <a:srgbClr val="FF0000"/>
            </a:solidFill>
          </a:ln>
        </p:spPr>
        <p:txBody>
          <a:bodyPr wrap="square" rtlCol="0">
            <a:spAutoFit/>
          </a:bodyPr>
          <a:lstStyle/>
          <a:p>
            <a:r>
              <a:rPr lang="en-CA" sz="2800" dirty="0" smtClean="0"/>
              <a:t>First answer: Amongst those who recorded 4 crashes, 66% have </a:t>
            </a:r>
            <a:r>
              <a:rPr lang="el-GR" sz="2800" dirty="0" smtClean="0"/>
              <a:t>μ</a:t>
            </a:r>
            <a:r>
              <a:rPr lang="en-CA" sz="2800" dirty="0" smtClean="0"/>
              <a:t>&lt;1.2.</a:t>
            </a:r>
          </a:p>
        </p:txBody>
      </p:sp>
      <p:sp>
        <p:nvSpPr>
          <p:cNvPr id="9" name="TextBox 8"/>
          <p:cNvSpPr txBox="1"/>
          <p:nvPr/>
        </p:nvSpPr>
        <p:spPr>
          <a:xfrm>
            <a:off x="566555" y="5904275"/>
            <a:ext cx="5178725" cy="523220"/>
          </a:xfrm>
          <a:prstGeom prst="rect">
            <a:avLst/>
          </a:prstGeom>
          <a:solidFill>
            <a:schemeClr val="bg1"/>
          </a:solidFill>
          <a:ln w="19050">
            <a:solidFill>
              <a:srgbClr val="FF0000"/>
            </a:solidFill>
          </a:ln>
        </p:spPr>
        <p:txBody>
          <a:bodyPr wrap="none" rtlCol="0">
            <a:spAutoFit/>
          </a:bodyPr>
          <a:lstStyle/>
          <a:p>
            <a:r>
              <a:rPr lang="en-CA" sz="2800" dirty="0" smtClean="0"/>
              <a:t>Do same for k=5, 6, and 7. Record.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DA4189B1-7805-43E2-AFD9-89A95CE04D74}" type="slidenum">
              <a:rPr lang="en-CA" smtClean="0"/>
              <a:pPr/>
              <a:t>31</a:t>
            </a:fld>
            <a:endParaRPr lang="en-CA"/>
          </a:p>
        </p:txBody>
      </p:sp>
      <p:graphicFrame>
        <p:nvGraphicFramePr>
          <p:cNvPr id="7" name="Table 6"/>
          <p:cNvGraphicFramePr>
            <a:graphicFrameLocks noGrp="1"/>
          </p:cNvGraphicFramePr>
          <p:nvPr/>
        </p:nvGraphicFramePr>
        <p:xfrm>
          <a:off x="341530" y="967141"/>
          <a:ext cx="8415936" cy="2956914"/>
        </p:xfrm>
        <a:graphic>
          <a:graphicData uri="http://schemas.openxmlformats.org/drawingml/2006/table">
            <a:tbl>
              <a:tblPr/>
              <a:tblGrid>
                <a:gridCol w="1081378"/>
                <a:gridCol w="1081377"/>
                <a:gridCol w="1551541"/>
                <a:gridCol w="2303803"/>
                <a:gridCol w="2397837"/>
              </a:tblGrid>
              <a:tr h="492819">
                <a:tc>
                  <a:txBody>
                    <a:bodyPr/>
                    <a:lstStyle/>
                    <a:p>
                      <a:pPr indent="0" algn="ctr">
                        <a:lnSpc>
                          <a:spcPct val="100000"/>
                        </a:lnSpc>
                        <a:spcAft>
                          <a:spcPts val="0"/>
                        </a:spcAft>
                      </a:pPr>
                      <a:r>
                        <a:rPr lang="en-US" sz="2400" dirty="0">
                          <a:latin typeface="Cambria Math"/>
                          <a:ea typeface="Times New Roman"/>
                          <a:cs typeface="Arial"/>
                        </a:rPr>
                        <a:t>k</a:t>
                      </a:r>
                      <a:endParaRPr lang="en-CA" sz="2400" dirty="0">
                        <a:latin typeface="Cambria Math"/>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indent="0" algn="ctr">
                        <a:lnSpc>
                          <a:spcPct val="100000"/>
                        </a:lnSpc>
                        <a:spcAft>
                          <a:spcPts val="0"/>
                        </a:spcAft>
                      </a:pPr>
                      <a:r>
                        <a:rPr lang="en-US" sz="2400" dirty="0">
                          <a:latin typeface="Cambria Math"/>
                          <a:ea typeface="Times New Roman"/>
                          <a:cs typeface="Arial"/>
                        </a:rPr>
                        <a:t>n(k)</a:t>
                      </a:r>
                      <a:endParaRPr lang="en-CA" sz="2400" dirty="0">
                        <a:latin typeface="Cambria Math"/>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indent="0" algn="ctr">
                        <a:lnSpc>
                          <a:spcPct val="100000"/>
                        </a:lnSpc>
                        <a:spcAft>
                          <a:spcPts val="0"/>
                        </a:spcAft>
                      </a:pPr>
                      <a:r>
                        <a:rPr lang="en-US" sz="2400" dirty="0">
                          <a:latin typeface="Cambria Math"/>
                          <a:ea typeface="Times New Roman"/>
                          <a:cs typeface="Arial"/>
                        </a:rPr>
                        <a:t>P(μ≤1.2)</a:t>
                      </a:r>
                      <a:endParaRPr lang="en-CA" sz="2400" dirty="0">
                        <a:latin typeface="Cambria Math"/>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indent="0" algn="ctr">
                        <a:lnSpc>
                          <a:spcPct val="100000"/>
                        </a:lnSpc>
                        <a:spcAft>
                          <a:spcPts val="0"/>
                        </a:spcAft>
                      </a:pPr>
                      <a:r>
                        <a:rPr lang="en-US" sz="2400" dirty="0">
                          <a:latin typeface="Cambria Math"/>
                          <a:ea typeface="Times New Roman"/>
                          <a:cs typeface="Arial"/>
                        </a:rPr>
                        <a:t>False Positives</a:t>
                      </a:r>
                      <a:endParaRPr lang="en-CA" sz="2400" dirty="0">
                        <a:latin typeface="Cambria Math"/>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indent="0" algn="ctr">
                        <a:lnSpc>
                          <a:spcPct val="100000"/>
                        </a:lnSpc>
                        <a:spcAft>
                          <a:spcPts val="0"/>
                        </a:spcAft>
                      </a:pPr>
                      <a:r>
                        <a:rPr lang="en-US" sz="2400" dirty="0">
                          <a:latin typeface="Cambria Math"/>
                          <a:ea typeface="Times New Roman"/>
                          <a:cs typeface="Arial"/>
                        </a:rPr>
                        <a:t>Correct Positives</a:t>
                      </a:r>
                      <a:endParaRPr lang="en-CA" sz="2400" dirty="0">
                        <a:latin typeface="Cambria Math"/>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r>
              <a:tr h="492819">
                <a:tc>
                  <a:txBody>
                    <a:bodyPr/>
                    <a:lstStyle/>
                    <a:p>
                      <a:pPr indent="0" algn="ctr">
                        <a:lnSpc>
                          <a:spcPct val="100000"/>
                        </a:lnSpc>
                        <a:spcAft>
                          <a:spcPts val="0"/>
                        </a:spcAft>
                      </a:pPr>
                      <a:r>
                        <a:rPr lang="en-US" sz="2400" dirty="0">
                          <a:latin typeface="Cambria Math"/>
                          <a:ea typeface="Times New Roman"/>
                          <a:cs typeface="Arial"/>
                        </a:rPr>
                        <a:t>4</a:t>
                      </a:r>
                      <a:endParaRPr lang="en-CA" sz="2400" dirty="0">
                        <a:latin typeface="Cambria Math"/>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indent="0" algn="ctr">
                        <a:lnSpc>
                          <a:spcPct val="100000"/>
                        </a:lnSpc>
                        <a:spcAft>
                          <a:spcPts val="0"/>
                        </a:spcAft>
                      </a:pPr>
                      <a:r>
                        <a:rPr lang="en-US" sz="2400" dirty="0">
                          <a:latin typeface="Cambria Math"/>
                          <a:ea typeface="Times New Roman"/>
                          <a:cs typeface="Arial"/>
                        </a:rPr>
                        <a:t>33</a:t>
                      </a:r>
                      <a:endParaRPr lang="en-CA" sz="2400" dirty="0">
                        <a:latin typeface="Cambria Math"/>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indent="0" algn="ctr">
                        <a:lnSpc>
                          <a:spcPct val="100000"/>
                        </a:lnSpc>
                        <a:spcAft>
                          <a:spcPts val="0"/>
                        </a:spcAft>
                      </a:pPr>
                      <a:r>
                        <a:rPr lang="en-US" sz="2400">
                          <a:latin typeface="Cambria Math"/>
                          <a:ea typeface="Times New Roman"/>
                          <a:cs typeface="Arial"/>
                        </a:rPr>
                        <a:t>0.66</a:t>
                      </a:r>
                      <a:endParaRPr lang="en-CA" sz="2400">
                        <a:latin typeface="Cambria Math"/>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indent="0" algn="ctr">
                        <a:lnSpc>
                          <a:spcPct val="100000"/>
                        </a:lnSpc>
                        <a:spcAft>
                          <a:spcPts val="0"/>
                        </a:spcAft>
                      </a:pPr>
                      <a:r>
                        <a:rPr lang="en-US" sz="2400" dirty="0">
                          <a:latin typeface="Cambria Math"/>
                          <a:ea typeface="Times New Roman"/>
                          <a:cs typeface="Arial"/>
                        </a:rPr>
                        <a:t>22</a:t>
                      </a:r>
                      <a:endParaRPr lang="en-CA" sz="2400" dirty="0">
                        <a:latin typeface="Cambria Math"/>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indent="0" algn="ctr">
                        <a:lnSpc>
                          <a:spcPct val="100000"/>
                        </a:lnSpc>
                        <a:spcAft>
                          <a:spcPts val="0"/>
                        </a:spcAft>
                      </a:pPr>
                      <a:r>
                        <a:rPr lang="en-US" sz="2400">
                          <a:latin typeface="Cambria Math"/>
                          <a:ea typeface="Times New Roman"/>
                          <a:cs typeface="Arial"/>
                        </a:rPr>
                        <a:t>11</a:t>
                      </a:r>
                      <a:endParaRPr lang="en-CA" sz="2400">
                        <a:latin typeface="Cambria Math"/>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492819">
                <a:tc>
                  <a:txBody>
                    <a:bodyPr/>
                    <a:lstStyle/>
                    <a:p>
                      <a:pPr indent="0" algn="ctr">
                        <a:lnSpc>
                          <a:spcPct val="100000"/>
                        </a:lnSpc>
                        <a:spcAft>
                          <a:spcPts val="0"/>
                        </a:spcAft>
                      </a:pPr>
                      <a:r>
                        <a:rPr lang="en-US" sz="2400" dirty="0">
                          <a:latin typeface="Cambria Math"/>
                          <a:ea typeface="Times New Roman"/>
                          <a:cs typeface="Arial"/>
                        </a:rPr>
                        <a:t>5</a:t>
                      </a:r>
                      <a:endParaRPr lang="en-CA" sz="2400" dirty="0">
                        <a:latin typeface="Cambria Math"/>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indent="0" algn="ctr">
                        <a:lnSpc>
                          <a:spcPct val="100000"/>
                        </a:lnSpc>
                        <a:spcAft>
                          <a:spcPts val="0"/>
                        </a:spcAft>
                      </a:pPr>
                      <a:r>
                        <a:rPr lang="en-US" sz="2400">
                          <a:latin typeface="Cambria Math"/>
                          <a:ea typeface="Times New Roman"/>
                          <a:cs typeface="Arial"/>
                        </a:rPr>
                        <a:t>14</a:t>
                      </a:r>
                      <a:endParaRPr lang="en-CA" sz="2400">
                        <a:latin typeface="Cambria Math"/>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indent="0" algn="ctr">
                        <a:lnSpc>
                          <a:spcPct val="100000"/>
                        </a:lnSpc>
                        <a:spcAft>
                          <a:spcPts val="0"/>
                        </a:spcAft>
                      </a:pPr>
                      <a:r>
                        <a:rPr lang="en-US" sz="2400">
                          <a:latin typeface="Cambria Math"/>
                          <a:ea typeface="Times New Roman"/>
                          <a:cs typeface="Arial"/>
                        </a:rPr>
                        <a:t>0.49</a:t>
                      </a:r>
                      <a:endParaRPr lang="en-CA" sz="2400">
                        <a:latin typeface="Cambria Math"/>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indent="0" algn="ctr">
                        <a:lnSpc>
                          <a:spcPct val="100000"/>
                        </a:lnSpc>
                        <a:spcAft>
                          <a:spcPts val="0"/>
                        </a:spcAft>
                      </a:pPr>
                      <a:r>
                        <a:rPr lang="en-US" sz="2400" dirty="0">
                          <a:latin typeface="Cambria Math"/>
                          <a:ea typeface="Times New Roman"/>
                          <a:cs typeface="Arial"/>
                        </a:rPr>
                        <a:t>7</a:t>
                      </a:r>
                      <a:endParaRPr lang="en-CA" sz="2400" dirty="0">
                        <a:latin typeface="Cambria Math"/>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indent="0" algn="ctr">
                        <a:lnSpc>
                          <a:spcPct val="100000"/>
                        </a:lnSpc>
                        <a:spcAft>
                          <a:spcPts val="0"/>
                        </a:spcAft>
                      </a:pPr>
                      <a:r>
                        <a:rPr lang="en-US" sz="2400">
                          <a:latin typeface="Cambria Math"/>
                          <a:ea typeface="Times New Roman"/>
                          <a:cs typeface="Arial"/>
                        </a:rPr>
                        <a:t>7</a:t>
                      </a:r>
                      <a:endParaRPr lang="en-CA" sz="2400">
                        <a:latin typeface="Cambria Math"/>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492819">
                <a:tc>
                  <a:txBody>
                    <a:bodyPr/>
                    <a:lstStyle/>
                    <a:p>
                      <a:pPr indent="0" algn="ctr">
                        <a:lnSpc>
                          <a:spcPct val="100000"/>
                        </a:lnSpc>
                        <a:spcAft>
                          <a:spcPts val="0"/>
                        </a:spcAft>
                      </a:pPr>
                      <a:r>
                        <a:rPr lang="en-US" sz="2400" dirty="0">
                          <a:latin typeface="Cambria Math"/>
                          <a:ea typeface="Times New Roman"/>
                          <a:cs typeface="Arial"/>
                        </a:rPr>
                        <a:t>6</a:t>
                      </a:r>
                      <a:endParaRPr lang="en-CA" sz="2400" dirty="0">
                        <a:latin typeface="Cambria Math"/>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indent="0" algn="ctr">
                        <a:lnSpc>
                          <a:spcPct val="100000"/>
                        </a:lnSpc>
                        <a:spcAft>
                          <a:spcPts val="0"/>
                        </a:spcAft>
                      </a:pPr>
                      <a:r>
                        <a:rPr lang="en-US" sz="2400">
                          <a:latin typeface="Cambria Math"/>
                          <a:ea typeface="Times New Roman"/>
                          <a:cs typeface="Arial"/>
                        </a:rPr>
                        <a:t>3</a:t>
                      </a:r>
                      <a:endParaRPr lang="en-CA" sz="2400">
                        <a:latin typeface="Cambria Math"/>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indent="0" algn="ctr">
                        <a:lnSpc>
                          <a:spcPct val="100000"/>
                        </a:lnSpc>
                        <a:spcAft>
                          <a:spcPts val="0"/>
                        </a:spcAft>
                      </a:pPr>
                      <a:r>
                        <a:rPr lang="en-US" sz="2400">
                          <a:latin typeface="Cambria Math"/>
                          <a:ea typeface="Times New Roman"/>
                          <a:cs typeface="Arial"/>
                        </a:rPr>
                        <a:t>0.33</a:t>
                      </a:r>
                      <a:endParaRPr lang="en-CA" sz="2400">
                        <a:latin typeface="Cambria Math"/>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indent="0" algn="ctr">
                        <a:lnSpc>
                          <a:spcPct val="100000"/>
                        </a:lnSpc>
                        <a:spcAft>
                          <a:spcPts val="0"/>
                        </a:spcAft>
                      </a:pPr>
                      <a:r>
                        <a:rPr lang="en-US" sz="2400" dirty="0">
                          <a:latin typeface="Cambria Math"/>
                          <a:ea typeface="Times New Roman"/>
                          <a:cs typeface="Arial"/>
                        </a:rPr>
                        <a:t>1</a:t>
                      </a:r>
                      <a:endParaRPr lang="en-CA" sz="2400" dirty="0">
                        <a:latin typeface="Cambria Math"/>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indent="0" algn="ctr">
                        <a:lnSpc>
                          <a:spcPct val="100000"/>
                        </a:lnSpc>
                        <a:spcAft>
                          <a:spcPts val="0"/>
                        </a:spcAft>
                      </a:pPr>
                      <a:r>
                        <a:rPr lang="en-US" sz="2400">
                          <a:latin typeface="Cambria Math"/>
                          <a:ea typeface="Times New Roman"/>
                          <a:cs typeface="Arial"/>
                        </a:rPr>
                        <a:t>2</a:t>
                      </a:r>
                      <a:endParaRPr lang="en-CA" sz="2400">
                        <a:latin typeface="Cambria Math"/>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492819">
                <a:tc>
                  <a:txBody>
                    <a:bodyPr/>
                    <a:lstStyle/>
                    <a:p>
                      <a:pPr indent="0" algn="ctr">
                        <a:lnSpc>
                          <a:spcPct val="100000"/>
                        </a:lnSpc>
                        <a:spcAft>
                          <a:spcPts val="0"/>
                        </a:spcAft>
                      </a:pPr>
                      <a:r>
                        <a:rPr lang="en-US" sz="2400" dirty="0">
                          <a:latin typeface="Cambria Math"/>
                          <a:ea typeface="Times New Roman"/>
                          <a:cs typeface="Arial"/>
                        </a:rPr>
                        <a:t>7</a:t>
                      </a:r>
                      <a:endParaRPr lang="en-CA" sz="2400" dirty="0">
                        <a:latin typeface="Cambria Math"/>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indent="0" algn="ctr">
                        <a:lnSpc>
                          <a:spcPct val="100000"/>
                        </a:lnSpc>
                        <a:spcAft>
                          <a:spcPts val="0"/>
                        </a:spcAft>
                      </a:pPr>
                      <a:r>
                        <a:rPr lang="en-US" sz="2400">
                          <a:latin typeface="Cambria Math"/>
                          <a:ea typeface="Times New Roman"/>
                          <a:cs typeface="Arial"/>
                        </a:rPr>
                        <a:t>1</a:t>
                      </a:r>
                      <a:endParaRPr lang="en-CA" sz="2400">
                        <a:latin typeface="Cambria Math"/>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indent="0" algn="ctr">
                        <a:lnSpc>
                          <a:spcPct val="100000"/>
                        </a:lnSpc>
                        <a:spcAft>
                          <a:spcPts val="0"/>
                        </a:spcAft>
                      </a:pPr>
                      <a:r>
                        <a:rPr lang="en-US" sz="2400">
                          <a:latin typeface="Cambria Math"/>
                          <a:ea typeface="Times New Roman"/>
                          <a:cs typeface="Arial"/>
                        </a:rPr>
                        <a:t>0.20</a:t>
                      </a:r>
                      <a:endParaRPr lang="en-CA" sz="2400">
                        <a:latin typeface="Cambria Math"/>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indent="0" algn="ctr">
                        <a:lnSpc>
                          <a:spcPct val="100000"/>
                        </a:lnSpc>
                        <a:spcAft>
                          <a:spcPts val="0"/>
                        </a:spcAft>
                      </a:pPr>
                      <a:r>
                        <a:rPr lang="en-US" sz="2400" dirty="0">
                          <a:latin typeface="Cambria Math"/>
                          <a:ea typeface="Times New Roman"/>
                          <a:cs typeface="Arial"/>
                        </a:rPr>
                        <a:t>0</a:t>
                      </a:r>
                      <a:endParaRPr lang="en-CA" sz="2400" dirty="0">
                        <a:latin typeface="Cambria Math"/>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indent="0" algn="ctr">
                        <a:lnSpc>
                          <a:spcPct val="100000"/>
                        </a:lnSpc>
                        <a:spcAft>
                          <a:spcPts val="0"/>
                        </a:spcAft>
                      </a:pPr>
                      <a:r>
                        <a:rPr lang="en-US" sz="2400" dirty="0">
                          <a:latin typeface="Cambria Math"/>
                          <a:ea typeface="Times New Roman"/>
                          <a:cs typeface="Arial"/>
                        </a:rPr>
                        <a:t>1</a:t>
                      </a:r>
                      <a:endParaRPr lang="en-CA" sz="2400" dirty="0">
                        <a:latin typeface="Cambria Math"/>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492819">
                <a:tc>
                  <a:txBody>
                    <a:bodyPr/>
                    <a:lstStyle/>
                    <a:p>
                      <a:pPr indent="0" algn="ctr">
                        <a:lnSpc>
                          <a:spcPct val="100000"/>
                        </a:lnSpc>
                        <a:spcAft>
                          <a:spcPts val="0"/>
                        </a:spcAft>
                      </a:pPr>
                      <a:r>
                        <a:rPr lang="en-US" sz="2400" dirty="0">
                          <a:latin typeface="Cambria Math"/>
                          <a:ea typeface="Times New Roman"/>
                          <a:cs typeface="Arial"/>
                        </a:rPr>
                        <a:t>Sums</a:t>
                      </a:r>
                      <a:endParaRPr lang="en-CA" sz="2400" dirty="0">
                        <a:latin typeface="Cambria Math"/>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c>
                  <a:txBody>
                    <a:bodyPr/>
                    <a:lstStyle/>
                    <a:p>
                      <a:pPr indent="0" algn="ctr">
                        <a:lnSpc>
                          <a:spcPct val="100000"/>
                        </a:lnSpc>
                        <a:spcAft>
                          <a:spcPts val="0"/>
                        </a:spcAft>
                      </a:pPr>
                      <a:r>
                        <a:rPr lang="en-US" sz="2400" dirty="0">
                          <a:latin typeface="Cambria Math"/>
                          <a:ea typeface="Times New Roman"/>
                          <a:cs typeface="Arial"/>
                        </a:rPr>
                        <a:t>51</a:t>
                      </a:r>
                      <a:endParaRPr lang="en-CA" sz="2400" dirty="0">
                        <a:latin typeface="Cambria Math"/>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c>
                  <a:txBody>
                    <a:bodyPr/>
                    <a:lstStyle/>
                    <a:p>
                      <a:pPr indent="0" algn="ctr">
                        <a:lnSpc>
                          <a:spcPct val="100000"/>
                        </a:lnSpc>
                        <a:spcAft>
                          <a:spcPts val="0"/>
                        </a:spcAft>
                      </a:pPr>
                      <a:endParaRPr lang="en-US" sz="2400" dirty="0">
                        <a:latin typeface="Cambria Math"/>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c>
                  <a:txBody>
                    <a:bodyPr/>
                    <a:lstStyle/>
                    <a:p>
                      <a:pPr indent="0" algn="ctr">
                        <a:lnSpc>
                          <a:spcPct val="100000"/>
                        </a:lnSpc>
                        <a:spcAft>
                          <a:spcPts val="0"/>
                        </a:spcAft>
                      </a:pPr>
                      <a:r>
                        <a:rPr lang="en-US" sz="2400" dirty="0">
                          <a:latin typeface="Cambria Math"/>
                          <a:ea typeface="Times New Roman"/>
                          <a:cs typeface="Arial"/>
                        </a:rPr>
                        <a:t>30</a:t>
                      </a:r>
                      <a:endParaRPr lang="en-CA" sz="2400" dirty="0">
                        <a:latin typeface="Cambria Math"/>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c>
                  <a:txBody>
                    <a:bodyPr/>
                    <a:lstStyle/>
                    <a:p>
                      <a:pPr indent="0" algn="ctr">
                        <a:lnSpc>
                          <a:spcPct val="100000"/>
                        </a:lnSpc>
                        <a:spcAft>
                          <a:spcPts val="0"/>
                        </a:spcAft>
                      </a:pPr>
                      <a:r>
                        <a:rPr lang="en-US" sz="2400" dirty="0">
                          <a:latin typeface="Cambria Math"/>
                          <a:ea typeface="Times New Roman"/>
                          <a:cs typeface="Arial"/>
                        </a:rPr>
                        <a:t>21</a:t>
                      </a:r>
                      <a:endParaRPr lang="en-CA" sz="2400" dirty="0">
                        <a:latin typeface="Cambria Math"/>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r>
            </a:tbl>
          </a:graphicData>
        </a:graphic>
      </p:graphicFrame>
      <p:sp>
        <p:nvSpPr>
          <p:cNvPr id="8" name="TextBox 7"/>
          <p:cNvSpPr txBox="1"/>
          <p:nvPr/>
        </p:nvSpPr>
        <p:spPr>
          <a:xfrm>
            <a:off x="360781" y="4178403"/>
            <a:ext cx="4950550" cy="1815882"/>
          </a:xfrm>
          <a:prstGeom prst="rect">
            <a:avLst/>
          </a:prstGeom>
          <a:solidFill>
            <a:schemeClr val="bg1"/>
          </a:solidFill>
          <a:ln w="19050">
            <a:solidFill>
              <a:srgbClr val="FF0000"/>
            </a:solidFill>
          </a:ln>
        </p:spPr>
        <p:txBody>
          <a:bodyPr wrap="square" rtlCol="0">
            <a:spAutoFit/>
          </a:bodyPr>
          <a:lstStyle/>
          <a:p>
            <a:r>
              <a:rPr lang="en-CA" sz="2800" u="sng" dirty="0" smtClean="0"/>
              <a:t>Answer:</a:t>
            </a:r>
          </a:p>
          <a:p>
            <a:r>
              <a:rPr lang="en-CA" sz="2800" dirty="0" smtClean="0"/>
              <a:t>Of 295 with </a:t>
            </a:r>
            <a:r>
              <a:rPr lang="el-GR" sz="2800" dirty="0" smtClean="0"/>
              <a:t>μ</a:t>
            </a:r>
            <a:r>
              <a:rPr lang="en-CA" sz="2800" dirty="0" smtClean="0"/>
              <a:t>&gt;1.2, 21 correctly identified, 30 incorrectly identified and the rest missed</a:t>
            </a:r>
          </a:p>
        </p:txBody>
      </p:sp>
      <p:sp>
        <p:nvSpPr>
          <p:cNvPr id="9" name="Oval 8"/>
          <p:cNvSpPr/>
          <p:nvPr/>
        </p:nvSpPr>
        <p:spPr>
          <a:xfrm>
            <a:off x="4932041" y="4149080"/>
            <a:ext cx="2610290" cy="2610291"/>
          </a:xfrm>
          <a:prstGeom prst="ellipse">
            <a:avLst/>
          </a:prstGeom>
          <a:solidFill>
            <a:srgbClr val="FFFF00"/>
          </a:solidFill>
          <a:ln w="222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0" name="Oval 9"/>
          <p:cNvSpPr/>
          <p:nvPr/>
        </p:nvSpPr>
        <p:spPr>
          <a:xfrm>
            <a:off x="7227295" y="5544236"/>
            <a:ext cx="1035115" cy="990110"/>
          </a:xfrm>
          <a:prstGeom prst="ellipse">
            <a:avLst/>
          </a:prstGeom>
          <a:solidFill>
            <a:schemeClr val="accent1">
              <a:alpha val="28000"/>
            </a:schemeClr>
          </a:solidFill>
          <a:ln w="22225">
            <a:solidFill>
              <a:srgbClr val="0070C0"/>
            </a:solidFill>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en-CA"/>
          </a:p>
        </p:txBody>
      </p:sp>
      <p:sp>
        <p:nvSpPr>
          <p:cNvPr id="11" name="TextBox 10"/>
          <p:cNvSpPr txBox="1"/>
          <p:nvPr/>
        </p:nvSpPr>
        <p:spPr>
          <a:xfrm>
            <a:off x="5247075" y="5184195"/>
            <a:ext cx="1845205" cy="523220"/>
          </a:xfrm>
          <a:prstGeom prst="rect">
            <a:avLst/>
          </a:prstGeom>
          <a:noFill/>
          <a:ln w="19050">
            <a:noFill/>
          </a:ln>
        </p:spPr>
        <p:txBody>
          <a:bodyPr wrap="square" rtlCol="0">
            <a:spAutoFit/>
          </a:bodyPr>
          <a:lstStyle/>
          <a:p>
            <a:r>
              <a:rPr lang="en-CA" sz="2800" dirty="0" smtClean="0"/>
              <a:t>274 missed</a:t>
            </a:r>
          </a:p>
        </p:txBody>
      </p:sp>
      <p:sp>
        <p:nvSpPr>
          <p:cNvPr id="12" name="TextBox 11"/>
          <p:cNvSpPr txBox="1"/>
          <p:nvPr/>
        </p:nvSpPr>
        <p:spPr>
          <a:xfrm rot="17526162">
            <a:off x="7387256" y="4622916"/>
            <a:ext cx="1000146" cy="338554"/>
          </a:xfrm>
          <a:prstGeom prst="rect">
            <a:avLst/>
          </a:prstGeom>
          <a:noFill/>
          <a:ln w="19050">
            <a:noFill/>
          </a:ln>
        </p:spPr>
        <p:txBody>
          <a:bodyPr wrap="none" rtlCol="0">
            <a:spAutoFit/>
          </a:bodyPr>
          <a:lstStyle/>
          <a:p>
            <a:r>
              <a:rPr lang="en-CA" sz="1600" dirty="0" smtClean="0"/>
              <a:t>21 caught</a:t>
            </a:r>
          </a:p>
        </p:txBody>
      </p:sp>
      <p:sp>
        <p:nvSpPr>
          <p:cNvPr id="13" name="TextBox 12"/>
          <p:cNvSpPr txBox="1"/>
          <p:nvPr/>
        </p:nvSpPr>
        <p:spPr>
          <a:xfrm rot="18619008">
            <a:off x="7288797" y="5864692"/>
            <a:ext cx="1025794" cy="400110"/>
          </a:xfrm>
          <a:prstGeom prst="rect">
            <a:avLst/>
          </a:prstGeom>
          <a:noFill/>
          <a:ln w="19050">
            <a:noFill/>
          </a:ln>
        </p:spPr>
        <p:txBody>
          <a:bodyPr wrap="none" rtlCol="0">
            <a:spAutoFit/>
          </a:bodyPr>
          <a:lstStyle/>
          <a:p>
            <a:r>
              <a:rPr lang="en-CA" sz="2000" dirty="0" smtClean="0"/>
              <a:t>30 False</a:t>
            </a:r>
          </a:p>
        </p:txBody>
      </p:sp>
      <p:cxnSp>
        <p:nvCxnSpPr>
          <p:cNvPr id="15" name="Straight Arrow Connector 14"/>
          <p:cNvCxnSpPr>
            <a:stCxn id="12" idx="1"/>
          </p:cNvCxnSpPr>
          <p:nvPr/>
        </p:nvCxnSpPr>
        <p:spPr>
          <a:xfrm flipH="1">
            <a:off x="7362310" y="5255516"/>
            <a:ext cx="336858" cy="693764"/>
          </a:xfrm>
          <a:prstGeom prst="straightConnector1">
            <a:avLst/>
          </a:prstGeom>
          <a:ln w="25400">
            <a:solidFill>
              <a:srgbClr val="FF0000"/>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386535" y="188640"/>
            <a:ext cx="6660740" cy="523220"/>
          </a:xfrm>
          <a:prstGeom prst="rect">
            <a:avLst/>
          </a:prstGeom>
          <a:solidFill>
            <a:srgbClr val="FFFFD9"/>
          </a:solidFill>
          <a:ln w="19050">
            <a:solidFill>
              <a:srgbClr val="FF0000"/>
            </a:solidFill>
          </a:ln>
        </p:spPr>
        <p:txBody>
          <a:bodyPr wrap="square" rtlCol="0">
            <a:spAutoFit/>
          </a:bodyPr>
          <a:lstStyle/>
          <a:p>
            <a:r>
              <a:rPr lang="en-CA" sz="2800" dirty="0" smtClean="0"/>
              <a:t>Use          and          for: </a:t>
            </a:r>
            <a:r>
              <a:rPr lang="en-CA" sz="2800" b="1" dirty="0" smtClean="0"/>
              <a:t>Screen Performance</a:t>
            </a:r>
          </a:p>
        </p:txBody>
      </p:sp>
      <p:graphicFrame>
        <p:nvGraphicFramePr>
          <p:cNvPr id="109570" name="Object 2"/>
          <p:cNvGraphicFramePr>
            <a:graphicFrameLocks noChangeAspect="1"/>
          </p:cNvGraphicFramePr>
          <p:nvPr/>
        </p:nvGraphicFramePr>
        <p:xfrm>
          <a:off x="996296" y="172511"/>
          <a:ext cx="825500" cy="539750"/>
        </p:xfrm>
        <a:graphic>
          <a:graphicData uri="http://schemas.openxmlformats.org/presentationml/2006/ole">
            <p:oleObj spid="_x0000_s109570" name="Equation" r:id="rId3" imgW="368280" imgH="241200" progId="Equation.DSMT4">
              <p:embed/>
            </p:oleObj>
          </a:graphicData>
        </a:graphic>
      </p:graphicFrame>
      <p:graphicFrame>
        <p:nvGraphicFramePr>
          <p:cNvPr id="109571" name="Object 3"/>
          <p:cNvGraphicFramePr>
            <a:graphicFrameLocks noChangeAspect="1"/>
          </p:cNvGraphicFramePr>
          <p:nvPr/>
        </p:nvGraphicFramePr>
        <p:xfrm>
          <a:off x="2366755" y="252895"/>
          <a:ext cx="758825" cy="449263"/>
        </p:xfrm>
        <a:graphic>
          <a:graphicData uri="http://schemas.openxmlformats.org/presentationml/2006/ole">
            <p:oleObj spid="_x0000_s109571" name="Equation" r:id="rId4" imgW="342720" imgH="203040" progId="Equation.DSMT4">
              <p:embed/>
            </p:oleObj>
          </a:graphicData>
        </a:graphic>
      </p:graphicFrame>
      <p:sp>
        <p:nvSpPr>
          <p:cNvPr id="14" name="Footer Placeholder 13"/>
          <p:cNvSpPr>
            <a:spLocks noGrp="1"/>
          </p:cNvSpPr>
          <p:nvPr>
            <p:ph type="ftr" sz="quarter" idx="11"/>
          </p:nvPr>
        </p:nvSpPr>
        <p:spPr/>
        <p:txBody>
          <a:bodyPr/>
          <a:lstStyle/>
          <a:p>
            <a:r>
              <a:rPr lang="en-CA" smtClean="0"/>
              <a:t>SPF workshop UBCO February 2014</a:t>
            </a:r>
            <a:endParaRPr lang="en-C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ppt_x"/>
                                          </p:val>
                                        </p:tav>
                                        <p:tav tm="100000">
                                          <p:val>
                                            <p:strVal val="#ppt_x"/>
                                          </p:val>
                                        </p:tav>
                                      </p:tavLst>
                                    </p:anim>
                                    <p:anim calcmode="lin" valueType="num">
                                      <p:cBhvr additive="base">
                                        <p:cTn id="12" dur="5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500" fill="hold"/>
                                        <p:tgtEl>
                                          <p:spTgt spid="12"/>
                                        </p:tgtEl>
                                        <p:attrNameLst>
                                          <p:attrName>ppt_x</p:attrName>
                                        </p:attrNameLst>
                                      </p:cBhvr>
                                      <p:tavLst>
                                        <p:tav tm="0">
                                          <p:val>
                                            <p:strVal val="#ppt_x"/>
                                          </p:val>
                                        </p:tav>
                                        <p:tav tm="100000">
                                          <p:val>
                                            <p:strVal val="#ppt_x"/>
                                          </p:val>
                                        </p:tav>
                                      </p:tavLst>
                                    </p:anim>
                                    <p:anim calcmode="lin" valueType="num">
                                      <p:cBhvr additive="base">
                                        <p:cTn id="16" dur="500" fill="hold"/>
                                        <p:tgtEl>
                                          <p:spTgt spid="12"/>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fill="hold"/>
                                        <p:tgtEl>
                                          <p:spTgt spid="13"/>
                                        </p:tgtEl>
                                        <p:attrNameLst>
                                          <p:attrName>ppt_x</p:attrName>
                                        </p:attrNameLst>
                                      </p:cBhvr>
                                      <p:tavLst>
                                        <p:tav tm="0">
                                          <p:val>
                                            <p:strVal val="#ppt_x"/>
                                          </p:val>
                                        </p:tav>
                                        <p:tav tm="100000">
                                          <p:val>
                                            <p:strVal val="#ppt_x"/>
                                          </p:val>
                                        </p:tav>
                                      </p:tavLst>
                                    </p:anim>
                                    <p:anim calcmode="lin" valueType="num">
                                      <p:cBhvr additive="base">
                                        <p:cTn id="20" dur="500" fill="hold"/>
                                        <p:tgtEl>
                                          <p:spTgt spid="13"/>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additive="base">
                                        <p:cTn id="23" dur="500" fill="hold"/>
                                        <p:tgtEl>
                                          <p:spTgt spid="15"/>
                                        </p:tgtEl>
                                        <p:attrNameLst>
                                          <p:attrName>ppt_x</p:attrName>
                                        </p:attrNameLst>
                                      </p:cBhvr>
                                      <p:tavLst>
                                        <p:tav tm="0">
                                          <p:val>
                                            <p:strVal val="#ppt_x"/>
                                          </p:val>
                                        </p:tav>
                                        <p:tav tm="100000">
                                          <p:val>
                                            <p:strVal val="#ppt_x"/>
                                          </p:val>
                                        </p:tav>
                                      </p:tavLst>
                                    </p:anim>
                                    <p:anim calcmode="lin" valueType="num">
                                      <p:cBhvr additive="base">
                                        <p:cTn id="24" dur="500" fill="hold"/>
                                        <p:tgtEl>
                                          <p:spTgt spid="15"/>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500" fill="hold"/>
                                        <p:tgtEl>
                                          <p:spTgt spid="9"/>
                                        </p:tgtEl>
                                        <p:attrNameLst>
                                          <p:attrName>ppt_x</p:attrName>
                                        </p:attrNameLst>
                                      </p:cBhvr>
                                      <p:tavLst>
                                        <p:tav tm="0">
                                          <p:val>
                                            <p:strVal val="#ppt_x"/>
                                          </p:val>
                                        </p:tav>
                                        <p:tav tm="100000">
                                          <p:val>
                                            <p:strVal val="#ppt_x"/>
                                          </p:val>
                                        </p:tav>
                                      </p:tavLst>
                                    </p:anim>
                                    <p:anim calcmode="lin" valueType="num">
                                      <p:cBhvr additive="base">
                                        <p:cTn id="2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p:bldP spid="12" grpId="0"/>
      <p:bldP spid="13"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CA" smtClean="0"/>
              <a:t>SPF workshop UBCO February 2014</a:t>
            </a:r>
            <a:endParaRPr lang="en-CA"/>
          </a:p>
        </p:txBody>
      </p:sp>
      <p:sp>
        <p:nvSpPr>
          <p:cNvPr id="3" name="Slide Number Placeholder 2"/>
          <p:cNvSpPr>
            <a:spLocks noGrp="1"/>
          </p:cNvSpPr>
          <p:nvPr>
            <p:ph type="sldNum" sz="quarter" idx="12"/>
          </p:nvPr>
        </p:nvSpPr>
        <p:spPr/>
        <p:txBody>
          <a:bodyPr/>
          <a:lstStyle/>
          <a:p>
            <a:fld id="{DA4189B1-7805-43E2-AFD9-89A95CE04D74}" type="slidenum">
              <a:rPr lang="en-CA" smtClean="0"/>
              <a:pPr/>
              <a:t>32</a:t>
            </a:fld>
            <a:endParaRPr lang="en-CA"/>
          </a:p>
        </p:txBody>
      </p:sp>
      <p:sp>
        <p:nvSpPr>
          <p:cNvPr id="4" name="TextBox 3"/>
          <p:cNvSpPr txBox="1"/>
          <p:nvPr/>
        </p:nvSpPr>
        <p:spPr>
          <a:xfrm>
            <a:off x="0" y="0"/>
            <a:ext cx="6467604" cy="523220"/>
          </a:xfrm>
          <a:prstGeom prst="rect">
            <a:avLst/>
          </a:prstGeom>
          <a:solidFill>
            <a:srgbClr val="FFFF99"/>
          </a:solidFill>
          <a:ln w="19050">
            <a:solidFill>
              <a:srgbClr val="FF0000"/>
            </a:solidFill>
          </a:ln>
        </p:spPr>
        <p:txBody>
          <a:bodyPr wrap="none" rtlCol="0">
            <a:spAutoFit/>
          </a:bodyPr>
          <a:lstStyle/>
          <a:p>
            <a:r>
              <a:rPr lang="en-CA" sz="2800" dirty="0" smtClean="0"/>
              <a:t>Use          and          for: </a:t>
            </a:r>
            <a:r>
              <a:rPr lang="en-CA" sz="2800" b="1" dirty="0" smtClean="0"/>
              <a:t>Anticipating benefit</a:t>
            </a:r>
          </a:p>
        </p:txBody>
      </p:sp>
      <p:sp>
        <p:nvSpPr>
          <p:cNvPr id="11" name="TextBox 10"/>
          <p:cNvSpPr txBox="1"/>
          <p:nvPr/>
        </p:nvSpPr>
        <p:spPr>
          <a:xfrm>
            <a:off x="161510" y="1251920"/>
            <a:ext cx="1058303" cy="523220"/>
          </a:xfrm>
          <a:prstGeom prst="rect">
            <a:avLst/>
          </a:prstGeom>
          <a:solidFill>
            <a:schemeClr val="bg1"/>
          </a:solidFill>
          <a:ln w="19050">
            <a:noFill/>
          </a:ln>
        </p:spPr>
        <p:txBody>
          <a:bodyPr wrap="none" rtlCol="0">
            <a:spAutoFit/>
          </a:bodyPr>
          <a:lstStyle/>
          <a:p>
            <a:r>
              <a:rPr lang="en-CA" sz="2800" dirty="0" smtClean="0"/>
              <a:t>CMF</a:t>
            </a:r>
            <a:r>
              <a:rPr lang="en-CA" sz="2800" dirty="0" smtClean="0">
                <a:latin typeface="Times New Roman"/>
                <a:cs typeface="Times New Roman"/>
              </a:rPr>
              <a:t>≡</a:t>
            </a:r>
            <a:endParaRPr lang="en-CA" sz="2800" dirty="0" smtClean="0"/>
          </a:p>
        </p:txBody>
      </p:sp>
      <p:sp>
        <p:nvSpPr>
          <p:cNvPr id="13" name="TextBox 12"/>
          <p:cNvSpPr txBox="1"/>
          <p:nvPr/>
        </p:nvSpPr>
        <p:spPr>
          <a:xfrm>
            <a:off x="1241630" y="953725"/>
            <a:ext cx="4500500" cy="523220"/>
          </a:xfrm>
          <a:prstGeom prst="rect">
            <a:avLst/>
          </a:prstGeom>
          <a:solidFill>
            <a:schemeClr val="bg1"/>
          </a:solidFill>
          <a:ln w="19050">
            <a:noFill/>
          </a:ln>
        </p:spPr>
        <p:txBody>
          <a:bodyPr wrap="square" rtlCol="0">
            <a:spAutoFit/>
          </a:bodyPr>
          <a:lstStyle/>
          <a:p>
            <a:r>
              <a:rPr lang="en-CA" sz="2800" dirty="0" smtClean="0"/>
              <a:t>  Expected accident ‘with’             </a:t>
            </a:r>
          </a:p>
        </p:txBody>
      </p:sp>
      <p:sp>
        <p:nvSpPr>
          <p:cNvPr id="14" name="TextBox 13"/>
          <p:cNvSpPr txBox="1"/>
          <p:nvPr/>
        </p:nvSpPr>
        <p:spPr>
          <a:xfrm>
            <a:off x="1315205" y="1628800"/>
            <a:ext cx="4471930" cy="523220"/>
          </a:xfrm>
          <a:prstGeom prst="rect">
            <a:avLst/>
          </a:prstGeom>
          <a:solidFill>
            <a:schemeClr val="bg1"/>
          </a:solidFill>
          <a:ln w="19050">
            <a:noFill/>
          </a:ln>
        </p:spPr>
        <p:txBody>
          <a:bodyPr wrap="none" rtlCol="0">
            <a:spAutoFit/>
          </a:bodyPr>
          <a:lstStyle/>
          <a:p>
            <a:r>
              <a:rPr lang="en-CA" sz="2800" dirty="0" smtClean="0"/>
              <a:t>Expected accident ‘without’   </a:t>
            </a:r>
          </a:p>
        </p:txBody>
      </p:sp>
      <p:sp>
        <p:nvSpPr>
          <p:cNvPr id="15" name="TextBox 14"/>
          <p:cNvSpPr txBox="1"/>
          <p:nvPr/>
        </p:nvSpPr>
        <p:spPr>
          <a:xfrm>
            <a:off x="161510" y="2365720"/>
            <a:ext cx="5125121" cy="523220"/>
          </a:xfrm>
          <a:prstGeom prst="rect">
            <a:avLst/>
          </a:prstGeom>
          <a:solidFill>
            <a:schemeClr val="bg1"/>
          </a:solidFill>
          <a:ln w="19050">
            <a:noFill/>
          </a:ln>
        </p:spPr>
        <p:txBody>
          <a:bodyPr wrap="none" rtlCol="0">
            <a:spAutoFit/>
          </a:bodyPr>
          <a:lstStyle/>
          <a:p>
            <a:r>
              <a:rPr lang="en-CA" sz="2800" dirty="0" smtClean="0"/>
              <a:t>Reduction in accidents=</a:t>
            </a:r>
            <a:r>
              <a:rPr lang="en-CA" sz="2800" dirty="0" smtClean="0">
                <a:latin typeface="Symbol" pitchFamily="18" charset="2"/>
              </a:rPr>
              <a:t>m(1-</a:t>
            </a:r>
            <a:r>
              <a:rPr lang="en-CA" sz="2800" dirty="0" smtClean="0">
                <a:latin typeface="+mj-lt"/>
              </a:rPr>
              <a:t>CMF)</a:t>
            </a:r>
            <a:endParaRPr lang="en-CA" sz="2800" dirty="0" smtClean="0">
              <a:latin typeface="Symbol" pitchFamily="18" charset="2"/>
            </a:endParaRPr>
          </a:p>
        </p:txBody>
      </p:sp>
      <p:sp>
        <p:nvSpPr>
          <p:cNvPr id="16" name="TextBox 15"/>
          <p:cNvSpPr txBox="1"/>
          <p:nvPr/>
        </p:nvSpPr>
        <p:spPr>
          <a:xfrm>
            <a:off x="476545" y="3564015"/>
            <a:ext cx="7020780" cy="1384995"/>
          </a:xfrm>
          <a:prstGeom prst="rect">
            <a:avLst/>
          </a:prstGeom>
          <a:solidFill>
            <a:schemeClr val="bg1"/>
          </a:solidFill>
          <a:ln w="19050">
            <a:solidFill>
              <a:srgbClr val="FF0000"/>
            </a:solidFill>
          </a:ln>
        </p:spPr>
        <p:txBody>
          <a:bodyPr wrap="square" rtlCol="0">
            <a:spAutoFit/>
          </a:bodyPr>
          <a:lstStyle/>
          <a:p>
            <a:r>
              <a:rPr lang="en-CA" sz="2800" dirty="0" smtClean="0"/>
              <a:t>Question: How many accidents will be saved if treatment with CMF=0.95 is administered to Connecticut drivers with k≥4?</a:t>
            </a:r>
          </a:p>
        </p:txBody>
      </p:sp>
      <p:sp>
        <p:nvSpPr>
          <p:cNvPr id="17" name="Right Brace 16"/>
          <p:cNvSpPr/>
          <p:nvPr/>
        </p:nvSpPr>
        <p:spPr>
          <a:xfrm>
            <a:off x="5967155" y="1043735"/>
            <a:ext cx="360040" cy="1575175"/>
          </a:xfrm>
          <a:prstGeom prst="rightBrace">
            <a:avLst/>
          </a:prstGeom>
          <a:ln w="25400">
            <a:solidFill>
              <a:srgbClr val="FF0000"/>
            </a:solidFill>
            <a:prstDash val="solid"/>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a:p>
        </p:txBody>
      </p:sp>
      <p:sp>
        <p:nvSpPr>
          <p:cNvPr id="18" name="TextBox 17"/>
          <p:cNvSpPr txBox="1"/>
          <p:nvPr/>
        </p:nvSpPr>
        <p:spPr>
          <a:xfrm>
            <a:off x="6462210" y="1628800"/>
            <a:ext cx="2087495" cy="523220"/>
          </a:xfrm>
          <a:prstGeom prst="rect">
            <a:avLst/>
          </a:prstGeom>
          <a:noFill/>
          <a:ln w="19050">
            <a:noFill/>
          </a:ln>
        </p:spPr>
        <p:txBody>
          <a:bodyPr wrap="none" rtlCol="0">
            <a:spAutoFit/>
          </a:bodyPr>
          <a:lstStyle/>
          <a:p>
            <a:r>
              <a:rPr lang="en-CA" sz="2800" dirty="0" smtClean="0"/>
              <a:t>Preliminaries</a:t>
            </a:r>
          </a:p>
        </p:txBody>
      </p:sp>
      <p:cxnSp>
        <p:nvCxnSpPr>
          <p:cNvPr id="20" name="Straight Connector 19"/>
          <p:cNvCxnSpPr/>
          <p:nvPr/>
        </p:nvCxnSpPr>
        <p:spPr>
          <a:xfrm>
            <a:off x="1286635" y="1538790"/>
            <a:ext cx="4500500" cy="0"/>
          </a:xfrm>
          <a:prstGeom prst="line">
            <a:avLst/>
          </a:prstGeom>
          <a:ln w="25400">
            <a:solidFill>
              <a:schemeClr val="tx1"/>
            </a:solidFill>
            <a:prstDash val="solid"/>
            <a:tailEnd type="none"/>
          </a:ln>
        </p:spPr>
        <p:style>
          <a:lnRef idx="1">
            <a:schemeClr val="accent1"/>
          </a:lnRef>
          <a:fillRef idx="0">
            <a:schemeClr val="accent1"/>
          </a:fillRef>
          <a:effectRef idx="0">
            <a:schemeClr val="accent1"/>
          </a:effectRef>
          <a:fontRef idx="minor">
            <a:schemeClr val="tx1"/>
          </a:fontRef>
        </p:style>
      </p:cxnSp>
      <p:graphicFrame>
        <p:nvGraphicFramePr>
          <p:cNvPr id="110594" name="Object 2"/>
          <p:cNvGraphicFramePr>
            <a:graphicFrameLocks noChangeAspect="1"/>
          </p:cNvGraphicFramePr>
          <p:nvPr/>
        </p:nvGraphicFramePr>
        <p:xfrm>
          <a:off x="629025" y="-18487"/>
          <a:ext cx="825500" cy="539750"/>
        </p:xfrm>
        <a:graphic>
          <a:graphicData uri="http://schemas.openxmlformats.org/presentationml/2006/ole">
            <p:oleObj spid="_x0000_s110594" name="Equation" r:id="rId3" imgW="368280" imgH="241200" progId="Equation.DSMT4">
              <p:embed/>
            </p:oleObj>
          </a:graphicData>
        </a:graphic>
      </p:graphicFrame>
      <p:graphicFrame>
        <p:nvGraphicFramePr>
          <p:cNvPr id="110595" name="Object 3"/>
          <p:cNvGraphicFramePr>
            <a:graphicFrameLocks noChangeAspect="1"/>
          </p:cNvGraphicFramePr>
          <p:nvPr/>
        </p:nvGraphicFramePr>
        <p:xfrm>
          <a:off x="1989613" y="56425"/>
          <a:ext cx="758825" cy="449263"/>
        </p:xfrm>
        <a:graphic>
          <a:graphicData uri="http://schemas.openxmlformats.org/presentationml/2006/ole">
            <p:oleObj spid="_x0000_s110595" name="Equation" r:id="rId4" imgW="342720" imgH="203040" progId="Equation.DSMT4">
              <p:embed/>
            </p:oleObj>
          </a:graphicData>
        </a:graphic>
      </p:graphicFrame>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CA" smtClean="0"/>
              <a:t>SPF workshop UBCO February 2014</a:t>
            </a:r>
            <a:endParaRPr lang="en-CA"/>
          </a:p>
        </p:txBody>
      </p:sp>
      <p:sp>
        <p:nvSpPr>
          <p:cNvPr id="3" name="Slide Number Placeholder 2"/>
          <p:cNvSpPr>
            <a:spLocks noGrp="1"/>
          </p:cNvSpPr>
          <p:nvPr>
            <p:ph type="sldNum" sz="quarter" idx="12"/>
          </p:nvPr>
        </p:nvSpPr>
        <p:spPr/>
        <p:txBody>
          <a:bodyPr/>
          <a:lstStyle/>
          <a:p>
            <a:fld id="{DA4189B1-7805-43E2-AFD9-89A95CE04D74}" type="slidenum">
              <a:rPr lang="en-CA" smtClean="0"/>
              <a:pPr/>
              <a:t>33</a:t>
            </a:fld>
            <a:endParaRPr lang="en-CA" dirty="0"/>
          </a:p>
        </p:txBody>
      </p:sp>
      <p:sp>
        <p:nvSpPr>
          <p:cNvPr id="7" name="TextBox 6"/>
          <p:cNvSpPr txBox="1"/>
          <p:nvPr/>
        </p:nvSpPr>
        <p:spPr>
          <a:xfrm>
            <a:off x="395338" y="458670"/>
            <a:ext cx="4836837" cy="523220"/>
          </a:xfrm>
          <a:prstGeom prst="rect">
            <a:avLst/>
          </a:prstGeom>
          <a:noFill/>
          <a:ln w="19050">
            <a:noFill/>
          </a:ln>
        </p:spPr>
        <p:txBody>
          <a:bodyPr wrap="none" rtlCol="0">
            <a:spAutoFit/>
          </a:bodyPr>
          <a:lstStyle/>
          <a:p>
            <a:r>
              <a:rPr lang="en-CA" sz="2800" dirty="0" smtClean="0"/>
              <a:t>Recall that:                                     </a:t>
            </a:r>
          </a:p>
        </p:txBody>
      </p:sp>
      <p:sp>
        <p:nvSpPr>
          <p:cNvPr id="8" name="TextBox 7"/>
          <p:cNvSpPr txBox="1"/>
          <p:nvPr/>
        </p:nvSpPr>
        <p:spPr>
          <a:xfrm>
            <a:off x="341530" y="1195590"/>
            <a:ext cx="7601889" cy="523220"/>
          </a:xfrm>
          <a:prstGeom prst="rect">
            <a:avLst/>
          </a:prstGeom>
          <a:noFill/>
          <a:ln w="19050">
            <a:noFill/>
          </a:ln>
        </p:spPr>
        <p:txBody>
          <a:bodyPr wrap="none" rtlCol="0">
            <a:spAutoFit/>
          </a:bodyPr>
          <a:lstStyle/>
          <a:p>
            <a:r>
              <a:rPr lang="en-CA" sz="2800" dirty="0" smtClean="0"/>
              <a:t>Thus, e.g., for k=4, (4+0.85)/(3.55+1)=1.07 crashes </a:t>
            </a:r>
          </a:p>
        </p:txBody>
      </p:sp>
      <p:graphicFrame>
        <p:nvGraphicFramePr>
          <p:cNvPr id="9" name="Table 8"/>
          <p:cNvGraphicFramePr>
            <a:graphicFrameLocks noGrp="1"/>
          </p:cNvGraphicFramePr>
          <p:nvPr/>
        </p:nvGraphicFramePr>
        <p:xfrm>
          <a:off x="476545" y="2258870"/>
          <a:ext cx="7290811" cy="2745304"/>
        </p:xfrm>
        <a:graphic>
          <a:graphicData uri="http://schemas.openxmlformats.org/drawingml/2006/table">
            <a:tbl>
              <a:tblPr/>
              <a:tblGrid>
                <a:gridCol w="923503"/>
                <a:gridCol w="1117925"/>
                <a:gridCol w="1874007"/>
                <a:gridCol w="3375376"/>
              </a:tblGrid>
              <a:tr h="451283">
                <a:tc>
                  <a:txBody>
                    <a:bodyPr/>
                    <a:lstStyle/>
                    <a:p>
                      <a:pPr algn="ctr" fontAlgn="b"/>
                      <a:r>
                        <a:rPr lang="en-CA" sz="2800" b="1" i="0" u="none" strike="noStrike" dirty="0">
                          <a:solidFill>
                            <a:srgbClr val="000000"/>
                          </a:solidFill>
                          <a:latin typeface="Calibri"/>
                        </a:rPr>
                        <a:t>k</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chemeClr val="accent3">
                        <a:lumMod val="40000"/>
                        <a:lumOff val="60000"/>
                      </a:schemeClr>
                    </a:solidFill>
                  </a:tcPr>
                </a:tc>
                <a:tc>
                  <a:txBody>
                    <a:bodyPr/>
                    <a:lstStyle/>
                    <a:p>
                      <a:pPr algn="ctr" fontAlgn="b"/>
                      <a:r>
                        <a:rPr lang="en-CA" sz="2800" b="1" i="0" u="none" strike="noStrike" dirty="0">
                          <a:solidFill>
                            <a:srgbClr val="000000"/>
                          </a:solidFill>
                          <a:latin typeface="Calibri"/>
                        </a:rPr>
                        <a:t>n(k)</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chemeClr val="accent3">
                        <a:lumMod val="40000"/>
                        <a:lumOff val="60000"/>
                      </a:schemeClr>
                    </a:solidFill>
                  </a:tcPr>
                </a:tc>
                <a:tc>
                  <a:txBody>
                    <a:bodyPr/>
                    <a:lstStyle/>
                    <a:p>
                      <a:pPr algn="ctr" fontAlgn="b"/>
                      <a:r>
                        <a:rPr lang="en-CA" sz="2800" b="1" i="0" u="none" strike="noStrike" dirty="0" smtClean="0">
                          <a:solidFill>
                            <a:srgbClr val="000000"/>
                          </a:solidFill>
                          <a:latin typeface="Calibri"/>
                        </a:rPr>
                        <a:t>(</a:t>
                      </a:r>
                      <a:r>
                        <a:rPr lang="en-CA" sz="2800" b="1" i="0" u="none" strike="noStrike" dirty="0" err="1" smtClean="0">
                          <a:solidFill>
                            <a:srgbClr val="000000"/>
                          </a:solidFill>
                          <a:latin typeface="Calibri"/>
                        </a:rPr>
                        <a:t>k+b</a:t>
                      </a:r>
                      <a:r>
                        <a:rPr lang="en-CA" sz="2800" b="1" i="0" u="none" strike="noStrike" dirty="0" smtClean="0">
                          <a:solidFill>
                            <a:srgbClr val="000000"/>
                          </a:solidFill>
                          <a:latin typeface="Calibri"/>
                        </a:rPr>
                        <a:t>)/(</a:t>
                      </a:r>
                      <a:r>
                        <a:rPr lang="en-CA" sz="2800" b="1" i="0" u="none" strike="noStrike" dirty="0">
                          <a:solidFill>
                            <a:srgbClr val="000000"/>
                          </a:solidFill>
                          <a:latin typeface="Calibri"/>
                        </a:rPr>
                        <a:t>a+1)</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chemeClr val="accent3">
                        <a:lumMod val="40000"/>
                        <a:lumOff val="60000"/>
                      </a:schemeClr>
                    </a:solid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CA" sz="2800" b="1" i="0" u="none" strike="noStrike" dirty="0" smtClean="0">
                          <a:solidFill>
                            <a:srgbClr val="000000"/>
                          </a:solidFill>
                          <a:latin typeface="Calibri"/>
                        </a:rPr>
                        <a:t>n(k)*</a:t>
                      </a:r>
                      <a:r>
                        <a:rPr lang="en-CA" sz="2800" b="1" i="0" u="none" strike="noStrike" dirty="0" smtClean="0">
                          <a:solidFill>
                            <a:srgbClr val="000000"/>
                          </a:solidFill>
                          <a:latin typeface="+mn-lt"/>
                        </a:rPr>
                        <a:t>(</a:t>
                      </a:r>
                      <a:r>
                        <a:rPr lang="en-CA" sz="2800" b="1" i="0" u="none" strike="noStrike" dirty="0" err="1" smtClean="0">
                          <a:solidFill>
                            <a:srgbClr val="000000"/>
                          </a:solidFill>
                          <a:latin typeface="+mn-lt"/>
                        </a:rPr>
                        <a:t>k+b</a:t>
                      </a:r>
                      <a:r>
                        <a:rPr lang="en-CA" sz="2800" b="1" i="0" u="none" strike="noStrike" dirty="0" smtClean="0">
                          <a:solidFill>
                            <a:srgbClr val="000000"/>
                          </a:solidFill>
                          <a:latin typeface="+mn-lt"/>
                        </a:rPr>
                        <a:t>)/(a+1)</a:t>
                      </a:r>
                      <a:endParaRPr lang="en-CA" sz="2800" b="1" i="0" u="none" strike="noStrike" dirty="0">
                        <a:solidFill>
                          <a:srgbClr val="000000"/>
                        </a:solidFill>
                        <a:latin typeface="Calibri"/>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chemeClr val="accent3">
                        <a:lumMod val="40000"/>
                        <a:lumOff val="60000"/>
                      </a:schemeClr>
                    </a:solidFill>
                  </a:tcPr>
                </a:tc>
              </a:tr>
              <a:tr h="451283">
                <a:tc>
                  <a:txBody>
                    <a:bodyPr/>
                    <a:lstStyle/>
                    <a:p>
                      <a:pPr algn="ctr" fontAlgn="b"/>
                      <a:r>
                        <a:rPr lang="en-CA" sz="2800" b="0" i="0" u="none" strike="noStrike" dirty="0">
                          <a:solidFill>
                            <a:srgbClr val="000000"/>
                          </a:solidFill>
                          <a:latin typeface="Calibri"/>
                        </a:rPr>
                        <a:t>4</a:t>
                      </a:r>
                    </a:p>
                  </a:txBody>
                  <a:tcPr marL="0" marR="0" marT="0" marB="0" anchor="b">
                    <a:lnL>
                      <a:noFill/>
                    </a:lnL>
                    <a:lnR>
                      <a:noFill/>
                    </a:lnR>
                    <a:lnT w="6350" cap="flat" cmpd="sng" algn="ctr">
                      <a:solidFill>
                        <a:srgbClr val="000000"/>
                      </a:solidFill>
                      <a:prstDash val="solid"/>
                      <a:round/>
                      <a:headEnd type="none" w="med" len="med"/>
                      <a:tailEnd type="none" w="med" len="med"/>
                    </a:lnT>
                    <a:lnB>
                      <a:noFill/>
                    </a:lnB>
                    <a:solidFill>
                      <a:schemeClr val="bg1"/>
                    </a:solidFill>
                  </a:tcPr>
                </a:tc>
                <a:tc>
                  <a:txBody>
                    <a:bodyPr/>
                    <a:lstStyle/>
                    <a:p>
                      <a:pPr algn="ctr" fontAlgn="b"/>
                      <a:r>
                        <a:rPr lang="en-CA" sz="2800" b="0" i="0" u="none" strike="noStrike">
                          <a:solidFill>
                            <a:srgbClr val="000000"/>
                          </a:solidFill>
                          <a:latin typeface="Calibri"/>
                        </a:rPr>
                        <a:t>33</a:t>
                      </a:r>
                    </a:p>
                  </a:txBody>
                  <a:tcPr marL="0" marR="0" marT="0" marB="0" anchor="b">
                    <a:lnL>
                      <a:noFill/>
                    </a:lnL>
                    <a:lnR>
                      <a:noFill/>
                    </a:lnR>
                    <a:lnT w="6350" cap="flat" cmpd="sng" algn="ctr">
                      <a:solidFill>
                        <a:srgbClr val="000000"/>
                      </a:solidFill>
                      <a:prstDash val="solid"/>
                      <a:round/>
                      <a:headEnd type="none" w="med" len="med"/>
                      <a:tailEnd type="none" w="med" len="med"/>
                    </a:lnT>
                    <a:lnB>
                      <a:noFill/>
                    </a:lnB>
                    <a:solidFill>
                      <a:schemeClr val="bg1"/>
                    </a:solidFill>
                  </a:tcPr>
                </a:tc>
                <a:tc>
                  <a:txBody>
                    <a:bodyPr/>
                    <a:lstStyle/>
                    <a:p>
                      <a:pPr algn="ctr" fontAlgn="b"/>
                      <a:r>
                        <a:rPr lang="en-CA" sz="2800" b="0" i="0" u="none" strike="noStrike">
                          <a:solidFill>
                            <a:srgbClr val="000000"/>
                          </a:solidFill>
                          <a:latin typeface="Calibri"/>
                        </a:rPr>
                        <a:t>1.07</a:t>
                      </a:r>
                    </a:p>
                  </a:txBody>
                  <a:tcPr marL="0" marR="0" marT="0" marB="0" anchor="b">
                    <a:lnL>
                      <a:noFill/>
                    </a:lnL>
                    <a:lnR>
                      <a:noFill/>
                    </a:lnR>
                    <a:lnT w="6350" cap="flat" cmpd="sng" algn="ctr">
                      <a:solidFill>
                        <a:srgbClr val="000000"/>
                      </a:solidFill>
                      <a:prstDash val="solid"/>
                      <a:round/>
                      <a:headEnd type="none" w="med" len="med"/>
                      <a:tailEnd type="none" w="med" len="med"/>
                    </a:lnT>
                    <a:lnB>
                      <a:noFill/>
                    </a:lnB>
                    <a:solidFill>
                      <a:schemeClr val="bg1"/>
                    </a:solidFill>
                  </a:tcPr>
                </a:tc>
                <a:tc>
                  <a:txBody>
                    <a:bodyPr/>
                    <a:lstStyle/>
                    <a:p>
                      <a:pPr algn="ctr" fontAlgn="b"/>
                      <a:r>
                        <a:rPr lang="en-CA" sz="2800" b="0" i="0" u="none" strike="noStrike">
                          <a:solidFill>
                            <a:srgbClr val="000000"/>
                          </a:solidFill>
                          <a:latin typeface="Calibri"/>
                        </a:rPr>
                        <a:t>35.2</a:t>
                      </a:r>
                    </a:p>
                  </a:txBody>
                  <a:tcPr marL="0" marR="0" marT="0" marB="0" anchor="b">
                    <a:lnL>
                      <a:noFill/>
                    </a:lnL>
                    <a:lnR>
                      <a:noFill/>
                    </a:lnR>
                    <a:lnT w="6350" cap="flat" cmpd="sng" algn="ctr">
                      <a:solidFill>
                        <a:srgbClr val="000000"/>
                      </a:solidFill>
                      <a:prstDash val="solid"/>
                      <a:round/>
                      <a:headEnd type="none" w="med" len="med"/>
                      <a:tailEnd type="none" w="med" len="med"/>
                    </a:lnT>
                    <a:lnB>
                      <a:noFill/>
                    </a:lnB>
                    <a:solidFill>
                      <a:schemeClr val="bg1"/>
                    </a:solidFill>
                  </a:tcPr>
                </a:tc>
              </a:tr>
              <a:tr h="451283">
                <a:tc>
                  <a:txBody>
                    <a:bodyPr/>
                    <a:lstStyle/>
                    <a:p>
                      <a:pPr algn="ctr" fontAlgn="b"/>
                      <a:r>
                        <a:rPr lang="en-CA" sz="2800" b="0" i="0" u="none" strike="noStrike" dirty="0">
                          <a:solidFill>
                            <a:srgbClr val="000000"/>
                          </a:solidFill>
                          <a:latin typeface="Calibri"/>
                        </a:rPr>
                        <a:t>5</a:t>
                      </a:r>
                    </a:p>
                  </a:txBody>
                  <a:tcPr marL="0" marR="0" marT="0" marB="0" anchor="b">
                    <a:lnL>
                      <a:noFill/>
                    </a:lnL>
                    <a:lnR>
                      <a:noFill/>
                    </a:lnR>
                    <a:lnT>
                      <a:noFill/>
                    </a:lnT>
                    <a:lnB>
                      <a:noFill/>
                    </a:lnB>
                    <a:solidFill>
                      <a:schemeClr val="bg1"/>
                    </a:solidFill>
                  </a:tcPr>
                </a:tc>
                <a:tc>
                  <a:txBody>
                    <a:bodyPr/>
                    <a:lstStyle/>
                    <a:p>
                      <a:pPr algn="ctr" fontAlgn="b"/>
                      <a:r>
                        <a:rPr lang="en-CA" sz="2800" b="0" i="0" u="none" strike="noStrike">
                          <a:solidFill>
                            <a:srgbClr val="000000"/>
                          </a:solidFill>
                          <a:latin typeface="Calibri"/>
                        </a:rPr>
                        <a:t>14</a:t>
                      </a:r>
                    </a:p>
                  </a:txBody>
                  <a:tcPr marL="0" marR="0" marT="0" marB="0" anchor="b">
                    <a:lnL>
                      <a:noFill/>
                    </a:lnL>
                    <a:lnR>
                      <a:noFill/>
                    </a:lnR>
                    <a:lnT>
                      <a:noFill/>
                    </a:lnT>
                    <a:lnB>
                      <a:noFill/>
                    </a:lnB>
                    <a:solidFill>
                      <a:schemeClr val="bg1"/>
                    </a:solidFill>
                  </a:tcPr>
                </a:tc>
                <a:tc>
                  <a:txBody>
                    <a:bodyPr/>
                    <a:lstStyle/>
                    <a:p>
                      <a:pPr algn="ctr" fontAlgn="b"/>
                      <a:r>
                        <a:rPr lang="en-CA" sz="2800" b="0" i="0" u="none" strike="noStrike" dirty="0">
                          <a:solidFill>
                            <a:srgbClr val="000000"/>
                          </a:solidFill>
                          <a:latin typeface="Calibri"/>
                        </a:rPr>
                        <a:t>1.29</a:t>
                      </a:r>
                    </a:p>
                  </a:txBody>
                  <a:tcPr marL="0" marR="0" marT="0" marB="0" anchor="b">
                    <a:lnL>
                      <a:noFill/>
                    </a:lnL>
                    <a:lnR>
                      <a:noFill/>
                    </a:lnR>
                    <a:lnT>
                      <a:noFill/>
                    </a:lnT>
                    <a:lnB>
                      <a:noFill/>
                    </a:lnB>
                    <a:solidFill>
                      <a:schemeClr val="bg1"/>
                    </a:solidFill>
                  </a:tcPr>
                </a:tc>
                <a:tc>
                  <a:txBody>
                    <a:bodyPr/>
                    <a:lstStyle/>
                    <a:p>
                      <a:pPr algn="ctr" fontAlgn="b"/>
                      <a:r>
                        <a:rPr lang="en-CA" sz="2800" b="0" i="0" u="none" strike="noStrike" dirty="0">
                          <a:solidFill>
                            <a:srgbClr val="000000"/>
                          </a:solidFill>
                          <a:latin typeface="Calibri"/>
                        </a:rPr>
                        <a:t>18.0</a:t>
                      </a:r>
                    </a:p>
                  </a:txBody>
                  <a:tcPr marL="0" marR="0" marT="0" marB="0" anchor="b">
                    <a:lnL>
                      <a:noFill/>
                    </a:lnL>
                    <a:lnR>
                      <a:noFill/>
                    </a:lnR>
                    <a:lnT>
                      <a:noFill/>
                    </a:lnT>
                    <a:lnB>
                      <a:noFill/>
                    </a:lnB>
                    <a:solidFill>
                      <a:schemeClr val="bg1"/>
                    </a:solidFill>
                  </a:tcPr>
                </a:tc>
              </a:tr>
              <a:tr h="451283">
                <a:tc>
                  <a:txBody>
                    <a:bodyPr/>
                    <a:lstStyle/>
                    <a:p>
                      <a:pPr algn="ctr" fontAlgn="b"/>
                      <a:r>
                        <a:rPr lang="en-CA" sz="2800" b="0" i="0" u="none" strike="noStrike" dirty="0">
                          <a:solidFill>
                            <a:srgbClr val="000000"/>
                          </a:solidFill>
                          <a:latin typeface="Calibri"/>
                        </a:rPr>
                        <a:t>6</a:t>
                      </a:r>
                    </a:p>
                  </a:txBody>
                  <a:tcPr marL="0" marR="0" marT="0" marB="0" anchor="b">
                    <a:lnL>
                      <a:noFill/>
                    </a:lnL>
                    <a:lnR>
                      <a:noFill/>
                    </a:lnR>
                    <a:lnT>
                      <a:noFill/>
                    </a:lnT>
                    <a:lnB>
                      <a:noFill/>
                    </a:lnB>
                    <a:solidFill>
                      <a:schemeClr val="bg1"/>
                    </a:solidFill>
                  </a:tcPr>
                </a:tc>
                <a:tc>
                  <a:txBody>
                    <a:bodyPr/>
                    <a:lstStyle/>
                    <a:p>
                      <a:pPr algn="ctr" fontAlgn="b"/>
                      <a:r>
                        <a:rPr lang="en-CA" sz="2800" b="0" i="0" u="none" strike="noStrike">
                          <a:solidFill>
                            <a:srgbClr val="000000"/>
                          </a:solidFill>
                          <a:latin typeface="Calibri"/>
                        </a:rPr>
                        <a:t>3</a:t>
                      </a:r>
                    </a:p>
                  </a:txBody>
                  <a:tcPr marL="0" marR="0" marT="0" marB="0" anchor="b">
                    <a:lnL>
                      <a:noFill/>
                    </a:lnL>
                    <a:lnR>
                      <a:noFill/>
                    </a:lnR>
                    <a:lnT>
                      <a:noFill/>
                    </a:lnT>
                    <a:lnB>
                      <a:noFill/>
                    </a:lnB>
                    <a:solidFill>
                      <a:schemeClr val="bg1"/>
                    </a:solidFill>
                  </a:tcPr>
                </a:tc>
                <a:tc>
                  <a:txBody>
                    <a:bodyPr/>
                    <a:lstStyle/>
                    <a:p>
                      <a:pPr algn="ctr" fontAlgn="b"/>
                      <a:r>
                        <a:rPr lang="en-CA" sz="2800" b="0" i="0" u="none" strike="noStrike">
                          <a:solidFill>
                            <a:srgbClr val="000000"/>
                          </a:solidFill>
                          <a:latin typeface="Calibri"/>
                        </a:rPr>
                        <a:t>1.51</a:t>
                      </a:r>
                    </a:p>
                  </a:txBody>
                  <a:tcPr marL="0" marR="0" marT="0" marB="0" anchor="b">
                    <a:lnL>
                      <a:noFill/>
                    </a:lnL>
                    <a:lnR>
                      <a:noFill/>
                    </a:lnR>
                    <a:lnT>
                      <a:noFill/>
                    </a:lnT>
                    <a:lnB>
                      <a:noFill/>
                    </a:lnB>
                    <a:solidFill>
                      <a:schemeClr val="bg1"/>
                    </a:solidFill>
                  </a:tcPr>
                </a:tc>
                <a:tc>
                  <a:txBody>
                    <a:bodyPr/>
                    <a:lstStyle/>
                    <a:p>
                      <a:pPr algn="ctr" fontAlgn="b"/>
                      <a:r>
                        <a:rPr lang="en-CA" sz="2800" b="0" i="0" u="none" strike="noStrike">
                          <a:solidFill>
                            <a:srgbClr val="000000"/>
                          </a:solidFill>
                          <a:latin typeface="Calibri"/>
                        </a:rPr>
                        <a:t>4.5</a:t>
                      </a:r>
                    </a:p>
                  </a:txBody>
                  <a:tcPr marL="0" marR="0" marT="0" marB="0" anchor="b">
                    <a:lnL>
                      <a:noFill/>
                    </a:lnL>
                    <a:lnR>
                      <a:noFill/>
                    </a:lnR>
                    <a:lnT>
                      <a:noFill/>
                    </a:lnT>
                    <a:lnB>
                      <a:noFill/>
                    </a:lnB>
                    <a:solidFill>
                      <a:schemeClr val="bg1"/>
                    </a:solidFill>
                  </a:tcPr>
                </a:tc>
              </a:tr>
              <a:tr h="470086">
                <a:tc>
                  <a:txBody>
                    <a:bodyPr/>
                    <a:lstStyle/>
                    <a:p>
                      <a:pPr algn="ctr" fontAlgn="b"/>
                      <a:r>
                        <a:rPr lang="en-CA" sz="2800" b="0" i="0" u="none" strike="noStrike" dirty="0">
                          <a:solidFill>
                            <a:srgbClr val="000000"/>
                          </a:solidFill>
                          <a:latin typeface="Calibri"/>
                        </a:rPr>
                        <a:t>7</a:t>
                      </a:r>
                    </a:p>
                  </a:txBody>
                  <a:tcPr marL="0" marR="0" marT="0" marB="0" anchor="b">
                    <a:lnL>
                      <a:noFill/>
                    </a:lnL>
                    <a:lnR>
                      <a:noFill/>
                    </a:lnR>
                    <a:lnT>
                      <a:noFill/>
                    </a:lnT>
                    <a:lnB>
                      <a:noFill/>
                    </a:lnB>
                    <a:solidFill>
                      <a:schemeClr val="bg1"/>
                    </a:solidFill>
                  </a:tcPr>
                </a:tc>
                <a:tc>
                  <a:txBody>
                    <a:bodyPr/>
                    <a:lstStyle/>
                    <a:p>
                      <a:pPr algn="ctr" fontAlgn="b"/>
                      <a:r>
                        <a:rPr lang="en-CA" sz="2800" b="0" i="0" u="none" strike="noStrike" dirty="0">
                          <a:solidFill>
                            <a:srgbClr val="000000"/>
                          </a:solidFill>
                          <a:latin typeface="Calibri"/>
                        </a:rPr>
                        <a:t>1</a:t>
                      </a:r>
                    </a:p>
                  </a:txBody>
                  <a:tcPr marL="0" marR="0" marT="0" marB="0" anchor="b">
                    <a:lnL>
                      <a:noFill/>
                    </a:lnL>
                    <a:lnR>
                      <a:noFill/>
                    </a:lnR>
                    <a:lnT>
                      <a:noFill/>
                    </a:lnT>
                    <a:lnB>
                      <a:noFill/>
                    </a:lnB>
                    <a:solidFill>
                      <a:schemeClr val="bg1"/>
                    </a:solidFill>
                  </a:tcPr>
                </a:tc>
                <a:tc>
                  <a:txBody>
                    <a:bodyPr/>
                    <a:lstStyle/>
                    <a:p>
                      <a:pPr algn="ctr" fontAlgn="b"/>
                      <a:r>
                        <a:rPr lang="en-CA" sz="2800" b="0" i="0" u="none" strike="noStrike" dirty="0">
                          <a:solidFill>
                            <a:srgbClr val="000000"/>
                          </a:solidFill>
                          <a:latin typeface="Calibri"/>
                        </a:rPr>
                        <a:t>1.73</a:t>
                      </a:r>
                    </a:p>
                  </a:txBody>
                  <a:tcPr marL="0" marR="0" marT="0" marB="0" anchor="b">
                    <a:lnL>
                      <a:noFill/>
                    </a:lnL>
                    <a:lnR>
                      <a:noFill/>
                    </a:lnR>
                    <a:lnT>
                      <a:noFill/>
                    </a:lnT>
                    <a:lnB>
                      <a:noFill/>
                    </a:lnB>
                    <a:solidFill>
                      <a:schemeClr val="bg1"/>
                    </a:solidFill>
                  </a:tcPr>
                </a:tc>
                <a:tc>
                  <a:txBody>
                    <a:bodyPr/>
                    <a:lstStyle/>
                    <a:p>
                      <a:pPr algn="ctr" fontAlgn="b"/>
                      <a:r>
                        <a:rPr lang="en-CA" sz="2800" b="0" i="0" u="none" strike="noStrike" dirty="0">
                          <a:solidFill>
                            <a:srgbClr val="000000"/>
                          </a:solidFill>
                          <a:latin typeface="Calibri"/>
                        </a:rPr>
                        <a:t>1.7</a:t>
                      </a:r>
                    </a:p>
                  </a:txBody>
                  <a:tcPr marL="0" marR="0" marT="0" marB="0" anchor="b">
                    <a:lnL>
                      <a:noFill/>
                    </a:lnL>
                    <a:lnR>
                      <a:noFill/>
                    </a:lnR>
                    <a:lnT>
                      <a:noFill/>
                    </a:lnT>
                    <a:lnB w="25400" cap="flat" cmpd="dbl" algn="ctr">
                      <a:solidFill>
                        <a:srgbClr val="000000"/>
                      </a:solidFill>
                      <a:prstDash val="solid"/>
                      <a:round/>
                      <a:headEnd type="none" w="med" len="med"/>
                      <a:tailEnd type="none" w="med" len="med"/>
                    </a:lnB>
                    <a:solidFill>
                      <a:schemeClr val="bg1"/>
                    </a:solidFill>
                  </a:tcPr>
                </a:tc>
              </a:tr>
              <a:tr h="470086">
                <a:tc>
                  <a:txBody>
                    <a:bodyPr/>
                    <a:lstStyle/>
                    <a:p>
                      <a:pPr algn="ctr" fontAlgn="b"/>
                      <a:endParaRPr lang="en-CA" sz="2800" b="0" i="0" u="none" strike="noStrike" dirty="0">
                        <a:solidFill>
                          <a:srgbClr val="000000"/>
                        </a:solidFill>
                        <a:latin typeface="Calibri"/>
                      </a:endParaRPr>
                    </a:p>
                  </a:txBody>
                  <a:tcPr marL="0" marR="0" marT="0" marB="0" anchor="b">
                    <a:lnL>
                      <a:noFill/>
                    </a:lnL>
                    <a:lnR>
                      <a:noFill/>
                    </a:lnR>
                    <a:lnT>
                      <a:noFill/>
                    </a:lnT>
                    <a:lnB>
                      <a:noFill/>
                    </a:lnB>
                  </a:tcPr>
                </a:tc>
                <a:tc>
                  <a:txBody>
                    <a:bodyPr/>
                    <a:lstStyle/>
                    <a:p>
                      <a:pPr algn="ctr" fontAlgn="b"/>
                      <a:endParaRPr lang="en-CA" sz="2800" b="0" i="0" u="none" strike="noStrike" dirty="0">
                        <a:solidFill>
                          <a:srgbClr val="000000"/>
                        </a:solidFill>
                        <a:latin typeface="Calibri"/>
                      </a:endParaRPr>
                    </a:p>
                  </a:txBody>
                  <a:tcPr marL="0" marR="0" marT="0" marB="0" anchor="b">
                    <a:lnL>
                      <a:noFill/>
                    </a:lnL>
                    <a:lnR>
                      <a:noFill/>
                    </a:lnR>
                    <a:lnT>
                      <a:noFill/>
                    </a:lnT>
                    <a:lnB>
                      <a:noFill/>
                    </a:lnB>
                  </a:tcPr>
                </a:tc>
                <a:tc>
                  <a:txBody>
                    <a:bodyPr/>
                    <a:lstStyle/>
                    <a:p>
                      <a:pPr algn="ctr" fontAlgn="b"/>
                      <a:endParaRPr lang="en-CA" sz="2800" b="0" i="0" u="none" strike="noStrike" dirty="0">
                        <a:solidFill>
                          <a:srgbClr val="000000"/>
                        </a:solidFill>
                        <a:latin typeface="Calibri"/>
                      </a:endParaRPr>
                    </a:p>
                  </a:txBody>
                  <a:tcPr marL="0" marR="0" marT="0" marB="0" anchor="b">
                    <a:lnL>
                      <a:noFill/>
                    </a:lnL>
                    <a:lnR>
                      <a:noFill/>
                    </a:lnR>
                    <a:lnT>
                      <a:noFill/>
                    </a:lnT>
                    <a:lnB>
                      <a:noFill/>
                    </a:lnB>
                  </a:tcPr>
                </a:tc>
                <a:tc>
                  <a:txBody>
                    <a:bodyPr/>
                    <a:lstStyle/>
                    <a:p>
                      <a:pPr algn="ctr" fontAlgn="b"/>
                      <a:r>
                        <a:rPr lang="en-CA" sz="2800" b="1" i="0" u="none" strike="noStrike" dirty="0">
                          <a:solidFill>
                            <a:srgbClr val="000000"/>
                          </a:solidFill>
                          <a:latin typeface="Calibri"/>
                        </a:rPr>
                        <a:t>59.4</a:t>
                      </a:r>
                    </a:p>
                  </a:txBody>
                  <a:tcPr marL="0" marR="0" marT="0" marB="0" anchor="b">
                    <a:lnL>
                      <a:noFill/>
                    </a:lnL>
                    <a:lnR>
                      <a:noFill/>
                    </a:lnR>
                    <a:lnT w="25400" cap="flat" cmpd="dbl" algn="ctr">
                      <a:solidFill>
                        <a:srgbClr val="000000"/>
                      </a:solidFill>
                      <a:prstDash val="solid"/>
                      <a:round/>
                      <a:headEnd type="none" w="med" len="med"/>
                      <a:tailEnd type="none" w="med" len="med"/>
                    </a:lnT>
                    <a:lnB>
                      <a:noFill/>
                    </a:lnB>
                    <a:solidFill>
                      <a:schemeClr val="accent2">
                        <a:lumMod val="40000"/>
                        <a:lumOff val="60000"/>
                      </a:schemeClr>
                    </a:solidFill>
                  </a:tcPr>
                </a:tc>
              </a:tr>
            </a:tbl>
          </a:graphicData>
        </a:graphic>
      </p:graphicFrame>
      <p:sp>
        <p:nvSpPr>
          <p:cNvPr id="12" name="TextBox 11"/>
          <p:cNvSpPr txBox="1"/>
          <p:nvPr/>
        </p:nvSpPr>
        <p:spPr>
          <a:xfrm>
            <a:off x="4917140" y="458670"/>
            <a:ext cx="554960" cy="523220"/>
          </a:xfrm>
          <a:prstGeom prst="rect">
            <a:avLst/>
          </a:prstGeom>
          <a:solidFill>
            <a:schemeClr val="bg1"/>
          </a:solidFill>
          <a:ln w="19050">
            <a:solidFill>
              <a:srgbClr val="FF0000"/>
            </a:solidFill>
          </a:ln>
        </p:spPr>
        <p:txBody>
          <a:bodyPr wrap="none" rtlCol="0">
            <a:spAutoFit/>
          </a:bodyPr>
          <a:lstStyle/>
          <a:p>
            <a:r>
              <a:rPr lang="en-CA" sz="2800" dirty="0" smtClean="0"/>
              <a:t>EB</a:t>
            </a:r>
          </a:p>
        </p:txBody>
      </p:sp>
      <p:sp>
        <p:nvSpPr>
          <p:cNvPr id="13" name="TextBox 12"/>
          <p:cNvSpPr txBox="1"/>
          <p:nvPr/>
        </p:nvSpPr>
        <p:spPr>
          <a:xfrm>
            <a:off x="548640" y="1718810"/>
            <a:ext cx="7363326" cy="461665"/>
          </a:xfrm>
          <a:prstGeom prst="rect">
            <a:avLst/>
          </a:prstGeom>
          <a:solidFill>
            <a:srgbClr val="FFC000"/>
          </a:solidFill>
          <a:ln w="19050">
            <a:solidFill>
              <a:srgbClr val="FF0000"/>
            </a:solidFill>
          </a:ln>
        </p:spPr>
        <p:txBody>
          <a:bodyPr wrap="square" rtlCol="0">
            <a:spAutoFit/>
          </a:bodyPr>
          <a:lstStyle/>
          <a:p>
            <a:r>
              <a:rPr lang="en-CA" sz="2400" dirty="0" smtClean="0"/>
              <a:t>Open workbook 5. ‘Anticipating benefit’ workpage (of #1)</a:t>
            </a:r>
          </a:p>
        </p:txBody>
      </p:sp>
      <p:sp>
        <p:nvSpPr>
          <p:cNvPr id="14" name="Rectangle 13"/>
          <p:cNvSpPr/>
          <p:nvPr/>
        </p:nvSpPr>
        <p:spPr>
          <a:xfrm>
            <a:off x="116506" y="5229200"/>
            <a:ext cx="8730970" cy="523220"/>
          </a:xfrm>
          <a:prstGeom prst="rect">
            <a:avLst/>
          </a:prstGeom>
          <a:solidFill>
            <a:schemeClr val="bg1"/>
          </a:solidFill>
          <a:ln w="19050">
            <a:solidFill>
              <a:srgbClr val="FF0000"/>
            </a:solidFill>
          </a:ln>
        </p:spPr>
        <p:txBody>
          <a:bodyPr wrap="square">
            <a:spAutoFit/>
          </a:bodyPr>
          <a:lstStyle/>
          <a:p>
            <a:r>
              <a:rPr lang="en-US" sz="2800" dirty="0" smtClean="0"/>
              <a:t>Expected reduction=59.4×(1-0.95)=2.97 acc. in six years</a:t>
            </a:r>
            <a:r>
              <a:rPr lang="en-US" dirty="0" smtClean="0"/>
              <a:t>.  </a:t>
            </a:r>
            <a:endParaRPr lang="en-CA" dirty="0"/>
          </a:p>
        </p:txBody>
      </p:sp>
      <p:graphicFrame>
        <p:nvGraphicFramePr>
          <p:cNvPr id="11" name="Object 10"/>
          <p:cNvGraphicFramePr>
            <a:graphicFrameLocks noChangeAspect="1"/>
          </p:cNvGraphicFramePr>
          <p:nvPr/>
        </p:nvGraphicFramePr>
        <p:xfrm>
          <a:off x="2439605" y="267570"/>
          <a:ext cx="2012392" cy="945214"/>
        </p:xfrm>
        <a:graphic>
          <a:graphicData uri="http://schemas.openxmlformats.org/presentationml/2006/ole">
            <p:oleObj spid="_x0000_s111618" name="Equation" r:id="rId3" imgW="838080" imgH="393480"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500" fill="hold"/>
                                        <p:tgtEl>
                                          <p:spTgt spid="14"/>
                                        </p:tgtEl>
                                        <p:attrNameLst>
                                          <p:attrName>ppt_x</p:attrName>
                                        </p:attrNameLst>
                                      </p:cBhvr>
                                      <p:tavLst>
                                        <p:tav tm="0">
                                          <p:val>
                                            <p:strVal val="#ppt_x"/>
                                          </p:val>
                                        </p:tav>
                                        <p:tav tm="100000">
                                          <p:val>
                                            <p:strVal val="#ppt_x"/>
                                          </p:val>
                                        </p:tav>
                                      </p:tavLst>
                                    </p:anim>
                                    <p:anim calcmode="lin" valueType="num">
                                      <p:cBhvr additive="base">
                                        <p:cTn id="16"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CA" smtClean="0"/>
              <a:t>SPF workshop UBCO February 2014</a:t>
            </a:r>
            <a:endParaRPr lang="en-CA"/>
          </a:p>
        </p:txBody>
      </p:sp>
      <p:sp>
        <p:nvSpPr>
          <p:cNvPr id="3" name="Slide Number Placeholder 2"/>
          <p:cNvSpPr>
            <a:spLocks noGrp="1"/>
          </p:cNvSpPr>
          <p:nvPr>
            <p:ph type="sldNum" sz="quarter" idx="12"/>
          </p:nvPr>
        </p:nvSpPr>
        <p:spPr/>
        <p:txBody>
          <a:bodyPr/>
          <a:lstStyle/>
          <a:p>
            <a:fld id="{DA4189B1-7805-43E2-AFD9-89A95CE04D74}" type="slidenum">
              <a:rPr lang="en-CA" smtClean="0"/>
              <a:pPr/>
              <a:t>34</a:t>
            </a:fld>
            <a:endParaRPr lang="en-CA" dirty="0"/>
          </a:p>
        </p:txBody>
      </p:sp>
      <p:sp>
        <p:nvSpPr>
          <p:cNvPr id="5" name="TextBox 4"/>
          <p:cNvSpPr txBox="1"/>
          <p:nvPr/>
        </p:nvSpPr>
        <p:spPr>
          <a:xfrm>
            <a:off x="161510" y="758023"/>
            <a:ext cx="7740859" cy="1815882"/>
          </a:xfrm>
          <a:prstGeom prst="rect">
            <a:avLst/>
          </a:prstGeom>
          <a:solidFill>
            <a:schemeClr val="bg1"/>
          </a:solidFill>
          <a:ln w="19050">
            <a:solidFill>
              <a:srgbClr val="FF0000"/>
            </a:solidFill>
          </a:ln>
        </p:spPr>
        <p:txBody>
          <a:bodyPr wrap="square" rtlCol="0">
            <a:spAutoFit/>
          </a:bodyPr>
          <a:lstStyle/>
          <a:p>
            <a:r>
              <a:rPr lang="en-CA" sz="2800" dirty="0" smtClean="0"/>
              <a:t>The 51 drivers with k&gt;=4 received some treatment.</a:t>
            </a:r>
          </a:p>
          <a:p>
            <a:r>
              <a:rPr lang="en-CA" sz="2800" dirty="0" smtClean="0"/>
              <a:t>Question: If treatment had no effect, and nothing else changed, how many crashes are they expected to have in a 6-year ‘after treatment’ period? </a:t>
            </a:r>
          </a:p>
        </p:txBody>
      </p:sp>
      <p:sp>
        <p:nvSpPr>
          <p:cNvPr id="7" name="TextBox 6"/>
          <p:cNvSpPr txBox="1"/>
          <p:nvPr/>
        </p:nvSpPr>
        <p:spPr>
          <a:xfrm>
            <a:off x="3503566" y="2798930"/>
            <a:ext cx="4928166" cy="523220"/>
          </a:xfrm>
          <a:prstGeom prst="rect">
            <a:avLst/>
          </a:prstGeom>
          <a:noFill/>
          <a:ln w="19050">
            <a:noFill/>
          </a:ln>
        </p:spPr>
        <p:txBody>
          <a:bodyPr wrap="square" rtlCol="0">
            <a:spAutoFit/>
          </a:bodyPr>
          <a:lstStyle/>
          <a:p>
            <a:r>
              <a:rPr lang="en-CA" sz="2800" dirty="0" smtClean="0"/>
              <a:t>Just as before:                                     </a:t>
            </a:r>
          </a:p>
        </p:txBody>
      </p:sp>
      <p:graphicFrame>
        <p:nvGraphicFramePr>
          <p:cNvPr id="9" name="Table 8"/>
          <p:cNvGraphicFramePr>
            <a:graphicFrameLocks noGrp="1"/>
          </p:cNvGraphicFramePr>
          <p:nvPr/>
        </p:nvGraphicFramePr>
        <p:xfrm>
          <a:off x="251520" y="3383995"/>
          <a:ext cx="5355596" cy="2133600"/>
        </p:xfrm>
        <a:graphic>
          <a:graphicData uri="http://schemas.openxmlformats.org/drawingml/2006/table">
            <a:tbl>
              <a:tblPr/>
              <a:tblGrid>
                <a:gridCol w="678376"/>
                <a:gridCol w="821192"/>
                <a:gridCol w="1106823"/>
                <a:gridCol w="2749205"/>
              </a:tblGrid>
              <a:tr h="251535">
                <a:tc>
                  <a:txBody>
                    <a:bodyPr/>
                    <a:lstStyle/>
                    <a:p>
                      <a:pPr algn="ctr" fontAlgn="b"/>
                      <a:r>
                        <a:rPr lang="en-CA" sz="2000" b="1" i="0" u="none" strike="noStrike" dirty="0">
                          <a:solidFill>
                            <a:srgbClr val="000000"/>
                          </a:solidFill>
                          <a:latin typeface="Calibri"/>
                        </a:rPr>
                        <a:t>k</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chemeClr val="accent3">
                        <a:lumMod val="40000"/>
                        <a:lumOff val="60000"/>
                      </a:schemeClr>
                    </a:solidFill>
                  </a:tcPr>
                </a:tc>
                <a:tc>
                  <a:txBody>
                    <a:bodyPr/>
                    <a:lstStyle/>
                    <a:p>
                      <a:pPr algn="ctr" fontAlgn="b"/>
                      <a:r>
                        <a:rPr lang="en-CA" sz="2000" b="1" i="0" u="none" strike="noStrike" dirty="0">
                          <a:solidFill>
                            <a:srgbClr val="000000"/>
                          </a:solidFill>
                          <a:latin typeface="Calibri"/>
                        </a:rPr>
                        <a:t>n(k)</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chemeClr val="accent3">
                        <a:lumMod val="40000"/>
                        <a:lumOff val="60000"/>
                      </a:schemeClr>
                    </a:solidFill>
                  </a:tcPr>
                </a:tc>
                <a:tc>
                  <a:txBody>
                    <a:bodyPr/>
                    <a:lstStyle/>
                    <a:p>
                      <a:pPr algn="ctr" fontAlgn="b"/>
                      <a:r>
                        <a:rPr lang="en-CA" sz="2000" b="1" i="0" u="none" strike="noStrike" dirty="0" smtClean="0">
                          <a:solidFill>
                            <a:srgbClr val="000000"/>
                          </a:solidFill>
                          <a:latin typeface="Calibri"/>
                        </a:rPr>
                        <a:t>(</a:t>
                      </a:r>
                      <a:r>
                        <a:rPr lang="en-CA" sz="2000" b="1" i="0" u="none" strike="noStrike" dirty="0" err="1" smtClean="0">
                          <a:solidFill>
                            <a:srgbClr val="000000"/>
                          </a:solidFill>
                          <a:latin typeface="Calibri"/>
                        </a:rPr>
                        <a:t>k+b</a:t>
                      </a:r>
                      <a:r>
                        <a:rPr lang="en-CA" sz="2000" b="1" i="0" u="none" strike="noStrike" dirty="0" smtClean="0">
                          <a:solidFill>
                            <a:srgbClr val="000000"/>
                          </a:solidFill>
                          <a:latin typeface="Calibri"/>
                        </a:rPr>
                        <a:t>)/(</a:t>
                      </a:r>
                      <a:r>
                        <a:rPr lang="en-CA" sz="2000" b="1" i="0" u="none" strike="noStrike" dirty="0">
                          <a:solidFill>
                            <a:srgbClr val="000000"/>
                          </a:solidFill>
                          <a:latin typeface="Calibri"/>
                        </a:rPr>
                        <a:t>a+1)</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chemeClr val="accent3">
                        <a:lumMod val="40000"/>
                        <a:lumOff val="60000"/>
                      </a:schemeClr>
                    </a:solid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CA" sz="2000" b="1" i="0" u="none" strike="noStrike" dirty="0" smtClean="0">
                          <a:solidFill>
                            <a:srgbClr val="000000"/>
                          </a:solidFill>
                          <a:latin typeface="Calibri"/>
                        </a:rPr>
                        <a:t>n(k)*</a:t>
                      </a:r>
                      <a:r>
                        <a:rPr lang="en-CA" sz="2000" b="1" i="0" u="none" strike="noStrike" dirty="0" smtClean="0">
                          <a:solidFill>
                            <a:srgbClr val="000000"/>
                          </a:solidFill>
                          <a:latin typeface="+mn-lt"/>
                        </a:rPr>
                        <a:t>(</a:t>
                      </a:r>
                      <a:r>
                        <a:rPr lang="en-CA" sz="2000" b="1" i="0" u="none" strike="noStrike" dirty="0" err="1" smtClean="0">
                          <a:solidFill>
                            <a:srgbClr val="000000"/>
                          </a:solidFill>
                          <a:latin typeface="+mn-lt"/>
                        </a:rPr>
                        <a:t>k+b</a:t>
                      </a:r>
                      <a:r>
                        <a:rPr lang="en-CA" sz="2000" b="1" i="0" u="none" strike="noStrike" dirty="0" smtClean="0">
                          <a:solidFill>
                            <a:srgbClr val="000000"/>
                          </a:solidFill>
                          <a:latin typeface="+mn-lt"/>
                        </a:rPr>
                        <a:t>)/(a+1)</a:t>
                      </a:r>
                      <a:endParaRPr lang="en-CA" sz="2000" b="1" i="0" u="none" strike="noStrike" dirty="0">
                        <a:solidFill>
                          <a:srgbClr val="000000"/>
                        </a:solidFill>
                        <a:latin typeface="Calibri"/>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chemeClr val="accent3">
                        <a:lumMod val="40000"/>
                        <a:lumOff val="60000"/>
                      </a:schemeClr>
                    </a:solidFill>
                  </a:tcPr>
                </a:tc>
              </a:tr>
              <a:tr h="251535">
                <a:tc>
                  <a:txBody>
                    <a:bodyPr/>
                    <a:lstStyle/>
                    <a:p>
                      <a:pPr algn="ctr" fontAlgn="b"/>
                      <a:r>
                        <a:rPr lang="en-CA" sz="2000" b="0" i="0" u="none" strike="noStrike" dirty="0">
                          <a:solidFill>
                            <a:srgbClr val="000000"/>
                          </a:solidFill>
                          <a:latin typeface="Calibri"/>
                        </a:rPr>
                        <a:t>4</a:t>
                      </a:r>
                    </a:p>
                  </a:txBody>
                  <a:tcPr marL="0" marR="0" marT="0" marB="0" anchor="b">
                    <a:lnL>
                      <a:noFill/>
                    </a:lnL>
                    <a:lnR>
                      <a:noFill/>
                    </a:lnR>
                    <a:lnT w="6350" cap="flat" cmpd="sng" algn="ctr">
                      <a:solidFill>
                        <a:srgbClr val="000000"/>
                      </a:solidFill>
                      <a:prstDash val="solid"/>
                      <a:round/>
                      <a:headEnd type="none" w="med" len="med"/>
                      <a:tailEnd type="none" w="med" len="med"/>
                    </a:lnT>
                    <a:lnB>
                      <a:noFill/>
                    </a:lnB>
                    <a:solidFill>
                      <a:schemeClr val="bg1"/>
                    </a:solidFill>
                  </a:tcPr>
                </a:tc>
                <a:tc>
                  <a:txBody>
                    <a:bodyPr/>
                    <a:lstStyle/>
                    <a:p>
                      <a:pPr algn="ctr" fontAlgn="b"/>
                      <a:r>
                        <a:rPr lang="en-CA" sz="2000" b="0" i="0" u="none" strike="noStrike">
                          <a:solidFill>
                            <a:srgbClr val="000000"/>
                          </a:solidFill>
                          <a:latin typeface="Calibri"/>
                        </a:rPr>
                        <a:t>33</a:t>
                      </a:r>
                    </a:p>
                  </a:txBody>
                  <a:tcPr marL="0" marR="0" marT="0" marB="0" anchor="b">
                    <a:lnL>
                      <a:noFill/>
                    </a:lnL>
                    <a:lnR>
                      <a:noFill/>
                    </a:lnR>
                    <a:lnT w="6350" cap="flat" cmpd="sng" algn="ctr">
                      <a:solidFill>
                        <a:srgbClr val="000000"/>
                      </a:solidFill>
                      <a:prstDash val="solid"/>
                      <a:round/>
                      <a:headEnd type="none" w="med" len="med"/>
                      <a:tailEnd type="none" w="med" len="med"/>
                    </a:lnT>
                    <a:lnB>
                      <a:noFill/>
                    </a:lnB>
                    <a:solidFill>
                      <a:schemeClr val="bg1"/>
                    </a:solidFill>
                  </a:tcPr>
                </a:tc>
                <a:tc>
                  <a:txBody>
                    <a:bodyPr/>
                    <a:lstStyle/>
                    <a:p>
                      <a:pPr algn="ctr" fontAlgn="b"/>
                      <a:r>
                        <a:rPr lang="en-CA" sz="2000" b="0" i="0" u="none" strike="noStrike">
                          <a:solidFill>
                            <a:srgbClr val="000000"/>
                          </a:solidFill>
                          <a:latin typeface="Calibri"/>
                        </a:rPr>
                        <a:t>1.07</a:t>
                      </a:r>
                    </a:p>
                  </a:txBody>
                  <a:tcPr marL="0" marR="0" marT="0" marB="0" anchor="b">
                    <a:lnL>
                      <a:noFill/>
                    </a:lnL>
                    <a:lnR>
                      <a:noFill/>
                    </a:lnR>
                    <a:lnT w="6350" cap="flat" cmpd="sng" algn="ctr">
                      <a:solidFill>
                        <a:srgbClr val="000000"/>
                      </a:solidFill>
                      <a:prstDash val="solid"/>
                      <a:round/>
                      <a:headEnd type="none" w="med" len="med"/>
                      <a:tailEnd type="none" w="med" len="med"/>
                    </a:lnT>
                    <a:lnB>
                      <a:noFill/>
                    </a:lnB>
                    <a:solidFill>
                      <a:schemeClr val="bg1"/>
                    </a:solidFill>
                  </a:tcPr>
                </a:tc>
                <a:tc>
                  <a:txBody>
                    <a:bodyPr/>
                    <a:lstStyle/>
                    <a:p>
                      <a:pPr algn="ctr" fontAlgn="b"/>
                      <a:r>
                        <a:rPr lang="en-CA" sz="2000" b="0" i="0" u="none" strike="noStrike">
                          <a:solidFill>
                            <a:srgbClr val="000000"/>
                          </a:solidFill>
                          <a:latin typeface="Calibri"/>
                        </a:rPr>
                        <a:t>35.2</a:t>
                      </a:r>
                    </a:p>
                  </a:txBody>
                  <a:tcPr marL="0" marR="0" marT="0" marB="0" anchor="b">
                    <a:lnL>
                      <a:noFill/>
                    </a:lnL>
                    <a:lnR>
                      <a:noFill/>
                    </a:lnR>
                    <a:lnT w="6350" cap="flat" cmpd="sng" algn="ctr">
                      <a:solidFill>
                        <a:srgbClr val="000000"/>
                      </a:solidFill>
                      <a:prstDash val="solid"/>
                      <a:round/>
                      <a:headEnd type="none" w="med" len="med"/>
                      <a:tailEnd type="none" w="med" len="med"/>
                    </a:lnT>
                    <a:lnB>
                      <a:noFill/>
                    </a:lnB>
                    <a:solidFill>
                      <a:schemeClr val="bg1"/>
                    </a:solidFill>
                  </a:tcPr>
                </a:tc>
              </a:tr>
              <a:tr h="251535">
                <a:tc>
                  <a:txBody>
                    <a:bodyPr/>
                    <a:lstStyle/>
                    <a:p>
                      <a:pPr algn="ctr" fontAlgn="b"/>
                      <a:r>
                        <a:rPr lang="en-CA" sz="2000" b="0" i="0" u="none" strike="noStrike" dirty="0">
                          <a:solidFill>
                            <a:srgbClr val="000000"/>
                          </a:solidFill>
                          <a:latin typeface="Calibri"/>
                        </a:rPr>
                        <a:t>5</a:t>
                      </a:r>
                    </a:p>
                  </a:txBody>
                  <a:tcPr marL="0" marR="0" marT="0" marB="0" anchor="b">
                    <a:lnL>
                      <a:noFill/>
                    </a:lnL>
                    <a:lnR>
                      <a:noFill/>
                    </a:lnR>
                    <a:lnT>
                      <a:noFill/>
                    </a:lnT>
                    <a:lnB>
                      <a:noFill/>
                    </a:lnB>
                    <a:solidFill>
                      <a:schemeClr val="bg1"/>
                    </a:solidFill>
                  </a:tcPr>
                </a:tc>
                <a:tc>
                  <a:txBody>
                    <a:bodyPr/>
                    <a:lstStyle/>
                    <a:p>
                      <a:pPr algn="ctr" fontAlgn="b"/>
                      <a:r>
                        <a:rPr lang="en-CA" sz="2000" b="0" i="0" u="none" strike="noStrike">
                          <a:solidFill>
                            <a:srgbClr val="000000"/>
                          </a:solidFill>
                          <a:latin typeface="Calibri"/>
                        </a:rPr>
                        <a:t>14</a:t>
                      </a:r>
                    </a:p>
                  </a:txBody>
                  <a:tcPr marL="0" marR="0" marT="0" marB="0" anchor="b">
                    <a:lnL>
                      <a:noFill/>
                    </a:lnL>
                    <a:lnR>
                      <a:noFill/>
                    </a:lnR>
                    <a:lnT>
                      <a:noFill/>
                    </a:lnT>
                    <a:lnB>
                      <a:noFill/>
                    </a:lnB>
                    <a:solidFill>
                      <a:schemeClr val="bg1"/>
                    </a:solidFill>
                  </a:tcPr>
                </a:tc>
                <a:tc>
                  <a:txBody>
                    <a:bodyPr/>
                    <a:lstStyle/>
                    <a:p>
                      <a:pPr algn="ctr" fontAlgn="b"/>
                      <a:r>
                        <a:rPr lang="en-CA" sz="2000" b="0" i="0" u="none" strike="noStrike">
                          <a:solidFill>
                            <a:srgbClr val="000000"/>
                          </a:solidFill>
                          <a:latin typeface="Calibri"/>
                        </a:rPr>
                        <a:t>1.29</a:t>
                      </a:r>
                    </a:p>
                  </a:txBody>
                  <a:tcPr marL="0" marR="0" marT="0" marB="0" anchor="b">
                    <a:lnL>
                      <a:noFill/>
                    </a:lnL>
                    <a:lnR>
                      <a:noFill/>
                    </a:lnR>
                    <a:lnT>
                      <a:noFill/>
                    </a:lnT>
                    <a:lnB>
                      <a:noFill/>
                    </a:lnB>
                    <a:solidFill>
                      <a:schemeClr val="bg1"/>
                    </a:solidFill>
                  </a:tcPr>
                </a:tc>
                <a:tc>
                  <a:txBody>
                    <a:bodyPr/>
                    <a:lstStyle/>
                    <a:p>
                      <a:pPr algn="ctr" fontAlgn="b"/>
                      <a:r>
                        <a:rPr lang="en-CA" sz="2000" b="0" i="0" u="none" strike="noStrike">
                          <a:solidFill>
                            <a:srgbClr val="000000"/>
                          </a:solidFill>
                          <a:latin typeface="Calibri"/>
                        </a:rPr>
                        <a:t>18.0</a:t>
                      </a:r>
                    </a:p>
                  </a:txBody>
                  <a:tcPr marL="0" marR="0" marT="0" marB="0" anchor="b">
                    <a:lnL>
                      <a:noFill/>
                    </a:lnL>
                    <a:lnR>
                      <a:noFill/>
                    </a:lnR>
                    <a:lnT>
                      <a:noFill/>
                    </a:lnT>
                    <a:lnB>
                      <a:noFill/>
                    </a:lnB>
                    <a:solidFill>
                      <a:schemeClr val="bg1"/>
                    </a:solidFill>
                  </a:tcPr>
                </a:tc>
              </a:tr>
              <a:tr h="251535">
                <a:tc>
                  <a:txBody>
                    <a:bodyPr/>
                    <a:lstStyle/>
                    <a:p>
                      <a:pPr algn="ctr" fontAlgn="b"/>
                      <a:r>
                        <a:rPr lang="en-CA" sz="2000" b="0" i="0" u="none" strike="noStrike" dirty="0">
                          <a:solidFill>
                            <a:srgbClr val="000000"/>
                          </a:solidFill>
                          <a:latin typeface="Calibri"/>
                        </a:rPr>
                        <a:t>6</a:t>
                      </a:r>
                    </a:p>
                  </a:txBody>
                  <a:tcPr marL="0" marR="0" marT="0" marB="0" anchor="b">
                    <a:lnL>
                      <a:noFill/>
                    </a:lnL>
                    <a:lnR>
                      <a:noFill/>
                    </a:lnR>
                    <a:lnT>
                      <a:noFill/>
                    </a:lnT>
                    <a:lnB>
                      <a:noFill/>
                    </a:lnB>
                    <a:solidFill>
                      <a:schemeClr val="bg1"/>
                    </a:solidFill>
                  </a:tcPr>
                </a:tc>
                <a:tc>
                  <a:txBody>
                    <a:bodyPr/>
                    <a:lstStyle/>
                    <a:p>
                      <a:pPr algn="ctr" fontAlgn="b"/>
                      <a:r>
                        <a:rPr lang="en-CA" sz="2000" b="0" i="0" u="none" strike="noStrike">
                          <a:solidFill>
                            <a:srgbClr val="000000"/>
                          </a:solidFill>
                          <a:latin typeface="Calibri"/>
                        </a:rPr>
                        <a:t>3</a:t>
                      </a:r>
                    </a:p>
                  </a:txBody>
                  <a:tcPr marL="0" marR="0" marT="0" marB="0" anchor="b">
                    <a:lnL>
                      <a:noFill/>
                    </a:lnL>
                    <a:lnR>
                      <a:noFill/>
                    </a:lnR>
                    <a:lnT>
                      <a:noFill/>
                    </a:lnT>
                    <a:lnB>
                      <a:noFill/>
                    </a:lnB>
                    <a:solidFill>
                      <a:schemeClr val="bg1"/>
                    </a:solidFill>
                  </a:tcPr>
                </a:tc>
                <a:tc>
                  <a:txBody>
                    <a:bodyPr/>
                    <a:lstStyle/>
                    <a:p>
                      <a:pPr algn="ctr" fontAlgn="b"/>
                      <a:r>
                        <a:rPr lang="en-CA" sz="2000" b="0" i="0" u="none" strike="noStrike">
                          <a:solidFill>
                            <a:srgbClr val="000000"/>
                          </a:solidFill>
                          <a:latin typeface="Calibri"/>
                        </a:rPr>
                        <a:t>1.51</a:t>
                      </a:r>
                    </a:p>
                  </a:txBody>
                  <a:tcPr marL="0" marR="0" marT="0" marB="0" anchor="b">
                    <a:lnL>
                      <a:noFill/>
                    </a:lnL>
                    <a:lnR>
                      <a:noFill/>
                    </a:lnR>
                    <a:lnT>
                      <a:noFill/>
                    </a:lnT>
                    <a:lnB>
                      <a:noFill/>
                    </a:lnB>
                    <a:solidFill>
                      <a:schemeClr val="bg1"/>
                    </a:solidFill>
                  </a:tcPr>
                </a:tc>
                <a:tc>
                  <a:txBody>
                    <a:bodyPr/>
                    <a:lstStyle/>
                    <a:p>
                      <a:pPr algn="ctr" fontAlgn="b"/>
                      <a:r>
                        <a:rPr lang="en-CA" sz="2000" b="0" i="0" u="none" strike="noStrike">
                          <a:solidFill>
                            <a:srgbClr val="000000"/>
                          </a:solidFill>
                          <a:latin typeface="Calibri"/>
                        </a:rPr>
                        <a:t>4.5</a:t>
                      </a:r>
                    </a:p>
                  </a:txBody>
                  <a:tcPr marL="0" marR="0" marT="0" marB="0" anchor="b">
                    <a:lnL>
                      <a:noFill/>
                    </a:lnL>
                    <a:lnR>
                      <a:noFill/>
                    </a:lnR>
                    <a:lnT>
                      <a:noFill/>
                    </a:lnT>
                    <a:lnB>
                      <a:noFill/>
                    </a:lnB>
                    <a:solidFill>
                      <a:schemeClr val="bg1"/>
                    </a:solidFill>
                  </a:tcPr>
                </a:tc>
              </a:tr>
              <a:tr h="262015">
                <a:tc>
                  <a:txBody>
                    <a:bodyPr/>
                    <a:lstStyle/>
                    <a:p>
                      <a:pPr algn="ctr" fontAlgn="b"/>
                      <a:r>
                        <a:rPr lang="en-CA" sz="2000" b="0" i="0" u="none" strike="noStrike" dirty="0">
                          <a:solidFill>
                            <a:srgbClr val="000000"/>
                          </a:solidFill>
                          <a:latin typeface="Calibri"/>
                        </a:rPr>
                        <a:t>7</a:t>
                      </a:r>
                    </a:p>
                  </a:txBody>
                  <a:tcPr marL="0" marR="0" marT="0" marB="0" anchor="b">
                    <a:lnL>
                      <a:noFill/>
                    </a:lnL>
                    <a:lnR>
                      <a:noFill/>
                    </a:lnR>
                    <a:lnT>
                      <a:noFill/>
                    </a:lnT>
                    <a:lnB>
                      <a:noFill/>
                    </a:lnB>
                    <a:solidFill>
                      <a:schemeClr val="bg1"/>
                    </a:solidFill>
                  </a:tcPr>
                </a:tc>
                <a:tc>
                  <a:txBody>
                    <a:bodyPr/>
                    <a:lstStyle/>
                    <a:p>
                      <a:pPr algn="ctr" fontAlgn="b"/>
                      <a:r>
                        <a:rPr lang="en-CA" sz="2000" b="0" i="0" u="none" strike="noStrike" dirty="0">
                          <a:solidFill>
                            <a:srgbClr val="000000"/>
                          </a:solidFill>
                          <a:latin typeface="Calibri"/>
                        </a:rPr>
                        <a:t>1</a:t>
                      </a:r>
                    </a:p>
                  </a:txBody>
                  <a:tcPr marL="0" marR="0" marT="0" marB="0" anchor="b">
                    <a:lnL>
                      <a:noFill/>
                    </a:lnL>
                    <a:lnR>
                      <a:noFill/>
                    </a:lnR>
                    <a:lnT>
                      <a:noFill/>
                    </a:lnT>
                    <a:lnB>
                      <a:noFill/>
                    </a:lnB>
                    <a:solidFill>
                      <a:schemeClr val="bg1"/>
                    </a:solidFill>
                  </a:tcPr>
                </a:tc>
                <a:tc>
                  <a:txBody>
                    <a:bodyPr/>
                    <a:lstStyle/>
                    <a:p>
                      <a:pPr algn="ctr" fontAlgn="b"/>
                      <a:r>
                        <a:rPr lang="en-CA" sz="2000" b="0" i="0" u="none" strike="noStrike" dirty="0">
                          <a:solidFill>
                            <a:srgbClr val="000000"/>
                          </a:solidFill>
                          <a:latin typeface="Calibri"/>
                        </a:rPr>
                        <a:t>1.73</a:t>
                      </a:r>
                    </a:p>
                  </a:txBody>
                  <a:tcPr marL="0" marR="0" marT="0" marB="0" anchor="b">
                    <a:lnL>
                      <a:noFill/>
                    </a:lnL>
                    <a:lnR>
                      <a:noFill/>
                    </a:lnR>
                    <a:lnT>
                      <a:noFill/>
                    </a:lnT>
                    <a:lnB>
                      <a:noFill/>
                    </a:lnB>
                    <a:solidFill>
                      <a:schemeClr val="bg1"/>
                    </a:solidFill>
                  </a:tcPr>
                </a:tc>
                <a:tc>
                  <a:txBody>
                    <a:bodyPr/>
                    <a:lstStyle/>
                    <a:p>
                      <a:pPr algn="ctr" fontAlgn="b"/>
                      <a:r>
                        <a:rPr lang="en-CA" sz="2000" b="0" i="0" u="none" strike="noStrike" dirty="0">
                          <a:solidFill>
                            <a:srgbClr val="000000"/>
                          </a:solidFill>
                          <a:latin typeface="Calibri"/>
                        </a:rPr>
                        <a:t>1.7</a:t>
                      </a:r>
                    </a:p>
                  </a:txBody>
                  <a:tcPr marL="0" marR="0" marT="0" marB="0" anchor="b">
                    <a:lnL>
                      <a:noFill/>
                    </a:lnL>
                    <a:lnR>
                      <a:noFill/>
                    </a:lnR>
                    <a:lnT>
                      <a:noFill/>
                    </a:lnT>
                    <a:lnB w="25400" cap="flat" cmpd="dbl" algn="ctr">
                      <a:solidFill>
                        <a:srgbClr val="000000"/>
                      </a:solidFill>
                      <a:prstDash val="solid"/>
                      <a:round/>
                      <a:headEnd type="none" w="med" len="med"/>
                      <a:tailEnd type="none" w="med" len="med"/>
                    </a:lnB>
                    <a:solidFill>
                      <a:schemeClr val="bg1"/>
                    </a:solidFill>
                  </a:tcPr>
                </a:tc>
              </a:tr>
              <a:tr h="262015">
                <a:tc>
                  <a:txBody>
                    <a:bodyPr/>
                    <a:lstStyle/>
                    <a:p>
                      <a:pPr algn="ctr" fontAlgn="b"/>
                      <a:endParaRPr lang="en-CA" sz="2000" b="0" i="0" u="none" strike="noStrike" dirty="0">
                        <a:solidFill>
                          <a:srgbClr val="000000"/>
                        </a:solidFill>
                        <a:latin typeface="Calibri"/>
                      </a:endParaRPr>
                    </a:p>
                  </a:txBody>
                  <a:tcPr marL="0" marR="0" marT="0" marB="0" anchor="b">
                    <a:lnL>
                      <a:noFill/>
                    </a:lnL>
                    <a:lnR>
                      <a:noFill/>
                    </a:lnR>
                    <a:lnT>
                      <a:noFill/>
                    </a:lnT>
                    <a:lnB>
                      <a:noFill/>
                    </a:lnB>
                  </a:tcPr>
                </a:tc>
                <a:tc>
                  <a:txBody>
                    <a:bodyPr/>
                    <a:lstStyle/>
                    <a:p>
                      <a:pPr algn="ctr" fontAlgn="b"/>
                      <a:endParaRPr lang="en-CA" sz="2000" b="0" i="0" u="none" strike="noStrike" dirty="0">
                        <a:solidFill>
                          <a:srgbClr val="000000"/>
                        </a:solidFill>
                        <a:latin typeface="Calibri"/>
                      </a:endParaRPr>
                    </a:p>
                  </a:txBody>
                  <a:tcPr marL="0" marR="0" marT="0" marB="0" anchor="b">
                    <a:lnL>
                      <a:noFill/>
                    </a:lnL>
                    <a:lnR>
                      <a:noFill/>
                    </a:lnR>
                    <a:lnT>
                      <a:noFill/>
                    </a:lnT>
                    <a:lnB>
                      <a:noFill/>
                    </a:lnB>
                  </a:tcPr>
                </a:tc>
                <a:tc>
                  <a:txBody>
                    <a:bodyPr/>
                    <a:lstStyle/>
                    <a:p>
                      <a:pPr algn="ctr" fontAlgn="b"/>
                      <a:endParaRPr lang="en-CA" sz="2000" b="0" i="0" u="none" strike="noStrike" dirty="0">
                        <a:solidFill>
                          <a:srgbClr val="000000"/>
                        </a:solidFill>
                        <a:latin typeface="Calibri"/>
                      </a:endParaRPr>
                    </a:p>
                  </a:txBody>
                  <a:tcPr marL="0" marR="0" marT="0" marB="0" anchor="b">
                    <a:lnL>
                      <a:noFill/>
                    </a:lnL>
                    <a:lnR>
                      <a:noFill/>
                    </a:lnR>
                    <a:lnT>
                      <a:noFill/>
                    </a:lnT>
                    <a:lnB>
                      <a:noFill/>
                    </a:lnB>
                  </a:tcPr>
                </a:tc>
                <a:tc>
                  <a:txBody>
                    <a:bodyPr/>
                    <a:lstStyle/>
                    <a:p>
                      <a:pPr algn="ctr" fontAlgn="b"/>
                      <a:r>
                        <a:rPr lang="en-CA" sz="2000" b="1" i="0" u="none" strike="noStrike" dirty="0">
                          <a:solidFill>
                            <a:srgbClr val="000000"/>
                          </a:solidFill>
                          <a:latin typeface="Calibri"/>
                        </a:rPr>
                        <a:t>59.4</a:t>
                      </a:r>
                    </a:p>
                  </a:txBody>
                  <a:tcPr marL="0" marR="0" marT="0" marB="0" anchor="b">
                    <a:lnL>
                      <a:noFill/>
                    </a:lnL>
                    <a:lnR>
                      <a:noFill/>
                    </a:lnR>
                    <a:lnT w="25400" cap="flat" cmpd="dbl" algn="ctr">
                      <a:solidFill>
                        <a:srgbClr val="000000"/>
                      </a:solidFill>
                      <a:prstDash val="solid"/>
                      <a:round/>
                      <a:headEnd type="none" w="med" len="med"/>
                      <a:tailEnd type="none" w="med" len="med"/>
                    </a:lnT>
                    <a:lnB>
                      <a:noFill/>
                    </a:lnB>
                    <a:solidFill>
                      <a:schemeClr val="accent2">
                        <a:lumMod val="40000"/>
                        <a:lumOff val="60000"/>
                      </a:schemeClr>
                    </a:solidFill>
                  </a:tcPr>
                </a:tc>
              </a:tr>
            </a:tbl>
          </a:graphicData>
        </a:graphic>
      </p:graphicFrame>
      <p:sp>
        <p:nvSpPr>
          <p:cNvPr id="14" name="TextBox 13"/>
          <p:cNvSpPr txBox="1"/>
          <p:nvPr/>
        </p:nvSpPr>
        <p:spPr>
          <a:xfrm>
            <a:off x="161509" y="143635"/>
            <a:ext cx="6749429" cy="523220"/>
          </a:xfrm>
          <a:prstGeom prst="rect">
            <a:avLst/>
          </a:prstGeom>
          <a:solidFill>
            <a:srgbClr val="FFFF99"/>
          </a:solidFill>
          <a:ln w="19050">
            <a:solidFill>
              <a:srgbClr val="FF0000"/>
            </a:solidFill>
          </a:ln>
        </p:spPr>
        <p:txBody>
          <a:bodyPr wrap="square" rtlCol="0">
            <a:spAutoFit/>
          </a:bodyPr>
          <a:lstStyle/>
          <a:p>
            <a:r>
              <a:rPr lang="en-CA" sz="2800" dirty="0" smtClean="0"/>
              <a:t>Use          and          for: </a:t>
            </a:r>
            <a:r>
              <a:rPr lang="en-CA" sz="2800" b="1" dirty="0" smtClean="0"/>
              <a:t>Research about CMF</a:t>
            </a:r>
          </a:p>
        </p:txBody>
      </p:sp>
      <p:graphicFrame>
        <p:nvGraphicFramePr>
          <p:cNvPr id="112642" name="Object 2"/>
          <p:cNvGraphicFramePr>
            <a:graphicFrameLocks noChangeAspect="1"/>
          </p:cNvGraphicFramePr>
          <p:nvPr/>
        </p:nvGraphicFramePr>
        <p:xfrm>
          <a:off x="811900" y="135513"/>
          <a:ext cx="825500" cy="539750"/>
        </p:xfrm>
        <a:graphic>
          <a:graphicData uri="http://schemas.openxmlformats.org/presentationml/2006/ole">
            <p:oleObj spid="_x0000_s112642" name="Equation" r:id="rId3" imgW="368280" imgH="241200" progId="Equation.DSMT4">
              <p:embed/>
            </p:oleObj>
          </a:graphicData>
        </a:graphic>
      </p:graphicFrame>
      <p:graphicFrame>
        <p:nvGraphicFramePr>
          <p:cNvPr id="112643" name="Object 3"/>
          <p:cNvGraphicFramePr>
            <a:graphicFrameLocks noChangeAspect="1"/>
          </p:cNvGraphicFramePr>
          <p:nvPr/>
        </p:nvGraphicFramePr>
        <p:xfrm>
          <a:off x="2124363" y="200800"/>
          <a:ext cx="758825" cy="449263"/>
        </p:xfrm>
        <a:graphic>
          <a:graphicData uri="http://schemas.openxmlformats.org/presentationml/2006/ole">
            <p:oleObj spid="_x0000_s112643" name="Equation" r:id="rId4" imgW="342720" imgH="203040" progId="Equation.DSMT4">
              <p:embed/>
            </p:oleObj>
          </a:graphicData>
        </a:graphic>
      </p:graphicFrame>
      <p:graphicFrame>
        <p:nvGraphicFramePr>
          <p:cNvPr id="112644" name="Object 4"/>
          <p:cNvGraphicFramePr>
            <a:graphicFrameLocks noChangeAspect="1"/>
          </p:cNvGraphicFramePr>
          <p:nvPr/>
        </p:nvGraphicFramePr>
        <p:xfrm>
          <a:off x="5654835" y="2626479"/>
          <a:ext cx="2011362" cy="944562"/>
        </p:xfrm>
        <a:graphic>
          <a:graphicData uri="http://schemas.openxmlformats.org/presentationml/2006/ole">
            <p:oleObj spid="_x0000_s112644" name="Equation" r:id="rId5" imgW="838080" imgH="393480" progId="Equation.DSMT4">
              <p:embed/>
            </p:oleObj>
          </a:graphicData>
        </a:graphic>
      </p:graphicFrame>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CA" smtClean="0"/>
              <a:t>SPF workshop UBCO February 2014</a:t>
            </a:r>
            <a:endParaRPr lang="en-CA"/>
          </a:p>
        </p:txBody>
      </p:sp>
      <p:sp>
        <p:nvSpPr>
          <p:cNvPr id="3" name="Slide Number Placeholder 2"/>
          <p:cNvSpPr>
            <a:spLocks noGrp="1"/>
          </p:cNvSpPr>
          <p:nvPr>
            <p:ph type="sldNum" sz="quarter" idx="12"/>
          </p:nvPr>
        </p:nvSpPr>
        <p:spPr/>
        <p:txBody>
          <a:bodyPr/>
          <a:lstStyle/>
          <a:p>
            <a:fld id="{DA4189B1-7805-43E2-AFD9-89A95CE04D74}" type="slidenum">
              <a:rPr lang="en-CA" smtClean="0"/>
              <a:pPr/>
              <a:t>35</a:t>
            </a:fld>
            <a:endParaRPr lang="en-CA" dirty="0"/>
          </a:p>
        </p:txBody>
      </p:sp>
      <p:graphicFrame>
        <p:nvGraphicFramePr>
          <p:cNvPr id="9" name="Table 8"/>
          <p:cNvGraphicFramePr>
            <a:graphicFrameLocks noGrp="1"/>
          </p:cNvGraphicFramePr>
          <p:nvPr/>
        </p:nvGraphicFramePr>
        <p:xfrm>
          <a:off x="405520" y="419495"/>
          <a:ext cx="5355596" cy="2133600"/>
        </p:xfrm>
        <a:graphic>
          <a:graphicData uri="http://schemas.openxmlformats.org/drawingml/2006/table">
            <a:tbl>
              <a:tblPr/>
              <a:tblGrid>
                <a:gridCol w="678376"/>
                <a:gridCol w="821192"/>
                <a:gridCol w="1106823"/>
                <a:gridCol w="2749205"/>
              </a:tblGrid>
              <a:tr h="251535">
                <a:tc>
                  <a:txBody>
                    <a:bodyPr/>
                    <a:lstStyle/>
                    <a:p>
                      <a:pPr algn="ctr" fontAlgn="b"/>
                      <a:r>
                        <a:rPr lang="en-CA" sz="2000" b="1" i="0" u="none" strike="noStrike" dirty="0">
                          <a:solidFill>
                            <a:srgbClr val="000000"/>
                          </a:solidFill>
                          <a:latin typeface="Calibri"/>
                        </a:rPr>
                        <a:t>k</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chemeClr val="accent3">
                        <a:lumMod val="40000"/>
                        <a:lumOff val="60000"/>
                      </a:schemeClr>
                    </a:solidFill>
                  </a:tcPr>
                </a:tc>
                <a:tc>
                  <a:txBody>
                    <a:bodyPr/>
                    <a:lstStyle/>
                    <a:p>
                      <a:pPr algn="ctr" fontAlgn="b"/>
                      <a:r>
                        <a:rPr lang="en-CA" sz="2000" b="1" i="0" u="none" strike="noStrike" dirty="0">
                          <a:solidFill>
                            <a:srgbClr val="000000"/>
                          </a:solidFill>
                          <a:latin typeface="Calibri"/>
                        </a:rPr>
                        <a:t>n(k)</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chemeClr val="accent3">
                        <a:lumMod val="40000"/>
                        <a:lumOff val="60000"/>
                      </a:schemeClr>
                    </a:solidFill>
                  </a:tcPr>
                </a:tc>
                <a:tc>
                  <a:txBody>
                    <a:bodyPr/>
                    <a:lstStyle/>
                    <a:p>
                      <a:pPr algn="ctr" fontAlgn="b"/>
                      <a:r>
                        <a:rPr lang="en-CA" sz="2000" b="1" i="0" u="none" strike="noStrike" dirty="0" smtClean="0">
                          <a:solidFill>
                            <a:srgbClr val="000000"/>
                          </a:solidFill>
                          <a:latin typeface="Calibri"/>
                        </a:rPr>
                        <a:t>(</a:t>
                      </a:r>
                      <a:r>
                        <a:rPr lang="en-CA" sz="2000" b="1" i="0" u="none" strike="noStrike" dirty="0" err="1" smtClean="0">
                          <a:solidFill>
                            <a:srgbClr val="000000"/>
                          </a:solidFill>
                          <a:latin typeface="Calibri"/>
                        </a:rPr>
                        <a:t>k+b</a:t>
                      </a:r>
                      <a:r>
                        <a:rPr lang="en-CA" sz="2000" b="1" i="0" u="none" strike="noStrike" dirty="0" smtClean="0">
                          <a:solidFill>
                            <a:srgbClr val="000000"/>
                          </a:solidFill>
                          <a:latin typeface="Calibri"/>
                        </a:rPr>
                        <a:t>)/(</a:t>
                      </a:r>
                      <a:r>
                        <a:rPr lang="en-CA" sz="2000" b="1" i="0" u="none" strike="noStrike" dirty="0">
                          <a:solidFill>
                            <a:srgbClr val="000000"/>
                          </a:solidFill>
                          <a:latin typeface="Calibri"/>
                        </a:rPr>
                        <a:t>a+1)</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chemeClr val="accent3">
                        <a:lumMod val="40000"/>
                        <a:lumOff val="60000"/>
                      </a:schemeClr>
                    </a:solid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CA" sz="2000" b="1" i="0" u="none" strike="noStrike" dirty="0" smtClean="0">
                          <a:solidFill>
                            <a:srgbClr val="000000"/>
                          </a:solidFill>
                          <a:latin typeface="Calibri"/>
                        </a:rPr>
                        <a:t>n(k)*</a:t>
                      </a:r>
                      <a:r>
                        <a:rPr lang="en-CA" sz="2000" b="1" i="0" u="none" strike="noStrike" dirty="0" smtClean="0">
                          <a:solidFill>
                            <a:srgbClr val="000000"/>
                          </a:solidFill>
                          <a:latin typeface="+mn-lt"/>
                        </a:rPr>
                        <a:t>(</a:t>
                      </a:r>
                      <a:r>
                        <a:rPr lang="en-CA" sz="2000" b="1" i="0" u="none" strike="noStrike" dirty="0" err="1" smtClean="0">
                          <a:solidFill>
                            <a:srgbClr val="000000"/>
                          </a:solidFill>
                          <a:latin typeface="+mn-lt"/>
                        </a:rPr>
                        <a:t>k+b</a:t>
                      </a:r>
                      <a:r>
                        <a:rPr lang="en-CA" sz="2000" b="1" i="0" u="none" strike="noStrike" dirty="0" smtClean="0">
                          <a:solidFill>
                            <a:srgbClr val="000000"/>
                          </a:solidFill>
                          <a:latin typeface="+mn-lt"/>
                        </a:rPr>
                        <a:t>)/(a+1)</a:t>
                      </a:r>
                      <a:endParaRPr lang="en-CA" sz="2000" b="1" i="0" u="none" strike="noStrike" dirty="0">
                        <a:solidFill>
                          <a:srgbClr val="000000"/>
                        </a:solidFill>
                        <a:latin typeface="Calibri"/>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chemeClr val="accent3">
                        <a:lumMod val="40000"/>
                        <a:lumOff val="60000"/>
                      </a:schemeClr>
                    </a:solidFill>
                  </a:tcPr>
                </a:tc>
              </a:tr>
              <a:tr h="251535">
                <a:tc>
                  <a:txBody>
                    <a:bodyPr/>
                    <a:lstStyle/>
                    <a:p>
                      <a:pPr algn="ctr" fontAlgn="b"/>
                      <a:r>
                        <a:rPr lang="en-CA" sz="2000" b="0" i="0" u="none" strike="noStrike" dirty="0">
                          <a:solidFill>
                            <a:srgbClr val="000000"/>
                          </a:solidFill>
                          <a:latin typeface="Calibri"/>
                        </a:rPr>
                        <a:t>4</a:t>
                      </a:r>
                    </a:p>
                  </a:txBody>
                  <a:tcPr marL="0" marR="0" marT="0" marB="0" anchor="b">
                    <a:lnL>
                      <a:noFill/>
                    </a:lnL>
                    <a:lnR>
                      <a:noFill/>
                    </a:lnR>
                    <a:lnT w="6350" cap="flat" cmpd="sng" algn="ctr">
                      <a:solidFill>
                        <a:srgbClr val="000000"/>
                      </a:solidFill>
                      <a:prstDash val="solid"/>
                      <a:round/>
                      <a:headEnd type="none" w="med" len="med"/>
                      <a:tailEnd type="none" w="med" len="med"/>
                    </a:lnT>
                    <a:lnB>
                      <a:noFill/>
                    </a:lnB>
                    <a:solidFill>
                      <a:schemeClr val="bg1"/>
                    </a:solidFill>
                  </a:tcPr>
                </a:tc>
                <a:tc>
                  <a:txBody>
                    <a:bodyPr/>
                    <a:lstStyle/>
                    <a:p>
                      <a:pPr algn="ctr" fontAlgn="b"/>
                      <a:r>
                        <a:rPr lang="en-CA" sz="2000" b="0" i="0" u="none" strike="noStrike">
                          <a:solidFill>
                            <a:srgbClr val="000000"/>
                          </a:solidFill>
                          <a:latin typeface="Calibri"/>
                        </a:rPr>
                        <a:t>33</a:t>
                      </a:r>
                    </a:p>
                  </a:txBody>
                  <a:tcPr marL="0" marR="0" marT="0" marB="0" anchor="b">
                    <a:lnL>
                      <a:noFill/>
                    </a:lnL>
                    <a:lnR>
                      <a:noFill/>
                    </a:lnR>
                    <a:lnT w="6350" cap="flat" cmpd="sng" algn="ctr">
                      <a:solidFill>
                        <a:srgbClr val="000000"/>
                      </a:solidFill>
                      <a:prstDash val="solid"/>
                      <a:round/>
                      <a:headEnd type="none" w="med" len="med"/>
                      <a:tailEnd type="none" w="med" len="med"/>
                    </a:lnT>
                    <a:lnB>
                      <a:noFill/>
                    </a:lnB>
                    <a:solidFill>
                      <a:schemeClr val="bg1"/>
                    </a:solidFill>
                  </a:tcPr>
                </a:tc>
                <a:tc>
                  <a:txBody>
                    <a:bodyPr/>
                    <a:lstStyle/>
                    <a:p>
                      <a:pPr algn="ctr" fontAlgn="b"/>
                      <a:r>
                        <a:rPr lang="en-CA" sz="2000" b="0" i="0" u="none" strike="noStrike">
                          <a:solidFill>
                            <a:srgbClr val="000000"/>
                          </a:solidFill>
                          <a:latin typeface="Calibri"/>
                        </a:rPr>
                        <a:t>1.07</a:t>
                      </a:r>
                    </a:p>
                  </a:txBody>
                  <a:tcPr marL="0" marR="0" marT="0" marB="0" anchor="b">
                    <a:lnL>
                      <a:noFill/>
                    </a:lnL>
                    <a:lnR>
                      <a:noFill/>
                    </a:lnR>
                    <a:lnT w="6350" cap="flat" cmpd="sng" algn="ctr">
                      <a:solidFill>
                        <a:srgbClr val="000000"/>
                      </a:solidFill>
                      <a:prstDash val="solid"/>
                      <a:round/>
                      <a:headEnd type="none" w="med" len="med"/>
                      <a:tailEnd type="none" w="med" len="med"/>
                    </a:lnT>
                    <a:lnB>
                      <a:noFill/>
                    </a:lnB>
                    <a:solidFill>
                      <a:schemeClr val="bg1"/>
                    </a:solidFill>
                  </a:tcPr>
                </a:tc>
                <a:tc>
                  <a:txBody>
                    <a:bodyPr/>
                    <a:lstStyle/>
                    <a:p>
                      <a:pPr algn="ctr" fontAlgn="b"/>
                      <a:r>
                        <a:rPr lang="en-CA" sz="2000" b="0" i="0" u="none" strike="noStrike">
                          <a:solidFill>
                            <a:srgbClr val="000000"/>
                          </a:solidFill>
                          <a:latin typeface="Calibri"/>
                        </a:rPr>
                        <a:t>35.2</a:t>
                      </a:r>
                    </a:p>
                  </a:txBody>
                  <a:tcPr marL="0" marR="0" marT="0" marB="0" anchor="b">
                    <a:lnL>
                      <a:noFill/>
                    </a:lnL>
                    <a:lnR>
                      <a:noFill/>
                    </a:lnR>
                    <a:lnT w="6350" cap="flat" cmpd="sng" algn="ctr">
                      <a:solidFill>
                        <a:srgbClr val="000000"/>
                      </a:solidFill>
                      <a:prstDash val="solid"/>
                      <a:round/>
                      <a:headEnd type="none" w="med" len="med"/>
                      <a:tailEnd type="none" w="med" len="med"/>
                    </a:lnT>
                    <a:lnB>
                      <a:noFill/>
                    </a:lnB>
                    <a:solidFill>
                      <a:schemeClr val="bg1"/>
                    </a:solidFill>
                  </a:tcPr>
                </a:tc>
              </a:tr>
              <a:tr h="251535">
                <a:tc>
                  <a:txBody>
                    <a:bodyPr/>
                    <a:lstStyle/>
                    <a:p>
                      <a:pPr algn="ctr" fontAlgn="b"/>
                      <a:r>
                        <a:rPr lang="en-CA" sz="2000" b="0" i="0" u="none" strike="noStrike" dirty="0">
                          <a:solidFill>
                            <a:srgbClr val="000000"/>
                          </a:solidFill>
                          <a:latin typeface="Calibri"/>
                        </a:rPr>
                        <a:t>5</a:t>
                      </a:r>
                    </a:p>
                  </a:txBody>
                  <a:tcPr marL="0" marR="0" marT="0" marB="0" anchor="b">
                    <a:lnL>
                      <a:noFill/>
                    </a:lnL>
                    <a:lnR>
                      <a:noFill/>
                    </a:lnR>
                    <a:lnT>
                      <a:noFill/>
                    </a:lnT>
                    <a:lnB>
                      <a:noFill/>
                    </a:lnB>
                    <a:solidFill>
                      <a:schemeClr val="bg1"/>
                    </a:solidFill>
                  </a:tcPr>
                </a:tc>
                <a:tc>
                  <a:txBody>
                    <a:bodyPr/>
                    <a:lstStyle/>
                    <a:p>
                      <a:pPr algn="ctr" fontAlgn="b"/>
                      <a:r>
                        <a:rPr lang="en-CA" sz="2000" b="0" i="0" u="none" strike="noStrike">
                          <a:solidFill>
                            <a:srgbClr val="000000"/>
                          </a:solidFill>
                          <a:latin typeface="Calibri"/>
                        </a:rPr>
                        <a:t>14</a:t>
                      </a:r>
                    </a:p>
                  </a:txBody>
                  <a:tcPr marL="0" marR="0" marT="0" marB="0" anchor="b">
                    <a:lnL>
                      <a:noFill/>
                    </a:lnL>
                    <a:lnR>
                      <a:noFill/>
                    </a:lnR>
                    <a:lnT>
                      <a:noFill/>
                    </a:lnT>
                    <a:lnB>
                      <a:noFill/>
                    </a:lnB>
                    <a:solidFill>
                      <a:schemeClr val="bg1"/>
                    </a:solidFill>
                  </a:tcPr>
                </a:tc>
                <a:tc>
                  <a:txBody>
                    <a:bodyPr/>
                    <a:lstStyle/>
                    <a:p>
                      <a:pPr algn="ctr" fontAlgn="b"/>
                      <a:r>
                        <a:rPr lang="en-CA" sz="2000" b="0" i="0" u="none" strike="noStrike" dirty="0">
                          <a:solidFill>
                            <a:srgbClr val="000000"/>
                          </a:solidFill>
                          <a:latin typeface="Calibri"/>
                        </a:rPr>
                        <a:t>1.29</a:t>
                      </a:r>
                    </a:p>
                  </a:txBody>
                  <a:tcPr marL="0" marR="0" marT="0" marB="0" anchor="b">
                    <a:lnL>
                      <a:noFill/>
                    </a:lnL>
                    <a:lnR>
                      <a:noFill/>
                    </a:lnR>
                    <a:lnT>
                      <a:noFill/>
                    </a:lnT>
                    <a:lnB>
                      <a:noFill/>
                    </a:lnB>
                    <a:solidFill>
                      <a:schemeClr val="bg1"/>
                    </a:solidFill>
                  </a:tcPr>
                </a:tc>
                <a:tc>
                  <a:txBody>
                    <a:bodyPr/>
                    <a:lstStyle/>
                    <a:p>
                      <a:pPr algn="ctr" fontAlgn="b"/>
                      <a:r>
                        <a:rPr lang="en-CA" sz="2000" b="0" i="0" u="none" strike="noStrike">
                          <a:solidFill>
                            <a:srgbClr val="000000"/>
                          </a:solidFill>
                          <a:latin typeface="Calibri"/>
                        </a:rPr>
                        <a:t>18.0</a:t>
                      </a:r>
                    </a:p>
                  </a:txBody>
                  <a:tcPr marL="0" marR="0" marT="0" marB="0" anchor="b">
                    <a:lnL>
                      <a:noFill/>
                    </a:lnL>
                    <a:lnR>
                      <a:noFill/>
                    </a:lnR>
                    <a:lnT>
                      <a:noFill/>
                    </a:lnT>
                    <a:lnB>
                      <a:noFill/>
                    </a:lnB>
                    <a:solidFill>
                      <a:schemeClr val="bg1"/>
                    </a:solidFill>
                  </a:tcPr>
                </a:tc>
              </a:tr>
              <a:tr h="251535">
                <a:tc>
                  <a:txBody>
                    <a:bodyPr/>
                    <a:lstStyle/>
                    <a:p>
                      <a:pPr algn="ctr" fontAlgn="b"/>
                      <a:r>
                        <a:rPr lang="en-CA" sz="2000" b="0" i="0" u="none" strike="noStrike" dirty="0">
                          <a:solidFill>
                            <a:srgbClr val="000000"/>
                          </a:solidFill>
                          <a:latin typeface="Calibri"/>
                        </a:rPr>
                        <a:t>6</a:t>
                      </a:r>
                    </a:p>
                  </a:txBody>
                  <a:tcPr marL="0" marR="0" marT="0" marB="0" anchor="b">
                    <a:lnL>
                      <a:noFill/>
                    </a:lnL>
                    <a:lnR>
                      <a:noFill/>
                    </a:lnR>
                    <a:lnT>
                      <a:noFill/>
                    </a:lnT>
                    <a:lnB>
                      <a:noFill/>
                    </a:lnB>
                    <a:solidFill>
                      <a:schemeClr val="bg1"/>
                    </a:solidFill>
                  </a:tcPr>
                </a:tc>
                <a:tc>
                  <a:txBody>
                    <a:bodyPr/>
                    <a:lstStyle/>
                    <a:p>
                      <a:pPr algn="ctr" fontAlgn="b"/>
                      <a:r>
                        <a:rPr lang="en-CA" sz="2000" b="0" i="0" u="none" strike="noStrike">
                          <a:solidFill>
                            <a:srgbClr val="000000"/>
                          </a:solidFill>
                          <a:latin typeface="Calibri"/>
                        </a:rPr>
                        <a:t>3</a:t>
                      </a:r>
                    </a:p>
                  </a:txBody>
                  <a:tcPr marL="0" marR="0" marT="0" marB="0" anchor="b">
                    <a:lnL>
                      <a:noFill/>
                    </a:lnL>
                    <a:lnR>
                      <a:noFill/>
                    </a:lnR>
                    <a:lnT>
                      <a:noFill/>
                    </a:lnT>
                    <a:lnB>
                      <a:noFill/>
                    </a:lnB>
                    <a:solidFill>
                      <a:schemeClr val="bg1"/>
                    </a:solidFill>
                  </a:tcPr>
                </a:tc>
                <a:tc>
                  <a:txBody>
                    <a:bodyPr/>
                    <a:lstStyle/>
                    <a:p>
                      <a:pPr algn="ctr" fontAlgn="b"/>
                      <a:r>
                        <a:rPr lang="en-CA" sz="2000" b="0" i="0" u="none" strike="noStrike">
                          <a:solidFill>
                            <a:srgbClr val="000000"/>
                          </a:solidFill>
                          <a:latin typeface="Calibri"/>
                        </a:rPr>
                        <a:t>1.51</a:t>
                      </a:r>
                    </a:p>
                  </a:txBody>
                  <a:tcPr marL="0" marR="0" marT="0" marB="0" anchor="b">
                    <a:lnL>
                      <a:noFill/>
                    </a:lnL>
                    <a:lnR>
                      <a:noFill/>
                    </a:lnR>
                    <a:lnT>
                      <a:noFill/>
                    </a:lnT>
                    <a:lnB>
                      <a:noFill/>
                    </a:lnB>
                    <a:solidFill>
                      <a:schemeClr val="bg1"/>
                    </a:solidFill>
                  </a:tcPr>
                </a:tc>
                <a:tc>
                  <a:txBody>
                    <a:bodyPr/>
                    <a:lstStyle/>
                    <a:p>
                      <a:pPr algn="ctr" fontAlgn="b"/>
                      <a:r>
                        <a:rPr lang="en-CA" sz="2000" b="0" i="0" u="none" strike="noStrike">
                          <a:solidFill>
                            <a:srgbClr val="000000"/>
                          </a:solidFill>
                          <a:latin typeface="Calibri"/>
                        </a:rPr>
                        <a:t>4.5</a:t>
                      </a:r>
                    </a:p>
                  </a:txBody>
                  <a:tcPr marL="0" marR="0" marT="0" marB="0" anchor="b">
                    <a:lnL>
                      <a:noFill/>
                    </a:lnL>
                    <a:lnR>
                      <a:noFill/>
                    </a:lnR>
                    <a:lnT>
                      <a:noFill/>
                    </a:lnT>
                    <a:lnB>
                      <a:noFill/>
                    </a:lnB>
                    <a:solidFill>
                      <a:schemeClr val="bg1"/>
                    </a:solidFill>
                  </a:tcPr>
                </a:tc>
              </a:tr>
              <a:tr h="262015">
                <a:tc>
                  <a:txBody>
                    <a:bodyPr/>
                    <a:lstStyle/>
                    <a:p>
                      <a:pPr algn="ctr" fontAlgn="b"/>
                      <a:r>
                        <a:rPr lang="en-CA" sz="2000" b="0" i="0" u="none" strike="noStrike" dirty="0">
                          <a:solidFill>
                            <a:srgbClr val="000000"/>
                          </a:solidFill>
                          <a:latin typeface="Calibri"/>
                        </a:rPr>
                        <a:t>7</a:t>
                      </a:r>
                    </a:p>
                  </a:txBody>
                  <a:tcPr marL="0" marR="0" marT="0" marB="0" anchor="b">
                    <a:lnL>
                      <a:noFill/>
                    </a:lnL>
                    <a:lnR>
                      <a:noFill/>
                    </a:lnR>
                    <a:lnT>
                      <a:noFill/>
                    </a:lnT>
                    <a:lnB>
                      <a:noFill/>
                    </a:lnB>
                    <a:solidFill>
                      <a:schemeClr val="bg1"/>
                    </a:solidFill>
                  </a:tcPr>
                </a:tc>
                <a:tc>
                  <a:txBody>
                    <a:bodyPr/>
                    <a:lstStyle/>
                    <a:p>
                      <a:pPr algn="ctr" fontAlgn="b"/>
                      <a:r>
                        <a:rPr lang="en-CA" sz="2000" b="0" i="0" u="none" strike="noStrike" dirty="0">
                          <a:solidFill>
                            <a:srgbClr val="000000"/>
                          </a:solidFill>
                          <a:latin typeface="Calibri"/>
                        </a:rPr>
                        <a:t>1</a:t>
                      </a:r>
                    </a:p>
                  </a:txBody>
                  <a:tcPr marL="0" marR="0" marT="0" marB="0" anchor="b">
                    <a:lnL>
                      <a:noFill/>
                    </a:lnL>
                    <a:lnR>
                      <a:noFill/>
                    </a:lnR>
                    <a:lnT>
                      <a:noFill/>
                    </a:lnT>
                    <a:lnB>
                      <a:noFill/>
                    </a:lnB>
                    <a:solidFill>
                      <a:schemeClr val="bg1"/>
                    </a:solidFill>
                  </a:tcPr>
                </a:tc>
                <a:tc>
                  <a:txBody>
                    <a:bodyPr/>
                    <a:lstStyle/>
                    <a:p>
                      <a:pPr algn="ctr" fontAlgn="b"/>
                      <a:r>
                        <a:rPr lang="en-CA" sz="2000" b="0" i="0" u="none" strike="noStrike" dirty="0">
                          <a:solidFill>
                            <a:srgbClr val="000000"/>
                          </a:solidFill>
                          <a:latin typeface="Calibri"/>
                        </a:rPr>
                        <a:t>1.73</a:t>
                      </a:r>
                    </a:p>
                  </a:txBody>
                  <a:tcPr marL="0" marR="0" marT="0" marB="0" anchor="b">
                    <a:lnL>
                      <a:noFill/>
                    </a:lnL>
                    <a:lnR>
                      <a:noFill/>
                    </a:lnR>
                    <a:lnT>
                      <a:noFill/>
                    </a:lnT>
                    <a:lnB>
                      <a:noFill/>
                    </a:lnB>
                    <a:solidFill>
                      <a:schemeClr val="bg1"/>
                    </a:solidFill>
                  </a:tcPr>
                </a:tc>
                <a:tc>
                  <a:txBody>
                    <a:bodyPr/>
                    <a:lstStyle/>
                    <a:p>
                      <a:pPr algn="ctr" fontAlgn="b"/>
                      <a:r>
                        <a:rPr lang="en-CA" sz="2000" b="0" i="0" u="none" strike="noStrike" dirty="0">
                          <a:solidFill>
                            <a:srgbClr val="000000"/>
                          </a:solidFill>
                          <a:latin typeface="Calibri"/>
                        </a:rPr>
                        <a:t>1.7</a:t>
                      </a:r>
                    </a:p>
                  </a:txBody>
                  <a:tcPr marL="0" marR="0" marT="0" marB="0" anchor="b">
                    <a:lnL>
                      <a:noFill/>
                    </a:lnL>
                    <a:lnR>
                      <a:noFill/>
                    </a:lnR>
                    <a:lnT>
                      <a:noFill/>
                    </a:lnT>
                    <a:lnB w="25400" cap="flat" cmpd="dbl" algn="ctr">
                      <a:solidFill>
                        <a:srgbClr val="000000"/>
                      </a:solidFill>
                      <a:prstDash val="solid"/>
                      <a:round/>
                      <a:headEnd type="none" w="med" len="med"/>
                      <a:tailEnd type="none" w="med" len="med"/>
                    </a:lnB>
                    <a:solidFill>
                      <a:schemeClr val="bg1"/>
                    </a:solidFill>
                  </a:tcPr>
                </a:tc>
              </a:tr>
              <a:tr h="262015">
                <a:tc>
                  <a:txBody>
                    <a:bodyPr/>
                    <a:lstStyle/>
                    <a:p>
                      <a:pPr algn="ctr" fontAlgn="b"/>
                      <a:endParaRPr lang="en-CA" sz="2000" b="0" i="0" u="none" strike="noStrike" dirty="0">
                        <a:solidFill>
                          <a:srgbClr val="000000"/>
                        </a:solidFill>
                        <a:latin typeface="Calibri"/>
                      </a:endParaRPr>
                    </a:p>
                  </a:txBody>
                  <a:tcPr marL="0" marR="0" marT="0" marB="0" anchor="b">
                    <a:lnL>
                      <a:noFill/>
                    </a:lnL>
                    <a:lnR>
                      <a:noFill/>
                    </a:lnR>
                    <a:lnT>
                      <a:noFill/>
                    </a:lnT>
                    <a:lnB>
                      <a:noFill/>
                    </a:lnB>
                  </a:tcPr>
                </a:tc>
                <a:tc>
                  <a:txBody>
                    <a:bodyPr/>
                    <a:lstStyle/>
                    <a:p>
                      <a:pPr algn="ctr" fontAlgn="b"/>
                      <a:endParaRPr lang="en-CA" sz="2000" b="0" i="0" u="none" strike="noStrike" dirty="0">
                        <a:solidFill>
                          <a:srgbClr val="000000"/>
                        </a:solidFill>
                        <a:latin typeface="Calibri"/>
                      </a:endParaRPr>
                    </a:p>
                  </a:txBody>
                  <a:tcPr marL="0" marR="0" marT="0" marB="0" anchor="b">
                    <a:lnL>
                      <a:noFill/>
                    </a:lnL>
                    <a:lnR>
                      <a:noFill/>
                    </a:lnR>
                    <a:lnT>
                      <a:noFill/>
                    </a:lnT>
                    <a:lnB>
                      <a:noFill/>
                    </a:lnB>
                  </a:tcPr>
                </a:tc>
                <a:tc>
                  <a:txBody>
                    <a:bodyPr/>
                    <a:lstStyle/>
                    <a:p>
                      <a:pPr algn="ctr" fontAlgn="b"/>
                      <a:endParaRPr lang="en-CA" sz="2000" b="0" i="0" u="none" strike="noStrike" dirty="0">
                        <a:solidFill>
                          <a:srgbClr val="000000"/>
                        </a:solidFill>
                        <a:latin typeface="Calibri"/>
                      </a:endParaRPr>
                    </a:p>
                  </a:txBody>
                  <a:tcPr marL="0" marR="0" marT="0" marB="0" anchor="b">
                    <a:lnL>
                      <a:noFill/>
                    </a:lnL>
                    <a:lnR>
                      <a:noFill/>
                    </a:lnR>
                    <a:lnT>
                      <a:noFill/>
                    </a:lnT>
                    <a:lnB>
                      <a:noFill/>
                    </a:lnB>
                  </a:tcPr>
                </a:tc>
                <a:tc>
                  <a:txBody>
                    <a:bodyPr/>
                    <a:lstStyle/>
                    <a:p>
                      <a:pPr algn="ctr" fontAlgn="b"/>
                      <a:r>
                        <a:rPr lang="en-CA" sz="2000" b="1" i="0" u="none" strike="noStrike" dirty="0">
                          <a:solidFill>
                            <a:srgbClr val="000000"/>
                          </a:solidFill>
                          <a:latin typeface="Calibri"/>
                        </a:rPr>
                        <a:t>59.4</a:t>
                      </a:r>
                    </a:p>
                  </a:txBody>
                  <a:tcPr marL="0" marR="0" marT="0" marB="0" anchor="b">
                    <a:lnL>
                      <a:noFill/>
                    </a:lnL>
                    <a:lnR>
                      <a:noFill/>
                    </a:lnR>
                    <a:lnT w="25400" cap="flat" cmpd="dbl" algn="ctr">
                      <a:solidFill>
                        <a:srgbClr val="000000"/>
                      </a:solidFill>
                      <a:prstDash val="solid"/>
                      <a:round/>
                      <a:headEnd type="none" w="med" len="med"/>
                      <a:tailEnd type="none" w="med" len="med"/>
                    </a:lnT>
                    <a:lnB>
                      <a:noFill/>
                    </a:lnB>
                    <a:solidFill>
                      <a:schemeClr val="accent2">
                        <a:lumMod val="40000"/>
                        <a:lumOff val="60000"/>
                      </a:schemeClr>
                    </a:solidFill>
                  </a:tcPr>
                </a:tc>
              </a:tr>
            </a:tbl>
          </a:graphicData>
        </a:graphic>
      </p:graphicFrame>
      <p:sp>
        <p:nvSpPr>
          <p:cNvPr id="17" name="TextBox 16"/>
          <p:cNvSpPr txBox="1"/>
          <p:nvPr/>
        </p:nvSpPr>
        <p:spPr>
          <a:xfrm>
            <a:off x="585539" y="2759755"/>
            <a:ext cx="6345705" cy="954107"/>
          </a:xfrm>
          <a:prstGeom prst="rect">
            <a:avLst/>
          </a:prstGeom>
          <a:solidFill>
            <a:schemeClr val="bg1"/>
          </a:solidFill>
          <a:ln w="19050">
            <a:solidFill>
              <a:srgbClr val="FF0000"/>
            </a:solidFill>
          </a:ln>
        </p:spPr>
        <p:txBody>
          <a:bodyPr wrap="square" rtlCol="0">
            <a:spAutoFit/>
          </a:bodyPr>
          <a:lstStyle/>
          <a:p>
            <a:r>
              <a:rPr lang="en-CA" sz="2800" dirty="0" smtClean="0"/>
              <a:t>How come that drivers with 227 accidents are expected to have only 59.4?</a:t>
            </a:r>
          </a:p>
        </p:txBody>
      </p:sp>
      <p:sp>
        <p:nvSpPr>
          <p:cNvPr id="13" name="TextBox 12"/>
          <p:cNvSpPr txBox="1"/>
          <p:nvPr/>
        </p:nvSpPr>
        <p:spPr>
          <a:xfrm>
            <a:off x="534296" y="4132399"/>
            <a:ext cx="7967566" cy="1384995"/>
          </a:xfrm>
          <a:prstGeom prst="rect">
            <a:avLst/>
          </a:prstGeom>
          <a:solidFill>
            <a:schemeClr val="bg1"/>
          </a:solidFill>
          <a:ln w="19050">
            <a:solidFill>
              <a:srgbClr val="FF0000"/>
            </a:solidFill>
          </a:ln>
        </p:spPr>
        <p:txBody>
          <a:bodyPr wrap="none" rtlCol="0">
            <a:spAutoFit/>
          </a:bodyPr>
          <a:lstStyle/>
          <a:p>
            <a:r>
              <a:rPr lang="en-CA" sz="2800" dirty="0" smtClean="0"/>
              <a:t>Before: 4*33+5*14+6*3+7*1=227 crashes in six years</a:t>
            </a:r>
          </a:p>
          <a:p>
            <a:r>
              <a:rPr lang="en-CA" sz="2800" dirty="0" smtClean="0"/>
              <a:t>If ineffective, Expected After= 59 crashes in six years</a:t>
            </a:r>
          </a:p>
          <a:p>
            <a:r>
              <a:rPr lang="en-CA" sz="2800" b="1" dirty="0" smtClean="0">
                <a:solidFill>
                  <a:srgbClr val="FF0000"/>
                </a:solidFill>
              </a:rPr>
              <a:t>227-59=168 Regression to mean!</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CA" smtClean="0"/>
              <a:t>SPF workshop UBCO February 2014</a:t>
            </a:r>
            <a:endParaRPr lang="en-CA"/>
          </a:p>
        </p:txBody>
      </p:sp>
      <p:sp>
        <p:nvSpPr>
          <p:cNvPr id="3" name="Slide Number Placeholder 2"/>
          <p:cNvSpPr>
            <a:spLocks noGrp="1"/>
          </p:cNvSpPr>
          <p:nvPr>
            <p:ph type="sldNum" sz="quarter" idx="12"/>
          </p:nvPr>
        </p:nvSpPr>
        <p:spPr/>
        <p:txBody>
          <a:bodyPr/>
          <a:lstStyle/>
          <a:p>
            <a:fld id="{DA4189B1-7805-43E2-AFD9-89A95CE04D74}" type="slidenum">
              <a:rPr lang="en-CA" smtClean="0"/>
              <a:pPr/>
              <a:t>36</a:t>
            </a:fld>
            <a:endParaRPr lang="en-CA"/>
          </a:p>
        </p:txBody>
      </p:sp>
      <p:sp>
        <p:nvSpPr>
          <p:cNvPr id="6" name="TextBox 5"/>
          <p:cNvSpPr txBox="1"/>
          <p:nvPr/>
        </p:nvSpPr>
        <p:spPr>
          <a:xfrm>
            <a:off x="476545" y="554715"/>
            <a:ext cx="8055895" cy="4201150"/>
          </a:xfrm>
          <a:prstGeom prst="rect">
            <a:avLst/>
          </a:prstGeom>
          <a:solidFill>
            <a:schemeClr val="bg1"/>
          </a:solidFill>
          <a:ln w="19050">
            <a:solidFill>
              <a:srgbClr val="FF0000"/>
            </a:solidFill>
          </a:ln>
        </p:spPr>
        <p:txBody>
          <a:bodyPr wrap="square" rtlCol="0">
            <a:spAutoFit/>
          </a:bodyPr>
          <a:lstStyle/>
          <a:p>
            <a:r>
              <a:rPr lang="en-CA" sz="2800" u="sng" dirty="0" smtClean="0"/>
              <a:t>Summary of illustrations:</a:t>
            </a:r>
          </a:p>
          <a:p>
            <a:r>
              <a:rPr lang="en-CA" sz="2800" dirty="0" smtClean="0"/>
              <a:t>We used estimates of </a:t>
            </a:r>
            <a:r>
              <a:rPr lang="en-CA" sz="2800" b="1" dirty="0" smtClean="0"/>
              <a:t>E{</a:t>
            </a:r>
            <a:r>
              <a:rPr lang="el-GR" sz="2800" b="1" dirty="0" smtClean="0"/>
              <a:t>μ</a:t>
            </a:r>
            <a:r>
              <a:rPr lang="en-CA" sz="2800" b="1" dirty="0" smtClean="0"/>
              <a:t>} and VAR{</a:t>
            </a:r>
            <a:r>
              <a:rPr lang="el-GR" sz="2800" b="1" dirty="0" smtClean="0"/>
              <a:t>μ</a:t>
            </a:r>
            <a:r>
              <a:rPr lang="en-CA" sz="2800" b="1" dirty="0" smtClean="0"/>
              <a:t>} </a:t>
            </a:r>
            <a:r>
              <a:rPr lang="en-CA" sz="2800" dirty="0" smtClean="0"/>
              <a:t>to:</a:t>
            </a:r>
          </a:p>
          <a:p>
            <a:pPr>
              <a:spcBef>
                <a:spcPts val="600"/>
              </a:spcBef>
              <a:buFont typeface="Arial" pitchFamily="34" charset="0"/>
              <a:buChar char="•"/>
            </a:pPr>
            <a:r>
              <a:rPr lang="en-CA" sz="2800" dirty="0" smtClean="0"/>
              <a:t> Estimate how many deviant units are in a population;</a:t>
            </a:r>
          </a:p>
          <a:p>
            <a:pPr>
              <a:spcBef>
                <a:spcPts val="600"/>
              </a:spcBef>
              <a:buFont typeface="Arial" pitchFamily="34" charset="0"/>
              <a:buChar char="•"/>
            </a:pPr>
            <a:r>
              <a:rPr lang="en-CA" sz="2800" dirty="0" smtClean="0"/>
              <a:t> Estimate how many deviants are in subpopulations of units with many crashes (correct and false positives and negatives);</a:t>
            </a:r>
          </a:p>
          <a:p>
            <a:pPr>
              <a:spcBef>
                <a:spcPts val="600"/>
              </a:spcBef>
              <a:buFont typeface="Arial" pitchFamily="34" charset="0"/>
              <a:buChar char="•"/>
            </a:pPr>
            <a:r>
              <a:rPr lang="en-CA" sz="2800" dirty="0" smtClean="0"/>
              <a:t> How many crashes will be saved and how many to expect after an ineffective treatment.</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holidayinsights.com/moreholidays/December/flashlight.jpg"/>
          <p:cNvPicPr>
            <a:picLocks noChangeAspect="1" noChangeArrowheads="1"/>
          </p:cNvPicPr>
          <p:nvPr/>
        </p:nvPicPr>
        <p:blipFill>
          <a:blip r:embed="rId2" cstate="print"/>
          <a:srcRect/>
          <a:stretch>
            <a:fillRect/>
          </a:stretch>
        </p:blipFill>
        <p:spPr bwMode="auto">
          <a:xfrm rot="14963691">
            <a:off x="1552382" y="2151588"/>
            <a:ext cx="1707148" cy="1268980"/>
          </a:xfrm>
          <a:prstGeom prst="rect">
            <a:avLst/>
          </a:prstGeom>
          <a:noFill/>
        </p:spPr>
      </p:pic>
      <p:pic>
        <p:nvPicPr>
          <p:cNvPr id="1028" name="Picture 4" descr="http://vlab.ethz.ch/flashlight/images/flashlight.jpg"/>
          <p:cNvPicPr>
            <a:picLocks noChangeAspect="1" noChangeArrowheads="1"/>
          </p:cNvPicPr>
          <p:nvPr/>
        </p:nvPicPr>
        <p:blipFill>
          <a:blip r:embed="rId3" cstate="print"/>
          <a:srcRect/>
          <a:stretch>
            <a:fillRect/>
          </a:stretch>
        </p:blipFill>
        <p:spPr bwMode="auto">
          <a:xfrm rot="11088590">
            <a:off x="5128413" y="1737621"/>
            <a:ext cx="1586426" cy="1530170"/>
          </a:xfrm>
          <a:prstGeom prst="rect">
            <a:avLst/>
          </a:prstGeom>
          <a:solidFill>
            <a:srgbClr val="002060"/>
          </a:solidFill>
        </p:spPr>
      </p:pic>
      <p:sp>
        <p:nvSpPr>
          <p:cNvPr id="3" name="Slide Number Placeholder 2"/>
          <p:cNvSpPr>
            <a:spLocks noGrp="1"/>
          </p:cNvSpPr>
          <p:nvPr>
            <p:ph type="sldNum" sz="quarter" idx="12"/>
          </p:nvPr>
        </p:nvSpPr>
        <p:spPr/>
        <p:txBody>
          <a:bodyPr/>
          <a:lstStyle/>
          <a:p>
            <a:fld id="{DA4189B1-7805-43E2-AFD9-89A95CE04D74}" type="slidenum">
              <a:rPr lang="en-CA" smtClean="0"/>
              <a:pPr/>
              <a:t>37</a:t>
            </a:fld>
            <a:endParaRPr lang="en-CA"/>
          </a:p>
        </p:txBody>
      </p:sp>
      <p:sp>
        <p:nvSpPr>
          <p:cNvPr id="4" name="TextBox 3"/>
          <p:cNvSpPr txBox="1"/>
          <p:nvPr/>
        </p:nvSpPr>
        <p:spPr>
          <a:xfrm>
            <a:off x="161511" y="143635"/>
            <a:ext cx="3780420" cy="523220"/>
          </a:xfrm>
          <a:prstGeom prst="rect">
            <a:avLst/>
          </a:prstGeom>
          <a:solidFill>
            <a:srgbClr val="FFFFD9"/>
          </a:solidFill>
          <a:ln w="19050">
            <a:solidFill>
              <a:srgbClr val="FF0000"/>
            </a:solidFill>
          </a:ln>
        </p:spPr>
        <p:txBody>
          <a:bodyPr wrap="square" rtlCol="0">
            <a:spAutoFit/>
          </a:bodyPr>
          <a:lstStyle/>
          <a:p>
            <a:r>
              <a:rPr lang="en-US" sz="2800" dirty="0" smtClean="0"/>
              <a:t>Two perspectives on SPF</a:t>
            </a:r>
          </a:p>
        </p:txBody>
      </p:sp>
      <p:sp>
        <p:nvSpPr>
          <p:cNvPr id="5" name="TextBox 4"/>
          <p:cNvSpPr txBox="1"/>
          <p:nvPr/>
        </p:nvSpPr>
        <p:spPr>
          <a:xfrm>
            <a:off x="1331640" y="1178750"/>
            <a:ext cx="5529847" cy="523220"/>
          </a:xfrm>
          <a:prstGeom prst="rect">
            <a:avLst/>
          </a:prstGeom>
          <a:solidFill>
            <a:schemeClr val="bg1"/>
          </a:solidFill>
          <a:ln w="19050">
            <a:solidFill>
              <a:srgbClr val="FF0000"/>
            </a:solidFill>
          </a:ln>
        </p:spPr>
        <p:txBody>
          <a:bodyPr wrap="none" rtlCol="0">
            <a:spAutoFit/>
          </a:bodyPr>
          <a:lstStyle/>
          <a:p>
            <a:r>
              <a:rPr lang="en-US" sz="2800" dirty="0" smtClean="0"/>
              <a:t>E{</a:t>
            </a:r>
            <a:r>
              <a:rPr lang="en-US" sz="2800" dirty="0" smtClean="0">
                <a:latin typeface="Symbol" pitchFamily="18" charset="2"/>
              </a:rPr>
              <a:t>m</a:t>
            </a:r>
            <a:r>
              <a:rPr lang="en-US" sz="2800" dirty="0" smtClean="0"/>
              <a:t>} and </a:t>
            </a:r>
            <a:r>
              <a:rPr lang="en-US" sz="2800" dirty="0" smtClean="0">
                <a:latin typeface="Symbol" pitchFamily="18" charset="2"/>
              </a:rPr>
              <a:t>s{m}</a:t>
            </a:r>
            <a:r>
              <a:rPr lang="en-US" sz="2800" dirty="0" smtClean="0"/>
              <a:t> = f(Traits, parameters)</a:t>
            </a:r>
          </a:p>
        </p:txBody>
      </p:sp>
      <p:sp>
        <p:nvSpPr>
          <p:cNvPr id="8" name="TextBox 7"/>
          <p:cNvSpPr txBox="1"/>
          <p:nvPr/>
        </p:nvSpPr>
        <p:spPr>
          <a:xfrm>
            <a:off x="1286635" y="3924055"/>
            <a:ext cx="2025225" cy="1384995"/>
          </a:xfrm>
          <a:prstGeom prst="rect">
            <a:avLst/>
          </a:prstGeom>
          <a:solidFill>
            <a:schemeClr val="bg1"/>
          </a:solidFill>
          <a:ln w="19050">
            <a:noFill/>
          </a:ln>
        </p:spPr>
        <p:txBody>
          <a:bodyPr wrap="square" rtlCol="0">
            <a:spAutoFit/>
          </a:bodyPr>
          <a:lstStyle/>
          <a:p>
            <a:r>
              <a:rPr lang="en-CA" sz="2800" dirty="0" smtClean="0"/>
              <a:t>Applications centered perspective</a:t>
            </a:r>
          </a:p>
        </p:txBody>
      </p:sp>
      <p:sp>
        <p:nvSpPr>
          <p:cNvPr id="9" name="TextBox 8"/>
          <p:cNvSpPr txBox="1"/>
          <p:nvPr/>
        </p:nvSpPr>
        <p:spPr>
          <a:xfrm>
            <a:off x="4842030" y="3383995"/>
            <a:ext cx="2700301" cy="1384995"/>
          </a:xfrm>
          <a:prstGeom prst="rect">
            <a:avLst/>
          </a:prstGeom>
          <a:solidFill>
            <a:schemeClr val="bg1"/>
          </a:solidFill>
          <a:ln w="19050">
            <a:noFill/>
          </a:ln>
        </p:spPr>
        <p:txBody>
          <a:bodyPr wrap="square" rtlCol="0">
            <a:spAutoFit/>
          </a:bodyPr>
          <a:lstStyle/>
          <a:p>
            <a:r>
              <a:rPr lang="en-CA" sz="2800" dirty="0" smtClean="0"/>
              <a:t>Cause and effect centered  perspective</a:t>
            </a:r>
          </a:p>
        </p:txBody>
      </p:sp>
      <p:sp>
        <p:nvSpPr>
          <p:cNvPr id="12" name="Rectangle 11"/>
          <p:cNvSpPr/>
          <p:nvPr/>
        </p:nvSpPr>
        <p:spPr>
          <a:xfrm>
            <a:off x="3626895" y="0"/>
            <a:ext cx="5517105" cy="6858000"/>
          </a:xfrm>
          <a:prstGeom prst="rect">
            <a:avLst/>
          </a:prstGeom>
          <a:solidFill>
            <a:schemeClr val="tx1">
              <a:lumMod val="50000"/>
              <a:lumOff val="50000"/>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3" name="TextBox 12"/>
          <p:cNvSpPr txBox="1"/>
          <p:nvPr/>
        </p:nvSpPr>
        <p:spPr>
          <a:xfrm>
            <a:off x="791580" y="5769260"/>
            <a:ext cx="7528792" cy="523220"/>
          </a:xfrm>
          <a:prstGeom prst="rect">
            <a:avLst/>
          </a:prstGeom>
          <a:solidFill>
            <a:schemeClr val="bg1"/>
          </a:solidFill>
          <a:ln w="19050">
            <a:solidFill>
              <a:srgbClr val="FF0000"/>
            </a:solidFill>
          </a:ln>
        </p:spPr>
        <p:txBody>
          <a:bodyPr wrap="none" rtlCol="0">
            <a:spAutoFit/>
          </a:bodyPr>
          <a:lstStyle/>
          <a:p>
            <a:r>
              <a:rPr lang="en-CA" sz="2800" dirty="0" smtClean="0"/>
              <a:t>The perspective determines how modeling is done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holidayinsights.com/moreholidays/December/flashlight.jpg"/>
          <p:cNvPicPr>
            <a:picLocks noChangeAspect="1" noChangeArrowheads="1"/>
          </p:cNvPicPr>
          <p:nvPr/>
        </p:nvPicPr>
        <p:blipFill>
          <a:blip r:embed="rId2" cstate="print"/>
          <a:srcRect/>
          <a:stretch>
            <a:fillRect/>
          </a:stretch>
        </p:blipFill>
        <p:spPr bwMode="auto">
          <a:xfrm rot="14963691">
            <a:off x="1552382" y="2151588"/>
            <a:ext cx="1707148" cy="1268980"/>
          </a:xfrm>
          <a:prstGeom prst="rect">
            <a:avLst/>
          </a:prstGeom>
          <a:noFill/>
        </p:spPr>
      </p:pic>
      <p:sp>
        <p:nvSpPr>
          <p:cNvPr id="2" name="Footer Placeholder 1"/>
          <p:cNvSpPr>
            <a:spLocks noGrp="1"/>
          </p:cNvSpPr>
          <p:nvPr>
            <p:ph type="ftr" sz="quarter" idx="11"/>
          </p:nvPr>
        </p:nvSpPr>
        <p:spPr/>
        <p:txBody>
          <a:bodyPr/>
          <a:lstStyle/>
          <a:p>
            <a:r>
              <a:rPr lang="en-CA" smtClean="0"/>
              <a:t>SPF workshop UBCO February 2014</a:t>
            </a:r>
            <a:endParaRPr lang="en-CA"/>
          </a:p>
        </p:txBody>
      </p:sp>
      <p:sp>
        <p:nvSpPr>
          <p:cNvPr id="3" name="Slide Number Placeholder 2"/>
          <p:cNvSpPr>
            <a:spLocks noGrp="1"/>
          </p:cNvSpPr>
          <p:nvPr>
            <p:ph type="sldNum" sz="quarter" idx="12"/>
          </p:nvPr>
        </p:nvSpPr>
        <p:spPr/>
        <p:txBody>
          <a:bodyPr/>
          <a:lstStyle/>
          <a:p>
            <a:fld id="{DA4189B1-7805-43E2-AFD9-89A95CE04D74}" type="slidenum">
              <a:rPr lang="en-CA" smtClean="0"/>
              <a:pPr/>
              <a:t>38</a:t>
            </a:fld>
            <a:endParaRPr lang="en-CA"/>
          </a:p>
        </p:txBody>
      </p:sp>
      <p:sp>
        <p:nvSpPr>
          <p:cNvPr id="5" name="TextBox 4"/>
          <p:cNvSpPr txBox="1"/>
          <p:nvPr/>
        </p:nvSpPr>
        <p:spPr>
          <a:xfrm>
            <a:off x="1331640" y="1178750"/>
            <a:ext cx="5529847" cy="523220"/>
          </a:xfrm>
          <a:prstGeom prst="rect">
            <a:avLst/>
          </a:prstGeom>
          <a:solidFill>
            <a:schemeClr val="bg1"/>
          </a:solidFill>
          <a:ln w="19050">
            <a:solidFill>
              <a:srgbClr val="FF0000"/>
            </a:solidFill>
          </a:ln>
        </p:spPr>
        <p:txBody>
          <a:bodyPr wrap="none" rtlCol="0">
            <a:spAutoFit/>
          </a:bodyPr>
          <a:lstStyle/>
          <a:p>
            <a:r>
              <a:rPr lang="en-US" sz="2800" dirty="0" smtClean="0"/>
              <a:t>E{</a:t>
            </a:r>
            <a:r>
              <a:rPr lang="en-US" sz="2800" dirty="0" smtClean="0">
                <a:latin typeface="Symbol" pitchFamily="18" charset="2"/>
              </a:rPr>
              <a:t>m</a:t>
            </a:r>
            <a:r>
              <a:rPr lang="en-US" sz="2800" dirty="0" smtClean="0"/>
              <a:t>} and </a:t>
            </a:r>
            <a:r>
              <a:rPr lang="en-US" sz="2800" dirty="0" smtClean="0">
                <a:latin typeface="Symbol" pitchFamily="18" charset="2"/>
              </a:rPr>
              <a:t>s{m}</a:t>
            </a:r>
            <a:r>
              <a:rPr lang="en-US" sz="2800" dirty="0" smtClean="0"/>
              <a:t> = f(Traits, parameters)</a:t>
            </a:r>
          </a:p>
        </p:txBody>
      </p:sp>
      <p:sp>
        <p:nvSpPr>
          <p:cNvPr id="8" name="TextBox 7"/>
          <p:cNvSpPr txBox="1"/>
          <p:nvPr/>
        </p:nvSpPr>
        <p:spPr>
          <a:xfrm>
            <a:off x="1286635" y="3924055"/>
            <a:ext cx="2025225" cy="1384995"/>
          </a:xfrm>
          <a:prstGeom prst="rect">
            <a:avLst/>
          </a:prstGeom>
          <a:solidFill>
            <a:schemeClr val="bg1"/>
          </a:solidFill>
          <a:ln w="19050">
            <a:noFill/>
          </a:ln>
        </p:spPr>
        <p:txBody>
          <a:bodyPr wrap="square" rtlCol="0">
            <a:spAutoFit/>
          </a:bodyPr>
          <a:lstStyle/>
          <a:p>
            <a:r>
              <a:rPr lang="en-CA" sz="2800" dirty="0" smtClean="0"/>
              <a:t>Applications centered perspective</a:t>
            </a:r>
          </a:p>
        </p:txBody>
      </p:sp>
      <p:sp>
        <p:nvSpPr>
          <p:cNvPr id="14" name="TextBox 13"/>
          <p:cNvSpPr txBox="1"/>
          <p:nvPr/>
        </p:nvSpPr>
        <p:spPr>
          <a:xfrm>
            <a:off x="4186990" y="2387065"/>
            <a:ext cx="4793382" cy="1384995"/>
          </a:xfrm>
          <a:prstGeom prst="rect">
            <a:avLst/>
          </a:prstGeom>
          <a:solidFill>
            <a:schemeClr val="bg1"/>
          </a:solidFill>
          <a:ln w="19050">
            <a:solidFill>
              <a:srgbClr val="FF0000"/>
            </a:solidFill>
          </a:ln>
        </p:spPr>
        <p:txBody>
          <a:bodyPr wrap="square" rtlCol="0">
            <a:spAutoFit/>
          </a:bodyPr>
          <a:lstStyle/>
          <a:p>
            <a:r>
              <a:rPr lang="en-CA" sz="2800" dirty="0" smtClean="0"/>
              <a:t>Here the question is: “How to do modeling to get good estimates of </a:t>
            </a:r>
            <a:r>
              <a:rPr lang="en-US" sz="2800" dirty="0" smtClean="0"/>
              <a:t>E{</a:t>
            </a:r>
            <a:r>
              <a:rPr lang="en-US" sz="2800" dirty="0" smtClean="0">
                <a:latin typeface="Symbol" pitchFamily="18" charset="2"/>
              </a:rPr>
              <a:t>m</a:t>
            </a:r>
            <a:r>
              <a:rPr lang="en-US" sz="2800" dirty="0" smtClean="0"/>
              <a:t>} and </a:t>
            </a:r>
            <a:r>
              <a:rPr lang="en-US" sz="2800" dirty="0" smtClean="0">
                <a:latin typeface="Symbol" pitchFamily="18" charset="2"/>
              </a:rPr>
              <a:t>s{m}</a:t>
            </a:r>
            <a:r>
              <a:rPr lang="en-US" sz="2800" dirty="0" smtClean="0"/>
              <a:t>?</a:t>
            </a:r>
            <a:endParaRPr lang="en-CA" sz="2800" dirty="0" smtClean="0"/>
          </a:p>
        </p:txBody>
      </p:sp>
      <p:sp>
        <p:nvSpPr>
          <p:cNvPr id="15" name="TextBox 14"/>
          <p:cNvSpPr txBox="1"/>
          <p:nvPr/>
        </p:nvSpPr>
        <p:spPr>
          <a:xfrm>
            <a:off x="241336" y="252380"/>
            <a:ext cx="7528792" cy="523220"/>
          </a:xfrm>
          <a:prstGeom prst="rect">
            <a:avLst/>
          </a:prstGeom>
          <a:solidFill>
            <a:srgbClr val="FFFFCC"/>
          </a:solidFill>
          <a:ln w="19050">
            <a:solidFill>
              <a:srgbClr val="FF0000"/>
            </a:solidFill>
          </a:ln>
        </p:spPr>
        <p:txBody>
          <a:bodyPr wrap="none" rtlCol="0">
            <a:spAutoFit/>
          </a:bodyPr>
          <a:lstStyle/>
          <a:p>
            <a:r>
              <a:rPr lang="en-CA" sz="2800" dirty="0" smtClean="0"/>
              <a:t>The perspective determines how modeling is done</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http://vlab.ethz.ch/flashlight/images/flashlight.jpg"/>
          <p:cNvPicPr>
            <a:picLocks noChangeAspect="1" noChangeArrowheads="1"/>
          </p:cNvPicPr>
          <p:nvPr/>
        </p:nvPicPr>
        <p:blipFill>
          <a:blip r:embed="rId2" cstate="print"/>
          <a:srcRect/>
          <a:stretch>
            <a:fillRect/>
          </a:stretch>
        </p:blipFill>
        <p:spPr bwMode="auto">
          <a:xfrm rot="7544455">
            <a:off x="5478614" y="1323946"/>
            <a:ext cx="1931094" cy="1862616"/>
          </a:xfrm>
          <a:prstGeom prst="rect">
            <a:avLst/>
          </a:prstGeom>
          <a:solidFill>
            <a:srgbClr val="002060"/>
          </a:solidFill>
        </p:spPr>
      </p:pic>
      <p:sp>
        <p:nvSpPr>
          <p:cNvPr id="2" name="Footer Placeholder 1"/>
          <p:cNvSpPr>
            <a:spLocks noGrp="1"/>
          </p:cNvSpPr>
          <p:nvPr>
            <p:ph type="ftr" sz="quarter" idx="11"/>
          </p:nvPr>
        </p:nvSpPr>
        <p:spPr/>
        <p:txBody>
          <a:bodyPr/>
          <a:lstStyle/>
          <a:p>
            <a:r>
              <a:rPr lang="en-CA" smtClean="0"/>
              <a:t>SPF workshop UBCO February 2014</a:t>
            </a:r>
            <a:endParaRPr lang="en-CA"/>
          </a:p>
        </p:txBody>
      </p:sp>
      <p:sp>
        <p:nvSpPr>
          <p:cNvPr id="3" name="Slide Number Placeholder 2"/>
          <p:cNvSpPr>
            <a:spLocks noGrp="1"/>
          </p:cNvSpPr>
          <p:nvPr>
            <p:ph type="sldNum" sz="quarter" idx="12"/>
          </p:nvPr>
        </p:nvSpPr>
        <p:spPr/>
        <p:txBody>
          <a:bodyPr/>
          <a:lstStyle/>
          <a:p>
            <a:fld id="{DA4189B1-7805-43E2-AFD9-89A95CE04D74}" type="slidenum">
              <a:rPr lang="en-CA" smtClean="0"/>
              <a:pPr/>
              <a:t>39</a:t>
            </a:fld>
            <a:endParaRPr lang="en-CA"/>
          </a:p>
        </p:txBody>
      </p:sp>
      <p:sp>
        <p:nvSpPr>
          <p:cNvPr id="5" name="TextBox 4"/>
          <p:cNvSpPr txBox="1"/>
          <p:nvPr/>
        </p:nvSpPr>
        <p:spPr>
          <a:xfrm>
            <a:off x="1331640" y="1178750"/>
            <a:ext cx="5529847" cy="523220"/>
          </a:xfrm>
          <a:prstGeom prst="rect">
            <a:avLst/>
          </a:prstGeom>
          <a:solidFill>
            <a:schemeClr val="bg1"/>
          </a:solidFill>
          <a:ln w="19050">
            <a:solidFill>
              <a:srgbClr val="FF0000"/>
            </a:solidFill>
          </a:ln>
        </p:spPr>
        <p:txBody>
          <a:bodyPr wrap="none" rtlCol="0">
            <a:spAutoFit/>
          </a:bodyPr>
          <a:lstStyle/>
          <a:p>
            <a:r>
              <a:rPr lang="en-US" sz="2800" dirty="0" smtClean="0"/>
              <a:t>E{</a:t>
            </a:r>
            <a:r>
              <a:rPr lang="en-US" sz="2800" dirty="0" smtClean="0">
                <a:latin typeface="Symbol" pitchFamily="18" charset="2"/>
              </a:rPr>
              <a:t>m</a:t>
            </a:r>
            <a:r>
              <a:rPr lang="en-US" sz="2800" dirty="0" smtClean="0"/>
              <a:t>} and </a:t>
            </a:r>
            <a:r>
              <a:rPr lang="en-US" sz="2800" dirty="0" smtClean="0">
                <a:latin typeface="Symbol" pitchFamily="18" charset="2"/>
              </a:rPr>
              <a:t>s{m}</a:t>
            </a:r>
            <a:r>
              <a:rPr lang="en-US" sz="2800" dirty="0" smtClean="0"/>
              <a:t> = f(Traits, parameters)</a:t>
            </a:r>
          </a:p>
        </p:txBody>
      </p:sp>
      <p:sp>
        <p:nvSpPr>
          <p:cNvPr id="9" name="TextBox 8"/>
          <p:cNvSpPr txBox="1"/>
          <p:nvPr/>
        </p:nvSpPr>
        <p:spPr>
          <a:xfrm>
            <a:off x="5352155" y="3778620"/>
            <a:ext cx="2700301" cy="1384995"/>
          </a:xfrm>
          <a:prstGeom prst="rect">
            <a:avLst/>
          </a:prstGeom>
          <a:solidFill>
            <a:schemeClr val="bg1"/>
          </a:solidFill>
          <a:ln w="19050">
            <a:noFill/>
          </a:ln>
        </p:spPr>
        <p:txBody>
          <a:bodyPr wrap="square" rtlCol="0">
            <a:spAutoFit/>
          </a:bodyPr>
          <a:lstStyle/>
          <a:p>
            <a:r>
              <a:rPr lang="en-CA" sz="2800" dirty="0" smtClean="0"/>
              <a:t>Cause and effect centered  perspective</a:t>
            </a:r>
          </a:p>
        </p:txBody>
      </p:sp>
      <p:sp>
        <p:nvSpPr>
          <p:cNvPr id="14" name="TextBox 13"/>
          <p:cNvSpPr txBox="1"/>
          <p:nvPr/>
        </p:nvSpPr>
        <p:spPr>
          <a:xfrm>
            <a:off x="327260" y="2146434"/>
            <a:ext cx="4379494" cy="2677656"/>
          </a:xfrm>
          <a:prstGeom prst="rect">
            <a:avLst/>
          </a:prstGeom>
          <a:solidFill>
            <a:schemeClr val="bg1"/>
          </a:solidFill>
          <a:ln w="19050">
            <a:solidFill>
              <a:srgbClr val="FF0000"/>
            </a:solidFill>
          </a:ln>
        </p:spPr>
        <p:txBody>
          <a:bodyPr wrap="square" rtlCol="0">
            <a:spAutoFit/>
          </a:bodyPr>
          <a:lstStyle/>
          <a:p>
            <a:r>
              <a:rPr lang="en-CA" sz="2800" dirty="0" smtClean="0"/>
              <a:t>Here the question is:” How to do modeling to get the right ‘f’ and parameters so that I can compute the change in </a:t>
            </a:r>
            <a:r>
              <a:rPr lang="en-US" sz="2800" dirty="0" smtClean="0"/>
              <a:t>E{</a:t>
            </a:r>
            <a:r>
              <a:rPr lang="en-US" sz="2800" dirty="0" smtClean="0">
                <a:latin typeface="Symbol" pitchFamily="18" charset="2"/>
              </a:rPr>
              <a:t>m</a:t>
            </a:r>
            <a:r>
              <a:rPr lang="en-US" sz="2800" dirty="0" smtClean="0"/>
              <a:t>} caused by a change in a trait.</a:t>
            </a:r>
            <a:endParaRPr lang="en-CA" sz="2800" dirty="0" smtClean="0"/>
          </a:p>
        </p:txBody>
      </p:sp>
      <p:sp>
        <p:nvSpPr>
          <p:cNvPr id="15" name="TextBox 14"/>
          <p:cNvSpPr txBox="1"/>
          <p:nvPr/>
        </p:nvSpPr>
        <p:spPr>
          <a:xfrm>
            <a:off x="201231" y="212275"/>
            <a:ext cx="7528792" cy="523220"/>
          </a:xfrm>
          <a:prstGeom prst="rect">
            <a:avLst/>
          </a:prstGeom>
          <a:solidFill>
            <a:srgbClr val="FFFFCC"/>
          </a:solidFill>
          <a:ln w="19050">
            <a:solidFill>
              <a:srgbClr val="FF0000"/>
            </a:solidFill>
          </a:ln>
        </p:spPr>
        <p:txBody>
          <a:bodyPr wrap="none" rtlCol="0">
            <a:spAutoFit/>
          </a:bodyPr>
          <a:lstStyle/>
          <a:p>
            <a:r>
              <a:rPr lang="en-CA" sz="2800" dirty="0" smtClean="0"/>
              <a:t>The perspective determines how modeling is done</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Footer Placeholder 2"/>
          <p:cNvSpPr>
            <a:spLocks noGrp="1"/>
          </p:cNvSpPr>
          <p:nvPr>
            <p:ph type="ftr" sz="quarter" idx="11"/>
          </p:nvPr>
        </p:nvSpPr>
        <p:spPr>
          <a:noFill/>
        </p:spPr>
        <p:txBody>
          <a:bodyPr/>
          <a:lstStyle/>
          <a:p>
            <a:r>
              <a:rPr lang="en-CA" smtClean="0"/>
              <a:t>SPF workshop UBCO February 2014</a:t>
            </a:r>
            <a:endParaRPr lang="en-US" smtClean="0"/>
          </a:p>
        </p:txBody>
      </p:sp>
      <p:sp>
        <p:nvSpPr>
          <p:cNvPr id="2051" name="Slide Number Placeholder 3"/>
          <p:cNvSpPr>
            <a:spLocks noGrp="1"/>
          </p:cNvSpPr>
          <p:nvPr>
            <p:ph type="sldNum" sz="quarter" idx="12"/>
          </p:nvPr>
        </p:nvSpPr>
        <p:spPr>
          <a:noFill/>
        </p:spPr>
        <p:txBody>
          <a:bodyPr/>
          <a:lstStyle/>
          <a:p>
            <a:fld id="{52464BE8-AE94-42E1-AC7D-98F63081B90B}" type="slidenum">
              <a:rPr lang="en-US" smtClean="0"/>
              <a:pPr/>
              <a:t>4</a:t>
            </a:fld>
            <a:endParaRPr lang="en-US" smtClean="0"/>
          </a:p>
        </p:txBody>
      </p:sp>
      <p:sp>
        <p:nvSpPr>
          <p:cNvPr id="15" name="TextBox 14"/>
          <p:cNvSpPr txBox="1">
            <a:spLocks noChangeArrowheads="1"/>
          </p:cNvSpPr>
          <p:nvPr/>
        </p:nvSpPr>
        <p:spPr bwMode="auto">
          <a:xfrm>
            <a:off x="566555" y="548680"/>
            <a:ext cx="4977597" cy="830997"/>
          </a:xfrm>
          <a:prstGeom prst="rect">
            <a:avLst/>
          </a:prstGeom>
          <a:solidFill>
            <a:schemeClr val="bg1"/>
          </a:solidFill>
          <a:ln w="19050">
            <a:solidFill>
              <a:srgbClr val="FF0000"/>
            </a:solidFill>
            <a:miter lim="800000"/>
            <a:headEnd/>
            <a:tailEnd/>
          </a:ln>
        </p:spPr>
        <p:txBody>
          <a:bodyPr wrap="square">
            <a:spAutoFit/>
          </a:bodyPr>
          <a:lstStyle/>
          <a:p>
            <a:r>
              <a:rPr lang="en-US" sz="2400" dirty="0" smtClean="0"/>
              <a:t>… “what is its safety?” implies that</a:t>
            </a:r>
          </a:p>
          <a:p>
            <a:r>
              <a:rPr lang="en-US" sz="2400" dirty="0" smtClean="0"/>
              <a:t> </a:t>
            </a:r>
            <a:r>
              <a:rPr lang="en-US" sz="2400" b="1" dirty="0">
                <a:solidFill>
                  <a:srgbClr val="FF0000"/>
                </a:solidFill>
              </a:rPr>
              <a:t>SAFETY is a property of </a:t>
            </a:r>
            <a:r>
              <a:rPr lang="en-US" sz="2400" b="1" dirty="0" smtClean="0">
                <a:solidFill>
                  <a:srgbClr val="FF0000"/>
                </a:solidFill>
              </a:rPr>
              <a:t>UNITS</a:t>
            </a:r>
            <a:endParaRPr lang="en-US" sz="2400" dirty="0"/>
          </a:p>
        </p:txBody>
      </p:sp>
      <p:pic>
        <p:nvPicPr>
          <p:cNvPr id="17" name="Picture 4" descr="http://3.bp.blogspot.com/-XrZl-VfTFJQ/T96qpmkjkNI/AAAAAAAAA5w/dJQJ_xMfWRk/s1600/building+blocks+of+relationships.jpg"/>
          <p:cNvPicPr>
            <a:picLocks noChangeAspect="1" noChangeArrowheads="1"/>
          </p:cNvPicPr>
          <p:nvPr/>
        </p:nvPicPr>
        <p:blipFill>
          <a:blip r:embed="rId3" cstate="print"/>
          <a:srcRect/>
          <a:stretch>
            <a:fillRect/>
          </a:stretch>
        </p:blipFill>
        <p:spPr bwMode="auto">
          <a:xfrm>
            <a:off x="5742130" y="1763815"/>
            <a:ext cx="1890210" cy="1622346"/>
          </a:xfrm>
          <a:prstGeom prst="rect">
            <a:avLst/>
          </a:prstGeom>
          <a:noFill/>
        </p:spPr>
      </p:pic>
      <p:cxnSp>
        <p:nvCxnSpPr>
          <p:cNvPr id="20" name="Straight Arrow Connector 19"/>
          <p:cNvCxnSpPr/>
          <p:nvPr/>
        </p:nvCxnSpPr>
        <p:spPr>
          <a:xfrm>
            <a:off x="1318661" y="1347537"/>
            <a:ext cx="5053539" cy="1091353"/>
          </a:xfrm>
          <a:prstGeom prst="straightConnector1">
            <a:avLst/>
          </a:prstGeom>
          <a:ln w="25400">
            <a:solidFill>
              <a:srgbClr val="FF0000"/>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a:off x="4071486" y="1366787"/>
            <a:ext cx="2570744" cy="1702173"/>
          </a:xfrm>
          <a:prstGeom prst="straightConnector1">
            <a:avLst/>
          </a:prstGeom>
          <a:ln w="25400">
            <a:solidFill>
              <a:srgbClr val="FF0000"/>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24" name="TextBox 23"/>
          <p:cNvSpPr txBox="1">
            <a:spLocks noChangeArrowheads="1"/>
          </p:cNvSpPr>
          <p:nvPr/>
        </p:nvSpPr>
        <p:spPr bwMode="auto">
          <a:xfrm>
            <a:off x="660446" y="3594858"/>
            <a:ext cx="3056457" cy="584775"/>
          </a:xfrm>
          <a:prstGeom prst="rect">
            <a:avLst/>
          </a:prstGeom>
          <a:solidFill>
            <a:srgbClr val="FFFFD9"/>
          </a:solidFill>
          <a:ln w="19050">
            <a:solidFill>
              <a:srgbClr val="FF0000"/>
            </a:solidFill>
            <a:miter lim="800000"/>
            <a:headEnd/>
            <a:tailEnd/>
          </a:ln>
        </p:spPr>
        <p:txBody>
          <a:bodyPr wrap="square">
            <a:spAutoFit/>
          </a:bodyPr>
          <a:lstStyle/>
          <a:p>
            <a:r>
              <a:rPr lang="en-US" sz="3200" dirty="0" smtClean="0"/>
              <a:t>What is a ‘Unit’?</a:t>
            </a:r>
          </a:p>
        </p:txBody>
      </p:sp>
      <p:sp>
        <p:nvSpPr>
          <p:cNvPr id="25" name="TextBox 24"/>
          <p:cNvSpPr txBox="1"/>
          <p:nvPr/>
        </p:nvSpPr>
        <p:spPr>
          <a:xfrm>
            <a:off x="656565" y="4275093"/>
            <a:ext cx="6885764" cy="954107"/>
          </a:xfrm>
          <a:prstGeom prst="rect">
            <a:avLst/>
          </a:prstGeom>
          <a:solidFill>
            <a:schemeClr val="bg1"/>
          </a:solidFill>
          <a:ln w="19050">
            <a:solidFill>
              <a:srgbClr val="FF0000"/>
            </a:solidFill>
          </a:ln>
        </p:spPr>
        <p:txBody>
          <a:bodyPr wrap="square" rtlCol="0">
            <a:spAutoFit/>
          </a:bodyPr>
          <a:lstStyle/>
          <a:p>
            <a:r>
              <a:rPr lang="en-US" sz="2800" dirty="0" smtClean="0"/>
              <a:t>A Unit can be a road segment, an intersection, Mr. C.J. Smith,  heavy trucks on the 401, etc.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additive="base">
                                        <p:cTn id="11" dur="500" fill="hold"/>
                                        <p:tgtEl>
                                          <p:spTgt spid="25"/>
                                        </p:tgtEl>
                                        <p:attrNameLst>
                                          <p:attrName>ppt_x</p:attrName>
                                        </p:attrNameLst>
                                      </p:cBhvr>
                                      <p:tavLst>
                                        <p:tav tm="0">
                                          <p:val>
                                            <p:strVal val="#ppt_x"/>
                                          </p:val>
                                        </p:tav>
                                        <p:tav tm="100000">
                                          <p:val>
                                            <p:strVal val="#ppt_x"/>
                                          </p:val>
                                        </p:tav>
                                      </p:tavLst>
                                    </p:anim>
                                    <p:anim calcmode="lin" valueType="num">
                                      <p:cBhvr additive="base">
                                        <p:cTn id="12"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CA" smtClean="0"/>
              <a:t>SPF workshop UBCO February 2014</a:t>
            </a:r>
            <a:endParaRPr lang="en-CA"/>
          </a:p>
        </p:txBody>
      </p:sp>
      <p:sp>
        <p:nvSpPr>
          <p:cNvPr id="3" name="Slide Number Placeholder 2"/>
          <p:cNvSpPr>
            <a:spLocks noGrp="1"/>
          </p:cNvSpPr>
          <p:nvPr>
            <p:ph type="sldNum" sz="quarter" idx="12"/>
          </p:nvPr>
        </p:nvSpPr>
        <p:spPr/>
        <p:txBody>
          <a:bodyPr/>
          <a:lstStyle/>
          <a:p>
            <a:fld id="{DA4189B1-7805-43E2-AFD9-89A95CE04D74}" type="slidenum">
              <a:rPr lang="en-CA" smtClean="0"/>
              <a:pPr/>
              <a:t>40</a:t>
            </a:fld>
            <a:endParaRPr lang="en-CA"/>
          </a:p>
        </p:txBody>
      </p:sp>
      <p:sp>
        <p:nvSpPr>
          <p:cNvPr id="4" name="TextBox 3"/>
          <p:cNvSpPr txBox="1"/>
          <p:nvPr/>
        </p:nvSpPr>
        <p:spPr>
          <a:xfrm>
            <a:off x="161510" y="278650"/>
            <a:ext cx="8910990" cy="2677656"/>
          </a:xfrm>
          <a:prstGeom prst="rect">
            <a:avLst/>
          </a:prstGeom>
          <a:noFill/>
          <a:ln w="19050">
            <a:solidFill>
              <a:srgbClr val="FF0000"/>
            </a:solidFill>
          </a:ln>
        </p:spPr>
        <p:txBody>
          <a:bodyPr wrap="square" rtlCol="0">
            <a:spAutoFit/>
          </a:bodyPr>
          <a:lstStyle/>
          <a:p>
            <a:r>
              <a:rPr lang="en-CA" sz="2800" b="1" dirty="0" smtClean="0"/>
              <a:t>Summary of 1</a:t>
            </a:r>
            <a:r>
              <a:rPr lang="en-CA" sz="2800" dirty="0" smtClean="0"/>
              <a:t>.</a:t>
            </a:r>
          </a:p>
          <a:p>
            <a:pPr marL="514350" indent="-514350">
              <a:buFont typeface="+mj-lt"/>
              <a:buAutoNum type="arabicPeriod"/>
            </a:pPr>
            <a:r>
              <a:rPr lang="en-CA" sz="2800" dirty="0" smtClean="0"/>
              <a:t>We defined ‘safety’;</a:t>
            </a:r>
          </a:p>
          <a:p>
            <a:pPr marL="514350" indent="-514350">
              <a:buFont typeface="+mj-lt"/>
              <a:buAutoNum type="arabicPeriod"/>
            </a:pPr>
            <a:r>
              <a:rPr lang="en-CA" sz="2800" dirty="0" smtClean="0"/>
              <a:t>The safety of a unit is determined by its s-r traits;</a:t>
            </a:r>
          </a:p>
          <a:p>
            <a:pPr marL="514350" indent="-514350">
              <a:buFont typeface="+mj-lt"/>
              <a:buAutoNum type="arabicPeriod"/>
            </a:pPr>
            <a:r>
              <a:rPr lang="en-CA" sz="2800" dirty="0" smtClean="0"/>
              <a:t> Units that share some traits form a population;</a:t>
            </a:r>
          </a:p>
          <a:p>
            <a:pPr marL="514350" indent="-514350">
              <a:buFont typeface="+mj-lt"/>
              <a:buAutoNum type="arabicPeriod"/>
            </a:pPr>
            <a:r>
              <a:rPr lang="en-CA" sz="2800" dirty="0" smtClean="0"/>
              <a:t> The safety of a population is described by E{μ} and σ{μ};</a:t>
            </a:r>
          </a:p>
          <a:p>
            <a:pPr marL="514350" indent="-514350">
              <a:buFont typeface="+mj-lt"/>
              <a:buAutoNum type="arabicPeriod"/>
            </a:pPr>
            <a:r>
              <a:rPr lang="en-CA" sz="2800" dirty="0" smtClean="0"/>
              <a:t>The SPF is ...</a:t>
            </a:r>
          </a:p>
        </p:txBody>
      </p:sp>
      <p:sp>
        <p:nvSpPr>
          <p:cNvPr id="5" name="Text Box 2"/>
          <p:cNvSpPr txBox="1">
            <a:spLocks noChangeArrowheads="1"/>
          </p:cNvSpPr>
          <p:nvPr/>
        </p:nvSpPr>
        <p:spPr bwMode="auto">
          <a:xfrm>
            <a:off x="1601670" y="3293986"/>
            <a:ext cx="7335815" cy="157992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CA" sz="2000" b="0" u="none" strike="noStrike" cap="none" normalizeH="0" baseline="0" dirty="0" smtClean="0">
                <a:ln>
                  <a:noFill/>
                </a:ln>
                <a:solidFill>
                  <a:schemeClr val="tx1"/>
                </a:solidFill>
                <a:effectLst/>
                <a:latin typeface="+mj-lt"/>
                <a:ea typeface="Arial" pitchFamily="34" charset="0"/>
                <a:cs typeface="Arial" pitchFamily="34" charset="0"/>
              </a:rPr>
              <a:t>A </a:t>
            </a:r>
            <a:r>
              <a:rPr kumimoji="0" lang="en-CA" sz="2000" b="0" u="sng" strike="noStrike" cap="none" normalizeH="0" baseline="0" dirty="0" smtClean="0">
                <a:ln>
                  <a:noFill/>
                </a:ln>
                <a:solidFill>
                  <a:schemeClr val="tx1"/>
                </a:solidFill>
                <a:effectLst/>
                <a:latin typeface="+mj-lt"/>
                <a:ea typeface="Arial" pitchFamily="34" charset="0"/>
                <a:cs typeface="Arial" pitchFamily="34" charset="0"/>
              </a:rPr>
              <a:t>Safety Performance Function</a:t>
            </a:r>
            <a:r>
              <a:rPr kumimoji="0" lang="en-CA" sz="2000" b="0" u="none" strike="noStrike" cap="none" normalizeH="0" baseline="0" dirty="0" smtClean="0">
                <a:ln>
                  <a:noFill/>
                </a:ln>
                <a:solidFill>
                  <a:schemeClr val="tx1"/>
                </a:solidFill>
                <a:effectLst/>
                <a:latin typeface="+mj-lt"/>
                <a:ea typeface="Arial" pitchFamily="34" charset="0"/>
                <a:cs typeface="Arial" pitchFamily="34" charset="0"/>
              </a:rPr>
              <a:t> is a tool which for a multitude of populations provides estimates of</a:t>
            </a:r>
            <a:r>
              <a:rPr kumimoji="0" lang="en-US" sz="2000" b="0" u="none" strike="noStrike" cap="none" normalizeH="0" baseline="0" dirty="0" smtClean="0">
                <a:ln>
                  <a:noFill/>
                </a:ln>
                <a:solidFill>
                  <a:schemeClr val="tx1"/>
                </a:solidFill>
                <a:effectLst/>
                <a:latin typeface="+mj-lt"/>
                <a:ea typeface="Arial" pitchFamily="34" charset="0"/>
                <a:cs typeface="Arial" pitchFamily="34" charset="0"/>
              </a:rPr>
              <a:t>:</a:t>
            </a:r>
            <a:endParaRPr lang="en-CA" sz="2000" u="sng" dirty="0">
              <a:latin typeface="+mj-lt"/>
              <a:ea typeface="Arial" pitchFamily="34" charset="0"/>
              <a:cs typeface="Arial" pitchFamily="34" charset="0"/>
            </a:endParaRPr>
          </a:p>
          <a:p>
            <a:pPr marL="514350" indent="-514350" fontAlgn="base">
              <a:spcBef>
                <a:spcPct val="0"/>
              </a:spcBef>
              <a:spcAft>
                <a:spcPts val="1000"/>
              </a:spcAft>
              <a:buFont typeface="+mj-lt"/>
              <a:buAutoNum type="arabicPeriod"/>
            </a:pPr>
            <a:r>
              <a:rPr kumimoji="0" lang="en-US" sz="2000" b="0" strike="noStrike" cap="none" normalizeH="0" baseline="0" dirty="0" smtClean="0">
                <a:ln>
                  <a:noFill/>
                </a:ln>
                <a:solidFill>
                  <a:schemeClr val="tx1"/>
                </a:solidFill>
                <a:effectLst/>
                <a:latin typeface="+mj-lt"/>
                <a:ea typeface="Arial" pitchFamily="34" charset="0"/>
                <a:cs typeface="Cambria" pitchFamily="18" charset="0"/>
              </a:rPr>
              <a:t>The mean of the μ’s in populations - </a:t>
            </a:r>
            <a:r>
              <a:rPr lang="en-CA" sz="2000" dirty="0" smtClean="0"/>
              <a:t>E{μ} and its accuracy;</a:t>
            </a:r>
          </a:p>
          <a:p>
            <a:pPr marL="514350" indent="-514350" fontAlgn="base">
              <a:spcBef>
                <a:spcPct val="0"/>
              </a:spcBef>
              <a:spcAft>
                <a:spcPts val="1000"/>
              </a:spcAft>
              <a:buFont typeface="+mj-lt"/>
              <a:buAutoNum type="arabicPeriod"/>
            </a:pPr>
            <a:r>
              <a:rPr kumimoji="0" lang="en-US" sz="2000" b="0" strike="noStrike" cap="none" normalizeH="0" baseline="0" dirty="0" smtClean="0">
                <a:ln>
                  <a:noFill/>
                </a:ln>
                <a:solidFill>
                  <a:schemeClr val="tx1"/>
                </a:solidFill>
                <a:effectLst/>
                <a:latin typeface="+mj-lt"/>
                <a:ea typeface="Arial" pitchFamily="34" charset="0"/>
                <a:cs typeface="Cambria" pitchFamily="18" charset="0"/>
              </a:rPr>
              <a:t>The standard deviation of the μ’s in these populations - σ{μ}.</a:t>
            </a:r>
            <a:endParaRPr kumimoji="0" lang="en-US" sz="2000" b="0" u="none" strike="noStrike" cap="none" normalizeH="0" baseline="0" dirty="0" smtClean="0">
              <a:ln>
                <a:noFill/>
              </a:ln>
              <a:solidFill>
                <a:schemeClr val="tx1"/>
              </a:solidFill>
              <a:effectLst/>
              <a:latin typeface="+mj-lt"/>
              <a:cs typeface="Arial" pitchFamily="34" charset="0"/>
            </a:endParaRPr>
          </a:p>
        </p:txBody>
      </p:sp>
      <p:pic>
        <p:nvPicPr>
          <p:cNvPr id="1026" name="Picture 2"/>
          <p:cNvPicPr>
            <a:picLocks noChangeAspect="1" noChangeArrowheads="1"/>
          </p:cNvPicPr>
          <p:nvPr/>
        </p:nvPicPr>
        <p:blipFill>
          <a:blip r:embed="rId2" cstate="print"/>
          <a:srcRect/>
          <a:stretch>
            <a:fillRect/>
          </a:stretch>
        </p:blipFill>
        <p:spPr bwMode="auto">
          <a:xfrm>
            <a:off x="5877145" y="5094185"/>
            <a:ext cx="1562345" cy="156234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Number Placeholder 3"/>
          <p:cNvSpPr>
            <a:spLocks noGrp="1"/>
          </p:cNvSpPr>
          <p:nvPr>
            <p:ph type="sldNum" sz="quarter" idx="12"/>
          </p:nvPr>
        </p:nvSpPr>
        <p:spPr>
          <a:noFill/>
        </p:spPr>
        <p:txBody>
          <a:bodyPr/>
          <a:lstStyle/>
          <a:p>
            <a:fld id="{CD2A9BE5-519D-4F72-8CA5-87BE6C96390E}" type="slidenum">
              <a:rPr lang="en-US" smtClean="0"/>
              <a:pPr/>
              <a:t>5</a:t>
            </a:fld>
            <a:endParaRPr lang="en-US" smtClean="0"/>
          </a:p>
        </p:txBody>
      </p:sp>
      <p:pic>
        <p:nvPicPr>
          <p:cNvPr id="13" name="Picture 8" descr="Figure%202"/>
          <p:cNvPicPr>
            <a:picLocks noChangeAspect="1" noChangeArrowheads="1"/>
          </p:cNvPicPr>
          <p:nvPr/>
        </p:nvPicPr>
        <p:blipFill>
          <a:blip r:embed="rId2" cstate="print"/>
          <a:srcRect b="11125"/>
          <a:stretch>
            <a:fillRect/>
          </a:stretch>
        </p:blipFill>
        <p:spPr bwMode="auto">
          <a:xfrm>
            <a:off x="4617005" y="1943835"/>
            <a:ext cx="4392891" cy="2928594"/>
          </a:xfrm>
          <a:prstGeom prst="rect">
            <a:avLst/>
          </a:prstGeom>
          <a:noFill/>
          <a:ln w="9525">
            <a:noFill/>
            <a:miter lim="800000"/>
            <a:headEnd/>
            <a:tailEnd/>
          </a:ln>
        </p:spPr>
      </p:pic>
      <p:sp>
        <p:nvSpPr>
          <p:cNvPr id="15" name="Text Box 10"/>
          <p:cNvSpPr txBox="1">
            <a:spLocks noChangeArrowheads="1"/>
          </p:cNvSpPr>
          <p:nvPr/>
        </p:nvSpPr>
        <p:spPr bwMode="auto">
          <a:xfrm>
            <a:off x="4887035" y="4914165"/>
            <a:ext cx="3918474" cy="710067"/>
          </a:xfrm>
          <a:prstGeom prst="rect">
            <a:avLst/>
          </a:prstGeom>
          <a:noFill/>
          <a:ln w="38100">
            <a:noFill/>
            <a:miter lim="800000"/>
            <a:headEnd/>
            <a:tailEnd/>
          </a:ln>
        </p:spPr>
        <p:txBody>
          <a:bodyPr wrap="square" lIns="90000" tIns="46800" rIns="90000" bIns="46800">
            <a:spAutoFit/>
          </a:bodyPr>
          <a:lstStyle/>
          <a:p>
            <a:r>
              <a:rPr lang="en-US" sz="2000" dirty="0"/>
              <a:t>1.9 mile long segment of 6-lane urban freeway in  Denver, Colorado</a:t>
            </a:r>
          </a:p>
        </p:txBody>
      </p:sp>
      <p:sp>
        <p:nvSpPr>
          <p:cNvPr id="16" name="Text Box 12"/>
          <p:cNvSpPr txBox="1">
            <a:spLocks noChangeArrowheads="1"/>
          </p:cNvSpPr>
          <p:nvPr/>
        </p:nvSpPr>
        <p:spPr bwMode="auto">
          <a:xfrm>
            <a:off x="71500" y="1673805"/>
            <a:ext cx="4423823" cy="1941173"/>
          </a:xfrm>
          <a:prstGeom prst="rect">
            <a:avLst/>
          </a:prstGeom>
          <a:solidFill>
            <a:schemeClr val="bg1"/>
          </a:solidFill>
          <a:ln w="19050">
            <a:solidFill>
              <a:srgbClr val="993300"/>
            </a:solidFill>
            <a:miter lim="800000"/>
            <a:headEnd/>
            <a:tailEnd/>
          </a:ln>
        </p:spPr>
        <p:txBody>
          <a:bodyPr wrap="square" lIns="90000" tIns="46800" rIns="90000" bIns="46800">
            <a:spAutoFit/>
          </a:bodyPr>
          <a:lstStyle/>
          <a:p>
            <a:r>
              <a:rPr lang="en-US" sz="2400" dirty="0" smtClean="0"/>
              <a:t>Had </a:t>
            </a:r>
            <a:r>
              <a:rPr lang="en-US" sz="2400" dirty="0"/>
              <a:t>I defined: </a:t>
            </a:r>
            <a:r>
              <a:rPr lang="en-US" sz="2400" dirty="0">
                <a:solidFill>
                  <a:srgbClr val="FF0000"/>
                </a:solidFill>
              </a:rPr>
              <a:t>Safety = Accident Counts </a:t>
            </a:r>
            <a:r>
              <a:rPr lang="en-US" sz="2400" dirty="0"/>
              <a:t>that would mean that safety improved from </a:t>
            </a:r>
            <a:r>
              <a:rPr lang="en-US" sz="2400" dirty="0" smtClean="0"/>
              <a:t>1986 </a:t>
            </a:r>
            <a:r>
              <a:rPr lang="en-US" sz="2400" dirty="0"/>
              <a:t>to </a:t>
            </a:r>
            <a:r>
              <a:rPr lang="en-US" sz="2400" dirty="0" smtClean="0"/>
              <a:t>1987</a:t>
            </a:r>
            <a:r>
              <a:rPr lang="en-US" sz="2400" dirty="0"/>
              <a:t>, deteriorated from </a:t>
            </a:r>
            <a:r>
              <a:rPr lang="en-US" sz="2400" dirty="0" smtClean="0"/>
              <a:t>1987 </a:t>
            </a:r>
            <a:r>
              <a:rPr lang="en-US" sz="2400" dirty="0"/>
              <a:t>to </a:t>
            </a:r>
            <a:r>
              <a:rPr lang="en-US" sz="2400" dirty="0" smtClean="0"/>
              <a:t>1988 </a:t>
            </a:r>
            <a:r>
              <a:rPr lang="en-US" sz="2400" dirty="0"/>
              <a:t>etc</a:t>
            </a:r>
            <a:r>
              <a:rPr lang="en-US" sz="2400" dirty="0" smtClean="0"/>
              <a:t>.</a:t>
            </a:r>
            <a:endParaRPr lang="en-US" sz="2400" dirty="0"/>
          </a:p>
        </p:txBody>
      </p:sp>
      <p:sp>
        <p:nvSpPr>
          <p:cNvPr id="17" name="Text Box 12"/>
          <p:cNvSpPr txBox="1">
            <a:spLocks noChangeArrowheads="1"/>
          </p:cNvSpPr>
          <p:nvPr/>
        </p:nvSpPr>
        <p:spPr bwMode="auto">
          <a:xfrm>
            <a:off x="71500" y="3789040"/>
            <a:ext cx="4393961" cy="2310505"/>
          </a:xfrm>
          <a:prstGeom prst="rect">
            <a:avLst/>
          </a:prstGeom>
          <a:solidFill>
            <a:schemeClr val="bg1"/>
          </a:solidFill>
          <a:ln w="19050">
            <a:solidFill>
              <a:srgbClr val="993300"/>
            </a:solidFill>
            <a:miter lim="800000"/>
            <a:headEnd/>
            <a:tailEnd/>
          </a:ln>
        </p:spPr>
        <p:txBody>
          <a:bodyPr wrap="square" lIns="90000" tIns="46800" rIns="90000" bIns="46800">
            <a:spAutoFit/>
          </a:bodyPr>
          <a:lstStyle/>
          <a:p>
            <a:r>
              <a:rPr lang="en-US" sz="2400" dirty="0" smtClean="0"/>
              <a:t>Such </a:t>
            </a:r>
            <a:r>
              <a:rPr lang="en-US" sz="2400" dirty="0"/>
              <a:t>a definition is </a:t>
            </a:r>
            <a:r>
              <a:rPr lang="en-US" sz="2400" dirty="0">
                <a:solidFill>
                  <a:srgbClr val="FF0000"/>
                </a:solidFill>
              </a:rPr>
              <a:t>not useful for </a:t>
            </a:r>
            <a:r>
              <a:rPr lang="en-US" sz="2400" dirty="0" smtClean="0">
                <a:solidFill>
                  <a:srgbClr val="FF0000"/>
                </a:solidFill>
              </a:rPr>
              <a:t>safety management </a:t>
            </a:r>
            <a:r>
              <a:rPr lang="en-US" sz="2400" dirty="0"/>
              <a:t>because safety changes even if there is no change in safety-relevant </a:t>
            </a:r>
            <a:r>
              <a:rPr lang="en-US" sz="2400" dirty="0" smtClean="0"/>
              <a:t>traits. (</a:t>
            </a:r>
            <a:r>
              <a:rPr lang="en-US" sz="2400" dirty="0"/>
              <a:t>Exposure, traffic control, physical features, user demography, etc.)</a:t>
            </a:r>
          </a:p>
        </p:txBody>
      </p:sp>
      <p:sp>
        <p:nvSpPr>
          <p:cNvPr id="14" name="Text Box 4"/>
          <p:cNvSpPr txBox="1">
            <a:spLocks noChangeArrowheads="1"/>
          </p:cNvSpPr>
          <p:nvPr/>
        </p:nvSpPr>
        <p:spPr bwMode="auto">
          <a:xfrm>
            <a:off x="206515" y="188640"/>
            <a:ext cx="4384277" cy="584775"/>
          </a:xfrm>
          <a:prstGeom prst="rect">
            <a:avLst/>
          </a:prstGeom>
          <a:solidFill>
            <a:srgbClr val="FFFFCC"/>
          </a:solidFill>
          <a:ln w="9525">
            <a:solidFill>
              <a:srgbClr val="FF0000"/>
            </a:solidFill>
            <a:miter lim="800000"/>
            <a:headEnd/>
            <a:tailEnd/>
          </a:ln>
        </p:spPr>
        <p:txBody>
          <a:bodyPr wrap="square">
            <a:spAutoFit/>
          </a:bodyPr>
          <a:lstStyle/>
          <a:p>
            <a:pPr algn="ctr"/>
            <a:r>
              <a:rPr lang="en-US" sz="3200" dirty="0" smtClean="0"/>
              <a:t> </a:t>
            </a:r>
            <a:r>
              <a:rPr lang="en-US" sz="2800" dirty="0" smtClean="0"/>
              <a:t>What </a:t>
            </a:r>
            <a:r>
              <a:rPr lang="en-US" sz="2800" dirty="0"/>
              <a:t>is </a:t>
            </a:r>
            <a:r>
              <a:rPr lang="en-US" sz="2800" dirty="0" smtClean="0"/>
              <a:t>the Safety of a unit?</a:t>
            </a:r>
            <a:endParaRPr lang="en-US" sz="2800" dirty="0"/>
          </a:p>
        </p:txBody>
      </p:sp>
      <p:pic>
        <p:nvPicPr>
          <p:cNvPr id="9" name="Picture 4" descr="http://3.bp.blogspot.com/-XrZl-VfTFJQ/T96qpmkjkNI/AAAAAAAAA5w/dJQJ_xMfWRk/s1600/building+blocks+of+relationships.jpg"/>
          <p:cNvPicPr>
            <a:picLocks noChangeAspect="1" noChangeArrowheads="1"/>
          </p:cNvPicPr>
          <p:nvPr/>
        </p:nvPicPr>
        <p:blipFill>
          <a:blip r:embed="rId3" cstate="print"/>
          <a:srcRect/>
          <a:stretch>
            <a:fillRect/>
          </a:stretch>
        </p:blipFill>
        <p:spPr bwMode="auto">
          <a:xfrm>
            <a:off x="7575081" y="117895"/>
            <a:ext cx="1404795" cy="1205720"/>
          </a:xfrm>
          <a:prstGeom prst="rect">
            <a:avLst/>
          </a:prstGeom>
          <a:noFill/>
        </p:spPr>
      </p:pic>
      <p:sp>
        <p:nvSpPr>
          <p:cNvPr id="10" name="Footer Placeholder 9"/>
          <p:cNvSpPr>
            <a:spLocks noGrp="1"/>
          </p:cNvSpPr>
          <p:nvPr>
            <p:ph type="ftr" sz="quarter" idx="11"/>
          </p:nvPr>
        </p:nvSpPr>
        <p:spPr/>
        <p:txBody>
          <a:bodyPr/>
          <a:lstStyle/>
          <a:p>
            <a:r>
              <a:rPr lang="en-CA" smtClean="0"/>
              <a:t>SPF workshop UBCO February 2014</a:t>
            </a:r>
            <a:endParaRPr lang="en-C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Footer Placeholder 2"/>
          <p:cNvSpPr>
            <a:spLocks noGrp="1"/>
          </p:cNvSpPr>
          <p:nvPr>
            <p:ph type="ftr" sz="quarter" idx="11"/>
          </p:nvPr>
        </p:nvSpPr>
        <p:spPr>
          <a:noFill/>
        </p:spPr>
        <p:txBody>
          <a:bodyPr/>
          <a:lstStyle/>
          <a:p>
            <a:r>
              <a:rPr lang="en-CA" smtClean="0"/>
              <a:t>SPF workshop UBCO February 2014</a:t>
            </a:r>
            <a:endParaRPr lang="en-US" smtClean="0"/>
          </a:p>
        </p:txBody>
      </p:sp>
      <p:sp>
        <p:nvSpPr>
          <p:cNvPr id="11267" name="Slide Number Placeholder 3"/>
          <p:cNvSpPr>
            <a:spLocks noGrp="1"/>
          </p:cNvSpPr>
          <p:nvPr>
            <p:ph type="sldNum" sz="quarter" idx="12"/>
          </p:nvPr>
        </p:nvSpPr>
        <p:spPr>
          <a:noFill/>
        </p:spPr>
        <p:txBody>
          <a:bodyPr/>
          <a:lstStyle/>
          <a:p>
            <a:fld id="{4DD4312F-CC71-4BFC-A733-F8C1B3F30C35}" type="slidenum">
              <a:rPr lang="en-US" smtClean="0"/>
              <a:pPr/>
              <a:t>6</a:t>
            </a:fld>
            <a:endParaRPr lang="en-US" smtClean="0"/>
          </a:p>
        </p:txBody>
      </p:sp>
      <p:sp>
        <p:nvSpPr>
          <p:cNvPr id="10" name="Text Box 13"/>
          <p:cNvSpPr txBox="1">
            <a:spLocks noChangeArrowheads="1"/>
          </p:cNvSpPr>
          <p:nvPr/>
        </p:nvSpPr>
        <p:spPr bwMode="auto">
          <a:xfrm>
            <a:off x="275425" y="66250"/>
            <a:ext cx="6546825" cy="1202510"/>
          </a:xfrm>
          <a:prstGeom prst="rect">
            <a:avLst/>
          </a:prstGeom>
          <a:solidFill>
            <a:schemeClr val="bg1"/>
          </a:solidFill>
          <a:ln w="19050">
            <a:solidFill>
              <a:srgbClr val="FF0000"/>
            </a:solidFill>
            <a:miter lim="800000"/>
            <a:headEnd/>
            <a:tailEnd/>
          </a:ln>
        </p:spPr>
        <p:txBody>
          <a:bodyPr wrap="square" lIns="90000" tIns="46800" rIns="90000" bIns="46800">
            <a:spAutoFit/>
          </a:bodyPr>
          <a:lstStyle/>
          <a:p>
            <a:r>
              <a:rPr lang="en-US" sz="2400" dirty="0"/>
              <a:t>We need a definition </a:t>
            </a:r>
            <a:r>
              <a:rPr lang="en-US" sz="2400" dirty="0" smtClean="0"/>
              <a:t>of the safety of a unit such </a:t>
            </a:r>
            <a:r>
              <a:rPr lang="en-US" sz="2400" dirty="0"/>
              <a:t>that, as long as the </a:t>
            </a:r>
            <a:r>
              <a:rPr lang="en-US" sz="2400" dirty="0" smtClean="0"/>
              <a:t>‘safety-relevant’ traits of the unit do </a:t>
            </a:r>
            <a:r>
              <a:rPr lang="en-US" sz="2400" dirty="0"/>
              <a:t>not </a:t>
            </a:r>
            <a:r>
              <a:rPr lang="en-US" sz="2400" dirty="0" smtClean="0"/>
              <a:t>change, it’s ‘safety’ </a:t>
            </a:r>
            <a:r>
              <a:rPr lang="en-US" sz="2400" dirty="0"/>
              <a:t>does not change. </a:t>
            </a:r>
          </a:p>
        </p:txBody>
      </p:sp>
      <p:pic>
        <p:nvPicPr>
          <p:cNvPr id="7" name="Picture 4" descr="Figure%202"/>
          <p:cNvPicPr>
            <a:picLocks noChangeAspect="1" noChangeArrowheads="1"/>
          </p:cNvPicPr>
          <p:nvPr/>
        </p:nvPicPr>
        <p:blipFill>
          <a:blip r:embed="rId2" cstate="print"/>
          <a:srcRect t="3467" b="9875"/>
          <a:stretch>
            <a:fillRect/>
          </a:stretch>
        </p:blipFill>
        <p:spPr bwMode="auto">
          <a:xfrm>
            <a:off x="296525" y="1403775"/>
            <a:ext cx="4368384" cy="2844000"/>
          </a:xfrm>
          <a:prstGeom prst="rect">
            <a:avLst/>
          </a:prstGeom>
          <a:noFill/>
          <a:ln w="9525">
            <a:noFill/>
            <a:miter lim="800000"/>
            <a:headEnd/>
            <a:tailEnd/>
          </a:ln>
        </p:spPr>
      </p:pic>
      <p:sp>
        <p:nvSpPr>
          <p:cNvPr id="8" name="Text Box 8"/>
          <p:cNvSpPr txBox="1">
            <a:spLocks noChangeArrowheads="1"/>
          </p:cNvSpPr>
          <p:nvPr/>
        </p:nvSpPr>
        <p:spPr bwMode="auto">
          <a:xfrm>
            <a:off x="311558" y="4294108"/>
            <a:ext cx="4242060" cy="710067"/>
          </a:xfrm>
          <a:prstGeom prst="rect">
            <a:avLst/>
          </a:prstGeom>
          <a:noFill/>
          <a:ln w="38100">
            <a:noFill/>
            <a:miter lim="800000"/>
            <a:headEnd/>
            <a:tailEnd/>
          </a:ln>
        </p:spPr>
        <p:txBody>
          <a:bodyPr wrap="square" lIns="90000" tIns="46800" rIns="90000" bIns="46800">
            <a:spAutoFit/>
          </a:bodyPr>
          <a:lstStyle/>
          <a:p>
            <a:r>
              <a:rPr lang="en-US" sz="2000" dirty="0"/>
              <a:t>Three period running averages; Freeway Segment, Colorado</a:t>
            </a:r>
          </a:p>
        </p:txBody>
      </p:sp>
      <p:pic>
        <p:nvPicPr>
          <p:cNvPr id="9" name="Picture 9" descr="Figure%202"/>
          <p:cNvPicPr>
            <a:picLocks noChangeAspect="1" noChangeArrowheads="1"/>
          </p:cNvPicPr>
          <p:nvPr/>
        </p:nvPicPr>
        <p:blipFill>
          <a:blip r:embed="rId3" cstate="print"/>
          <a:srcRect l="3558" t="2083" b="9375"/>
          <a:stretch>
            <a:fillRect/>
          </a:stretch>
        </p:blipFill>
        <p:spPr bwMode="auto">
          <a:xfrm>
            <a:off x="4769159" y="1408753"/>
            <a:ext cx="4131054" cy="2844000"/>
          </a:xfrm>
          <a:prstGeom prst="rect">
            <a:avLst/>
          </a:prstGeom>
          <a:noFill/>
          <a:ln w="9525">
            <a:noFill/>
            <a:miter lim="800000"/>
            <a:headEnd/>
            <a:tailEnd/>
          </a:ln>
        </p:spPr>
      </p:pic>
      <p:sp>
        <p:nvSpPr>
          <p:cNvPr id="12" name="Text Box 11"/>
          <p:cNvSpPr txBox="1">
            <a:spLocks noChangeArrowheads="1"/>
          </p:cNvSpPr>
          <p:nvPr/>
        </p:nvSpPr>
        <p:spPr bwMode="auto">
          <a:xfrm>
            <a:off x="4649878" y="4294108"/>
            <a:ext cx="4099497" cy="710067"/>
          </a:xfrm>
          <a:prstGeom prst="rect">
            <a:avLst/>
          </a:prstGeom>
          <a:noFill/>
          <a:ln w="38100">
            <a:noFill/>
            <a:miter lim="800000"/>
            <a:headEnd/>
            <a:tailEnd/>
          </a:ln>
        </p:spPr>
        <p:txBody>
          <a:bodyPr wrap="none" lIns="90000" tIns="46800" rIns="90000" bIns="46800">
            <a:spAutoFit/>
          </a:bodyPr>
          <a:lstStyle/>
          <a:p>
            <a:r>
              <a:rPr lang="en-US" sz="2000" dirty="0"/>
              <a:t>Thirteen period running averages, </a:t>
            </a:r>
          </a:p>
          <a:p>
            <a:r>
              <a:rPr lang="en-US" sz="2000" dirty="0"/>
              <a:t>Intersection, Toronto</a:t>
            </a:r>
          </a:p>
        </p:txBody>
      </p:sp>
      <p:sp>
        <p:nvSpPr>
          <p:cNvPr id="13" name="TextBox 12"/>
          <p:cNvSpPr txBox="1">
            <a:spLocks noChangeArrowheads="1"/>
          </p:cNvSpPr>
          <p:nvPr/>
        </p:nvSpPr>
        <p:spPr bwMode="auto">
          <a:xfrm>
            <a:off x="263952" y="5163288"/>
            <a:ext cx="8043464" cy="830997"/>
          </a:xfrm>
          <a:prstGeom prst="rect">
            <a:avLst/>
          </a:prstGeom>
          <a:solidFill>
            <a:schemeClr val="bg1"/>
          </a:solidFill>
          <a:ln w="19050">
            <a:solidFill>
              <a:srgbClr val="FF0000"/>
            </a:solidFill>
            <a:miter lim="800000"/>
            <a:headEnd/>
            <a:tailEnd/>
          </a:ln>
        </p:spPr>
        <p:txBody>
          <a:bodyPr wrap="square">
            <a:spAutoFit/>
          </a:bodyPr>
          <a:lstStyle/>
          <a:p>
            <a:r>
              <a:rPr lang="en-US" sz="2400" dirty="0"/>
              <a:t>One can rightly imagine that behind the fluctuations there is a gradually changing </a:t>
            </a:r>
            <a:r>
              <a:rPr lang="en-US" sz="2400" dirty="0" smtClean="0"/>
              <a:t>safety property </a:t>
            </a:r>
            <a:r>
              <a:rPr lang="en-US" sz="2400" dirty="0"/>
              <a:t>that is some kind of average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ppt_x"/>
                                          </p:val>
                                        </p:tav>
                                        <p:tav tm="100000">
                                          <p:val>
                                            <p:strVal val="#ppt_x"/>
                                          </p:val>
                                        </p:tav>
                                      </p:tavLst>
                                    </p:anim>
                                    <p:anim calcmode="lin" valueType="num">
                                      <p:cBhvr additive="base">
                                        <p:cTn id="16" dur="500" fill="hold"/>
                                        <p:tgtEl>
                                          <p:spTgt spid="9"/>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ppt_x"/>
                                          </p:val>
                                        </p:tav>
                                        <p:tav tm="100000">
                                          <p:val>
                                            <p:strVal val="#ppt_x"/>
                                          </p:val>
                                        </p:tav>
                                      </p:tavLst>
                                    </p:anim>
                                    <p:anim calcmode="lin" valueType="num">
                                      <p:cBhvr additive="base">
                                        <p:cTn id="20"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additive="base">
                                        <p:cTn id="25" dur="500" fill="hold"/>
                                        <p:tgtEl>
                                          <p:spTgt spid="13"/>
                                        </p:tgtEl>
                                        <p:attrNameLst>
                                          <p:attrName>ppt_x</p:attrName>
                                        </p:attrNameLst>
                                      </p:cBhvr>
                                      <p:tavLst>
                                        <p:tav tm="0">
                                          <p:val>
                                            <p:strVal val="#ppt_x"/>
                                          </p:val>
                                        </p:tav>
                                        <p:tav tm="100000">
                                          <p:val>
                                            <p:strVal val="#ppt_x"/>
                                          </p:val>
                                        </p:tav>
                                      </p:tavLst>
                                    </p:anim>
                                    <p:anim calcmode="lin" valueType="num">
                                      <p:cBhvr additive="base">
                                        <p:cTn id="26"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2" grpId="0"/>
      <p:bldP spid="1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Box 17"/>
          <p:cNvSpPr txBox="1">
            <a:spLocks noChangeArrowheads="1"/>
          </p:cNvSpPr>
          <p:nvPr/>
        </p:nvSpPr>
        <p:spPr bwMode="auto">
          <a:xfrm>
            <a:off x="379040" y="4561306"/>
            <a:ext cx="8153400" cy="1833452"/>
          </a:xfrm>
          <a:prstGeom prst="rect">
            <a:avLst/>
          </a:prstGeom>
          <a:solidFill>
            <a:schemeClr val="bg1"/>
          </a:solidFill>
          <a:ln w="19050">
            <a:solidFill>
              <a:srgbClr val="FF0000"/>
            </a:solidFill>
            <a:miter lim="800000"/>
            <a:headEnd/>
            <a:tailEnd/>
          </a:ln>
        </p:spPr>
        <p:txBody>
          <a:bodyPr lIns="90000" tIns="46800" rIns="90000" bIns="46800">
            <a:spAutoFit/>
          </a:bodyPr>
          <a:lstStyle/>
          <a:p>
            <a:pPr>
              <a:defRPr/>
            </a:pPr>
            <a:r>
              <a:rPr lang="en-US" sz="2400" dirty="0" smtClean="0"/>
              <a:t>There </a:t>
            </a:r>
            <a:r>
              <a:rPr lang="en-US" sz="2400" dirty="0"/>
              <a:t>are three elements in the graph:</a:t>
            </a:r>
          </a:p>
          <a:p>
            <a:pPr marL="800100" lvl="1" indent="-342900">
              <a:buFont typeface="+mj-lt"/>
              <a:buAutoNum type="arabicPeriod"/>
              <a:defRPr/>
            </a:pPr>
            <a:r>
              <a:rPr lang="en-US" sz="2400" dirty="0"/>
              <a:t>Observed values  </a:t>
            </a:r>
            <a:r>
              <a:rPr lang="en-US" sz="2400" dirty="0" smtClean="0"/>
              <a:t>     ● </a:t>
            </a:r>
            <a:endParaRPr lang="en-US" sz="2400" dirty="0"/>
          </a:p>
          <a:p>
            <a:pPr marL="800100" lvl="1" indent="-342900">
              <a:spcAft>
                <a:spcPts val="600"/>
              </a:spcAft>
              <a:buFont typeface="+mj-lt"/>
              <a:buAutoNum type="arabicPeriod"/>
              <a:defRPr/>
            </a:pPr>
            <a:r>
              <a:rPr lang="en-US" sz="2400" dirty="0"/>
              <a:t>The invisible (unknown) </a:t>
            </a:r>
            <a:r>
              <a:rPr lang="en-US" sz="2400" dirty="0" smtClean="0"/>
              <a:t>safety property  </a:t>
            </a:r>
            <a:r>
              <a:rPr lang="en-CA" sz="3600" dirty="0"/>
              <a:t>μ</a:t>
            </a:r>
          </a:p>
          <a:p>
            <a:pPr marL="800100" lvl="1" indent="-342900">
              <a:buFont typeface="+mj-lt"/>
              <a:buAutoNum type="arabicPeriod"/>
              <a:defRPr/>
            </a:pPr>
            <a:r>
              <a:rPr lang="en-US" sz="2400" dirty="0" smtClean="0"/>
              <a:t>Our </a:t>
            </a:r>
            <a:r>
              <a:rPr lang="en-US" sz="2400" dirty="0"/>
              <a:t>estimate of the unknown property  </a:t>
            </a:r>
            <a:r>
              <a:rPr lang="en-US" sz="2400" dirty="0" smtClean="0"/>
              <a:t>       ○</a:t>
            </a:r>
            <a:endParaRPr lang="en-US" sz="2400" dirty="0"/>
          </a:p>
        </p:txBody>
      </p:sp>
      <p:sp>
        <p:nvSpPr>
          <p:cNvPr id="14338" name="Slide Number Placeholder 3"/>
          <p:cNvSpPr>
            <a:spLocks noGrp="1"/>
          </p:cNvSpPr>
          <p:nvPr>
            <p:ph type="sldNum" sz="quarter" idx="12"/>
          </p:nvPr>
        </p:nvSpPr>
        <p:spPr>
          <a:noFill/>
        </p:spPr>
        <p:txBody>
          <a:bodyPr/>
          <a:lstStyle/>
          <a:p>
            <a:fld id="{78B04573-6FD8-4613-92B8-1F214EAEE723}" type="slidenum">
              <a:rPr lang="en-US" smtClean="0"/>
              <a:pPr/>
              <a:t>7</a:t>
            </a:fld>
            <a:endParaRPr lang="en-US" smtClean="0"/>
          </a:p>
        </p:txBody>
      </p:sp>
      <p:pic>
        <p:nvPicPr>
          <p:cNvPr id="14340" name="Picture 9" descr="Figure%202"/>
          <p:cNvPicPr>
            <a:picLocks noChangeAspect="1" noChangeArrowheads="1"/>
          </p:cNvPicPr>
          <p:nvPr/>
        </p:nvPicPr>
        <p:blipFill>
          <a:blip r:embed="rId2" cstate="print"/>
          <a:srcRect l="3558" t="2083" b="9375"/>
          <a:stretch>
            <a:fillRect/>
          </a:stretch>
        </p:blipFill>
        <p:spPr bwMode="auto">
          <a:xfrm>
            <a:off x="3072636" y="613794"/>
            <a:ext cx="5270246" cy="3628272"/>
          </a:xfrm>
          <a:prstGeom prst="rect">
            <a:avLst/>
          </a:prstGeom>
          <a:noFill/>
          <a:ln w="9525">
            <a:noFill/>
            <a:miter lim="800000"/>
            <a:headEnd/>
            <a:tailEnd/>
          </a:ln>
        </p:spPr>
      </p:pic>
      <p:sp>
        <p:nvSpPr>
          <p:cNvPr id="14341" name="Text Box 11"/>
          <p:cNvSpPr txBox="1">
            <a:spLocks noChangeArrowheads="1"/>
          </p:cNvSpPr>
          <p:nvPr/>
        </p:nvSpPr>
        <p:spPr bwMode="auto">
          <a:xfrm>
            <a:off x="3087688" y="-28281"/>
            <a:ext cx="5273887" cy="710067"/>
          </a:xfrm>
          <a:prstGeom prst="rect">
            <a:avLst/>
          </a:prstGeom>
          <a:noFill/>
          <a:ln w="38100">
            <a:noFill/>
            <a:miter lim="800000"/>
            <a:headEnd/>
            <a:tailEnd/>
          </a:ln>
        </p:spPr>
        <p:txBody>
          <a:bodyPr wrap="square" lIns="90000" tIns="46800" rIns="90000" bIns="46800">
            <a:spAutoFit/>
          </a:bodyPr>
          <a:lstStyle/>
          <a:p>
            <a:r>
              <a:rPr lang="en-US" sz="2000" dirty="0"/>
              <a:t>Thirteen period running averages, </a:t>
            </a:r>
          </a:p>
          <a:p>
            <a:r>
              <a:rPr lang="en-US" sz="2000" dirty="0"/>
              <a:t>Intersection, Toronto</a:t>
            </a:r>
          </a:p>
        </p:txBody>
      </p:sp>
      <p:pic>
        <p:nvPicPr>
          <p:cNvPr id="14342" name="Picture 12"/>
          <p:cNvPicPr>
            <a:picLocks noChangeAspect="1" noChangeArrowheads="1"/>
          </p:cNvPicPr>
          <p:nvPr/>
        </p:nvPicPr>
        <p:blipFill>
          <a:blip r:embed="rId3" cstate="print"/>
          <a:srcRect/>
          <a:stretch>
            <a:fillRect/>
          </a:stretch>
        </p:blipFill>
        <p:spPr bwMode="auto">
          <a:xfrm>
            <a:off x="-219075" y="-1528763"/>
            <a:ext cx="349250" cy="361950"/>
          </a:xfrm>
          <a:prstGeom prst="rect">
            <a:avLst/>
          </a:prstGeom>
          <a:noFill/>
          <a:ln w="38100">
            <a:noFill/>
            <a:miter lim="800000"/>
            <a:headEnd/>
            <a:tailEnd/>
          </a:ln>
        </p:spPr>
      </p:pic>
      <p:pic>
        <p:nvPicPr>
          <p:cNvPr id="14343" name="Picture 15"/>
          <p:cNvPicPr>
            <a:picLocks noChangeAspect="1" noChangeArrowheads="1"/>
          </p:cNvPicPr>
          <p:nvPr/>
        </p:nvPicPr>
        <p:blipFill>
          <a:blip r:embed="rId4" cstate="print"/>
          <a:srcRect/>
          <a:stretch>
            <a:fillRect/>
          </a:stretch>
        </p:blipFill>
        <p:spPr bwMode="auto">
          <a:xfrm>
            <a:off x="6912260" y="143635"/>
            <a:ext cx="1441644" cy="1620180"/>
          </a:xfrm>
          <a:prstGeom prst="rect">
            <a:avLst/>
          </a:prstGeom>
          <a:noFill/>
          <a:ln w="38100">
            <a:noFill/>
            <a:miter lim="800000"/>
            <a:headEnd/>
            <a:tailEnd/>
          </a:ln>
        </p:spPr>
      </p:pic>
      <p:sp>
        <p:nvSpPr>
          <p:cNvPr id="8213" name="Text Box 21"/>
          <p:cNvSpPr txBox="1">
            <a:spLocks noChangeArrowheads="1"/>
          </p:cNvSpPr>
          <p:nvPr/>
        </p:nvSpPr>
        <p:spPr bwMode="auto">
          <a:xfrm rot="17700289">
            <a:off x="3801853" y="3826018"/>
            <a:ext cx="967229" cy="402291"/>
          </a:xfrm>
          <a:prstGeom prst="rect">
            <a:avLst/>
          </a:prstGeom>
          <a:noFill/>
          <a:ln w="38100">
            <a:noFill/>
            <a:miter lim="800000"/>
            <a:headEnd/>
            <a:tailEnd/>
          </a:ln>
        </p:spPr>
        <p:txBody>
          <a:bodyPr wrap="none" lIns="90000" tIns="46800" rIns="90000" bIns="46800">
            <a:spAutoFit/>
          </a:bodyPr>
          <a:lstStyle/>
          <a:p>
            <a:r>
              <a:rPr lang="en-US" sz="2000" dirty="0">
                <a:solidFill>
                  <a:srgbClr val="FF0000"/>
                </a:solidFill>
              </a:rPr>
              <a:t>Reality</a:t>
            </a:r>
          </a:p>
        </p:txBody>
      </p:sp>
      <p:sp>
        <p:nvSpPr>
          <p:cNvPr id="14" name="Footer Placeholder 13"/>
          <p:cNvSpPr>
            <a:spLocks noGrp="1"/>
          </p:cNvSpPr>
          <p:nvPr>
            <p:ph type="ftr" sz="quarter" idx="11"/>
          </p:nvPr>
        </p:nvSpPr>
        <p:spPr/>
        <p:txBody>
          <a:bodyPr/>
          <a:lstStyle/>
          <a:p>
            <a:pPr>
              <a:defRPr/>
            </a:pPr>
            <a:r>
              <a:rPr lang="en-CA" smtClean="0"/>
              <a:t>SPF workshop UBCO February 2014</a:t>
            </a:r>
            <a:endParaRPr lang="en-US"/>
          </a:p>
        </p:txBody>
      </p:sp>
      <p:sp>
        <p:nvSpPr>
          <p:cNvPr id="40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pic>
        <p:nvPicPr>
          <p:cNvPr id="4097" name="Picture 1"/>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6957265" y="5871802"/>
            <a:ext cx="250825" cy="617538"/>
          </a:xfrm>
          <a:prstGeom prst="rect">
            <a:avLst/>
          </a:prstGeom>
          <a:noFill/>
        </p:spPr>
      </p:pic>
      <p:sp>
        <p:nvSpPr>
          <p:cNvPr id="8214" name="Text Box 22"/>
          <p:cNvSpPr txBox="1">
            <a:spLocks noChangeArrowheads="1"/>
          </p:cNvSpPr>
          <p:nvPr/>
        </p:nvSpPr>
        <p:spPr bwMode="auto">
          <a:xfrm rot="4936756">
            <a:off x="6100737" y="4632955"/>
            <a:ext cx="1464160" cy="402291"/>
          </a:xfrm>
          <a:prstGeom prst="rect">
            <a:avLst/>
          </a:prstGeom>
          <a:noFill/>
          <a:ln w="38100">
            <a:noFill/>
            <a:miter lim="800000"/>
            <a:headEnd/>
            <a:tailEnd/>
          </a:ln>
        </p:spPr>
        <p:txBody>
          <a:bodyPr wrap="none" lIns="90000" tIns="46800" rIns="90000" bIns="46800">
            <a:spAutoFit/>
          </a:bodyPr>
          <a:lstStyle/>
          <a:p>
            <a:r>
              <a:rPr lang="en-US" sz="2000" dirty="0">
                <a:solidFill>
                  <a:srgbClr val="FF0000"/>
                </a:solidFill>
              </a:rPr>
              <a:t>Abstraction</a:t>
            </a:r>
          </a:p>
        </p:txBody>
      </p:sp>
      <p:sp>
        <p:nvSpPr>
          <p:cNvPr id="8212" name="Line 20"/>
          <p:cNvSpPr>
            <a:spLocks noChangeShapeType="1"/>
          </p:cNvSpPr>
          <p:nvPr/>
        </p:nvSpPr>
        <p:spPr bwMode="auto">
          <a:xfrm flipH="1" flipV="1">
            <a:off x="6372200" y="2258870"/>
            <a:ext cx="360039" cy="3690410"/>
          </a:xfrm>
          <a:prstGeom prst="line">
            <a:avLst/>
          </a:prstGeom>
          <a:noFill/>
          <a:ln w="38100" cap="rnd">
            <a:solidFill>
              <a:srgbClr val="FF0000"/>
            </a:solidFill>
            <a:prstDash val="sysDot"/>
            <a:round/>
            <a:headEnd/>
            <a:tailEnd type="triangle" w="med" len="med"/>
          </a:ln>
        </p:spPr>
        <p:txBody>
          <a:bodyPr wrap="square" lIns="90000" tIns="46800" rIns="90000" bIns="46800">
            <a:spAutoFit/>
          </a:bodyPr>
          <a:lstStyle/>
          <a:p>
            <a:endParaRPr lang="en-CA"/>
          </a:p>
        </p:txBody>
      </p:sp>
      <p:pic>
        <p:nvPicPr>
          <p:cNvPr id="16" name="Picture 4" descr="http://3.bp.blogspot.com/-XrZl-VfTFJQ/T96qpmkjkNI/AAAAAAAAA5w/dJQJ_xMfWRk/s1600/building+blocks+of+relationships.jpg"/>
          <p:cNvPicPr>
            <a:picLocks noChangeAspect="1" noChangeArrowheads="1"/>
          </p:cNvPicPr>
          <p:nvPr/>
        </p:nvPicPr>
        <p:blipFill>
          <a:blip r:embed="rId6" cstate="print"/>
          <a:srcRect/>
          <a:stretch>
            <a:fillRect/>
          </a:stretch>
        </p:blipFill>
        <p:spPr bwMode="auto">
          <a:xfrm>
            <a:off x="187526" y="176692"/>
            <a:ext cx="1554808" cy="1334474"/>
          </a:xfrm>
          <a:prstGeom prst="rect">
            <a:avLst/>
          </a:prstGeom>
          <a:noFill/>
        </p:spPr>
      </p:pic>
      <p:sp>
        <p:nvSpPr>
          <p:cNvPr id="8211" name="Line 19"/>
          <p:cNvSpPr>
            <a:spLocks noChangeShapeType="1"/>
          </p:cNvSpPr>
          <p:nvPr/>
        </p:nvSpPr>
        <p:spPr bwMode="auto">
          <a:xfrm flipV="1">
            <a:off x="3959258" y="2258869"/>
            <a:ext cx="1377827" cy="2869311"/>
          </a:xfrm>
          <a:prstGeom prst="line">
            <a:avLst/>
          </a:prstGeom>
          <a:noFill/>
          <a:ln w="38100" cap="rnd">
            <a:solidFill>
              <a:srgbClr val="FF0000"/>
            </a:solidFill>
            <a:prstDash val="sysDot"/>
            <a:round/>
            <a:headEnd/>
            <a:tailEnd type="triangle" w="med" len="med"/>
          </a:ln>
        </p:spPr>
        <p:txBody>
          <a:bodyPr wrap="square" lIns="90000" tIns="46800" rIns="90000" bIns="46800">
            <a:spAutoFit/>
          </a:bodyPr>
          <a:lstStyle/>
          <a:p>
            <a:endParaRPr lang="en-C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211"/>
                                        </p:tgtEl>
                                        <p:attrNameLst>
                                          <p:attrName>style.visibility</p:attrName>
                                        </p:attrNameLst>
                                      </p:cBhvr>
                                      <p:to>
                                        <p:strVal val="visible"/>
                                      </p:to>
                                    </p:set>
                                    <p:anim calcmode="lin" valueType="num">
                                      <p:cBhvr additive="base">
                                        <p:cTn id="7" dur="500" fill="hold"/>
                                        <p:tgtEl>
                                          <p:spTgt spid="8211"/>
                                        </p:tgtEl>
                                        <p:attrNameLst>
                                          <p:attrName>ppt_x</p:attrName>
                                        </p:attrNameLst>
                                      </p:cBhvr>
                                      <p:tavLst>
                                        <p:tav tm="0">
                                          <p:val>
                                            <p:strVal val="#ppt_x"/>
                                          </p:val>
                                        </p:tav>
                                        <p:tav tm="100000">
                                          <p:val>
                                            <p:strVal val="#ppt_x"/>
                                          </p:val>
                                        </p:tav>
                                      </p:tavLst>
                                    </p:anim>
                                    <p:anim calcmode="lin" valueType="num">
                                      <p:cBhvr additive="base">
                                        <p:cTn id="8" dur="500" fill="hold"/>
                                        <p:tgtEl>
                                          <p:spTgt spid="8211"/>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8213"/>
                                        </p:tgtEl>
                                        <p:attrNameLst>
                                          <p:attrName>style.visibility</p:attrName>
                                        </p:attrNameLst>
                                      </p:cBhvr>
                                      <p:to>
                                        <p:strVal val="visible"/>
                                      </p:to>
                                    </p:set>
                                    <p:anim calcmode="lin" valueType="num">
                                      <p:cBhvr additive="base">
                                        <p:cTn id="11" dur="500" fill="hold"/>
                                        <p:tgtEl>
                                          <p:spTgt spid="8213"/>
                                        </p:tgtEl>
                                        <p:attrNameLst>
                                          <p:attrName>ppt_x</p:attrName>
                                        </p:attrNameLst>
                                      </p:cBhvr>
                                      <p:tavLst>
                                        <p:tav tm="0">
                                          <p:val>
                                            <p:strVal val="#ppt_x"/>
                                          </p:val>
                                        </p:tav>
                                        <p:tav tm="100000">
                                          <p:val>
                                            <p:strVal val="#ppt_x"/>
                                          </p:val>
                                        </p:tav>
                                      </p:tavLst>
                                    </p:anim>
                                    <p:anim calcmode="lin" valueType="num">
                                      <p:cBhvr additive="base">
                                        <p:cTn id="12" dur="500" fill="hold"/>
                                        <p:tgtEl>
                                          <p:spTgt spid="8213"/>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8212"/>
                                        </p:tgtEl>
                                        <p:attrNameLst>
                                          <p:attrName>style.visibility</p:attrName>
                                        </p:attrNameLst>
                                      </p:cBhvr>
                                      <p:to>
                                        <p:strVal val="visible"/>
                                      </p:to>
                                    </p:set>
                                    <p:anim calcmode="lin" valueType="num">
                                      <p:cBhvr additive="base">
                                        <p:cTn id="17" dur="500" fill="hold"/>
                                        <p:tgtEl>
                                          <p:spTgt spid="8212"/>
                                        </p:tgtEl>
                                        <p:attrNameLst>
                                          <p:attrName>ppt_x</p:attrName>
                                        </p:attrNameLst>
                                      </p:cBhvr>
                                      <p:tavLst>
                                        <p:tav tm="0">
                                          <p:val>
                                            <p:strVal val="#ppt_x"/>
                                          </p:val>
                                        </p:tav>
                                        <p:tav tm="100000">
                                          <p:val>
                                            <p:strVal val="#ppt_x"/>
                                          </p:val>
                                        </p:tav>
                                      </p:tavLst>
                                    </p:anim>
                                    <p:anim calcmode="lin" valueType="num">
                                      <p:cBhvr additive="base">
                                        <p:cTn id="18" dur="500" fill="hold"/>
                                        <p:tgtEl>
                                          <p:spTgt spid="8212"/>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8214"/>
                                        </p:tgtEl>
                                        <p:attrNameLst>
                                          <p:attrName>style.visibility</p:attrName>
                                        </p:attrNameLst>
                                      </p:cBhvr>
                                      <p:to>
                                        <p:strVal val="visible"/>
                                      </p:to>
                                    </p:set>
                                    <p:anim calcmode="lin" valueType="num">
                                      <p:cBhvr additive="base">
                                        <p:cTn id="21" dur="500" fill="hold"/>
                                        <p:tgtEl>
                                          <p:spTgt spid="8214"/>
                                        </p:tgtEl>
                                        <p:attrNameLst>
                                          <p:attrName>ppt_x</p:attrName>
                                        </p:attrNameLst>
                                      </p:cBhvr>
                                      <p:tavLst>
                                        <p:tav tm="0">
                                          <p:val>
                                            <p:strVal val="#ppt_x"/>
                                          </p:val>
                                        </p:tav>
                                        <p:tav tm="100000">
                                          <p:val>
                                            <p:strVal val="#ppt_x"/>
                                          </p:val>
                                        </p:tav>
                                      </p:tavLst>
                                    </p:anim>
                                    <p:anim calcmode="lin" valueType="num">
                                      <p:cBhvr additive="base">
                                        <p:cTn id="22" dur="500" fill="hold"/>
                                        <p:tgtEl>
                                          <p:spTgt spid="82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13" grpId="0"/>
      <p:bldP spid="8214" grpId="0"/>
      <p:bldP spid="8212" grpId="0" animBg="1"/>
      <p:bldP spid="821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Box 10"/>
          <p:cNvSpPr txBox="1">
            <a:spLocks noChangeArrowheads="1"/>
          </p:cNvSpPr>
          <p:nvPr/>
        </p:nvSpPr>
        <p:spPr bwMode="auto">
          <a:xfrm>
            <a:off x="206515" y="1088740"/>
            <a:ext cx="7841348" cy="2248950"/>
          </a:xfrm>
          <a:prstGeom prst="rect">
            <a:avLst/>
          </a:prstGeom>
          <a:solidFill>
            <a:schemeClr val="bg1"/>
          </a:solidFill>
          <a:ln w="19050">
            <a:solidFill>
              <a:srgbClr val="FF0000"/>
            </a:solidFill>
            <a:miter lim="800000"/>
            <a:headEnd/>
            <a:tailEnd/>
          </a:ln>
        </p:spPr>
        <p:txBody>
          <a:bodyPr wrap="square" lIns="90000" tIns="46800" rIns="90000" bIns="46800">
            <a:spAutoFit/>
          </a:bodyPr>
          <a:lstStyle/>
          <a:p>
            <a:r>
              <a:rPr lang="en-US" sz="2800" dirty="0"/>
              <a:t>We are now </a:t>
            </a:r>
            <a:r>
              <a:rPr lang="en-US" sz="2800" dirty="0" smtClean="0"/>
              <a:t>ready.</a:t>
            </a:r>
            <a:endParaRPr lang="en-US" sz="2800" b="1" i="1" dirty="0" smtClean="0">
              <a:solidFill>
                <a:srgbClr val="FF0000"/>
              </a:solidFill>
            </a:endParaRPr>
          </a:p>
          <a:p>
            <a:r>
              <a:rPr lang="en-CA" sz="2800" b="1" u="sng" dirty="0" smtClean="0"/>
              <a:t>Definition</a:t>
            </a:r>
            <a:r>
              <a:rPr lang="en-CA" sz="2800" b="1" dirty="0" smtClean="0"/>
              <a:t>:</a:t>
            </a:r>
            <a:r>
              <a:rPr lang="en-CA" sz="2800" b="1" dirty="0" smtClean="0">
                <a:solidFill>
                  <a:srgbClr val="FF0000"/>
                </a:solidFill>
              </a:rPr>
              <a:t> The safety property of a unit is the number of accidents by type and severity, </a:t>
            </a:r>
            <a:r>
              <a:rPr lang="en-CA" sz="2800" b="1" u="sng" dirty="0" smtClean="0">
                <a:solidFill>
                  <a:srgbClr val="FF0000"/>
                </a:solidFill>
              </a:rPr>
              <a:t>expected</a:t>
            </a:r>
            <a:r>
              <a:rPr lang="en-CA" sz="2800" b="1" dirty="0" smtClean="0">
                <a:solidFill>
                  <a:srgbClr val="FF0000"/>
                </a:solidFill>
              </a:rPr>
              <a:t> to occur on it in a specified period of time. It will always be denoted by μ</a:t>
            </a:r>
            <a:r>
              <a:rPr lang="en-CA" sz="2800" dirty="0" smtClean="0">
                <a:solidFill>
                  <a:srgbClr val="FF0000"/>
                </a:solidFill>
              </a:rPr>
              <a:t> </a:t>
            </a:r>
            <a:r>
              <a:rPr lang="en-US" sz="2800" b="1" dirty="0" smtClean="0">
                <a:solidFill>
                  <a:srgbClr val="FF0000"/>
                </a:solidFill>
              </a:rPr>
              <a:t>and its estimate by </a:t>
            </a:r>
            <a:endParaRPr lang="en-US" sz="2800" b="1" dirty="0">
              <a:solidFill>
                <a:srgbClr val="FF0000"/>
              </a:solidFill>
            </a:endParaRPr>
          </a:p>
        </p:txBody>
      </p:sp>
      <p:sp>
        <p:nvSpPr>
          <p:cNvPr id="6" name="Slide Number Placeholder 5"/>
          <p:cNvSpPr>
            <a:spLocks noGrp="1"/>
          </p:cNvSpPr>
          <p:nvPr>
            <p:ph type="sldNum" sz="quarter" idx="12"/>
          </p:nvPr>
        </p:nvSpPr>
        <p:spPr/>
        <p:txBody>
          <a:bodyPr/>
          <a:lstStyle/>
          <a:p>
            <a:fld id="{DA4189B1-7805-43E2-AFD9-89A95CE04D74}" type="slidenum">
              <a:rPr lang="en-CA" smtClean="0"/>
              <a:pPr/>
              <a:t>8</a:t>
            </a:fld>
            <a:endParaRPr lang="en-CA"/>
          </a:p>
        </p:txBody>
      </p:sp>
      <p:sp>
        <p:nvSpPr>
          <p:cNvPr id="8" name="Footer Placeholder 7"/>
          <p:cNvSpPr>
            <a:spLocks noGrp="1"/>
          </p:cNvSpPr>
          <p:nvPr>
            <p:ph type="ftr" sz="quarter" idx="11"/>
          </p:nvPr>
        </p:nvSpPr>
        <p:spPr/>
        <p:txBody>
          <a:bodyPr/>
          <a:lstStyle/>
          <a:p>
            <a:r>
              <a:rPr lang="en-CA" smtClean="0"/>
              <a:t>SPF workshop UBCO February 2014</a:t>
            </a:r>
            <a:endParaRPr lang="en-CA"/>
          </a:p>
        </p:txBody>
      </p:sp>
      <p:sp>
        <p:nvSpPr>
          <p:cNvPr id="307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40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pic>
        <p:nvPicPr>
          <p:cNvPr id="4097" name="Picture 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6822250" y="2789164"/>
            <a:ext cx="225025" cy="549826"/>
          </a:xfrm>
          <a:prstGeom prst="rect">
            <a:avLst/>
          </a:prstGeom>
          <a:noFill/>
          <a:ln>
            <a:noFill/>
          </a:ln>
        </p:spPr>
      </p:pic>
      <p:sp>
        <p:nvSpPr>
          <p:cNvPr id="10" name="Text Box 4"/>
          <p:cNvSpPr txBox="1">
            <a:spLocks noChangeArrowheads="1"/>
          </p:cNvSpPr>
          <p:nvPr/>
        </p:nvSpPr>
        <p:spPr bwMode="auto">
          <a:xfrm>
            <a:off x="206515" y="143635"/>
            <a:ext cx="4545505" cy="523220"/>
          </a:xfrm>
          <a:prstGeom prst="rect">
            <a:avLst/>
          </a:prstGeom>
          <a:solidFill>
            <a:srgbClr val="FFFFD9"/>
          </a:solidFill>
          <a:ln w="9525">
            <a:solidFill>
              <a:srgbClr val="FF0000"/>
            </a:solidFill>
            <a:miter lim="800000"/>
            <a:headEnd/>
            <a:tailEnd/>
          </a:ln>
        </p:spPr>
        <p:txBody>
          <a:bodyPr wrap="square">
            <a:spAutoFit/>
          </a:bodyPr>
          <a:lstStyle/>
          <a:p>
            <a:r>
              <a:rPr lang="en-US" sz="2800" dirty="0" smtClean="0"/>
              <a:t>What </a:t>
            </a:r>
            <a:r>
              <a:rPr lang="en-US" sz="2800" dirty="0"/>
              <a:t>is </a:t>
            </a:r>
            <a:r>
              <a:rPr lang="en-US" sz="2800" dirty="0" smtClean="0"/>
              <a:t>the ‘safety of a unit’?</a:t>
            </a:r>
            <a:endParaRPr lang="en-US" sz="2800" dirty="0"/>
          </a:p>
        </p:txBody>
      </p:sp>
      <p:graphicFrame>
        <p:nvGraphicFramePr>
          <p:cNvPr id="14" name="Table 13"/>
          <p:cNvGraphicFramePr>
            <a:graphicFrameLocks noGrp="1"/>
          </p:cNvGraphicFramePr>
          <p:nvPr/>
        </p:nvGraphicFramePr>
        <p:xfrm>
          <a:off x="1961710" y="3609020"/>
          <a:ext cx="6096000" cy="2743200"/>
        </p:xfrm>
        <a:graphic>
          <a:graphicData uri="http://schemas.openxmlformats.org/drawingml/2006/table">
            <a:tbl>
              <a:tblPr firstRow="1" bandRow="1">
                <a:tableStyleId>{5C22544A-7EE6-4342-B048-85BDC9FD1C3A}</a:tableStyleId>
              </a:tblPr>
              <a:tblGrid>
                <a:gridCol w="2340260"/>
                <a:gridCol w="810090"/>
                <a:gridCol w="1421650"/>
                <a:gridCol w="1524000"/>
              </a:tblGrid>
              <a:tr h="370840">
                <a:tc rowSpan="2">
                  <a:txBody>
                    <a:bodyPr/>
                    <a:lstStyle/>
                    <a:p>
                      <a:pPr algn="ctr"/>
                      <a:r>
                        <a:rPr lang="en-CA" sz="2400" dirty="0" smtClean="0">
                          <a:solidFill>
                            <a:schemeClr val="tx1"/>
                          </a:solidFill>
                        </a:rPr>
                        <a:t>Accident type</a:t>
                      </a:r>
                      <a:endParaRPr lang="en-US" sz="2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gridSpan="3">
                  <a:txBody>
                    <a:bodyPr/>
                    <a:lstStyle/>
                    <a:p>
                      <a:pPr algn="ctr"/>
                      <a:r>
                        <a:rPr lang="en-CA" sz="2400" dirty="0" smtClean="0">
                          <a:solidFill>
                            <a:schemeClr val="tx1"/>
                          </a:solidFill>
                        </a:rPr>
                        <a:t>Accident Severity</a:t>
                      </a:r>
                      <a:endParaRPr 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hMerge="1">
                  <a:txBody>
                    <a:bodyPr/>
                    <a:lstStyle/>
                    <a:p>
                      <a:endParaRPr 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hMerge="1">
                  <a:txBody>
                    <a:bodyPr/>
                    <a:lstStyle/>
                    <a:p>
                      <a:endParaRPr 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r>
              <a:tr h="370840">
                <a:tc vMerge="1">
                  <a:txBody>
                    <a:bodyPr/>
                    <a:lstStyle/>
                    <a:p>
                      <a:endParaRPr 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CA" sz="2400" dirty="0" smtClean="0">
                          <a:solidFill>
                            <a:schemeClr val="tx1"/>
                          </a:solidFill>
                        </a:rPr>
                        <a:t>PDO</a:t>
                      </a:r>
                      <a:endParaRPr lang="en-US" sz="2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ctr"/>
                      <a:r>
                        <a:rPr lang="en-CA" sz="2400" dirty="0" smtClean="0">
                          <a:solidFill>
                            <a:schemeClr val="tx1"/>
                          </a:solidFill>
                        </a:rPr>
                        <a:t>Injury</a:t>
                      </a:r>
                      <a:endParaRPr lang="en-US" sz="2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ctr"/>
                      <a:r>
                        <a:rPr lang="en-CA" sz="2400" dirty="0" smtClean="0">
                          <a:solidFill>
                            <a:schemeClr val="tx1"/>
                          </a:solidFill>
                        </a:rPr>
                        <a:t>Fatal</a:t>
                      </a:r>
                      <a:endParaRPr lang="en-US" sz="2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r>
              <a:tr h="370840">
                <a:tc>
                  <a:txBody>
                    <a:bodyPr/>
                    <a:lstStyle/>
                    <a:p>
                      <a:pPr algn="ctr"/>
                      <a:r>
                        <a:rPr lang="en-CA" sz="2400" dirty="0" smtClean="0">
                          <a:solidFill>
                            <a:schemeClr val="tx1"/>
                          </a:solidFill>
                        </a:rPr>
                        <a:t>Rear-end</a:t>
                      </a:r>
                      <a:endParaRPr lang="en-US" sz="2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CA" sz="2400" dirty="0" smtClean="0">
                          <a:solidFill>
                            <a:schemeClr val="tx1"/>
                          </a:solidFill>
                        </a:rPr>
                        <a:t>3.10</a:t>
                      </a:r>
                      <a:endParaRPr lang="en-US" sz="2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CA" sz="2400" dirty="0" smtClean="0">
                          <a:solidFill>
                            <a:schemeClr val="tx1"/>
                          </a:solidFill>
                        </a:rPr>
                        <a:t>1.70</a:t>
                      </a:r>
                      <a:endParaRPr lang="en-US" sz="2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CA" sz="2400" dirty="0" smtClean="0">
                          <a:solidFill>
                            <a:schemeClr val="tx1"/>
                          </a:solidFill>
                        </a:rPr>
                        <a:t>0.20</a:t>
                      </a:r>
                      <a:endParaRPr lang="en-US" sz="2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370840">
                <a:tc>
                  <a:txBody>
                    <a:bodyPr/>
                    <a:lstStyle/>
                    <a:p>
                      <a:pPr algn="ctr"/>
                      <a:r>
                        <a:rPr lang="en-CA" sz="2400" dirty="0" smtClean="0">
                          <a:solidFill>
                            <a:schemeClr val="tx1"/>
                          </a:solidFill>
                        </a:rPr>
                        <a:t>Angle</a:t>
                      </a:r>
                      <a:endParaRPr lang="en-US" sz="2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CA" sz="2400" dirty="0" smtClean="0">
                          <a:solidFill>
                            <a:schemeClr val="tx1"/>
                          </a:solidFill>
                        </a:rPr>
                        <a:t>1.40</a:t>
                      </a:r>
                      <a:endParaRPr lang="en-US" sz="2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CA" sz="2400" dirty="0" smtClean="0">
                          <a:solidFill>
                            <a:schemeClr val="tx1"/>
                          </a:solidFill>
                        </a:rPr>
                        <a:t>0.90</a:t>
                      </a:r>
                      <a:endParaRPr lang="en-US" sz="2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CA" sz="2400" dirty="0" smtClean="0">
                          <a:solidFill>
                            <a:schemeClr val="tx1"/>
                          </a:solidFill>
                        </a:rPr>
                        <a:t>0.10</a:t>
                      </a:r>
                      <a:endParaRPr lang="en-US" sz="2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370840">
                <a:tc>
                  <a:txBody>
                    <a:bodyPr/>
                    <a:lstStyle/>
                    <a:p>
                      <a:pPr algn="ctr"/>
                      <a:r>
                        <a:rPr lang="en-CA" sz="2400" dirty="0" smtClean="0">
                          <a:solidFill>
                            <a:schemeClr val="tx1"/>
                          </a:solidFill>
                        </a:rPr>
                        <a:t>Single-vehicle</a:t>
                      </a:r>
                      <a:endParaRPr lang="en-US" sz="2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CA" sz="2400" dirty="0" smtClean="0">
                          <a:solidFill>
                            <a:schemeClr val="tx1"/>
                          </a:solidFill>
                        </a:rPr>
                        <a:t>0.30</a:t>
                      </a:r>
                      <a:endParaRPr lang="en-US" sz="2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CA" sz="2400" dirty="0" smtClean="0">
                          <a:solidFill>
                            <a:schemeClr val="tx1"/>
                          </a:solidFill>
                        </a:rPr>
                        <a:t>0.10</a:t>
                      </a:r>
                      <a:endParaRPr lang="en-US" sz="2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CA" sz="2400" dirty="0" smtClean="0">
                          <a:solidFill>
                            <a:schemeClr val="tx1"/>
                          </a:solidFill>
                        </a:rPr>
                        <a:t>0.02</a:t>
                      </a:r>
                      <a:endParaRPr lang="en-US" sz="2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370840">
                <a:tc>
                  <a:txBody>
                    <a:bodyPr/>
                    <a:lstStyle/>
                    <a:p>
                      <a:pPr algn="ctr"/>
                      <a:r>
                        <a:rPr lang="en-CA" sz="2400" dirty="0" smtClean="0">
                          <a:solidFill>
                            <a:schemeClr val="tx1"/>
                          </a:solidFill>
                        </a:rPr>
                        <a:t>Pedestrian</a:t>
                      </a:r>
                      <a:endParaRPr lang="en-US" sz="2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US" sz="2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CA" sz="2400" dirty="0" smtClean="0">
                          <a:solidFill>
                            <a:schemeClr val="tx1"/>
                          </a:solidFill>
                        </a:rPr>
                        <a:t>0.05</a:t>
                      </a:r>
                      <a:endParaRPr lang="en-US" sz="2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CA" sz="2400" dirty="0" smtClean="0">
                          <a:solidFill>
                            <a:schemeClr val="tx1"/>
                          </a:solidFill>
                        </a:rPr>
                        <a:t>0.03</a:t>
                      </a:r>
                      <a:endParaRPr lang="en-US" sz="2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bl>
          </a:graphicData>
        </a:graphic>
      </p:graphicFrame>
      <p:pic>
        <p:nvPicPr>
          <p:cNvPr id="11" name="Picture 4" descr="http://3.bp.blogspot.com/-XrZl-VfTFJQ/T96qpmkjkNI/AAAAAAAAA5w/dJQJ_xMfWRk/s1600/building+blocks+of+relationships.jpg"/>
          <p:cNvPicPr>
            <a:picLocks noChangeAspect="1" noChangeArrowheads="1"/>
          </p:cNvPicPr>
          <p:nvPr/>
        </p:nvPicPr>
        <p:blipFill>
          <a:blip r:embed="rId3" cstate="print"/>
          <a:srcRect/>
          <a:stretch>
            <a:fillRect/>
          </a:stretch>
        </p:blipFill>
        <p:spPr bwMode="auto">
          <a:xfrm>
            <a:off x="7873464" y="137145"/>
            <a:ext cx="1087161" cy="93309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DA4189B1-7805-43E2-AFD9-89A95CE04D74}" type="slidenum">
              <a:rPr lang="en-CA" smtClean="0"/>
              <a:pPr/>
              <a:t>9</a:t>
            </a:fld>
            <a:endParaRPr lang="en-CA"/>
          </a:p>
        </p:txBody>
      </p:sp>
      <p:sp>
        <p:nvSpPr>
          <p:cNvPr id="8" name="Footer Placeholder 7"/>
          <p:cNvSpPr>
            <a:spLocks noGrp="1"/>
          </p:cNvSpPr>
          <p:nvPr>
            <p:ph type="ftr" sz="quarter" idx="11"/>
          </p:nvPr>
        </p:nvSpPr>
        <p:spPr/>
        <p:txBody>
          <a:bodyPr/>
          <a:lstStyle/>
          <a:p>
            <a:r>
              <a:rPr lang="en-CA" smtClean="0"/>
              <a:t>SPF workshop UBCO February 2014</a:t>
            </a:r>
            <a:endParaRPr lang="en-CA"/>
          </a:p>
        </p:txBody>
      </p:sp>
      <p:sp>
        <p:nvSpPr>
          <p:cNvPr id="307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40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11" name="TextBox 10"/>
          <p:cNvSpPr txBox="1"/>
          <p:nvPr/>
        </p:nvSpPr>
        <p:spPr>
          <a:xfrm>
            <a:off x="206515" y="1358770"/>
            <a:ext cx="7110789" cy="1815882"/>
          </a:xfrm>
          <a:prstGeom prst="rect">
            <a:avLst/>
          </a:prstGeom>
          <a:solidFill>
            <a:schemeClr val="bg1"/>
          </a:solidFill>
          <a:ln w="19050">
            <a:solidFill>
              <a:srgbClr val="FF0000"/>
            </a:solidFill>
          </a:ln>
        </p:spPr>
        <p:txBody>
          <a:bodyPr wrap="square" rtlCol="0">
            <a:spAutoFit/>
          </a:bodyPr>
          <a:lstStyle/>
          <a:p>
            <a:r>
              <a:rPr lang="en-US" sz="2800" dirty="0" smtClean="0"/>
              <a:t>We are gradually assembling the elements needed to say with clarity what an SPF is. Eventually it will be a function of ‘variables’. What is the link between safety and variables?</a:t>
            </a:r>
          </a:p>
        </p:txBody>
      </p:sp>
      <p:sp>
        <p:nvSpPr>
          <p:cNvPr id="12" name="TextBox 11"/>
          <p:cNvSpPr txBox="1"/>
          <p:nvPr/>
        </p:nvSpPr>
        <p:spPr>
          <a:xfrm>
            <a:off x="161510" y="143635"/>
            <a:ext cx="7512634" cy="584775"/>
          </a:xfrm>
          <a:prstGeom prst="rect">
            <a:avLst/>
          </a:prstGeom>
          <a:solidFill>
            <a:srgbClr val="FFFFD9"/>
          </a:solidFill>
          <a:ln w="19050">
            <a:solidFill>
              <a:srgbClr val="FF0000"/>
            </a:solidFill>
          </a:ln>
        </p:spPr>
        <p:txBody>
          <a:bodyPr wrap="none" rtlCol="0">
            <a:spAutoFit/>
          </a:bodyPr>
          <a:lstStyle/>
          <a:p>
            <a:r>
              <a:rPr lang="en-CA" sz="3200" dirty="0" smtClean="0"/>
              <a:t> The ‘safety’ of a unit depends on its ‘traits’</a:t>
            </a:r>
          </a:p>
        </p:txBody>
      </p:sp>
      <p:pic>
        <p:nvPicPr>
          <p:cNvPr id="13" name="Picture 4" descr="http://3.bp.blogspot.com/-XrZl-VfTFJQ/T96qpmkjkNI/AAAAAAAAA5w/dJQJ_xMfWRk/s1600/building+blocks+of+relationships.jpg"/>
          <p:cNvPicPr>
            <a:picLocks noChangeAspect="1" noChangeArrowheads="1"/>
          </p:cNvPicPr>
          <p:nvPr/>
        </p:nvPicPr>
        <p:blipFill>
          <a:blip r:embed="rId2" cstate="print"/>
          <a:srcRect/>
          <a:stretch>
            <a:fillRect/>
          </a:stretch>
        </p:blipFill>
        <p:spPr bwMode="auto">
          <a:xfrm>
            <a:off x="6822250" y="3879050"/>
            <a:ext cx="1890210" cy="1622346"/>
          </a:xfrm>
          <a:prstGeom prst="rect">
            <a:avLst/>
          </a:prstGeom>
          <a:noFill/>
        </p:spPr>
      </p:pic>
      <p:cxnSp>
        <p:nvCxnSpPr>
          <p:cNvPr id="10" name="Straight Arrow Connector 9"/>
          <p:cNvCxnSpPr/>
          <p:nvPr/>
        </p:nvCxnSpPr>
        <p:spPr>
          <a:xfrm>
            <a:off x="7137285" y="683695"/>
            <a:ext cx="945105" cy="3240360"/>
          </a:xfrm>
          <a:prstGeom prst="straightConnector1">
            <a:avLst/>
          </a:prstGeom>
          <a:ln w="25400">
            <a:solidFill>
              <a:srgbClr val="FF0000"/>
            </a:solidFill>
            <a:prstDash val="dash"/>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lnDef>
      <a:spPr>
        <a:ln w="25400">
          <a:solidFill>
            <a:srgbClr val="FF0000"/>
          </a:solidFill>
          <a:prstDash val="dash"/>
          <a:tailEnd type="arrow"/>
        </a:ln>
      </a:spPr>
      <a:bodyPr/>
      <a:lstStyle/>
      <a:style>
        <a:lnRef idx="1">
          <a:schemeClr val="accent1"/>
        </a:lnRef>
        <a:fillRef idx="0">
          <a:schemeClr val="accent1"/>
        </a:fillRef>
        <a:effectRef idx="0">
          <a:schemeClr val="accent1"/>
        </a:effectRef>
        <a:fontRef idx="minor">
          <a:schemeClr val="tx1"/>
        </a:fontRef>
      </a:style>
    </a:lnDef>
    <a:txDef>
      <a:spPr>
        <a:solidFill>
          <a:schemeClr val="bg1"/>
        </a:solidFill>
        <a:ln w="19050">
          <a:solidFill>
            <a:srgbClr val="FF0000"/>
          </a:solidFill>
        </a:ln>
      </a:spPr>
      <a:bodyPr wrap="square" rtlCol="0">
        <a:spAutoFit/>
      </a:bodyPr>
      <a:lstStyle>
        <a:defPPr>
          <a:defRPr sz="2800" dirty="0" smtClean="0"/>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2767</TotalTime>
  <Words>2952</Words>
  <Application>Microsoft Office PowerPoint</Application>
  <PresentationFormat>On-screen Show (4:3)</PresentationFormat>
  <Paragraphs>567</Paragraphs>
  <Slides>40</Slides>
  <Notes>2</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40</vt:i4>
      </vt:variant>
    </vt:vector>
  </HeadingPairs>
  <TitlesOfParts>
    <vt:vector size="43" baseType="lpstr">
      <vt:lpstr>Office Theme</vt:lpstr>
      <vt:lpstr>משוואה</vt:lpstr>
      <vt:lpstr>Equation</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vector>
  </TitlesOfParts>
  <Company>Hewlett-Packard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Ezra</dc:creator>
  <cp:lastModifiedBy>Ezra</cp:lastModifiedBy>
  <cp:revision>205</cp:revision>
  <dcterms:created xsi:type="dcterms:W3CDTF">2012-02-08T14:46:22Z</dcterms:created>
  <dcterms:modified xsi:type="dcterms:W3CDTF">2014-02-13T15:17:32Z</dcterms:modified>
</cp:coreProperties>
</file>