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87" r:id="rId4"/>
    <p:sldId id="258" r:id="rId5"/>
    <p:sldId id="259" r:id="rId6"/>
    <p:sldId id="280" r:id="rId7"/>
    <p:sldId id="260" r:id="rId8"/>
    <p:sldId id="286" r:id="rId9"/>
    <p:sldId id="281" r:id="rId10"/>
    <p:sldId id="282" r:id="rId11"/>
    <p:sldId id="261" r:id="rId12"/>
    <p:sldId id="293" r:id="rId13"/>
    <p:sldId id="262" r:id="rId14"/>
    <p:sldId id="294" r:id="rId15"/>
    <p:sldId id="283" r:id="rId16"/>
    <p:sldId id="296" r:id="rId17"/>
    <p:sldId id="264" r:id="rId18"/>
    <p:sldId id="288" r:id="rId19"/>
    <p:sldId id="265" r:id="rId20"/>
    <p:sldId id="268" r:id="rId21"/>
    <p:sldId id="271" r:id="rId22"/>
    <p:sldId id="291" r:id="rId23"/>
    <p:sldId id="290" r:id="rId24"/>
    <p:sldId id="274" r:id="rId25"/>
    <p:sldId id="270" r:id="rId26"/>
    <p:sldId id="275" r:id="rId27"/>
    <p:sldId id="284" r:id="rId28"/>
    <p:sldId id="276" r:id="rId29"/>
    <p:sldId id="285" r:id="rId30"/>
    <p:sldId id="278" r:id="rId31"/>
    <p:sldId id="27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CCFF33"/>
    <a:srgbClr val="FFFFFF"/>
    <a:srgbClr val="CCECFF"/>
    <a:srgbClr val="CBE2B6"/>
    <a:srgbClr val="FFFF66"/>
    <a:srgbClr val="CC6600"/>
    <a:srgbClr val="CCFFCC"/>
    <a:srgbClr val="CC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03" autoAdjust="0"/>
  </p:normalViewPr>
  <p:slideViewPr>
    <p:cSldViewPr snapToGrid="0">
      <p:cViewPr varScale="1">
        <p:scale>
          <a:sx n="77" d="100"/>
          <a:sy n="77" d="100"/>
        </p:scale>
        <p:origin x="-107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Ezra\Documents\Work\Lectures%20in%20Road%20Safety\SPF%20Workshop%20Washington,%202013\Spreadsheets\9.%20Likelihood%20functions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zra\Documents\Work\Lectures%20in%20Road%20Safety\SPF%20Workshop%20Washington,%202013\Spreadsheets\9.%20Likelihood%20function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autoTitleDeleted val="1"/>
    <c:plotArea>
      <c:layout/>
      <c:scatterChart>
        <c:scatterStyle val="smoothMarker"/>
        <c:ser>
          <c:idx val="0"/>
          <c:order val="0"/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Poisson!$J$3:$J$35</c:f>
              <c:numCache>
                <c:formatCode>0.00</c:formatCode>
                <c:ptCount val="33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0.75000000000000133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1.7500000000000009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  <c:pt idx="29">
                  <c:v>7.25</c:v>
                </c:pt>
                <c:pt idx="30">
                  <c:v>7.5</c:v>
                </c:pt>
                <c:pt idx="31">
                  <c:v>7.75</c:v>
                </c:pt>
                <c:pt idx="32">
                  <c:v>8</c:v>
                </c:pt>
              </c:numCache>
            </c:numRef>
          </c:xVal>
          <c:yVal>
            <c:numRef>
              <c:f>Poisson!$K$3:$K$35</c:f>
              <c:numCache>
                <c:formatCode>General</c:formatCode>
                <c:ptCount val="33"/>
                <c:pt idx="0">
                  <c:v>0</c:v>
                </c:pt>
                <c:pt idx="1">
                  <c:v>1.8127747529094868E-13</c:v>
                </c:pt>
                <c:pt idx="2">
                  <c:v>2.7315509783348902E-10</c:v>
                </c:pt>
                <c:pt idx="3">
                  <c:v>1.3037968781971884E-8</c:v>
                </c:pt>
                <c:pt idx="4">
                  <c:v>1.5141897229443018E-7</c:v>
                </c:pt>
                <c:pt idx="5">
                  <c:v>8.1059882228770732E-7</c:v>
                </c:pt>
                <c:pt idx="6">
                  <c:v>2.6588047078445538E-6</c:v>
                </c:pt>
                <c:pt idx="7">
                  <c:v>6.2194707939689588E-6</c:v>
                </c:pt>
                <c:pt idx="8">
                  <c:v>1.1359581050667139E-5</c:v>
                </c:pt>
                <c:pt idx="9">
                  <c:v>1.7175053638269164E-5</c:v>
                </c:pt>
                <c:pt idx="10">
                  <c:v>2.2371417710983901E-5</c:v>
                </c:pt>
                <c:pt idx="11">
                  <c:v>2.5829217352136048E-5</c:v>
                </c:pt>
                <c:pt idx="12">
                  <c:v>2.699476155146421E-5</c:v>
                </c:pt>
                <c:pt idx="13">
                  <c:v>2.5949577356797955E-5</c:v>
                </c:pt>
                <c:pt idx="14">
                  <c:v>2.3230149641475368E-5</c:v>
                </c:pt>
                <c:pt idx="15">
                  <c:v>1.9557629114379711E-5</c:v>
                </c:pt>
                <c:pt idx="16">
                  <c:v>1.5608688275981785E-5</c:v>
                </c:pt>
                <c:pt idx="17">
                  <c:v>1.1885547447291792E-5</c:v>
                </c:pt>
                <c:pt idx="18">
                  <c:v>8.6817587391570068E-6</c:v>
                </c:pt>
                <c:pt idx="19">
                  <c:v>6.1106355336982504E-6</c:v>
                </c:pt>
                <c:pt idx="20">
                  <c:v>4.1601466071690106E-6</c:v>
                </c:pt>
                <c:pt idx="21">
                  <c:v>2.7484367233176926E-6</c:v>
                </c:pt>
                <c:pt idx="22">
                  <c:v>1.7669810579931008E-6</c:v>
                </c:pt>
                <c:pt idx="23">
                  <c:v>1.1081518462220819E-6</c:v>
                </c:pt>
                <c:pt idx="24">
                  <c:v>6.7936889814899124E-7</c:v>
                </c:pt>
                <c:pt idx="25">
                  <c:v>4.0790251438055095E-7</c:v>
                </c:pt>
                <c:pt idx="26">
                  <c:v>2.4024921210183681E-7</c:v>
                </c:pt>
                <c:pt idx="27">
                  <c:v>1.3901206169446702E-7</c:v>
                </c:pt>
                <c:pt idx="28">
                  <c:v>7.9120533815133221E-8</c:v>
                </c:pt>
                <c:pt idx="29">
                  <c:v>4.4348029270663138E-8</c:v>
                </c:pt>
                <c:pt idx="30">
                  <c:v>2.4505238034853212E-8</c:v>
                </c:pt>
                <c:pt idx="31">
                  <c:v>1.3361330692975836E-8</c:v>
                </c:pt>
                <c:pt idx="32">
                  <c:v>7.1947323894827575E-9</c:v>
                </c:pt>
              </c:numCache>
            </c:numRef>
          </c:yVal>
          <c:smooth val="1"/>
        </c:ser>
        <c:axId val="63044992"/>
        <c:axId val="63313792"/>
      </c:scatterChart>
      <c:valAx>
        <c:axId val="63044992"/>
        <c:scaling>
          <c:orientation val="minMax"/>
          <c:max val="9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Means</a:t>
                </a:r>
              </a:p>
            </c:rich>
          </c:tx>
          <c:layout/>
        </c:title>
        <c:numFmt formatCode="0" sourceLinked="0"/>
        <c:majorTickMark val="none"/>
        <c:tickLblPos val="nextTo"/>
        <c:crossAx val="63313792"/>
        <c:crosses val="autoZero"/>
        <c:crossBetween val="midCat"/>
        <c:majorUnit val="3"/>
      </c:valAx>
      <c:valAx>
        <c:axId val="63313792"/>
        <c:scaling>
          <c:orientation val="minMax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Likelihood</a:t>
                </a:r>
              </a:p>
            </c:rich>
          </c:tx>
          <c:layout/>
        </c:title>
        <c:numFmt formatCode="0.E+00" sourceLinked="0"/>
        <c:majorTickMark val="none"/>
        <c:tickLblPos val="nextTo"/>
        <c:crossAx val="63044992"/>
        <c:crosses val="autoZero"/>
        <c:crossBetween val="midCat"/>
        <c:majorUnit val="1.0000000000000089E-5"/>
      </c:valAx>
      <c:spPr>
        <a:solidFill>
          <a:schemeClr val="bg1"/>
        </a:solidFill>
      </c:spPr>
    </c:plotArea>
    <c:plotVisOnly val="1"/>
  </c:chart>
  <c:spPr>
    <a:ln>
      <a:noFill/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'Does Poissson fit population'!$A$4:$A$11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'Does Poissson fit population'!$F$4:$F$12</c:f>
              <c:numCache>
                <c:formatCode>0.000</c:formatCode>
                <c:ptCount val="9"/>
                <c:pt idx="0">
                  <c:v>0.97291516330524452</c:v>
                </c:pt>
                <c:pt idx="1">
                  <c:v>1.2373805995207725</c:v>
                </c:pt>
                <c:pt idx="2">
                  <c:v>0.71380103601012834</c:v>
                </c:pt>
                <c:pt idx="3">
                  <c:v>0.33380247628581111</c:v>
                </c:pt>
                <c:pt idx="4">
                  <c:v>9.7031640589544027E-2</c:v>
                </c:pt>
                <c:pt idx="5">
                  <c:v>1.0970010495324495E-2</c:v>
                </c:pt>
                <c:pt idx="6">
                  <c:v>2.0461635430008259E-3</c:v>
                </c:pt>
                <c:pt idx="7">
                  <c:v>2.1030099428008217E-4</c:v>
                </c:pt>
              </c:numCache>
            </c:numRef>
          </c:yVal>
        </c:ser>
        <c:axId val="63465728"/>
        <c:axId val="64143744"/>
      </c:scatterChart>
      <c:valAx>
        <c:axId val="63465728"/>
        <c:scaling>
          <c:orientation val="minMax"/>
          <c:max val="7"/>
        </c:scaling>
        <c:axPos val="b"/>
        <c:numFmt formatCode="General" sourceLinked="1"/>
        <c:tickLblPos val="nextTo"/>
        <c:crossAx val="64143744"/>
        <c:crosses val="autoZero"/>
        <c:crossBetween val="midCat"/>
      </c:valAx>
      <c:valAx>
        <c:axId val="64143744"/>
        <c:scaling>
          <c:orientation val="minMax"/>
          <c:max val="1.5"/>
        </c:scaling>
        <c:axPos val="l"/>
        <c:majorGridlines/>
        <c:numFmt formatCode="0.000" sourceLinked="1"/>
        <c:tickLblPos val="nextTo"/>
        <c:crossAx val="63465728"/>
        <c:crosses val="autoZero"/>
        <c:crossBetween val="midCat"/>
        <c:majorUnit val="0.5"/>
      </c:valAx>
      <c:spPr>
        <a:solidFill>
          <a:prstClr val="white"/>
        </a:solidFill>
      </c:spPr>
    </c:plotArea>
    <c:plotVisOnly val="1"/>
  </c:chart>
  <c:spPr>
    <a:ln>
      <a:noFill/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0.42422</cdr:x>
      <cdr:y>0.12403</cdr:y>
    </cdr:from>
    <cdr:to>
      <cdr:x>0.42652</cdr:x>
      <cdr:y>0.72038</cdr:y>
    </cdr:to>
    <cdr:sp macro="" textlink="">
      <cdr:nvSpPr>
        <cdr:cNvPr id="3" name="Straight Arrow Connector 2"/>
        <cdr:cNvSpPr/>
      </cdr:nvSpPr>
      <cdr:spPr>
        <a:xfrm xmlns:a="http://schemas.openxmlformats.org/drawingml/2006/main" flipV="1">
          <a:off x="2217474" y="497951"/>
          <a:ext cx="12031" cy="2394284"/>
        </a:xfrm>
        <a:prstGeom xmlns:a="http://schemas.openxmlformats.org/drawingml/2006/main" prst="straightConnector1">
          <a:avLst/>
        </a:prstGeom>
        <a:ln xmlns:a="http://schemas.openxmlformats.org/drawingml/2006/main" w="31750">
          <a:solidFill>
            <a:srgbClr val="FF0000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3CEE3-913D-4B40-A61B-1525F27C23CD}" type="datetimeFigureOut">
              <a:rPr lang="en-CA" smtClean="0"/>
              <a:pPr/>
              <a:t>13/02/2014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CFBBF-3131-4F87-B812-2F08E8F2C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D01B-7C45-4545-8286-33EB19633738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D0DF-5712-4C13-8A3F-F426F85D18FE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6B52-9532-4CB3-9E9C-EAA99C671A66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90DC5-72E8-4794-9336-8A01116C24BE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496E-FBCF-403E-8F34-29EE004B02F5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BE25-ED19-4F23-A2CA-AD3DC1DD40DF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7F23-4285-4DE9-9366-053F3F8D15FD}" type="datetime1">
              <a:rPr lang="en-CA" smtClean="0"/>
              <a:t>13/02/2014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F52-1FA8-482C-9489-360043F6248A}" type="datetime1">
              <a:rPr lang="en-CA" smtClean="0"/>
              <a:t>13/02/2014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E55F4-E4F5-4EA4-A214-26E1D0DF8FB1}" type="datetime1">
              <a:rPr lang="en-CA" smtClean="0"/>
              <a:t>13/02/2014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01B1-93D9-4751-8652-195ECDC1F274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CA0B-4539-4480-B2F3-56DCA54DE89D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C27E0-FE54-43D8-8ACF-74A3211A3B5C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2.bin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5.jpeg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stimator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n.wikipedia.org/wiki/Statistical_model" TargetMode="External"/><Relationship Id="rId4" Type="http://schemas.openxmlformats.org/officeDocument/2006/relationships/hyperlink" Target="http://en.wikipedia.org/wiki/Parameter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1093293" y="79910"/>
            <a:ext cx="6450495" cy="584775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7. What to Optimize?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994" y="4351793"/>
            <a:ext cx="7826117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In this session: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Can one do better by optimizing something else?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Likelihood, not LS?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Using a handful of likelihood functions.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2094" y="773705"/>
            <a:ext cx="5095321" cy="317009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CH1. What is what</a:t>
            </a:r>
          </a:p>
          <a:p>
            <a:r>
              <a:rPr lang="en-CA" sz="2000" dirty="0" smtClean="0"/>
              <a:t>  CH2. A simple SPF</a:t>
            </a:r>
          </a:p>
          <a:p>
            <a:r>
              <a:rPr lang="en-CA" sz="2000" dirty="0" smtClean="0"/>
              <a:t>    CH3</a:t>
            </a:r>
            <a:r>
              <a:rPr lang="en-CA" sz="2000" b="1" dirty="0" smtClean="0"/>
              <a:t>. </a:t>
            </a:r>
            <a:r>
              <a:rPr lang="en-CA" sz="2000" dirty="0" smtClean="0"/>
              <a:t>EDA</a:t>
            </a:r>
          </a:p>
          <a:p>
            <a:r>
              <a:rPr lang="en-CA" sz="2000" dirty="0" smtClean="0"/>
              <a:t>      CH4. Curve fitting</a:t>
            </a:r>
          </a:p>
          <a:p>
            <a:r>
              <a:rPr lang="en-CA" sz="2000" dirty="0" smtClean="0"/>
              <a:t>        CH5. A first SPF</a:t>
            </a:r>
          </a:p>
          <a:p>
            <a:r>
              <a:rPr lang="en-CA" sz="2000" dirty="0" smtClean="0"/>
              <a:t>          CH6: Which fit is fitter</a:t>
            </a:r>
          </a:p>
          <a:p>
            <a:r>
              <a:rPr lang="en-CA" sz="2000" dirty="0" smtClean="0"/>
              <a:t>            CH7: </a:t>
            </a:r>
            <a:r>
              <a:rPr lang="en-CA" sz="2000" b="1" dirty="0" smtClean="0">
                <a:solidFill>
                  <a:srgbClr val="FF0000"/>
                </a:solidFill>
              </a:rPr>
              <a:t>Choosing the objective function</a:t>
            </a:r>
          </a:p>
          <a:p>
            <a:r>
              <a:rPr lang="en-CA" sz="2000" dirty="0" smtClean="0"/>
              <a:t>              </a:t>
            </a:r>
            <a:r>
              <a:rPr lang="en-CA" sz="2000" dirty="0" smtClean="0">
                <a:solidFill>
                  <a:schemeClr val="bg1">
                    <a:lumMod val="65000"/>
                  </a:schemeClr>
                </a:solidFill>
              </a:rPr>
              <a:t>CH8: Theoretical stuff</a:t>
            </a:r>
          </a:p>
          <a:p>
            <a:r>
              <a:rPr lang="en-CA" sz="2000" dirty="0" smtClean="0"/>
              <a:t>                 Ch9: Adding variables</a:t>
            </a:r>
            <a:endParaRPr lang="en-CA" sz="2000" b="1" dirty="0" smtClean="0">
              <a:solidFill>
                <a:srgbClr val="FF0000"/>
              </a:solidFill>
            </a:endParaRPr>
          </a:p>
          <a:p>
            <a:r>
              <a:rPr lang="en-CA" sz="2000" b="1" dirty="0" smtClean="0">
                <a:solidFill>
                  <a:srgbClr val="FF0000"/>
                </a:solidFill>
              </a:rPr>
              <a:t>                     </a:t>
            </a:r>
            <a:r>
              <a:rPr lang="en-CA" sz="2000" dirty="0" smtClean="0"/>
              <a:t>CH10. Choosing a model equation</a:t>
            </a:r>
          </a:p>
        </p:txBody>
      </p:sp>
      <p:sp>
        <p:nvSpPr>
          <p:cNvPr id="9" name="Down Arrow 8"/>
          <p:cNvSpPr/>
          <p:nvPr/>
        </p:nvSpPr>
        <p:spPr>
          <a:xfrm rot="20360075">
            <a:off x="794397" y="1007191"/>
            <a:ext cx="272112" cy="1894141"/>
          </a:xfrm>
          <a:prstGeom prst="downArrow">
            <a:avLst/>
          </a:prstGeom>
          <a:solidFill>
            <a:srgbClr val="CCFF33"/>
          </a:solidFill>
          <a:ln w="31750">
            <a:solidFill>
              <a:srgbClr val="00B05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4" name="Picture 2" descr="http://www.ventutec.com/images/services-page-gfx/search-engine-optimisation/search-engine-optimisation-s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2283" y="1146785"/>
            <a:ext cx="2600325" cy="2724151"/>
          </a:xfrm>
          <a:prstGeom prst="rect">
            <a:avLst/>
          </a:prstGeom>
          <a:noFill/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DA4189B1-7805-43E2-AFD9-89A95CE04D74}" type="slidenum">
              <a:rPr lang="en-CA" smtClean="0"/>
              <a:pPr/>
              <a:t>10</a:t>
            </a:fld>
            <a:endParaRPr lang="en-CA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567" y="261731"/>
            <a:ext cx="53721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Brace 4"/>
          <p:cNvSpPr/>
          <p:nvPr/>
        </p:nvSpPr>
        <p:spPr>
          <a:xfrm>
            <a:off x="5685183" y="1739348"/>
            <a:ext cx="457200" cy="1331844"/>
          </a:xfrm>
          <a:prstGeom prst="rightBrac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6271590" y="1749287"/>
            <a:ext cx="2713383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Here the Poisson predicts too few crashes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4094911" y="3190463"/>
          <a:ext cx="5049079" cy="3260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661442" y="4263891"/>
            <a:ext cx="4303643" cy="0"/>
          </a:xfrm>
          <a:prstGeom prst="line">
            <a:avLst/>
          </a:prstGeom>
          <a:ln w="3175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52311" y="3836508"/>
            <a:ext cx="2686826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If Poisson was a good fit</a:t>
            </a:r>
          </a:p>
        </p:txBody>
      </p:sp>
      <p:sp>
        <p:nvSpPr>
          <p:cNvPr id="11" name="Down Arrow 10"/>
          <p:cNvSpPr/>
          <p:nvPr/>
        </p:nvSpPr>
        <p:spPr>
          <a:xfrm rot="3336664">
            <a:off x="5891041" y="3952643"/>
            <a:ext cx="337930" cy="350225"/>
          </a:xfrm>
          <a:prstGeom prst="down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636104" y="5377070"/>
            <a:ext cx="182126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Answer: ....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10" grpId="0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026" y="139148"/>
            <a:ext cx="539057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What distribution does fit the data?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4669" y="770393"/>
            <a:ext cx="7766880" cy="52322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square" rtlCol="0">
            <a:spAutoFit/>
            <a:scene3d>
              <a:camera prst="orthographicFront"/>
              <a:lightRig rig="sunset" dir="t"/>
            </a:scene3d>
            <a:sp3d prstMaterial="flat"/>
          </a:bodyPr>
          <a:lstStyle/>
          <a:p>
            <a:r>
              <a:rPr lang="en-CA" sz="2800" dirty="0" smtClean="0"/>
              <a:t>Continue to the ‘</a:t>
            </a:r>
            <a:r>
              <a:rPr lang="en-CA" sz="2800" dirty="0" err="1" smtClean="0"/>
              <a:t>NegBin</a:t>
            </a:r>
            <a:r>
              <a:rPr lang="en-CA" sz="2800" dirty="0" smtClean="0"/>
              <a:t> ML Empty’ workpage in #9.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208722" y="3906079"/>
            <a:ext cx="4204252" cy="2534478"/>
          </a:xfrm>
          <a:prstGeom prst="wedgeEllipseCallout">
            <a:avLst>
              <a:gd name="adj1" fmla="val 75387"/>
              <a:gd name="adj2" fmla="val -81792"/>
            </a:avLst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CA" sz="2400" b="1" dirty="0" smtClean="0">
                <a:solidFill>
                  <a:srgbClr val="FF0000"/>
                </a:solidFill>
              </a:rPr>
              <a:t>NB applies to populations of units where each unit may have a different </a:t>
            </a:r>
            <a:r>
              <a:rPr lang="en-CA" sz="2400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CA" sz="2400" b="1" dirty="0" smtClean="0">
                <a:solidFill>
                  <a:srgbClr val="FF0000"/>
                </a:solidFill>
              </a:rPr>
              <a:t> and the </a:t>
            </a:r>
            <a:r>
              <a:rPr lang="en-CA" sz="2400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CA" sz="2400" b="1" dirty="0" smtClean="0">
                <a:solidFill>
                  <a:srgbClr val="FF0000"/>
                </a:solidFill>
              </a:rPr>
              <a:t>’s are Gamma distributed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268356" y="1639957"/>
            <a:ext cx="3110947" cy="2196547"/>
          </a:xfrm>
          <a:prstGeom prst="wedgeEllipseCallout">
            <a:avLst>
              <a:gd name="adj1" fmla="val 116840"/>
              <a:gd name="adj2" fmla="val 11098"/>
            </a:avLst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CA" sz="2400" b="1" dirty="0" smtClean="0">
                <a:solidFill>
                  <a:srgbClr val="FF0000"/>
                </a:solidFill>
              </a:rPr>
              <a:t>Poisson applies to  population of units that all have the same </a:t>
            </a:r>
            <a:r>
              <a:rPr lang="en-CA" sz="2400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endParaRPr lang="en-CA" sz="24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pic>
        <p:nvPicPr>
          <p:cNvPr id="19" name="Picture 18" descr="Figure 1 of section 1.1, what is what.jpg"/>
          <p:cNvPicPr>
            <a:picLocks noChangeAspect="1"/>
          </p:cNvPicPr>
          <p:nvPr/>
        </p:nvPicPr>
        <p:blipFill>
          <a:blip r:embed="rId2" cstate="print"/>
          <a:srcRect l="11869" t="12992" r="60472" b="53846"/>
          <a:stretch>
            <a:fillRect/>
          </a:stretch>
        </p:blipFill>
        <p:spPr>
          <a:xfrm>
            <a:off x="5516218" y="1710441"/>
            <a:ext cx="2673624" cy="2517821"/>
          </a:xfrm>
          <a:prstGeom prst="rect">
            <a:avLst/>
          </a:prstGeom>
        </p:spPr>
      </p:pic>
      <p:pic>
        <p:nvPicPr>
          <p:cNvPr id="10" name="Picture 9" descr="5-6 Gamma pdf.jpg"/>
          <p:cNvPicPr/>
          <p:nvPr/>
        </p:nvPicPr>
        <p:blipFill>
          <a:blip r:embed="rId3" cstate="print"/>
          <a:srcRect l="9930" t="14594" r="9872" b="22554"/>
          <a:stretch>
            <a:fillRect/>
          </a:stretch>
        </p:blipFill>
        <p:spPr>
          <a:xfrm>
            <a:off x="4989442" y="4403035"/>
            <a:ext cx="3588028" cy="227606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12</a:t>
            </a:fld>
            <a:endParaRPr lang="en-C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10348" t="11572"/>
          <a:stretch>
            <a:fillRect/>
          </a:stretch>
        </p:blipFill>
        <p:spPr bwMode="auto">
          <a:xfrm>
            <a:off x="1114719" y="178906"/>
            <a:ext cx="1912571" cy="26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6" name="Picture 2" descr="http://ecx.images-amazon.com/images/I/51RVOeFzMKL._SY344_BO1,204,203,200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1620" y="0"/>
            <a:ext cx="1953814" cy="3101009"/>
          </a:xfrm>
          <a:prstGeom prst="rect">
            <a:avLst/>
          </a:prstGeom>
          <a:noFill/>
        </p:spPr>
      </p:pic>
      <p:pic>
        <p:nvPicPr>
          <p:cNvPr id="93188" name="Picture 4" descr="http://apprendre-math.info/history/photos/Yule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0"/>
            <a:ext cx="2514600" cy="31051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31235" y="2892287"/>
            <a:ext cx="1080745" cy="33855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1600" dirty="0" smtClean="0"/>
              <a:t>1781-1840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7540" y="3163957"/>
            <a:ext cx="1080745" cy="33855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1600" dirty="0" smtClean="0"/>
              <a:t>1817-1951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24136" y="3528389"/>
            <a:ext cx="4361390" cy="8746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6" cstate="print"/>
          <a:srcRect l="35716" r="34505" b="11745"/>
          <a:stretch>
            <a:fillRect/>
          </a:stretch>
        </p:blipFill>
        <p:spPr bwMode="auto">
          <a:xfrm>
            <a:off x="770316" y="3511826"/>
            <a:ext cx="2845231" cy="86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415209" y="5178287"/>
            <a:ext cx="4214552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Parameters to be estimated</a:t>
            </a:r>
          </a:p>
        </p:txBody>
      </p:sp>
      <p:cxnSp>
        <p:nvCxnSpPr>
          <p:cNvPr id="14" name="Straight Arrow Connector 13"/>
          <p:cNvCxnSpPr>
            <a:stCxn id="12" idx="0"/>
          </p:cNvCxnSpPr>
          <p:nvPr/>
        </p:nvCxnSpPr>
        <p:spPr>
          <a:xfrm flipH="1" flipV="1">
            <a:off x="3349487" y="3766930"/>
            <a:ext cx="1172998" cy="1411357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0"/>
          </p:cNvCxnSpPr>
          <p:nvPr/>
        </p:nvCxnSpPr>
        <p:spPr>
          <a:xfrm flipV="1">
            <a:off x="4522485" y="4234070"/>
            <a:ext cx="2176489" cy="944217"/>
          </a:xfrm>
          <a:prstGeom prst="straightConnector1">
            <a:avLst/>
          </a:prstGeom>
          <a:ln w="31750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0"/>
          </p:cNvCxnSpPr>
          <p:nvPr/>
        </p:nvCxnSpPr>
        <p:spPr>
          <a:xfrm flipV="1">
            <a:off x="4522485" y="4297017"/>
            <a:ext cx="2925237" cy="881270"/>
          </a:xfrm>
          <a:prstGeom prst="straightConnector1">
            <a:avLst/>
          </a:prstGeom>
          <a:ln w="31750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57191" y="5953539"/>
            <a:ext cx="3113673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Will NB fit the data?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13</a:t>
            </a:fld>
            <a:endParaRPr lang="en-CA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3548261" y="1494110"/>
            <a:ext cx="4224130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Question 1: What are the ML estimates of ‘a’ and ‘b’?</a:t>
            </a:r>
          </a:p>
          <a:p>
            <a:r>
              <a:rPr lang="en-CA" sz="2800" dirty="0" smtClean="0"/>
              <a:t>(both must be positive)</a:t>
            </a:r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934" y="226805"/>
            <a:ext cx="2829892" cy="5088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48269" y="457197"/>
            <a:ext cx="4361390" cy="8746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3538323" y="3041375"/>
            <a:ext cx="4542183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Question 2: With these ‘a’ and ‘b’ how good is the correspondence between the observed and fitted n(k)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14</a:t>
            </a:fld>
            <a:endParaRPr lang="en-CA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178904" y="4452678"/>
            <a:ext cx="7951304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likelihood function is the  product of many small probabilities. To avoid computational difficulties we use the </a:t>
            </a:r>
            <a:r>
              <a:rPr lang="en-CA" sz="2800" u="sng" dirty="0" smtClean="0"/>
              <a:t>log-likelihood</a:t>
            </a:r>
            <a:r>
              <a:rPr lang="en-CA" sz="2800" dirty="0" smtClean="0"/>
              <a:t>        ‘product’ replaced by ‘sum’.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3478699" y="5476418"/>
            <a:ext cx="407505" cy="178904"/>
          </a:xfrm>
          <a:prstGeom prst="right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311" y="603391"/>
            <a:ext cx="8797787" cy="367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174435" y="2027577"/>
            <a:ext cx="221887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Initial guesses</a:t>
            </a:r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4572000" y="1669768"/>
            <a:ext cx="711874" cy="357809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683565" y="805064"/>
            <a:ext cx="109331" cy="1302026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9088" y="49697"/>
            <a:ext cx="6436249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Preparing the likelihood function for Solver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15</a:t>
            </a:fld>
            <a:endParaRPr lang="en-CA"/>
          </a:p>
        </p:txBody>
      </p:sp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487" y="151296"/>
            <a:ext cx="63500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78905" y="4591881"/>
            <a:ext cx="868763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probability than n(k) units have k accidents is P(K=k)</a:t>
            </a:r>
            <a:r>
              <a:rPr lang="en-CA" sz="2800" baseline="30000" dirty="0" smtClean="0"/>
              <a:t>n(k)</a:t>
            </a:r>
            <a:endParaRPr lang="en-CA" sz="28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49087" y="5277684"/>
            <a:ext cx="819423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log-likelihood is the sum over all k of n(k)ln[P(K=k)]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97166" y="5893904"/>
            <a:ext cx="6058966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Now we are ready to estimate ‘a’ and ‘b’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8279296" y="5983357"/>
            <a:ext cx="357808" cy="188843"/>
          </a:xfrm>
          <a:prstGeom prst="right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/>
          <p:cNvSpPr txBox="1"/>
          <p:nvPr/>
        </p:nvSpPr>
        <p:spPr>
          <a:xfrm>
            <a:off x="7066722" y="1679713"/>
            <a:ext cx="75052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B*C</a:t>
            </a:r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 flipV="1">
            <a:off x="4899991" y="1759226"/>
            <a:ext cx="2166731" cy="182097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16</a:t>
            </a:fld>
            <a:endParaRPr lang="en-CA"/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154" y="160838"/>
            <a:ext cx="8948530" cy="365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2991" y="4654412"/>
            <a:ext cx="3335406" cy="10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88026" y="4045226"/>
            <a:ext cx="486793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‘a’ and ‘b’ must be non-negative</a:t>
            </a:r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flipH="1" flipV="1">
            <a:off x="4890052" y="2951922"/>
            <a:ext cx="1131942" cy="1093304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8147" y="4949687"/>
            <a:ext cx="222636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ML estimates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42193" y="5764698"/>
            <a:ext cx="3892732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Does this NB fit the data?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8567530" y="5943600"/>
            <a:ext cx="347870" cy="168965"/>
          </a:xfrm>
          <a:prstGeom prst="right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488635" y="1709530"/>
            <a:ext cx="1669774" cy="1580322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697357" y="1093304"/>
            <a:ext cx="596347" cy="1152939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17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18661" y="278295"/>
            <a:ext cx="7826951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Was the NB assumption for populations reasonable?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2322" y="2971799"/>
            <a:ext cx="2882348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Numbers expected if NB and parameters  both were true.</a:t>
            </a:r>
          </a:p>
        </p:txBody>
      </p:sp>
      <p:sp>
        <p:nvSpPr>
          <p:cNvPr id="15" name="Left Brace 14"/>
          <p:cNvSpPr/>
          <p:nvPr/>
        </p:nvSpPr>
        <p:spPr>
          <a:xfrm rot="10800000">
            <a:off x="5575848" y="2792894"/>
            <a:ext cx="546653" cy="2136912"/>
          </a:xfrm>
          <a:prstGeom prst="leftBrac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8911" y="5128591"/>
            <a:ext cx="1338470" cy="100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734879" y="1093304"/>
            <a:ext cx="2991678" cy="70788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(By method of moments in 1.4 we got 3.55 and 0.85)</a:t>
            </a:r>
          </a:p>
        </p:txBody>
      </p:sp>
      <p:cxnSp>
        <p:nvCxnSpPr>
          <p:cNvPr id="16" name="Straight Arrow Connector 15"/>
          <p:cNvCxnSpPr>
            <a:stCxn id="13" idx="2"/>
          </p:cNvCxnSpPr>
          <p:nvPr/>
        </p:nvCxnSpPr>
        <p:spPr>
          <a:xfrm flipH="1">
            <a:off x="5585791" y="1801190"/>
            <a:ext cx="1644927" cy="186636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32" y="1267516"/>
            <a:ext cx="5490519" cy="403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18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715108" y="269631"/>
            <a:ext cx="7743338" cy="954107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Now the ground is ready:</a:t>
            </a:r>
          </a:p>
          <a:p>
            <a:r>
              <a:rPr lang="en-US" sz="2800" dirty="0" smtClean="0"/>
              <a:t>The Poisson Likelihood function for SPF curve-fitting</a:t>
            </a: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04215" y="2850131"/>
          <a:ext cx="5660112" cy="883138"/>
        </p:xfrm>
        <a:graphic>
          <a:graphicData uri="http://schemas.openxmlformats.org/presentationml/2006/ole">
            <p:oleObj spid="_x0000_s64516" name="משוואה" r:id="rId3" imgW="3581280" imgH="5587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76100" y="2875190"/>
            <a:ext cx="160749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Chapter 8</a:t>
            </a: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91663" y="4430027"/>
            <a:ext cx="5990492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Replace      by                                           and you have a function of                  . Now you can find values of                   which make the log-likelihood largest.               </a:t>
            </a:r>
          </a:p>
        </p:txBody>
      </p:sp>
      <p:graphicFrame>
        <p:nvGraphicFramePr>
          <p:cNvPr id="64519" name="Object 7"/>
          <p:cNvGraphicFramePr>
            <a:graphicFrameLocks noChangeAspect="1"/>
          </p:cNvGraphicFramePr>
          <p:nvPr/>
        </p:nvGraphicFramePr>
        <p:xfrm>
          <a:off x="1991600" y="4414254"/>
          <a:ext cx="381000" cy="501650"/>
        </p:xfrm>
        <a:graphic>
          <a:graphicData uri="http://schemas.openxmlformats.org/presentationml/2006/ole">
            <p:oleObj spid="_x0000_s64519" name="משוואה" r:id="rId4" imgW="241200" imgH="317160" progId="Equation.3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868267" y="4409491"/>
          <a:ext cx="3306262" cy="541704"/>
        </p:xfrm>
        <a:graphic>
          <a:graphicData uri="http://schemas.openxmlformats.org/presentationml/2006/ole">
            <p:oleObj spid="_x0000_s64520" name="משוואה" r:id="rId5" imgW="2247840" imgH="368280" progId="Equation.3">
              <p:embed/>
            </p:oleObj>
          </a:graphicData>
        </a:graphic>
      </p:graphicFrame>
      <p:graphicFrame>
        <p:nvGraphicFramePr>
          <p:cNvPr id="64522" name="Object 10"/>
          <p:cNvGraphicFramePr>
            <a:graphicFrameLocks noChangeAspect="1"/>
          </p:cNvGraphicFramePr>
          <p:nvPr/>
        </p:nvGraphicFramePr>
        <p:xfrm>
          <a:off x="4689231" y="4910184"/>
          <a:ext cx="1375997" cy="487362"/>
        </p:xfrm>
        <a:graphic>
          <a:graphicData uri="http://schemas.openxmlformats.org/presentationml/2006/ole">
            <p:oleObj spid="_x0000_s64522" name="משוואה" r:id="rId6" imgW="901440" imgH="330120" progId="Equation.3">
              <p:embed/>
            </p:oleObj>
          </a:graphicData>
        </a:graphic>
      </p:graphicFrame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7" cstate="print"/>
          <a:srcRect l="35716" r="34505" b="11745"/>
          <a:stretch>
            <a:fillRect/>
          </a:stretch>
        </p:blipFill>
        <p:spPr bwMode="auto">
          <a:xfrm>
            <a:off x="770316" y="1543870"/>
            <a:ext cx="2845231" cy="86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Arrow Connector 17"/>
          <p:cNvCxnSpPr/>
          <p:nvPr/>
        </p:nvCxnSpPr>
        <p:spPr>
          <a:xfrm flipH="1" flipV="1">
            <a:off x="3269974" y="2256175"/>
            <a:ext cx="929171" cy="26505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527" name="Object 15"/>
          <p:cNvGraphicFramePr>
            <a:graphicFrameLocks noChangeAspect="1"/>
          </p:cNvGraphicFramePr>
          <p:nvPr/>
        </p:nvGraphicFramePr>
        <p:xfrm>
          <a:off x="4699900" y="5307623"/>
          <a:ext cx="1376362" cy="487363"/>
        </p:xfrm>
        <a:graphic>
          <a:graphicData uri="http://schemas.openxmlformats.org/presentationml/2006/ole">
            <p:oleObj spid="_x0000_s64527" name="משוואה" r:id="rId8" imgW="901440" imgH="33012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204253" y="2027582"/>
            <a:ext cx="2565702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Does not matter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081" y="2388009"/>
            <a:ext cx="8731451" cy="345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19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48481" y="168968"/>
            <a:ext cx="7931423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C-F spreadsheet for Poisson likelihood function. </a:t>
            </a:r>
            <a:endParaRPr lang="en-CA" sz="2800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21500" y="760146"/>
            <a:ext cx="8125332" cy="52322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Go to: #10.Poisson fit (Full).</a:t>
            </a:r>
            <a:r>
              <a:rPr lang="en-CA" sz="2800" dirty="0" err="1" smtClean="0"/>
              <a:t>xlsx</a:t>
            </a:r>
            <a:r>
              <a:rPr lang="en-CA" sz="2800" dirty="0" smtClean="0"/>
              <a:t> on ‘Poisson’ workpage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0456" y="4020699"/>
            <a:ext cx="3592886" cy="40011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rgbClr val="0070C0"/>
                </a:solidFill>
              </a:rPr>
              <a:t>Our model equation (for now)</a:t>
            </a:r>
          </a:p>
        </p:txBody>
      </p:sp>
      <p:cxnSp>
        <p:nvCxnSpPr>
          <p:cNvPr id="13" name="Straight Arrow Connector 12"/>
          <p:cNvCxnSpPr>
            <a:stCxn id="9" idx="0"/>
          </p:cNvCxnSpPr>
          <p:nvPr/>
        </p:nvCxnSpPr>
        <p:spPr>
          <a:xfrm flipH="1" flipV="1">
            <a:off x="1461052" y="3806687"/>
            <a:ext cx="1095847" cy="214012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295322" y="5049078"/>
            <a:ext cx="1033669" cy="924334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20679" y="2055360"/>
            <a:ext cx="2478307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000" dirty="0" smtClean="0">
                <a:solidFill>
                  <a:srgbClr val="0070C0"/>
                </a:solidFill>
              </a:rPr>
              <a:t>Sum of log-likelihoods</a:t>
            </a:r>
          </a:p>
        </p:txBody>
      </p:sp>
      <p:cxnSp>
        <p:nvCxnSpPr>
          <p:cNvPr id="20" name="Straight Arrow Connector 19"/>
          <p:cNvCxnSpPr>
            <a:stCxn id="18" idx="2"/>
          </p:cNvCxnSpPr>
          <p:nvPr/>
        </p:nvCxnSpPr>
        <p:spPr>
          <a:xfrm>
            <a:off x="7659833" y="2455470"/>
            <a:ext cx="420680" cy="1381034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114" name="Object 2"/>
          <p:cNvGraphicFramePr>
            <a:graphicFrameLocks noChangeAspect="1"/>
          </p:cNvGraphicFramePr>
          <p:nvPr/>
        </p:nvGraphicFramePr>
        <p:xfrm>
          <a:off x="644525" y="1488539"/>
          <a:ext cx="4730839" cy="737825"/>
        </p:xfrm>
        <a:graphic>
          <a:graphicData uri="http://schemas.openxmlformats.org/presentationml/2006/ole">
            <p:oleObj spid="_x0000_s90114" name="משוואה" r:id="rId4" imgW="3581280" imgH="558720" progId="Equation.3">
              <p:embed/>
            </p:oleObj>
          </a:graphicData>
        </a:graphic>
      </p:graphicFrame>
      <p:sp>
        <p:nvSpPr>
          <p:cNvPr id="21" name="Right Arrow 20"/>
          <p:cNvSpPr/>
          <p:nvPr/>
        </p:nvSpPr>
        <p:spPr>
          <a:xfrm rot="2771533">
            <a:off x="3416270" y="2037215"/>
            <a:ext cx="409369" cy="204690"/>
          </a:xfrm>
          <a:prstGeom prst="right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TextBox 21"/>
          <p:cNvSpPr txBox="1"/>
          <p:nvPr/>
        </p:nvSpPr>
        <p:spPr>
          <a:xfrm>
            <a:off x="2940157" y="6088359"/>
            <a:ext cx="580017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>
                <a:solidFill>
                  <a:srgbClr val="0070C0"/>
                </a:solidFill>
              </a:rPr>
              <a:t>Formula:=-E8+D8*LN(E8), copy down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</a:t>
            </a:fld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235994" y="186043"/>
            <a:ext cx="6333337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Perhaps the fit was bad because: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smtClean="0"/>
              <a:t> The function                             is not good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smtClean="0"/>
              <a:t> Important traits are missing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smtClean="0"/>
              <a:t> The objective function is not appropriate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67527" y="948554"/>
            <a:ext cx="877484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0070C0"/>
                </a:solidFill>
              </a:rPr>
              <a:t>later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79707" y="1461565"/>
            <a:ext cx="982128" cy="584775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3200" b="1" dirty="0" smtClean="0">
                <a:solidFill>
                  <a:srgbClr val="0070C0"/>
                </a:solidFill>
              </a:rPr>
              <a:t>Now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4461" y="3505200"/>
            <a:ext cx="4212820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two common methods: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 Least Squares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 Maximum Likelihood</a:t>
            </a:r>
          </a:p>
        </p:txBody>
      </p:sp>
      <p:pic>
        <p:nvPicPr>
          <p:cNvPr id="22533" name="Picture 5" descr="File:Carl Friedrich Gau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364" y="2497016"/>
            <a:ext cx="1711764" cy="219456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481031" y="3071447"/>
            <a:ext cx="2659702" cy="83099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Carl Friedrich Gauss</a:t>
            </a:r>
          </a:p>
          <a:p>
            <a:r>
              <a:rPr lang="en-US" sz="2400" dirty="0" smtClean="0"/>
              <a:t>1777-1855</a:t>
            </a:r>
          </a:p>
        </p:txBody>
      </p:sp>
      <p:pic>
        <p:nvPicPr>
          <p:cNvPr id="22535" name="Picture 7" descr="File:R. A. Fisch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0839" y="4211515"/>
            <a:ext cx="2029631" cy="246888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384431" y="5580185"/>
            <a:ext cx="2260683" cy="83099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Sir Ronald Fisher</a:t>
            </a:r>
          </a:p>
          <a:p>
            <a:r>
              <a:rPr lang="en-US" sz="2400" dirty="0" smtClean="0"/>
              <a:t>1890-1962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2484784" y="548909"/>
          <a:ext cx="2115219" cy="595108"/>
        </p:xfrm>
        <a:graphic>
          <a:graphicData uri="http://schemas.openxmlformats.org/presentationml/2006/ole">
            <p:oleObj spid="_x0000_s22536" name="משוואה" r:id="rId5" imgW="1307880" imgH="368280" progId="Equation.3">
              <p:embed/>
            </p:oleObj>
          </a:graphicData>
        </a:graphic>
      </p:graphicFrame>
      <p:sp>
        <p:nvSpPr>
          <p:cNvPr id="20" name="Right Brace 19"/>
          <p:cNvSpPr/>
          <p:nvPr/>
        </p:nvSpPr>
        <p:spPr>
          <a:xfrm>
            <a:off x="6340906" y="920261"/>
            <a:ext cx="387627" cy="556848"/>
          </a:xfrm>
          <a:prstGeom prst="rightBrac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6" grpId="0" animBg="1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880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469" y="145498"/>
            <a:ext cx="762000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7038" y="4843671"/>
            <a:ext cx="55911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5032" y="5427276"/>
            <a:ext cx="3000693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Very similar to OLS,</a:t>
            </a:r>
          </a:p>
          <a:p>
            <a:r>
              <a:rPr lang="en-CA" sz="2800" dirty="0" smtClean="0"/>
              <a:t>No point in CURE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7216" y="4810030"/>
            <a:ext cx="2704462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SOLVER solution</a:t>
            </a:r>
          </a:p>
        </p:txBody>
      </p:sp>
      <p:cxnSp>
        <p:nvCxnSpPr>
          <p:cNvPr id="10" name="Straight Arrow Connector 9"/>
          <p:cNvCxnSpPr>
            <a:stCxn id="11" idx="1"/>
          </p:cNvCxnSpPr>
          <p:nvPr/>
        </p:nvCxnSpPr>
        <p:spPr>
          <a:xfrm flipH="1">
            <a:off x="6341167" y="2378645"/>
            <a:ext cx="1739391" cy="145894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80558" y="2117035"/>
            <a:ext cx="85472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Click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21</a:t>
            </a:fld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155367" y="929659"/>
            <a:ext cx="8816007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Poisson L-F solves the ‘equal variances’ problem.</a:t>
            </a:r>
          </a:p>
          <a:p>
            <a:r>
              <a:rPr lang="en-CA" sz="2800" dirty="0" smtClean="0"/>
              <a:t>However, it has a problem of its own – no overdispersion.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367" y="89454"/>
            <a:ext cx="6368025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Negative Binomial Likelihood Function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7749" y="2444007"/>
            <a:ext cx="7991060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illustrate, 91 of 5323 segments are 0.01 miles long.</a:t>
            </a:r>
          </a:p>
          <a:p>
            <a:r>
              <a:rPr lang="en-US" sz="2800" dirty="0" smtClean="0"/>
              <a:t>For these,</a:t>
            </a:r>
          </a:p>
          <a:p>
            <a:r>
              <a:rPr lang="en-US" sz="2800" dirty="0" smtClean="0"/>
              <a:t>	Sample Variance of accident counts =0.114, </a:t>
            </a:r>
          </a:p>
          <a:p>
            <a:r>
              <a:rPr lang="en-US" sz="2800" dirty="0" smtClean="0"/>
              <a:t>	Sample Mean of accident counts      =0.098.	                                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7321" y="4502426"/>
            <a:ext cx="697005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If Poisson, Variance=Mean</a:t>
            </a:r>
          </a:p>
          <a:p>
            <a:r>
              <a:rPr lang="en-CA" sz="2800" dirty="0" smtClean="0"/>
              <a:t>If Variance&gt;Mean, Overdispersion, not Poisson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8150087" y="6052930"/>
            <a:ext cx="536713" cy="198783"/>
          </a:xfrm>
          <a:prstGeom prst="right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22</a:t>
            </a:fld>
            <a:endParaRPr lang="en-CA" dirty="0"/>
          </a:p>
        </p:txBody>
      </p:sp>
      <p:pic>
        <p:nvPicPr>
          <p:cNvPr id="4" name="Picture 3" descr="Chaptter 7. Sample variance vs Sample mean.jpg"/>
          <p:cNvPicPr/>
          <p:nvPr/>
        </p:nvPicPr>
        <p:blipFill>
          <a:blip r:embed="rId2" cstate="print"/>
          <a:srcRect l="7818" t="15560" r="9615" b="22112"/>
          <a:stretch>
            <a:fillRect/>
          </a:stretch>
        </p:blipFill>
        <p:spPr>
          <a:xfrm>
            <a:off x="1093309" y="660537"/>
            <a:ext cx="7349333" cy="478610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483228" y="3723352"/>
            <a:ext cx="222739" cy="211016"/>
          </a:xfrm>
          <a:prstGeom prst="ellips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-1838734" y="3011557"/>
            <a:ext cx="5312223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(Sample variance)/(Sample Mean)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61866" y="5446643"/>
            <a:ext cx="3611117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Segment Length [miles]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470996" y="3995530"/>
            <a:ext cx="6728791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56387" y="526773"/>
            <a:ext cx="357585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50 segment length bins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87417" y="4273826"/>
            <a:ext cx="1575303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</a:rPr>
              <a:t>If Poisson</a:t>
            </a:r>
          </a:p>
        </p:txBody>
      </p:sp>
      <p:sp>
        <p:nvSpPr>
          <p:cNvPr id="16" name="Right Arrow 15"/>
          <p:cNvSpPr/>
          <p:nvPr/>
        </p:nvSpPr>
        <p:spPr>
          <a:xfrm rot="2174698">
            <a:off x="3627783" y="4025348"/>
            <a:ext cx="546652" cy="347869"/>
          </a:xfrm>
          <a:prstGeom prst="right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23</a:t>
            </a:fld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119271" y="89454"/>
            <a:ext cx="5711628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NB Likelihood Function continued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6799" y="1367439"/>
          <a:ext cx="733507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7539"/>
                <a:gridCol w="366753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Poisson 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Negative Binomial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Crash Counts for each unit are Poisson distributed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Crash Counts for each unit are Poisson distributed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Units with the same traits in the model equation have </a:t>
                      </a:r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the same </a:t>
                      </a:r>
                      <a:r>
                        <a:rPr lang="en-C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Units with the same traits in the model equation have </a:t>
                      </a:r>
                      <a:r>
                        <a:rPr lang="en-C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μ’s that comes from a </a:t>
                      </a:r>
                      <a:r>
                        <a:rPr lang="en-CA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Gamma distribution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01928" y="845079"/>
            <a:ext cx="5574283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Assumptions: Common and Different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8140659" y="3647929"/>
            <a:ext cx="516835" cy="337930"/>
          </a:xfrm>
          <a:prstGeom prst="right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24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149091" y="129212"/>
            <a:ext cx="761420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800" dirty="0" smtClean="0"/>
              <a:t>    The Gamma pdf can take on a variety of shapes.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smtClean="0"/>
              <a:t>    Limitations.</a:t>
            </a:r>
          </a:p>
        </p:txBody>
      </p:sp>
      <p:pic>
        <p:nvPicPr>
          <p:cNvPr id="6" name="Picture 5" descr="5-6 Gamma pdf.jpg"/>
          <p:cNvPicPr/>
          <p:nvPr/>
        </p:nvPicPr>
        <p:blipFill>
          <a:blip r:embed="rId2" cstate="print"/>
          <a:srcRect l="9930" t="14594" r="9872" b="22554"/>
          <a:stretch>
            <a:fillRect/>
          </a:stretch>
        </p:blipFill>
        <p:spPr>
          <a:xfrm>
            <a:off x="974032" y="1202643"/>
            <a:ext cx="7096540" cy="45421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260587" y="2091395"/>
            <a:ext cx="2690717" cy="95410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E{μ}=b/a, VAR{μ}=(E{μ})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/b</a:t>
            </a:r>
            <a:endParaRPr lang="en-CA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57809" y="5665304"/>
            <a:ext cx="4603889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For many populations NB fits. </a:t>
            </a:r>
          </a:p>
          <a:p>
            <a:r>
              <a:rPr lang="en-CA" sz="2800" dirty="0" smtClean="0"/>
              <a:t>Ergo: Gamma is often OK.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091" y="1709530"/>
            <a:ext cx="8942525" cy="329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25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284702" y="764209"/>
            <a:ext cx="3303324" cy="52322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Go to #11 NB fit.xlsx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8903" y="5233292"/>
            <a:ext cx="3568149" cy="40011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Our model equation (for now)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8113" y="159028"/>
            <a:ext cx="6527364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Implementing the NB on a C-F spreadsheet.</a:t>
            </a:r>
          </a:p>
        </p:txBody>
      </p:sp>
      <p:cxnSp>
        <p:nvCxnSpPr>
          <p:cNvPr id="13" name="Straight Arrow Connector 12"/>
          <p:cNvCxnSpPr>
            <a:stCxn id="8" idx="0"/>
          </p:cNvCxnSpPr>
          <p:nvPr/>
        </p:nvCxnSpPr>
        <p:spPr>
          <a:xfrm flipH="1" flipV="1">
            <a:off x="1590262" y="2971800"/>
            <a:ext cx="372716" cy="2261492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47861" y="5377060"/>
            <a:ext cx="3140603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Log-likelihood for segment 1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156094" y="4333451"/>
            <a:ext cx="735576" cy="1202635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92079" y="1172816"/>
            <a:ext cx="2478307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Sum of log-likelihoods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185991" y="1451114"/>
            <a:ext cx="337932" cy="1530625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/>
          <a:srcRect l="8475" r="8475" b="3524"/>
          <a:stretch>
            <a:fillRect/>
          </a:stretch>
        </p:blipFill>
        <p:spPr bwMode="auto">
          <a:xfrm>
            <a:off x="467133" y="765313"/>
            <a:ext cx="8290963" cy="164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8" y="3690914"/>
            <a:ext cx="88487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26</a:t>
            </a:fld>
            <a:endParaRPr lang="en-CA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5834269" y="1808919"/>
            <a:ext cx="217386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Details in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8904" y="149086"/>
            <a:ext cx="6746142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Modifying the Poisson C-F spreadsheet to NB</a:t>
            </a: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8" name="Rectangle 17"/>
          <p:cNvSpPr/>
          <p:nvPr/>
        </p:nvSpPr>
        <p:spPr>
          <a:xfrm>
            <a:off x="487022" y="2441206"/>
            <a:ext cx="6718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/>
              <a:t>=IF(OR(B8&lt;=0,C8&lt;=0,E8&lt;=0),0,GAMMALN(D8+$G$2*B8)-GAMMALN($G$2*B8)+$G$2*B8*LN($G$2*B8)+D8*LN(E8)-($G$2*B8+D8)*LN($G$2*B8+E8))</a:t>
            </a:r>
            <a:endParaRPr lang="en-CA" sz="2000" dirty="0"/>
          </a:p>
        </p:txBody>
      </p:sp>
      <p:sp>
        <p:nvSpPr>
          <p:cNvPr id="20" name="Rectangle 19"/>
          <p:cNvSpPr/>
          <p:nvPr/>
        </p:nvSpPr>
        <p:spPr>
          <a:xfrm>
            <a:off x="7298599" y="2807013"/>
            <a:ext cx="18454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/>
              <a:t>Add cell for  new parameter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8438322" y="3514899"/>
            <a:ext cx="61270" cy="818562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333461" y="3210339"/>
            <a:ext cx="3021496" cy="2812774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722" y="427065"/>
            <a:ext cx="7871791" cy="541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1600" y="4901082"/>
            <a:ext cx="5232400" cy="195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4058" y="5775145"/>
            <a:ext cx="3144333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Very similar to OLS, and Poisson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5451" y="5118143"/>
            <a:ext cx="2704462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SOLVER solution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28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566532" y="596359"/>
            <a:ext cx="7961238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u="sng" dirty="0" smtClean="0"/>
              <a:t>Example of use</a:t>
            </a:r>
            <a:r>
              <a:rPr lang="en-CA" sz="2800" dirty="0" smtClean="0"/>
              <a:t>: </a:t>
            </a:r>
          </a:p>
          <a:p>
            <a:pPr lvl="1"/>
            <a:r>
              <a:rPr lang="en-CA" sz="2800" dirty="0" smtClean="0"/>
              <a:t>What are the estimates of E{μ} and VAR{μ} for a 0.7 mile long segment (Colorado, two-lane,...)?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591" y="2107105"/>
            <a:ext cx="7971182" cy="267765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CA" sz="2800" u="sng" dirty="0" smtClean="0"/>
              <a:t>Answer:</a:t>
            </a:r>
          </a:p>
          <a:p>
            <a:pPr marL="0" lvl="1">
              <a:buFont typeface="Arial" pitchFamily="34" charset="0"/>
              <a:buChar char="•"/>
            </a:pPr>
            <a:r>
              <a:rPr lang="en-CA" sz="2800" dirty="0" smtClean="0"/>
              <a:t>   Estimate of E{μ}=1.636</a:t>
            </a:r>
            <a:r>
              <a:rPr lang="en-US" sz="2800" b="1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×</a:t>
            </a:r>
            <a:r>
              <a:rPr lang="en-CA" sz="2800" dirty="0" smtClean="0"/>
              <a:t>0.7</a:t>
            </a:r>
            <a:r>
              <a:rPr lang="en-CA" sz="2800" baseline="30000" dirty="0" smtClean="0"/>
              <a:t>0.871</a:t>
            </a:r>
            <a:r>
              <a:rPr lang="en-CA" sz="2800" dirty="0" smtClean="0"/>
              <a:t>=1.20 I&amp;F crashes in 5 years;</a:t>
            </a:r>
          </a:p>
          <a:p>
            <a:pPr marL="0" lvl="1"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   V{μ</a:t>
            </a:r>
            <a:r>
              <a:rPr lang="en-US" sz="2800" baseline="-300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US" sz="28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}=(E{μ</a:t>
            </a:r>
            <a:r>
              <a:rPr lang="en-US" sz="2800" baseline="-300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US" sz="28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})</a:t>
            </a:r>
            <a:r>
              <a:rPr lang="en-US" sz="2800" baseline="300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en-US" sz="28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/b</a:t>
            </a:r>
            <a:r>
              <a:rPr lang="en-US" sz="2800" baseline="-300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en-US" sz="28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 and b</a:t>
            </a:r>
            <a:r>
              <a:rPr lang="en-US" sz="2800" baseline="-300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US" sz="28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=    </a:t>
            </a:r>
            <a:r>
              <a:rPr lang="en-US" sz="2800" b="1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×</a:t>
            </a:r>
            <a:r>
              <a:rPr lang="en-US" sz="28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L</a:t>
            </a:r>
            <a:r>
              <a:rPr lang="en-US" sz="2800" baseline="-30000" dirty="0" smtClean="0">
                <a:latin typeface="Cambria Math" pitchFamily="18" charset="0"/>
                <a:ea typeface="Times New Roman" pitchFamily="18" charset="0"/>
                <a:cs typeface="Arial" pitchFamily="34" charset="0"/>
              </a:rPr>
              <a:t>i</a:t>
            </a:r>
            <a:endParaRPr lang="en-CA" sz="2800" dirty="0" smtClean="0"/>
          </a:p>
          <a:p>
            <a:pPr marL="0" lvl="1"/>
            <a:r>
              <a:rPr lang="en-CA" sz="2800" dirty="0" smtClean="0"/>
              <a:t>Estimate of VAR{μ}=1.20</a:t>
            </a:r>
            <a:r>
              <a:rPr lang="en-CA" sz="2800" baseline="30000" dirty="0" smtClean="0"/>
              <a:t>2</a:t>
            </a:r>
            <a:r>
              <a:rPr lang="en-CA" sz="2800" dirty="0" smtClean="0"/>
              <a:t>/(0.531*0.7)=3.87 (I&amp;F...)</a:t>
            </a:r>
            <a:r>
              <a:rPr lang="en-CA" sz="2800" baseline="30000" dirty="0" smtClean="0"/>
              <a:t>2</a:t>
            </a:r>
          </a:p>
          <a:p>
            <a:pPr marL="0" lvl="1"/>
            <a:r>
              <a:rPr lang="en-CA" sz="2800" dirty="0" smtClean="0">
                <a:solidFill>
                  <a:srgbClr val="FF0000"/>
                </a:solidFill>
              </a:rPr>
              <a:t>	</a:t>
            </a:r>
            <a:r>
              <a:rPr lang="en-CA" sz="2800" b="1" dirty="0" smtClean="0">
                <a:solidFill>
                  <a:srgbClr val="FF0000"/>
                </a:solidFill>
              </a:rPr>
              <a:t>1.20±1.97,  must reduce uncertainty! 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89428" y="3468762"/>
            <a:ext cx="277331" cy="468000"/>
          </a:xfrm>
          <a:prstGeom prst="rect">
            <a:avLst/>
          </a:prstGeom>
          <a:noFill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8786" y="4897515"/>
            <a:ext cx="1798984" cy="13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29</a:t>
            </a:fld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268357" y="129606"/>
            <a:ext cx="8229600" cy="255454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In this session we asked: What to Optimize?</a:t>
            </a:r>
          </a:p>
          <a:p>
            <a:r>
              <a:rPr lang="en-CA" sz="3200" dirty="0" smtClean="0"/>
              <a:t>Traditionally: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3200" dirty="0" smtClean="0"/>
              <a:t>Minimize (weighted) SSD</a:t>
            </a:r>
          </a:p>
          <a:p>
            <a:pPr marL="514350" indent="-514350">
              <a:buAutoNum type="arabicPeriod" startAt="2"/>
            </a:pPr>
            <a:r>
              <a:rPr lang="en-CA" sz="3200" dirty="0" smtClean="0"/>
              <a:t>Maximize Likelihood</a:t>
            </a:r>
          </a:p>
          <a:p>
            <a:pPr marL="514350" indent="-514350"/>
            <a:r>
              <a:rPr lang="en-CA" sz="3200" dirty="0" smtClean="0"/>
              <a:t>Both are motivated by focus on parameters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8235" y="2852530"/>
            <a:ext cx="8080513" cy="30469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When the focus is on ‘How to predict well’, other criteria emerge:</a:t>
            </a:r>
          </a:p>
          <a:p>
            <a:pPr marL="514350" indent="-514350">
              <a:buAutoNum type="arabicPeriod"/>
            </a:pPr>
            <a:r>
              <a:rPr lang="en-CA" sz="3200" dirty="0" smtClean="0"/>
              <a:t>Minimize absolute deviations</a:t>
            </a:r>
          </a:p>
          <a:p>
            <a:pPr marL="514350" indent="-514350">
              <a:buAutoNum type="arabicPeriod"/>
            </a:pPr>
            <a:r>
              <a:rPr lang="en-CA" sz="3200" dirty="0" smtClean="0"/>
              <a:t>Minimize Total Absolute Bias</a:t>
            </a:r>
          </a:p>
          <a:p>
            <a:pPr marL="514350" indent="-514350">
              <a:buAutoNum type="arabicPeriod"/>
            </a:pPr>
            <a:r>
              <a:rPr lang="en-CA" sz="3200" dirty="0" smtClean="0"/>
              <a:t>Minimize      , etc. </a:t>
            </a:r>
          </a:p>
          <a:p>
            <a:pPr marL="514350" indent="-514350"/>
            <a:r>
              <a:rPr lang="en-CA" sz="3200" dirty="0" smtClean="0"/>
              <a:t>In lecture notes.</a:t>
            </a:r>
          </a:p>
        </p:txBody>
      </p:sp>
      <p:pic>
        <p:nvPicPr>
          <p:cNvPr id="64514" name="Picture 2" descr="http://image.shutterstock.com/display_pic_with_logo/625348/98883146/stock-vector-flashlight-icon-sketch-vector-illustration-988831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952260">
            <a:off x="5860637" y="1032635"/>
            <a:ext cx="1056998" cy="1152643"/>
          </a:xfrm>
          <a:prstGeom prst="rect">
            <a:avLst/>
          </a:prstGeom>
          <a:noFill/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504343" y="4798647"/>
          <a:ext cx="367812" cy="490416"/>
        </p:xfrm>
        <a:graphic>
          <a:graphicData uri="http://schemas.openxmlformats.org/presentationml/2006/ole">
            <p:oleObj spid="_x0000_s41985" name="משוואה" r:id="rId4" imgW="266400" imgH="355320" progId="Equation.3">
              <p:embed/>
            </p:oleObj>
          </a:graphicData>
        </a:graphic>
      </p:graphicFrame>
      <p:pic>
        <p:nvPicPr>
          <p:cNvPr id="9" name="Picture 2" descr="http://www.holidayinsights.com/moreholidays/December/flashligh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276023">
            <a:off x="6159550" y="3687310"/>
            <a:ext cx="1707148" cy="1268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</a:t>
            </a:fld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5635"/>
          <a:stretch>
            <a:fillRect/>
          </a:stretch>
        </p:blipFill>
        <p:spPr bwMode="auto">
          <a:xfrm>
            <a:off x="6154616" y="3768459"/>
            <a:ext cx="2435595" cy="24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11426" y="284922"/>
            <a:ext cx="359124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Introducing ‘Likelihood’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4546" y="1008185"/>
            <a:ext cx="8276746" cy="267765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CA" sz="2800" dirty="0" smtClean="0"/>
              <a:t>In statistics, </a:t>
            </a:r>
            <a:r>
              <a:rPr lang="en-CA" sz="2800" b="1" dirty="0" smtClean="0"/>
              <a:t>maximum-likelihood estimation</a:t>
            </a:r>
            <a:r>
              <a:rPr lang="en-CA" sz="2800" dirty="0" smtClean="0"/>
              <a:t> (</a:t>
            </a:r>
            <a:r>
              <a:rPr lang="en-CA" sz="2800" b="1" dirty="0" smtClean="0"/>
              <a:t>MLE</a:t>
            </a:r>
            <a:r>
              <a:rPr lang="en-CA" sz="2800" dirty="0" smtClean="0"/>
              <a:t>) is a method of </a:t>
            </a:r>
            <a:r>
              <a:rPr lang="en-CA" sz="2800" dirty="0" smtClean="0">
                <a:hlinkClick r:id="rId3" tooltip="Estimator"/>
              </a:rPr>
              <a:t>estimating</a:t>
            </a:r>
            <a:r>
              <a:rPr lang="en-CA" sz="2800" dirty="0" smtClean="0"/>
              <a:t> the </a:t>
            </a:r>
            <a:r>
              <a:rPr lang="en-CA" sz="2800" dirty="0" smtClean="0">
                <a:hlinkClick r:id="rId4" tooltip="Parameter"/>
              </a:rPr>
              <a:t>parameters</a:t>
            </a:r>
            <a:r>
              <a:rPr lang="en-CA" sz="2800" dirty="0" smtClean="0"/>
              <a:t> of a </a:t>
            </a:r>
            <a:r>
              <a:rPr lang="en-CA" sz="2800" dirty="0" smtClean="0">
                <a:hlinkClick r:id="rId5" tooltip="Statistical model"/>
              </a:rPr>
              <a:t>statistical model</a:t>
            </a:r>
            <a:r>
              <a:rPr lang="en-CA" sz="2800" dirty="0" smtClean="0"/>
              <a:t>. When applied to a data set and given a </a:t>
            </a:r>
            <a:r>
              <a:rPr lang="en-CA" sz="2800" dirty="0" smtClean="0">
                <a:hlinkClick r:id="rId5" tooltip="Statistical model"/>
              </a:rPr>
              <a:t>statistical model</a:t>
            </a:r>
            <a:r>
              <a:rPr lang="en-CA" sz="2800" dirty="0" smtClean="0"/>
              <a:t>, maximum-likelihood estimation provides </a:t>
            </a:r>
            <a:r>
              <a:rPr lang="en-CA" sz="2800" dirty="0" smtClean="0">
                <a:hlinkClick r:id="rId3" tooltip="Estimator"/>
              </a:rPr>
              <a:t>estimates</a:t>
            </a:r>
            <a:r>
              <a:rPr lang="en-CA" sz="2800" dirty="0" smtClean="0"/>
              <a:t> for the model's parameters</a:t>
            </a:r>
            <a:r>
              <a:rPr lang="en-CA" sz="2800" b="1" dirty="0" smtClean="0"/>
              <a:t>.</a:t>
            </a:r>
          </a:p>
          <a:p>
            <a:r>
              <a:rPr lang="en-CA" sz="2800" b="1" dirty="0" smtClean="0"/>
              <a:t>From Wikipedia</a:t>
            </a:r>
            <a:endParaRPr lang="en-CA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" y="4736123"/>
            <a:ext cx="370569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Popular in SPF modeling</a:t>
            </a:r>
          </a:p>
        </p:txBody>
      </p:sp>
      <p:cxnSp>
        <p:nvCxnSpPr>
          <p:cNvPr id="18" name="Straight Arrow Connector 17"/>
          <p:cNvCxnSpPr>
            <a:endCxn id="16" idx="0"/>
          </p:cNvCxnSpPr>
          <p:nvPr/>
        </p:nvCxnSpPr>
        <p:spPr>
          <a:xfrm flipH="1">
            <a:off x="2462447" y="1453662"/>
            <a:ext cx="1628907" cy="3282461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30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08113" y="437322"/>
            <a:ext cx="3666325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Summary for Chapter 7.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8661" y="1321904"/>
            <a:ext cx="8726556" cy="483209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CA" sz="2800" dirty="0" smtClean="0"/>
              <a:t>Instead of minimizing SSD (which gave poor fits), we asked whether fit is improved by maximizing likelihood;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Likelihood was explained and illustrated;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To write a likelihood function one must make assumptions. The assumptions behind the Poisson and NB likelihoods were discussed;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We used the Poisson likelihood function. The fit was not improved.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 One of the assumptions behind the Poisson likelihood is not realistic. The NB likelihood function removes the blemish.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31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824948" y="487017"/>
            <a:ext cx="7506252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6"/>
            </a:pPr>
            <a:r>
              <a:rPr lang="en-CA" sz="2800" dirty="0" smtClean="0"/>
              <a:t>The estimate of the shape parameter ‘b’ is needed for tasks such as blackspot identification and EB safety estimation;</a:t>
            </a:r>
          </a:p>
          <a:p>
            <a:pPr marL="514350" indent="-514350">
              <a:buAutoNum type="arabicPeriod" startAt="6"/>
            </a:pPr>
            <a:r>
              <a:rPr lang="en-CA" sz="2800" dirty="0" smtClean="0"/>
              <a:t>The fit is still not very good. Can it be improved by using a better model equation?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4329" y="4094922"/>
            <a:ext cx="2196548" cy="2196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4</a:t>
            </a:fld>
            <a:endParaRPr lang="en-CA"/>
          </a:p>
        </p:txBody>
      </p:sp>
      <p:pic>
        <p:nvPicPr>
          <p:cNvPr id="5" name="Picture 4" descr="5-1, Poisson Likelihood.jpg"/>
          <p:cNvPicPr>
            <a:picLocks noChangeAspect="1"/>
          </p:cNvPicPr>
          <p:nvPr/>
        </p:nvPicPr>
        <p:blipFill>
          <a:blip r:embed="rId2" cstate="print"/>
          <a:srcRect b="59929"/>
          <a:stretch>
            <a:fillRect/>
          </a:stretch>
        </p:blipFill>
        <p:spPr>
          <a:xfrm>
            <a:off x="260239" y="3687418"/>
            <a:ext cx="6239952" cy="219654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9101" y="578954"/>
            <a:ext cx="1567270" cy="109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41853" y="721141"/>
          <a:ext cx="587071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4142"/>
                <a:gridCol w="1174142"/>
                <a:gridCol w="1174142"/>
                <a:gridCol w="1174142"/>
                <a:gridCol w="1174142"/>
              </a:tblGrid>
              <a:tr h="399774">
                <a:tc>
                  <a:txBody>
                    <a:bodyPr/>
                    <a:lstStyle/>
                    <a:p>
                      <a:pPr algn="ctr"/>
                      <a:r>
                        <a:rPr lang="en-CA" sz="2400" b="0" dirty="0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  <a:tr h="399774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Crashes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E2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E2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E2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E2B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E2B6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8660" y="1967948"/>
            <a:ext cx="8537713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What is the probability of 1, 7, 4, 0 if μ=2.0 crashes/year?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10348" t="11572"/>
          <a:stretch>
            <a:fillRect/>
          </a:stretch>
        </p:blipFill>
        <p:spPr bwMode="auto">
          <a:xfrm>
            <a:off x="7098075" y="2673628"/>
            <a:ext cx="1912571" cy="26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2842591" y="2454966"/>
            <a:ext cx="3220279" cy="1977887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355574" y="2464904"/>
            <a:ext cx="198783" cy="3150706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3252" y="5625549"/>
            <a:ext cx="2397077" cy="775251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5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8722" y="3021490"/>
            <a:ext cx="6905352" cy="461665"/>
          </a:xfrm>
          <a:prstGeom prst="rect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400" dirty="0" smtClean="0"/>
              <a:t>Open #9. ‘Likelihood functions’ on ‘Poisson’ workpage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948070" y="3955774"/>
            <a:ext cx="1063487" cy="755374"/>
          </a:xfrm>
          <a:prstGeom prst="straightConnector1">
            <a:avLst/>
          </a:prstGeom>
          <a:ln w="31750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2052" idx="1"/>
          </p:cNvCxnSpPr>
          <p:nvPr/>
        </p:nvCxnSpPr>
        <p:spPr>
          <a:xfrm>
            <a:off x="2186609" y="4909930"/>
            <a:ext cx="4286643" cy="1103245"/>
          </a:xfrm>
          <a:prstGeom prst="straightConnector1">
            <a:avLst/>
          </a:prstGeom>
          <a:ln w="31750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18661" y="129208"/>
            <a:ext cx="5934253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Example 1: Get the ML estimate of a </a:t>
            </a:r>
            <a:r>
              <a:rPr lang="en-CA" sz="2800" dirty="0" smtClean="0">
                <a:latin typeface="Symbol" pitchFamily="18" charset="2"/>
              </a:rPr>
              <a:t>m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460435" y="2484783"/>
            <a:ext cx="1639956" cy="3289852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-1, Poisson Likeliho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4059" y="119268"/>
            <a:ext cx="5540487" cy="486719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4810539" y="3597965"/>
            <a:ext cx="884584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4760843" y="3299791"/>
            <a:ext cx="1891750" cy="3313"/>
          </a:xfrm>
          <a:prstGeom prst="line">
            <a:avLst/>
          </a:prstGeom>
          <a:ln w="3175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774635" y="3627783"/>
            <a:ext cx="9939" cy="725556"/>
          </a:xfrm>
          <a:prstGeom prst="line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38730" y="3329609"/>
            <a:ext cx="0" cy="1003852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1470979"/>
            <a:ext cx="3598742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likelihood of μ=4.0 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760843" y="3597965"/>
            <a:ext cx="934279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2617292"/>
            <a:ext cx="3598742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likelihood of μ=2.0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9150" y="129210"/>
            <a:ext cx="3847207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‘Likelihood Function’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34881" y="5165724"/>
            <a:ext cx="7394713" cy="1394102"/>
          </a:xfrm>
          <a:prstGeom prst="rect">
            <a:avLst/>
          </a:prstGeom>
          <a:solidFill>
            <a:srgbClr val="DAEEF3"/>
          </a:solidFill>
          <a:ln w="19050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Arial" pitchFamily="34" charset="0"/>
                <a:cs typeface="Arial" pitchFamily="34" charset="0"/>
              </a:rPr>
              <a:t>ℒ(.) will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Arial" pitchFamily="34" charset="0"/>
                <a:cs typeface="Cambria Math" pitchFamily="18" charset="0"/>
              </a:rPr>
              <a:t> be used to denote a likelihood function. The dot in the parenthesis is a placeholder for parameters. Thus, e.g., ℒ(μ) is the is the likelihood function of μ.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30826" y="1898374"/>
            <a:ext cx="1610139" cy="1421296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220278" y="3051313"/>
            <a:ext cx="1520687" cy="536713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178905" y="149088"/>
            <a:ext cx="7312141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Computing likelihood at very many μ’s we would see a smooth curve - the ‘likelihood function’.</a:t>
            </a:r>
          </a:p>
        </p:txBody>
      </p:sp>
      <p:pic>
        <p:nvPicPr>
          <p:cNvPr id="38929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203" y="1449686"/>
            <a:ext cx="7749297" cy="12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" name="Chart 22"/>
          <p:cNvGraphicFramePr/>
          <p:nvPr/>
        </p:nvGraphicFramePr>
        <p:xfrm>
          <a:off x="188842" y="2702449"/>
          <a:ext cx="5227220" cy="4014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Down Arrow 26"/>
          <p:cNvSpPr/>
          <p:nvPr/>
        </p:nvSpPr>
        <p:spPr>
          <a:xfrm rot="18280470">
            <a:off x="5178287" y="1073428"/>
            <a:ext cx="318052" cy="457200"/>
          </a:xfrm>
          <a:prstGeom prst="down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 rot="5400000">
            <a:off x="4333961" y="4270532"/>
            <a:ext cx="2607522" cy="70788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Probability to observe 1, 7,4 and 0 accidents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799221" y="2165684"/>
            <a:ext cx="1624263" cy="348916"/>
          </a:xfrm>
          <a:prstGeom prst="line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39063" y="2177716"/>
            <a:ext cx="1672390" cy="445168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own Arrow 13"/>
          <p:cNvSpPr/>
          <p:nvPr/>
        </p:nvSpPr>
        <p:spPr>
          <a:xfrm>
            <a:off x="2261937" y="5702968"/>
            <a:ext cx="300789" cy="397043"/>
          </a:xfrm>
          <a:prstGeom prst="down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280484" y="4535905"/>
            <a:ext cx="2490537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>
                <a:latin typeface="Symbol" pitchFamily="18" charset="2"/>
              </a:rPr>
              <a:t>m</a:t>
            </a:r>
            <a:r>
              <a:rPr lang="en-US" sz="2800" dirty="0" smtClean="0">
                <a:latin typeface="+mj-lt"/>
              </a:rPr>
              <a:t> at which</a:t>
            </a:r>
          </a:p>
          <a:p>
            <a:r>
              <a:rPr lang="en-US" sz="2800" dirty="0" smtClean="0">
                <a:latin typeface="+mj-lt"/>
              </a:rPr>
              <a:t>Observing</a:t>
            </a:r>
          </a:p>
          <a:p>
            <a:r>
              <a:rPr lang="en-US" sz="2800" dirty="0" smtClean="0">
                <a:latin typeface="+mj-lt"/>
              </a:rPr>
              <a:t>1 &amp; 7 &amp;4 &amp; 0 is most probable</a:t>
            </a:r>
            <a:endParaRPr lang="en-US" sz="2800" dirty="0" smtClean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502568" y="4920916"/>
            <a:ext cx="4415590" cy="1347537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692172" y="1466405"/>
            <a:ext cx="7702824" cy="313932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CA" sz="2800" dirty="0" smtClean="0"/>
              <a:t>The parameter value at which the likelihood function has its peak is the ‘Maximum Likelihood’ (ML) estimate of that parameter.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CA" sz="2800" dirty="0" smtClean="0"/>
              <a:t>It </a:t>
            </a:r>
            <a:r>
              <a:rPr lang="en-CA" sz="2800" u="sng" dirty="0" smtClean="0"/>
              <a:t>is not </a:t>
            </a:r>
            <a:r>
              <a:rPr lang="en-CA" sz="2800" dirty="0" smtClean="0"/>
              <a:t>the most probable value of the parameter.</a:t>
            </a:r>
          </a:p>
          <a:p>
            <a:pPr>
              <a:spcBef>
                <a:spcPts val="600"/>
              </a:spcBef>
            </a:pPr>
            <a:r>
              <a:rPr lang="en-CA" sz="2800" dirty="0" smtClean="0"/>
              <a:t>It </a:t>
            </a:r>
            <a:r>
              <a:rPr lang="en-CA" sz="2800" u="sng" dirty="0" smtClean="0"/>
              <a:t>is</a:t>
            </a:r>
            <a:r>
              <a:rPr lang="en-CA" sz="2800" dirty="0" smtClean="0"/>
              <a:t> the parameter value at which the observations are most probable.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8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18661" y="1520708"/>
            <a:ext cx="5531771" cy="461665"/>
          </a:xfrm>
          <a:prstGeom prst="rect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400" dirty="0" smtClean="0"/>
              <a:t>Return to #9 on the ‘Poisson ML’ workpage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1945" y="2311487"/>
            <a:ext cx="46196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4124739" y="2604069"/>
            <a:ext cx="1053548" cy="765313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8296" y="4860251"/>
            <a:ext cx="2491516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‘Target’ cell</a:t>
            </a:r>
          </a:p>
        </p:txBody>
      </p:sp>
      <p:cxnSp>
        <p:nvCxnSpPr>
          <p:cNvPr id="8" name="Straight Arrow Connector 7"/>
          <p:cNvCxnSpPr>
            <a:stCxn id="7" idx="0"/>
          </p:cNvCxnSpPr>
          <p:nvPr/>
        </p:nvCxnSpPr>
        <p:spPr>
          <a:xfrm flipV="1">
            <a:off x="1524054" y="4452748"/>
            <a:ext cx="1924824" cy="407503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36166" y="4684660"/>
            <a:ext cx="3474284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‘By Changing’ cell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406887" y="3866338"/>
            <a:ext cx="766421" cy="858078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92078" y="1242409"/>
            <a:ext cx="1909112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Use ‘Solver’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8173" y="268357"/>
            <a:ext cx="8096768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With the 1, 7, 4, 0 crash record, which </a:t>
            </a:r>
            <a:r>
              <a:rPr lang="el-GR" sz="2800" dirty="0" smtClean="0"/>
              <a:t>μ</a:t>
            </a:r>
            <a:r>
              <a:rPr lang="en-CA" sz="2800" dirty="0" smtClean="0"/>
              <a:t> is most likely?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6808304" y="765313"/>
            <a:ext cx="278296" cy="407504"/>
          </a:xfrm>
          <a:prstGeom prst="down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2047461" y="5893904"/>
            <a:ext cx="550349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Show that ML estimate of </a:t>
            </a:r>
            <a:r>
              <a:rPr lang="en-CA" sz="2800" dirty="0" smtClean="0">
                <a:latin typeface="Symbol" pitchFamily="18" charset="2"/>
              </a:rPr>
              <a:t>m</a:t>
            </a:r>
            <a:r>
              <a:rPr lang="en-CA" sz="2800" dirty="0" smtClean="0"/>
              <a:t> is 3.00.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026" y="139148"/>
            <a:ext cx="6426055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Example 2: What distribution fits the data?</a:t>
            </a:r>
          </a:p>
        </p:txBody>
      </p:sp>
      <p:pic>
        <p:nvPicPr>
          <p:cNvPr id="5" name="Picture 4" descr="5-3 NB probabilities and Solver.jpg"/>
          <p:cNvPicPr>
            <a:picLocks noChangeAspect="1"/>
          </p:cNvPicPr>
          <p:nvPr/>
        </p:nvPicPr>
        <p:blipFill>
          <a:blip r:embed="rId2" cstate="print"/>
          <a:srcRect l="2928" t="15493" r="80370" b="46285"/>
          <a:stretch>
            <a:fillRect/>
          </a:stretch>
        </p:blipFill>
        <p:spPr>
          <a:xfrm>
            <a:off x="6490252" y="2186604"/>
            <a:ext cx="2443911" cy="432352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8158910" y="3634183"/>
            <a:ext cx="834887" cy="387626"/>
          </a:xfrm>
          <a:prstGeom prst="ellips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128105" y="1835206"/>
            <a:ext cx="5705061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Number of drivers out of 29531 who, during 1931-1936 had 1 accident.</a:t>
            </a:r>
          </a:p>
        </p:txBody>
      </p:sp>
      <p:cxnSp>
        <p:nvCxnSpPr>
          <p:cNvPr id="13" name="Straight Arrow Connector 12"/>
          <p:cNvCxnSpPr>
            <a:stCxn id="6" idx="2"/>
          </p:cNvCxnSpPr>
          <p:nvPr/>
        </p:nvCxnSpPr>
        <p:spPr>
          <a:xfrm flipH="1" flipV="1">
            <a:off x="3657600" y="2703444"/>
            <a:ext cx="4501310" cy="1124552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4731" y="909543"/>
            <a:ext cx="8035234" cy="52322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square" rtlCol="0">
            <a:spAutoFit/>
            <a:scene3d>
              <a:camera prst="orthographicFront"/>
              <a:lightRig rig="sunset" dir="t"/>
            </a:scene3d>
            <a:sp3d prstMaterial="flat"/>
          </a:bodyPr>
          <a:lstStyle/>
          <a:p>
            <a:r>
              <a:rPr lang="en-CA" sz="2800" dirty="0" smtClean="0"/>
              <a:t>Continue now to the ‘Does the Poisson fit’ workpage.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86320" y="6046741"/>
            <a:ext cx="1485022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Data</a:t>
            </a:r>
          </a:p>
        </p:txBody>
      </p:sp>
      <p:sp>
        <p:nvSpPr>
          <p:cNvPr id="17" name="Right Brace 16"/>
          <p:cNvSpPr/>
          <p:nvPr/>
        </p:nvSpPr>
        <p:spPr>
          <a:xfrm rot="5400000">
            <a:off x="8077200" y="5376181"/>
            <a:ext cx="396240" cy="1158240"/>
          </a:xfrm>
          <a:prstGeom prst="rightBrac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159026" y="3051313"/>
            <a:ext cx="4880113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If all drivers had the same </a:t>
            </a:r>
            <a:r>
              <a:rPr lang="en-CA" sz="2800" dirty="0" smtClean="0">
                <a:latin typeface="Symbol" pitchFamily="18" charset="2"/>
              </a:rPr>
              <a:t>m</a:t>
            </a:r>
            <a:r>
              <a:rPr lang="en-CA" sz="2800" dirty="0" smtClean="0"/>
              <a:t> then one would expect n(k) to be consistent with the Poisson distribution. </a:t>
            </a:r>
          </a:p>
          <a:p>
            <a:r>
              <a:rPr lang="en-CA" sz="2800" dirty="0" smtClean="0"/>
              <a:t>Is it?</a:t>
            </a:r>
          </a:p>
        </p:txBody>
      </p:sp>
      <p:pic>
        <p:nvPicPr>
          <p:cNvPr id="71682" name="Picture 2" descr="http://jewelrymakingjournal.com/wp-content/uploads/2012/09/patina-finishes-brass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4381" y="1708278"/>
            <a:ext cx="1177211" cy="1164131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9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1750">
          <a:solidFill>
            <a:srgbClr val="FF0000"/>
          </a:solidFill>
          <a:prstDash val="solid"/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1750">
          <a:solidFill>
            <a:srgbClr val="FF0000"/>
          </a:solidFill>
          <a:prstDash val="dash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  <a:ln w="19050">
          <a:solidFill>
            <a:srgbClr val="FF0000"/>
          </a:solidFill>
        </a:ln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6019</TotalTime>
  <Words>1495</Words>
  <Application>Microsoft Office PowerPoint</Application>
  <PresentationFormat>On-screen Show (4:3)</PresentationFormat>
  <Paragraphs>227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משוואה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Ezra</dc:creator>
  <cp:lastModifiedBy>Ezra</cp:lastModifiedBy>
  <cp:revision>436</cp:revision>
  <dcterms:created xsi:type="dcterms:W3CDTF">2012-02-08T14:46:22Z</dcterms:created>
  <dcterms:modified xsi:type="dcterms:W3CDTF">2014-02-13T15:36:03Z</dcterms:modified>
</cp:coreProperties>
</file>