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11" r:id="rId2"/>
    <p:sldId id="257" r:id="rId3"/>
    <p:sldId id="259" r:id="rId4"/>
    <p:sldId id="301" r:id="rId5"/>
    <p:sldId id="316" r:id="rId6"/>
    <p:sldId id="315" r:id="rId7"/>
    <p:sldId id="260" r:id="rId8"/>
    <p:sldId id="313" r:id="rId9"/>
    <p:sldId id="261" r:id="rId10"/>
    <p:sldId id="262" r:id="rId11"/>
    <p:sldId id="299" r:id="rId12"/>
    <p:sldId id="263" r:id="rId13"/>
    <p:sldId id="314" r:id="rId14"/>
    <p:sldId id="264" r:id="rId15"/>
    <p:sldId id="302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317" r:id="rId25"/>
    <p:sldId id="303" r:id="rId26"/>
    <p:sldId id="319" r:id="rId27"/>
    <p:sldId id="320" r:id="rId28"/>
    <p:sldId id="321" r:id="rId29"/>
    <p:sldId id="322" r:id="rId30"/>
    <p:sldId id="306" r:id="rId31"/>
    <p:sldId id="273" r:id="rId32"/>
    <p:sldId id="307" r:id="rId33"/>
    <p:sldId id="308" r:id="rId34"/>
    <p:sldId id="30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FFFF"/>
    <a:srgbClr val="FFFF66"/>
    <a:srgbClr val="CC6600"/>
    <a:srgbClr val="CCFFCC"/>
    <a:srgbClr val="CCFF33"/>
    <a:srgbClr val="CCCC00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03" autoAdjust="0"/>
  </p:normalViewPr>
  <p:slideViewPr>
    <p:cSldViewPr snapToGrid="0">
      <p:cViewPr varScale="1">
        <p:scale>
          <a:sx n="77" d="100"/>
          <a:sy n="77" d="100"/>
        </p:scale>
        <p:origin x="-107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zra\Documents\Work\Lectures%20in%20Road%20Safety\SPF%20Workshop%20Washington,%202013\4.%20Curve%20fitting,\Spreadsheets\Fitting%20a%20curve%20to%20Sigma%20mu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Sheet1!$B$4:$B$15</c:f>
              <c:numCache>
                <c:formatCode>0</c:formatCode>
                <c:ptCount val="12"/>
                <c:pt idx="0">
                  <c:v>500</c:v>
                </c:pt>
                <c:pt idx="1">
                  <c:v>1500</c:v>
                </c:pt>
                <c:pt idx="2">
                  <c:v>2500</c:v>
                </c:pt>
                <c:pt idx="3">
                  <c:v>3500</c:v>
                </c:pt>
                <c:pt idx="4">
                  <c:v>4500</c:v>
                </c:pt>
                <c:pt idx="5">
                  <c:v>5500</c:v>
                </c:pt>
                <c:pt idx="6">
                  <c:v>6500</c:v>
                </c:pt>
                <c:pt idx="7">
                  <c:v>7500</c:v>
                </c:pt>
                <c:pt idx="8">
                  <c:v>8500</c:v>
                </c:pt>
                <c:pt idx="9">
                  <c:v>9500</c:v>
                </c:pt>
                <c:pt idx="10">
                  <c:v>10500</c:v>
                </c:pt>
                <c:pt idx="11">
                  <c:v>11500</c:v>
                </c:pt>
              </c:numCache>
            </c:numRef>
          </c:xVal>
          <c:yVal>
            <c:numRef>
              <c:f>Sheet1!$D$4:$D$15</c:f>
              <c:numCache>
                <c:formatCode>0.00</c:formatCode>
                <c:ptCount val="12"/>
                <c:pt idx="0">
                  <c:v>0.38296946970633738</c:v>
                </c:pt>
                <c:pt idx="1">
                  <c:v>0.64030177982422631</c:v>
                </c:pt>
                <c:pt idx="2">
                  <c:v>1.1548457208879701</c:v>
                </c:pt>
                <c:pt idx="3">
                  <c:v>1.5259713503372976</c:v>
                </c:pt>
                <c:pt idx="4">
                  <c:v>2.468563158143608</c:v>
                </c:pt>
                <c:pt idx="5">
                  <c:v>1.9594107566569281</c:v>
                </c:pt>
                <c:pt idx="6">
                  <c:v>1.928980095141132</c:v>
                </c:pt>
                <c:pt idx="7">
                  <c:v>3.1390676228814494</c:v>
                </c:pt>
                <c:pt idx="8">
                  <c:v>2.974687451161679</c:v>
                </c:pt>
                <c:pt idx="9">
                  <c:v>5.4600031455147144</c:v>
                </c:pt>
                <c:pt idx="10">
                  <c:v>2.3033791601808753</c:v>
                </c:pt>
                <c:pt idx="11">
                  <c:v>3.4480268109295342</c:v>
                </c:pt>
              </c:numCache>
            </c:numRef>
          </c:yVal>
        </c:ser>
        <c:axId val="64147840"/>
        <c:axId val="64150528"/>
      </c:scatterChart>
      <c:valAx>
        <c:axId val="64147840"/>
        <c:scaling>
          <c:orientation val="minMax"/>
          <c:max val="12000"/>
          <c:min val="0"/>
        </c:scaling>
        <c:axPos val="b"/>
        <c:majorGridlines/>
        <c:numFmt formatCode="0" sourceLinked="1"/>
        <c:tickLblPos val="nextTo"/>
        <c:crossAx val="64150528"/>
        <c:crosses val="autoZero"/>
        <c:crossBetween val="midCat"/>
        <c:majorUnit val="6000"/>
      </c:valAx>
      <c:valAx>
        <c:axId val="64150528"/>
        <c:scaling>
          <c:orientation val="minMax"/>
        </c:scaling>
        <c:axPos val="l"/>
        <c:majorGridlines/>
        <c:numFmt formatCode="0.00" sourceLinked="1"/>
        <c:tickLblPos val="nextTo"/>
        <c:crossAx val="64147840"/>
        <c:crosses val="autoZero"/>
        <c:crossBetween val="midCat"/>
        <c:majorUnit val="3"/>
      </c:valAx>
    </c:plotArea>
    <c:plotVisOnly val="1"/>
  </c:chart>
  <c:spPr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3CEE3-913D-4B40-A61B-1525F27C23CD}" type="datetimeFigureOut">
              <a:rPr lang="en-CA" smtClean="0"/>
              <a:pPr/>
              <a:t>13/02/2014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CFBBF-3131-4F87-B812-2F08E8F2C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A5551-3695-415C-890D-41E89DBEFD32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97BF-3411-4DC7-8E93-02902E066882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C38F-DCCB-4C9E-A21B-A9D6C98299BF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BC0A-136D-4C01-BFA4-B6F85E50A24C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551D-FBB1-49C3-95B1-C59AE62B0694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B8D-AD74-4154-9807-19C1A21D2ADF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97F7-0317-484E-87C7-1E23CC6B9BE4}" type="datetime1">
              <a:rPr lang="en-CA" smtClean="0"/>
              <a:t>13/02/2014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5B7A-61FE-4172-9F12-05E30F416FED}" type="datetime1">
              <a:rPr lang="en-CA" smtClean="0"/>
              <a:t>13/02/2014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D1161-DE09-4A90-B5DD-8A13590010DD}" type="datetime1">
              <a:rPr lang="en-CA" smtClean="0"/>
              <a:t>13/02/2014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7FBE-D96A-4553-AE4F-7FA5AE795F45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19DD-A628-4ED3-A1D5-71BD90A82FE4}" type="datetime1">
              <a:rPr lang="en-CA" smtClean="0"/>
              <a:t>13/02/2014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0E36B-8524-475D-9072-70B3B3FC0EAE}" type="datetime1">
              <a:rPr lang="en-CA" smtClean="0"/>
              <a:t>13/02/2014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189B1-7805-43E2-AFD9-89A95CE04D7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36380" y="920697"/>
            <a:ext cx="5037789" cy="317009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000" dirty="0" smtClean="0"/>
              <a:t>CH1. What is what</a:t>
            </a:r>
          </a:p>
          <a:p>
            <a:r>
              <a:rPr lang="en-CA" sz="2000" dirty="0" smtClean="0"/>
              <a:t>  CH2. A simple SPF</a:t>
            </a:r>
          </a:p>
          <a:p>
            <a:r>
              <a:rPr lang="en-CA" sz="2000" dirty="0" smtClean="0"/>
              <a:t>    CH3</a:t>
            </a:r>
            <a:r>
              <a:rPr lang="en-CA" sz="2000" b="1" dirty="0" smtClean="0"/>
              <a:t>. </a:t>
            </a:r>
            <a:r>
              <a:rPr lang="en-CA" sz="2000" dirty="0" smtClean="0"/>
              <a:t>EDA</a:t>
            </a:r>
          </a:p>
          <a:p>
            <a:r>
              <a:rPr lang="en-CA" sz="2000" dirty="0" smtClean="0"/>
              <a:t>      CH4. </a:t>
            </a:r>
            <a:r>
              <a:rPr lang="en-CA" sz="2000" b="1" dirty="0" smtClean="0">
                <a:solidFill>
                  <a:srgbClr val="FF0000"/>
                </a:solidFill>
              </a:rPr>
              <a:t>Curve fitting</a:t>
            </a:r>
          </a:p>
          <a:p>
            <a:r>
              <a:rPr lang="en-CA" sz="2000" dirty="0" smtClean="0"/>
              <a:t>        CH5. A first SPF</a:t>
            </a:r>
          </a:p>
          <a:p>
            <a:r>
              <a:rPr lang="en-CA" sz="2000" dirty="0" smtClean="0"/>
              <a:t>          CH6: Which fit is fitter</a:t>
            </a:r>
          </a:p>
          <a:p>
            <a:r>
              <a:rPr lang="en-CA" sz="2000" dirty="0" smtClean="0"/>
              <a:t>            CH7: Choosing the objective function</a:t>
            </a:r>
          </a:p>
          <a:p>
            <a:r>
              <a:rPr lang="en-CA" sz="2000" dirty="0" smtClean="0"/>
              <a:t>              CH8: Theoretical stuff</a:t>
            </a:r>
          </a:p>
          <a:p>
            <a:r>
              <a:rPr lang="en-CA" sz="2000" dirty="0" smtClean="0"/>
              <a:t>                 Ch9: Adding variables</a:t>
            </a:r>
            <a:endParaRPr lang="en-CA" sz="2000" b="1" dirty="0" smtClean="0">
              <a:solidFill>
                <a:srgbClr val="FF0000"/>
              </a:solidFill>
            </a:endParaRPr>
          </a:p>
          <a:p>
            <a:r>
              <a:rPr lang="en-CA" sz="2000" b="1" dirty="0" smtClean="0">
                <a:solidFill>
                  <a:srgbClr val="FF0000"/>
                </a:solidFill>
              </a:rPr>
              <a:t>                      </a:t>
            </a:r>
            <a:r>
              <a:rPr lang="en-CA" sz="2000" dirty="0" smtClean="0"/>
              <a:t>CH10. Choosing a model equation</a:t>
            </a:r>
          </a:p>
        </p:txBody>
      </p:sp>
      <p:sp>
        <p:nvSpPr>
          <p:cNvPr id="5" name="Down Arrow 4"/>
          <p:cNvSpPr/>
          <p:nvPr/>
        </p:nvSpPr>
        <p:spPr>
          <a:xfrm rot="20460457">
            <a:off x="407764" y="1035663"/>
            <a:ext cx="167945" cy="1122373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093293" y="79910"/>
            <a:ext cx="6450495" cy="584775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4. Curve Fitting: Tools and First Steps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53527" y="1714389"/>
            <a:ext cx="3518449" cy="132343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EDA :  Is the trait ‘safety-related’ and, If yes, what function might represent it.</a:t>
            </a:r>
          </a:p>
          <a:p>
            <a:r>
              <a:rPr lang="en-CA" sz="2000" dirty="0" smtClean="0"/>
              <a:t>Obvious observations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9011" y="4576074"/>
            <a:ext cx="6681389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u="sng" dirty="0" smtClean="0"/>
              <a:t>In this session:</a:t>
            </a:r>
          </a:p>
          <a:p>
            <a:r>
              <a:rPr lang="en-CA" sz="2800" dirty="0" smtClean="0"/>
              <a:t>Why is Curve-Fitting necessary. The costs of C-F. How to do non-parametric C-F. The ‘Solver’.  How to use it for parametric C-F.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igure 4-1.jpg"/>
          <p:cNvPicPr/>
          <p:nvPr/>
        </p:nvPicPr>
        <p:blipFill>
          <a:blip r:embed="rId2" cstate="print"/>
          <a:srcRect l="9673" t="15091" r="12355" b="25042"/>
          <a:stretch>
            <a:fillRect/>
          </a:stretch>
        </p:blipFill>
        <p:spPr>
          <a:xfrm>
            <a:off x="347869" y="805068"/>
            <a:ext cx="7046843" cy="389613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10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78296" y="188844"/>
            <a:ext cx="384118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 free lunch (the price)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0726" y="0"/>
            <a:ext cx="4005469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There is something different about this bin but 1’ ignores it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516222" y="745435"/>
            <a:ext cx="854761" cy="944222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22508" y="3369371"/>
            <a:ext cx="1514325" cy="461665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400" dirty="0" smtClean="0"/>
              <a:t>Same here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486400" y="755374"/>
            <a:ext cx="1679713" cy="1958009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70386" y="1828805"/>
            <a:ext cx="2514600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This kink in the curve is due to 1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687417" y="2474843"/>
            <a:ext cx="1103244" cy="268357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5498" y="4731032"/>
            <a:ext cx="3240155" cy="18158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Judging by the bars the squares are accurate. Is the curve really better?</a:t>
            </a:r>
          </a:p>
        </p:txBody>
      </p:sp>
      <p:sp>
        <p:nvSpPr>
          <p:cNvPr id="16" name="Right Brace 15"/>
          <p:cNvSpPr/>
          <p:nvPr/>
        </p:nvSpPr>
        <p:spPr>
          <a:xfrm rot="4255906">
            <a:off x="2641163" y="2711370"/>
            <a:ext cx="477077" cy="2184125"/>
          </a:xfrm>
          <a:prstGeom prst="rightBrace">
            <a:avLst>
              <a:gd name="adj1" fmla="val 8333"/>
              <a:gd name="adj2" fmla="val 48519"/>
            </a:avLst>
          </a:prstGeom>
          <a:ln w="190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1550504" y="844827"/>
            <a:ext cx="2576475" cy="8002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>
                <a:solidFill>
                  <a:srgbClr val="0070C0"/>
                </a:solidFill>
              </a:rPr>
              <a:t>Non-parametric</a:t>
            </a:r>
          </a:p>
          <a:p>
            <a:r>
              <a:rPr lang="en-CA" dirty="0" smtClean="0">
                <a:solidFill>
                  <a:srgbClr val="0070C0"/>
                </a:solidFill>
              </a:rPr>
              <a:t>5 point moving average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95190" y="5489712"/>
            <a:ext cx="2428550" cy="113877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Parametric:</a:t>
            </a:r>
          </a:p>
          <a:p>
            <a:r>
              <a:rPr lang="en-CA" sz="2800" dirty="0" smtClean="0"/>
              <a:t>All the above </a:t>
            </a:r>
            <a:r>
              <a:rPr lang="en-CA" sz="4000" dirty="0" smtClean="0"/>
              <a:t>+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6235" y="4595606"/>
            <a:ext cx="1565621" cy="210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Arrow Connector 20"/>
          <p:cNvCxnSpPr>
            <a:stCxn id="16" idx="1"/>
          </p:cNvCxnSpPr>
          <p:nvPr/>
        </p:nvCxnSpPr>
        <p:spPr>
          <a:xfrm flipH="1">
            <a:off x="2295940" y="4018315"/>
            <a:ext cx="692262" cy="881676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149086" y="139148"/>
            <a:ext cx="7176053" cy="954107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Open Spreadsheet #3. ‘N-W non-parametric C-F’ on the ‘N-W Smoothing’ worksheet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2303" y="1162879"/>
            <a:ext cx="145296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8844" y="5734930"/>
            <a:ext cx="4383156" cy="9541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Click on Command button,</a:t>
            </a:r>
          </a:p>
          <a:p>
            <a:r>
              <a:rPr lang="en-CA" sz="2800" dirty="0" smtClean="0"/>
              <a:t> Play.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96" y="1731882"/>
            <a:ext cx="30765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b="9725"/>
          <a:stretch>
            <a:fillRect/>
          </a:stretch>
        </p:blipFill>
        <p:spPr bwMode="auto">
          <a:xfrm>
            <a:off x="178902" y="3790536"/>
            <a:ext cx="3190875" cy="98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Figure 4-2. Data points.jpg"/>
          <p:cNvPicPr/>
          <p:nvPr/>
        </p:nvPicPr>
        <p:blipFill>
          <a:blip r:embed="rId4" cstate="print"/>
          <a:srcRect l="1858" t="10779" r="4872" b="16750"/>
          <a:stretch>
            <a:fillRect/>
          </a:stretch>
        </p:blipFill>
        <p:spPr>
          <a:xfrm>
            <a:off x="3442680" y="1729489"/>
            <a:ext cx="5419286" cy="324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2225" y="5098770"/>
            <a:ext cx="4995150" cy="523220"/>
          </a:xfrm>
          <a:prstGeom prst="rect">
            <a:avLst/>
          </a:prstGeom>
          <a:solidFill>
            <a:srgbClr val="FFFFCC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Is there a curve under the cloud?</a:t>
            </a: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6974" y="5522537"/>
            <a:ext cx="4327939" cy="120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Figure 4-6. N-W fit with two bandwidths.jpg"/>
          <p:cNvPicPr/>
          <p:nvPr/>
        </p:nvPicPr>
        <p:blipFill>
          <a:blip r:embed="rId2" cstate="print"/>
          <a:srcRect l="3011" t="11774" r="4933" b="16750"/>
          <a:stretch>
            <a:fillRect/>
          </a:stretch>
        </p:blipFill>
        <p:spPr>
          <a:xfrm>
            <a:off x="864704" y="1053548"/>
            <a:ext cx="7265505" cy="443285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12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48478" y="149087"/>
            <a:ext cx="3046347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Non-parametric C-F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75042" y="1053546"/>
            <a:ext cx="4015409" cy="95410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Can bring out order even where non is discernible.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13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93076" y="211016"/>
            <a:ext cx="360650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Overfitting in a nutshell</a:t>
            </a:r>
          </a:p>
        </p:txBody>
      </p:sp>
      <p:pic>
        <p:nvPicPr>
          <p:cNvPr id="5" name="Picture 4" descr="Figure 4-6. N-W fit with two bandwidths.jpg"/>
          <p:cNvPicPr/>
          <p:nvPr/>
        </p:nvPicPr>
        <p:blipFill>
          <a:blip r:embed="rId2" cstate="print"/>
          <a:srcRect l="3011" t="11774" r="4933" b="16750"/>
          <a:stretch>
            <a:fillRect/>
          </a:stretch>
        </p:blipFill>
        <p:spPr>
          <a:xfrm>
            <a:off x="4569197" y="924594"/>
            <a:ext cx="4094158" cy="16779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7907" y="973015"/>
            <a:ext cx="4126523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500</a:t>
            </a:r>
            <a:r>
              <a:rPr lang="en-US" sz="2800" dirty="0" smtClean="0"/>
              <a:t> curve fits the data better than the </a:t>
            </a:r>
            <a:r>
              <a:rPr lang="en-US" sz="2800" dirty="0" smtClean="0">
                <a:solidFill>
                  <a:srgbClr val="00B0F0"/>
                </a:solidFill>
              </a:rPr>
              <a:t>1000 </a:t>
            </a:r>
            <a:r>
              <a:rPr lang="en-US" sz="2800" dirty="0" smtClean="0"/>
              <a:t>one. Which curve is better?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9938" y="3259015"/>
            <a:ext cx="6072554" cy="196977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smaller the bandwidth the better will be ‘goodness-of-fit’ statistics. </a:t>
            </a:r>
          </a:p>
          <a:p>
            <a:pPr>
              <a:spcBef>
                <a:spcPts val="1200"/>
              </a:spcBef>
            </a:pPr>
            <a:r>
              <a:rPr lang="en-US" sz="2800" u="sng" dirty="0" smtClean="0"/>
              <a:t>Conclusion</a:t>
            </a:r>
            <a:r>
              <a:rPr lang="en-US" sz="2800" dirty="0" smtClean="0"/>
              <a:t>: Better GOF statistic is not necessarily a better fit!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igure 4-7. N-W fit with four segment lengths.jpg"/>
          <p:cNvPicPr/>
          <p:nvPr/>
        </p:nvPicPr>
        <p:blipFill>
          <a:blip r:embed="rId2" cstate="print"/>
          <a:srcRect l="5317" t="14096" r="9667" b="17579"/>
          <a:stretch>
            <a:fillRect/>
          </a:stretch>
        </p:blipFill>
        <p:spPr>
          <a:xfrm>
            <a:off x="665922" y="824949"/>
            <a:ext cx="7732643" cy="489999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14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218661"/>
            <a:ext cx="510332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But, sparse data problem persist!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3122" y="1252328"/>
            <a:ext cx="479894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</a:rPr>
              <a:t>When Segment Length is added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705062" y="3737113"/>
            <a:ext cx="437321" cy="53671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5" y="5754752"/>
            <a:ext cx="497950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Conclusion: Can be of use in EDA or with 1-2 traits; not more.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15</a:t>
            </a:fld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248478" y="811827"/>
            <a:ext cx="8428382" cy="954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Since the safety of units depends on more than one or two traits one cannot avoid making assumptions</a:t>
            </a:r>
            <a:endParaRPr lang="en-C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53833" y="1884008"/>
            <a:ext cx="8395252" cy="310854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One has to flesh out a ‘model equation’: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What traits (variables) should be in the model equation;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 How these should combine into an equation;</a:t>
            </a:r>
          </a:p>
          <a:p>
            <a:pPr lvl="1"/>
            <a:r>
              <a:rPr lang="en-CA" sz="2800" dirty="0" smtClean="0">
                <a:solidFill>
                  <a:srgbClr val="0070C0"/>
                </a:solidFill>
              </a:rPr>
              <a:t>Variables &amp; equation make the </a:t>
            </a:r>
            <a:r>
              <a:rPr lang="en-CA" sz="2800" b="1" dirty="0" smtClean="0">
                <a:solidFill>
                  <a:srgbClr val="0070C0"/>
                </a:solidFill>
              </a:rPr>
              <a:t>skeleton</a:t>
            </a:r>
            <a:r>
              <a:rPr lang="en-CA" sz="28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/>
              <a:t>What should be the values of the parameters;</a:t>
            </a:r>
          </a:p>
          <a:p>
            <a:pPr lvl="1"/>
            <a:r>
              <a:rPr lang="en-CA" sz="2800" dirty="0" smtClean="0">
                <a:solidFill>
                  <a:srgbClr val="0070C0"/>
                </a:solidFill>
              </a:rPr>
              <a:t>Parameters stretch the skeleton to fit the data.</a:t>
            </a:r>
          </a:p>
          <a:p>
            <a:pPr lvl="1"/>
            <a:r>
              <a:rPr lang="en-CA" sz="2800" dirty="0" smtClean="0">
                <a:solidFill>
                  <a:srgbClr val="0070C0"/>
                </a:solidFill>
              </a:rPr>
              <a:t>This always requires </a:t>
            </a:r>
            <a:r>
              <a:rPr lang="en-CA" sz="2800" b="1" dirty="0" smtClean="0">
                <a:solidFill>
                  <a:srgbClr val="0070C0"/>
                </a:solidFill>
              </a:rPr>
              <a:t>minimization or maximization</a:t>
            </a:r>
            <a:endParaRPr lang="en-CA" sz="2800" b="1" dirty="0" smtClean="0"/>
          </a:p>
        </p:txBody>
      </p:sp>
      <p:sp>
        <p:nvSpPr>
          <p:cNvPr id="9" name="Right Brace 8"/>
          <p:cNvSpPr/>
          <p:nvPr/>
        </p:nvSpPr>
        <p:spPr>
          <a:xfrm rot="5400000">
            <a:off x="5809425" y="2986701"/>
            <a:ext cx="616226" cy="4442794"/>
          </a:xfrm>
          <a:prstGeom prst="rightBrace">
            <a:avLst>
              <a:gd name="adj1" fmla="val 0"/>
              <a:gd name="adj2" fmla="val 50000"/>
            </a:avLst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5685186" y="5585782"/>
            <a:ext cx="86632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417" y="198783"/>
            <a:ext cx="303051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Going the next step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6669157" y="5635487"/>
            <a:ext cx="978408" cy="484632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16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28601" y="159053"/>
            <a:ext cx="5377070" cy="95410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Preparing the optimization tool for parametric C-F: The ‘Excel Solver’</a:t>
            </a:r>
          </a:p>
        </p:txBody>
      </p:sp>
      <p:pic>
        <p:nvPicPr>
          <p:cNvPr id="8" name="Picture 7" descr="4-9. Installing and running Sol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823" y="1455252"/>
            <a:ext cx="8831321" cy="22917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236" y="4052090"/>
            <a:ext cx="8488238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Before first use ‘</a:t>
            </a:r>
            <a:r>
              <a:rPr lang="en-CA" sz="2800" dirty="0" smtClean="0">
                <a:solidFill>
                  <a:srgbClr val="FF0000"/>
                </a:solidFill>
              </a:rPr>
              <a:t>reference</a:t>
            </a:r>
            <a:r>
              <a:rPr lang="en-CA" sz="2800" dirty="0" smtClean="0"/>
              <a:t>’ it. </a:t>
            </a:r>
          </a:p>
          <a:p>
            <a:r>
              <a:rPr lang="en-CA" sz="2800" dirty="0" smtClean="0"/>
              <a:t>Go to ‘Developer’. On ‘Code’ tab go to ‘Visual Basic’. Click on ‘Tools’, select ‘References’, check ‘Solver’ box.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17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168966" y="119270"/>
            <a:ext cx="7554440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Using ‘Solver’ to find peaks and valleys: Illustration</a:t>
            </a:r>
          </a:p>
        </p:txBody>
      </p:sp>
      <p:pic>
        <p:nvPicPr>
          <p:cNvPr id="6" name="Picture 5" descr="Sheet for Solver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5983" y="4253948"/>
            <a:ext cx="6625259" cy="20375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539" y="1371599"/>
            <a:ext cx="6679096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Prepare spreadsheet for finding max or min: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Put an initial guess in A2,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Place formula in B2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8538" y="755401"/>
            <a:ext cx="6848061" cy="523220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Open spreadsheet #4: How to use the ‘Solver’</a:t>
            </a:r>
          </a:p>
        </p:txBody>
      </p:sp>
      <p:pic>
        <p:nvPicPr>
          <p:cNvPr id="5" name="Picture 4" descr="4-10. Function from Wikipedia.jpg"/>
          <p:cNvPicPr>
            <a:picLocks noChangeAspect="1"/>
          </p:cNvPicPr>
          <p:nvPr/>
        </p:nvPicPr>
        <p:blipFill>
          <a:blip r:embed="rId3" cstate="print"/>
          <a:srcRect l="23448" t="10725" r="15606" b="13333"/>
          <a:stretch>
            <a:fillRect/>
          </a:stretch>
        </p:blipFill>
        <p:spPr>
          <a:xfrm>
            <a:off x="6311347" y="1779105"/>
            <a:ext cx="2554357" cy="2460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18</a:t>
            </a:fld>
            <a:endParaRPr lang="en-CA"/>
          </a:p>
        </p:txBody>
      </p:sp>
      <p:pic>
        <p:nvPicPr>
          <p:cNvPr id="4" name="Picture 3" descr="4-12. The 'Data' and 'Solver' tabs and parameters.jpg"/>
          <p:cNvPicPr>
            <a:picLocks noChangeAspect="1"/>
          </p:cNvPicPr>
          <p:nvPr/>
        </p:nvPicPr>
        <p:blipFill>
          <a:blip r:embed="rId2" cstate="print"/>
          <a:srcRect l="22675" t="19275" r="24130" b="14783"/>
          <a:stretch>
            <a:fillRect/>
          </a:stretch>
        </p:blipFill>
        <p:spPr>
          <a:xfrm>
            <a:off x="974049" y="834893"/>
            <a:ext cx="6221881" cy="59599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493" y="228606"/>
            <a:ext cx="259750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1. Click on ‘Data’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8545" y="437328"/>
            <a:ext cx="281807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2. Click on ‘Solver’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41164" y="4721087"/>
            <a:ext cx="273203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3. Window opens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19</a:t>
            </a:fld>
            <a:endParaRPr lang="en-CA"/>
          </a:p>
        </p:txBody>
      </p:sp>
      <p:pic>
        <p:nvPicPr>
          <p:cNvPr id="4" name="Picture 3" descr="The inputs in the parameters window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07095" y="1033670"/>
            <a:ext cx="5625548" cy="40054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6652" y="407504"/>
            <a:ext cx="664868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1. ‘y’ in B2 is to be minimized or maximized. </a:t>
            </a:r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3796748" y="930724"/>
            <a:ext cx="74244" cy="67941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573" y="2017643"/>
            <a:ext cx="199776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2. You want to find Max or Min?</a:t>
            </a:r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2067338" y="2206487"/>
            <a:ext cx="1838740" cy="503654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3"/>
          </p:cNvCxnSpPr>
          <p:nvPr/>
        </p:nvCxnSpPr>
        <p:spPr>
          <a:xfrm flipV="1">
            <a:off x="2067338" y="2266123"/>
            <a:ext cx="1113183" cy="444018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341" y="5168344"/>
            <a:ext cx="692522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3. You want to find it by changing  the ‘x’ in A2</a:t>
            </a: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H="1" flipV="1">
            <a:off x="2802835" y="2842591"/>
            <a:ext cx="702121" cy="2325753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61846" y="1381543"/>
            <a:ext cx="121058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4. Click</a:t>
            </a:r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>
            <a:off x="7255559" y="1643153"/>
            <a:ext cx="606287" cy="96198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7774" y="1931919"/>
            <a:ext cx="2977598" cy="1822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</a:t>
            </a:fld>
            <a:endParaRPr lang="en-CA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 t="24800"/>
          <a:stretch>
            <a:fillRect/>
          </a:stretch>
        </p:blipFill>
        <p:spPr bwMode="auto">
          <a:xfrm>
            <a:off x="1342329" y="660896"/>
            <a:ext cx="1774235" cy="113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84476" y="109329"/>
            <a:ext cx="1485022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0719" y="1918253"/>
            <a:ext cx="2792896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Curve-Fitting Machine</a:t>
            </a:r>
          </a:p>
        </p:txBody>
      </p:sp>
      <p:pic>
        <p:nvPicPr>
          <p:cNvPr id="13" name="Picture 12" descr="4-2. Nadaraya-Watson.jpg"/>
          <p:cNvPicPr>
            <a:picLocks noChangeAspect="1"/>
          </p:cNvPicPr>
          <p:nvPr/>
        </p:nvPicPr>
        <p:blipFill>
          <a:blip r:embed="rId4" cstate="print"/>
          <a:srcRect l="4980" t="8116" r="8676" b="24928"/>
          <a:stretch>
            <a:fillRect/>
          </a:stretch>
        </p:blipFill>
        <p:spPr>
          <a:xfrm>
            <a:off x="4640155" y="3856383"/>
            <a:ext cx="3649080" cy="2186609"/>
          </a:xfrm>
          <a:prstGeom prst="rect">
            <a:avLst/>
          </a:prstGeom>
        </p:spPr>
      </p:pic>
      <p:sp>
        <p:nvSpPr>
          <p:cNvPr id="14" name="Bent Arrow 13"/>
          <p:cNvSpPr/>
          <p:nvPr/>
        </p:nvSpPr>
        <p:spPr>
          <a:xfrm rot="5400000">
            <a:off x="3339547" y="1232453"/>
            <a:ext cx="387626" cy="745435"/>
          </a:xfrm>
          <a:prstGeom prst="ben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>
            <a:off x="5787888" y="3243471"/>
            <a:ext cx="387626" cy="745435"/>
          </a:xfrm>
          <a:prstGeom prst="ben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500" y="3889513"/>
            <a:ext cx="1324402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SPF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3304" y="1840278"/>
            <a:ext cx="1066207" cy="127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77612" y="3205954"/>
            <a:ext cx="2138727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Modeller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83157" y="745435"/>
            <a:ext cx="2352952" cy="584775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3200" dirty="0" smtClean="0"/>
              <a:t>C-F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-14. The first minim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809" y="129208"/>
            <a:ext cx="6305384" cy="35029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662" y="3886200"/>
            <a:ext cx="8820428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How the ‘Solver’ works: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It begins the search from the initial guess (0.3 in A2);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If ‘min’ it computes the largest downhill slope;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It selects a step size and takes it;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It repeats 1, 2 and 3 till the ‘largest slope’ is close to 0.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20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21</a:t>
            </a:fld>
            <a:endParaRPr lang="en-CA"/>
          </a:p>
        </p:txBody>
      </p:sp>
      <p:pic>
        <p:nvPicPr>
          <p:cNvPr id="4" name="Picture 3" descr="4-10. Function from Wikipedia.jpg"/>
          <p:cNvPicPr>
            <a:picLocks noChangeAspect="1"/>
          </p:cNvPicPr>
          <p:nvPr/>
        </p:nvPicPr>
        <p:blipFill>
          <a:blip r:embed="rId2" cstate="print"/>
          <a:srcRect l="23448" t="10725" r="15606" b="13333"/>
          <a:stretch>
            <a:fillRect/>
          </a:stretch>
        </p:blipFill>
        <p:spPr>
          <a:xfrm>
            <a:off x="4899992" y="268356"/>
            <a:ext cx="3925957" cy="3781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933" y="278301"/>
            <a:ext cx="4244009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u="sng" dirty="0" smtClean="0"/>
              <a:t>Solver’s main limitation</a:t>
            </a:r>
            <a:r>
              <a:rPr lang="en-CA" sz="2800" dirty="0" smtClean="0"/>
              <a:t>:</a:t>
            </a:r>
          </a:p>
          <a:p>
            <a:r>
              <a:rPr lang="en-CA" sz="2800" dirty="0" smtClean="0"/>
              <a:t>If the initial guess is at ‘1’ it can find ‘Max’ at ‘3’ and ‘Min’ at ‘2’ but it cannot find the ‘Min’ at ‘4’!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7870" y="2802836"/>
            <a:ext cx="4184374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Conclusion: It finds ‘local’, not ‘global’ extrema.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7931" y="4194313"/>
            <a:ext cx="666689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Now, with same initial guess, find maximum.</a:t>
            </a:r>
          </a:p>
          <a:p>
            <a:r>
              <a:rPr lang="en-CA" sz="2800" dirty="0" smtClean="0"/>
              <a:t>(Result: x=0.070, y=0.343)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7930" y="5247861"/>
            <a:ext cx="8338931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Now try to find the other valley. Choose initial guess to the left of the peak, say 0.05. (Min &amp; Solve)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22</a:t>
            </a:fld>
            <a:endParaRPr lang="en-CA"/>
          </a:p>
        </p:txBody>
      </p:sp>
      <p:pic>
        <p:nvPicPr>
          <p:cNvPr id="4" name="Picture 3" descr="4-15. What went wrong.jpg"/>
          <p:cNvPicPr>
            <a:picLocks noChangeAspect="1"/>
          </p:cNvPicPr>
          <p:nvPr/>
        </p:nvPicPr>
        <p:blipFill>
          <a:blip r:embed="rId2" cstate="print"/>
          <a:srcRect t="15573" b="16147"/>
          <a:stretch>
            <a:fillRect/>
          </a:stretch>
        </p:blipFill>
        <p:spPr>
          <a:xfrm>
            <a:off x="3427134" y="102371"/>
            <a:ext cx="3063117" cy="12891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113" y="188843"/>
            <a:ext cx="297113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What went wrong?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8357" y="1500808"/>
            <a:ext cx="730526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Solver decided to take a step downhill all the way to x=-1.55. But here  value cannot be calculated.                           </a:t>
            </a:r>
          </a:p>
        </p:txBody>
      </p:sp>
      <p:pic>
        <p:nvPicPr>
          <p:cNvPr id="6" name="Picture 5" descr="4-10. Function from Wikipedia.jpg"/>
          <p:cNvPicPr>
            <a:picLocks noChangeAspect="1"/>
          </p:cNvPicPr>
          <p:nvPr/>
        </p:nvPicPr>
        <p:blipFill>
          <a:blip r:embed="rId3" cstate="print"/>
          <a:srcRect l="44123" t="14863" r="19328" b="75104"/>
          <a:stretch>
            <a:fillRect/>
          </a:stretch>
        </p:blipFill>
        <p:spPr>
          <a:xfrm>
            <a:off x="5297514" y="2474843"/>
            <a:ext cx="3747051" cy="79513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260035" y="2305878"/>
            <a:ext cx="4979504" cy="487018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767" y="3324308"/>
            <a:ext cx="8563113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This kind of problem arises when one tries to divide by 0, take a log of a negative number, etc.</a:t>
            </a:r>
          </a:p>
          <a:p>
            <a:r>
              <a:rPr lang="en-CA" sz="2800" dirty="0" smtClean="0"/>
              <a:t>To guard against it: Use constraints. Click ‘Add’</a:t>
            </a:r>
          </a:p>
        </p:txBody>
      </p:sp>
      <p:pic>
        <p:nvPicPr>
          <p:cNvPr id="11" name="Picture 10" descr="The inputs in the parameters window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8842" y="4780722"/>
            <a:ext cx="3826567" cy="207727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3001617" y="4591878"/>
            <a:ext cx="3498574" cy="1411357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4-17 Add Constraint window - fill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66587" y="5021956"/>
            <a:ext cx="4803506" cy="1617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8849" y="139153"/>
            <a:ext cx="391209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If you now click on ‘Solve’</a:t>
            </a:r>
          </a:p>
        </p:txBody>
      </p:sp>
      <p:pic>
        <p:nvPicPr>
          <p:cNvPr id="7" name="Picture 6" descr="4-18. Result for point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4418" y="80967"/>
            <a:ext cx="2505682" cy="1260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05266" y="367753"/>
            <a:ext cx="60785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OK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8723" y="1451113"/>
            <a:ext cx="3816625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Another possible snag: </a:t>
            </a:r>
          </a:p>
          <a:p>
            <a:r>
              <a:rPr lang="en-CA" sz="2800" dirty="0" smtClean="0"/>
              <a:t>Solver is asked to find values that differ by factors of 1000 or more 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8851" y="1977887"/>
            <a:ext cx="5215149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023" y="3289454"/>
            <a:ext cx="4822360" cy="356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eft-Up Arrow 13"/>
          <p:cNvSpPr/>
          <p:nvPr/>
        </p:nvSpPr>
        <p:spPr>
          <a:xfrm>
            <a:off x="4174434" y="3488635"/>
            <a:ext cx="4790661" cy="2494722"/>
          </a:xfrm>
          <a:prstGeom prst="leftUpArrow">
            <a:avLst>
              <a:gd name="adj1" fmla="val 7177"/>
              <a:gd name="adj2" fmla="val 15816"/>
              <a:gd name="adj3" fmla="val 18367"/>
            </a:avLst>
          </a:prstGeom>
          <a:ln w="190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6818244" y="6042992"/>
            <a:ext cx="173085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More later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24</a:t>
            </a:fld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278295" y="208746"/>
            <a:ext cx="8627555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Finding global optima for non-convex functions is difficult.</a:t>
            </a:r>
          </a:p>
        </p:txBody>
      </p:sp>
      <p:pic>
        <p:nvPicPr>
          <p:cNvPr id="10" name="Picture 9" descr="4-19. Convex and non-convex.jpg"/>
          <p:cNvPicPr>
            <a:picLocks noChangeAspect="1"/>
          </p:cNvPicPr>
          <p:nvPr/>
        </p:nvPicPr>
        <p:blipFill>
          <a:blip r:embed="rId2" cstate="print"/>
          <a:srcRect l="18303" t="6232" r="4237" b="34927"/>
          <a:stretch>
            <a:fillRect/>
          </a:stretch>
        </p:blipFill>
        <p:spPr>
          <a:xfrm>
            <a:off x="4893489" y="1461072"/>
            <a:ext cx="4074522" cy="40054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8906" y="1480954"/>
            <a:ext cx="4671392" cy="397031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This is why some software packages restrict you in the choice of the objective function (e.g. to Generalized Linear Models).</a:t>
            </a:r>
          </a:p>
          <a:p>
            <a:r>
              <a:rPr lang="en-CA" sz="2800" dirty="0" smtClean="0"/>
              <a:t>There is no such restriction in the spreadsheet C-F. However, one has to be careful in choosing the initial guess.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25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38539" y="198783"/>
            <a:ext cx="6573787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How to use the solver for curve-fitting (C-F).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004" y="1349651"/>
            <a:ext cx="43719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8661" y="805069"/>
            <a:ext cx="7500836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When doing the simple SPF based on bins we had: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4870174" y="1747300"/>
          <a:ext cx="3886200" cy="223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78896" y="4154557"/>
            <a:ext cx="3627782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Task: Fit a curve to these points by weighted least squares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564" y="5734906"/>
            <a:ext cx="6887819" cy="954107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Open spreadsheet #5: Fitting a curve to </a:t>
            </a:r>
            <a:r>
              <a:rPr lang="en-CA" sz="2800" dirty="0" smtClean="0">
                <a:latin typeface="Symbol" pitchFamily="18" charset="2"/>
              </a:rPr>
              <a:t>s{m} </a:t>
            </a:r>
            <a:r>
              <a:rPr lang="en-CA" sz="2800" dirty="0" smtClean="0"/>
              <a:t>on ‘Data’ workpage.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48488" y="228627"/>
            <a:ext cx="5377070" cy="523220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Go to the ‘Initial guess’ worksheet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301" y="851176"/>
            <a:ext cx="4251905" cy="427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4867" y="881545"/>
            <a:ext cx="4543975" cy="240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613991" y="1093304"/>
            <a:ext cx="1083366" cy="974035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18453" y="4601817"/>
            <a:ext cx="894521" cy="506896"/>
          </a:xfrm>
          <a:prstGeom prst="ellips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2226365" y="5436705"/>
            <a:ext cx="1321196" cy="95410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Initial</a:t>
            </a:r>
          </a:p>
          <a:p>
            <a:r>
              <a:rPr lang="en-CA" sz="2800" dirty="0" smtClean="0"/>
              <a:t>guesses</a:t>
            </a:r>
          </a:p>
        </p:txBody>
      </p:sp>
      <p:sp>
        <p:nvSpPr>
          <p:cNvPr id="13" name="Right Arrow 12"/>
          <p:cNvSpPr/>
          <p:nvPr/>
        </p:nvSpPr>
        <p:spPr>
          <a:xfrm rot="18683192">
            <a:off x="3279913" y="5049078"/>
            <a:ext cx="487017" cy="447261"/>
          </a:xfrm>
          <a:prstGeom prst="rightArrow">
            <a:avLst/>
          </a:prstGeom>
          <a:ln w="1905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5398495" y="4355106"/>
            <a:ext cx="306478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Play with the initial guesses to fit the curve to data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26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27</a:t>
            </a:fld>
            <a:endParaRPr lang="en-CA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213" y="861176"/>
            <a:ext cx="76962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920" y="3074910"/>
            <a:ext cx="76771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3528391" y="1133052"/>
            <a:ext cx="1808922" cy="1143000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8174" y="4422905"/>
            <a:ext cx="2605200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376/2729=0.138</a:t>
            </a:r>
          </a:p>
        </p:txBody>
      </p:sp>
      <p:cxnSp>
        <p:nvCxnSpPr>
          <p:cNvPr id="10" name="Straight Arrow Connector 9"/>
          <p:cNvCxnSpPr>
            <a:stCxn id="9" idx="0"/>
          </p:cNvCxnSpPr>
          <p:nvPr/>
        </p:nvCxnSpPr>
        <p:spPr>
          <a:xfrm flipV="1">
            <a:off x="1600774" y="2345626"/>
            <a:ext cx="3885626" cy="2077279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68547" y="4313574"/>
            <a:ext cx="2190023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E4*(C4-D4)^</a:t>
            </a:r>
            <a:r>
              <a:rPr lang="en-CA" sz="2800" baseline="30000" dirty="0" smtClean="0"/>
              <a:t>2</a:t>
            </a:r>
          </a:p>
        </p:txBody>
      </p:sp>
      <p:cxnSp>
        <p:nvCxnSpPr>
          <p:cNvPr id="15" name="Straight Arrow Connector 14"/>
          <p:cNvCxnSpPr>
            <a:stCxn id="13" idx="0"/>
          </p:cNvCxnSpPr>
          <p:nvPr/>
        </p:nvCxnSpPr>
        <p:spPr>
          <a:xfrm flipH="1" flipV="1">
            <a:off x="7136296" y="2345626"/>
            <a:ext cx="727263" cy="1967948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78356" y="4585255"/>
            <a:ext cx="2867773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To be minimized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516217" y="3756984"/>
            <a:ext cx="1232453" cy="95416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10469" y="5259567"/>
            <a:ext cx="4659906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Play with the initial guesses to minimize weighted sum of SD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721" y="208749"/>
            <a:ext cx="5168350" cy="523220"/>
          </a:xfrm>
          <a:prstGeom prst="rect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Go to the ‘Use Solver’ worksheet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28</a:t>
            </a:fld>
            <a:endParaRPr lang="en-CA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064" y="1062196"/>
            <a:ext cx="8951295" cy="497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258418"/>
            <a:ext cx="2625847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Now use ‘Solver’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29</a:t>
            </a:fld>
            <a:endParaRPr lang="en-CA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627" y="968389"/>
            <a:ext cx="8438322" cy="526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7749" y="308113"/>
            <a:ext cx="2485489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fitted curve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78" y="1068598"/>
            <a:ext cx="908685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28600" y="248479"/>
            <a:ext cx="3388941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Why is C-F necessary?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07911" y="2852530"/>
            <a:ext cx="2285994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Data are sparse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99598" y="4866606"/>
            <a:ext cx="563898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Few observations → bad estimates</a:t>
            </a:r>
          </a:p>
          <a:p>
            <a:r>
              <a:rPr lang="en-CA" sz="2800" dirty="0" smtClean="0"/>
              <a:t>→bad decisions →poor use of money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30</a:t>
            </a:fld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218661" y="889844"/>
            <a:ext cx="8756374" cy="372409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lvl="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Choose the function to be fitted. (Here it was α(AADT)</a:t>
            </a:r>
            <a:r>
              <a:rPr lang="en-US" sz="2400" baseline="30000" dirty="0" smtClean="0"/>
              <a:t> β</a:t>
            </a:r>
            <a:r>
              <a:rPr lang="en-US" sz="2400" dirty="0" smtClean="0"/>
              <a:t>)</a:t>
            </a:r>
          </a:p>
          <a:p>
            <a:pPr marL="457200" lvl="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Input into a range of cells that can be later conveniently (contiguously) selected some good initial guesses for the parameters. </a:t>
            </a:r>
          </a:p>
          <a:p>
            <a:pPr marL="457200" lvl="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Input the formula that computes the fitted values. </a:t>
            </a:r>
          </a:p>
          <a:p>
            <a:pPr marL="457200" lvl="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Decide on the criterion by which to judge the goodness of a fit. (Here it was the sum of weighted squared differences).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smtClean="0"/>
              <a:t>Use the ‘Solver’ to find the parameters which make for the best fit.</a:t>
            </a:r>
            <a:endParaRPr lang="en-C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8296" y="5446644"/>
            <a:ext cx="728641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We now have the tool needed for parametric C-F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847" y="269631"/>
            <a:ext cx="2485292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main steps: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802217" y="5565915"/>
            <a:ext cx="715618" cy="238539"/>
          </a:xfrm>
          <a:prstGeom prst="rightArrow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298117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Parametric Curve Fitting - overview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7444" y="655983"/>
            <a:ext cx="7934608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Which variables should be in the model equation;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In what manner should they combine;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What should be the value of the parameters.</a:t>
            </a:r>
          </a:p>
        </p:txBody>
      </p:sp>
      <p:pic>
        <p:nvPicPr>
          <p:cNvPr id="7" name="Picture 6" descr="4-23. Schema for parametric SPF fitting.jpg"/>
          <p:cNvPicPr>
            <a:picLocks noChangeAspect="1"/>
          </p:cNvPicPr>
          <p:nvPr/>
        </p:nvPicPr>
        <p:blipFill>
          <a:blip r:embed="rId2" cstate="print"/>
          <a:srcRect l="3058" t="5217" b="3043"/>
          <a:stretch>
            <a:fillRect/>
          </a:stretch>
        </p:blipFill>
        <p:spPr>
          <a:xfrm>
            <a:off x="1902090" y="2097156"/>
            <a:ext cx="6453620" cy="472108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32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665925" y="685794"/>
            <a:ext cx="7663067" cy="526297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rgbClr val="0070C0"/>
                </a:solidFill>
              </a:rPr>
              <a:t>The difficulties: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What surface (function)? The regularity is difficult to visualize, confounding is a problem;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No theory, few features known by logic. All else is possible; 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We know that important variables are missing from the model equation making the variables in the model into proxies;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Variables in the model are inaccurate and averaged.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Smoothing always distorts;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Parametric smoothing is a straightjacket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33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08113" y="437322"/>
            <a:ext cx="3559564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Summary for section 4.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7262" y="1391478"/>
            <a:ext cx="8428382" cy="440120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 goal of C-F is to ensure good fit to data.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There are two types of C-F, (a) non-parametric and (b) parametric.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For (a) we need a computation rule, for (b) a model equation &amp; estimated parameters. Both rely on existence of ‘orderly relationship’.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The belief in orderly relationship allows us to use data from one bin for estimation in a different bin and thereby solves the ‘sparse data problem’.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But there s no free lunch.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34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04358" y="1123121"/>
            <a:ext cx="8514081" cy="153888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AutoNum type="arabicPeriod" startAt="6"/>
            </a:pPr>
            <a:r>
              <a:rPr lang="en-CA" sz="2800" dirty="0" smtClean="0"/>
              <a:t>Non-parametric fits work well with one or two traits.</a:t>
            </a:r>
          </a:p>
          <a:p>
            <a:pPr marL="514350" indent="-514350">
              <a:buAutoNum type="arabicPeriod" startAt="6"/>
            </a:pPr>
            <a:r>
              <a:rPr lang="en-CA" sz="2800" dirty="0" smtClean="0"/>
              <a:t>The Excel solver was introduced and its uses illustrated.</a:t>
            </a:r>
          </a:p>
        </p:txBody>
      </p:sp>
      <p:pic>
        <p:nvPicPr>
          <p:cNvPr id="2050" name="Picture 2" descr="https://encrypted-tbn0.gstatic.com/images?q=tbn:ANd9GcTH7Bu6MIssdrC90_s8APDV4dT-mCVEaROIzQKgaBFpuRyXW6Fn8g"/>
          <p:cNvPicPr>
            <a:picLocks noChangeAspect="1" noChangeArrowheads="1"/>
          </p:cNvPicPr>
          <p:nvPr/>
        </p:nvPicPr>
        <p:blipFill>
          <a:blip r:embed="rId2" cstate="print"/>
          <a:srcRect t="25279" b="24939"/>
          <a:stretch>
            <a:fillRect/>
          </a:stretch>
        </p:blipFill>
        <p:spPr bwMode="auto">
          <a:xfrm>
            <a:off x="4856783" y="4154554"/>
            <a:ext cx="3532805" cy="20971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3415" y="5697415"/>
            <a:ext cx="4370940" cy="523220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Valdimir</a:t>
            </a:r>
            <a:r>
              <a:rPr lang="en-US" sz="2800" dirty="0" smtClean="0"/>
              <a:t> Kush: Arrow of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3-14 E{mu} vs. AADT.jpg"/>
          <p:cNvPicPr/>
          <p:nvPr/>
        </p:nvPicPr>
        <p:blipFill>
          <a:blip r:embed="rId2" cstate="print"/>
          <a:srcRect l="3780" t="6965" r="3333" b="20398"/>
          <a:stretch>
            <a:fillRect/>
          </a:stretch>
        </p:blipFill>
        <p:spPr>
          <a:xfrm>
            <a:off x="2832651" y="3190460"/>
            <a:ext cx="5714999" cy="3667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113" y="1003852"/>
            <a:ext cx="8547653" cy="224676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800" dirty="0" smtClean="0"/>
              <a:t>Even with rich data there are many cells where data is insufficient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The safety of units depends on many traits</a:t>
            </a:r>
          </a:p>
          <a:p>
            <a:pPr marL="514350" indent="-514350">
              <a:buAutoNum type="arabicPeriod"/>
            </a:pPr>
            <a:r>
              <a:rPr lang="en-CA" sz="2800" dirty="0" smtClean="0"/>
              <a:t>The addition of every trait further decimates the number of observations in a cell.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931" y="278298"/>
            <a:ext cx="4168577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The “sparse-data problem”.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7870" y="3687417"/>
            <a:ext cx="457676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Where can Curve Fitting help?</a:t>
            </a:r>
          </a:p>
        </p:txBody>
      </p:sp>
      <p:sp>
        <p:nvSpPr>
          <p:cNvPr id="11" name="Oval 10"/>
          <p:cNvSpPr/>
          <p:nvPr/>
        </p:nvSpPr>
        <p:spPr>
          <a:xfrm>
            <a:off x="4929800" y="3160643"/>
            <a:ext cx="3766931" cy="3071192"/>
          </a:xfrm>
          <a:prstGeom prst="ellips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185021" y="336633"/>
            <a:ext cx="8301225" cy="95410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goal of curve-fitting is: </a:t>
            </a:r>
          </a:p>
          <a:p>
            <a:r>
              <a:rPr lang="en-CA" sz="2800" dirty="0" smtClean="0"/>
              <a:t>...to the create an SPF that provides </a:t>
            </a:r>
            <a:r>
              <a:rPr lang="en-CA" sz="2800" u="sng" dirty="0" smtClean="0"/>
              <a:t>good </a:t>
            </a:r>
            <a:endParaRPr lang="en-CA" sz="2800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268279" y="721208"/>
          <a:ext cx="2206625" cy="627062"/>
        </p:xfrm>
        <a:graphic>
          <a:graphicData uri="http://schemas.openxmlformats.org/presentationml/2006/ole">
            <p:oleObj spid="_x0000_s22530" name="Equation" r:id="rId3" imgW="939600" imgH="266400" progId="Equation.DSMT4">
              <p:embed/>
            </p:oleObj>
          </a:graphicData>
        </a:graphic>
      </p:graphicFrame>
      <p:pic>
        <p:nvPicPr>
          <p:cNvPr id="10" name="Picture 2" descr="http://www.holidayinsights.com/moreholidays/December/flashlig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963691">
            <a:off x="1736315" y="2929456"/>
            <a:ext cx="974862" cy="72464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50305" y="2391311"/>
            <a:ext cx="4035464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E{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} and </a:t>
            </a:r>
            <a:r>
              <a:rPr lang="en-US" sz="2000" dirty="0" smtClean="0">
                <a:latin typeface="Symbol" pitchFamily="18" charset="2"/>
              </a:rPr>
              <a:t>s{m}</a:t>
            </a:r>
            <a:r>
              <a:rPr lang="en-US" sz="2000" dirty="0" smtClean="0"/>
              <a:t> = f(Traits, parameters)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14222" y="4053251"/>
            <a:ext cx="2025225" cy="101566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Applications centered perspective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2289" y="3172243"/>
            <a:ext cx="4793382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Here the question is: “How to do modeling to get good estimates of </a:t>
            </a:r>
            <a:r>
              <a:rPr lang="en-US" sz="2000" dirty="0" smtClean="0"/>
              <a:t>E{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} and </a:t>
            </a:r>
            <a:r>
              <a:rPr lang="en-US" sz="2000" dirty="0" smtClean="0">
                <a:latin typeface="Symbol" pitchFamily="18" charset="2"/>
              </a:rPr>
              <a:t>s{m}</a:t>
            </a:r>
            <a:r>
              <a:rPr lang="en-US" sz="2000" dirty="0" smtClean="0"/>
              <a:t>?</a:t>
            </a:r>
            <a:endParaRPr lang="en-CA" sz="20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08722" y="1530626"/>
            <a:ext cx="113242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Recall:</a:t>
            </a:r>
          </a:p>
        </p:txBody>
      </p:sp>
      <p:sp>
        <p:nvSpPr>
          <p:cNvPr id="15" name="Oval 14"/>
          <p:cNvSpPr/>
          <p:nvPr/>
        </p:nvSpPr>
        <p:spPr>
          <a:xfrm>
            <a:off x="318052" y="1779104"/>
            <a:ext cx="8468139" cy="3528391"/>
          </a:xfrm>
          <a:prstGeom prst="ellips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161065" y="269846"/>
            <a:ext cx="8098352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Many think that he goal of C-F to produce good CMFs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2469" y="961174"/>
            <a:ext cx="4177465" cy="157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7078" y="6092672"/>
            <a:ext cx="5913783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Is such a goal is achievable? Chapter 5</a:t>
            </a:r>
          </a:p>
        </p:txBody>
      </p:sp>
      <p:pic>
        <p:nvPicPr>
          <p:cNvPr id="14" name="Picture 4" descr="http://vlab.ethz.ch/flashlight/images/flashli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44455">
            <a:off x="5686180" y="3120556"/>
            <a:ext cx="1338521" cy="1291056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15" name="TextBox 14"/>
          <p:cNvSpPr txBox="1"/>
          <p:nvPr/>
        </p:nvSpPr>
        <p:spPr>
          <a:xfrm>
            <a:off x="2643595" y="3116875"/>
            <a:ext cx="4065921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E{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} and </a:t>
            </a:r>
            <a:r>
              <a:rPr lang="en-US" sz="2000" dirty="0" smtClean="0">
                <a:latin typeface="Symbol" pitchFamily="18" charset="2"/>
              </a:rPr>
              <a:t>s{m}</a:t>
            </a:r>
            <a:r>
              <a:rPr lang="en-US" sz="2000" dirty="0" smtClean="0"/>
              <a:t> = f(Traits, parameters</a:t>
            </a:r>
            <a:r>
              <a:rPr lang="en-US" sz="2800" dirty="0" smtClean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744" y="4673136"/>
            <a:ext cx="2700301" cy="70788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Cause and effect centered  perspective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02502" y="3736690"/>
            <a:ext cx="4379494" cy="163121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Here the question is:” How to do modeling to get the right ‘f’ and parameters so that I can compute the change in </a:t>
            </a:r>
            <a:r>
              <a:rPr lang="en-US" sz="2000" dirty="0" smtClean="0"/>
              <a:t>E{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} caused by a change in a trait.</a:t>
            </a:r>
            <a:endParaRPr lang="en-CA" sz="20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16226" y="2534478"/>
            <a:ext cx="1132426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Recall:</a:t>
            </a:r>
          </a:p>
        </p:txBody>
      </p:sp>
      <p:sp>
        <p:nvSpPr>
          <p:cNvPr id="20" name="Oval 19"/>
          <p:cNvSpPr/>
          <p:nvPr/>
        </p:nvSpPr>
        <p:spPr>
          <a:xfrm>
            <a:off x="308113" y="2723321"/>
            <a:ext cx="8835887" cy="3210339"/>
          </a:xfrm>
          <a:prstGeom prst="ellipse">
            <a:avLst/>
          </a:prstGeom>
          <a:ln w="3175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www.ecsellinstitute.com/Portals/54127/images/archimedes-resized-6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5228" y="144118"/>
            <a:ext cx="2113932" cy="1098273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65723" y="1843070"/>
            <a:ext cx="814550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Under the data cloud there is an ‘orderly’ relationships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39745" y="3095515"/>
            <a:ext cx="6433251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A loose definition:  </a:t>
            </a:r>
          </a:p>
          <a:p>
            <a:pPr lvl="1"/>
            <a:r>
              <a:rPr lang="en-CA" sz="2800" dirty="0" smtClean="0"/>
              <a:t>Relationship is orderly if fitting some curve to data points seems sensible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723" y="318052"/>
            <a:ext cx="5655366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The belief on which all C-F is founded: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corkscrewsonline.com/images/brass_key_21_corksc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517740">
            <a:off x="8138565" y="1042915"/>
            <a:ext cx="814796" cy="882695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88149" y="886026"/>
            <a:ext cx="7941365" cy="138499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u="sng" dirty="0" smtClean="0"/>
              <a:t>If</a:t>
            </a:r>
            <a:r>
              <a:rPr lang="en-CA" sz="2800" dirty="0" smtClean="0"/>
              <a:t> ‘orderly’ </a:t>
            </a:r>
            <a:r>
              <a:rPr lang="en-CA" sz="2800" u="sng" dirty="0" smtClean="0"/>
              <a:t>then</a:t>
            </a:r>
            <a:r>
              <a:rPr lang="en-CA" sz="2800" dirty="0" smtClean="0"/>
              <a:t> what is observed in one cell contains information about the neighbouring cell.</a:t>
            </a:r>
          </a:p>
          <a:p>
            <a:r>
              <a:rPr lang="en-CA" sz="2800" dirty="0" smtClean="0"/>
              <a:t>Therefore, estimate for one cell =f(Data in other cells)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8246" y="187570"/>
            <a:ext cx="4268156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can we do if ‘orderly’?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4444" y="2378495"/>
          <a:ext cx="8029280" cy="3540487"/>
        </p:xfrm>
        <a:graphic>
          <a:graphicData uri="http://schemas.openxmlformats.org/drawingml/2006/table">
            <a:tbl>
              <a:tblPr/>
              <a:tblGrid>
                <a:gridCol w="1581588"/>
                <a:gridCol w="1213576"/>
                <a:gridCol w="1868324"/>
                <a:gridCol w="3365792"/>
              </a:tblGrid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1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2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3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4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latin typeface="+mj-lt"/>
                          <a:ea typeface="Times New Roman"/>
                          <a:cs typeface="Arial"/>
                        </a:rPr>
                        <a:t>AADT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latin typeface="+mj-lt"/>
                          <a:ea typeface="Times New Roman"/>
                          <a:cs typeface="Arial"/>
                        </a:rPr>
                        <a:t>No. of </a:t>
                      </a: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Segments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latin typeface="+mj-lt"/>
                          <a:ea typeface="Times New Roman"/>
                          <a:cs typeface="Arial"/>
                        </a:rPr>
                        <a:t>Accidents/</a:t>
                      </a:r>
                    </a:p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latin typeface="+mj-lt"/>
                          <a:ea typeface="Times New Roman"/>
                          <a:cs typeface="Arial"/>
                        </a:rPr>
                        <a:t>segment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SPF ordinate Five-point running average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j-lt"/>
                          <a:ea typeface="Times New Roman"/>
                          <a:cs typeface="Arial"/>
                        </a:rPr>
                        <a:t>…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7200">
                        <a:lnSpc>
                          <a:spcPct val="115000"/>
                        </a:lnSpc>
                      </a:pPr>
                      <a:endParaRPr lang="en-US" sz="20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2000-3000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+mj-lt"/>
                          <a:ea typeface="Times New Roman"/>
                          <a:cs typeface="Arial"/>
                        </a:rPr>
                        <a:t>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6.80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7.26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3000-4000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+mj-lt"/>
                          <a:ea typeface="Times New Roman"/>
                          <a:cs typeface="Arial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8.80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9.70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4000-5000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j-lt"/>
                          <a:ea typeface="Times New Roman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16.36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11.20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5000-6000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+mj-lt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13.43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12.34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5807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latin typeface="+mj-lt"/>
                          <a:ea typeface="Times New Roman"/>
                          <a:cs typeface="Arial"/>
                        </a:rPr>
                        <a:t>6000-7000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j-lt"/>
                          <a:ea typeface="Times New Roman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10.60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latin typeface="+mj-lt"/>
                          <a:ea typeface="Times New Roman"/>
                          <a:cs typeface="Arial"/>
                        </a:rPr>
                        <a:t>14.58</a:t>
                      </a:r>
                      <a:endParaRPr lang="en-US" sz="200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j-lt"/>
                          <a:ea typeface="Times New Roman"/>
                          <a:cs typeface="Arial"/>
                        </a:rPr>
                        <a:t>…</a:t>
                      </a: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7200">
                        <a:lnSpc>
                          <a:spcPct val="115000"/>
                        </a:lnSpc>
                      </a:pPr>
                      <a:endParaRPr lang="en-US" sz="20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63816" y="6013938"/>
            <a:ext cx="4870244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11.20=(6.80+8.80+… +10.60)/5.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114800" y="4583723"/>
            <a:ext cx="2203938" cy="1500554"/>
          </a:xfrm>
          <a:prstGeom prst="straightConnector1">
            <a:avLst/>
          </a:prstGeom>
          <a:ln w="3175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SPF workshop February 2014, UBCO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89B1-7805-43E2-AFD9-89A95CE04D74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270483" y="188843"/>
            <a:ext cx="2583592" cy="523220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Two Kinds of C-F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3911" y="795130"/>
            <a:ext cx="249812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Non-parametric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75850" y="795130"/>
            <a:ext cx="176586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z="2800" dirty="0" smtClean="0"/>
              <a:t>Parametric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7328" y="1699590"/>
            <a:ext cx="3756990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Specify rule how to compute local estimate from nearby data.</a:t>
            </a:r>
          </a:p>
          <a:p>
            <a:r>
              <a:rPr lang="en-CA" sz="2800" dirty="0" smtClean="0"/>
              <a:t>Product: Table &amp; graph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39139" y="1699590"/>
            <a:ext cx="3836505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Specify variables, parameters, &amp; function. Estimate parameters.</a:t>
            </a:r>
          </a:p>
          <a:p>
            <a:r>
              <a:rPr lang="en-CA" sz="2800" dirty="0" smtClean="0"/>
              <a:t>Product: Model Equation</a:t>
            </a:r>
          </a:p>
        </p:txBody>
      </p:sp>
      <p:sp>
        <p:nvSpPr>
          <p:cNvPr id="9" name="Down Arrow 8"/>
          <p:cNvSpPr/>
          <p:nvPr/>
        </p:nvSpPr>
        <p:spPr>
          <a:xfrm>
            <a:off x="2156791" y="1321904"/>
            <a:ext cx="119270" cy="31805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Down Arrow 9"/>
          <p:cNvSpPr/>
          <p:nvPr/>
        </p:nvSpPr>
        <p:spPr>
          <a:xfrm>
            <a:off x="6394174" y="1335156"/>
            <a:ext cx="119270" cy="31805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Down Arrow 10"/>
          <p:cNvSpPr/>
          <p:nvPr/>
        </p:nvSpPr>
        <p:spPr>
          <a:xfrm rot="3121383">
            <a:off x="3549812" y="740479"/>
            <a:ext cx="266318" cy="31805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Down Arrow 11"/>
          <p:cNvSpPr/>
          <p:nvPr/>
        </p:nvSpPr>
        <p:spPr>
          <a:xfrm rot="18601507">
            <a:off x="5262657" y="753733"/>
            <a:ext cx="266318" cy="31805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37328" y="3916019"/>
            <a:ext cx="3677478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Example of rule:</a:t>
            </a:r>
          </a:p>
          <a:p>
            <a:r>
              <a:rPr lang="en-CA" sz="2800" dirty="0" smtClean="0"/>
              <a:t>Compute the running average of 9 observed values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39139" y="3916019"/>
            <a:ext cx="3677478" cy="18158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Example of model equation:</a:t>
            </a:r>
          </a:p>
          <a:p>
            <a:endParaRPr lang="en-CA" sz="2800" dirty="0" smtClean="0"/>
          </a:p>
          <a:p>
            <a:endParaRPr lang="en-CA" sz="2800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8411" y="4810540"/>
            <a:ext cx="887030" cy="405672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58411" y="5231984"/>
            <a:ext cx="3472429" cy="393562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160106" y="3521738"/>
            <a:ext cx="119270" cy="31805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Down Arrow 22"/>
          <p:cNvSpPr/>
          <p:nvPr/>
        </p:nvSpPr>
        <p:spPr>
          <a:xfrm>
            <a:off x="6397489" y="3534990"/>
            <a:ext cx="119270" cy="31805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1750">
          <a:solidFill>
            <a:srgbClr val="FF0000"/>
          </a:solidFill>
          <a:prstDash val="solid"/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1750">
          <a:solidFill>
            <a:srgbClr val="FF0000"/>
          </a:solidFill>
          <a:prstDash val="dash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  <a:ln w="19050">
          <a:solidFill>
            <a:srgbClr val="FF0000"/>
          </a:solidFill>
        </a:ln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5270</TotalTime>
  <Words>1834</Words>
  <Application>Microsoft Office PowerPoint</Application>
  <PresentationFormat>On-screen Show (4:3)</PresentationFormat>
  <Paragraphs>262</Paragraphs>
  <Slides>34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Ezra</dc:creator>
  <cp:lastModifiedBy>Ezra</cp:lastModifiedBy>
  <cp:revision>371</cp:revision>
  <dcterms:created xsi:type="dcterms:W3CDTF">2012-02-08T14:46:22Z</dcterms:created>
  <dcterms:modified xsi:type="dcterms:W3CDTF">2014-02-13T15:30:45Z</dcterms:modified>
</cp:coreProperties>
</file>