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9"/>
  </p:notesMasterIdLst>
  <p:sldIdLst>
    <p:sldId id="256" r:id="rId2"/>
    <p:sldId id="298" r:id="rId3"/>
    <p:sldId id="299" r:id="rId4"/>
    <p:sldId id="283" r:id="rId5"/>
    <p:sldId id="313" r:id="rId6"/>
    <p:sldId id="314" r:id="rId7"/>
    <p:sldId id="282" r:id="rId8"/>
    <p:sldId id="301" r:id="rId9"/>
    <p:sldId id="302" r:id="rId10"/>
    <p:sldId id="279" r:id="rId11"/>
    <p:sldId id="261" r:id="rId12"/>
    <p:sldId id="262" r:id="rId13"/>
    <p:sldId id="286" r:id="rId14"/>
    <p:sldId id="288" r:id="rId15"/>
    <p:sldId id="287" r:id="rId16"/>
    <p:sldId id="289" r:id="rId17"/>
    <p:sldId id="290" r:id="rId18"/>
    <p:sldId id="315" r:id="rId19"/>
    <p:sldId id="267" r:id="rId20"/>
    <p:sldId id="303" r:id="rId21"/>
    <p:sldId id="306" r:id="rId22"/>
    <p:sldId id="304" r:id="rId23"/>
    <p:sldId id="305" r:id="rId24"/>
    <p:sldId id="268" r:id="rId25"/>
    <p:sldId id="316" r:id="rId26"/>
    <p:sldId id="307" r:id="rId27"/>
    <p:sldId id="291" r:id="rId28"/>
    <p:sldId id="292" r:id="rId29"/>
    <p:sldId id="273" r:id="rId30"/>
    <p:sldId id="309" r:id="rId31"/>
    <p:sldId id="308" r:id="rId32"/>
    <p:sldId id="274" r:id="rId33"/>
    <p:sldId id="293" r:id="rId34"/>
    <p:sldId id="294" r:id="rId35"/>
    <p:sldId id="317" r:id="rId36"/>
    <p:sldId id="311" r:id="rId37"/>
    <p:sldId id="295" r:id="rId38"/>
    <p:sldId id="320" r:id="rId39"/>
    <p:sldId id="319" r:id="rId40"/>
    <p:sldId id="321" r:id="rId41"/>
    <p:sldId id="296" r:id="rId42"/>
    <p:sldId id="322" r:id="rId43"/>
    <p:sldId id="323" r:id="rId44"/>
    <p:sldId id="312" r:id="rId45"/>
    <p:sldId id="280" r:id="rId46"/>
    <p:sldId id="281" r:id="rId47"/>
    <p:sldId id="297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1"/>
    <a:srgbClr val="548123"/>
    <a:srgbClr val="FFFFCC"/>
    <a:srgbClr val="FFFFFF"/>
    <a:srgbClr val="FFFF99"/>
    <a:srgbClr val="CC6600"/>
    <a:srgbClr val="CBE2B6"/>
    <a:srgbClr val="CCECFF"/>
    <a:srgbClr val="FFFF66"/>
    <a:srgbClr val="CC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03" autoAdjust="0"/>
  </p:normalViewPr>
  <p:slideViewPr>
    <p:cSldViewPr snapToGrid="0">
      <p:cViewPr varScale="1">
        <p:scale>
          <a:sx n="77" d="100"/>
          <a:sy n="77" d="100"/>
        </p:scale>
        <p:origin x="-107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zra\Documents\Work\Lectures%20in%20Road%20Safety\SPF%20Workshop%20Washington,%202013\Spreadsheets\12.%20VIEDA%20for%20AAD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zra\Documents\Work\Lectures%20in%20Road%20Safety\SPF%20Workshop%20Washington,%202013\Spreadsheets\12.%20VIEDA%20for%20AAD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CA"/>
  <c:chart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circle"/>
            <c:size val="4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Analysis!$E$3:$E$39</c:f>
              <c:numCache>
                <c:formatCode>General</c:formatCode>
                <c:ptCount val="37"/>
                <c:pt idx="0">
                  <c:v>250</c:v>
                </c:pt>
                <c:pt idx="1">
                  <c:v>750</c:v>
                </c:pt>
                <c:pt idx="2">
                  <c:v>1250</c:v>
                </c:pt>
                <c:pt idx="3">
                  <c:v>1750</c:v>
                </c:pt>
                <c:pt idx="4">
                  <c:v>2250</c:v>
                </c:pt>
                <c:pt idx="5">
                  <c:v>2750</c:v>
                </c:pt>
                <c:pt idx="6">
                  <c:v>3250</c:v>
                </c:pt>
                <c:pt idx="7">
                  <c:v>3750</c:v>
                </c:pt>
                <c:pt idx="8">
                  <c:v>4250</c:v>
                </c:pt>
                <c:pt idx="9">
                  <c:v>4750</c:v>
                </c:pt>
                <c:pt idx="10">
                  <c:v>5250</c:v>
                </c:pt>
                <c:pt idx="11">
                  <c:v>5750</c:v>
                </c:pt>
                <c:pt idx="12">
                  <c:v>6250</c:v>
                </c:pt>
                <c:pt idx="13">
                  <c:v>6750</c:v>
                </c:pt>
                <c:pt idx="14">
                  <c:v>7250</c:v>
                </c:pt>
                <c:pt idx="15">
                  <c:v>7750</c:v>
                </c:pt>
                <c:pt idx="16">
                  <c:v>8250</c:v>
                </c:pt>
                <c:pt idx="17">
                  <c:v>8750</c:v>
                </c:pt>
                <c:pt idx="18">
                  <c:v>9250</c:v>
                </c:pt>
                <c:pt idx="19">
                  <c:v>9750</c:v>
                </c:pt>
                <c:pt idx="20">
                  <c:v>10250</c:v>
                </c:pt>
                <c:pt idx="21">
                  <c:v>10750</c:v>
                </c:pt>
                <c:pt idx="22">
                  <c:v>11250</c:v>
                </c:pt>
                <c:pt idx="23">
                  <c:v>11750</c:v>
                </c:pt>
                <c:pt idx="24">
                  <c:v>12250</c:v>
                </c:pt>
                <c:pt idx="25">
                  <c:v>12750</c:v>
                </c:pt>
                <c:pt idx="26">
                  <c:v>13250</c:v>
                </c:pt>
                <c:pt idx="27">
                  <c:v>14250</c:v>
                </c:pt>
                <c:pt idx="28">
                  <c:v>14750</c:v>
                </c:pt>
                <c:pt idx="29">
                  <c:v>15250</c:v>
                </c:pt>
                <c:pt idx="30">
                  <c:v>15750</c:v>
                </c:pt>
                <c:pt idx="31">
                  <c:v>16250</c:v>
                </c:pt>
                <c:pt idx="32">
                  <c:v>16750</c:v>
                </c:pt>
                <c:pt idx="33">
                  <c:v>17250</c:v>
                </c:pt>
                <c:pt idx="34">
                  <c:v>17750</c:v>
                </c:pt>
                <c:pt idx="35">
                  <c:v>18250</c:v>
                </c:pt>
                <c:pt idx="36">
                  <c:v>19750</c:v>
                </c:pt>
              </c:numCache>
            </c:numRef>
          </c:xVal>
          <c:yVal>
            <c:numRef>
              <c:f>Analysis!$D$3:$D$39</c:f>
              <c:numCache>
                <c:formatCode>0.00</c:formatCode>
                <c:ptCount val="37"/>
                <c:pt idx="0">
                  <c:v>0.24911874632562794</c:v>
                </c:pt>
                <c:pt idx="1">
                  <c:v>0.39515336936641893</c:v>
                </c:pt>
                <c:pt idx="2">
                  <c:v>0.77545136952729521</c:v>
                </c:pt>
                <c:pt idx="3">
                  <c:v>0.7979003452853235</c:v>
                </c:pt>
                <c:pt idx="4">
                  <c:v>0.94033215151381466</c:v>
                </c:pt>
                <c:pt idx="5">
                  <c:v>1.36108016637949</c:v>
                </c:pt>
                <c:pt idx="6">
                  <c:v>1.5031871893667299</c:v>
                </c:pt>
                <c:pt idx="7">
                  <c:v>1.7827953482261059</c:v>
                </c:pt>
                <c:pt idx="8">
                  <c:v>2.1974512830572701</c:v>
                </c:pt>
                <c:pt idx="9">
                  <c:v>2.5117446621542574</c:v>
                </c:pt>
                <c:pt idx="10">
                  <c:v>2.3762042124739824</c:v>
                </c:pt>
                <c:pt idx="11">
                  <c:v>2.4498016156808387</c:v>
                </c:pt>
                <c:pt idx="12">
                  <c:v>2.5045441705164211</c:v>
                </c:pt>
                <c:pt idx="13">
                  <c:v>2.419375309442418</c:v>
                </c:pt>
                <c:pt idx="14">
                  <c:v>3.4343191026767599</c:v>
                </c:pt>
                <c:pt idx="15">
                  <c:v>2.9129815140048168</c:v>
                </c:pt>
                <c:pt idx="16">
                  <c:v>3.4496207803376784</c:v>
                </c:pt>
                <c:pt idx="17">
                  <c:v>4.1051339794781763</c:v>
                </c:pt>
                <c:pt idx="18">
                  <c:v>4.3470009096950699</c:v>
                </c:pt>
                <c:pt idx="19">
                  <c:v>3.3341810940376635</c:v>
                </c:pt>
                <c:pt idx="20">
                  <c:v>3.9342617873785084</c:v>
                </c:pt>
                <c:pt idx="21">
                  <c:v>3.0560781140167759</c:v>
                </c:pt>
                <c:pt idx="22">
                  <c:v>12.415361093931818</c:v>
                </c:pt>
                <c:pt idx="23">
                  <c:v>2.4257329359351747</c:v>
                </c:pt>
                <c:pt idx="24">
                  <c:v>5.1869835774895732</c:v>
                </c:pt>
                <c:pt idx="25">
                  <c:v>4.1427611805470432</c:v>
                </c:pt>
                <c:pt idx="26">
                  <c:v>7.6012318960997725</c:v>
                </c:pt>
                <c:pt idx="27">
                  <c:v>12.214597583575843</c:v>
                </c:pt>
                <c:pt idx="28">
                  <c:v>12.284958685846526</c:v>
                </c:pt>
                <c:pt idx="29">
                  <c:v>8.5100140973730021</c:v>
                </c:pt>
                <c:pt idx="30">
                  <c:v>6.148846853675427</c:v>
                </c:pt>
                <c:pt idx="31">
                  <c:v>8.0692351723667848</c:v>
                </c:pt>
                <c:pt idx="32">
                  <c:v>5.105436165711323</c:v>
                </c:pt>
                <c:pt idx="33">
                  <c:v>11.036955290552898</c:v>
                </c:pt>
                <c:pt idx="34">
                  <c:v>9.4997771454894036</c:v>
                </c:pt>
                <c:pt idx="35">
                  <c:v>8.6840120439277957</c:v>
                </c:pt>
                <c:pt idx="36">
                  <c:v>6.9065484116058435</c:v>
                </c:pt>
              </c:numCache>
            </c:numRef>
          </c:yVal>
        </c:ser>
        <c:axId val="63042688"/>
        <c:axId val="63044608"/>
      </c:scatterChart>
      <c:valAx>
        <c:axId val="63042688"/>
        <c:scaling>
          <c:orientation val="minMax"/>
          <c:max val="20000"/>
        </c:scaling>
        <c:axPos val="b"/>
        <c:majorGridlines/>
        <c:numFmt formatCode="General" sourceLinked="1"/>
        <c:tickLblPos val="nextTo"/>
        <c:crossAx val="63044608"/>
        <c:crosses val="autoZero"/>
        <c:crossBetween val="midCat"/>
        <c:majorUnit val="5000"/>
      </c:valAx>
      <c:valAx>
        <c:axId val="63044608"/>
        <c:scaling>
          <c:orientation val="minMax"/>
          <c:max val="15"/>
        </c:scaling>
        <c:axPos val="l"/>
        <c:majorGridlines/>
        <c:numFmt formatCode="0" sourceLinked="0"/>
        <c:tickLblPos val="nextTo"/>
        <c:crossAx val="63042688"/>
        <c:crosses val="autoZero"/>
        <c:crossBetween val="midCat"/>
        <c:majorUnit val="5"/>
      </c:valAx>
      <c:spPr>
        <a:solidFill>
          <a:srgbClr val="FFFF99"/>
        </a:solidFill>
      </c:spPr>
    </c:plotArea>
    <c:plotVisOnly val="1"/>
  </c:chart>
  <c:spPr>
    <a:ln>
      <a:noFill/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CA"/>
  <c:chart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marker>
            <c:symbol val="circle"/>
            <c:size val="4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Analysis!$E$3:$E$39</c:f>
              <c:numCache>
                <c:formatCode>General</c:formatCode>
                <c:ptCount val="37"/>
                <c:pt idx="0">
                  <c:v>250</c:v>
                </c:pt>
                <c:pt idx="1">
                  <c:v>750</c:v>
                </c:pt>
                <c:pt idx="2">
                  <c:v>1250</c:v>
                </c:pt>
                <c:pt idx="3">
                  <c:v>1750</c:v>
                </c:pt>
                <c:pt idx="4">
                  <c:v>2250</c:v>
                </c:pt>
                <c:pt idx="5">
                  <c:v>2750</c:v>
                </c:pt>
                <c:pt idx="6">
                  <c:v>3250</c:v>
                </c:pt>
                <c:pt idx="7">
                  <c:v>3750</c:v>
                </c:pt>
                <c:pt idx="8">
                  <c:v>4250</c:v>
                </c:pt>
                <c:pt idx="9">
                  <c:v>4750</c:v>
                </c:pt>
                <c:pt idx="10">
                  <c:v>5250</c:v>
                </c:pt>
                <c:pt idx="11">
                  <c:v>5750</c:v>
                </c:pt>
                <c:pt idx="12">
                  <c:v>6250</c:v>
                </c:pt>
                <c:pt idx="13">
                  <c:v>6750</c:v>
                </c:pt>
                <c:pt idx="14">
                  <c:v>7250</c:v>
                </c:pt>
                <c:pt idx="15">
                  <c:v>7750</c:v>
                </c:pt>
                <c:pt idx="16">
                  <c:v>8250</c:v>
                </c:pt>
                <c:pt idx="17">
                  <c:v>8750</c:v>
                </c:pt>
                <c:pt idx="18">
                  <c:v>9250</c:v>
                </c:pt>
                <c:pt idx="19">
                  <c:v>9750</c:v>
                </c:pt>
                <c:pt idx="20">
                  <c:v>10250</c:v>
                </c:pt>
                <c:pt idx="21">
                  <c:v>10750</c:v>
                </c:pt>
                <c:pt idx="22">
                  <c:v>11250</c:v>
                </c:pt>
                <c:pt idx="23">
                  <c:v>11750</c:v>
                </c:pt>
                <c:pt idx="24">
                  <c:v>12250</c:v>
                </c:pt>
                <c:pt idx="25">
                  <c:v>12750</c:v>
                </c:pt>
                <c:pt idx="26">
                  <c:v>13250</c:v>
                </c:pt>
                <c:pt idx="27">
                  <c:v>14250</c:v>
                </c:pt>
                <c:pt idx="28">
                  <c:v>14750</c:v>
                </c:pt>
                <c:pt idx="29">
                  <c:v>15250</c:v>
                </c:pt>
                <c:pt idx="30">
                  <c:v>15750</c:v>
                </c:pt>
                <c:pt idx="31">
                  <c:v>16250</c:v>
                </c:pt>
                <c:pt idx="32">
                  <c:v>16750</c:v>
                </c:pt>
                <c:pt idx="33">
                  <c:v>17250</c:v>
                </c:pt>
                <c:pt idx="34">
                  <c:v>17750</c:v>
                </c:pt>
                <c:pt idx="35">
                  <c:v>18250</c:v>
                </c:pt>
                <c:pt idx="36">
                  <c:v>19750</c:v>
                </c:pt>
              </c:numCache>
            </c:numRef>
          </c:xVal>
          <c:yVal>
            <c:numRef>
              <c:f>Analysis!$D$3:$D$39</c:f>
              <c:numCache>
                <c:formatCode>0.00</c:formatCode>
                <c:ptCount val="37"/>
                <c:pt idx="0">
                  <c:v>0.24911874632562794</c:v>
                </c:pt>
                <c:pt idx="1">
                  <c:v>0.39515336936641893</c:v>
                </c:pt>
                <c:pt idx="2">
                  <c:v>0.77545136952729588</c:v>
                </c:pt>
                <c:pt idx="3">
                  <c:v>0.7979003452853235</c:v>
                </c:pt>
                <c:pt idx="4">
                  <c:v>0.94033215151381466</c:v>
                </c:pt>
                <c:pt idx="5">
                  <c:v>1.36108016637949</c:v>
                </c:pt>
                <c:pt idx="6">
                  <c:v>1.5031871893667299</c:v>
                </c:pt>
                <c:pt idx="7">
                  <c:v>1.7827953482261059</c:v>
                </c:pt>
                <c:pt idx="8">
                  <c:v>2.1974512830572701</c:v>
                </c:pt>
                <c:pt idx="9">
                  <c:v>2.5117446621542574</c:v>
                </c:pt>
                <c:pt idx="10">
                  <c:v>2.3762042124739824</c:v>
                </c:pt>
                <c:pt idx="11">
                  <c:v>2.4498016156808387</c:v>
                </c:pt>
                <c:pt idx="12">
                  <c:v>2.5045441705164211</c:v>
                </c:pt>
                <c:pt idx="13">
                  <c:v>2.419375309442418</c:v>
                </c:pt>
                <c:pt idx="14">
                  <c:v>3.4343191026767599</c:v>
                </c:pt>
                <c:pt idx="15">
                  <c:v>2.9129815140048168</c:v>
                </c:pt>
                <c:pt idx="16">
                  <c:v>3.4496207803376784</c:v>
                </c:pt>
                <c:pt idx="17">
                  <c:v>4.1051339794781763</c:v>
                </c:pt>
                <c:pt idx="18">
                  <c:v>4.3470009096950699</c:v>
                </c:pt>
                <c:pt idx="19">
                  <c:v>3.3341810940376635</c:v>
                </c:pt>
                <c:pt idx="20">
                  <c:v>3.9342617873785084</c:v>
                </c:pt>
                <c:pt idx="21">
                  <c:v>3.0560781140167759</c:v>
                </c:pt>
                <c:pt idx="22">
                  <c:v>12.415361093931818</c:v>
                </c:pt>
                <c:pt idx="23">
                  <c:v>2.4257329359351747</c:v>
                </c:pt>
                <c:pt idx="24">
                  <c:v>5.1869835774895732</c:v>
                </c:pt>
                <c:pt idx="25">
                  <c:v>4.1427611805470432</c:v>
                </c:pt>
                <c:pt idx="26">
                  <c:v>7.6012318960997725</c:v>
                </c:pt>
                <c:pt idx="27">
                  <c:v>12.214597583575843</c:v>
                </c:pt>
                <c:pt idx="28">
                  <c:v>12.284958685846526</c:v>
                </c:pt>
                <c:pt idx="29">
                  <c:v>8.5100140973730021</c:v>
                </c:pt>
                <c:pt idx="30">
                  <c:v>6.148846853675427</c:v>
                </c:pt>
                <c:pt idx="31">
                  <c:v>8.0692351723667848</c:v>
                </c:pt>
                <c:pt idx="32">
                  <c:v>5.105436165711323</c:v>
                </c:pt>
                <c:pt idx="33">
                  <c:v>11.036955290552898</c:v>
                </c:pt>
                <c:pt idx="34">
                  <c:v>9.4997771454894036</c:v>
                </c:pt>
                <c:pt idx="35">
                  <c:v>8.6840120439277957</c:v>
                </c:pt>
                <c:pt idx="36">
                  <c:v>6.9065484116058435</c:v>
                </c:pt>
              </c:numCache>
            </c:numRef>
          </c:yVal>
        </c:ser>
        <c:axId val="63314944"/>
        <c:axId val="63463808"/>
      </c:scatterChart>
      <c:valAx>
        <c:axId val="63314944"/>
        <c:scaling>
          <c:orientation val="minMax"/>
          <c:max val="20000"/>
        </c:scaling>
        <c:axPos val="b"/>
        <c:majorGridlines/>
        <c:numFmt formatCode="General" sourceLinked="1"/>
        <c:tickLblPos val="nextTo"/>
        <c:crossAx val="63463808"/>
        <c:crosses val="autoZero"/>
        <c:crossBetween val="midCat"/>
        <c:majorUnit val="5000"/>
      </c:valAx>
      <c:valAx>
        <c:axId val="63463808"/>
        <c:scaling>
          <c:orientation val="minMax"/>
          <c:max val="15"/>
        </c:scaling>
        <c:axPos val="l"/>
        <c:majorGridlines/>
        <c:numFmt formatCode="0" sourceLinked="0"/>
        <c:tickLblPos val="nextTo"/>
        <c:crossAx val="63314944"/>
        <c:crosses val="autoZero"/>
        <c:crossBetween val="midCat"/>
        <c:majorUnit val="5"/>
      </c:valAx>
      <c:spPr>
        <a:solidFill>
          <a:srgbClr val="FFFF99"/>
        </a:solidFill>
      </c:spPr>
    </c:plotArea>
    <c:plotVisOnly val="1"/>
  </c:chart>
  <c:spPr>
    <a:ln>
      <a:noFill/>
    </a:ln>
  </c:sp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3CEE3-913D-4B40-A61B-1525F27C23CD}" type="datetimeFigureOut">
              <a:rPr lang="en-CA" smtClean="0"/>
              <a:pPr/>
              <a:t>13/02/2014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0CFBBF-3131-4F87-B812-2F08E8F2CEFA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8F20-6FE2-4B19-BE16-806C17748FBA}" type="datetime1">
              <a:rPr lang="en-CA" smtClean="0"/>
              <a:t>13/02/2014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5451-A0D2-4F87-BF2E-4D802E6D8513}" type="datetime1">
              <a:rPr lang="en-CA" smtClean="0"/>
              <a:t>13/02/2014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E21BF-17B7-46E1-AE3B-A17725947EAE}" type="datetime1">
              <a:rPr lang="en-CA" smtClean="0"/>
              <a:t>13/02/2014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C383D-FE7C-41B4-8A6D-DCDE84425F42}" type="datetime1">
              <a:rPr lang="en-CA" smtClean="0"/>
              <a:t>13/02/2014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476FD-5BF9-4B39-98FA-EF1B2A678DF9}" type="datetime1">
              <a:rPr lang="en-CA" smtClean="0"/>
              <a:t>13/02/2014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26303-64EF-4C59-8CC2-E8D7EF2325DB}" type="datetime1">
              <a:rPr lang="en-CA" smtClean="0"/>
              <a:t>13/02/2014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0CC1A-6C2E-4D79-AD21-B89F9F2D815B}" type="datetime1">
              <a:rPr lang="en-CA" smtClean="0"/>
              <a:t>13/02/2014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7132B-3694-4513-BBB3-7AD01F7365A5}" type="datetime1">
              <a:rPr lang="en-CA" smtClean="0"/>
              <a:t>13/02/2014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9FC02-6235-4F9F-82B7-4F1523126F3A}" type="datetime1">
              <a:rPr lang="en-CA" smtClean="0"/>
              <a:t>13/02/2014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CACC4-EBB8-4D44-8B03-CDCA14759375}" type="datetime1">
              <a:rPr lang="en-CA" smtClean="0"/>
              <a:t>13/02/2014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1B057-6C08-44C5-85F7-7318D9822F02}" type="datetime1">
              <a:rPr lang="en-CA" smtClean="0"/>
              <a:t>13/02/2014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4B663-82DB-4D60-8E64-7388D397A14C}" type="datetime1">
              <a:rPr lang="en-CA" smtClean="0"/>
              <a:t>13/02/2014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9.bin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1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iff"/><Relationship Id="rId2" Type="http://schemas.openxmlformats.org/officeDocument/2006/relationships/image" Target="../media/image62.tif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</a:t>
            </a:fld>
            <a:endParaRPr lang="en-CA"/>
          </a:p>
        </p:txBody>
      </p:sp>
      <p:sp>
        <p:nvSpPr>
          <p:cNvPr id="6" name="TextBox 5"/>
          <p:cNvSpPr txBox="1"/>
          <p:nvPr/>
        </p:nvSpPr>
        <p:spPr>
          <a:xfrm>
            <a:off x="1560427" y="44741"/>
            <a:ext cx="5367141" cy="584775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3200" dirty="0" smtClean="0"/>
              <a:t>9. Adding a variable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7169" y="669757"/>
            <a:ext cx="5052217" cy="317009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000" dirty="0" smtClean="0"/>
              <a:t>CH1. What is what</a:t>
            </a:r>
          </a:p>
          <a:p>
            <a:r>
              <a:rPr lang="en-CA" sz="2000" dirty="0" smtClean="0"/>
              <a:t>  CH2. A simple SPF</a:t>
            </a:r>
          </a:p>
          <a:p>
            <a:r>
              <a:rPr lang="en-CA" sz="2000" dirty="0" smtClean="0"/>
              <a:t>    CH3. EDA</a:t>
            </a:r>
          </a:p>
          <a:p>
            <a:r>
              <a:rPr lang="en-CA" sz="2000" dirty="0" smtClean="0"/>
              <a:t>      CH4. Curve fitting</a:t>
            </a:r>
          </a:p>
          <a:p>
            <a:r>
              <a:rPr lang="en-CA" sz="2000" dirty="0" smtClean="0"/>
              <a:t>        CH5. A first SPF</a:t>
            </a:r>
          </a:p>
          <a:p>
            <a:r>
              <a:rPr lang="en-CA" sz="2000" dirty="0" smtClean="0"/>
              <a:t>          CH6: Which fit is fitter</a:t>
            </a:r>
          </a:p>
          <a:p>
            <a:r>
              <a:rPr lang="en-CA" sz="2000" dirty="0" smtClean="0"/>
              <a:t>            CH7: Choosing the objective function</a:t>
            </a:r>
          </a:p>
          <a:p>
            <a:r>
              <a:rPr lang="en-CA" sz="2000" dirty="0" smtClean="0"/>
              <a:t>              </a:t>
            </a:r>
            <a:r>
              <a:rPr lang="en-CA" sz="2000" dirty="0" smtClean="0">
                <a:solidFill>
                  <a:schemeClr val="bg1">
                    <a:lumMod val="65000"/>
                  </a:schemeClr>
                </a:solidFill>
              </a:rPr>
              <a:t>CH8: Theoretical stuff (skip)</a:t>
            </a:r>
          </a:p>
          <a:p>
            <a:r>
              <a:rPr lang="en-CA" sz="2000" dirty="0" smtClean="0"/>
              <a:t>                 </a:t>
            </a:r>
            <a:r>
              <a:rPr lang="en-CA" sz="2000" b="1" dirty="0" smtClean="0">
                <a:solidFill>
                  <a:srgbClr val="FF0000"/>
                </a:solidFill>
              </a:rPr>
              <a:t>Ch9: Adding variables.</a:t>
            </a:r>
          </a:p>
          <a:p>
            <a:r>
              <a:rPr lang="en-CA" sz="2000" dirty="0" smtClean="0"/>
              <a:t>                     CH10. Choosing a model equation</a:t>
            </a:r>
            <a:endParaRPr lang="en-CA" sz="2000" b="1" dirty="0" smtClean="0"/>
          </a:p>
        </p:txBody>
      </p:sp>
      <p:sp>
        <p:nvSpPr>
          <p:cNvPr id="8" name="Down Arrow 7"/>
          <p:cNvSpPr/>
          <p:nvPr/>
        </p:nvSpPr>
        <p:spPr>
          <a:xfrm rot="20335675">
            <a:off x="695664" y="1438476"/>
            <a:ext cx="222080" cy="1998845"/>
          </a:xfrm>
          <a:prstGeom prst="downArrow">
            <a:avLst/>
          </a:prstGeom>
          <a:solidFill>
            <a:srgbClr val="CBE2B6"/>
          </a:solidFill>
          <a:ln w="31750">
            <a:solidFill>
              <a:schemeClr val="accent3">
                <a:lumMod val="75000"/>
              </a:schemeClr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extBox 9"/>
          <p:cNvSpPr txBox="1"/>
          <p:nvPr/>
        </p:nvSpPr>
        <p:spPr>
          <a:xfrm flipH="1">
            <a:off x="3331475" y="3716988"/>
            <a:ext cx="4995206" cy="3108543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u="sng" dirty="0" smtClean="0"/>
              <a:t>In this session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The necessary and the sufficient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The VIEDA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How to add AADT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The new CURE plots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The NM – time is a variable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35488" y="1958009"/>
            <a:ext cx="3071190" cy="120032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400" dirty="0" smtClean="0"/>
              <a:t>In the previous session we discussed the objective function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10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236983" y="3314076"/>
            <a:ext cx="8702480" cy="275460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spcBef>
                <a:spcPts val="1200"/>
              </a:spcBef>
            </a:pPr>
            <a:r>
              <a:rPr lang="en-CA" sz="2800" b="1" dirty="0" smtClean="0"/>
              <a:t>Recall:</a:t>
            </a:r>
          </a:p>
          <a:p>
            <a:pPr marL="514350"/>
            <a:r>
              <a:rPr lang="en-CA" sz="2800" dirty="0" smtClean="0"/>
              <a:t>A variable is safety-related if there is a regular relationship between the residuals and the candidate variable.</a:t>
            </a:r>
          </a:p>
          <a:p>
            <a:pPr>
              <a:spcBef>
                <a:spcPts val="600"/>
              </a:spcBef>
            </a:pPr>
            <a:r>
              <a:rPr lang="en-CA" sz="2800" dirty="0" smtClean="0"/>
              <a:t>To determine whether a variable is safety-related:</a:t>
            </a:r>
          </a:p>
          <a:p>
            <a:r>
              <a:rPr lang="en-CA" sz="2800" dirty="0" smtClean="0"/>
              <a:t>                                                                                  </a:t>
            </a:r>
            <a:r>
              <a:rPr lang="en-CA" sz="2800" b="1" dirty="0" smtClean="0">
                <a:solidFill>
                  <a:srgbClr val="FF0000"/>
                </a:solidFill>
              </a:rPr>
              <a:t>Do a VIEDA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7982" y="258525"/>
            <a:ext cx="6822523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It follows that variable </a:t>
            </a:r>
            <a:r>
              <a:rPr lang="en-CA" sz="2800" u="sng" dirty="0" smtClean="0"/>
              <a:t>is a candidate</a:t>
            </a:r>
            <a:r>
              <a:rPr lang="en-CA" sz="2800" dirty="0" smtClean="0"/>
              <a:t> for inclusion into the model equation if:</a:t>
            </a:r>
          </a:p>
          <a:p>
            <a:pPr marL="971550" lvl="1" indent="-514350">
              <a:buAutoNum type="alphaLcPeriod"/>
            </a:pPr>
            <a:r>
              <a:rPr lang="en-CA" sz="2800" dirty="0" smtClean="0"/>
              <a:t>It is safety-related (causes bias-in-use)</a:t>
            </a:r>
          </a:p>
          <a:p>
            <a:pPr marL="971550" lvl="1" indent="-514350">
              <a:buAutoNum type="alphaLcPeriod"/>
            </a:pPr>
            <a:r>
              <a:rPr lang="en-CA" sz="2800" dirty="0" smtClean="0"/>
              <a:t>Information about it is available.</a:t>
            </a:r>
            <a:endParaRPr lang="en-US" sz="2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996617" y="2177715"/>
            <a:ext cx="5933356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These are the two necessary conditions</a:t>
            </a:r>
          </a:p>
        </p:txBody>
      </p:sp>
      <p:sp>
        <p:nvSpPr>
          <p:cNvPr id="8" name="Right Brace 7"/>
          <p:cNvSpPr/>
          <p:nvPr/>
        </p:nvSpPr>
        <p:spPr>
          <a:xfrm>
            <a:off x="7303168" y="1311442"/>
            <a:ext cx="421106" cy="721895"/>
          </a:xfrm>
          <a:prstGeom prst="rightBrace">
            <a:avLst/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7868653" y="1648326"/>
            <a:ext cx="12031" cy="493295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11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243840" y="1137790"/>
            <a:ext cx="506972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Question: Is AADT safety-related?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3839" y="2145273"/>
            <a:ext cx="7747221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CA" sz="2800" dirty="0" smtClean="0"/>
              <a:t>We now have (only) Segment Length in the model.</a:t>
            </a:r>
          </a:p>
          <a:p>
            <a:pPr>
              <a:buFont typeface="Wingdings" pitchFamily="2" charset="2"/>
              <a:buChar char="ü"/>
            </a:pPr>
            <a:r>
              <a:rPr lang="en-CA" sz="2800" dirty="0" smtClean="0"/>
              <a:t>Segment Length and AADT are correlated.</a:t>
            </a:r>
          </a:p>
          <a:p>
            <a:pPr>
              <a:buFont typeface="Wingdings" pitchFamily="2" charset="2"/>
              <a:buChar char="ü"/>
            </a:pPr>
            <a:r>
              <a:rPr lang="en-CA" sz="2800" dirty="0" smtClean="0"/>
              <a:t>Is AADT still needed?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3840" y="130307"/>
            <a:ext cx="5895973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</a:t>
            </a:r>
            <a:r>
              <a:rPr lang="en-CA" sz="2800" u="sng" dirty="0" smtClean="0"/>
              <a:t>V</a:t>
            </a:r>
            <a:r>
              <a:rPr lang="en-CA" sz="2800" dirty="0" smtClean="0"/>
              <a:t>ariable </a:t>
            </a:r>
            <a:r>
              <a:rPr lang="en-CA" sz="2800" u="sng" dirty="0" smtClean="0"/>
              <a:t>I</a:t>
            </a:r>
            <a:r>
              <a:rPr lang="en-CA" sz="2800" dirty="0" smtClean="0"/>
              <a:t>ntroduction EDA: ‘VIEDA’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3840" y="4014531"/>
            <a:ext cx="6776720" cy="224676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Purpose of VIEDA: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Does the Observed/Fitted ratio have a regular relationship with AADT? 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If yes, what function can represent AADT in the model?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623" y="2227611"/>
            <a:ext cx="59340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12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119270" y="139147"/>
            <a:ext cx="6390859" cy="954107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Question: Is there a ‘regular relationship’ between AADT and the current residuals?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4166" y="4005469"/>
            <a:ext cx="1081089" cy="489641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777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Arrow Connector 10"/>
          <p:cNvCxnSpPr>
            <a:stCxn id="2049" idx="0"/>
          </p:cNvCxnSpPr>
          <p:nvPr/>
        </p:nvCxnSpPr>
        <p:spPr>
          <a:xfrm flipH="1" flipV="1">
            <a:off x="6828183" y="3766930"/>
            <a:ext cx="1196528" cy="238539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39147" y="1620079"/>
            <a:ext cx="7705892" cy="523220"/>
          </a:xfrm>
          <a:prstGeom prst="rect">
            <a:avLst/>
          </a:prstGeom>
          <a:solidFill>
            <a:srgbClr val="FFC000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Open #12: VIEDA for AADT on Pivot Table workpage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9101" y="4289356"/>
            <a:ext cx="593407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96956" y="5824330"/>
            <a:ext cx="662168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Here is what we have now from NB fit (# 11)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13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168965" y="1431233"/>
            <a:ext cx="2683566" cy="463203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CA" sz="2800" u="sng" dirty="0" smtClean="0"/>
              <a:t>Task: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en-CA" sz="2800" dirty="0" smtClean="0"/>
              <a:t>Use Pivot Table to create bins AADT 0-500, 500-1000, ....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en-CA" sz="2800" dirty="0" smtClean="0"/>
              <a:t>Put observed and fitted crashes into bins</a:t>
            </a:r>
          </a:p>
          <a:p>
            <a:pPr>
              <a:buFont typeface="Arial" pitchFamily="34" charset="0"/>
              <a:buChar char="•"/>
            </a:pPr>
            <a:r>
              <a:rPr lang="en-CA" sz="2800" dirty="0" smtClean="0"/>
              <a:t>How do they compare?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9559" y="352425"/>
            <a:ext cx="6010275" cy="650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/>
          <p:nvPr/>
        </p:nvCxnSpPr>
        <p:spPr>
          <a:xfrm>
            <a:off x="2276061" y="646043"/>
            <a:ext cx="1769165" cy="218661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256183" y="636104"/>
            <a:ext cx="675860" cy="427383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79105" y="357809"/>
            <a:ext cx="36740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72817" y="6132443"/>
            <a:ext cx="36740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2</a:t>
            </a:r>
          </a:p>
        </p:txBody>
      </p:sp>
      <p:cxnSp>
        <p:nvCxnSpPr>
          <p:cNvPr id="15" name="Straight Arrow Connector 14"/>
          <p:cNvCxnSpPr>
            <a:stCxn id="13" idx="3"/>
          </p:cNvCxnSpPr>
          <p:nvPr/>
        </p:nvCxnSpPr>
        <p:spPr>
          <a:xfrm flipV="1">
            <a:off x="1540225" y="4313583"/>
            <a:ext cx="3946175" cy="2080470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3" idx="3"/>
          </p:cNvCxnSpPr>
          <p:nvPr/>
        </p:nvCxnSpPr>
        <p:spPr>
          <a:xfrm flipV="1">
            <a:off x="1540225" y="5983357"/>
            <a:ext cx="3061592" cy="41069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14</a:t>
            </a:fld>
            <a:endParaRPr lang="en-CA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0730" y="838400"/>
            <a:ext cx="2508595" cy="4843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61669" y="1610131"/>
            <a:ext cx="113749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1.Drag</a:t>
            </a:r>
          </a:p>
        </p:txBody>
      </p:sp>
      <p:cxnSp>
        <p:nvCxnSpPr>
          <p:cNvPr id="7" name="Straight Arrow Connector 6"/>
          <p:cNvCxnSpPr>
            <a:stCxn id="5" idx="3"/>
          </p:cNvCxnSpPr>
          <p:nvPr/>
        </p:nvCxnSpPr>
        <p:spPr>
          <a:xfrm>
            <a:off x="2499160" y="1871741"/>
            <a:ext cx="2778527" cy="334738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5" idx="3"/>
          </p:cNvCxnSpPr>
          <p:nvPr/>
        </p:nvCxnSpPr>
        <p:spPr>
          <a:xfrm>
            <a:off x="2499160" y="1871741"/>
            <a:ext cx="2599622" cy="3236964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Left Brace 9"/>
          <p:cNvSpPr/>
          <p:nvPr/>
        </p:nvSpPr>
        <p:spPr>
          <a:xfrm>
            <a:off x="4671401" y="2335688"/>
            <a:ext cx="198782" cy="427382"/>
          </a:xfrm>
          <a:prstGeom prst="leftBrace">
            <a:avLst/>
          </a:prstGeom>
          <a:ln w="19050">
            <a:solidFill>
              <a:srgbClr val="0070C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/>
          <p:cNvSpPr txBox="1"/>
          <p:nvPr/>
        </p:nvSpPr>
        <p:spPr>
          <a:xfrm>
            <a:off x="1851999" y="3750357"/>
            <a:ext cx="210730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2. Drag these</a:t>
            </a:r>
          </a:p>
        </p:txBody>
      </p:sp>
      <p:cxnSp>
        <p:nvCxnSpPr>
          <p:cNvPr id="13" name="Straight Arrow Connector 12"/>
          <p:cNvCxnSpPr>
            <a:stCxn id="11" idx="3"/>
            <a:endCxn id="10" idx="1"/>
          </p:cNvCxnSpPr>
          <p:nvPr/>
        </p:nvCxnSpPr>
        <p:spPr>
          <a:xfrm flipV="1">
            <a:off x="3959307" y="2549379"/>
            <a:ext cx="712094" cy="1462588"/>
          </a:xfrm>
          <a:prstGeom prst="straightConnector1">
            <a:avLst/>
          </a:prstGeom>
          <a:ln w="19050">
            <a:solidFill>
              <a:srgbClr val="0070C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1" idx="3"/>
          </p:cNvCxnSpPr>
          <p:nvPr/>
        </p:nvCxnSpPr>
        <p:spPr>
          <a:xfrm>
            <a:off x="3959307" y="4011967"/>
            <a:ext cx="2053875" cy="1017225"/>
          </a:xfrm>
          <a:prstGeom prst="straightConnector1">
            <a:avLst/>
          </a:prstGeom>
          <a:ln w="19050">
            <a:solidFill>
              <a:srgbClr val="0070C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15</a:t>
            </a:fld>
            <a:endParaRPr lang="en-CA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935" y="271882"/>
            <a:ext cx="48863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798" y="2659550"/>
            <a:ext cx="47434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2571" y="2106890"/>
            <a:ext cx="45339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844209" y="745435"/>
            <a:ext cx="2580643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Right click to get</a:t>
            </a:r>
          </a:p>
        </p:txBody>
      </p:sp>
      <p:cxnSp>
        <p:nvCxnSpPr>
          <p:cNvPr id="10" name="Straight Arrow Connector 9"/>
          <p:cNvCxnSpPr>
            <a:stCxn id="8" idx="1"/>
          </p:cNvCxnSpPr>
          <p:nvPr/>
        </p:nvCxnSpPr>
        <p:spPr>
          <a:xfrm flipH="1">
            <a:off x="745435" y="1007045"/>
            <a:ext cx="5098774" cy="404312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8" idx="2"/>
          </p:cNvCxnSpPr>
          <p:nvPr/>
        </p:nvCxnSpPr>
        <p:spPr>
          <a:xfrm flipH="1">
            <a:off x="6490252" y="1268655"/>
            <a:ext cx="644279" cy="1106797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59226" y="4880113"/>
            <a:ext cx="1059906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Select</a:t>
            </a:r>
          </a:p>
        </p:txBody>
      </p:sp>
      <p:cxnSp>
        <p:nvCxnSpPr>
          <p:cNvPr id="15" name="Straight Arrow Connector 14"/>
          <p:cNvCxnSpPr>
            <a:stCxn id="13" idx="3"/>
          </p:cNvCxnSpPr>
          <p:nvPr/>
        </p:nvCxnSpPr>
        <p:spPr>
          <a:xfrm flipV="1">
            <a:off x="2819132" y="4452730"/>
            <a:ext cx="2041103" cy="688993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16</a:t>
            </a:fld>
            <a:endParaRPr lang="en-CA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678" y="468175"/>
            <a:ext cx="27432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0718" y="1239285"/>
            <a:ext cx="474345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25957" y="427383"/>
            <a:ext cx="2763129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After ‘OK’ you get</a:t>
            </a: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4" cstate="print"/>
          <a:srcRect l="1333"/>
          <a:stretch>
            <a:fillRect/>
          </a:stretch>
        </p:blipFill>
        <p:spPr bwMode="auto">
          <a:xfrm>
            <a:off x="3766931" y="3363981"/>
            <a:ext cx="4614449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934278" y="5635487"/>
            <a:ext cx="5474897" cy="523220"/>
          </a:xfrm>
          <a:prstGeom prst="rect">
            <a:avLst/>
          </a:prstGeom>
          <a:solidFill>
            <a:srgbClr val="FFC000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Open the ‘Analysis’ workpage of #12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46443" y="4780722"/>
            <a:ext cx="280442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What do you see?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721" y="760963"/>
            <a:ext cx="6477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Brace 4"/>
          <p:cNvSpPr/>
          <p:nvPr/>
        </p:nvSpPr>
        <p:spPr>
          <a:xfrm rot="5400000">
            <a:off x="2281033" y="-1416324"/>
            <a:ext cx="238535" cy="4045227"/>
          </a:xfrm>
          <a:prstGeom prst="leftBrace">
            <a:avLst>
              <a:gd name="adj1" fmla="val 8333"/>
              <a:gd name="adj2" fmla="val 50475"/>
            </a:avLst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TextBox 5"/>
          <p:cNvSpPr txBox="1"/>
          <p:nvPr/>
        </p:nvSpPr>
        <p:spPr>
          <a:xfrm>
            <a:off x="993913" y="0"/>
            <a:ext cx="3135410" cy="46166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400" dirty="0" smtClean="0"/>
              <a:t>Copied from pivot table</a:t>
            </a:r>
          </a:p>
        </p:txBody>
      </p:sp>
      <p:sp>
        <p:nvSpPr>
          <p:cNvPr id="7" name="Left Brace 6"/>
          <p:cNvSpPr/>
          <p:nvPr/>
        </p:nvSpPr>
        <p:spPr>
          <a:xfrm rot="5400000">
            <a:off x="5405232" y="-482045"/>
            <a:ext cx="314734" cy="2160102"/>
          </a:xfrm>
          <a:prstGeom prst="leftBrace">
            <a:avLst>
              <a:gd name="adj1" fmla="val 8333"/>
              <a:gd name="adj2" fmla="val 50475"/>
            </a:avLst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extBox 7"/>
          <p:cNvSpPr txBox="1"/>
          <p:nvPr/>
        </p:nvSpPr>
        <p:spPr>
          <a:xfrm>
            <a:off x="5049080" y="3"/>
            <a:ext cx="1002197" cy="46166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400" dirty="0" smtClean="0"/>
              <a:t>Added</a:t>
            </a: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496" y="2844041"/>
            <a:ext cx="64293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Chart 12"/>
          <p:cNvGraphicFramePr/>
          <p:nvPr/>
        </p:nvGraphicFramePr>
        <p:xfrm>
          <a:off x="3319669" y="3568149"/>
          <a:ext cx="5824331" cy="3156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74035" y="4800600"/>
            <a:ext cx="175586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Multipliers</a:t>
            </a:r>
          </a:p>
        </p:txBody>
      </p:sp>
      <p:cxnSp>
        <p:nvCxnSpPr>
          <p:cNvPr id="16" name="Straight Arrow Connector 15"/>
          <p:cNvCxnSpPr>
            <a:stCxn id="14" idx="0"/>
          </p:cNvCxnSpPr>
          <p:nvPr/>
        </p:nvCxnSpPr>
        <p:spPr>
          <a:xfrm flipV="1">
            <a:off x="1851968" y="2067339"/>
            <a:ext cx="3117597" cy="2733261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4" idx="0"/>
          </p:cNvCxnSpPr>
          <p:nvPr/>
        </p:nvCxnSpPr>
        <p:spPr>
          <a:xfrm flipV="1">
            <a:off x="1851968" y="3190461"/>
            <a:ext cx="3067902" cy="1610139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4" idx="2"/>
          </p:cNvCxnSpPr>
          <p:nvPr/>
        </p:nvCxnSpPr>
        <p:spPr>
          <a:xfrm>
            <a:off x="1851968" y="5323820"/>
            <a:ext cx="2123684" cy="937832"/>
          </a:xfrm>
          <a:prstGeom prst="straightConnector1">
            <a:avLst/>
          </a:prstGeom>
          <a:ln w="19050">
            <a:solidFill>
              <a:srgbClr val="0070C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4" idx="2"/>
          </p:cNvCxnSpPr>
          <p:nvPr/>
        </p:nvCxnSpPr>
        <p:spPr>
          <a:xfrm flipV="1">
            <a:off x="1851968" y="4711148"/>
            <a:ext cx="6427328" cy="612672"/>
          </a:xfrm>
          <a:prstGeom prst="straightConnector1">
            <a:avLst/>
          </a:prstGeom>
          <a:ln w="19050">
            <a:solidFill>
              <a:srgbClr val="0070C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869724" y="1172308"/>
            <a:ext cx="1946029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If I multiply fitted by 0.78 I get observed</a:t>
            </a:r>
          </a:p>
        </p:txBody>
      </p:sp>
      <p:sp>
        <p:nvSpPr>
          <p:cNvPr id="25" name="Oval 24"/>
          <p:cNvSpPr/>
          <p:nvPr/>
        </p:nvSpPr>
        <p:spPr>
          <a:xfrm>
            <a:off x="4970585" y="1863970"/>
            <a:ext cx="410308" cy="375138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17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18</a:t>
            </a:fld>
            <a:endParaRPr lang="en-CA"/>
          </a:p>
        </p:txBody>
      </p:sp>
      <p:pic>
        <p:nvPicPr>
          <p:cNvPr id="4" name="Picture 3" descr="N-W AADT VIEDA.tif"/>
          <p:cNvPicPr/>
          <p:nvPr/>
        </p:nvPicPr>
        <p:blipFill>
          <a:blip r:embed="rId2" cstate="print"/>
          <a:srcRect l="6410" t="8506" r="11859" b="22407"/>
          <a:stretch>
            <a:fillRect/>
          </a:stretch>
        </p:blipFill>
        <p:spPr>
          <a:xfrm>
            <a:off x="1212574" y="1540566"/>
            <a:ext cx="7613374" cy="48801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4523" y="496957"/>
            <a:ext cx="7026964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An alternative is to use the ungrouped results &amp; Nadaraya-Watson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/>
          <p:nvPr/>
        </p:nvGraphicFramePr>
        <p:xfrm>
          <a:off x="3704493" y="2601503"/>
          <a:ext cx="5111262" cy="2591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7886" y="830807"/>
            <a:ext cx="7185991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Question 1: Is there a ‘regular relationship’?</a:t>
            </a:r>
          </a:p>
          <a:p>
            <a:r>
              <a:rPr lang="en-CA" sz="2800" b="1" dirty="0" smtClean="0">
                <a:solidFill>
                  <a:srgbClr val="FF0000"/>
                </a:solidFill>
              </a:rPr>
              <a:t>Answer: Yes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4318" y="1880788"/>
            <a:ext cx="5595730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Question 2: What does it look like?</a:t>
            </a:r>
          </a:p>
          <a:p>
            <a:r>
              <a:rPr lang="en-CA" sz="2800" b="1" dirty="0" smtClean="0">
                <a:solidFill>
                  <a:srgbClr val="FF0000"/>
                </a:solidFill>
              </a:rPr>
              <a:t>Answer: This is what the multiplier function should look like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19</a:t>
            </a:fld>
            <a:endParaRPr lang="en-C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12" name="TextBox 11"/>
          <p:cNvSpPr txBox="1"/>
          <p:nvPr/>
        </p:nvSpPr>
        <p:spPr>
          <a:xfrm>
            <a:off x="175088" y="4009290"/>
            <a:ext cx="4226029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May want to try                     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2625697" y="3998056"/>
          <a:ext cx="1563522" cy="433265"/>
        </p:xfrm>
        <a:graphic>
          <a:graphicData uri="http://schemas.openxmlformats.org/presentationml/2006/ole">
            <p:oleObj spid="_x0000_s31747" name="משוואה" r:id="rId4" imgW="1054080" imgH="291960" progId="Equation.3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87569" y="164123"/>
            <a:ext cx="5745419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The two VIEDA questions about AADT: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4122" y="5556739"/>
            <a:ext cx="7887929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So, now that AADT met the necessary conditions ….</a:t>
            </a:r>
          </a:p>
        </p:txBody>
      </p:sp>
      <p:sp>
        <p:nvSpPr>
          <p:cNvPr id="16" name="Right Arrow 15"/>
          <p:cNvSpPr/>
          <p:nvPr/>
        </p:nvSpPr>
        <p:spPr>
          <a:xfrm rot="2262927">
            <a:off x="4273826" y="3021496"/>
            <a:ext cx="864704" cy="536713"/>
          </a:xfrm>
          <a:prstGeom prst="rightArrow">
            <a:avLst/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7" grpId="0" animBg="1"/>
      <p:bldP spid="12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445477" y="281354"/>
            <a:ext cx="7813806" cy="3108543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The fit with ‘Segment Length’ alone was bad.</a:t>
            </a:r>
          </a:p>
          <a:p>
            <a:r>
              <a:rPr lang="en-US" sz="2800" dirty="0" smtClean="0"/>
              <a:t>That AADT needs to be added is clear.</a:t>
            </a:r>
          </a:p>
          <a:p>
            <a:r>
              <a:rPr lang="en-US" sz="2800" dirty="0" smtClean="0"/>
              <a:t>However, for other variables, intuition is insufficient;</a:t>
            </a:r>
          </a:p>
          <a:p>
            <a:r>
              <a:rPr lang="en-US" sz="2800" dirty="0" smtClean="0"/>
              <a:t>	Add all variables in data?</a:t>
            </a:r>
          </a:p>
          <a:p>
            <a:r>
              <a:rPr lang="en-US" sz="2800" dirty="0" smtClean="0"/>
              <a:t>	Only with statistically significant parameters?</a:t>
            </a:r>
          </a:p>
          <a:p>
            <a:r>
              <a:rPr lang="en-US" sz="2800" dirty="0" smtClean="0"/>
              <a:t>	Only when fit is improved materially?</a:t>
            </a:r>
          </a:p>
          <a:p>
            <a:r>
              <a:rPr lang="en-US" sz="2800" dirty="0" smtClean="0"/>
              <a:t>	Use other considerations?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8924" y="3516921"/>
            <a:ext cx="283698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Recall the danger: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799" y="4103076"/>
            <a:ext cx="3606500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Overfitting in a nutshell</a:t>
            </a:r>
          </a:p>
        </p:txBody>
      </p:sp>
      <p:pic>
        <p:nvPicPr>
          <p:cNvPr id="7" name="Picture 6" descr="Figure 4-6. N-W fit with two bandwidths.jpg"/>
          <p:cNvPicPr/>
          <p:nvPr/>
        </p:nvPicPr>
        <p:blipFill>
          <a:blip r:embed="rId2" cstate="print"/>
          <a:srcRect l="3011" t="11774" r="4933" b="15285"/>
          <a:stretch>
            <a:fillRect/>
          </a:stretch>
        </p:blipFill>
        <p:spPr>
          <a:xfrm>
            <a:off x="1814274" y="4758039"/>
            <a:ext cx="4094158" cy="171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20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164880" y="241087"/>
            <a:ext cx="3613297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sufficient condition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880" y="928459"/>
            <a:ext cx="8264012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u="sng" dirty="0" smtClean="0"/>
              <a:t>Question:</a:t>
            </a:r>
            <a:r>
              <a:rPr lang="en-CA" sz="2800" dirty="0" smtClean="0"/>
              <a:t> should </a:t>
            </a:r>
            <a:r>
              <a:rPr lang="en-US" sz="2800" dirty="0" smtClean="0"/>
              <a:t>all ‘candidate’ variables that meet the necessary conditions be in the model equation?</a:t>
            </a:r>
            <a:endParaRPr lang="en-CA" sz="2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64880" y="2046718"/>
            <a:ext cx="4747089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u="sng" dirty="0" smtClean="0"/>
              <a:t>Answer:</a:t>
            </a:r>
            <a:r>
              <a:rPr lang="en-CA" sz="2800" dirty="0" smtClean="0"/>
              <a:t> Only if including them increases estimation accuracy.</a:t>
            </a:r>
            <a:endParaRPr lang="en-CA" sz="2800" u="sng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194697" y="3174915"/>
            <a:ext cx="7528007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u="sng" dirty="0" smtClean="0"/>
              <a:t>Accuracy Gain</a:t>
            </a:r>
            <a:r>
              <a:rPr lang="en-CA" sz="2800" dirty="0" smtClean="0"/>
              <a:t>: If AADT is known then adding it as a variable will reduce bias-in-use.</a:t>
            </a:r>
          </a:p>
          <a:p>
            <a:r>
              <a:rPr lang="en-CA" sz="2800" u="sng" dirty="0" smtClean="0"/>
              <a:t>Accuracy Loss</a:t>
            </a:r>
            <a:r>
              <a:rPr lang="en-CA" sz="2800" dirty="0" smtClean="0"/>
              <a:t>: Every added variable decreases the accuracy with which E{</a:t>
            </a:r>
            <a:r>
              <a:rPr lang="el-GR" sz="2800" dirty="0" smtClean="0"/>
              <a:t>μ</a:t>
            </a:r>
            <a:r>
              <a:rPr lang="en-CA" sz="2800" dirty="0" smtClean="0"/>
              <a:t>} is estimated.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2246" y="5094430"/>
            <a:ext cx="1453662" cy="1445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618892" y="5603631"/>
            <a:ext cx="853119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Gain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33138" y="5627077"/>
            <a:ext cx="806631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Loss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b="10916"/>
          <a:stretch>
            <a:fillRect/>
          </a:stretch>
        </p:blipFill>
        <p:spPr bwMode="auto">
          <a:xfrm>
            <a:off x="17807" y="762443"/>
            <a:ext cx="9112939" cy="3487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>
            <a:off x="2431773" y="1020169"/>
            <a:ext cx="19879" cy="3190461"/>
          </a:xfrm>
          <a:prstGeom prst="line">
            <a:avLst/>
          </a:prstGeom>
          <a:ln w="19050">
            <a:solidFill>
              <a:srgbClr val="00B05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55711" y="1864996"/>
            <a:ext cx="8984974" cy="29818"/>
          </a:xfrm>
          <a:prstGeom prst="line">
            <a:avLst/>
          </a:prstGeom>
          <a:ln w="19050">
            <a:solidFill>
              <a:srgbClr val="FF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59026" y="1669531"/>
            <a:ext cx="8984974" cy="29818"/>
          </a:xfrm>
          <a:prstGeom prst="line">
            <a:avLst/>
          </a:prstGeom>
          <a:ln w="19050">
            <a:solidFill>
              <a:srgbClr val="FF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713380" y="1053301"/>
            <a:ext cx="19879" cy="3190461"/>
          </a:xfrm>
          <a:prstGeom prst="line">
            <a:avLst/>
          </a:prstGeom>
          <a:ln w="19050">
            <a:solidFill>
              <a:srgbClr val="00B05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8663607" y="1556882"/>
            <a:ext cx="477078" cy="437321"/>
          </a:xfrm>
          <a:prstGeom prst="ellipse">
            <a:avLst/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Oval 14"/>
          <p:cNvSpPr/>
          <p:nvPr/>
        </p:nvSpPr>
        <p:spPr>
          <a:xfrm>
            <a:off x="2345633" y="3935648"/>
            <a:ext cx="477078" cy="437321"/>
          </a:xfrm>
          <a:prstGeom prst="ellipse">
            <a:avLst/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Oval 15"/>
          <p:cNvSpPr/>
          <p:nvPr/>
        </p:nvSpPr>
        <p:spPr>
          <a:xfrm>
            <a:off x="2358886" y="1563508"/>
            <a:ext cx="477078" cy="437321"/>
          </a:xfrm>
          <a:prstGeom prst="ellipse">
            <a:avLst/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TextBox 17"/>
          <p:cNvSpPr txBox="1"/>
          <p:nvPr/>
        </p:nvSpPr>
        <p:spPr>
          <a:xfrm>
            <a:off x="246185" y="4501662"/>
            <a:ext cx="7975388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If estimated only by Segment Length, average of 106;</a:t>
            </a:r>
          </a:p>
          <a:p>
            <a:r>
              <a:rPr lang="en-US" sz="2800" dirty="0" smtClean="0"/>
              <a:t>If estimated only by AADT, average of 377,</a:t>
            </a:r>
          </a:p>
          <a:p>
            <a:r>
              <a:rPr lang="en-US" sz="2800" dirty="0" smtClean="0"/>
              <a:t>But if by both, average of 4.</a:t>
            </a:r>
          </a:p>
          <a:p>
            <a:r>
              <a:rPr lang="en-US" sz="2800" dirty="0" smtClean="0"/>
              <a:t>Is it a net gain?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70582" y="377687"/>
            <a:ext cx="3011557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Count of segments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21</a:t>
            </a:fld>
            <a:endParaRPr lang="en-CA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87569" y="4818185"/>
            <a:ext cx="8675077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Thus, if expression ‘B’ is                  then V{B} will reflect the uncertainty about AADT &amp; uncertainty about    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065585" y="6051550"/>
            <a:ext cx="2895600" cy="365125"/>
          </a:xfrm>
        </p:spPr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22</a:t>
            </a:fld>
            <a:endParaRPr lang="en-CA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4" name="TextBox 13"/>
          <p:cNvSpPr txBox="1"/>
          <p:nvPr/>
        </p:nvSpPr>
        <p:spPr>
          <a:xfrm>
            <a:off x="252046" y="1273476"/>
            <a:ext cx="8726557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If without the variable the model equation is expression ‘A’ and adding the variable makes it into the expression ‘A</a:t>
            </a:r>
            <a:r>
              <a:rPr lang="en-CA" sz="2800" dirty="0" smtClean="0">
                <a:latin typeface="Cambria Math"/>
                <a:ea typeface="Cambria Math"/>
              </a:rPr>
              <a:t>×</a:t>
            </a:r>
            <a:r>
              <a:rPr lang="en-CA" sz="2800" dirty="0" smtClean="0"/>
              <a:t>B’ then, by the laws of error propagation:</a:t>
            </a:r>
          </a:p>
        </p:txBody>
      </p:sp>
      <p:sp>
        <p:nvSpPr>
          <p:cNvPr id="18" name="Right Brace 17"/>
          <p:cNvSpPr/>
          <p:nvPr/>
        </p:nvSpPr>
        <p:spPr>
          <a:xfrm rot="5400000">
            <a:off x="4819590" y="3035374"/>
            <a:ext cx="327992" cy="1470994"/>
          </a:xfrm>
          <a:prstGeom prst="rightBrace">
            <a:avLst>
              <a:gd name="adj1" fmla="val 0"/>
              <a:gd name="adj2" fmla="val 50000"/>
            </a:avLst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TextBox 18"/>
          <p:cNvSpPr txBox="1"/>
          <p:nvPr/>
        </p:nvSpPr>
        <p:spPr>
          <a:xfrm>
            <a:off x="1259977" y="4131608"/>
            <a:ext cx="661793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Addition to due to variance of expression ‘B’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99689" y="2973577"/>
            <a:ext cx="418255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V{A</a:t>
            </a:r>
            <a:r>
              <a:rPr lang="en-CA" sz="2800" dirty="0" smtClean="0">
                <a:ea typeface="Cambria Math"/>
              </a:rPr>
              <a:t>×</a:t>
            </a:r>
            <a:r>
              <a:rPr lang="en-CA" sz="2800" dirty="0" smtClean="0"/>
              <a:t>B}</a:t>
            </a:r>
            <a:r>
              <a:rPr lang="en-CA" sz="2800" dirty="0" smtClean="0">
                <a:ea typeface="Cambria Math"/>
              </a:rPr>
              <a:t>≌B</a:t>
            </a:r>
            <a:r>
              <a:rPr lang="en-CA" sz="2800" baseline="30000" dirty="0" smtClean="0">
                <a:ea typeface="Cambria Math"/>
              </a:rPr>
              <a:t>2</a:t>
            </a:r>
            <a:r>
              <a:rPr lang="en-CA" sz="2800" dirty="0" smtClean="0">
                <a:ea typeface="Cambria Math"/>
              </a:rPr>
              <a:t>×V{A}+</a:t>
            </a:r>
            <a:r>
              <a:rPr lang="en-CA" sz="2800" b="1" dirty="0" smtClean="0">
                <a:solidFill>
                  <a:srgbClr val="FF0000"/>
                </a:solidFill>
                <a:ea typeface="Cambria Math"/>
              </a:rPr>
              <a:t>A</a:t>
            </a:r>
            <a:r>
              <a:rPr lang="en-CA" sz="2800" b="1" baseline="30000" dirty="0" smtClean="0">
                <a:solidFill>
                  <a:srgbClr val="FF0000"/>
                </a:solidFill>
                <a:ea typeface="Cambria Math"/>
              </a:rPr>
              <a:t>2</a:t>
            </a:r>
            <a:r>
              <a:rPr lang="en-CA" sz="2800" b="1" dirty="0" smtClean="0">
                <a:solidFill>
                  <a:srgbClr val="FF0000"/>
                </a:solidFill>
                <a:ea typeface="Cambria Math"/>
              </a:rPr>
              <a:t>×V{B}</a:t>
            </a:r>
            <a:endParaRPr lang="en-CA" sz="2800" b="1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3077" y="351692"/>
            <a:ext cx="5130251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Not so simple with parametric C-F</a:t>
            </a:r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3756394" y="4806462"/>
          <a:ext cx="1319212" cy="433388"/>
        </p:xfrm>
        <a:graphic>
          <a:graphicData uri="http://schemas.openxmlformats.org/presentationml/2006/ole">
            <p:oleObj spid="_x0000_s48130" name="משוואה" r:id="rId3" imgW="888840" imgH="291960" progId="Equation.3">
              <p:embed/>
            </p:oleObj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6859955" y="5298343"/>
          <a:ext cx="347394" cy="434242"/>
        </p:xfrm>
        <a:graphic>
          <a:graphicData uri="http://schemas.openxmlformats.org/presentationml/2006/ole">
            <p:oleObj spid="_x0000_s48131" name="משוואה" r:id="rId4" imgW="253800" imgH="3171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83494" y="1677166"/>
            <a:ext cx="8100391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Expected Mean Square Error of</a:t>
            </a:r>
          </a:p>
          <a:p>
            <a:r>
              <a:rPr lang="en-CA" sz="2800" dirty="0" smtClean="0"/>
              <a:t>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23</a:t>
            </a:fld>
            <a:endParaRPr lang="en-CA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212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42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CA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25055" y="4617854"/>
            <a:ext cx="3646638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Surprisingly, this needs research work.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1770" y="2997535"/>
            <a:ext cx="8507896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Said differently: Add variable if by doing so the </a:t>
            </a:r>
          </a:p>
          <a:p>
            <a:r>
              <a:rPr lang="en-CA" sz="2800" dirty="0" smtClean="0"/>
              <a:t>Bias-in-use</a:t>
            </a:r>
            <a:r>
              <a:rPr lang="en-CA" sz="2800" baseline="30000" dirty="0" smtClean="0"/>
              <a:t>2</a:t>
            </a:r>
            <a:r>
              <a:rPr lang="en-CA" sz="2800" dirty="0" smtClean="0"/>
              <a:t> is reduced more than                  is increased </a:t>
            </a:r>
            <a:endParaRPr lang="en-CA" sz="2800" baseline="30000" dirty="0" smtClean="0"/>
          </a:p>
        </p:txBody>
      </p:sp>
      <p:pic>
        <p:nvPicPr>
          <p:cNvPr id="19458" name="Picture 2" descr="http://userserve-ak.last.fm/serve/252/585319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7499" y="4294062"/>
            <a:ext cx="2030351" cy="1973953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64879" y="241087"/>
            <a:ext cx="8651129" cy="954107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The sufficient condition: </a:t>
            </a:r>
          </a:p>
          <a:p>
            <a:r>
              <a:rPr lang="en-CA" sz="2800" dirty="0" smtClean="0"/>
              <a:t>                                        </a:t>
            </a:r>
            <a:r>
              <a:rPr lang="en-US" sz="2800" dirty="0" smtClean="0"/>
              <a:t>Add if it reduces the EMSE of</a:t>
            </a:r>
            <a:endParaRPr lang="en-CA" sz="2800" dirty="0" smtClean="0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7772479" y="657767"/>
          <a:ext cx="748044" cy="523631"/>
        </p:xfrm>
        <a:graphic>
          <a:graphicData uri="http://schemas.openxmlformats.org/presentationml/2006/ole">
            <p:oleObj spid="_x0000_s49154" name="משוואה" r:id="rId4" imgW="507960" imgH="355320" progId="Equation.3">
              <p:embed/>
            </p:oleObj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3033713" y="2068513"/>
          <a:ext cx="4840287" cy="539750"/>
        </p:xfrm>
        <a:graphic>
          <a:graphicData uri="http://schemas.openxmlformats.org/presentationml/2006/ole">
            <p:oleObj spid="_x0000_s49155" name="משוואה" r:id="rId5" imgW="3288960" imgH="368280" progId="Equation.3">
              <p:embed/>
            </p:oleObj>
          </a:graphicData>
        </a:graphic>
      </p:graphicFrame>
      <p:graphicFrame>
        <p:nvGraphicFramePr>
          <p:cNvPr id="49156" name="Object 2"/>
          <p:cNvGraphicFramePr>
            <a:graphicFrameLocks noChangeAspect="1"/>
          </p:cNvGraphicFramePr>
          <p:nvPr/>
        </p:nvGraphicFramePr>
        <p:xfrm>
          <a:off x="5072673" y="3418742"/>
          <a:ext cx="1308100" cy="520700"/>
        </p:xfrm>
        <a:graphic>
          <a:graphicData uri="http://schemas.openxmlformats.org/presentationml/2006/ole">
            <p:oleObj spid="_x0000_s49156" name="משוואה" r:id="rId6" imgW="888840" imgH="355320" progId="Equation.3">
              <p:embed/>
            </p:oleObj>
          </a:graphicData>
        </a:graphic>
      </p:graphicFrame>
      <p:sp>
        <p:nvSpPr>
          <p:cNvPr id="22" name="Right Arrow 21"/>
          <p:cNvSpPr/>
          <p:nvPr/>
        </p:nvSpPr>
        <p:spPr>
          <a:xfrm rot="16200000">
            <a:off x="5539154" y="4067908"/>
            <a:ext cx="662354" cy="416170"/>
          </a:xfrm>
          <a:prstGeom prst="rightArrow">
            <a:avLst/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783" y="188844"/>
            <a:ext cx="6167137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How to add AADT to the C-F Spreadsheet</a:t>
            </a:r>
          </a:p>
        </p:txBody>
      </p:sp>
      <p:sp>
        <p:nvSpPr>
          <p:cNvPr id="6" name="TextBox 5"/>
          <p:cNvSpPr txBox="1"/>
          <p:nvPr/>
        </p:nvSpPr>
        <p:spPr>
          <a:xfrm flipH="1">
            <a:off x="188841" y="894521"/>
            <a:ext cx="8825949" cy="523220"/>
          </a:xfrm>
          <a:prstGeom prst="rect">
            <a:avLst/>
          </a:prstGeom>
          <a:solidFill>
            <a:srgbClr val="FFC0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Open #13. NB fit with L and AADT on ‘L &amp; AADT’ workbook.</a:t>
            </a: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73627"/>
            <a:ext cx="9058585" cy="2832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38536" y="1987825"/>
            <a:ext cx="509877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Before addition of AADT(Only L)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25</a:t>
            </a:fld>
            <a:endParaRPr lang="en-CA"/>
          </a:p>
        </p:txBody>
      </p:sp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957" y="1215611"/>
            <a:ext cx="9028043" cy="244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68357" y="4313567"/>
            <a:ext cx="246368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New parameter</a:t>
            </a:r>
          </a:p>
        </p:txBody>
      </p:sp>
      <p:cxnSp>
        <p:nvCxnSpPr>
          <p:cNvPr id="6" name="Straight Arrow Connector 5"/>
          <p:cNvCxnSpPr>
            <a:stCxn id="5" idx="3"/>
          </p:cNvCxnSpPr>
          <p:nvPr/>
        </p:nvCxnSpPr>
        <p:spPr>
          <a:xfrm flipV="1">
            <a:off x="2732045" y="1967932"/>
            <a:ext cx="4662668" cy="2607245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091071" y="4601802"/>
            <a:ext cx="2862468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Separate columns for each variable</a:t>
            </a:r>
          </a:p>
        </p:txBody>
      </p:sp>
      <p:cxnSp>
        <p:nvCxnSpPr>
          <p:cNvPr id="8" name="Straight Arrow Connector 7"/>
          <p:cNvCxnSpPr>
            <a:stCxn id="7" idx="0"/>
          </p:cNvCxnSpPr>
          <p:nvPr/>
        </p:nvCxnSpPr>
        <p:spPr>
          <a:xfrm flipV="1">
            <a:off x="4522305" y="3637706"/>
            <a:ext cx="536712" cy="96409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7" idx="0"/>
          </p:cNvCxnSpPr>
          <p:nvPr/>
        </p:nvCxnSpPr>
        <p:spPr>
          <a:xfrm flipV="1">
            <a:off x="4522305" y="3637706"/>
            <a:ext cx="1639956" cy="96409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flipH="1">
            <a:off x="6456457" y="4661437"/>
            <a:ext cx="2538456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Scale parameter here</a:t>
            </a:r>
          </a:p>
        </p:txBody>
      </p:sp>
      <p:cxnSp>
        <p:nvCxnSpPr>
          <p:cNvPr id="11" name="Straight Arrow Connector 10"/>
          <p:cNvCxnSpPr>
            <a:stCxn id="10" idx="0"/>
          </p:cNvCxnSpPr>
          <p:nvPr/>
        </p:nvCxnSpPr>
        <p:spPr>
          <a:xfrm flipH="1" flipV="1">
            <a:off x="5078896" y="2077263"/>
            <a:ext cx="2646789" cy="2584174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5" descr="http://www.beijingbombers.com/wp-content/uploads/2013/04/NEW-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27905" y="822473"/>
            <a:ext cx="549783" cy="548640"/>
          </a:xfrm>
          <a:prstGeom prst="rect">
            <a:avLst/>
          </a:prstGeom>
          <a:noFill/>
        </p:spPr>
      </p:pic>
      <p:pic>
        <p:nvPicPr>
          <p:cNvPr id="13" name="Picture 5" descr="http://www.beijingbombers.com/wp-content/uploads/2013/04/NEW-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4291" y="3111533"/>
            <a:ext cx="549783" cy="548640"/>
          </a:xfrm>
          <a:prstGeom prst="rect">
            <a:avLst/>
          </a:prstGeom>
          <a:noFill/>
        </p:spPr>
      </p:pic>
      <p:pic>
        <p:nvPicPr>
          <p:cNvPr id="15" name="Picture 7" descr="http://windowssupportnow.com/wp-content/uploads/2012/09/icon_problem_m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8220" y="2494722"/>
            <a:ext cx="678941" cy="678941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47812" y="566785"/>
            <a:ext cx="3191736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Now  with L &amp; AADT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670" y="124515"/>
            <a:ext cx="63500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1539" y="1641037"/>
            <a:ext cx="7424521" cy="521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http://windowssupportnow.com/wp-content/uploads/2012/09/icon_problem_m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3543" y="983029"/>
            <a:ext cx="822326" cy="822326"/>
          </a:xfrm>
          <a:prstGeom prst="rect">
            <a:avLst/>
          </a:prstGeom>
          <a:noFill/>
        </p:spPr>
      </p:pic>
      <p:pic>
        <p:nvPicPr>
          <p:cNvPr id="76805" name="Picture 5" descr="https://encrypted-tbn0.gstatic.com/images?q=tbn:ANd9GcSxXkPmFikZ44ZoCbpp0uX2hg6gFQDNdiqa8VVRcelyWESP5kf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21978" y="2870881"/>
            <a:ext cx="779584" cy="779584"/>
          </a:xfrm>
          <a:prstGeom prst="rect">
            <a:avLst/>
          </a:prstGeom>
          <a:noFill/>
        </p:spPr>
      </p:pic>
      <p:pic>
        <p:nvPicPr>
          <p:cNvPr id="10" name="Picture 5" descr="https://encrypted-tbn0.gstatic.com/images?q=tbn:ANd9GcSxXkPmFikZ44ZoCbpp0uX2hg6gFQDNdiqa8VVRcelyWESP5kf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1831" y="5484617"/>
            <a:ext cx="779584" cy="779584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>
            <a:endCxn id="5" idx="1"/>
          </p:cNvCxnSpPr>
          <p:nvPr/>
        </p:nvCxnSpPr>
        <p:spPr>
          <a:xfrm flipV="1">
            <a:off x="5496339" y="1394192"/>
            <a:ext cx="1967204" cy="106617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5" idx="1"/>
          </p:cNvCxnSpPr>
          <p:nvPr/>
        </p:nvCxnSpPr>
        <p:spPr>
          <a:xfrm flipH="1">
            <a:off x="4890052" y="1394192"/>
            <a:ext cx="2573491" cy="1229738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0" idx="1"/>
          </p:cNvCxnSpPr>
          <p:nvPr/>
        </p:nvCxnSpPr>
        <p:spPr>
          <a:xfrm flipH="1" flipV="1">
            <a:off x="6917635" y="5834270"/>
            <a:ext cx="234196" cy="40139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26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5220" y="3568282"/>
            <a:ext cx="7620000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112" y="119268"/>
            <a:ext cx="9093523" cy="231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278295" y="4124754"/>
            <a:ext cx="2540696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‘Solver’ solution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28</a:t>
            </a:fld>
            <a:endParaRPr lang="en-CA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755" y="302522"/>
            <a:ext cx="38671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8357" y="2269848"/>
            <a:ext cx="5945670" cy="2033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22304" y="318052"/>
            <a:ext cx="1039067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L only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50496" y="2236305"/>
            <a:ext cx="1552797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L &amp; AADT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6348" y="4701209"/>
            <a:ext cx="7527382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What changed? </a:t>
            </a:r>
          </a:p>
          <a:p>
            <a:pPr marL="514350" indent="-514350">
              <a:buAutoNum type="arabicPeriod"/>
            </a:pPr>
            <a:r>
              <a:rPr lang="en-CA" sz="2800" dirty="0" smtClean="0">
                <a:latin typeface="Symbol" pitchFamily="18" charset="2"/>
              </a:rPr>
              <a:t>b</a:t>
            </a:r>
            <a:r>
              <a:rPr lang="en-CA" sz="2800" baseline="-25000" dirty="0" smtClean="0"/>
              <a:t>1</a:t>
            </a:r>
            <a:r>
              <a:rPr lang="en-CA" sz="2800" dirty="0" smtClean="0"/>
              <a:t> is now way out of ±0.06 confidence interval;</a:t>
            </a:r>
          </a:p>
          <a:p>
            <a:pPr marL="514350" indent="-514350">
              <a:buAutoNum type="arabicPeriod"/>
            </a:pPr>
            <a:r>
              <a:rPr lang="en-CA" sz="2800" dirty="0" smtClean="0">
                <a:latin typeface="Cambria Math"/>
                <a:ea typeface="Cambria Math"/>
              </a:rPr>
              <a:t>𝒷 </a:t>
            </a:r>
            <a:r>
              <a:rPr lang="en-CA" sz="2800" dirty="0" smtClean="0"/>
              <a:t>is now larger, which is good;</a:t>
            </a:r>
          </a:p>
          <a:p>
            <a:pPr marL="514350" indent="-514350">
              <a:buAutoNum type="arabicPeriod"/>
            </a:pPr>
            <a:r>
              <a:rPr lang="en-CA" sz="2800" dirty="0" smtClean="0"/>
              <a:t>Log-likelihood is larger, which is also good.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1" name="Right Arrow 10"/>
          <p:cNvSpPr/>
          <p:nvPr/>
        </p:nvSpPr>
        <p:spPr>
          <a:xfrm>
            <a:off x="8209723" y="5605670"/>
            <a:ext cx="815009" cy="268356"/>
          </a:xfrm>
          <a:prstGeom prst="rightArrow">
            <a:avLst/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Right Brace 11"/>
          <p:cNvSpPr/>
          <p:nvPr/>
        </p:nvSpPr>
        <p:spPr>
          <a:xfrm rot="19056969">
            <a:off x="6243093" y="231001"/>
            <a:ext cx="610245" cy="2038118"/>
          </a:xfrm>
          <a:prstGeom prst="rightBrace">
            <a:avLst>
              <a:gd name="adj1" fmla="val 8333"/>
              <a:gd name="adj2" fmla="val 48234"/>
            </a:avLst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TextBox 12"/>
          <p:cNvSpPr txBox="1"/>
          <p:nvPr/>
        </p:nvSpPr>
        <p:spPr>
          <a:xfrm>
            <a:off x="6778487" y="576470"/>
            <a:ext cx="1468992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compare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4495800" y="3270250"/>
          <a:ext cx="152400" cy="317500"/>
        </p:xfrm>
        <a:graphic>
          <a:graphicData uri="http://schemas.openxmlformats.org/presentationml/2006/ole">
            <p:oleObj spid="_x0000_s74753" name="משוואה" r:id="rId5" imgW="152280" imgH="3171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074505" y="6157570"/>
            <a:ext cx="2895600" cy="365125"/>
          </a:xfrm>
        </p:spPr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29</a:t>
            </a:fld>
            <a:endParaRPr lang="en-CA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8" name="TextBox 7"/>
          <p:cNvSpPr txBox="1"/>
          <p:nvPr/>
        </p:nvSpPr>
        <p:spPr>
          <a:xfrm>
            <a:off x="554302" y="1246764"/>
            <a:ext cx="7961244" cy="3970318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514350" indent="-514350"/>
            <a:r>
              <a:rPr lang="en-CA" sz="2800" u="sng" dirty="0" smtClean="0">
                <a:latin typeface="+mj-lt"/>
              </a:rPr>
              <a:t>Observation </a:t>
            </a:r>
            <a:r>
              <a:rPr lang="en-CA" sz="2800" u="sng" dirty="0" smtClean="0">
                <a:latin typeface="Symbol" pitchFamily="18" charset="2"/>
              </a:rPr>
              <a:t>1</a:t>
            </a:r>
            <a:r>
              <a:rPr lang="en-CA" sz="2800" dirty="0" smtClean="0">
                <a:latin typeface="Symbol" pitchFamily="18" charset="2"/>
              </a:rPr>
              <a:t>. b</a:t>
            </a:r>
            <a:r>
              <a:rPr lang="en-CA" sz="2800" baseline="-25000" dirty="0" smtClean="0"/>
              <a:t>1</a:t>
            </a:r>
            <a:r>
              <a:rPr lang="en-CA" sz="2800" dirty="0" smtClean="0"/>
              <a:t> is now very different</a:t>
            </a:r>
          </a:p>
          <a:p>
            <a:pPr marL="514350" indent="-514350">
              <a:buFont typeface="+mj-lt"/>
              <a:buAutoNum type="alphaLcPeriod"/>
            </a:pPr>
            <a:r>
              <a:rPr lang="en-CA" sz="2800" dirty="0" smtClean="0"/>
              <a:t>Whatever the parameter values are, they will change when a (correlated) variable is added.</a:t>
            </a:r>
          </a:p>
          <a:p>
            <a:pPr marL="514350" indent="-514350">
              <a:buFont typeface="+mj-lt"/>
              <a:buAutoNum type="alphaLcPeriod"/>
            </a:pPr>
            <a:r>
              <a:rPr lang="en-CA" sz="2800" dirty="0" smtClean="0"/>
              <a:t>This is the ‘Omitted Variable Bias’.</a:t>
            </a:r>
          </a:p>
          <a:p>
            <a:pPr marL="514350" indent="-514350">
              <a:buFont typeface="+mj-lt"/>
              <a:buAutoNum type="alphaLcPeriod"/>
            </a:pPr>
            <a:r>
              <a:rPr lang="en-CA" sz="2800" dirty="0" smtClean="0"/>
              <a:t>There always are omitted variables.</a:t>
            </a:r>
          </a:p>
          <a:p>
            <a:pPr marL="514350" indent="-514350">
              <a:buFont typeface="+mj-lt"/>
              <a:buAutoNum type="alphaLcPeriod"/>
            </a:pPr>
            <a:r>
              <a:rPr lang="en-CA" sz="2800" dirty="0" smtClean="0"/>
              <a:t>The usual parameter accuracy statistics assume: - - No omitted variables,</a:t>
            </a:r>
          </a:p>
          <a:p>
            <a:pPr marL="514350" indent="-514350"/>
            <a:r>
              <a:rPr lang="en-CA" sz="2800" dirty="0" smtClean="0"/>
              <a:t>	- Simple function exists and is correct.</a:t>
            </a:r>
          </a:p>
          <a:p>
            <a:pPr marL="514350" indent="-514350"/>
            <a:r>
              <a:rPr lang="en-CA" sz="2800" dirty="0" smtClean="0"/>
              <a:t>	- No error in variables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holidayinsights.com/moreholidays/December/flashligh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963691">
            <a:off x="2856166" y="2281320"/>
            <a:ext cx="988050" cy="734450"/>
          </a:xfrm>
          <a:prstGeom prst="rect">
            <a:avLst/>
          </a:prstGeom>
          <a:noFill/>
        </p:spPr>
      </p:pic>
      <p:pic>
        <p:nvPicPr>
          <p:cNvPr id="1028" name="Picture 4" descr="http://vlab.ethz.ch/flashlight/images/flashligh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088590">
            <a:off x="4798591" y="2175430"/>
            <a:ext cx="955883" cy="921987"/>
          </a:xfrm>
          <a:prstGeom prst="rect">
            <a:avLst/>
          </a:prstGeom>
          <a:solidFill>
            <a:srgbClr val="002060"/>
          </a:solidFill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3162599" y="1081477"/>
            <a:ext cx="2534810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Two perspectives on SPF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32888" y="1589054"/>
            <a:ext cx="3647730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E{</a:t>
            </a:r>
            <a:r>
              <a:rPr lang="en-US" dirty="0" smtClean="0">
                <a:latin typeface="Symbol" pitchFamily="18" charset="2"/>
              </a:rPr>
              <a:t>m</a:t>
            </a:r>
            <a:r>
              <a:rPr lang="en-US" dirty="0" smtClean="0"/>
              <a:t>} and </a:t>
            </a:r>
            <a:r>
              <a:rPr lang="en-US" dirty="0" smtClean="0">
                <a:latin typeface="Symbol" pitchFamily="18" charset="2"/>
              </a:rPr>
              <a:t>s{m}</a:t>
            </a:r>
            <a:r>
              <a:rPr lang="en-US" dirty="0" smtClean="0"/>
              <a:t> = f(Traits, parameters)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63731" y="3502020"/>
            <a:ext cx="1397950" cy="92333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dirty="0" smtClean="0"/>
              <a:t>Applications centered perspective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48940" y="3583284"/>
            <a:ext cx="2226985" cy="646331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dirty="0" smtClean="0"/>
              <a:t>Cause and effect centered  perspective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92122" y="4679009"/>
            <a:ext cx="4918719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dirty="0" smtClean="0"/>
              <a:t>The perspective determines how modeling is done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4123" y="445477"/>
            <a:ext cx="3617016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Also recall the purpose: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95446" y="5228492"/>
            <a:ext cx="3842399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Add variable if significant</a:t>
            </a: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4337539" y="1512277"/>
            <a:ext cx="11722" cy="4489938"/>
          </a:xfrm>
          <a:prstGeom prst="line">
            <a:avLst/>
          </a:prstGeom>
          <a:ln w="19050">
            <a:solidFill>
              <a:srgbClr val="FF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77083" y="5230276"/>
            <a:ext cx="350851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When to add variable?</a:t>
            </a:r>
          </a:p>
        </p:txBody>
      </p:sp>
      <p:sp>
        <p:nvSpPr>
          <p:cNvPr id="17" name="Bent-Up Arrow 16"/>
          <p:cNvSpPr/>
          <p:nvPr/>
        </p:nvSpPr>
        <p:spPr>
          <a:xfrm rot="5400000">
            <a:off x="4691369" y="3061350"/>
            <a:ext cx="606088" cy="5993297"/>
          </a:xfrm>
          <a:prstGeom prst="bentUpArrow">
            <a:avLst>
              <a:gd name="adj1" fmla="val 10975"/>
              <a:gd name="adj2" fmla="val 25000"/>
              <a:gd name="adj3" fmla="val 25000"/>
            </a:avLst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30</a:t>
            </a:fld>
            <a:endParaRPr lang="en-CA"/>
          </a:p>
        </p:txBody>
      </p:sp>
      <p:sp>
        <p:nvSpPr>
          <p:cNvPr id="7" name="TextBox 6"/>
          <p:cNvSpPr txBox="1"/>
          <p:nvPr/>
        </p:nvSpPr>
        <p:spPr>
          <a:xfrm>
            <a:off x="422031" y="199292"/>
            <a:ext cx="5111143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How </a:t>
            </a:r>
            <a:r>
              <a:rPr lang="en-US" sz="2800" dirty="0" smtClean="0">
                <a:latin typeface="Symbol" pitchFamily="18" charset="2"/>
              </a:rPr>
              <a:t>b</a:t>
            </a:r>
            <a:r>
              <a:rPr lang="en-US" sz="2800" baseline="-25000" dirty="0" smtClean="0">
                <a:latin typeface="Symbol" pitchFamily="18" charset="2"/>
              </a:rPr>
              <a:t>1 </a:t>
            </a:r>
            <a:r>
              <a:rPr lang="en-US" sz="2800" dirty="0" smtClean="0"/>
              <a:t>changed (from Chapter 5)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8924" y="3833449"/>
            <a:ext cx="5226687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Now, with AADT added, </a:t>
            </a:r>
            <a:r>
              <a:rPr lang="en-US" sz="2800" dirty="0" smtClean="0">
                <a:latin typeface="Symbol" pitchFamily="18" charset="2"/>
              </a:rPr>
              <a:t>b</a:t>
            </a:r>
            <a:r>
              <a:rPr lang="en-US" sz="2800" baseline="-25000" dirty="0" smtClean="0">
                <a:latin typeface="Symbol" pitchFamily="18" charset="2"/>
              </a:rPr>
              <a:t>1</a:t>
            </a:r>
            <a:r>
              <a:rPr lang="en-US" sz="2800" dirty="0" smtClean="0"/>
              <a:t> is 1.08. 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4362872" y="3179151"/>
          <a:ext cx="252313" cy="336418"/>
        </p:xfrm>
        <a:graphic>
          <a:graphicData uri="http://schemas.openxmlformats.org/presentationml/2006/ole">
            <p:oleObj spid="_x0000_s77826" name="משוואה" r:id="rId3" imgW="266400" imgH="355320" progId="Equation.3">
              <p:embed/>
            </p:oleObj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461047" y="1103657"/>
          <a:ext cx="8100899" cy="2324429"/>
        </p:xfrm>
        <a:graphic>
          <a:graphicData uri="http://schemas.openxmlformats.org/drawingml/2006/table">
            <a:tbl>
              <a:tblPr/>
              <a:tblGrid>
                <a:gridCol w="1890210"/>
                <a:gridCol w="4669316"/>
                <a:gridCol w="1541373"/>
              </a:tblGrid>
              <a:tr h="321776">
                <a:tc>
                  <a:txBody>
                    <a:bodyPr/>
                    <a:lstStyle/>
                    <a:p>
                      <a:pPr indent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mbria Math"/>
                          <a:ea typeface="Times New Roman"/>
                          <a:cs typeface="Arial"/>
                        </a:rPr>
                        <a:t>Method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Symbol" pitchFamily="18" charset="2"/>
                          <a:ea typeface="Times New Roman"/>
                          <a:cs typeface="Arial"/>
                        </a:rPr>
                        <a:t>b</a:t>
                      </a:r>
                      <a:r>
                        <a:rPr lang="en-US" sz="2000" baseline="-25000" dirty="0" smtClean="0">
                          <a:latin typeface="Cambria Math"/>
                          <a:ea typeface="Times New Roman"/>
                          <a:cs typeface="Arial"/>
                        </a:rPr>
                        <a:t>1</a:t>
                      </a:r>
                      <a:endParaRPr lang="en-US" sz="2000" baseline="-25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21334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mbria Math"/>
                          <a:ea typeface="Times New Roman"/>
                          <a:cs typeface="Arial"/>
                        </a:rPr>
                        <a:t>Conventional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mbria Math"/>
                          <a:ea typeface="Times New Roman"/>
                          <a:cs typeface="Arial"/>
                        </a:rPr>
                        <a:t>OLS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mbria Math"/>
                          <a:ea typeface="Times New Roman"/>
                          <a:cs typeface="Arial"/>
                        </a:rPr>
                        <a:t>0.866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21334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mbria Math"/>
                          <a:ea typeface="Times New Roman"/>
                          <a:cs typeface="Arial"/>
                        </a:rPr>
                        <a:t>Poisson Likelihood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mbria Math"/>
                          <a:ea typeface="Times New Roman"/>
                          <a:cs typeface="Arial"/>
                        </a:rPr>
                        <a:t>0.860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67239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mbria Math"/>
                          <a:ea typeface="Times New Roman"/>
                          <a:cs typeface="Arial"/>
                        </a:rPr>
                        <a:t>Negative Binomial Likelihood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mbria Math"/>
                          <a:ea typeface="Times New Roman"/>
                          <a:cs typeface="Arial"/>
                        </a:rPr>
                        <a:t>0.871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21334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mbria Math"/>
                          <a:ea typeface="Times New Roman"/>
                          <a:cs typeface="Arial"/>
                        </a:rPr>
                        <a:t>Unconventional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mbria Math"/>
                          <a:ea typeface="Times New Roman"/>
                          <a:cs typeface="Arial"/>
                        </a:rPr>
                        <a:t>Absolute Differences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mbria Math"/>
                          <a:ea typeface="Times New Roman"/>
                          <a:cs typeface="Arial"/>
                        </a:rPr>
                        <a:t>0.911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213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Cambria Math"/>
                          <a:ea typeface="Times New Roman"/>
                          <a:cs typeface="Arial"/>
                        </a:rPr>
                        <a:t>0.737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321334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mbria Math"/>
                          <a:ea typeface="Times New Roman"/>
                          <a:cs typeface="Arial"/>
                        </a:rPr>
                        <a:t>Total Absolute Bias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mbria Math"/>
                          <a:ea typeface="Times New Roman"/>
                          <a:cs typeface="Arial"/>
                        </a:rPr>
                        <a:t>0.882</a:t>
                      </a:r>
                      <a:endParaRPr lang="en-CA" sz="2000" dirty="0">
                        <a:latin typeface="Cambria Math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4421487" y="2768842"/>
          <a:ext cx="252313" cy="336418"/>
        </p:xfrm>
        <a:graphic>
          <a:graphicData uri="http://schemas.openxmlformats.org/presentationml/2006/ole">
            <p:oleObj spid="_x0000_s77827" name="משוואה" r:id="rId4" imgW="266400" imgH="355320" progId="Equation.3">
              <p:embed/>
            </p:oleObj>
          </a:graphicData>
        </a:graphic>
      </p:graphicFrame>
      <p:sp>
        <p:nvSpPr>
          <p:cNvPr id="14" name="Text Box 1"/>
          <p:cNvSpPr txBox="1">
            <a:spLocks noChangeArrowheads="1"/>
          </p:cNvSpPr>
          <p:nvPr/>
        </p:nvSpPr>
        <p:spPr bwMode="auto">
          <a:xfrm>
            <a:off x="468923" y="4863659"/>
            <a:ext cx="7690339" cy="1408187"/>
          </a:xfrm>
          <a:prstGeom prst="rect">
            <a:avLst/>
          </a:prstGeom>
          <a:solidFill>
            <a:srgbClr val="DAEEF3"/>
          </a:solidFill>
          <a:ln w="19050">
            <a:solidFill>
              <a:srgbClr val="31849B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Arial" pitchFamily="34" charset="0"/>
                <a:cs typeface="Arial" pitchFamily="34" charset="0"/>
              </a:rPr>
              <a:t>One can begin to trust the parameter values when they do not change much as new variables are introduced into the model equation.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31</a:t>
            </a:fld>
            <a:endParaRPr lang="en-CA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9" name="TextBox 8"/>
          <p:cNvSpPr txBox="1"/>
          <p:nvPr/>
        </p:nvSpPr>
        <p:spPr>
          <a:xfrm>
            <a:off x="509191" y="489332"/>
            <a:ext cx="7884533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514350" indent="-514350"/>
            <a:r>
              <a:rPr lang="en-CA" sz="2800" u="sng" dirty="0" smtClean="0"/>
              <a:t>Observation 2</a:t>
            </a:r>
            <a:r>
              <a:rPr lang="en-CA" sz="2800" dirty="0" smtClean="0"/>
              <a:t>: </a:t>
            </a:r>
            <a:r>
              <a:rPr lang="en-CA" sz="2800" dirty="0" smtClean="0">
                <a:latin typeface="Cambria Math"/>
                <a:ea typeface="Cambria Math"/>
              </a:rPr>
              <a:t>𝒷 </a:t>
            </a:r>
            <a:r>
              <a:rPr lang="en-CA" sz="2800" dirty="0" smtClean="0"/>
              <a:t>is now larger</a:t>
            </a:r>
          </a:p>
          <a:p>
            <a:pPr marL="514350" indent="-514350"/>
            <a:r>
              <a:rPr lang="en-CA" sz="2800" dirty="0" smtClean="0"/>
              <a:t>Recall that</a:t>
            </a:r>
          </a:p>
          <a:p>
            <a:pPr marL="514350"/>
            <a:r>
              <a:rPr lang="en-CA" sz="2800" dirty="0" smtClean="0"/>
              <a:t>The larger is </a:t>
            </a:r>
            <a:r>
              <a:rPr lang="en-CA" sz="2800" dirty="0" smtClean="0">
                <a:latin typeface="Cambria Math"/>
                <a:ea typeface="Cambria Math"/>
              </a:rPr>
              <a:t>𝒷</a:t>
            </a:r>
            <a:r>
              <a:rPr lang="en-CA" sz="2800" dirty="0" smtClean="0"/>
              <a:t> the smaller is V{</a:t>
            </a:r>
            <a:r>
              <a:rPr lang="en-CA" sz="2800" dirty="0" smtClean="0">
                <a:latin typeface="Symbol" pitchFamily="18" charset="2"/>
              </a:rPr>
              <a:t>m</a:t>
            </a:r>
            <a:r>
              <a:rPr lang="en-CA" sz="2800" dirty="0" smtClean="0"/>
              <a:t>}, the better is the SPF when used for the HSM purposes!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81632" y="926493"/>
            <a:ext cx="4312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V{μ</a:t>
            </a:r>
            <a:r>
              <a:rPr lang="en-US" sz="2400" baseline="-30000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i</a:t>
            </a:r>
            <a:r>
              <a:rPr lang="en-US" sz="2400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}=(E{μ</a:t>
            </a:r>
            <a:r>
              <a:rPr lang="en-US" sz="2400" baseline="-30000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i</a:t>
            </a:r>
            <a:r>
              <a:rPr lang="en-US" sz="2400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})</a:t>
            </a:r>
            <a:r>
              <a:rPr lang="en-US" sz="2400" baseline="30000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2</a:t>
            </a:r>
            <a:r>
              <a:rPr lang="en-US" sz="2400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/b</a:t>
            </a:r>
            <a:r>
              <a:rPr lang="en-US" sz="2400" baseline="-30000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i </a:t>
            </a:r>
            <a:r>
              <a:rPr lang="en-US" sz="2400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 and b</a:t>
            </a:r>
            <a:r>
              <a:rPr lang="en-US" sz="2400" baseline="-30000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i</a:t>
            </a:r>
            <a:r>
              <a:rPr lang="en-US" sz="2400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=</a:t>
            </a:r>
            <a:r>
              <a:rPr lang="en-US" sz="2400" dirty="0" smtClean="0">
                <a:latin typeface="Cambria Math"/>
                <a:ea typeface="Cambria Math"/>
                <a:cs typeface="Arial" pitchFamily="34" charset="0"/>
              </a:rPr>
              <a:t>𝒷</a:t>
            </a:r>
            <a:r>
              <a:rPr lang="en-US" sz="2400" b="1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×</a:t>
            </a:r>
            <a:r>
              <a:rPr lang="en-US" sz="2400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en-US" sz="2400" baseline="-30000" dirty="0" smtClean="0">
                <a:latin typeface="Cambria Math" pitchFamily="18" charset="0"/>
                <a:ea typeface="Times New Roman" pitchFamily="18" charset="0"/>
                <a:cs typeface="Arial" pitchFamily="34" charset="0"/>
              </a:rPr>
              <a:t>i</a:t>
            </a:r>
            <a:endParaRPr lang="en-CA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561185" y="3256470"/>
            <a:ext cx="6882969" cy="2246769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Now there are three CURE plots to examine:</a:t>
            </a:r>
          </a:p>
          <a:p>
            <a:pPr lvl="1">
              <a:buFont typeface="Wingdings" pitchFamily="2" charset="2"/>
              <a:buChar char="ü"/>
            </a:pPr>
            <a:r>
              <a:rPr lang="en-CA" sz="2800" dirty="0" smtClean="0"/>
              <a:t> for Segment Length,</a:t>
            </a:r>
          </a:p>
          <a:p>
            <a:pPr lvl="1">
              <a:buFont typeface="Wingdings" pitchFamily="2" charset="2"/>
              <a:buChar char="ü"/>
            </a:pPr>
            <a:r>
              <a:rPr lang="en-CA" sz="2800" dirty="0" smtClean="0"/>
              <a:t>For AADT,</a:t>
            </a:r>
          </a:p>
          <a:p>
            <a:r>
              <a:rPr lang="en-CA" sz="2800" dirty="0" smtClean="0"/>
              <a:t>  and an ‘overall’ one</a:t>
            </a:r>
          </a:p>
          <a:p>
            <a:pPr lvl="1">
              <a:buFont typeface="Wingdings" pitchFamily="2" charset="2"/>
              <a:buChar char="ü"/>
            </a:pPr>
            <a:r>
              <a:rPr lang="en-CA" sz="2800" dirty="0" smtClean="0"/>
              <a:t> for ‘Fitted Value’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32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139154" y="79517"/>
            <a:ext cx="4092877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CURE for Segment Length:</a:t>
            </a:r>
          </a:p>
        </p:txBody>
      </p:sp>
      <p:pic>
        <p:nvPicPr>
          <p:cNvPr id="8" name="Picture 7" descr="Comparing CURE plots L vs. L &amp; AADT.jpg"/>
          <p:cNvPicPr/>
          <p:nvPr/>
        </p:nvPicPr>
        <p:blipFill>
          <a:blip r:embed="rId2" cstate="print"/>
          <a:srcRect l="4487" t="5187" r="8013" b="21162"/>
          <a:stretch>
            <a:fillRect/>
          </a:stretch>
        </p:blipFill>
        <p:spPr>
          <a:xfrm>
            <a:off x="646042" y="715622"/>
            <a:ext cx="7682949" cy="477077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6360" y="5715000"/>
            <a:ext cx="821385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Addition of AADT – improvement. Remaining concerns.</a:t>
            </a:r>
          </a:p>
        </p:txBody>
      </p:sp>
      <p:sp>
        <p:nvSpPr>
          <p:cNvPr id="10" name="TextBox 9"/>
          <p:cNvSpPr txBox="1"/>
          <p:nvPr/>
        </p:nvSpPr>
        <p:spPr>
          <a:xfrm rot="19928889">
            <a:off x="2206487" y="3081131"/>
            <a:ext cx="1031051" cy="40011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000" dirty="0" smtClean="0">
                <a:solidFill>
                  <a:srgbClr val="00B050"/>
                </a:solidFill>
              </a:rPr>
              <a:t>Outlier?</a:t>
            </a:r>
          </a:p>
        </p:txBody>
      </p:sp>
      <p:sp>
        <p:nvSpPr>
          <p:cNvPr id="11" name="TextBox 10"/>
          <p:cNvSpPr txBox="1"/>
          <p:nvPr/>
        </p:nvSpPr>
        <p:spPr>
          <a:xfrm rot="19975845">
            <a:off x="1162878" y="2544418"/>
            <a:ext cx="1884106" cy="72555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000" dirty="0" smtClean="0">
                <a:solidFill>
                  <a:srgbClr val="0070C0"/>
                </a:solidFill>
              </a:rPr>
              <a:t>Better function?</a:t>
            </a:r>
          </a:p>
          <a:p>
            <a:r>
              <a:rPr lang="en-CA" sz="2000" dirty="0" smtClean="0">
                <a:solidFill>
                  <a:srgbClr val="0070C0"/>
                </a:solidFill>
              </a:rPr>
              <a:t>Next.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33</a:t>
            </a:fld>
            <a:endParaRPr lang="en-CA"/>
          </a:p>
        </p:txBody>
      </p:sp>
      <p:pic>
        <p:nvPicPr>
          <p:cNvPr id="4" name="Picture 3" descr="Is there an outlier in Ellipse B.jpg"/>
          <p:cNvPicPr/>
          <p:nvPr/>
        </p:nvPicPr>
        <p:blipFill>
          <a:blip r:embed="rId2" cstate="print"/>
          <a:srcRect l="4327" t="1867" r="3205" b="21992"/>
          <a:stretch>
            <a:fillRect/>
          </a:stretch>
        </p:blipFill>
        <p:spPr>
          <a:xfrm>
            <a:off x="2045405" y="258712"/>
            <a:ext cx="4991499" cy="3736818"/>
          </a:xfrm>
          <a:prstGeom prst="rect">
            <a:avLst/>
          </a:prstGeom>
        </p:spPr>
      </p:pic>
      <p:pic>
        <p:nvPicPr>
          <p:cNvPr id="5" name="Picture 4" descr="Comparing CURE plots L vs. L &amp; AADT.jpg"/>
          <p:cNvPicPr/>
          <p:nvPr/>
        </p:nvPicPr>
        <p:blipFill>
          <a:blip r:embed="rId3" cstate="print"/>
          <a:srcRect l="30182" t="12092" r="59517" b="34051"/>
          <a:stretch>
            <a:fillRect/>
          </a:stretch>
        </p:blipFill>
        <p:spPr>
          <a:xfrm>
            <a:off x="268357" y="168966"/>
            <a:ext cx="904461" cy="33793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97764" y="4174436"/>
            <a:ext cx="4620304" cy="224676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No outlier here.</a:t>
            </a:r>
          </a:p>
          <a:p>
            <a:r>
              <a:rPr lang="en-CA" sz="2800" dirty="0" smtClean="0"/>
              <a:t>What can explain the drop?</a:t>
            </a:r>
          </a:p>
          <a:p>
            <a:pPr lvl="1"/>
            <a:r>
              <a:rPr lang="en-CA" sz="2800" dirty="0" smtClean="0"/>
              <a:t>Functional form – not likely</a:t>
            </a:r>
          </a:p>
          <a:p>
            <a:pPr lvl="1"/>
            <a:r>
              <a:rPr lang="en-CA" sz="2800" dirty="0" smtClean="0"/>
              <a:t>Terrain variable? Perhaps.</a:t>
            </a:r>
          </a:p>
          <a:p>
            <a:pPr lvl="1"/>
            <a:r>
              <a:rPr lang="en-CA" sz="2800" dirty="0" smtClean="0"/>
              <a:t>Other?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10539" y="506895"/>
            <a:ext cx="149938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Outliers?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URE for AADT.tif"/>
          <p:cNvPicPr/>
          <p:nvPr/>
        </p:nvPicPr>
        <p:blipFill>
          <a:blip r:embed="rId2" cstate="print"/>
          <a:srcRect l="6571" t="15353" r="9316" b="22821"/>
          <a:stretch>
            <a:fillRect/>
          </a:stretch>
        </p:blipFill>
        <p:spPr>
          <a:xfrm>
            <a:off x="496957" y="884584"/>
            <a:ext cx="7146233" cy="3963642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34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413111" y="273199"/>
            <a:ext cx="2437077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CURE for AADT: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45027" y="4164496"/>
            <a:ext cx="6400800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800" dirty="0" smtClean="0"/>
              <a:t>  Not good.</a:t>
            </a:r>
          </a:p>
          <a:p>
            <a:pPr>
              <a:buFont typeface="Arial" pitchFamily="34" charset="0"/>
              <a:buChar char="•"/>
            </a:pPr>
            <a:r>
              <a:rPr lang="en-CA" sz="2800" dirty="0" smtClean="0"/>
              <a:t>  Large bias-of-fit (26%) in A→B</a:t>
            </a:r>
          </a:p>
          <a:p>
            <a:pPr>
              <a:buFont typeface="Arial" pitchFamily="34" charset="0"/>
              <a:buChar char="•"/>
            </a:pPr>
            <a:r>
              <a:rPr lang="en-CA" sz="2800" dirty="0" smtClean="0"/>
              <a:t>  Function too high.</a:t>
            </a:r>
          </a:p>
          <a:p>
            <a:pPr>
              <a:buFont typeface="Arial" pitchFamily="34" charset="0"/>
              <a:buChar char="•"/>
            </a:pPr>
            <a:r>
              <a:rPr lang="en-CA" sz="2800" dirty="0" smtClean="0"/>
              <a:t>  Can be improved by choice of function?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426" y="5133423"/>
            <a:ext cx="63500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003236" y="5524887"/>
            <a:ext cx="2991678" cy="954107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For ‘overall fit’ sort by ‘Fitted Value’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6453" y="148121"/>
            <a:ext cx="8500651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former two CURE plots had L or AADT on the X-axis and gave hints about </a:t>
            </a:r>
            <a:r>
              <a:rPr lang="en-US" sz="2800" dirty="0" smtClean="0">
                <a:solidFill>
                  <a:srgbClr val="FF0000"/>
                </a:solidFill>
              </a:rPr>
              <a:t>how to change the function </a:t>
            </a:r>
            <a:r>
              <a:rPr lang="en-US" sz="2800" dirty="0" smtClean="0"/>
              <a:t>of for these variables.</a:t>
            </a:r>
          </a:p>
        </p:txBody>
      </p:sp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549" y="1710221"/>
            <a:ext cx="63500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559826" y="1967947"/>
            <a:ext cx="2117035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For L sort by ‘miles’</a:t>
            </a:r>
          </a:p>
        </p:txBody>
      </p:sp>
      <p:pic>
        <p:nvPicPr>
          <p:cNvPr id="133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487" y="3596033"/>
            <a:ext cx="63500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384237" y="3879573"/>
            <a:ext cx="2580859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For AADT sort by ‘AADT 94-98’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35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8516" y="217388"/>
            <a:ext cx="2426677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‘overall fit’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3029" y="949449"/>
            <a:ext cx="4684167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Here the X-axis is: Fitted Value.</a:t>
            </a:r>
          </a:p>
        </p:txBody>
      </p:sp>
      <p:pic>
        <p:nvPicPr>
          <p:cNvPr id="10" name="Picture 9" descr="Chapter 9 CURE plotrs for Fitted Values.jpg"/>
          <p:cNvPicPr>
            <a:picLocks noChangeAspect="1"/>
          </p:cNvPicPr>
          <p:nvPr/>
        </p:nvPicPr>
        <p:blipFill>
          <a:blip r:embed="rId2" cstate="print"/>
          <a:srcRect l="4808" t="4772" r="1603" b="55809"/>
          <a:stretch>
            <a:fillRect/>
          </a:stretch>
        </p:blipFill>
        <p:spPr>
          <a:xfrm>
            <a:off x="293936" y="1993370"/>
            <a:ext cx="8704543" cy="28346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775145" y="1322413"/>
            <a:ext cx="2376163" cy="461665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Function too high</a:t>
            </a:r>
          </a:p>
        </p:txBody>
      </p:sp>
      <p:sp>
        <p:nvSpPr>
          <p:cNvPr id="13" name="TextBox 12"/>
          <p:cNvSpPr txBox="1"/>
          <p:nvPr/>
        </p:nvSpPr>
        <p:spPr>
          <a:xfrm rot="57496">
            <a:off x="2551554" y="1995215"/>
            <a:ext cx="2288383" cy="461665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548123"/>
                </a:solidFill>
              </a:rPr>
              <a:t>Function too low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4685380" y="2507393"/>
            <a:ext cx="463090" cy="196050"/>
          </a:xfrm>
          <a:prstGeom prst="straightConnector1">
            <a:avLst/>
          </a:prstGeom>
          <a:ln w="19050">
            <a:solidFill>
              <a:srgbClr val="00B05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6460435" y="1715285"/>
            <a:ext cx="486669" cy="1117367"/>
          </a:xfrm>
          <a:prstGeom prst="straightConnector1">
            <a:avLst/>
          </a:prstGeom>
          <a:ln w="19050">
            <a:solidFill>
              <a:srgbClr val="0070C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31206" y="4991228"/>
            <a:ext cx="8419329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(only?) way to raise it  0 to A is to allow intercept.</a:t>
            </a:r>
          </a:p>
          <a:p>
            <a:r>
              <a:rPr lang="en-US" sz="2800" dirty="0" smtClean="0"/>
              <a:t>The way to lower it B to C is to use more flexible function S-shaped function (Logistic, Hoerl, … Chapter 10)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36</a:t>
            </a:fld>
            <a:endParaRPr lang="en-CA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37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59026" y="129208"/>
            <a:ext cx="6643614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Negative Multinomial: Time is a variable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966" y="736305"/>
            <a:ext cx="7630965" cy="24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275" y="2094009"/>
            <a:ext cx="6118663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892256" y="3349487"/>
            <a:ext cx="1526187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The data we have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t="56547" r="45900"/>
          <a:stretch>
            <a:fillRect/>
          </a:stretch>
        </p:blipFill>
        <p:spPr bwMode="auto">
          <a:xfrm>
            <a:off x="170751" y="4860234"/>
            <a:ext cx="4798814" cy="117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118653" y="4880113"/>
            <a:ext cx="3230216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But we used only 5 years, and then only averages and sums!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7522" y="4005470"/>
            <a:ext cx="8016478" cy="285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8417" y="198783"/>
            <a:ext cx="6842258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C-F spreadsheet for NM with a five year panel</a:t>
            </a:r>
          </a:p>
        </p:txBody>
      </p:sp>
      <p:pic>
        <p:nvPicPr>
          <p:cNvPr id="134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522" y="854766"/>
            <a:ext cx="7407452" cy="3096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48061" y="1540565"/>
            <a:ext cx="145296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6896" y="4641574"/>
            <a:ext cx="2562240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Computations &amp;</a:t>
            </a:r>
          </a:p>
          <a:p>
            <a:r>
              <a:rPr lang="en-CA" sz="2800" dirty="0" smtClean="0"/>
              <a:t>Starting guesses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38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1" name="Picture 3"/>
          <p:cNvPicPr>
            <a:picLocks noChangeAspect="1" noChangeArrowheads="1"/>
          </p:cNvPicPr>
          <p:nvPr/>
        </p:nvPicPr>
        <p:blipFill>
          <a:blip r:embed="rId2" cstate="print"/>
          <a:srcRect b="11409"/>
          <a:stretch>
            <a:fillRect/>
          </a:stretch>
        </p:blipFill>
        <p:spPr bwMode="auto">
          <a:xfrm>
            <a:off x="3980623" y="2644637"/>
            <a:ext cx="4800600" cy="4084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962" y="79516"/>
            <a:ext cx="8939526" cy="212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eft Brace 5"/>
          <p:cNvSpPr/>
          <p:nvPr/>
        </p:nvSpPr>
        <p:spPr>
          <a:xfrm rot="16200000">
            <a:off x="3528393" y="407503"/>
            <a:ext cx="457200" cy="4234072"/>
          </a:xfrm>
          <a:prstGeom prst="leftBrace">
            <a:avLst/>
          </a:prstGeom>
          <a:ln w="190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/>
          <p:cNvSpPr txBox="1"/>
          <p:nvPr/>
        </p:nvSpPr>
        <p:spPr>
          <a:xfrm>
            <a:off x="1461052" y="2673627"/>
            <a:ext cx="477771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Computations for log-likelihood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67948" y="4880113"/>
            <a:ext cx="230992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Solver Options</a:t>
            </a:r>
          </a:p>
        </p:txBody>
      </p:sp>
      <p:cxnSp>
        <p:nvCxnSpPr>
          <p:cNvPr id="11" name="Straight Arrow Connector 10"/>
          <p:cNvCxnSpPr>
            <a:stCxn id="9" idx="3"/>
          </p:cNvCxnSpPr>
          <p:nvPr/>
        </p:nvCxnSpPr>
        <p:spPr>
          <a:xfrm flipV="1">
            <a:off x="4277876" y="4850296"/>
            <a:ext cx="1188646" cy="291427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9" idx="3"/>
          </p:cNvCxnSpPr>
          <p:nvPr/>
        </p:nvCxnSpPr>
        <p:spPr>
          <a:xfrm>
            <a:off x="4277876" y="5141723"/>
            <a:ext cx="2162681" cy="364555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5874026" y="1292087"/>
            <a:ext cx="308113" cy="1490870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39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288234" y="506900"/>
            <a:ext cx="3310330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To add or not to add?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8660" y="1500808"/>
            <a:ext cx="8537713" cy="224676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800" dirty="0" smtClean="0"/>
              <a:t>   You </a:t>
            </a:r>
            <a:r>
              <a:rPr lang="en-CA" sz="2800" u="sng" dirty="0" smtClean="0"/>
              <a:t>do not </a:t>
            </a:r>
            <a:r>
              <a:rPr lang="en-CA" sz="2800" dirty="0" smtClean="0"/>
              <a:t>add a variable because the data is there;</a:t>
            </a:r>
          </a:p>
          <a:p>
            <a:pPr>
              <a:buFont typeface="Arial" pitchFamily="34" charset="0"/>
              <a:buChar char="•"/>
            </a:pPr>
            <a:r>
              <a:rPr lang="en-CA" sz="2800" dirty="0" smtClean="0"/>
              <a:t>   You </a:t>
            </a:r>
            <a:r>
              <a:rPr lang="en-CA" sz="2800" u="sng" dirty="0" smtClean="0"/>
              <a:t>do not </a:t>
            </a:r>
            <a:r>
              <a:rPr lang="en-CA" sz="2800" dirty="0" smtClean="0"/>
              <a:t>add a variable because the parameter is</a:t>
            </a:r>
          </a:p>
          <a:p>
            <a:r>
              <a:rPr lang="en-CA" sz="2800" dirty="0" smtClean="0"/>
              <a:t>    statistically significant; </a:t>
            </a:r>
          </a:p>
          <a:p>
            <a:pPr>
              <a:buFont typeface="Arial" pitchFamily="34" charset="0"/>
              <a:buChar char="•"/>
            </a:pPr>
            <a:r>
              <a:rPr lang="en-CA" sz="2800" dirty="0" smtClean="0"/>
              <a:t>   You </a:t>
            </a:r>
            <a:r>
              <a:rPr lang="en-CA" sz="2800" b="1" u="sng" dirty="0" smtClean="0">
                <a:solidFill>
                  <a:srgbClr val="FF0000"/>
                </a:solidFill>
              </a:rPr>
              <a:t>do</a:t>
            </a:r>
            <a:r>
              <a:rPr lang="en-CA" sz="2800" dirty="0" smtClean="0"/>
              <a:t> add a variable if doing so improves the accuracy</a:t>
            </a:r>
          </a:p>
          <a:p>
            <a:r>
              <a:rPr lang="en-CA" sz="2800" dirty="0" smtClean="0"/>
              <a:t>     of the estimates of E{</a:t>
            </a:r>
            <a:r>
              <a:rPr lang="en-CA" sz="2800" dirty="0" smtClean="0">
                <a:latin typeface="Symbol" pitchFamily="18" charset="2"/>
              </a:rPr>
              <a:t>m} </a:t>
            </a:r>
            <a:r>
              <a:rPr lang="el-GR" sz="2800" dirty="0" smtClean="0">
                <a:latin typeface="Calibri"/>
              </a:rPr>
              <a:t>σ</a:t>
            </a:r>
            <a:r>
              <a:rPr lang="en-US" sz="2800" dirty="0" smtClean="0">
                <a:latin typeface="Calibri"/>
              </a:rPr>
              <a:t>{</a:t>
            </a:r>
            <a:r>
              <a:rPr lang="el-GR" sz="2800" dirty="0" smtClean="0">
                <a:latin typeface="Calibri"/>
              </a:rPr>
              <a:t>μ</a:t>
            </a:r>
            <a:r>
              <a:rPr lang="en-US" sz="2800" dirty="0" smtClean="0">
                <a:latin typeface="Calibri"/>
              </a:rPr>
              <a:t>}</a:t>
            </a:r>
            <a:endParaRPr lang="en-CA" sz="2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208722" y="3866322"/>
            <a:ext cx="8537713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Two </a:t>
            </a:r>
            <a:r>
              <a:rPr lang="en-CA" sz="2800" u="sng" dirty="0" smtClean="0"/>
              <a:t>necessary conditions </a:t>
            </a:r>
            <a:r>
              <a:rPr lang="en-CA" sz="2800" dirty="0" smtClean="0"/>
              <a:t>must be met to </a:t>
            </a:r>
            <a:r>
              <a:rPr lang="en-CA" sz="2800" b="1" dirty="0" smtClean="0">
                <a:solidFill>
                  <a:srgbClr val="FF0000"/>
                </a:solidFill>
              </a:rPr>
              <a:t>consider adding </a:t>
            </a:r>
            <a:r>
              <a:rPr lang="en-CA" sz="2800" dirty="0" smtClean="0"/>
              <a:t>a variable.</a:t>
            </a:r>
          </a:p>
          <a:p>
            <a:r>
              <a:rPr lang="en-CA" sz="2800" dirty="0" smtClean="0"/>
              <a:t>One </a:t>
            </a:r>
            <a:r>
              <a:rPr lang="en-CA" sz="2800" u="sng" dirty="0" smtClean="0"/>
              <a:t>sufficient condition </a:t>
            </a:r>
            <a:r>
              <a:rPr lang="en-CA" sz="2800" dirty="0" smtClean="0"/>
              <a:t>must be met to </a:t>
            </a:r>
            <a:r>
              <a:rPr lang="en-CA" sz="2800" b="1" dirty="0" smtClean="0">
                <a:solidFill>
                  <a:srgbClr val="FF0000"/>
                </a:solidFill>
              </a:rPr>
              <a:t>justify adding </a:t>
            </a:r>
            <a:r>
              <a:rPr lang="en-CA" sz="2800" dirty="0" smtClean="0"/>
              <a:t>a variable. </a:t>
            </a:r>
          </a:p>
        </p:txBody>
      </p:sp>
      <p:pic>
        <p:nvPicPr>
          <p:cNvPr id="47106" name="Picture 2" descr="https://encrypted-tbn3.gstatic.com/images?q=tbn:ANd9GcRyvubqJUeHlsqH39jUr0w96jys06eiNjeoac699BvsUNvqHnz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5434" y="0"/>
            <a:ext cx="2073754" cy="1554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40</a:t>
            </a:fld>
            <a:endParaRPr lang="en-CA"/>
          </a:p>
        </p:txBody>
      </p:sp>
      <p:pic>
        <p:nvPicPr>
          <p:cNvPr id="136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4435" y="286026"/>
            <a:ext cx="4337877" cy="1700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89043" y="795130"/>
            <a:ext cx="213231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ML estimates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36103" y="3081132"/>
          <a:ext cx="7991061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4881"/>
                <a:gridCol w="1171604"/>
                <a:gridCol w="893556"/>
                <a:gridCol w="886278"/>
                <a:gridCol w="1141581"/>
                <a:gridCol w="1179919"/>
                <a:gridCol w="1103242"/>
              </a:tblGrid>
              <a:tr h="424780">
                <a:tc>
                  <a:txBody>
                    <a:bodyPr/>
                    <a:lstStyle/>
                    <a:p>
                      <a:pPr algn="ctr"/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1994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1995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1996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1997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1998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Sum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0679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Observed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1759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...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...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1837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1850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9229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</a:tr>
              <a:tr h="430679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Fitted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1752.2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...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...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1887.7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1968.7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9229.0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E1"/>
                    </a:solidFill>
                  </a:tcPr>
                </a:tc>
              </a:tr>
              <a:tr h="430679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O/F Ratios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1.001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...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...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0.973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0.940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1.000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36104" y="2464905"/>
            <a:ext cx="270093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Time is a variable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122" y="1482596"/>
            <a:ext cx="5940972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097157" y="4720561"/>
            <a:ext cx="6897757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373/359=1.04</a:t>
            </a:r>
          </a:p>
          <a:p>
            <a:r>
              <a:rPr lang="en-CA" sz="2800" dirty="0" smtClean="0"/>
              <a:t>Under identical conditions, in 1995 4% more crashes than in 1994. Time is variable.</a:t>
            </a:r>
          </a:p>
          <a:p>
            <a:r>
              <a:rPr lang="en-CA" sz="2800" dirty="0" smtClean="0"/>
              <a:t>What does it represent?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1311965" y="3299791"/>
            <a:ext cx="3945835" cy="27829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965713" y="3269974"/>
            <a:ext cx="1282148" cy="288235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48479" y="347870"/>
            <a:ext cx="5222584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Estimating yearly scale parameters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41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42</a:t>
            </a:fld>
            <a:endParaRPr lang="en-CA"/>
          </a:p>
        </p:txBody>
      </p:sp>
      <p:pic>
        <p:nvPicPr>
          <p:cNvPr id="4" name="Picture 3" descr="Thirteen scale parameter estimates.tif"/>
          <p:cNvPicPr/>
          <p:nvPr/>
        </p:nvPicPr>
        <p:blipFill>
          <a:blip r:embed="rId2" cstate="print"/>
          <a:srcRect b="52075"/>
          <a:stretch>
            <a:fillRect/>
          </a:stretch>
        </p:blipFill>
        <p:spPr>
          <a:xfrm>
            <a:off x="894522" y="738601"/>
            <a:ext cx="5943600" cy="2200275"/>
          </a:xfrm>
          <a:prstGeom prst="rect">
            <a:avLst/>
          </a:prstGeom>
        </p:spPr>
      </p:pic>
      <p:pic>
        <p:nvPicPr>
          <p:cNvPr id="5" name="Picture 4" descr="Yearly scale parameters for 13-year panel.tif"/>
          <p:cNvPicPr/>
          <p:nvPr/>
        </p:nvPicPr>
        <p:blipFill>
          <a:blip r:embed="rId3" cstate="print"/>
          <a:srcRect l="8173" t="14938" r="10256" b="25103"/>
          <a:stretch>
            <a:fillRect/>
          </a:stretch>
        </p:blipFill>
        <p:spPr>
          <a:xfrm>
            <a:off x="2365514" y="3016732"/>
            <a:ext cx="5713964" cy="34039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75252" y="238539"/>
            <a:ext cx="6071599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With 13 year, 13 yearly scale parameters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23722" y="3130826"/>
            <a:ext cx="2687723" cy="52322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For extrapolation</a:t>
            </a:r>
          </a:p>
        </p:txBody>
      </p:sp>
      <p:cxnSp>
        <p:nvCxnSpPr>
          <p:cNvPr id="9" name="Straight Arrow Connector 8"/>
          <p:cNvCxnSpPr>
            <a:stCxn id="7" idx="1"/>
          </p:cNvCxnSpPr>
          <p:nvPr/>
        </p:nvCxnSpPr>
        <p:spPr>
          <a:xfrm flipH="1">
            <a:off x="5645426" y="3392436"/>
            <a:ext cx="278296" cy="841634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832114" y="4694582"/>
            <a:ext cx="2963568" cy="52322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For years with data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830417" y="4810539"/>
            <a:ext cx="695740" cy="149087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3319670" y="4154557"/>
            <a:ext cx="1262269" cy="49695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43</a:t>
            </a:fld>
            <a:endParaRPr lang="en-CA"/>
          </a:p>
        </p:txBody>
      </p:sp>
      <p:sp>
        <p:nvSpPr>
          <p:cNvPr id="4" name="Rectangle 3"/>
          <p:cNvSpPr/>
          <p:nvPr/>
        </p:nvSpPr>
        <p:spPr>
          <a:xfrm>
            <a:off x="426255" y="854764"/>
            <a:ext cx="31220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β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[1-β</a:t>
            </a:r>
            <a:r>
              <a:rPr lang="en-US" sz="2400" baseline="-25000" dirty="0" smtClean="0"/>
              <a:t>slope</a:t>
            </a:r>
            <a:r>
              <a:rPr lang="en-US" sz="2400" dirty="0" smtClean="0"/>
              <a:t>(Year-1986)] </a:t>
            </a:r>
            <a:endParaRPr lang="en-CA" sz="24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1965" y="1321905"/>
            <a:ext cx="5019261" cy="163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67747" y="238539"/>
            <a:ext cx="3325334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Saving on parameters</a:t>
            </a:r>
          </a:p>
        </p:txBody>
      </p:sp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3" cstate="print"/>
          <a:srcRect l="5448" r="6054" b="22132"/>
          <a:stretch>
            <a:fillRect/>
          </a:stretch>
        </p:blipFill>
        <p:spPr bwMode="auto">
          <a:xfrm>
            <a:off x="244919" y="3732757"/>
            <a:ext cx="8547086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67748" y="3190463"/>
            <a:ext cx="401193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model equation so far</a:t>
            </a:r>
          </a:p>
        </p:txBody>
      </p:sp>
      <p:pic>
        <p:nvPicPr>
          <p:cNvPr id="137221" name="Picture 5"/>
          <p:cNvPicPr>
            <a:picLocks noChangeAspect="1" noChangeArrowheads="1"/>
          </p:cNvPicPr>
          <p:nvPr/>
        </p:nvPicPr>
        <p:blipFill>
          <a:blip r:embed="rId4" cstate="print"/>
          <a:srcRect l="30268" r="30873" b="19673"/>
          <a:stretch>
            <a:fillRect/>
          </a:stretch>
        </p:blipFill>
        <p:spPr bwMode="auto">
          <a:xfrm>
            <a:off x="157797" y="4448037"/>
            <a:ext cx="3605151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44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613168" y="1114717"/>
            <a:ext cx="7924800" cy="2677656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2800" dirty="0" smtClean="0"/>
              <a:t> It keeps the advantages of the NB;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/>
              <a:t> It makes use of all available information;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/>
              <a:t> It allows one to tailor the estimate to the year of </a:t>
            </a:r>
          </a:p>
          <a:p>
            <a:r>
              <a:rPr lang="en-US" sz="2800" dirty="0" smtClean="0"/>
              <a:t>     interest;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/>
              <a:t> If there is regularity, it allows one to estimate for</a:t>
            </a:r>
          </a:p>
          <a:p>
            <a:r>
              <a:rPr lang="en-US" sz="2800" dirty="0" smtClean="0"/>
              <a:t>     the future.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" y="4126523"/>
            <a:ext cx="7854462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Exercise: </a:t>
            </a:r>
          </a:p>
          <a:p>
            <a:r>
              <a:rPr lang="en-US" sz="2800" dirty="0" smtClean="0"/>
              <a:t>Use all 13 years of data. Is the sequence of </a:t>
            </a:r>
            <a:r>
              <a:rPr lang="el-GR" sz="2800" dirty="0" smtClean="0">
                <a:latin typeface="Calibri"/>
              </a:rPr>
              <a:t>β</a:t>
            </a:r>
            <a:r>
              <a:rPr lang="en-US" sz="2800" baseline="-25000" dirty="0" smtClean="0">
                <a:latin typeface="Calibri"/>
              </a:rPr>
              <a:t>0</a:t>
            </a:r>
            <a:r>
              <a:rPr lang="en-US" sz="2800" dirty="0" smtClean="0">
                <a:latin typeface="Calibri"/>
              </a:rPr>
              <a:t>’s regular? If yes, replace by function.</a:t>
            </a:r>
            <a:r>
              <a:rPr lang="en-US" sz="2800" dirty="0" smtClean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6104" y="188844"/>
            <a:ext cx="4952253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The attractions of the NM model</a:t>
            </a:r>
            <a:endParaRPr lang="en-CA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45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178905" y="153725"/>
            <a:ext cx="2244461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How to report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8905" y="809869"/>
            <a:ext cx="8587408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Usually the modeller introduces variables A, B, C and D into the model equation, one after the other, and then reports the parameters of the final, ‘fully loaded’ model.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8905" y="3845707"/>
            <a:ext cx="8607287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However, if the modeller reported the results at every stage: Model with ‘A’, Model with A&amp;B, Model with A&amp;B&amp;C and model with A&amp;B&amp;C&amp;D users could make use of the model that matches the information they have.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8905" y="2327788"/>
            <a:ext cx="6400800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Suppose the user only knows the value A, B and C for some unit or population. </a:t>
            </a:r>
          </a:p>
          <a:p>
            <a:r>
              <a:rPr lang="en-CA" sz="2800" dirty="0" smtClean="0"/>
              <a:t>Now the fully loaded model is of no use.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8905" y="5794513"/>
            <a:ext cx="709957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Conclusion: Report all practical combinations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46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218661" y="208722"/>
            <a:ext cx="5886355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Summary for section 9. (Adding Traits)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8784" y="854765"/>
            <a:ext cx="8378686" cy="3970318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The questions was ‘whether’ and ‘how’;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Bias in use: If we know more than is in SPF;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Variable is candidate if: (a) it is still safety-relevant and (b) information about it is available in applications; 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The sufficient condition: reduction in bias</a:t>
            </a:r>
            <a:r>
              <a:rPr lang="en-CA" sz="2800" baseline="30000" dirty="0" smtClean="0"/>
              <a:t>2</a:t>
            </a:r>
            <a:r>
              <a:rPr lang="en-CA" sz="2800" dirty="0" smtClean="0"/>
              <a:t> &gt; increase in Variance of estimate of E{</a:t>
            </a:r>
            <a:r>
              <a:rPr lang="en-CA" sz="2800" dirty="0" smtClean="0">
                <a:latin typeface="Symbol" pitchFamily="18" charset="2"/>
              </a:rPr>
              <a:t>m</a:t>
            </a:r>
            <a:r>
              <a:rPr lang="en-CA" sz="2800" dirty="0" smtClean="0"/>
              <a:t>};</a:t>
            </a:r>
            <a:endParaRPr lang="en-CA" sz="2800" baseline="30000" dirty="0" smtClean="0"/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Whether variable is ‘s-r’ is established by VIEDA;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AADT was s-r and multiplier increased with AADT;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47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477079" y="258417"/>
            <a:ext cx="6861092" cy="440120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en-CA" sz="2800" dirty="0" smtClean="0"/>
              <a:t>Adding a variable to the C-F spreadsheet is straightforward;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CA" sz="2800" dirty="0" smtClean="0"/>
              <a:t>As a result all parameters change. This means: all are provisional;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CA" sz="2800" dirty="0" smtClean="0"/>
              <a:t>Each variable has a CURE plot. Each CURE plot suggests the further steps;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CA" sz="2800" dirty="0" smtClean="0"/>
              <a:t>Our data are yearly. To make use of them, use NM likelihood function;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CA" sz="2800" dirty="0" smtClean="0"/>
              <a:t>Now ‘year’ is a variable.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CA" sz="2800" dirty="0" smtClean="0"/>
              <a:t>To be of practical use, report every model.</a:t>
            </a:r>
          </a:p>
        </p:txBody>
      </p:sp>
      <p:sp>
        <p:nvSpPr>
          <p:cNvPr id="121858" name="AutoShape 2" descr="data:image/jpeg;base64,/9j/4AAQSkZJRgABAQAAAQABAAD/2wCEAAkGBhASEBAQEBQUFRUVFRYQEBYUFBAVEhUVFRUVFRQRFhIXGyceGRojGRYVHy8gIycpLCwsFR4xNTAqNSYrLCkBCQoKDgwOGg8PGjEkHSQ1LDAsKSwvKSwsLiwsKjUpLCwsLCkpLCwsLCksNCksKSwsLCwsLCwpLCwsLCwsLCksLP/AABEIAOEA4QMBIgACEQEDEQH/xAAcAAEAAgIDAQAAAAAAAAAAAAAAAQcFBgMECAL/xABKEAABAwICBgYGBgcGBQUAAAABAAIDBBEFEgYHITFBURMiYXGBkTJSkqGxwRQjQmJygkNjorLC0dIVJERU4fAXJTOTwxY0U3OD/8QAGwEBAAIDAQEAAAAAAAAAAAAAAAEEAgMFBgf/xAAzEQACAgIABQIDBgYDAQAAAAAAAQIDBBEFEiExURNBFCJhMkKBkbHwFSNScaHBM9HxJP/aAAwDAQACEQMRAD8AvFERAEREAREQBEQoAi+bqHSgbSQBzJsEB9osTU6VUMd+kqYW233kZfyBXQk1jYWP8VGe7O74BYucV7m2NFku0X+TNlRasNZuFf5lvsS/0rni1hYY7dVReJLfiFHqR8mXw1y+4/yZsSLHUukFLJ/054XfhkYT5XXfDuSyTTNLi13R9IoupUkBERAEREAREQBERAEREAREQBERAEREAUFCVqummn0NA3LskmcLsjB3Dg954D3n3rGUlFbZsqqnbJQgts2SrrY4mGSV7WNG1znENaPErRcZ1x0kZLadrpiNma2WPwvtd7u9VTj2ktTWPz1Ehd6rRsjZ2NZuHfv7Vi1Qnlv7p6bG4JBLdz2/C7G5YzrVr5riN/RN+4Gg+1tI81qdXiM0pvLJJIfvvc74lcBUKrKyUu7OzVjVVLUIpEKURYG8KFKgoCF3qHHKmE3hmlZ+GR4Hley6SLJNoxlCMlprZvWD63q+KwmLZm/eaA72m2963jB9b9DLZs2aFx4uF2e0N3iPFUapC3RyJxOddwrHt660/oep6erZI0Pjc1zTtDmkEHuIXMF5mwLSWqo356eQt4ubvjd+Jh2Hv39quTQzWXDWZYZQIp+Db9ST8Djx+6dvertWRGfR9GeezOF24/zL5o+TdUUXUqyckIiIAiIgCIiAIiIAiIgCi6lQUBgtM9JG0VI+c2L/AEIWn7T3br9gsSe5eea2tkmkfLK4ue8lz3HeSf8Ae5WHrtryZ6aC+xsbpSO17soPkz3lVquXlWNy5fB7Lg2PGun1PeX6BLLYcC0Drqqzo48rD+kl6jO8X2u8AVuVPqpo4Gh9fVd4DmRM7szrk+FlqjTOXXRcu4hRU9OW34XVlVkL6ZGSQACSdgABJJ5ABbHpwygbNG3Dy0xhlpHNLzd+Y/adv2W3LM6o8B6WqdUuHVgHV5GR2weQufEKFW3PkMrMuMMd3ta+j7mmz4PUMZ0j4ZWsuBmdG9rbncLkLpEL0di1LFXUtRAHBwOeEn1ZWH4hwC87VEDmOcx4s5pLXDkQbEeazup9PWuxowM74pSUlpr2OzhOA1NUXCmidIWAF+XLsBvY7SOR8lwYhh0sEhimYWPFiWutcXFxu7FY2pAdet/DD8ZVidYOFzVOMyQwNL3ubEABuA6Nt3E8AOay9JempLuYrNfxUqZaUUt7NIYwk2AJPIAk+QUEW2FXrozopSYVA6edzeky/Wyu3NHqRjfa/ifcq50607Na7o4mBkIOwlrelfbc5zt7R90eKTpUI7k+vgijPeRa41w3FfeNQU3Vu6MaBYfU4bTTTR5XmMl8jXuYdhcC436u4cQuhiGpoObnoqkOB2gSAEHulZs9yPHlraC4rRzOMtrT11Kyupa4ggjYRtBG8HmCspjuilXRkfSIy0E2a8EOY48g4cew2KxQVdpx7nShONkdxe0XVqx07NU36LUOvMwXY4/pWDff7w489/NWCF5ewvEn080U8Zs6NweO228dxFx4r03RVLZI2SN3Pa17e5wBHuK6eNY5x0+6PH8WxFRYpQ7S/U50RFaOOEREAREQBERAEREAUFSoKAonW7PmxNw9SKNvuc/+JafTyBr2OIuA4OI5gEEhbDrImzYpWHk5rB+WNgWtri2v+Y2fQMKGsaEfoi09GtYlVW4jBDZsUJzlzGi7iGxvIzPPaBussPrjfevjHqwN973n+S62qWO+JMPqxSO9wHzUa2pL4m8cooh7ifmt8puVO2/c5tdNdeeowWkomnK8MHp/7LwcvI+sDDK8WJJmktlZ4Xa3wKrTV7gX0quia4XZH9dLysw9Vp73WHmrQ0r1iQUMogdG+R+UPOUsAbcmwJPHZfcpx0oxc29GPFJytsjj1rfu0a7qirZ2yVEMzJMsn17XuY8Nz7n9Yi1yCD+VYLW1gXQ1nTtHUnGfsEjbB48eq7xKzjtdgvspTbjeXbbuDVsun2EtrcNc6PrOa0VMJHEAXIHewn3LZqM63GL3oqqy3Hy422Q5VLp+/wDBqupAdau7oR75VveKVtFRGSrmLWOlLWudve/KA1rQN9gNuzZvK0bUgP8A3p/+n/yLW9atQ52JzNcSQxrAwEmzQWNJAHC5N1MZ8lKZFuN8TnzhvS6b/JG961sBfU0jKiFxd0N5HMBJa9hG2QDi4DbfkSqVVxaptKumhNFKbviF4r/ai3Ze3KTbuI5LSdYuiX0KpLox9TLd8XJp+1F4bx2HsWu+POvUj+Jc4dY6LHiWd12+pZmg0BkwWGMWu6KWMX3XLpG7fNV07QrGaI54RJs+1TyZr97BtPsqw9Xrz/Y0RabEMmsRvBD5LFV5hmtnEYrCRzJh+sbZ3tst81sny8seYp4yvdtqqSa31T/Ex2P6Y1tTCKWrsSx4kBczJKCA5tnDYOPLgtfC23TbTlmIRQDoTHIxzi83a5paW2sHbDv4ELUgqVr699noMSOq+sOX6Ar0foLNmw2id+pYPIW+S84legtWEubCqTsD2+zI8fCysYb+ZnK47H+VF/X/AEbSiIukeTCIiAIiIAiIgCIiAKCpXy51tqA816VT56+sdznk9zyB8Fi1zVsueWV/rPe/2nE/NcK4MnuTZ9Ipjy1xX0Rumqmthhq5ZZ5GRtEDhme4NFy9mzbxtdYrTzFI6jEJ5onBzDkDHC9iGsaDv7brX0us/UfJyGhYsVe799WtaNr0O03bh8cobAJJJCCXOflAa0bG2AJ3knesFjeLvqqiWok2OkdmsL2aNzWjsAAC6F1F1DnJrl9jZHHrhY7UvmfuTmWw0en2IRRMhjnIYwZWjLGbDlctuVrqzWiWi8lfP0LHBgDS97yCQ0DYNnaTZTDm3qJGQquTmtS0vJxYNpRV0hkNNJkzkF9msINr22EbN53LqYriktRK6ad2Z7rZjYC9gANg2bgFtmlWq+WjpnVAlEoaWh4DC0gONs17nYDbzWkrKanH5ZGvHlRdu2rW+2/c7WE4pJTTRzxGz2HMOR4FpHEEXB71tGO6y31lO6nqKeI36zHsc8OY8bngG/aLciVpiKIzlFaRlZjVWTU5LquzLJ0K1mU1LSx0s8chy57vbkc0hzi70SQeKypk0arN/RROPY6ndfv2NPvVQqbLYsh601sqT4ZW5OcJOLfhlh6WasoIaaWspZy9jAHZXZXggkDqyN7+IVehfUc72hzWucA4WcASA4ciBsK+QFrslGT2lot41VlcWrJc3hklXpqemvhjR6ssrfeHfxKi1cepKe9JUM9WfN7UbP6St2I/nOfxqO8bfhoshFAUrqHjQiIgCIiAIiIAiIgC6mKzZIJn+rG93k0ldtYTTWfJh9a79RIB3luUfFRJ6TM61zTS+p5vaVKBFwGfSUQoUqFIChSoUkBXXqowQU9Cal+x0/1hJ4RMuGfxO/MFUuj2DuqqqGnb9twDjyaNr3eDQVeWmEEooHU9Iy7nBsDQ0tGWO1nHaR9kW8Vcxo95nA4vdvloT1vv/b9/ofWD4rDidFLss15lgeOQuQ095aWO8VQeI0D4ZpYXjrRucx3gbX8d/irX1bYHXU0s0dTAWRPaHNOZhAe3Zua7iD+ysLrfwYxTxVMexsoyP7JGDYfFtvYWd0XOtSfdGjAsjRkypi9xl2K4si5PpDufwXI7rNvxHJUtHom2u5wKQoUhYmwKVClQSF2sLx2aleXwuc0nYcr5GePVIB8bhdVdeoO5ZwbT6Gq2MZR1LsWRguuSoZYTkPH32i//AHIwLeLHKxdHdPqOrIY14ZIdzHEdb8Dhsd3bD2LzbmX3HKQQQd20c+w3VyN8o9+pxruFUW/Z6P6HrQFSqo1cazy8spK11ybNhlO8nhHIefJ3nzVqgq7Camto8zkY08efJP8A9PpERZlcIiIAiIgC1XWfNlwuq+8GM9qRq2paLrjnth2X1po2+WZ38IWu16gy1hx5r4L6r9Sj0RFwz6EQoUqFIChSVCkgtTUxgOyatcN/1EPuMjh7h4FfWk+tGSmq5YYoo3hlmlzy++a3WAANtm7wWo4XrIrqeFlPD0TWMFm/VgnfckknaSSStdrJi97nuNy45nHmSSSfMq36yjBRgcRYDtyZWXpNPsiwYdc9UTYwQ242Ml/itx0loxW0L8nWLmCaE/eAzN8xceKoqJ9jfwW0YZp9WQRMhjczK0WbmYCbXJte/asq79pqZpy+HKMoyx1po12pi2X48V12PI3LtV1Xnc9xABeS4gCwFzc2HDaumqsu/Q7dW3H5jnqeB5hcQXJOfR7v5LjCxZsh2CkKFKxMwrA1OU0Us9XFKxj2uhaS17WuGx9tx/Eq/W+6mJbYhI31oH+58ZW/H/5Ec/iS/wDlnr99TMaa6mY3NdNhwyPG0wkno39jCfQPYdncqbkY5ji14LXNJa5pBBBGwgjgV65VP679D2hrcRiFjcR1QHG+xkvfezT3t5K/bUtbR57Az5qSrse/DKqjkV/6rdLjV03RSm80NmuJ3vYfQf37LHu7V54jctz1ZY0afEKc36sjugf3SbG+Tsp8FWrlyTOvnUrIofldUei0UAqV0jxoREQBERAFWuu+e1NSs9aYu9lh/qVlKp9d8t5KGMb7Su8zG0fBab3/AC2dDhi3lQ/fsVait5ugmDUYaayS7iM31sobfujbYkeayUeiuD11O8UrIuLBJECHMfbZe+3lsO9UFiy8rZ6OXGKl1UXy+ddCkGRlxAaCSdgABJJ5ABZCHRitd6NNOf8A8pB8Qu/oRTH+1KRh3tm2/kDifgra0103GH9DeIyGTNbr5bZcvYefuUV0xcXKT1ozy86yu2NVUdtrZULdBMSIv9Fm8Wge4lYqvwyaB2SaN8bt9ntLT3i+9WVBrrBe0PprMv1i2W7gOJALQD5radYuFxz4dO5wGaJhnjdxBbtIB5EXHitnowlFuD7Ff+IZFVkY5EEk/BSWCYDPVy9DTtDn5S+xcGiwsCbnvCzv/DHEXHYyPZsN5YwV39TTf7/J2QP/AH4wto1gabSUkkIhjjdna4v6QPvdpAFsrh2pXVBw5pDKzL45Po067e5o41ZV4vmYzwlZ8V08W0OqaaPpZmgNuG3EjTtN7bB3LM/8WKr/AOGn8pv61jdINPJ6yHoZI4mDMH3Z0l7tvs6ziOKhqnXTezKE85zXPrRr/Rt7V2cN0fqajP8AR43SZLZsttl723nsPkulc/7CubV9hsdNQNfKDmlBqHkcGW6l/wAov+ZY1Vqx6N2ZmSxq+ZdW+xUmKYZNCWtmjdGSCWhwtcCwJHNdJXHrOwtlTQsnjbYwkPabb43gZ/D0XeCptYXV8ktG3h+V8RVzPv7k3U3Vz6J0kcmAjMxpPQzgEtaTcGS1jZVVozo9LW1DII9l+tI7gxnF5+Q4lJUta17k050bPU5lrkMZdblqlltikY9aOVv7Id/Cu9rC0Pw6ihYYnS9M/Yxhc1wIHpSOBFwO7iVhdWsuXFaTtc5vtRvCmMHXYkzXbfHKxJyh20+56FCxOl2Hiegq4iL5oZLfiDS5p8HAFZYLEaX4g2CgrJnGwZDIR3lpDR4uIHiuszxMejR5Tiesnh0xa9rxva4OHgb/ACWHp1nMIpTJJHGN73tYB2ucB81zbVroe0xpbg2z1Uw3APMXX2vhjbADlsX2umeJCIiAIiIAqh1qHpMVoYvuxftzOH8Kt0qoNJ/rNJKdnqugHsjpCq+R9nX1R0+GdLXLxFv/AAZPWHoTWVtWx8AZ0bYgzM94btzvJFtp3EcF2sOof7Fw2d7yZJXOzdRriwPIysBNtjRvLjb4LDad6wq2nrZaeBzGsYGfYa51y0OO0962TV3pBNX0sv0oNcQ8xE5QA9rmgkFo2cbeK1rkdj5ftFqxZEcWDs16fTou5W+rVpditOTtP1rz39E/b5lWVpzoO7EHQETCMRhwILC65cWm+8W3LRdW1I1uMPa3a2MThvcDlHuWW1q6SVVPVwsp5pIx0WdwY4gEl7hcjjuWFfLGp83ks5KstzYql6fL0/ydvDtTULHtfNO6RrTmLQwMa622xdcmynWbptAKd9HA8Pkk6spYQWsZvLSRszHdbhtWX0F0nbiNK+OoDXSMGSdpAs9p3Py7rHj2hVtrD0Q+gzgxA9BJcxccpHpRE9nDs7llZqNe610Zrx1K7K5MqXzR7L2/fuZTUu3++znlAffIz+S3TSHRykqXh1QLua5zGnpHMABNzsB27VqGpNv95qj+qaPN/wDouPXQAKunAFvqcx7SZHbfcohJRp21snJqlbxBxjLleu/4G0Rat8Isbm/dMQBy2XWkaxdGqSkNN9FN8/SZ+sXejky93pFaZdLrTO6LWlE6FOBdXNSla2vH7Z3sEw41FRFCPtus7saNrz7N1bOsbEhT0RZGbdIxtOz8JHWHsAjxWE1M4GHPnq3i4aOgjuOLrOkPllH5it5xyiwyctjqzATHsDXShhbe3AOHC29WKov02/dnLzrovKjFptR7pGL1b4i2rwzoZTmLM1NID6lrN/YNvBU3jWFupqianfvjeWd4Hou8RY+KvrAMPw2mc4UZiaZLBwbNnzEXtZpcdu07loOubA8ssNY0bJB0Mn42i7T4tuPyrG6Ddab7oz4dkRjlSjFajLtvybRq2ZnwdjOfTs83vHzWQ0Q0Vbh9KWtGeYtzzEb3vA2MaTuaNw778VjtUcn/ACxo9WWUftZvmsNgus502K9G/q07/qImmwyuB6sju1x2dlxyW2MopRbKltVtll0Ydk9srnH8amqqiSef0ibZeDANgjA4W/muzodNkxGid+vYPaOX5rO61tG/o9X9IYPq6i7+wSj0x47HeJWn0VUY5I5RtLHtkA55XB1r+CoSTjZ1PTVShdi/y10a1r8D1JdUnrr07bN/yylcHNa4Oq3tN25mm7YQeNjtPaAOBWO0o1p19SHRNtTsN2ubHm6Qji10p2jwstHbEB2K7PIX3ThYvCJ75ren0OCnprKwdU2AmevZIR1IPrnHhm3Rt9rb+UrUMOw+SaRkMLS97zla0byfkOZ4L0XoToqygpWxCxe7rzvH2n8h90bh/qtNUXZLb7IvcQvhjU+nH7T6fgbAApRF0TyIREQBERAQVTsUrX6Tvc4gBkjtpNgOjgy7+8K4ivNGk02etrHc55fc8j5Kpky5Un9TtcIp9WVkd946/Mt/FdFMImmkqKh7S95BdepyjYA30Q4cAF1sa0vw/D6V0FCYy+xEbInBwa536R79vftNzZUvZFVeT/THTOxHhO9KyxyS9vY3bVRWxR1ssk8jGDoXAOe4NBcXs2XPG1yuLWpiUU1cHQva9ohY3Mxwc293ki471pqFavV+TkLqxEsj19+2tGY0T0hdRVUc4uW+jK0fajPpDvG8doCtjSzFMMraSSE1VOHEZ4iZGgteBdpPLkewlUddC5Z13OEXHW0asnAjdYrU9SXg37VJi1PTzVZqJY4rsY1pe5oBIc4mx48Fv1djmCTODppaOQgZQXmJxAvewJ4XJVBIsoZDjHl0acjhcbrXbzNN+C9fpej/ADoPKD+S17TyfBzQyik+idLdmTohF0lswzWyi+66qtElkbWtIivhXJNS9R9C8NEccw6joYYTVQZmszygSMuXu6zhbieHgFTOLV7p55p375Hueey52DwFh4Lq3RYTuc0l4LONgxonKze3LyclJUuikZKzY5jmvae1pBHvCuvSXFqKvw17RPCHvjE0bXSMDmyNAcGkE3BvdviqQSyV2uCa8jJwo3yjPenEt/VNjFPHQvZLLGw9M8gPexpsWs22J3Kpqo2lkIO57rEH7xsQVw2U5VEreaKXgypxFVbOze+b2LlfVRYtg+VzmCcNvYuaCJ4+NjwcP31TLha4KZUcNiTs59eRi4vw3Mk+je0vB13FbDo3oHW1pBijLY+MsgLYwOw73dwurn0W0Hw+OGCVlPGXujY8veDI67mgkgvvbfwW2BquQxv6mcTI4y+sao/i/wDo1nQ3QSnw9l2deVwtJK4bT91o+y3s87rZ0RXIxUVpHn7LJWS5pvbCIikwCIiA4cxTMVCICHyWBPLb5LzBPLme9x+05zj4kn5r0pjE+Snnf6sUjvJhK8zM3BUMx9kem4DH7cv7H0hRFzj05CFFCkgKCpUFSQECIgCIiAIiIApUBSgClQpUEhQ5SoKIhnpLRebNQ0bucEX7gWTusDoHJmwyiP6lo9m7fks8u7Hsj5zctWSX1Yul0RZGoXS6IgF1KhEAREQGE03my4dWu/UvHtDL8151C9E6b0T5sOq44xdxjJaBvOUh1h3gLzq1y52Z3R6vgWvTl53/AKPtFF1KoHoiFClQpIChSVCkgIiICVCIgCIiAKVClAFKhTdQSF8lSSvkngN+4AbyeVlKRDei/wDVnJfCqTsD2+Ur1tCwOg2EvpsPpoZBZ4aXvHJz3F5b3i9vBZ5duC1FHzvIadsmu23+oREWZoCIiAIiIAiIgPmSQNBJ4KndOtAHvkdU0TB1ruliBsc2/OwHZt4t57t6tuuF2gdvwXR+jBYTgprTN9GRZRLmgzzdMHxuLJGuY4b2uBa7yKCVeiazBopRllYx45PY1w9612t1WYdJciMxn9W97R7O0e5VJYi9md2rjj+/H8imukTOrLqdTEf6KokbyDmsePMWWMn1N1Y9Coid+Jr2/C61PEkXY8ax332jR8yi62uXVTiY3dA7ukI+LV1ZNW+LD9A090sXzcsPhp+DcuK4z+9/hmvXUXWbdoHio/wrz3OjP8S4naF4p/k5f2f5p8PPwZ/xLG/rMTdLrKf+j8U/yc3kP5r7boRip3UkniWD4lPh5+B/Esb+sxF1N1nWavMWP+Gt3yQj4uXai1W4qd7Im/ilaf3bqfhp+DB8Vxl941i6ZlucOp6vPpywN7jI4/urI0+pV36Sq9iIfEuWSxZmqXGcddtv8CujIvh0yt2k1O0Tf+o+aTveGjyaB8VnKHQLD4drKeO/Nzc583krYsTyyrPjsfuxZR+H4XUVBtBE+Tta05fF24eJVi6E6upIJWVVUW52daONtnAO4Oe7cSOQ81YzKVoFhsHACwHkvoQBWIURj1OVkcTuuXL2X0MjTy5mg+feuRdeiAAIHNdhbzmBERAEREAREQBERAdarO5ddc9VvHcuFARZFKICEUogIRSiAhFNlFkARLJZAEU2RAQilEBCKUQEIpRAc9Jx8F2V1aTee5dpAEREAREQBERAEREB1Kn0vBcSIgCIiAIiIAiIgCIiAIiIAiIgCIiAIiIAiIgOal3nuXaREAREQBERAEREB//Z"/>
          <p:cNvSpPr>
            <a:spLocks noChangeAspect="1" noChangeArrowheads="1"/>
          </p:cNvSpPr>
          <p:nvPr/>
        </p:nvSpPr>
        <p:spPr bwMode="auto">
          <a:xfrm>
            <a:off x="155575" y="-2133600"/>
            <a:ext cx="4457700" cy="4457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21860" name="Picture 4" descr="http://us.123rf.com/400wm/400/400/stuartphoto/stuartphoto1201/stuartphoto120100231/11947566-take-a-break-mug-showing-relaxing-or-tiredn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8858" y="4774096"/>
            <a:ext cx="1636643" cy="1636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5</a:t>
            </a:fld>
            <a:endParaRPr lang="en-CA"/>
          </a:p>
        </p:txBody>
      </p:sp>
      <p:sp>
        <p:nvSpPr>
          <p:cNvPr id="8" name="TextBox 7"/>
          <p:cNvSpPr txBox="1"/>
          <p:nvPr/>
        </p:nvSpPr>
        <p:spPr>
          <a:xfrm>
            <a:off x="79512" y="1761909"/>
            <a:ext cx="8994913" cy="3924151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CA" sz="2800" u="sng" dirty="0" smtClean="0"/>
              <a:t>Example</a:t>
            </a:r>
            <a:r>
              <a:rPr lang="en-CA" sz="2800" dirty="0" smtClean="0"/>
              <a:t>:</a:t>
            </a:r>
          </a:p>
          <a:p>
            <a:pPr>
              <a:spcBef>
                <a:spcPts val="600"/>
              </a:spcBef>
            </a:pPr>
            <a:r>
              <a:rPr lang="en-CA" sz="2800" dirty="0" smtClean="0"/>
              <a:t> A (Colorado, rural, two-lane) road segment is 0.5 miles long and has AADT=500. What is its </a:t>
            </a:r>
            <a:r>
              <a:rPr lang="el-GR" sz="2800" dirty="0" smtClean="0">
                <a:latin typeface="Calibri"/>
              </a:rPr>
              <a:t>μ</a:t>
            </a:r>
            <a:r>
              <a:rPr lang="en-US" sz="2800" dirty="0" smtClean="0">
                <a:latin typeface="Calibri"/>
              </a:rPr>
              <a:t>?</a:t>
            </a:r>
            <a:endParaRPr lang="en-CA" sz="2800" dirty="0" smtClean="0"/>
          </a:p>
          <a:p>
            <a:pPr>
              <a:spcBef>
                <a:spcPts val="600"/>
              </a:spcBef>
            </a:pPr>
            <a:r>
              <a:rPr lang="en-CA" sz="2800" dirty="0" smtClean="0"/>
              <a:t>Based on the model we have now: </a:t>
            </a:r>
          </a:p>
          <a:p>
            <a:pPr>
              <a:spcBef>
                <a:spcPts val="600"/>
              </a:spcBef>
            </a:pPr>
            <a:r>
              <a:rPr lang="en-CA" sz="2800" dirty="0" smtClean="0"/>
              <a:t>                                                                                           in 5 years</a:t>
            </a:r>
          </a:p>
          <a:p>
            <a:pPr>
              <a:spcBef>
                <a:spcPts val="600"/>
              </a:spcBef>
            </a:pPr>
            <a:r>
              <a:rPr lang="en-CA" sz="2800" dirty="0" smtClean="0"/>
              <a:t>This would be an unbiased estimate if we knew only the length of this segment. </a:t>
            </a:r>
          </a:p>
          <a:p>
            <a:pPr>
              <a:spcBef>
                <a:spcPts val="600"/>
              </a:spcBef>
            </a:pPr>
            <a:r>
              <a:rPr lang="en-CA" sz="2800" dirty="0" smtClean="0"/>
              <a:t>But we also know its AADT! What then is the bias-in-use?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3" name="TextBox 12"/>
          <p:cNvSpPr txBox="1"/>
          <p:nvPr/>
        </p:nvSpPr>
        <p:spPr>
          <a:xfrm>
            <a:off x="119271" y="159026"/>
            <a:ext cx="6879256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necessary condition: there is </a:t>
            </a:r>
            <a:r>
              <a:rPr lang="en-CA" sz="2800" b="1" dirty="0" smtClean="0"/>
              <a:t>Bias-in-Use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389507" y="3740474"/>
          <a:ext cx="7173912" cy="503238"/>
        </p:xfrm>
        <a:graphic>
          <a:graphicData uri="http://schemas.openxmlformats.org/presentationml/2006/ole">
            <p:oleObj spid="_x0000_s80898" name="משוואה" r:id="rId3" imgW="5079960" imgH="355320" progId="Equation.3">
              <p:embed/>
            </p:oleObj>
          </a:graphicData>
        </a:graphic>
      </p:graphicFrame>
      <p:pic>
        <p:nvPicPr>
          <p:cNvPr id="80901" name="Picture 5" descr="http://marketingbloggers.in/wp-content/uploads/2012/09/What-i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3983" y="121547"/>
            <a:ext cx="1100600" cy="1373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6</a:t>
            </a:fld>
            <a:endParaRPr lang="en-CA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17" name="TextBox 16"/>
          <p:cNvSpPr txBox="1"/>
          <p:nvPr/>
        </p:nvSpPr>
        <p:spPr>
          <a:xfrm>
            <a:off x="302377" y="1234544"/>
            <a:ext cx="8394361" cy="1031051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CA" sz="2800" dirty="0" smtClean="0"/>
              <a:t>After adding AADT to the SPF we will have:</a:t>
            </a:r>
          </a:p>
          <a:p>
            <a:pPr>
              <a:spcBef>
                <a:spcPts val="600"/>
              </a:spcBef>
            </a:pPr>
            <a:r>
              <a:rPr lang="en-CA" sz="2800" dirty="0" smtClean="0"/>
              <a:t>                                                                                    in 5 years</a:t>
            </a:r>
          </a:p>
        </p:txBody>
      </p:sp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417450" y="1707310"/>
          <a:ext cx="6742252" cy="538922"/>
        </p:xfrm>
        <a:graphic>
          <a:graphicData uri="http://schemas.openxmlformats.org/presentationml/2006/ole">
            <p:oleObj spid="_x0000_s102403" name="Equation" r:id="rId3" imgW="3352680" imgH="266400" progId="Equation.DSMT4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26461" y="4568539"/>
            <a:ext cx="7853442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The </a:t>
            </a:r>
            <a:r>
              <a:rPr lang="en-CA" sz="2800" u="sng" dirty="0" smtClean="0"/>
              <a:t>bias-in-use</a:t>
            </a:r>
            <a:r>
              <a:rPr lang="en-CA" sz="2800" dirty="0" smtClean="0"/>
              <a:t> due to the would be 0.905 - 0.213 I&amp;F crashes.</a:t>
            </a:r>
            <a:endParaRPr lang="en-US" sz="2800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326461" y="2724569"/>
            <a:ext cx="8557591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Not adding AADT to the model equation would make us estimate the </a:t>
            </a:r>
            <a:r>
              <a:rPr lang="el-GR" sz="2800" dirty="0" smtClean="0"/>
              <a:t>μ</a:t>
            </a:r>
            <a:r>
              <a:rPr lang="en-CA" sz="2800" dirty="0" smtClean="0"/>
              <a:t> as 0.905 whereas segments with L=0.5 and AADT=500 have, on average, 0.213 I&amp;F crashes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8113" y="258418"/>
            <a:ext cx="5790560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How large is would be the bias-in-use?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7</a:t>
            </a:fld>
            <a:endParaRPr lang="en-CA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14" name="TextBox 13"/>
          <p:cNvSpPr txBox="1"/>
          <p:nvPr/>
        </p:nvSpPr>
        <p:spPr>
          <a:xfrm>
            <a:off x="539380" y="2273776"/>
            <a:ext cx="8156917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size of the bias-in-use depends on: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/>
              <a:t> what traits of the unit or population are known but are not in the SPF;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/>
              <a:t> the level of these missing traits.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6592" y="409281"/>
            <a:ext cx="7921486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b="1" u="sng" dirty="0" smtClean="0"/>
              <a:t>Bias-in-use </a:t>
            </a:r>
            <a:r>
              <a:rPr lang="en-CA" sz="2800" dirty="0" smtClean="0"/>
              <a:t>exists when for the unit or the population of interest we have information about some safety-related variables that are not in the model equation.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9270" y="4823702"/>
            <a:ext cx="8860607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The absence  from the SPF of a </a:t>
            </a:r>
            <a:r>
              <a:rPr lang="en-CA" sz="2800" b="1" dirty="0" smtClean="0"/>
              <a:t>safety-related</a:t>
            </a:r>
            <a:r>
              <a:rPr lang="en-CA" sz="2800" dirty="0" smtClean="0"/>
              <a:t> variable when its level is known in applications causes </a:t>
            </a:r>
            <a:r>
              <a:rPr lang="en-CA" sz="2800" b="1" dirty="0" smtClean="0"/>
              <a:t>bias-in-use; </a:t>
            </a:r>
          </a:p>
          <a:p>
            <a:r>
              <a:rPr lang="en-CA" sz="2800" dirty="0" smtClean="0"/>
              <a:t>Adding it to the model equation reduces the </a:t>
            </a:r>
            <a:r>
              <a:rPr lang="en-CA" sz="2800" b="1" dirty="0" smtClean="0"/>
              <a:t>bias-in-use</a:t>
            </a:r>
            <a:r>
              <a:rPr lang="en-CA" sz="2800" dirty="0" smtClean="0"/>
              <a:t>.’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8</a:t>
            </a:fld>
            <a:endParaRPr lang="en-CA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23" name="TextBox 22"/>
          <p:cNvSpPr txBox="1"/>
          <p:nvPr/>
        </p:nvSpPr>
        <p:spPr>
          <a:xfrm>
            <a:off x="221129" y="236492"/>
            <a:ext cx="8576423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u="sng" dirty="0" smtClean="0"/>
              <a:t>Generally:</a:t>
            </a:r>
            <a:r>
              <a:rPr lang="en-CA" sz="2800" dirty="0" smtClean="0"/>
              <a:t> If we know more about the unit (or population) the safety of which is of interest than what is in the model equation, the estimates of </a:t>
            </a:r>
            <a:r>
              <a:rPr lang="en-CA" sz="2800" dirty="0" smtClean="0">
                <a:latin typeface="Symbol" pitchFamily="18" charset="2"/>
              </a:rPr>
              <a:t>m</a:t>
            </a:r>
            <a:r>
              <a:rPr lang="en-CA" sz="2800" dirty="0" smtClean="0"/>
              <a:t> (or of E{</a:t>
            </a:r>
            <a:r>
              <a:rPr lang="en-CA" sz="2800" dirty="0" smtClean="0">
                <a:latin typeface="Symbol" pitchFamily="18" charset="2"/>
              </a:rPr>
              <a:t>m</a:t>
            </a:r>
            <a:r>
              <a:rPr lang="en-CA" sz="2800" dirty="0" smtClean="0"/>
              <a:t>}) will be biased. </a:t>
            </a:r>
          </a:p>
        </p:txBody>
      </p:sp>
      <p:sp>
        <p:nvSpPr>
          <p:cNvPr id="24" name="Oval Callout 23"/>
          <p:cNvSpPr/>
          <p:nvPr/>
        </p:nvSpPr>
        <p:spPr>
          <a:xfrm>
            <a:off x="3903785" y="1735015"/>
            <a:ext cx="4712677" cy="1441939"/>
          </a:xfrm>
          <a:prstGeom prst="wedgeEllipseCallout">
            <a:avLst>
              <a:gd name="adj1" fmla="val -49669"/>
              <a:gd name="adj2" fmla="val -75022"/>
            </a:avLst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CA" sz="2400" dirty="0" smtClean="0"/>
              <a:t>E.g., We know that the aggregate is polished but friction was not in SPF</a:t>
            </a:r>
            <a:endParaRPr lang="en-CA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218661" y="4393088"/>
            <a:ext cx="8432970" cy="224676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u="sng" dirty="0" smtClean="0"/>
              <a:t>Conversely,</a:t>
            </a:r>
            <a:r>
              <a:rPr lang="en-CA" sz="2800" dirty="0" smtClean="0"/>
              <a:t> if we included in the model equation a variable the value of which is not easily known for the unit (or population) of interest, it would be a hindrance.</a:t>
            </a:r>
          </a:p>
          <a:p>
            <a:r>
              <a:rPr lang="en-CA" sz="2800" dirty="0" smtClean="0"/>
              <a:t>Should a guess be plugged into the model equation the</a:t>
            </a:r>
          </a:p>
          <a:p>
            <a:r>
              <a:rPr lang="en-CA" sz="2800" dirty="0" smtClean="0"/>
              <a:t>         will be biased.</a:t>
            </a:r>
          </a:p>
        </p:txBody>
      </p:sp>
      <p:sp>
        <p:nvSpPr>
          <p:cNvPr id="15" name="Oval Callout 14"/>
          <p:cNvSpPr/>
          <p:nvPr/>
        </p:nvSpPr>
        <p:spPr>
          <a:xfrm>
            <a:off x="339971" y="2942747"/>
            <a:ext cx="3685123" cy="1207222"/>
          </a:xfrm>
          <a:prstGeom prst="wedgeEllipseCallout">
            <a:avLst>
              <a:gd name="adj1" fmla="val -22109"/>
              <a:gd name="adj2" fmla="val 76513"/>
            </a:avLst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CA" sz="2400" dirty="0" smtClean="0"/>
              <a:t>Friction is in SPF but not known about segment</a:t>
            </a:r>
            <a:endParaRPr lang="en-CA" sz="2400" dirty="0"/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2" cstate="print"/>
          <a:srcRect l="46613" r="46613" b="36887"/>
          <a:stretch>
            <a:fillRect/>
          </a:stretch>
        </p:blipFill>
        <p:spPr bwMode="auto">
          <a:xfrm>
            <a:off x="219245" y="6148731"/>
            <a:ext cx="870441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9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691658" y="1043349"/>
            <a:ext cx="7877911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u="sng" dirty="0" smtClean="0"/>
              <a:t>Bias-in-fit:</a:t>
            </a:r>
            <a:r>
              <a:rPr lang="en-US" sz="2800" dirty="0" smtClean="0"/>
              <a:t>   </a:t>
            </a:r>
          </a:p>
          <a:p>
            <a:r>
              <a:rPr lang="en-US" sz="2800" dirty="0" smtClean="0"/>
              <a:t>When the model equation does not fit the data for some range of variable values. </a:t>
            </a:r>
          </a:p>
          <a:p>
            <a:r>
              <a:rPr lang="en-US" sz="2800" dirty="0" smtClean="0"/>
              <a:t>Depends on the modeler.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4850" y="2996166"/>
            <a:ext cx="7358390" cy="3108543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u="sng" dirty="0" smtClean="0"/>
              <a:t>Bias-in-use:</a:t>
            </a:r>
            <a:r>
              <a:rPr lang="en-US" sz="2800" dirty="0" smtClean="0"/>
              <a:t>  </a:t>
            </a:r>
          </a:p>
          <a:p>
            <a:r>
              <a:rPr lang="en-US" sz="2800" dirty="0" smtClean="0"/>
              <a:t>When for a unit or population of interest  we know some </a:t>
            </a:r>
            <a:r>
              <a:rPr lang="en-US" sz="2800" u="sng" dirty="0" smtClean="0"/>
              <a:t>safety-relevant</a:t>
            </a:r>
            <a:r>
              <a:rPr lang="en-US" sz="2800" dirty="0" smtClean="0"/>
              <a:t> variables that are not in the SPF.</a:t>
            </a:r>
          </a:p>
          <a:p>
            <a:r>
              <a:rPr lang="en-US" sz="2800" dirty="0" smtClean="0"/>
              <a:t>Depends on what the modeler put into the SPF, how the SPF was reported, and what information the user has about units of interest.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5108" y="328246"/>
            <a:ext cx="2678169" cy="523220"/>
          </a:xfrm>
          <a:prstGeom prst="rect">
            <a:avLst/>
          </a:prstGeom>
          <a:solidFill>
            <a:srgbClr val="FFFFE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Two kinds of bias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>
          <a:solidFill>
            <a:srgbClr val="FF0000"/>
          </a:solidFill>
          <a:prstDash val="solid"/>
          <a:tailEnd type="none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19050">
          <a:solidFill>
            <a:srgbClr val="FF0000"/>
          </a:solidFill>
          <a:prstDash val="sysDash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solidFill>
          <a:schemeClr val="bg1"/>
        </a:solidFill>
        <a:ln w="19050">
          <a:solidFill>
            <a:srgbClr val="FF0000"/>
          </a:solidFill>
        </a:ln>
      </a:spPr>
      <a:bodyPr wrap="none" rtlCol="0">
        <a:spAutoFit/>
      </a:bodyPr>
      <a:lstStyle>
        <a:defPPr>
          <a:defRPr sz="28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7662</TotalTime>
  <Words>2435</Words>
  <Application>Microsoft Office PowerPoint</Application>
  <PresentationFormat>On-screen Show (4:3)</PresentationFormat>
  <Paragraphs>378</Paragraphs>
  <Slides>47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Office Theme</vt:lpstr>
      <vt:lpstr>משוואה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Ezra</dc:creator>
  <cp:lastModifiedBy>Ezra</cp:lastModifiedBy>
  <cp:revision>608</cp:revision>
  <dcterms:created xsi:type="dcterms:W3CDTF">2012-02-08T14:46:22Z</dcterms:created>
  <dcterms:modified xsi:type="dcterms:W3CDTF">2014-02-13T15:38:11Z</dcterms:modified>
</cp:coreProperties>
</file>