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308" r:id="rId2"/>
    <p:sldId id="257" r:id="rId3"/>
    <p:sldId id="280" r:id="rId4"/>
    <p:sldId id="275" r:id="rId5"/>
    <p:sldId id="286" r:id="rId6"/>
    <p:sldId id="287" r:id="rId7"/>
    <p:sldId id="259" r:id="rId8"/>
    <p:sldId id="277" r:id="rId9"/>
    <p:sldId id="260" r:id="rId10"/>
    <p:sldId id="288" r:id="rId11"/>
    <p:sldId id="261" r:id="rId12"/>
    <p:sldId id="289" r:id="rId13"/>
    <p:sldId id="263" r:id="rId14"/>
    <p:sldId id="290" r:id="rId15"/>
    <p:sldId id="265" r:id="rId16"/>
    <p:sldId id="291" r:id="rId17"/>
    <p:sldId id="292" r:id="rId18"/>
    <p:sldId id="293" r:id="rId19"/>
    <p:sldId id="294" r:id="rId20"/>
    <p:sldId id="268" r:id="rId21"/>
    <p:sldId id="295" r:id="rId22"/>
    <p:sldId id="296" r:id="rId23"/>
    <p:sldId id="297" r:id="rId24"/>
    <p:sldId id="298" r:id="rId25"/>
    <p:sldId id="299" r:id="rId26"/>
    <p:sldId id="310" r:id="rId27"/>
    <p:sldId id="313" r:id="rId28"/>
    <p:sldId id="301" r:id="rId29"/>
    <p:sldId id="314" r:id="rId30"/>
    <p:sldId id="315" r:id="rId31"/>
    <p:sldId id="302" r:id="rId32"/>
    <p:sldId id="303" r:id="rId33"/>
    <p:sldId id="304" r:id="rId34"/>
    <p:sldId id="305" r:id="rId35"/>
    <p:sldId id="306" r:id="rId36"/>
    <p:sldId id="307" r:id="rId3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FFCC"/>
    <a:srgbClr val="CCFF33"/>
    <a:srgbClr val="CCCC00"/>
    <a:srgbClr val="CCECFF"/>
    <a:srgbClr val="FFFF66"/>
    <a:srgbClr val="FFFF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409" autoAdjust="0"/>
    <p:restoredTop sz="92455" autoAdjust="0"/>
  </p:normalViewPr>
  <p:slideViewPr>
    <p:cSldViewPr snapToGrid="0">
      <p:cViewPr varScale="1">
        <p:scale>
          <a:sx n="77" d="100"/>
          <a:sy n="77" d="100"/>
        </p:scale>
        <p:origin x="-1282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wmf"/><Relationship Id="rId1" Type="http://schemas.openxmlformats.org/officeDocument/2006/relationships/image" Target="../media/image3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13CEE3-913D-4B40-A61B-1525F27C23CD}" type="datetimeFigureOut">
              <a:rPr lang="en-CA" smtClean="0"/>
              <a:pPr/>
              <a:t>13/02/2014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0CFBBF-3131-4F87-B812-2F08E8F2CEFA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3C1A6-5D24-47D6-A4D1-9C125D77FEC5}" type="datetime1">
              <a:rPr lang="en-CA" smtClean="0"/>
              <a:t>13/02/2014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EB0DE-3BD7-4A20-B007-446AE62186A0}" type="datetime1">
              <a:rPr lang="en-CA" smtClean="0"/>
              <a:t>13/02/2014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96DB6-D4F3-4730-944D-D48DA6D1DFEA}" type="datetime1">
              <a:rPr lang="en-CA" smtClean="0"/>
              <a:t>13/02/2014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BD084-F6A4-4F36-B2C3-E2C9F3064555}" type="datetime1">
              <a:rPr lang="en-CA" smtClean="0"/>
              <a:t>13/02/2014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BED1F-6340-4199-8114-6C157C0EAFED}" type="datetime1">
              <a:rPr lang="en-CA" smtClean="0"/>
              <a:t>13/02/2014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5CAA8-78B7-4BC9-959D-D5117CA9557E}" type="datetime1">
              <a:rPr lang="en-CA" smtClean="0"/>
              <a:t>13/02/2014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1E080-B5BA-4181-811C-EF3A186901C0}" type="datetime1">
              <a:rPr lang="en-CA" smtClean="0"/>
              <a:t>13/02/2014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7E4FD-F301-4B17-B9D2-9EA755440465}" type="datetime1">
              <a:rPr lang="en-CA" smtClean="0"/>
              <a:t>13/02/2014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F3C42-93DC-4023-A9BF-0D7CBCFB4A6D}" type="datetime1">
              <a:rPr lang="en-CA" smtClean="0"/>
              <a:t>13/02/2014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5A3AD-B694-45F4-9670-9EA35FB0022E}" type="datetime1">
              <a:rPr lang="en-CA" smtClean="0"/>
              <a:t>13/02/2014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3F90C-68BC-479A-8F2D-9B23446A8D46}" type="datetime1">
              <a:rPr lang="en-CA" smtClean="0"/>
              <a:t>13/02/2014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83D645-E317-4FD0-AE0F-F6371E7100FA}" type="datetime1">
              <a:rPr lang="en-CA" smtClean="0"/>
              <a:t>13/02/2014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4189B1-7805-43E2-AFD9-89A95CE04D74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tif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tiff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tif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1</a:t>
            </a:fld>
            <a:endParaRPr lang="en-CA"/>
          </a:p>
        </p:txBody>
      </p:sp>
      <p:sp>
        <p:nvSpPr>
          <p:cNvPr id="4" name="TextBox 3"/>
          <p:cNvSpPr txBox="1"/>
          <p:nvPr/>
        </p:nvSpPr>
        <p:spPr>
          <a:xfrm>
            <a:off x="336380" y="920697"/>
            <a:ext cx="5109925" cy="3170099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000" dirty="0" smtClean="0"/>
              <a:t>CH1. What is what</a:t>
            </a:r>
          </a:p>
          <a:p>
            <a:r>
              <a:rPr lang="en-CA" sz="2000" dirty="0" smtClean="0"/>
              <a:t>  CH2. A simple SPF</a:t>
            </a:r>
          </a:p>
          <a:p>
            <a:r>
              <a:rPr lang="en-CA" sz="2000" dirty="0" smtClean="0"/>
              <a:t>    CH3. </a:t>
            </a:r>
            <a:r>
              <a:rPr lang="en-CA" sz="2000" b="1" dirty="0" smtClean="0">
                <a:solidFill>
                  <a:srgbClr val="FF0000"/>
                </a:solidFill>
              </a:rPr>
              <a:t>EDA</a:t>
            </a:r>
          </a:p>
          <a:p>
            <a:r>
              <a:rPr lang="en-CA" sz="2000" dirty="0" smtClean="0"/>
              <a:t>      CH4. Curve fitting</a:t>
            </a:r>
          </a:p>
          <a:p>
            <a:r>
              <a:rPr lang="en-CA" sz="2000" dirty="0" smtClean="0"/>
              <a:t>        CH5. A first SPF</a:t>
            </a:r>
          </a:p>
          <a:p>
            <a:r>
              <a:rPr lang="en-CA" sz="2000" dirty="0" smtClean="0"/>
              <a:t>          CH6: Which fit is fitter</a:t>
            </a:r>
          </a:p>
          <a:p>
            <a:r>
              <a:rPr lang="en-CA" sz="2000" dirty="0" smtClean="0"/>
              <a:t>            CH7: Choosing the objective function</a:t>
            </a:r>
          </a:p>
          <a:p>
            <a:r>
              <a:rPr lang="en-CA" sz="2000" dirty="0" smtClean="0"/>
              <a:t>              CH8: Theoretical stuff</a:t>
            </a:r>
          </a:p>
          <a:p>
            <a:r>
              <a:rPr lang="en-CA" sz="2000" dirty="0" smtClean="0"/>
              <a:t>                 Ch9: Adding variables</a:t>
            </a:r>
            <a:endParaRPr lang="en-CA" sz="2000" b="1" dirty="0" smtClean="0">
              <a:solidFill>
                <a:srgbClr val="FF0000"/>
              </a:solidFill>
            </a:endParaRPr>
          </a:p>
          <a:p>
            <a:r>
              <a:rPr lang="en-CA" sz="2000" b="1" dirty="0" smtClean="0">
                <a:solidFill>
                  <a:srgbClr val="FF0000"/>
                </a:solidFill>
              </a:rPr>
              <a:t>                      </a:t>
            </a:r>
            <a:r>
              <a:rPr lang="en-CA" sz="2000" dirty="0" smtClean="0"/>
              <a:t>CH10. Choosing a model equation</a:t>
            </a:r>
          </a:p>
        </p:txBody>
      </p:sp>
      <p:sp>
        <p:nvSpPr>
          <p:cNvPr id="5" name="Down Arrow 4"/>
          <p:cNvSpPr/>
          <p:nvPr/>
        </p:nvSpPr>
        <p:spPr>
          <a:xfrm rot="20460457">
            <a:off x="341037" y="1046826"/>
            <a:ext cx="170952" cy="730277"/>
          </a:xfrm>
          <a:prstGeom prst="downArrow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" name="TextBox 5"/>
          <p:cNvSpPr txBox="1"/>
          <p:nvPr/>
        </p:nvSpPr>
        <p:spPr>
          <a:xfrm>
            <a:off x="1944303" y="79910"/>
            <a:ext cx="4860758" cy="584775"/>
          </a:xfrm>
          <a:prstGeom prst="rect">
            <a:avLst/>
          </a:prstGeom>
          <a:solidFill>
            <a:srgbClr val="FFFFCC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3200" dirty="0" smtClean="0"/>
              <a:t>3. Exploratory Data Analysis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80335" y="1230774"/>
            <a:ext cx="3124953" cy="1323439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CA" sz="2000" dirty="0" smtClean="0"/>
              <a:t>Using Colorado data we built a simple SPF and showed how E{</a:t>
            </a:r>
            <a:r>
              <a:rPr lang="el-GR" sz="2000" dirty="0" smtClean="0">
                <a:latin typeface="Calibri"/>
              </a:rPr>
              <a:t>μ</a:t>
            </a:r>
            <a:r>
              <a:rPr lang="en-US" sz="2000" dirty="0" smtClean="0">
                <a:latin typeface="Calibri"/>
              </a:rPr>
              <a:t>} and </a:t>
            </a:r>
            <a:r>
              <a:rPr lang="el-GR" sz="2000" dirty="0" smtClean="0">
                <a:latin typeface="Calibri"/>
              </a:rPr>
              <a:t>σ</a:t>
            </a:r>
            <a:r>
              <a:rPr lang="en-US" sz="2000" dirty="0" smtClean="0">
                <a:latin typeface="Calibri"/>
              </a:rPr>
              <a:t>{</a:t>
            </a:r>
            <a:r>
              <a:rPr lang="el-GR" sz="2000" dirty="0" smtClean="0">
                <a:latin typeface="Calibri"/>
              </a:rPr>
              <a:t>μ</a:t>
            </a:r>
            <a:r>
              <a:rPr lang="en-US" sz="2000" dirty="0" smtClean="0">
                <a:latin typeface="Calibri"/>
              </a:rPr>
              <a:t>} </a:t>
            </a:r>
            <a:r>
              <a:rPr lang="en-CA" sz="2000" dirty="0" smtClean="0"/>
              <a:t>are estimated.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18053" y="4501915"/>
            <a:ext cx="8100391" cy="2246769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In this session:</a:t>
            </a:r>
          </a:p>
          <a:p>
            <a:r>
              <a:rPr lang="en-CA" sz="2800" dirty="0" smtClean="0"/>
              <a:t>The modeling process. Our data. What an EDA is used for. How to use a Pivot Table. Some obvious observations. How crashes depend on segment length and AADT.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10</a:t>
            </a:fld>
            <a:endParaRPr lang="en-CA"/>
          </a:p>
        </p:txBody>
      </p:sp>
      <p:sp>
        <p:nvSpPr>
          <p:cNvPr id="5" name="TextBox 4"/>
          <p:cNvSpPr txBox="1"/>
          <p:nvPr/>
        </p:nvSpPr>
        <p:spPr>
          <a:xfrm>
            <a:off x="2872408" y="159026"/>
            <a:ext cx="3899465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This is what you now see:</a:t>
            </a:r>
          </a:p>
        </p:txBody>
      </p:sp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2850" y="848413"/>
            <a:ext cx="6718300" cy="549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9148"/>
            <a:ext cx="2998156" cy="6464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11</a:t>
            </a:fld>
            <a:endParaRPr lang="en-CA"/>
          </a:p>
        </p:txBody>
      </p:sp>
      <p:sp>
        <p:nvSpPr>
          <p:cNvPr id="6" name="TextBox 5"/>
          <p:cNvSpPr txBox="1"/>
          <p:nvPr/>
        </p:nvSpPr>
        <p:spPr>
          <a:xfrm rot="3602070">
            <a:off x="2961861" y="1073426"/>
            <a:ext cx="1477328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Drag this</a:t>
            </a:r>
          </a:p>
        </p:txBody>
      </p:sp>
      <p:cxnSp>
        <p:nvCxnSpPr>
          <p:cNvPr id="8" name="Straight Arrow Connector 7"/>
          <p:cNvCxnSpPr>
            <a:stCxn id="6" idx="2"/>
          </p:cNvCxnSpPr>
          <p:nvPr/>
        </p:nvCxnSpPr>
        <p:spPr>
          <a:xfrm flipH="1">
            <a:off x="1113183" y="1465705"/>
            <a:ext cx="2360702" cy="591695"/>
          </a:xfrm>
          <a:prstGeom prst="straightConnector1">
            <a:avLst/>
          </a:prstGeom>
          <a:ln w="1905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250095" y="3806687"/>
            <a:ext cx="1263679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To here</a:t>
            </a:r>
          </a:p>
        </p:txBody>
      </p:sp>
      <p:cxnSp>
        <p:nvCxnSpPr>
          <p:cNvPr id="11" name="Straight Arrow Connector 10"/>
          <p:cNvCxnSpPr>
            <a:stCxn id="9" idx="1"/>
          </p:cNvCxnSpPr>
          <p:nvPr/>
        </p:nvCxnSpPr>
        <p:spPr>
          <a:xfrm flipH="1">
            <a:off x="944217" y="4068297"/>
            <a:ext cx="2305878" cy="1507555"/>
          </a:xfrm>
          <a:prstGeom prst="straightConnector1">
            <a:avLst/>
          </a:prstGeom>
          <a:ln w="1905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860235" y="854765"/>
            <a:ext cx="3610732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Now this column opens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48520" y="1486521"/>
            <a:ext cx="2273576" cy="4848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38" y="497992"/>
            <a:ext cx="3819525" cy="530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28354" y="3353763"/>
            <a:ext cx="3798611" cy="2424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12</a:t>
            </a:fld>
            <a:endParaRPr lang="en-CA"/>
          </a:p>
        </p:txBody>
      </p:sp>
      <p:sp>
        <p:nvSpPr>
          <p:cNvPr id="5" name="TextBox 4"/>
          <p:cNvSpPr txBox="1"/>
          <p:nvPr/>
        </p:nvSpPr>
        <p:spPr>
          <a:xfrm>
            <a:off x="4562061" y="606287"/>
            <a:ext cx="4234069" cy="2246769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Right click on any number in the ‘Row Labels’ column to open the ‘menu’.</a:t>
            </a:r>
          </a:p>
          <a:p>
            <a:r>
              <a:rPr lang="en-CA" sz="2800" dirty="0" smtClean="0"/>
              <a:t>Click on ‘Group’.</a:t>
            </a:r>
          </a:p>
          <a:p>
            <a:r>
              <a:rPr lang="en-CA" sz="2800" dirty="0" smtClean="0"/>
              <a:t>This will open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1341783" y="1013791"/>
            <a:ext cx="6291471" cy="745435"/>
          </a:xfrm>
          <a:prstGeom prst="straightConnector1">
            <a:avLst/>
          </a:prstGeom>
          <a:ln w="1905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5188226" y="2792896"/>
            <a:ext cx="159028" cy="897627"/>
          </a:xfrm>
          <a:prstGeom prst="straightConnector1">
            <a:avLst/>
          </a:prstGeom>
          <a:ln w="1905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569765" y="4035287"/>
            <a:ext cx="1920654" cy="523220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Change to 0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 flipH="1" flipV="1">
            <a:off x="5307496" y="4184374"/>
            <a:ext cx="1232452" cy="119269"/>
          </a:xfrm>
          <a:prstGeom prst="straightConnector1">
            <a:avLst/>
          </a:prstGeom>
          <a:ln w="1905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364358" y="4535556"/>
            <a:ext cx="2741391" cy="523220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Change to 20,000</a:t>
            </a:r>
          </a:p>
        </p:txBody>
      </p:sp>
      <p:cxnSp>
        <p:nvCxnSpPr>
          <p:cNvPr id="17" name="Straight Arrow Connector 16"/>
          <p:cNvCxnSpPr>
            <a:stCxn id="15" idx="1"/>
          </p:cNvCxnSpPr>
          <p:nvPr/>
        </p:nvCxnSpPr>
        <p:spPr>
          <a:xfrm flipH="1" flipV="1">
            <a:off x="5198168" y="4492487"/>
            <a:ext cx="1166190" cy="304679"/>
          </a:xfrm>
          <a:prstGeom prst="straightConnector1">
            <a:avLst/>
          </a:prstGeom>
          <a:ln w="1905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452731" y="5844208"/>
            <a:ext cx="1359668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Click OK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43927" y="1212574"/>
            <a:ext cx="2552644" cy="5467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13</a:t>
            </a:fld>
            <a:endParaRPr lang="en-CA"/>
          </a:p>
        </p:txBody>
      </p:sp>
      <p:sp>
        <p:nvSpPr>
          <p:cNvPr id="5" name="TextBox 4"/>
          <p:cNvSpPr txBox="1"/>
          <p:nvPr/>
        </p:nvSpPr>
        <p:spPr>
          <a:xfrm>
            <a:off x="367748" y="308113"/>
            <a:ext cx="4327531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Now the Row Labels turn to: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683566" y="1003852"/>
            <a:ext cx="2623929" cy="58477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CA" sz="1600" dirty="0" smtClean="0"/>
              <a:t>(If the field list disappeared, click on Row Labels)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468757" y="2345635"/>
            <a:ext cx="2862469" cy="1384995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Now drag ‘Miles’ into the ‘Column Labels’ area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6907696" y="2385391"/>
            <a:ext cx="1023730" cy="2494722"/>
          </a:xfrm>
          <a:prstGeom prst="straightConnector1">
            <a:avLst/>
          </a:prstGeom>
          <a:ln w="1905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013" y="914193"/>
            <a:ext cx="1600200" cy="570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884" y="786848"/>
            <a:ext cx="443865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0312" y="2354746"/>
            <a:ext cx="5238750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14</a:t>
            </a:fld>
            <a:endParaRPr lang="en-CA"/>
          </a:p>
        </p:txBody>
      </p:sp>
      <p:sp>
        <p:nvSpPr>
          <p:cNvPr id="5" name="TextBox 4"/>
          <p:cNvSpPr txBox="1"/>
          <p:nvPr/>
        </p:nvSpPr>
        <p:spPr>
          <a:xfrm>
            <a:off x="198782" y="139147"/>
            <a:ext cx="5805757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Now the columns have to be ‘grouped’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39135" y="834887"/>
            <a:ext cx="3776874" cy="1384995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As before, right-click on any column label and select ‘Group’ in menu.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691270" y="5788128"/>
            <a:ext cx="1359668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Click OK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444794" y="3866323"/>
            <a:ext cx="1720343" cy="954107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Choose:</a:t>
            </a:r>
          </a:p>
          <a:p>
            <a:r>
              <a:rPr lang="en-CA" sz="2800" dirty="0" smtClean="0"/>
              <a:t>0.5 and 20</a:t>
            </a:r>
          </a:p>
        </p:txBody>
      </p:sp>
      <p:cxnSp>
        <p:nvCxnSpPr>
          <p:cNvPr id="11" name="Straight Arrow Connector 10"/>
          <p:cNvCxnSpPr>
            <a:stCxn id="9" idx="1"/>
          </p:cNvCxnSpPr>
          <p:nvPr/>
        </p:nvCxnSpPr>
        <p:spPr>
          <a:xfrm flipH="1">
            <a:off x="6649280" y="4343377"/>
            <a:ext cx="795514" cy="198806"/>
          </a:xfrm>
          <a:prstGeom prst="straightConnector1">
            <a:avLst/>
          </a:prstGeom>
          <a:ln w="1905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9" idx="1"/>
          </p:cNvCxnSpPr>
          <p:nvPr/>
        </p:nvCxnSpPr>
        <p:spPr>
          <a:xfrm flipH="1">
            <a:off x="6589644" y="4343377"/>
            <a:ext cx="855150" cy="487040"/>
          </a:xfrm>
          <a:prstGeom prst="straightConnector1">
            <a:avLst/>
          </a:prstGeom>
          <a:ln w="1905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81257" y="588618"/>
            <a:ext cx="2691597" cy="592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15</a:t>
            </a:fld>
            <a:endParaRPr lang="en-CA"/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6287042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Now that the rows and columns are ready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987208" y="2912165"/>
            <a:ext cx="945131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Drag 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H="1" flipV="1">
            <a:off x="3498574" y="2623930"/>
            <a:ext cx="3450867" cy="515512"/>
          </a:xfrm>
          <a:prstGeom prst="straightConnector1">
            <a:avLst/>
          </a:prstGeom>
          <a:ln w="1905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4154557" y="3241040"/>
            <a:ext cx="2744083" cy="2632986"/>
          </a:xfrm>
          <a:prstGeom prst="straightConnector1">
            <a:avLst/>
          </a:prstGeom>
          <a:ln w="1905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 rot="437137">
            <a:off x="4936003" y="2921365"/>
            <a:ext cx="714621" cy="54357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this</a:t>
            </a:r>
          </a:p>
        </p:txBody>
      </p:sp>
      <p:sp>
        <p:nvSpPr>
          <p:cNvPr id="13" name="TextBox 12"/>
          <p:cNvSpPr txBox="1"/>
          <p:nvPr/>
        </p:nvSpPr>
        <p:spPr>
          <a:xfrm rot="19000308">
            <a:off x="5278298" y="4418025"/>
            <a:ext cx="1301077" cy="52322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to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94992"/>
            <a:ext cx="8993242" cy="3389382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16</a:t>
            </a:fld>
            <a:endParaRPr lang="en-CA"/>
          </a:p>
        </p:txBody>
      </p:sp>
      <p:sp>
        <p:nvSpPr>
          <p:cNvPr id="5" name="TextBox 4"/>
          <p:cNvSpPr txBox="1"/>
          <p:nvPr/>
        </p:nvSpPr>
        <p:spPr>
          <a:xfrm>
            <a:off x="129209" y="149087"/>
            <a:ext cx="4604787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Number of crashes in each bin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647666" y="2047459"/>
            <a:ext cx="3647656" cy="95410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Where we have a fair number of crashes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 flipH="1" flipV="1">
            <a:off x="1997765" y="1808922"/>
            <a:ext cx="1679713" cy="646044"/>
          </a:xfrm>
          <a:prstGeom prst="straightConnector1">
            <a:avLst/>
          </a:prstGeom>
          <a:ln w="1905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0124" y="4358723"/>
            <a:ext cx="4762500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0" y="765313"/>
            <a:ext cx="1510748" cy="765313"/>
          </a:xfrm>
          <a:prstGeom prst="rect">
            <a:avLst/>
          </a:prstGeom>
          <a:noFill/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3" name="Curved Right Arrow 12"/>
          <p:cNvSpPr/>
          <p:nvPr/>
        </p:nvSpPr>
        <p:spPr>
          <a:xfrm>
            <a:off x="159025" y="1560442"/>
            <a:ext cx="427383" cy="3816627"/>
          </a:xfrm>
          <a:prstGeom prst="curvedRightArrow">
            <a:avLst/>
          </a:prstGeom>
          <a:solidFill>
            <a:srgbClr val="FF0000"/>
          </a:solidFill>
          <a:ln w="15875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8293" y="1559201"/>
            <a:ext cx="5076825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17</a:t>
            </a:fld>
            <a:endParaRPr lang="en-CA"/>
          </a:p>
        </p:txBody>
      </p:sp>
      <p:sp>
        <p:nvSpPr>
          <p:cNvPr id="4" name="TextBox 3"/>
          <p:cNvSpPr txBox="1"/>
          <p:nvPr/>
        </p:nvSpPr>
        <p:spPr>
          <a:xfrm>
            <a:off x="308113" y="308113"/>
            <a:ext cx="3548270" cy="1815882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To get a different summary, right-click anywhere within the table to open:</a:t>
            </a:r>
          </a:p>
        </p:txBody>
      </p:sp>
      <p:cxnSp>
        <p:nvCxnSpPr>
          <p:cNvPr id="6" name="Straight Arrow Connector 5"/>
          <p:cNvCxnSpPr>
            <a:stCxn id="9" idx="3"/>
          </p:cNvCxnSpPr>
          <p:nvPr/>
        </p:nvCxnSpPr>
        <p:spPr>
          <a:xfrm flipV="1">
            <a:off x="1975901" y="3747053"/>
            <a:ext cx="2069325" cy="410696"/>
          </a:xfrm>
          <a:prstGeom prst="straightConnector1">
            <a:avLst/>
          </a:prstGeom>
          <a:ln w="1905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 rot="2657951">
            <a:off x="6370989" y="3101012"/>
            <a:ext cx="3001615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2. Choose: ‘Count’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65313" y="3896139"/>
            <a:ext cx="1210588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1. Click</a:t>
            </a:r>
          </a:p>
        </p:txBody>
      </p:sp>
      <p:cxnSp>
        <p:nvCxnSpPr>
          <p:cNvPr id="12" name="Straight Arrow Connector 11"/>
          <p:cNvCxnSpPr>
            <a:stCxn id="7" idx="2"/>
          </p:cNvCxnSpPr>
          <p:nvPr/>
        </p:nvCxnSpPr>
        <p:spPr>
          <a:xfrm flipH="1">
            <a:off x="7146235" y="3549857"/>
            <a:ext cx="542852" cy="445673"/>
          </a:xfrm>
          <a:prstGeom prst="straightConnector1">
            <a:avLst/>
          </a:prstGeom>
          <a:ln w="1905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061" y="1471679"/>
            <a:ext cx="9112939" cy="3915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18</a:t>
            </a:fld>
            <a:endParaRPr lang="en-CA"/>
          </a:p>
        </p:txBody>
      </p:sp>
      <p:sp>
        <p:nvSpPr>
          <p:cNvPr id="5" name="TextBox 4"/>
          <p:cNvSpPr txBox="1"/>
          <p:nvPr/>
        </p:nvSpPr>
        <p:spPr>
          <a:xfrm>
            <a:off x="149087" y="218661"/>
            <a:ext cx="6971717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This gets us the count of segments in each bin.</a:t>
            </a: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sp>
        <p:nvSpPr>
          <p:cNvPr id="9" name="TextBox 8"/>
          <p:cNvSpPr txBox="1"/>
          <p:nvPr/>
        </p:nvSpPr>
        <p:spPr>
          <a:xfrm>
            <a:off x="6172199" y="924339"/>
            <a:ext cx="2407839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No information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94522" y="884582"/>
            <a:ext cx="2869503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Good information</a:t>
            </a:r>
          </a:p>
        </p:txBody>
      </p:sp>
      <p:sp>
        <p:nvSpPr>
          <p:cNvPr id="12" name="Curved Left Arrow 11"/>
          <p:cNvSpPr/>
          <p:nvPr/>
        </p:nvSpPr>
        <p:spPr>
          <a:xfrm rot="1241174">
            <a:off x="1784625" y="1281943"/>
            <a:ext cx="489881" cy="1274693"/>
          </a:xfrm>
          <a:prstGeom prst="curvedLef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>
              <a:solidFill>
                <a:schemeClr val="tx1"/>
              </a:solidFill>
            </a:endParaRPr>
          </a:p>
        </p:txBody>
      </p:sp>
      <p:sp>
        <p:nvSpPr>
          <p:cNvPr id="13" name="Curved Left Arrow 12"/>
          <p:cNvSpPr/>
          <p:nvPr/>
        </p:nvSpPr>
        <p:spPr>
          <a:xfrm>
            <a:off x="7357174" y="1312683"/>
            <a:ext cx="506896" cy="2506531"/>
          </a:xfrm>
          <a:prstGeom prst="curvedLef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19</a:t>
            </a:fld>
            <a:endParaRPr lang="en-CA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69957" y="2580446"/>
            <a:ext cx="5229225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48478" y="397565"/>
            <a:ext cx="8726556" cy="2246769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To get the estimate of </a:t>
            </a:r>
            <a:r>
              <a:rPr lang="en-CA" sz="2800" dirty="0" smtClean="0">
                <a:latin typeface="Symbol" pitchFamily="18" charset="2"/>
              </a:rPr>
              <a:t>E{m}</a:t>
            </a:r>
            <a:r>
              <a:rPr lang="en-CA" sz="2800" dirty="0" smtClean="0"/>
              <a:t> for a bin divide the number of crashes in previous table by number of segments from this table. </a:t>
            </a:r>
          </a:p>
          <a:p>
            <a:r>
              <a:rPr lang="en-CA" sz="2800" dirty="0" smtClean="0"/>
              <a:t>The Pivot makes it easy:</a:t>
            </a:r>
          </a:p>
          <a:p>
            <a:r>
              <a:rPr lang="en-CA" sz="2800" dirty="0" smtClean="0"/>
              <a:t>Right-click again within the table and choose ‘Average’.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2</a:t>
            </a:fld>
            <a:endParaRPr lang="en-CA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2533" y="2461264"/>
            <a:ext cx="2062514" cy="2062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 t="24800"/>
          <a:stretch>
            <a:fillRect/>
          </a:stretch>
        </p:blipFill>
        <p:spPr bwMode="auto">
          <a:xfrm>
            <a:off x="3228809" y="899426"/>
            <a:ext cx="2099624" cy="1346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Ezra\Documents\Work\Lectures in Road Safety\SPF workshop\2. A simple SPF\Figures\2-4 Sigma Mu as function of length.jpg"/>
          <p:cNvPicPr>
            <a:picLocks noChangeAspect="1" noChangeArrowheads="1"/>
          </p:cNvPicPr>
          <p:nvPr/>
        </p:nvPicPr>
        <p:blipFill>
          <a:blip r:embed="rId4" cstate="print"/>
          <a:srcRect l="8804" t="8158" r="8660" b="18467"/>
          <a:stretch>
            <a:fillRect/>
          </a:stretch>
        </p:blipFill>
        <p:spPr bwMode="auto">
          <a:xfrm>
            <a:off x="1665960" y="4937635"/>
            <a:ext cx="1737421" cy="1193533"/>
          </a:xfrm>
          <a:prstGeom prst="rect">
            <a:avLst/>
          </a:prstGeom>
          <a:noFill/>
        </p:spPr>
      </p:pic>
      <p:pic>
        <p:nvPicPr>
          <p:cNvPr id="8" name="Picture 2" descr="C:\Users\Ezra\Documents\Work\Lectures in Road Safety\SPF workshop\2. A simple SPF\Figures\2-2 Crashes vs Segment Length with bars.jpg"/>
          <p:cNvPicPr>
            <a:picLocks noChangeAspect="1" noChangeArrowheads="1"/>
          </p:cNvPicPr>
          <p:nvPr/>
        </p:nvPicPr>
        <p:blipFill>
          <a:blip r:embed="rId5" cstate="print"/>
          <a:srcRect l="9060" t="15258" r="7717" b="18732"/>
          <a:stretch>
            <a:fillRect/>
          </a:stretch>
        </p:blipFill>
        <p:spPr bwMode="auto">
          <a:xfrm>
            <a:off x="1593832" y="3724110"/>
            <a:ext cx="1813351" cy="1111409"/>
          </a:xfrm>
          <a:prstGeom prst="rect">
            <a:avLst/>
          </a:prstGeom>
          <a:noFill/>
        </p:spPr>
      </p:pic>
      <p:sp>
        <p:nvSpPr>
          <p:cNvPr id="10" name="Down Arrow 9"/>
          <p:cNvSpPr/>
          <p:nvPr/>
        </p:nvSpPr>
        <p:spPr>
          <a:xfrm rot="2059267">
            <a:off x="3141894" y="3309389"/>
            <a:ext cx="259882" cy="404261"/>
          </a:xfrm>
          <a:prstGeom prst="down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1" name="Curved Up Arrow 10"/>
          <p:cNvSpPr/>
          <p:nvPr/>
        </p:nvSpPr>
        <p:spPr>
          <a:xfrm rot="15236402">
            <a:off x="4910315" y="3171105"/>
            <a:ext cx="822260" cy="394636"/>
          </a:xfrm>
          <a:prstGeom prst="curvedUp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85999" y="1366273"/>
            <a:ext cx="1485022" cy="523220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The Data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27153" y="4645874"/>
            <a:ext cx="1324402" cy="523220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The SPF</a:t>
            </a:r>
          </a:p>
        </p:txBody>
      </p:sp>
      <p:sp>
        <p:nvSpPr>
          <p:cNvPr id="17" name="Down Arrow 16"/>
          <p:cNvSpPr/>
          <p:nvPr/>
        </p:nvSpPr>
        <p:spPr>
          <a:xfrm>
            <a:off x="4038647" y="2146327"/>
            <a:ext cx="259882" cy="404261"/>
          </a:xfrm>
          <a:prstGeom prst="down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9" name="TextBox 18"/>
          <p:cNvSpPr txBox="1"/>
          <p:nvPr/>
        </p:nvSpPr>
        <p:spPr>
          <a:xfrm>
            <a:off x="258418" y="198783"/>
            <a:ext cx="4838056" cy="523220"/>
          </a:xfrm>
          <a:prstGeom prst="rect">
            <a:avLst/>
          </a:prstGeom>
          <a:solidFill>
            <a:srgbClr val="FFFFCC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How to make an SFP out of data</a:t>
            </a:r>
            <a:endParaRPr lang="en-CA" sz="2800" b="1" dirty="0" smtClean="0">
              <a:solidFill>
                <a:srgbClr val="FF0000"/>
              </a:solidFill>
            </a:endParaRPr>
          </a:p>
        </p:txBody>
      </p:sp>
      <p:pic>
        <p:nvPicPr>
          <p:cNvPr id="33796" name="Picture 4" descr="https://encrypted-tbn1.gstatic.com/images?q=tbn:ANd9GcSGZadV9_cTRMXX-YuFJMR0ztFjAVawfBmCOQiTKptRkP2Ogn4K4w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78067" y="2727691"/>
            <a:ext cx="3068680" cy="1914647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5903303" y="2462305"/>
            <a:ext cx="2138727" cy="523220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The Modeller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48339" y="635275"/>
            <a:ext cx="2676525" cy="590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3998" y="678553"/>
            <a:ext cx="4619625" cy="583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20</a:t>
            </a:fld>
            <a:endParaRPr lang="en-CA"/>
          </a:p>
        </p:txBody>
      </p:sp>
      <p:sp>
        <p:nvSpPr>
          <p:cNvPr id="5" name="TextBox 4"/>
          <p:cNvSpPr txBox="1"/>
          <p:nvPr/>
        </p:nvSpPr>
        <p:spPr>
          <a:xfrm>
            <a:off x="119269" y="89453"/>
            <a:ext cx="5507918" cy="523220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(After changing the number format):</a:t>
            </a:r>
          </a:p>
        </p:txBody>
      </p:sp>
      <p:sp>
        <p:nvSpPr>
          <p:cNvPr id="6" name="Rectangle 5"/>
          <p:cNvSpPr/>
          <p:nvPr/>
        </p:nvSpPr>
        <p:spPr>
          <a:xfrm>
            <a:off x="4539234" y="3433179"/>
            <a:ext cx="28643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2800" b="1" dirty="0" smtClean="0">
                <a:solidFill>
                  <a:srgbClr val="FF0000"/>
                </a:solidFill>
              </a:rPr>
              <a:t>Estimates of </a:t>
            </a:r>
            <a:r>
              <a:rPr lang="en-CA" sz="2800" b="1" dirty="0" smtClean="0">
                <a:solidFill>
                  <a:srgbClr val="FF0000"/>
                </a:solidFill>
                <a:latin typeface="Symbol" pitchFamily="18" charset="2"/>
              </a:rPr>
              <a:t>E{m}</a:t>
            </a:r>
            <a:endParaRPr lang="en-CA" sz="2800" b="1" dirty="0">
              <a:solidFill>
                <a:srgbClr val="FF0000"/>
              </a:solidFill>
              <a:latin typeface="Symbol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21</a:t>
            </a:fld>
            <a:endParaRPr lang="en-CA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361" y="229416"/>
            <a:ext cx="903233" cy="709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268357" y="1053649"/>
            <a:ext cx="5327374" cy="1815882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If all we know about a certain two-lane rural Colorado road segment is that it is 3.0 miles long, what is our estimate of its </a:t>
            </a:r>
            <a:r>
              <a:rPr lang="el-GR" sz="2800" dirty="0" smtClean="0"/>
              <a:t>μ</a:t>
            </a:r>
            <a:r>
              <a:rPr lang="en-CA" sz="2800" dirty="0" smtClean="0"/>
              <a:t>?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10313" y="700088"/>
            <a:ext cx="1552575" cy="591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>
          <a:xfrm>
            <a:off x="268356" y="3140763"/>
            <a:ext cx="5359352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Answer: 4.74 accidents in five years</a:t>
            </a:r>
          </a:p>
        </p:txBody>
      </p:sp>
      <p:cxnSp>
        <p:nvCxnSpPr>
          <p:cNvPr id="22" name="Straight Arrow Connector 21"/>
          <p:cNvCxnSpPr>
            <a:stCxn id="20" idx="3"/>
          </p:cNvCxnSpPr>
          <p:nvPr/>
        </p:nvCxnSpPr>
        <p:spPr>
          <a:xfrm>
            <a:off x="5627708" y="3402373"/>
            <a:ext cx="1289927" cy="2610801"/>
          </a:xfrm>
          <a:prstGeom prst="straightConnector1">
            <a:avLst/>
          </a:prstGeom>
          <a:ln w="1905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58416" y="4373217"/>
            <a:ext cx="5367131" cy="1815882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Why?</a:t>
            </a:r>
          </a:p>
          <a:p>
            <a:r>
              <a:rPr lang="en-CA" sz="2800" dirty="0" smtClean="0"/>
              <a:t>Because this is the estimate of the E{μ} of the population of units with the same known traits.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162884" y="168971"/>
            <a:ext cx="1723421" cy="523220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Pause EDA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130066" y="93786"/>
            <a:ext cx="3492495" cy="523220"/>
          </a:xfrm>
          <a:prstGeom prst="rect">
            <a:avLst/>
          </a:prstGeom>
          <a:solidFill>
            <a:srgbClr val="FFFFCC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dirty="0" smtClean="0"/>
              <a:t>Reflections and morals</a:t>
            </a: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22</a:t>
            </a:fld>
            <a:endParaRPr lang="en-CA"/>
          </a:p>
        </p:txBody>
      </p:sp>
      <p:sp>
        <p:nvSpPr>
          <p:cNvPr id="4" name="TextBox 3"/>
          <p:cNvSpPr txBox="1"/>
          <p:nvPr/>
        </p:nvSpPr>
        <p:spPr>
          <a:xfrm>
            <a:off x="341243" y="349578"/>
            <a:ext cx="6993835" cy="954107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If we also know about that segment that its AADT=2500, what is now our estimate of its </a:t>
            </a:r>
            <a:r>
              <a:rPr lang="el-GR" sz="2800" dirty="0" smtClean="0"/>
              <a:t>μ</a:t>
            </a:r>
            <a:r>
              <a:rPr lang="en-CA" sz="2800" dirty="0" smtClean="0"/>
              <a:t>? 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3744" y="1496942"/>
            <a:ext cx="3836830" cy="4874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27991" y="1630016"/>
            <a:ext cx="3520612" cy="954107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Answer: 6.80 F&amp;I accidents in five years</a:t>
            </a:r>
          </a:p>
        </p:txBody>
      </p:sp>
      <p:cxnSp>
        <p:nvCxnSpPr>
          <p:cNvPr id="8" name="Straight Arrow Connector 7"/>
          <p:cNvCxnSpPr>
            <a:stCxn id="7" idx="3"/>
          </p:cNvCxnSpPr>
          <p:nvPr/>
        </p:nvCxnSpPr>
        <p:spPr>
          <a:xfrm>
            <a:off x="3848603" y="2107070"/>
            <a:ext cx="3138606" cy="367773"/>
          </a:xfrm>
          <a:prstGeom prst="straightConnector1">
            <a:avLst/>
          </a:prstGeom>
          <a:ln w="1905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23</a:t>
            </a:fld>
            <a:endParaRPr lang="en-CA"/>
          </a:p>
        </p:txBody>
      </p:sp>
      <p:sp>
        <p:nvSpPr>
          <p:cNvPr id="4" name="TextBox 3"/>
          <p:cNvSpPr txBox="1"/>
          <p:nvPr/>
        </p:nvSpPr>
        <p:spPr>
          <a:xfrm>
            <a:off x="178905" y="149086"/>
            <a:ext cx="3286349" cy="523220"/>
          </a:xfrm>
          <a:prstGeom prst="rect">
            <a:avLst/>
          </a:prstGeom>
          <a:solidFill>
            <a:srgbClr val="FFFFCC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Noticing the obvious: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9025" y="864704"/>
            <a:ext cx="5575853" cy="954107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O.O. #1. Populations defined by different traits have different E{μ}‘s. </a:t>
            </a:r>
          </a:p>
        </p:txBody>
      </p:sp>
      <p:pic>
        <p:nvPicPr>
          <p:cNvPr id="14" name="Picture 4" descr="http://1.bp.blogspot.com/-Sb8T5wG1YR0/T9VQ2rkHkmI/AAAAAAAAAKU/78n4sbyI8To/s1600/the-obvious-demotivational-poster-1236228768.jpg"/>
          <p:cNvPicPr>
            <a:picLocks noChangeAspect="1" noChangeArrowheads="1"/>
          </p:cNvPicPr>
          <p:nvPr/>
        </p:nvPicPr>
        <p:blipFill>
          <a:blip r:embed="rId3" cstate="print"/>
          <a:srcRect l="5714" t="5566" r="9091" b="16065"/>
          <a:stretch>
            <a:fillRect/>
          </a:stretch>
        </p:blipFill>
        <p:spPr bwMode="auto">
          <a:xfrm>
            <a:off x="6092687" y="0"/>
            <a:ext cx="3051313" cy="3319672"/>
          </a:xfrm>
          <a:prstGeom prst="rect">
            <a:avLst/>
          </a:prstGeom>
          <a:noFill/>
        </p:spPr>
      </p:pic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51792" y="2231887"/>
          <a:ext cx="6096000" cy="1737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588565"/>
                <a:gridCol w="1507435"/>
              </a:tblGrid>
              <a:tr h="620643">
                <a:tc>
                  <a:txBody>
                    <a:bodyPr/>
                    <a:lstStyle/>
                    <a:p>
                      <a:pPr algn="ctr"/>
                      <a:r>
                        <a:rPr lang="en-CA" sz="2800" dirty="0" smtClean="0">
                          <a:solidFill>
                            <a:schemeClr val="tx1"/>
                          </a:solidFill>
                        </a:rPr>
                        <a:t>Traits</a:t>
                      </a:r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4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CA" sz="2800" dirty="0" smtClean="0">
                          <a:solidFill>
                            <a:schemeClr val="tx1"/>
                          </a:solidFill>
                        </a:rPr>
                        <a:t>Length=3 miles</a:t>
                      </a:r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800" dirty="0" smtClean="0">
                          <a:solidFill>
                            <a:schemeClr val="tx1"/>
                          </a:solidFill>
                        </a:rPr>
                        <a:t>4.74</a:t>
                      </a:r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2800" dirty="0" smtClean="0">
                          <a:solidFill>
                            <a:schemeClr val="tx1"/>
                          </a:solidFill>
                        </a:rPr>
                        <a:t>Length=3 miles &amp; AADT=2500</a:t>
                      </a:r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800" dirty="0" smtClean="0">
                          <a:solidFill>
                            <a:schemeClr val="tx1"/>
                          </a:solidFill>
                        </a:rPr>
                        <a:t>6.80</a:t>
                      </a:r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sp>
        <p:nvSpPr>
          <p:cNvPr id="17" name="TextBox 16"/>
          <p:cNvSpPr txBox="1"/>
          <p:nvPr/>
        </p:nvSpPr>
        <p:spPr>
          <a:xfrm>
            <a:off x="318052" y="4406348"/>
            <a:ext cx="8497957" cy="1384995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O.O. #2. For the           of a population to be an unbiased estimate of the </a:t>
            </a:r>
            <a:r>
              <a:rPr lang="el-GR" sz="2800" dirty="0" smtClean="0"/>
              <a:t>μ</a:t>
            </a:r>
            <a:r>
              <a:rPr lang="en-CA" sz="2800" dirty="0" smtClean="0"/>
              <a:t> of a specific unit, the traits of that unit must be the same as the traits that define the population  </a:t>
            </a: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/>
        </p:nvGraphicFramePr>
        <p:xfrm>
          <a:off x="5118224" y="2309445"/>
          <a:ext cx="820616" cy="574431"/>
        </p:xfrm>
        <a:graphic>
          <a:graphicData uri="http://schemas.openxmlformats.org/presentationml/2006/ole">
            <p:oleObj spid="_x0000_s11265" name="משוואה" r:id="rId4" imgW="507960" imgH="355320" progId="Equation.3">
              <p:embed/>
            </p:oleObj>
          </a:graphicData>
        </a:graphic>
      </p:graphicFrame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2788777" y="4424527"/>
          <a:ext cx="693242" cy="485403"/>
        </p:xfrm>
        <a:graphic>
          <a:graphicData uri="http://schemas.openxmlformats.org/presentationml/2006/ole">
            <p:oleObj spid="_x0000_s11266" name="משוואה" r:id="rId5" imgW="507960" imgH="35532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24</a:t>
            </a:fld>
            <a:endParaRPr lang="en-CA"/>
          </a:p>
        </p:txBody>
      </p:sp>
      <p:sp>
        <p:nvSpPr>
          <p:cNvPr id="7" name="TextBox 6"/>
          <p:cNvSpPr txBox="1"/>
          <p:nvPr/>
        </p:nvSpPr>
        <p:spPr>
          <a:xfrm>
            <a:off x="248478" y="337930"/>
            <a:ext cx="8517835" cy="3108543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b="1" dirty="0" smtClean="0"/>
              <a:t>Not so obvious conclusions:</a:t>
            </a:r>
          </a:p>
          <a:p>
            <a:r>
              <a:rPr lang="en-CA" sz="2800" dirty="0" smtClean="0"/>
              <a:t>SPFs serve various uses: </a:t>
            </a:r>
          </a:p>
          <a:p>
            <a:r>
              <a:rPr lang="en-CA" sz="2800" dirty="0" smtClean="0"/>
              <a:t>	Screening, comparing E{μ}s, estimating </a:t>
            </a:r>
            <a:r>
              <a:rPr lang="el-GR" sz="2800" dirty="0" smtClean="0"/>
              <a:t>μ</a:t>
            </a:r>
            <a:r>
              <a:rPr lang="en-CA" sz="2800" dirty="0" smtClean="0"/>
              <a:t>’s etc.</a:t>
            </a:r>
          </a:p>
          <a:p>
            <a:r>
              <a:rPr lang="en-CA" sz="2800" dirty="0" smtClean="0"/>
              <a:t>If, e.g., ‘Pavement Friction’ is not in the data for screening but is known for estimation of </a:t>
            </a:r>
            <a:r>
              <a:rPr lang="el-GR" sz="2800" dirty="0" smtClean="0"/>
              <a:t>μ</a:t>
            </a:r>
            <a:r>
              <a:rPr lang="en-CA" sz="2800" dirty="0" smtClean="0"/>
              <a:t> then we need two SPFs, </a:t>
            </a:r>
          </a:p>
          <a:p>
            <a:r>
              <a:rPr lang="en-CA" sz="2800" dirty="0" smtClean="0"/>
              <a:t>one SPF without ‘Pavement Friction’ and one with.</a:t>
            </a:r>
          </a:p>
          <a:p>
            <a:r>
              <a:rPr lang="en-CA" sz="2800" b="1" dirty="0" smtClean="0">
                <a:solidFill>
                  <a:srgbClr val="FF0000"/>
                </a:solidFill>
              </a:rPr>
              <a:t>No SPF fits all uses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8478" y="3806683"/>
            <a:ext cx="8765733" cy="2477601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b="1" dirty="0" smtClean="0"/>
              <a:t>New footing.</a:t>
            </a:r>
          </a:p>
          <a:p>
            <a:pPr>
              <a:spcBef>
                <a:spcPts val="600"/>
              </a:spcBef>
            </a:pPr>
            <a:r>
              <a:rPr lang="en-CA" sz="2800" dirty="0" smtClean="0"/>
              <a:t>How does one usually decide about whether to use a trait?</a:t>
            </a:r>
          </a:p>
          <a:p>
            <a:r>
              <a:rPr lang="en-CA" sz="2800" dirty="0" smtClean="0"/>
              <a:t>How must one decide?</a:t>
            </a:r>
          </a:p>
          <a:p>
            <a:pPr>
              <a:spcBef>
                <a:spcPts val="1200"/>
              </a:spcBef>
            </a:pPr>
            <a:r>
              <a:rPr lang="en-CA" sz="2800" dirty="0" smtClean="0"/>
              <a:t>How does one usually report results?</a:t>
            </a:r>
          </a:p>
          <a:p>
            <a:r>
              <a:rPr lang="en-CA" sz="2800" dirty="0" smtClean="0"/>
              <a:t>How must one report?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25</a:t>
            </a:fld>
            <a:endParaRPr lang="en-CA"/>
          </a:p>
        </p:txBody>
      </p:sp>
      <p:sp>
        <p:nvSpPr>
          <p:cNvPr id="5" name="TextBox 4"/>
          <p:cNvSpPr txBox="1"/>
          <p:nvPr/>
        </p:nvSpPr>
        <p:spPr>
          <a:xfrm>
            <a:off x="251790" y="212035"/>
            <a:ext cx="7938053" cy="1384995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O.O. #3. The more traits define a population the fewer are the segments from which E{</a:t>
            </a:r>
            <a:r>
              <a:rPr lang="el-GR" sz="2800" dirty="0" smtClean="0"/>
              <a:t>μ</a:t>
            </a:r>
            <a:r>
              <a:rPr lang="en-CA" sz="2800" dirty="0" smtClean="0"/>
              <a:t>}  is estimated and the larger is its standard error 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251792" y="1884022"/>
          <a:ext cx="8723243" cy="2164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505199"/>
                <a:gridCol w="2425148"/>
                <a:gridCol w="2792896"/>
              </a:tblGrid>
              <a:tr h="620643">
                <a:tc>
                  <a:txBody>
                    <a:bodyPr/>
                    <a:lstStyle/>
                    <a:p>
                      <a:pPr algn="ctr"/>
                      <a:r>
                        <a:rPr lang="en-CA" sz="2800" dirty="0" smtClean="0">
                          <a:solidFill>
                            <a:schemeClr val="tx1"/>
                          </a:solidFill>
                        </a:rPr>
                        <a:t>Traits</a:t>
                      </a:r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4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4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CA" sz="2800" dirty="0" smtClean="0">
                          <a:solidFill>
                            <a:schemeClr val="tx1"/>
                          </a:solidFill>
                        </a:rPr>
                        <a:t>S.L.=3 miles</a:t>
                      </a:r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800" dirty="0" smtClean="0">
                          <a:solidFill>
                            <a:schemeClr val="tx1"/>
                          </a:solidFill>
                        </a:rPr>
                        <a:t>1224/258=4.74</a:t>
                      </a:r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800" dirty="0" smtClean="0">
                          <a:solidFill>
                            <a:schemeClr val="tx1"/>
                          </a:solidFill>
                        </a:rPr>
                        <a:t>√1224/258=±0.14</a:t>
                      </a:r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2800" dirty="0" smtClean="0">
                          <a:solidFill>
                            <a:schemeClr val="tx1"/>
                          </a:solidFill>
                        </a:rPr>
                        <a:t>S.L.=3 miles &amp; AADT=3000</a:t>
                      </a:r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800" dirty="0" smtClean="0">
                          <a:solidFill>
                            <a:schemeClr val="tx1"/>
                          </a:solidFill>
                        </a:rPr>
                        <a:t>238/35=6.80</a:t>
                      </a:r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800" dirty="0" smtClean="0">
                          <a:solidFill>
                            <a:schemeClr val="tx1"/>
                          </a:solidFill>
                        </a:rPr>
                        <a:t>√238/35=±0.44</a:t>
                      </a:r>
                      <a:endParaRPr lang="en-CA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58417" y="4283766"/>
            <a:ext cx="8507896" cy="1815882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Another not-so-obvious conclusion:</a:t>
            </a:r>
          </a:p>
          <a:p>
            <a:r>
              <a:rPr lang="en-CA" sz="2800" dirty="0" smtClean="0"/>
              <a:t>Adding a trait to the SPF will diminish bias but reduce the accuracy of           . </a:t>
            </a:r>
          </a:p>
          <a:p>
            <a:r>
              <a:rPr lang="en-CA" sz="2800" dirty="0" smtClean="0"/>
              <a:t>The right course of action?</a:t>
            </a:r>
          </a:p>
        </p:txBody>
      </p:sp>
      <p:pic>
        <p:nvPicPr>
          <p:cNvPr id="44036" name="Picture 4" descr="http://0.tqn.com/d/desktoppub/1/0/B/n/3/Balance.png"/>
          <p:cNvPicPr>
            <a:picLocks noChangeAspect="1" noChangeArrowheads="1"/>
          </p:cNvPicPr>
          <p:nvPr/>
        </p:nvPicPr>
        <p:blipFill>
          <a:blip r:embed="rId3" cstate="print"/>
          <a:srcRect l="7917" t="23739" r="7301" b="14174"/>
          <a:stretch>
            <a:fillRect/>
          </a:stretch>
        </p:blipFill>
        <p:spPr bwMode="auto">
          <a:xfrm>
            <a:off x="6569765" y="5585789"/>
            <a:ext cx="1540565" cy="1128167"/>
          </a:xfrm>
          <a:prstGeom prst="rect">
            <a:avLst/>
          </a:prstGeom>
          <a:noFill/>
        </p:spPr>
      </p:pic>
      <p:graphicFrame>
        <p:nvGraphicFramePr>
          <p:cNvPr id="9217" name="Object 1"/>
          <p:cNvGraphicFramePr>
            <a:graphicFrameLocks noChangeAspect="1"/>
          </p:cNvGraphicFramePr>
          <p:nvPr/>
        </p:nvGraphicFramePr>
        <p:xfrm>
          <a:off x="4528405" y="1958120"/>
          <a:ext cx="820737" cy="574675"/>
        </p:xfrm>
        <a:graphic>
          <a:graphicData uri="http://schemas.openxmlformats.org/presentationml/2006/ole">
            <p:oleObj spid="_x0000_s9217" name="משוואה" r:id="rId4" imgW="507960" imgH="355320" progId="Equation.3">
              <p:embed/>
            </p:oleObj>
          </a:graphicData>
        </a:graphic>
      </p:graphicFrame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2025532" y="5076718"/>
          <a:ext cx="820737" cy="574675"/>
        </p:xfrm>
        <a:graphic>
          <a:graphicData uri="http://schemas.openxmlformats.org/presentationml/2006/ole">
            <p:oleObj spid="_x0000_s9218" name="משוואה" r:id="rId5" imgW="507960" imgH="355320" progId="Equation.3">
              <p:embed/>
            </p:oleObj>
          </a:graphicData>
        </a:graphic>
      </p:graphicFrame>
      <p:graphicFrame>
        <p:nvGraphicFramePr>
          <p:cNvPr id="11" name="Object 1"/>
          <p:cNvGraphicFramePr>
            <a:graphicFrameLocks noChangeAspect="1"/>
          </p:cNvGraphicFramePr>
          <p:nvPr/>
        </p:nvGraphicFramePr>
        <p:xfrm>
          <a:off x="6907004" y="1903207"/>
          <a:ext cx="1424194" cy="710786"/>
        </p:xfrm>
        <a:graphic>
          <a:graphicData uri="http://schemas.openxmlformats.org/presentationml/2006/ole">
            <p:oleObj spid="_x0000_s9219" name="Equation" r:id="rId6" imgW="533160" imgH="2664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054626" y="6492875"/>
            <a:ext cx="2895600" cy="365125"/>
          </a:xfrm>
        </p:spPr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26</a:t>
            </a:fld>
            <a:endParaRPr lang="en-CA"/>
          </a:p>
        </p:txBody>
      </p:sp>
      <p:pic>
        <p:nvPicPr>
          <p:cNvPr id="4" name="Picture 3" descr="Figure 1 of section 1.1, what is what.jpg"/>
          <p:cNvPicPr>
            <a:picLocks noChangeAspect="1"/>
          </p:cNvPicPr>
          <p:nvPr/>
        </p:nvPicPr>
        <p:blipFill>
          <a:blip r:embed="rId2" cstate="print"/>
          <a:srcRect l="11043" t="11282" r="61198" b="53332"/>
          <a:stretch>
            <a:fillRect/>
          </a:stretch>
        </p:blipFill>
        <p:spPr>
          <a:xfrm>
            <a:off x="7156174" y="1467663"/>
            <a:ext cx="1580322" cy="155726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41177" y="139150"/>
            <a:ext cx="2241960" cy="523220"/>
          </a:xfrm>
          <a:prstGeom prst="rect">
            <a:avLst/>
          </a:prstGeom>
          <a:solidFill>
            <a:srgbClr val="FFFFCC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Return to EDA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21297" y="755379"/>
            <a:ext cx="7509941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Recall that SPFs provide estimates of E{</a:t>
            </a:r>
            <a:r>
              <a:rPr lang="el-GR" sz="2800" dirty="0" smtClean="0"/>
              <a:t>μ</a:t>
            </a:r>
            <a:r>
              <a:rPr lang="en-CA" sz="2800" dirty="0" smtClean="0"/>
              <a:t>} and </a:t>
            </a:r>
            <a:r>
              <a:rPr lang="el-GR" sz="2800" dirty="0" smtClean="0"/>
              <a:t>σ</a:t>
            </a:r>
            <a:r>
              <a:rPr lang="en-CA" sz="2800" dirty="0" smtClean="0"/>
              <a:t>{</a:t>
            </a:r>
            <a:r>
              <a:rPr lang="el-GR" sz="2800" dirty="0" smtClean="0"/>
              <a:t>μ</a:t>
            </a:r>
            <a:r>
              <a:rPr lang="en-CA" sz="2800" dirty="0" smtClean="0"/>
              <a:t>}</a:t>
            </a:r>
          </a:p>
        </p:txBody>
      </p:sp>
      <p:pic>
        <p:nvPicPr>
          <p:cNvPr id="15" name="Picture 2" descr="http://t0.gstatic.com/images?q=tbn:ANd9GcRfTMOFSysDKM0TxcevG-n8bEfmcX2zpZ1a0IyKVDIb_EebJEo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576" y="34774"/>
            <a:ext cx="1237435" cy="1237435"/>
          </a:xfrm>
          <a:prstGeom prst="rect">
            <a:avLst/>
          </a:prstGeom>
          <a:noFill/>
        </p:spPr>
      </p:pic>
      <p:pic>
        <p:nvPicPr>
          <p:cNvPr id="12" name="Picture 11" descr="Chapter 2. Population of m's and their accident counts.tif"/>
          <p:cNvPicPr>
            <a:picLocks noChangeAspect="1"/>
          </p:cNvPicPr>
          <p:nvPr/>
        </p:nvPicPr>
        <p:blipFill>
          <a:blip r:embed="rId4" cstate="print"/>
          <a:srcRect l="6944" t="30737" r="4884" b="25219"/>
          <a:stretch>
            <a:fillRect/>
          </a:stretch>
        </p:blipFill>
        <p:spPr>
          <a:xfrm>
            <a:off x="353132" y="3434342"/>
            <a:ext cx="6912718" cy="266828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391196" y="5446643"/>
            <a:ext cx="2146421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We use these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162596" y="3498575"/>
            <a:ext cx="2752805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To estimate these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27</a:t>
            </a:fld>
            <a:endParaRPr lang="en-CA"/>
          </a:p>
        </p:txBody>
      </p:sp>
      <p:sp>
        <p:nvSpPr>
          <p:cNvPr id="5" name="TextBox 4"/>
          <p:cNvSpPr txBox="1"/>
          <p:nvPr/>
        </p:nvSpPr>
        <p:spPr>
          <a:xfrm>
            <a:off x="190344" y="3375061"/>
            <a:ext cx="4280531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One way to estimate </a:t>
            </a:r>
            <a:r>
              <a:rPr lang="el-GR" sz="2800" dirty="0" smtClean="0"/>
              <a:t>σ</a:t>
            </a:r>
            <a:r>
              <a:rPr lang="en-CA" sz="2800" dirty="0" smtClean="0"/>
              <a:t>{</a:t>
            </a:r>
            <a:r>
              <a:rPr lang="el-GR" sz="2800" dirty="0" smtClean="0"/>
              <a:t>μ</a:t>
            </a:r>
            <a:r>
              <a:rPr lang="en-CA" sz="2800" dirty="0" smtClean="0"/>
              <a:t>} is:</a:t>
            </a:r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220" y="4057997"/>
            <a:ext cx="8495880" cy="418699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993914" y="4830417"/>
            <a:ext cx="4400628" cy="53317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So, this is what we need now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1858617" y="4333471"/>
            <a:ext cx="993915" cy="606277"/>
          </a:xfrm>
          <a:prstGeom prst="straightConnector1">
            <a:avLst/>
          </a:prstGeom>
          <a:ln w="1905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 descr="Chapter 2. Population of m's and their accident counts.tif"/>
          <p:cNvPicPr>
            <a:picLocks noChangeAspect="1"/>
          </p:cNvPicPr>
          <p:nvPr/>
        </p:nvPicPr>
        <p:blipFill>
          <a:blip r:embed="rId3" cstate="print"/>
          <a:srcRect l="6944" t="30737" r="4884" b="25219"/>
          <a:stretch>
            <a:fillRect/>
          </a:stretch>
        </p:blipFill>
        <p:spPr>
          <a:xfrm>
            <a:off x="173888" y="243881"/>
            <a:ext cx="6912718" cy="266828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096541" y="1013791"/>
            <a:ext cx="1888434" cy="1384995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This is an estimate of this.</a:t>
            </a:r>
          </a:p>
        </p:txBody>
      </p:sp>
      <p:cxnSp>
        <p:nvCxnSpPr>
          <p:cNvPr id="17" name="Straight Arrow Connector 16"/>
          <p:cNvCxnSpPr/>
          <p:nvPr/>
        </p:nvCxnSpPr>
        <p:spPr>
          <a:xfrm flipH="1">
            <a:off x="2951922" y="1431235"/>
            <a:ext cx="4373217" cy="1033669"/>
          </a:xfrm>
          <a:prstGeom prst="straightConnector1">
            <a:avLst/>
          </a:prstGeom>
          <a:ln w="19050">
            <a:solidFill>
              <a:srgbClr val="0070C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 flipV="1">
            <a:off x="3458818" y="1232452"/>
            <a:ext cx="3727173" cy="914400"/>
          </a:xfrm>
          <a:prstGeom prst="straightConnector1">
            <a:avLst/>
          </a:prstGeom>
          <a:ln w="1905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28</a:t>
            </a:fld>
            <a:endParaRPr lang="en-CA"/>
          </a:p>
        </p:txBody>
      </p:sp>
      <p:sp>
        <p:nvSpPr>
          <p:cNvPr id="5" name="TextBox 4"/>
          <p:cNvSpPr txBox="1"/>
          <p:nvPr/>
        </p:nvSpPr>
        <p:spPr>
          <a:xfrm>
            <a:off x="387626" y="2405229"/>
            <a:ext cx="5118709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Sample Variances of crash counts: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87625" y="775240"/>
            <a:ext cx="8249478" cy="1384995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To get crash count variances, right-click in table, go to ‘Summarize data by’ and then ‘more options’. From the options choose ‘</a:t>
            </a:r>
            <a:r>
              <a:rPr lang="en-CA" sz="2800" dirty="0" err="1" smtClean="0"/>
              <a:t>VARp</a:t>
            </a:r>
            <a:r>
              <a:rPr lang="en-CA" sz="2800" dirty="0" smtClean="0"/>
              <a:t>’.</a:t>
            </a:r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687" y="3017907"/>
            <a:ext cx="8229600" cy="3235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388288" y="0"/>
            <a:ext cx="5960863" cy="523220"/>
          </a:xfrm>
          <a:prstGeom prst="rect">
            <a:avLst/>
          </a:prstGeom>
          <a:solidFill>
            <a:srgbClr val="FFC000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Use again ‘3. Data and Pivot’ worksheet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29</a:t>
            </a:fld>
            <a:endParaRPr lang="en-CA"/>
          </a:p>
        </p:txBody>
      </p:sp>
      <p:pic>
        <p:nvPicPr>
          <p:cNvPr id="4" name="Picture 3" descr="Chapter 3. Pivot Table by Terrain.tif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47874" y="785190"/>
            <a:ext cx="8517834" cy="58939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9026" y="159026"/>
            <a:ext cx="8492581" cy="523220"/>
          </a:xfrm>
          <a:prstGeom prst="rect">
            <a:avLst/>
          </a:prstGeom>
          <a:solidFill>
            <a:srgbClr val="FFFFCC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What is the effect of Terrain? </a:t>
            </a:r>
            <a:r>
              <a:rPr lang="en-CA" sz="2800" smtClean="0"/>
              <a:t>(Flat</a:t>
            </a:r>
            <a:r>
              <a:rPr lang="en-CA" sz="2800" dirty="0" smtClean="0"/>
              <a:t>, rolling</a:t>
            </a:r>
            <a:r>
              <a:rPr lang="en-CA" sz="2800" smtClean="0"/>
              <a:t>, mountainous)</a:t>
            </a:r>
            <a:endParaRPr lang="en-CA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3</a:t>
            </a:fld>
            <a:endParaRPr lang="en-CA"/>
          </a:p>
        </p:txBody>
      </p:sp>
      <p:sp>
        <p:nvSpPr>
          <p:cNvPr id="12" name="TextBox 11"/>
          <p:cNvSpPr txBox="1"/>
          <p:nvPr/>
        </p:nvSpPr>
        <p:spPr>
          <a:xfrm>
            <a:off x="2365950" y="337639"/>
            <a:ext cx="1172380" cy="400110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CA" sz="2000" dirty="0" smtClean="0"/>
              <a:t>The Data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087555" y="307307"/>
            <a:ext cx="2468946" cy="584775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n-CA" sz="3200" dirty="0" smtClean="0"/>
              <a:t>The Modeller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753140" y="4770784"/>
            <a:ext cx="4370299" cy="107721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n-CA" sz="3200" b="1" dirty="0" smtClean="0">
                <a:solidFill>
                  <a:srgbClr val="FF0000"/>
                </a:solidFill>
              </a:rPr>
              <a:t>What does the data say?</a:t>
            </a:r>
          </a:p>
          <a:p>
            <a:r>
              <a:rPr lang="en-CA" sz="3200" b="1" dirty="0" smtClean="0">
                <a:solidFill>
                  <a:srgbClr val="FF0000"/>
                </a:solidFill>
              </a:rPr>
              <a:t>Initial EDA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068051" y="1037766"/>
            <a:ext cx="5026252" cy="2677656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CA" sz="2800" b="1" dirty="0" smtClean="0"/>
              <a:t>Decisions, decisions:</a:t>
            </a:r>
          </a:p>
          <a:p>
            <a:r>
              <a:rPr lang="en-CA" sz="2800" dirty="0" smtClean="0"/>
              <a:t>Which traits to use? Equation or not? If not equation how to smooth? If smooth, what form? How to estimate parameters? Does it fit? Add a variable? ...</a:t>
            </a:r>
          </a:p>
        </p:txBody>
      </p:sp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86305" y="4779726"/>
            <a:ext cx="1419125" cy="1357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Picture 2" descr="https://encrypted-tbn1.gstatic.com/images?q=tbn:ANd9GcSGZadV9_cTRMXX-YuFJMR0ztFjAVawfBmCOQiTKptRkP2Ogn4K4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5435" y="301015"/>
            <a:ext cx="3632351" cy="22663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hapter 3.Terrain by L and AADT.tif"/>
          <p:cNvPicPr>
            <a:picLocks noChangeAspect="1"/>
          </p:cNvPicPr>
          <p:nvPr/>
        </p:nvPicPr>
        <p:blipFill>
          <a:blip r:embed="rId2" cstate="print"/>
          <a:srcRect l="11588" t="8985" r="10580" b="14783"/>
          <a:stretch>
            <a:fillRect/>
          </a:stretch>
        </p:blipFill>
        <p:spPr>
          <a:xfrm>
            <a:off x="2749868" y="2047461"/>
            <a:ext cx="6185409" cy="468133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8478" y="188844"/>
            <a:ext cx="3888500" cy="523220"/>
          </a:xfrm>
          <a:prstGeom prst="rect">
            <a:avLst/>
          </a:prstGeom>
          <a:solidFill>
            <a:srgbClr val="FFFFCC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How to capture ‘Terrain’?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308115" y="919928"/>
          <a:ext cx="8488015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2963"/>
                <a:gridCol w="1615300"/>
                <a:gridCol w="2261421"/>
                <a:gridCol w="1361467"/>
                <a:gridCol w="112686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Length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AADT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Mountainous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Rolling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M/R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&lt;0.5 miles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0-1000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0.20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0.22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0.90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0.5-1.5 miles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1000-2000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1.65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1.06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1.56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59026" y="2673626"/>
            <a:ext cx="2564296" cy="2323713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Increasing with</a:t>
            </a:r>
          </a:p>
          <a:p>
            <a:r>
              <a:rPr lang="en-CA" sz="2800" dirty="0" smtClean="0"/>
              <a:t>Segment Length &amp; AADT?</a:t>
            </a:r>
          </a:p>
          <a:p>
            <a:pPr>
              <a:spcBef>
                <a:spcPts val="600"/>
              </a:spcBef>
            </a:pPr>
            <a:r>
              <a:rPr lang="en-CA" sz="2800" dirty="0" smtClean="0"/>
              <a:t>Implication for modeling?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30</a:t>
            </a:fld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31</a:t>
            </a:fld>
            <a:endParaRPr lang="en-CA"/>
          </a:p>
        </p:txBody>
      </p:sp>
      <p:sp>
        <p:nvSpPr>
          <p:cNvPr id="5" name="TextBox 4"/>
          <p:cNvSpPr txBox="1"/>
          <p:nvPr/>
        </p:nvSpPr>
        <p:spPr>
          <a:xfrm>
            <a:off x="318056" y="258431"/>
            <a:ext cx="6569762" cy="523220"/>
          </a:xfrm>
          <a:prstGeom prst="rect">
            <a:avLst/>
          </a:prstGeom>
          <a:solidFill>
            <a:srgbClr val="FFFFCC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We asked two questions of the (initial) EDA?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55378" y="937605"/>
            <a:ext cx="6331226" cy="1384995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en-CA" sz="2800" dirty="0" smtClean="0"/>
              <a:t>Is there an orderly relationship?</a:t>
            </a:r>
          </a:p>
          <a:p>
            <a:pPr marL="514350" indent="-514350"/>
            <a:r>
              <a:rPr lang="en-CA" sz="2800" dirty="0" smtClean="0"/>
              <a:t>      (If not, do not add trait to SPF)</a:t>
            </a:r>
          </a:p>
          <a:p>
            <a:pPr marL="514350" indent="-514350"/>
            <a:r>
              <a:rPr lang="en-CA" sz="2800" dirty="0" smtClean="0"/>
              <a:t>2.   If yes, what function can represent it?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08114" y="2604055"/>
            <a:ext cx="3556102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Visualization. 3D vs. 2D</a:t>
            </a:r>
          </a:p>
        </p:txBody>
      </p:sp>
      <p:pic>
        <p:nvPicPr>
          <p:cNvPr id="45060" name="Picture 4" descr="http://www.originlab.com/www/products/images/3DBarsWithZColorMap.png"/>
          <p:cNvPicPr>
            <a:picLocks noChangeAspect="1" noChangeArrowheads="1"/>
          </p:cNvPicPr>
          <p:nvPr/>
        </p:nvPicPr>
        <p:blipFill>
          <a:blip r:embed="rId2" cstate="print"/>
          <a:srcRect l="7317" t="4803" r="12988"/>
          <a:stretch>
            <a:fillRect/>
          </a:stretch>
        </p:blipFill>
        <p:spPr bwMode="auto">
          <a:xfrm>
            <a:off x="407504" y="3220278"/>
            <a:ext cx="3627783" cy="3250097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 rot="885435">
            <a:off x="798709" y="6034804"/>
            <a:ext cx="1480931" cy="2715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1" name="Rectangle 10"/>
          <p:cNvSpPr/>
          <p:nvPr/>
        </p:nvSpPr>
        <p:spPr>
          <a:xfrm rot="18556438">
            <a:off x="3159906" y="5932430"/>
            <a:ext cx="1034983" cy="2715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45062" name="Picture 6" descr="http://qhwiki.originlab.com/%7Eoriginla/howto/images/f/f0/Vertical_2_Panel_G2.png"/>
          <p:cNvPicPr>
            <a:picLocks noChangeAspect="1" noChangeArrowheads="1"/>
          </p:cNvPicPr>
          <p:nvPr/>
        </p:nvPicPr>
        <p:blipFill>
          <a:blip r:embed="rId3" cstate="print"/>
          <a:srcRect l="6668" t="16338" r="10894" b="5075"/>
          <a:stretch>
            <a:fillRect/>
          </a:stretch>
        </p:blipFill>
        <p:spPr bwMode="auto">
          <a:xfrm>
            <a:off x="4621696" y="3349487"/>
            <a:ext cx="3562705" cy="28525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32</a:t>
            </a:fld>
            <a:endParaRPr lang="en-CA"/>
          </a:p>
        </p:txBody>
      </p:sp>
      <p:sp>
        <p:nvSpPr>
          <p:cNvPr id="7" name="TextBox 6"/>
          <p:cNvSpPr txBox="1"/>
          <p:nvPr/>
        </p:nvSpPr>
        <p:spPr>
          <a:xfrm>
            <a:off x="407505" y="5257803"/>
            <a:ext cx="4010072" cy="1384995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Orderly? Yes.</a:t>
            </a:r>
          </a:p>
          <a:p>
            <a:r>
              <a:rPr lang="en-CA" sz="2800" dirty="0" smtClean="0"/>
              <a:t>E{μ} increases with AADT.</a:t>
            </a:r>
          </a:p>
          <a:p>
            <a:r>
              <a:rPr lang="en-CA" sz="2800" dirty="0" smtClean="0"/>
              <a:t>What function? Not clear.</a:t>
            </a:r>
          </a:p>
        </p:txBody>
      </p:sp>
      <p:pic>
        <p:nvPicPr>
          <p:cNvPr id="8" name="Picture 7" descr="3-14 E{mu} vs. AADT.jpg"/>
          <p:cNvPicPr/>
          <p:nvPr/>
        </p:nvPicPr>
        <p:blipFill>
          <a:blip r:embed="rId2" cstate="print"/>
          <a:srcRect l="3780" t="6965" r="3333" b="20398"/>
          <a:stretch>
            <a:fillRect/>
          </a:stretch>
        </p:blipFill>
        <p:spPr>
          <a:xfrm>
            <a:off x="377688" y="258417"/>
            <a:ext cx="8289234" cy="483936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238058" y="491349"/>
            <a:ext cx="5378717" cy="9541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Visualization for AADT</a:t>
            </a:r>
          </a:p>
          <a:p>
            <a:r>
              <a:rPr lang="en-CA" sz="2800" dirty="0" smtClean="0"/>
              <a:t>(holding Segment Length constant)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3-14 E{mu} vs. AADT.jpg"/>
          <p:cNvPicPr/>
          <p:nvPr/>
        </p:nvPicPr>
        <p:blipFill>
          <a:blip r:embed="rId2" cstate="print"/>
          <a:srcRect l="3780" t="6965" r="3333" b="20398"/>
          <a:stretch>
            <a:fillRect/>
          </a:stretch>
        </p:blipFill>
        <p:spPr>
          <a:xfrm>
            <a:off x="3021495" y="1908314"/>
            <a:ext cx="5714999" cy="366754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97563" y="218662"/>
            <a:ext cx="6459845" cy="1815882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Why so much fluctuation?</a:t>
            </a:r>
          </a:p>
          <a:p>
            <a:pPr marL="514350" indent="-514350">
              <a:buFont typeface="+mj-lt"/>
              <a:buAutoNum type="arabicPeriod"/>
            </a:pPr>
            <a:r>
              <a:rPr lang="en-CA" sz="2800" dirty="0" smtClean="0"/>
              <a:t>Randomness of crash counts;</a:t>
            </a:r>
          </a:p>
          <a:p>
            <a:pPr marL="514350" indent="-514350">
              <a:buFont typeface="+mj-lt"/>
              <a:buAutoNum type="arabicPeriod"/>
            </a:pPr>
            <a:r>
              <a:rPr lang="en-CA" sz="2800" dirty="0" smtClean="0"/>
              <a:t>In many cells have few segments;</a:t>
            </a:r>
          </a:p>
          <a:p>
            <a:pPr marL="514350" indent="-514350">
              <a:buFont typeface="+mj-lt"/>
              <a:buAutoNum type="arabicPeriod"/>
            </a:pPr>
            <a:r>
              <a:rPr lang="en-CA" sz="2800" dirty="0" smtClean="0"/>
              <a:t>Differences in unaccounted-for traits.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10917" y="5719331"/>
            <a:ext cx="5357190" cy="954107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Moral: What we are looking at may not be what we are looking for.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05070" y="2484783"/>
            <a:ext cx="5387565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Mountainous, curves, steep grades</a:t>
            </a:r>
          </a:p>
        </p:txBody>
      </p:sp>
      <p:cxnSp>
        <p:nvCxnSpPr>
          <p:cNvPr id="18" name="Straight Arrow Connector 17"/>
          <p:cNvCxnSpPr>
            <a:stCxn id="15" idx="2"/>
          </p:cNvCxnSpPr>
          <p:nvPr/>
        </p:nvCxnSpPr>
        <p:spPr>
          <a:xfrm>
            <a:off x="3498853" y="3008003"/>
            <a:ext cx="2226086" cy="430936"/>
          </a:xfrm>
          <a:prstGeom prst="straightConnector1">
            <a:avLst/>
          </a:prstGeom>
          <a:ln w="1905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861931" y="3760305"/>
            <a:ext cx="4157228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Flat, mild curves, no grade</a:t>
            </a:r>
          </a:p>
        </p:txBody>
      </p:sp>
      <p:cxnSp>
        <p:nvCxnSpPr>
          <p:cNvPr id="21" name="Straight Arrow Connector 20"/>
          <p:cNvCxnSpPr>
            <a:stCxn id="19" idx="3"/>
          </p:cNvCxnSpPr>
          <p:nvPr/>
        </p:nvCxnSpPr>
        <p:spPr>
          <a:xfrm flipV="1">
            <a:off x="6019159" y="3995530"/>
            <a:ext cx="630119" cy="26385"/>
          </a:xfrm>
          <a:prstGeom prst="straightConnector1">
            <a:avLst/>
          </a:prstGeom>
          <a:ln w="1905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33</a:t>
            </a:fld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34</a:t>
            </a:fld>
            <a:endParaRPr lang="en-CA"/>
          </a:p>
        </p:txBody>
      </p:sp>
      <p:sp>
        <p:nvSpPr>
          <p:cNvPr id="7" name="TextBox 6"/>
          <p:cNvSpPr txBox="1"/>
          <p:nvPr/>
        </p:nvSpPr>
        <p:spPr>
          <a:xfrm>
            <a:off x="248478" y="5357192"/>
            <a:ext cx="3918701" cy="1384995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Orderly? Yes.</a:t>
            </a:r>
          </a:p>
          <a:p>
            <a:r>
              <a:rPr lang="en-CA" sz="2800" dirty="0" smtClean="0"/>
              <a:t>Increasing? Yes.</a:t>
            </a:r>
          </a:p>
          <a:p>
            <a:r>
              <a:rPr lang="en-CA" sz="2800" dirty="0" smtClean="0"/>
              <a:t>What function? Not clear</a:t>
            </a:r>
          </a:p>
        </p:txBody>
      </p:sp>
      <p:pic>
        <p:nvPicPr>
          <p:cNvPr id="8" name="Picture 7" descr="3-15 E{mu} vs. Segment Length.jpg"/>
          <p:cNvPicPr/>
          <p:nvPr/>
        </p:nvPicPr>
        <p:blipFill>
          <a:blip r:embed="rId2" cstate="print"/>
          <a:srcRect l="1473" t="7131" r="3844" b="17413"/>
          <a:stretch>
            <a:fillRect/>
          </a:stretch>
        </p:blipFill>
        <p:spPr>
          <a:xfrm>
            <a:off x="139148" y="238539"/>
            <a:ext cx="8637104" cy="492401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67876" y="759704"/>
            <a:ext cx="4951997" cy="9541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Visualization for Segment Length</a:t>
            </a:r>
          </a:p>
          <a:p>
            <a:r>
              <a:rPr lang="en-CA" sz="2800" dirty="0" smtClean="0"/>
              <a:t>(holding AADT constant)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35</a:t>
            </a:fld>
            <a:endParaRPr lang="en-CA"/>
          </a:p>
        </p:txBody>
      </p:sp>
      <p:sp>
        <p:nvSpPr>
          <p:cNvPr id="5" name="TextBox 4"/>
          <p:cNvSpPr txBox="1"/>
          <p:nvPr/>
        </p:nvSpPr>
        <p:spPr>
          <a:xfrm>
            <a:off x="308113" y="437322"/>
            <a:ext cx="3559564" cy="523220"/>
          </a:xfrm>
          <a:prstGeom prst="rect">
            <a:avLst/>
          </a:prstGeom>
          <a:solidFill>
            <a:srgbClr val="FFFFCC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Summary for section 3.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8113" y="1595019"/>
            <a:ext cx="1858617" cy="1524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276060" y="1113183"/>
            <a:ext cx="6318268" cy="954107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Ingredients for SFP:</a:t>
            </a:r>
          </a:p>
          <a:p>
            <a:r>
              <a:rPr lang="en-CA" sz="2800" dirty="0" smtClean="0"/>
              <a:t>Data, Experience, Computation, Judgment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95939" y="2345635"/>
            <a:ext cx="6579704" cy="3693319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Unlike in baking, SPF development is not predefined sequence of steps; </a:t>
            </a:r>
          </a:p>
          <a:p>
            <a:pPr>
              <a:spcBef>
                <a:spcPts val="600"/>
              </a:spcBef>
            </a:pPr>
            <a:r>
              <a:rPr lang="en-CA" sz="2800" dirty="0" smtClean="0"/>
              <a:t>It is a gradual progress towards a satisfactory result consisting of steps and missteps. </a:t>
            </a:r>
          </a:p>
          <a:p>
            <a:pPr>
              <a:spcBef>
                <a:spcPts val="600"/>
              </a:spcBef>
            </a:pPr>
            <a:r>
              <a:rPr lang="en-CA" sz="2800" dirty="0" smtClean="0"/>
              <a:t>EDA  provides guidance. It is not something you do once, before computing begins; you use it all the time. More about this later.</a:t>
            </a:r>
          </a:p>
        </p:txBody>
      </p:sp>
      <p:sp>
        <p:nvSpPr>
          <p:cNvPr id="52226" name="AutoShape 2" descr="data:image/jpeg;base64,/9j/4AAQSkZJRgABAQAAAQABAAD/2wCEAAkGBhQSEBUUEhIWFBUVGBcaGRcXGBgYHRcVFxUZGhgYGBcZHSYeGBojIBcYHy8gJCcpLCwsHSAxNTAqNSYrLSoBCQoKDgwOGg8PGi8kHiQsLCwuNSwsLCwqLCwsLCwsLCosLCwsLCwsLCwuLCksLCwsLCwsLCwsLCwsLCwsLCksLP/AABEIAOEA4QMBIgACEQEDEQH/xAAcAAACAgMBAQAAAAAAAAAAAAAABgUHAQMEAgj/xABJEAACAQIDBQUDCQYEAwgDAAABAgMAEQQSIQUGMUFRBxMiYXEygaEUI0JSYnKRkrEzQ4KissFTY8LRFVRzFiQ0k9Lh8PFEg6P/xAAZAQADAQEBAAAAAAAAAAAAAAAAAgMEAQX/xAAwEQACAgEDAwIEBgIDAQAAAAABAgADEQQSIRMxQTJRFCJhgSNxobHR8EKRNGLBM//aAAwDAQACEQMRAD8AvGiiiiEKKKKIQoooohCiiiiEKKK0YnGJGuaR1RRzYhR+JrhOITfRShtHtQwcZsjtMf8ALXT8zWFL2M7YXN+4wwsPpOxPwAH61BtTWvcyy0WN4loUVS+I7WMadR3SA8LJf+pj1rQe0raB4SD3RIf9NS+Nr+sp8I/0l30VSzdoe0MgYSHSwa8UftG9iPBwPTjoaynanjktmaJri9imoB4XykWvxrvxlf1h8K/0l0UVVOF7ZJQfncMjfcZlP4NemDZ3axhJLCTPCftLcfmW/wClUXVVN5iNp7F8R2orkwO1IplzQypIOqsD+NuFdQNXBB7SHaZooorsIUUUUQhRRRRCFFFFEIUUUUQhRRRRCFFFFEIUUVgmiEzXBtXbUWHXNNIEB4Dmx6KvEmlPfDtKSAGPDZZZbkFuKoR/UdfT9KrmPD4jGu8kshtweaU2Veig9eiKL+VY7dUFO1OTNVenJG5uBGveHtZlbMuEQIoNu9azMfuj2R770pnB4vGfOyFmX/FmYIg9Hcge4U67vbhXCkJYDhLOnH7UeGvpy8UpP3ac9n7twKQ5vO44SSEORbko9lLdFAqApst5cyvVSvhBKx2RuIX4GWW+hMKhEtcH9tNa40HsqeFNGB7NwOMcC+bmTENfkTcpH7sprRvlv7icPiHgjREtbK1s7FSAc9r2XpYg8DrpTZukMSMMPlmsuZtbqSVJut8vhB1tYdBT1V1bioHaJY9m3cT3kYd3IIB85ixEePhGGg09yZvia7NnbLw0obusTLKBYEriZND/AAMLUh9rcYTGo9gS0IA8iHfX4im/s8w2EjjcYWVnYiMygm+Vsp4eEDrwvTowNhTA4ispFYfPeTabvoqsA83jFjeeVra3upZjlPmKj8TuepU/PyW/zBDKPf3sZ099MdL2/uMMez5yOJXL7mIDW/hLH3Vd1UKSR2kFLE4Eg8d2chhcJh5PPK8DHzDRMU/kpY2p2eFLnLND5kDER/niAdR6pUJgMViIMN8oixDxjve7CBjqQmZja+UgaDUc6ufdLab4jBQzSAB3XW2lyGIvble16xItd3GMGbHNlPOciUq2xcTB87Ecyr+9gfNl+8V8SejAUy7t9qc8dxibTIFJB0D30AF+DceeunGnnb/yETIs7LDM4JSRSY3001kW3XgxsdaX9v7hZgWy98D+8iCpMBxuyC0U/uyN5mudF6zmsw6y2D8QRu2DvRBi1zQyXPNDoy+q/wBxcVLA1Q+O2JNh8kkLMwj/AHkd1KOST84p8UJy5faFtONOW7HaYQRDjrKTwlBFunzgHDh7Q08hV69Tzts4P6ST6fynIlj0V5SQEXBuDwI5ivVbZlhRRRRCFFFFEIUUUUQhRRRRCFFFYJohMO9hc8OtVVvx2id4zYfDNlj4PLc3brkI+j58/wBfO/8Av4ZXOHgPzSn5xx+8I+gPsX0PX046d0903dgWUd8SHJYXXDqR4WdeDSnUrHwGhbkK8+242Hp1/ebK6gg3v9pw7E3NaVwzxli1ikIOUhSPC07/ALpLDh7Tchzqz9kbsJFlaS0kiezYZUi8oo+C/eN2PM1Gbz7UGy8IDDEXd2sZG18ZF88rcWY8h7tALVDdnu32InxGKxi5bgFH4hjwa/IcVAX4WrtYSpgnmDl7F3eJz9qO28XFKIg+SF1uuS4LW0YO3HQ8hbQimLs+MMOHSJcT3ryXfKSAVNhnUAXtY6m58+ddm+27wxuEKrbOvjjbjrzGl9CP7VX/AGZyQHGhZAc6g9ySSBn1z3X6zA8+lta4cpfz57QGHp48SZ7X8GAkUgjF3JVnt4rKCVQHkDdvW1SPZqJ3jaeSfvI3GRVJYlTGxA46Lpf1uPSpvfTY5xODdFXM65XQcLuhvYE8Li499JmwOzzFjuy8ggCSBwM7ObggjwKQl9LE3N/KmZGW7cBmcVlaraTiZ7ZYfFhn6iRfwKH+9SnZxi8EqokRtiZIwZR4+KcePhHG9hU3vVsfCYlUGKkCBCSPnFTiLG9+VRGyotkYSQPFPEHAIDGYtodDztRsK3F+MfWc3hqtvOY8VXna5tYxrh41OpdnI6qq5bG3I5yKaV30wR//AC4fziorb27uD2k6v8p8arlUxyIdLk+zr1qtx3oQh5k6vkcFhxKs21gVh7h8ptLGJTEScq5mNkBGvsgeeo41e2AVIsOllEaIg8PJFC3tfypEh7I7SoXxOeNWBylLMQCPDmudDa39qke1Ta7Q4Pu0DfPHKzAGyoOIJ4AtoPS9QqU0hnYS9rC0qqmV5tTaI2htEvJII4ma2ZiBkhS50v8ASIBNuppk7JtqTHESQhmaAIWAb6BzALbpfXTh+FKOMwKRYOIuPnp27wcfBAt1XT7ZufRRVv7h7FTD4ONhEI5JVVpOJJNtL3JtoeHK5qOnVmsyfzP3lb2Va8D8h9vMkdp7CSY5tUkH01tcj6rg6SIeat8KrDebclgxyoElPBVNo5uJ+ZJ1V9LmJj90nhUh2hb6NLKMJhWNgwDupsWkB0RSOQNrnr6azO6e2XxglweNhLtELO5WwNjYBuYfmGFr8eVzew12ts/uZBA9a74n7l79SYNu6nzNBexB9qInpfl1X8PO5MLilkQOjBlYAhgbgg8xVZb57nNca3Ym0cp07w2sIpzwEvJZODcDY2Jhdyd9HwMvczX7ksQym94mvYsB+q/34pXa1LbH7R3rFo3p3l20VqgmVlDKQykAgjUEEaEGttelMMKKKKIQoooohCiiiiEL1X/aVvcUBwsB8bKTKwNsiWvlvyJ/S3WmnejbowmGeU2JAsq/Wc8B/c+QNUpsjCnFTvLPdkF3lIPiYsbKi/bdiFA/sKxaq0j5F7matPWD87dhJfc3d1pGSQgGSQkxhhcIqmzYhxwygmyr9JvJascbcwWAAgecK3Fr5mZmbUvIVBsx462/C1bdlbLaDDyPlHfulyBwUqh7uJfsJoo66nnVP4MQ4hpBNI0UrEZJHPhLkHOJBbwgt9K+mg61P/jqAO594/8A9mJPYS8cVhosVAUbLJHIvI3BB4EEfiCKpLb+7L4LFCJvGjHMpvYPGp1ueAIF79OPOpHYu8+I2XL3MiHu1ALxkjUk6vE3A35W0IHvqyNp7Ph2pggVNw4zRvbVG1HD8QR60Nt1A44YQXNB59Jndu5joZcLG0GkeUALzW2hU+Y4UvS9n8CYtsY8pjQNnCghArcSS3IXubC3GvMTYbYmFszmSV9bX1dh0XUIg6/qaXBgcXtOQNiSypxSBNLKeDNfSNSPpNdj9FTVXcEBSMt+0mqkEkHC/vGbb2/jo/dYXDNNIRcE6C3VVHie3Phal9oto4wnvMSVB0CQC+moOYoQi+jvf8Kc9lbnRRLlKrl0+bUWS4H0vpSnzcn0FTyRAAAAADgBoB6Cm6TP6z9ovUVfSJW+F7KQdXBbzklsfyRqf66lIuzCAcVi/JK3xab+1O1Bpxp6x4im5z5iY3ZrAeCxfkkHxWYVHY3ssQjwra3ApKQfyyKwP5hwpg2ptj5Hiog5+YxJK6/u5tLEfZa+o5EX5mmQUvRrbIx2nerYOcyqDsjH4P8AY4p1A4JMLL6ZiXh/FlqQwvaSyERbSwxXMPbVbqw65DcMPNSfSrHIqF2lurFKpCqFvqVyho2PVo+F/tLlbzpTSy+gxharesSEn3PwePljxUUuZQUuqkFGVALJl4x6AC3wrX2k74HDRiCIkSyrq31E4Eg/WOoHTj0qAxm7OJwEveYNmjY/ur5lk52Rj7f/AE2s3Qtxqe2dtjC7YhMGITJMv0eBDDi0ZOunNT7xU92QVA2sf1j45DHlR+kT92NyMWyw4uEoDnGUNxC8O8IOhF76cdKuaOO3G2Y2uQLXIFKOx8DHsbDOcRiCys5KjW3kET6xGp5e4XpR2xv5isfJ3GEVo1a4CqfG455m4KPTTqaEK6dcHufE6wa9uOw8ywdobxYN5fkcjq7SXUrxAP1WYaK3TnfppSFvtuqwY2u0iqSrc54lGobrNGOP1l14g0rJgWaRcNB85IzeJlHFxyVuPdra+bS5ueABq622I8mDSKaTNMgUiYDVZV9lx1twPUXvxpQTqAQROkCgggxB7MN8e7cYSZvAx+aY/RY/Q+63Lz9ati9UJvXsgxSd4FyXYq6DhFONWC/YYWdD0PlVp9n+8/yzDDOfnYrK/n9V/ePiDTaW0g9JvtOaisEdRfMaaKKK3zHCiiiiEKwTWajd4dqjDYWWY/QUkDq3BR7yRXGOBkzoGTgSrO1DeDvsSYVJyQ6Cx0MhPjJHO2ij0amXcTdgx5A62EVpH+1iXGg9IkNvvO3SkPd+DvMR3jKWEIMrX17yViMi+eaQqPS9Pe+uIfA7MjiRiHla0kg4lmBeVr9WN/dXl1nJa1pvsGAKljzDi0ckI6sRxCsDb1A4Um76dnK4gmbD2jm4kcFkPX7L+fPn1pT3e3LaTERSYfEqyBlMhQmOSMAXYFL3F+Fx1pkxnaksWOeJowYFYJnF8wI0ZrHQre+mhsL61c2LYv4oxIhGRvwzmKU+AnsmCJWYkgJeOUPh2uMw1W4jPA8V51YC4tNlbPjjZo+9ynKpfKGkOrHMfognU/70x7Q2ikMLSu1kRcxPl5dSdAPWq02JFLtHFfKZQNW+ZUi4RU0LnqqX0HBnboGrmzpHC8k/oJ3cbBluAP1M69gbqS4mZsRi3DTZhoRmEYIuLD2S9rZUOiggkE2FWJgsCkS5UFhxJOpYnizMdWY9TWcHhFjQIosB7ySdSSTxJNyTzJrfWquoIJndyxhRRRVYkjNqbUGHZGf9m7BC31Hb2Cfsk6eRt1NpIUr9pG0FiwDghWZyqorC92zA8OoAJ9bVt2xvIMDg43m8UuRQEvq0gUX9ADxNSNgUnPYSmwkDHmQXbDOPk0MY/aNLdQONgjA/Flptx2PbDwLKwuqBe96hbAMw6leJHMA0qbo4afHSjGYuOMKP2QyamxJBGYmyi+hGpPxat5cWseDnZiB824F7asykKNepIFSTndZ7/wDkduMJ7SRhlDKGUgggEEcCDwIrZUBuNn/4fh+8sDk0sAPDc5NB9m1T9aEOQDIkYOJqxGGWRSrqGU6EEXBqv97tzyrCaFisgIyS3sc1xZZW+tyWQ+jcjVi14liDKVYAgggg6gg8QRSWVhxgxkcociJOwdtx7Uw8mExS5Z1FnW2UkjTOgPssp4jkfI0pb1bOTCSrhsJC4lZQvetmLSh9LR20F7lSQOGg50wb17Ilgcy4YhJVs+a3imiW3gLHmmlx9JbE3KmmjZO0o8XCmJEYaWMOLWGZJALOik8L2FuFwRWUpv8Akb1Dz9JoD7PmXt7fWcW4u5a4KLM4BnceJvqj6inp1PM+6u/b2+GGwgPeyDPyjXxOfcOHqbCq73h7Q8VMxjhBgFjdV1ktr7TctASbWsOdKiMGN5LuqkXAK3PD9417XJ8+J6Uh1K1jZWJQadnO5zLP3lw0WLw6YlNIsQqpIfqEn5mU+cbnI32WbpSHuhth8Bjx3nhXMYpQeQvYn+E2N/XrTluLvBhsQj4FYDEhR7AuXzg6PqeDWN7etKW+myGRxI3ibWKUj/FisA583jKP+NJbyBasargmppeINeqXNwdqmfARFr5k+ba4tcppf8LUx16aNuAM89htJEKKKKachVd9sO08sMUI/eOWYD6qcPi3wqxKpbtWx2faGXiIo0W3mwLn+oVl1bbaz9Zo0y7rBJjs+wWd4zb22MraD9nABFEo8u8Lkfcp/wBu7BixcJimBK6EEGxVhwIPXU1CbibPyCT7AigH/wCuMNJ//SWT8KbKalB08GLa5L5EqDbXZnisM3e4VzLYkjKcsi+gv4j6H3Vy4eDGbRmhiljN4yC8zx5GUDiGawuBawB1Jq6bV4mkCqWbQAEk9ABc1M6RfBwPaU+JbHI5lddouPM00Oz42yjR5DyVQCRfyVQzn3U37sbLEUIIXLmC2U8UjUfNofMAkn7TNSFudCcZipcQ+pmkI9Ils7j00ij9GNWsK7QNxNh+0W35QEmaKKK1zPCuPa20lw8Lyv7KC9hxJ5AeZNhXZSt2kxltnuByaMkDiVDj/wBqRyQpIjKMsAZE7r7Jmxs4x2NIKqW7iLiq2NswHQW0PEkX5Co/eDDDG7bSCS5jjC6cBlAzvfrfQcqftk4RBBEFGmRLemUW4Uo43D/J9uRuw+bxKZQTykAy2vy1CfmrM9YCDPkjMuj5YkexxHlmVEvoqqPQBQP0AFV9sxZdr4kyyFkwcLWSMad4w69dDcnlew5mm/eXCXweICDxd09uPHKajuz5gMBBbgykn7+dr1RxucL47xEO1S3mMyLYAAWA5eVe6KK0SMKKKKITi2rge9jIFsw1Un6w6/ZOqkdCarndbG/ItpGG2WHFAZQfoPqAD5qweM9bA1aRFVr2mbLKgyJoUImUjkGKpLb0YQv/ABNWXUDGHHcS9Jydh8zk7Q9mzDEpBh4gExN2+bFmkkv4w7dBcG3sjjypn3T7PYcNGDMiTSm1yyhgv2UBGluvE1O7B2gMRhoprC7oD6NwYfiCKkq6lC7t/fMGtbbs7TTDg0T2EVfuqB+gpG7QNjhi/ACWMPfpLhtSffEz+uUU/wBQW90Y7lZDwiljY/cY93J/I7U9qgoRErYhgYn9lO2jnkw7u1rXiQgWVVPi16m40tyJqzaofdWRsNtWJWPszGI+hJj/ANqvio6R8pg+JbVLh8jzCiiitkywqiduL3+2XU65sSE9wcIf0q9TVFYHxbYLdJ5XP8LO39qwaznaPrNml43H6S3N0hfCq/OV5ZP/ADJWYfAge6pmo3dlMuCw46Qxfj3YvUTvPv3h8PFIEmVphdVRfEQ/DxDgLcbEjhWrcEUEzNtLNgRopf3+xvdbOnYGxK5B/GQv6E1r3Z33w+JjjBlRZmABjJsc/A5QeN+ItfjUd2uy22db60qD8Azf2pbLAaiwPiMiEWAH3h2abPyQKbcI1/NKTI38vdD3U7VCbpwZYSB9a3uSNIx/RU3TVDCARbDliYVi9ZryarEmb1xvhFlRlkGYOCpB6EWNUhj97cassgGKmAV3Fsx0sxAHwrS2+GMvYYqUfxmsB1qdsTYNI/vLg2IHwqfJpLsqaQy8nj5I3SReHmACOYGdt7KXExlHJBvdWHFHHBhVPLvhjDo2Klt5sa9He3Ff8zL+alXVoRjE6dM4Ocy49h4+T9liBaQD2h7MgH0lP6qdR6Vz7M2ccHI8Vr4aRi6EfuXb2kboh4huWoPKqnj3rxWpOJmsOjczwF+V9fjWt988bb/xUoufrH+/L/5rXDq0GODxOjSufMvrDHiOhrdevn+Te/GC1sVKP4zXuDezGkMTi5gFBJ8Z4/RX1J/v0p/jlzjEX4RsZzL9rNc2z2JiQtqSi39covXTW4HMxwqA3wwAliA6loz6SoUH8/dn3VP1HbwD/u7n6uVvyMG/00rjKkRlODFrslxmbAlCdYpGHuYBv1LU7VX3ZgMk+0IxwWYW/NKP9Ipw2pvBh8P+2mSM2vZmFyPJeJqVDDpjMpcPxDiSFcO3cL3mFmT60bj3lDb40sbr9pMM5kE7pCQ57vMbBoz7Op0zDn6inNJAyggggi4INwQeh5iqK62LwYjKUPMoPeGfLju9HFjDN+dEc/Emr+U1Qm8OGBkiu1v+7xjlqUzJz0Hsan9TYVemBa8SHqq/0ismk9TzTqfSs6KKKK3zHMGqZfEw/wDGH7iOwLyC7E+33bB8q34Fr8b+6rmNUaPm9tEHgMUw5cGlI/vWLVnG385q0wzu/KXJsJ82FgPWKM9OKDkKQO0fdZp8ZEMNCTJIpMjAeGwICsx4A8fWwp33SkvgcP8AZjVfeng/01LEVZ6xagBklc1vkStezLdswzzfKIGWZAmQsNMrZgxQ8DwGoPOpXtYiBwK3bKO+TWxP0HGgHP8AD1p1ApT7UMPm2c508Dxtry8YF/5qRqhXSVEdbC9oYyZ3ft3bAcpJP6r/AN6lKXtzJi0NyD4hG4JFr5oUDacvEraUw1es5USLDBhWDWaKeLPnve/Cd3j8Qv8Ams3uc5h8GqLca6f/AF76fO13ZOTEpOOEq2P3001/hI/CkG+nwrwLk2uRPaqbcgMyFHOtyQCwY3y3tf4m3U2/t1rCQ2KmQFVIubAXK34qDxvy/GjFYsyEaZVUWVeSqPPmeZPM3pQAIxJM3YvFhzYDKg9lAdB5n6zHmx+ArkkU3118/KvN6L++uHmdHE9Of/n4Vv4xKFXXMQ3Mux9kAcbAfFvStIhJF+GvA9OvpTh2cbIE2LiIsVhzSOdfa4RixGmuv49BXUQs2Pecdgq5nfh+2CZDaTDR2HIM6kD33/Sn7djeyHHRlorhltmRuK34cNCD1FQPavhYfkWdwvehlEbaZiSfEL8SMt6guxzAP3s030AgT1YsG+AH81ekj2JaKycieeyo1W8DBlrVH7fP/dpvuMPxFqkBUZvA4ENifaeMe7OGb+VWra3YzIO8U+znXGbSP+aP65q7e07ZSyYTMIy8ysqx5QS3iYAjQai1zbyB5VxdkyFkxUx/eTeutix1/jp+NZ6k304PnMvY223I8SlN39zpVxuHXGYZhE5PmpIQlQxBNtQLqbVdSLYaVm1a8TMERmPBVJ/AXp6qRUCBEttNpyZQ29/7SLgfmQfcZZCPgavXZ/7GP7i/0iqO3iykhSbtHDhgoJsdYwWsLak5wSLir2gjyqB0AH4Cs+l9bS+o9KzZeisWorbmY5mqM3+i7nakrC4OdJB71U/qG/Crzqp+2LZ1p4ZuTqUPqjXHwf4Vl1gzXn2mrSnD4949bpYgGOVRwSaQj7ktpk+EoqdFIXZztAEJc6yQhSBw7zDNkOvUxvEfdT7VqW3IDIWDDETNcG3sAJ8NLERfOjC3DW2mvLW1R+299cNhbh5Azj92hBa/Q8h7zUBsjtZilnEckRiVjZZM2YXPDMLCwPXX+9ce6sfKTGWtyNwEOz7bAfILBdGiKgliCCZI85PFj8/8OFP1VTjMMcFtZ0XwpibPEToBKGzJ6DPdD9lzVnYHFiWNXXgwvY8QeYPmDcH0pdO3BU9xO3LzuHmdFFFFaZGQm9274xmFeLTN7SE8nHD3HUHyNUdjMEMOQshvMG8SCxVAPoub6sTxA4Dz0H0WaQe0HcD5RefDqO9Htpw7wdR9v9ax6mncNwHM1ae3adpPEqjE4ppHLOcxJ8gBbQAAaAAAADlYCvCuVZSCLj0/Hz1/SiSLKSDxBIIII1HW+oPlXnIRpbWvI3cz1NvHE8Fida9Hj7v70CtkjAnhYcBbXTkL86N0Ns8MxNr8h8KsHdfenC7Nwmh77ES+JlTQLp4ULnTQcbX1Jr1un2YmaIvii8QYjKosGKjm1wct+nH0p42RuLg8OQUhDMODP4z7s2g9wrbRRYDuHEx3XVkbe8Q4Ng43a8wlxN4YB7OlrKeUanUk/WPx4VaOy9lx4eJYolyoo0H6knmTxvXSBXqvQrqCc9zML2F+PEKTe0Tavdwtr7MbH+OW8Uf8pmb+Gm+RwoJJsALknkBxNVVvLM2PxkGFUn5x+8cfUjI8APS0d3t9aQ0uobC4HcxqVy3McezjZ3c7OiBFi95D/GdP5QtM9Qp3jw8WJTB5srlAVHLoqX5MQLgVM1SvAXaPER8k5PmZqH3rlIwcoHtOvdr96UiMfF6mKV99MdkEfIR55yeXzS/Ng+sjJb0osOFJnEGWErCa2I2rkUeFsQFH3VcKPcFWr3qk+zHAGXaKudRGruT1JGUH8W+FXZWXRD5S3uZp1R+YL7CFFFFbpkhSn2l7J7/AOQLtCRIPQaN/KSfdTZXiWMMCCLgggjqDxpHXepWMrbSDKT3G2uYywBPzbLMAPpKgyTr53jOb1Sn3tI2lKmEjED5RNIqM4PBGVjxGoB6jlVa7TibZ+PIC/spMy8bNEw0FuhU2Pvqy9hpFi8I2FckooVo2B8XcPrCwP1ksYz5ob8a86gkq1fmbrgAws8RF3b3QhlljTEYtM0gJWKI5mItm8T+yhtrbjXNt2DPifkeHwyx93IVGQMzs1rZmkPiI58AOBpz2N2VCGZZDiCRG4ZQqhSbW0ZrnTQcBTfj8RBhleeTJHf2nsAWsNB1Y2Ggpl0+V+bj+IrX/ADccyE3z3bfEYEZfFPEgINrltBnUHqbXB43A61xbiby94tnOrNlfos/1umWW1/v3H0hXNhu1kPIT8nKwKdZC3i8rKBYseSg39wJrk3m2X3DrjsKM+HlBMqA2Uh7EnqoNgbjVXAOnKhdc70+/8yYU42P9v4lmis0vbrbxLiI1GYtocrkasBxVwNFlW+o4H2hodGAGtisGGRMxBBwZV3advHiocUsccjwxZAVK6Z2N73by0FuXvpM/7Z4z/m5v/MNfQM2HVxZlDDzAP61q/wCGRf4Uf5F/2rJZpnZiQ01JeqrgrPnbaGPeR80rs78yx18rk6mtERXmwGnO/XhpX0idnRf4SflX/asHZsX+En5V/wBqj8Ce+6VGsA/xnzwIxEA5OrC8fEcGtnPlo1upH482HxbRuGRsrLwIOoPkeRr6RbZ8Z4xobC2qrwHAcKx/wyL/AAo/yL/tR8CfDQ+M9xKGG9+M5YuU2B17wjgOPH/7rq2Pvlje/jCTyyksoyM2YNc6i2uludXf/wAMi/wo/wAi/wC1eosFGpusaKeoUA/iBVBpXBzvkzqUI9M31gms1Fbb22sCnxKGylrt7KLwzv5X0A4sdB5biQBkzIBmcW9m8a4aJiyhlykMDwZmFkjA5k3ueig9RS7uLgjBBPtHFHxyBmv9i9yR942t5Adajdj7NO1cSrsG+SQsSc/GVydc1uLtYFraKuVRwp+2fvFhZpHgjlQtH4SmmoA1yjgwHDSsanqNvPbxNBGxdo7+ZTm39tR4wmcoYZ9L2JKSW4Ec1kAsOh8qnNl9rOIijQSxpNbw5ixVjbrxBNjxtramzePsyw+I8URMEnLLqnvTl/Daq8x+72M2cxLRh0P0soljbXgVYG1/MA9Kyst1Tbv2mpWqsXb+8s7dLfT5cWAw7x5VBLEgqbkgAcDyPLlSpv7tHve8TMFMrFY7kaxYbVgTfTPJe3XIKZ1T5JgVEcccOInygBAVUSsurWJNgigsddApqsMdi3xGMUQHQNHHDm8RYIbKT1ubu19Ndatc5CBTyTI0oC5YdhH3sl2PkgknOrSsAD9hOnlcn8Kfq5NmYFYYkjQAKgsLaDz+NzXXW2pNihZlsbexaFFFFUiQotRRRCIPatu13sIxKDxwghrc4zz/AISb+hNK+5O3WQqoBLw5yq/4kRsZoQPrCwkUdQw51ccsYYEEXBBBB4EHiDVG73bvSbPxYMZYIzZ4WF9CDfL95Tb1Fq87Uoa26q/ebaGDr0z9pdL7RXuDMpzJkLgj6Shc2nrVLYvGYnakrSOwSNNSzG0cC+fmQbc2a34Pm522AYVLhVgnJ8JItHOzFWjAv+zkN2UcjmHSoLbPZVOHK4WRTCzZsjuwynlcWIYjUX42tXbt1qgryJynbWSD3i9tHaiuowuBiPdk+IkFnla41Cm+RSQDlXoL9KtbdLZLYfZ6RYi1wrFw1iFDEkqeRAB15ca07o7kRYJc3tzEWaQjh1CD6I+J+FKHaTvsZGOEwzHKDaRl+k1/2a25A8ep09eKOiOo/f2nWPWOxO3vO3b+x32eneYKMNhnbNMoJLWvdbMNVRRqpXUHUk1Nbt77JKl2YsBxY2zR/wDWUcv8xfCeeWoXcIY/DzLhZomMLJnux0jXorC99SBk5G/rXbt/s8VpDNgJBBOpuVU2W5HK2sZP4HpTqWA3IPt/EVgudrH7/wAx5jkBAIIIOoI1BHka91U2G3sxGCfJi4nhb6yKCj+ZiuEN/rRsp6g057J31jlAtZ/OI5j74mtIPQK3rVkvVuDwZFqmWM1FcMG2oXNhIub6pOVvytY/CuwNfhrVwQZLE9UVgmuTEbYhT2pUB6ZgT7lGpoyITsrF6gdp73RxLewUdZT3QPoGBkb3IaSdpb9SYhu6w6PiWP0QpWP1KA55B98heq1F71WVWpmjttneiOOF3WRQFIGcgstydQgH7Vh0BsDxIpGwOzptqy38ceDVrlmsXmcaXPJm5fVQaAVL7G7PZJSsu0ZS5vcQqQFWwsqkrwAF/CthXH2ib1S4c/JIE7hMg8Y0zqdMsVtFA4E8dOXPPYSRus4Ht7y1YAO1OT7xu23sdxgHgwRETBbKBppzUHkW18XU++qQweAYzd3m7qVTZQ3h8YPs5tMrdCdL8xxq39ydqRR4bDwvi1lkkBKDmAPodfDYjXoQOFcvaFuL8pUzwL8+o1UfvVHL745Hnw6Vy6rqKHXx4jU2dMlW/wByB2F2lzYdzDjUdwpykkfOpb6w4P8Ar61ZWA2lFPH3kTq6G+o6jiD0I6VUe6G7qYx5IpomBIzCRWOaIqbeMNe+c9bnQ2sBTpvBjocLhmwyArDEgEhQgGx9mIHj3knM8lJPSih3C5Y8frFuRS2FHMXd/N5c2ZlPtho4fKC9pZvWQjIv2VY8629lO7wdvlbA2S6R3tYsdGYeg0v5npSps/CS7SxoUWBbiQPDHEtuHQKLAD061emAwKQxrHGMqoAAPIf3paFNtnUPYR7SKk2DuZ02ooor0phhRRRRCFFFFEIVG7f2DHi4TFKLjQgjQqw4EHl09Kkqwa4QCMGdBI5EobaM02DxjrJEqrbKYhfu3h5AX1seObiG143qzd096lkVEZ8ytpFIeJI/dS9JlHucajnUhvXunHjosr+F19iQDVT/AHU8xVNET7PneKVNDYPG18si30YEfirjUH3ivNO7Ttn/ABM3Dbev/aWl2k7fmw2FtCjXkJVpRwjHryY8AfXnakvdvs1lxGG78yd0zWMQI4jmzW1F+RHrzpr2BvhHJFlmPeQkBS7gFo7/AEcSvC3ISjwnnY06xkWFrWtpbhblar9Nbm3E5HtI9Rql2gYMjsTjFweELyuziJNWY+JyBYfxE2HvqoNitj8ViJsThmPeg5msbXDHRAD4WsBYKeQqe7WN4S8iYWPVVOZ7X8T/AEU87Xv6kdKmdzdw5sLKkpnsrIO8iUEfOWsFPEMBfjxuKlZm2wIvYSiYrr3HuZNNjsmzxLtJE9kGRclxdjYDKb+LUXtzvS1/2S2ZjP8Aws/dPe+VW1B/6cniHoLCtna5j/moYAQM7Z2vf2U4cOVzf3Vxdn26+FlMWIE+eeMl5IxawJLZNCARbTUXFwaZzus6eAfz7zijam/OJ3puPjoVYRY7vNAEEl7DXxEhs44aD1PSuNt3NqLayYV9OIWNdfcq10dpu8k2GngWCVo/AzG2oN2AFwdDaxqZ3O+XmR2xbXiZFMY8F7m2pyDQ25UBUL7BnicJbZvOOZAHd/abcYsKvuRr+8g/pXUNztoSaHExwrz7osD+EaoKsG1VP2qbQnixWUTyiN41IRWKqDchuBF+AOvWmtRa13HJ+85WzWNtGB9owYLsqw4IaeR52F7m+QMSb+KxLH8a3be3jg2Xlijw4TMuYFVspAYAjTVmAudSOWutJOwu9wm04Ujd5FkMVzr445VBuV14Ak+WWrA7Qt3/AJVg2yreSK7p10HiAt1HxApUOayaxgiMww4DnIMT5N98Xh5MPNNMJIZ1LmNVQBUzkWFtc1up0OmutPG9O7cePw1rgNbNG9uBI5/ZOlx/tVPYbCNOuRHLdxD3iR29omzTBdOVybEG9qs7s33mfEwlJjd01U3W7x8LlR0Ol7DiKSizeSj9j/TGuTaAy9x/RK63fZcJjx8riYiIkHS2Rhaz2+kBofO9+lWrupvpHjjKERk7s6X5oeBuNA3Hw9Lca1717jRY50dmKMpsxX6SdLcL9D+ulce0dvQYSExYXJGiaNLa6o3NUH76byGg4sRwqlaNSTk/LEsdbQMDmdu3Nrx4bvFhCJI3jlewyxg6d5Jb2mNrKvFj5XNVNtPaD42ZYoVYqWOROLO7e1I9tC7cSeAGnAVvxWKfGTLCuZELFgpu8kj21d7e3IbW1sqjQWAvVo7m7lx4NFYqDOVs7Xva5uQvTkD1tUju1DYHCyg20DJ5M3bl7prgYMujSvYyP1P1R9kfHjTDQBWa9FVCjAmFmLHJhRRRTTkKKKKIQoooohCiiiiEwah95N14sbFkkFmHsOPaQ+XUdRzqZopWUMMGdBIORKE2psTE7MnubjiEkX2XB5G/HTih/SmTdrfgJZFKRtfWJywib/pOdcOTf2W8F/q1aGMwSSoUkQOraFWFwarPerspYEyYPUcTEbAjyQ8D6HX1rz2oeo5r5E2ralvFnB940wx4LFYhHeIR4mMhgrjI5twOnhlXmGBYedNFULs/ak2G8EwusbXEEyE2Ya3UmxjN7ar5+9p2R2j6/tcv+XiLsv8ABiEGdR99T609epXzwYlmnbxyJA797RWfab52IjQrHprZVNmNvvFjVobo4DBqjS4IeCUi5u3Fb6WbUcTpXBPtTC4lAcVhbr/iBROnumhuV9+Wprd84ZYVjwroyLewVw9rkk31JvcnjTVJhy2Qc/7i2PlAuCMf6lX9rEufaAUfRijUerMx/wBQqxdzdkYjDxFMRJ3h8OU52YBQLWAYDKPKl3ers5mxWKknSdFzZbKQwtlVR7Qv0J4UybnbJxGHhZcTMZXL3BLFrLlFgCwBGt65VWwtLEd41jqagAZPGq87XcDdMPJc+GQof4hcHXTip49asOoreXY5xWHaJWCMbFWIzZSDqQOtri/K9aLk3oVEhU21wZSmPjyRQYhJHMshlzsGtaRH4iwBAIZT+PXS7t3NoGfCQyt7TxqT963i+N6TY+zLCwqDi8USB1ZIl89Trb30wpvHBDEEw8byJGMoyLljUDrNIVT+Y1moQ1kluJe5xYAFiritysWm0i+GyrCGV1LGyWsAYyouW4EWtwPnU3s/dvB7OlMoLtKxbIguzZWPsJGupAFhc/iKidq9oLEG0gAHFcNaQ+j4mQCNf4FY9DSni955sQZAp7lWIusV2eVmNrFycz8zYaDpUy9VZ+XkxwljjngRr3i35UkpKxVdfmImu504TyqbIPsISerCk+IYjaEyLDH7KqAFGVI7HUjlGt78NTYcTU9u32XySssk6mGIWORrGR+txwQfHy51auGwSRiyIqDooC/pTLVZdy/AgbEq4TkyD3U3LiwYLe3Mw8Uh+IXoPiedMQFZoreqhRgTEzFjkwoooppyFFFFEIUUUUQhRRRRCFFFFEIUUUUQhRRRRCR+1dgwYlcs8auORPEejDUUh7Y7HwbnDTW6JJqPc41/EGrMoqL0o/qEolrp6TKNfdPHYRgRBILEkyQte40sLrewuOY51yvvDiAxE/dSFbfto0Zr3+sQH+NX5WjE4KOTSRFcfaUN+tZjpMelpo+Kz6llQ7N3rkdS2QxpH7RjxM0dlvyRmbMdeAB5V6HaY9yb4lfISwsP5oL/ABqyZdzMGwIOFiF+OVQt7fdtXIezrAf8sv5n/wDVR0Lh2aHVqPdYhN2lOeDYonp3kAv+EBNck+/LshbJIwuB85iZdTYn2Y8gP/uOtWQOzrAf8sPzP/6q3w7jYJeGFj/iGb+omudC492nerSOyynW3pk0MSwxueaRAsOnzkmZyT6114bd7HY0MzxzSHTK0rFQLnW3eDxe4j31dmG2dHHbu40S2nhUDTpoK6a6NGT6mnDqgPSsq3ZXZFIwX5VOFUfQj1t18TaA6cgaetibqYbCD5mIBubnxMfVjr7hUxRWiuhE7CQe537mYFZooq8lCiiiiEKKKKIQoooohCiiiiEKKKKIQoooohCiiiiEKKKKIQoooohCsUUUQmaxRRXIQFBrNFEJis0UV2EKKKKIQoooohCiiiiEKKKKIQoooohCiiiiE//Z"/>
          <p:cNvSpPr>
            <a:spLocks noChangeAspect="1" noChangeArrowheads="1"/>
          </p:cNvSpPr>
          <p:nvPr/>
        </p:nvSpPr>
        <p:spPr bwMode="auto">
          <a:xfrm>
            <a:off x="155575" y="-2133600"/>
            <a:ext cx="4457700" cy="44577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pic>
        <p:nvPicPr>
          <p:cNvPr id="52228" name="Picture 4" descr="http://us.123rf.com/400wm/400/400/arcady31/arcady311202/arcady31120200035/12414954-coffee-break-sig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2274" y="5191540"/>
            <a:ext cx="1398104" cy="13981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36</a:t>
            </a:fld>
            <a:endParaRPr lang="en-CA"/>
          </a:p>
        </p:txBody>
      </p:sp>
      <p:sp>
        <p:nvSpPr>
          <p:cNvPr id="4" name="TextBox 3"/>
          <p:cNvSpPr txBox="1"/>
          <p:nvPr/>
        </p:nvSpPr>
        <p:spPr>
          <a:xfrm>
            <a:off x="308116" y="1848680"/>
            <a:ext cx="8597345" cy="3970318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CA" sz="2800" dirty="0" smtClean="0"/>
              <a:t>Data come with holes and error; fix these early;</a:t>
            </a:r>
          </a:p>
          <a:p>
            <a:pPr marL="514350" indent="-514350">
              <a:buFont typeface="+mj-lt"/>
              <a:buAutoNum type="arabicPeriod"/>
            </a:pPr>
            <a:r>
              <a:rPr lang="en-CA" sz="2800" dirty="0" smtClean="0"/>
              <a:t>The Pivot Table is a useful tool of EDA (as is graphing).</a:t>
            </a:r>
          </a:p>
          <a:p>
            <a:pPr marL="514350" indent="-514350">
              <a:buFont typeface="+mj-lt"/>
              <a:buAutoNum type="arabicPeriod"/>
            </a:pPr>
            <a:r>
              <a:rPr lang="en-CA" sz="2800" dirty="0" smtClean="0"/>
              <a:t>Two obvious but important observations:</a:t>
            </a:r>
          </a:p>
          <a:p>
            <a:pPr marL="514350" indent="-514350"/>
            <a:r>
              <a:rPr lang="en-CA" sz="2800" dirty="0" smtClean="0"/>
              <a:t>	a. When a trait is added E{μ} changes;</a:t>
            </a:r>
          </a:p>
          <a:p>
            <a:pPr marL="514350" indent="-514350"/>
            <a:r>
              <a:rPr lang="en-CA" sz="2800" dirty="0" smtClean="0"/>
              <a:t>	b. This has implications for model building &amp; reporting</a:t>
            </a:r>
          </a:p>
          <a:p>
            <a:pPr marL="514350" indent="-514350"/>
            <a:r>
              <a:rPr lang="en-CA" sz="2800" dirty="0" smtClean="0"/>
              <a:t>	c. Adding a trait diminishes the accuracy with which </a:t>
            </a:r>
          </a:p>
          <a:p>
            <a:pPr marL="514350" indent="-514350"/>
            <a:r>
              <a:rPr lang="en-CA" sz="2800" dirty="0" smtClean="0"/>
              <a:t>           E{μ} is estimated.</a:t>
            </a:r>
          </a:p>
          <a:p>
            <a:pPr marL="514350" indent="-514350">
              <a:buAutoNum type="arabicPeriod" startAt="4"/>
            </a:pPr>
            <a:r>
              <a:rPr lang="en-CA" sz="2800" dirty="0" smtClean="0"/>
              <a:t>Segment Length, AADT and Terrain are ‘safety-related’, what functions is not clear.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8054" y="208725"/>
            <a:ext cx="8368381" cy="1384995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EDA helps to answer two core questions:</a:t>
            </a:r>
          </a:p>
          <a:p>
            <a:pPr marL="514350" indent="-514350">
              <a:buAutoNum type="alphaUcPeriod"/>
            </a:pPr>
            <a:r>
              <a:rPr lang="en-CA" sz="2800" dirty="0" smtClean="0"/>
              <a:t>Is the trait ‘safety-related’;</a:t>
            </a:r>
          </a:p>
          <a:p>
            <a:pPr marL="514350" indent="-514350">
              <a:buAutoNum type="alphaUcPeriod"/>
            </a:pPr>
            <a:r>
              <a:rPr lang="en-CA" sz="2800" dirty="0" smtClean="0"/>
              <a:t>If yes, what function can represent that relationship.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4</a:t>
            </a:fld>
            <a:endParaRPr lang="en-CA"/>
          </a:p>
        </p:txBody>
      </p:sp>
      <p:sp>
        <p:nvSpPr>
          <p:cNvPr id="4" name="TextBox 3"/>
          <p:cNvSpPr txBox="1"/>
          <p:nvPr/>
        </p:nvSpPr>
        <p:spPr>
          <a:xfrm>
            <a:off x="247746" y="288236"/>
            <a:ext cx="5526157" cy="523220"/>
          </a:xfrm>
          <a:prstGeom prst="rect">
            <a:avLst/>
          </a:prstGeom>
          <a:solidFill>
            <a:srgbClr val="FFFFCC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What questions can an EDA answer?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7746" y="1111848"/>
            <a:ext cx="6331226" cy="1384995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en-CA" sz="2800" dirty="0" smtClean="0"/>
              <a:t>Is there an orderly relationship between a variable and </a:t>
            </a:r>
            <a:r>
              <a:rPr lang="en-CA" sz="2800" dirty="0" smtClean="0">
                <a:latin typeface="Symbol" pitchFamily="18" charset="2"/>
              </a:rPr>
              <a:t>E{m}</a:t>
            </a:r>
            <a:r>
              <a:rPr lang="en-CA" sz="2800" dirty="0" smtClean="0"/>
              <a:t>?      </a:t>
            </a:r>
          </a:p>
          <a:p>
            <a:pPr marL="514350" indent="-514350"/>
            <a:r>
              <a:rPr lang="en-CA" sz="2800" dirty="0" smtClean="0"/>
              <a:t>2.   If yes, what function can represent it?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7746" y="2797235"/>
            <a:ext cx="7594228" cy="954107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The same questions will be asked whenever a new variable is to be added. IEDA and VIEDA</a:t>
            </a: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746" y="4051734"/>
            <a:ext cx="1419125" cy="1357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691536" y="4068627"/>
            <a:ext cx="5755908" cy="138499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EDA is not a collection of tools, it is a quest to understand the data in order to make good modeling decisions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5</a:t>
            </a:fld>
            <a:endParaRPr lang="en-CA"/>
          </a:p>
        </p:txBody>
      </p:sp>
      <p:sp>
        <p:nvSpPr>
          <p:cNvPr id="5" name="TextBox 4"/>
          <p:cNvSpPr txBox="1"/>
          <p:nvPr/>
        </p:nvSpPr>
        <p:spPr>
          <a:xfrm>
            <a:off x="288235" y="1310180"/>
            <a:ext cx="5145319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This data will be used throughout.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80305" y="1948067"/>
            <a:ext cx="3385670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How many segments?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80305" y="2666998"/>
            <a:ext cx="2755819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How many miles?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80305" y="3385929"/>
            <a:ext cx="3658950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How many I&amp;F crashes?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80305" y="4104860"/>
            <a:ext cx="2412327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Average AADT?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56227" y="1948067"/>
            <a:ext cx="1165704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           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056227" y="2666998"/>
            <a:ext cx="1165704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           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56227" y="3385929"/>
            <a:ext cx="1165704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           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056227" y="4104860"/>
            <a:ext cx="1165704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           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19498" y="171618"/>
            <a:ext cx="7831198" cy="954107"/>
          </a:xfrm>
          <a:prstGeom prst="rect">
            <a:avLst/>
          </a:prstGeom>
          <a:solidFill>
            <a:srgbClr val="FFC000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Go to ‘Spreadsheets to accompany Power Points.’ </a:t>
            </a:r>
          </a:p>
          <a:p>
            <a:r>
              <a:rPr lang="en-CA" sz="2800" dirty="0" smtClean="0"/>
              <a:t>Open #2. Initial EDA on ‘1. Original Data’ workbook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136913" y="5168345"/>
            <a:ext cx="4416915" cy="1384995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5323 segments, 6029 miles,</a:t>
            </a:r>
          </a:p>
          <a:p>
            <a:r>
              <a:rPr lang="en-CA" sz="2800" dirty="0" smtClean="0"/>
              <a:t> 21,718 I&amp;F, 52,317 total</a:t>
            </a:r>
          </a:p>
          <a:p>
            <a:r>
              <a:rPr lang="en-CA" sz="2800" dirty="0" smtClean="0"/>
              <a:t>2,151 Avg AADT, max 20,000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0974" y="2829504"/>
            <a:ext cx="5968911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2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59480" y="4463497"/>
            <a:ext cx="4825424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9087" y="795137"/>
            <a:ext cx="6947452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Oval 12"/>
          <p:cNvSpPr/>
          <p:nvPr/>
        </p:nvSpPr>
        <p:spPr>
          <a:xfrm>
            <a:off x="2763079" y="2474856"/>
            <a:ext cx="1669760" cy="29817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12" name="Straight Arrow Connector 11"/>
          <p:cNvCxnSpPr/>
          <p:nvPr/>
        </p:nvCxnSpPr>
        <p:spPr>
          <a:xfrm flipH="1">
            <a:off x="4472609" y="2564296"/>
            <a:ext cx="3061252" cy="69574"/>
          </a:xfrm>
          <a:prstGeom prst="straightConnector1">
            <a:avLst/>
          </a:prstGeom>
          <a:ln w="1905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7325139" y="2037527"/>
            <a:ext cx="1818861" cy="95410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Zero or no data?</a:t>
            </a:r>
          </a:p>
        </p:txBody>
      </p:sp>
      <p:sp>
        <p:nvSpPr>
          <p:cNvPr id="21" name="Oval 20"/>
          <p:cNvSpPr/>
          <p:nvPr/>
        </p:nvSpPr>
        <p:spPr>
          <a:xfrm>
            <a:off x="1623392" y="4535568"/>
            <a:ext cx="1669760" cy="29817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22" name="Straight Arrow Connector 21"/>
          <p:cNvCxnSpPr>
            <a:endCxn id="21" idx="6"/>
          </p:cNvCxnSpPr>
          <p:nvPr/>
        </p:nvCxnSpPr>
        <p:spPr>
          <a:xfrm flipH="1">
            <a:off x="3293152" y="2554357"/>
            <a:ext cx="4220831" cy="2130298"/>
          </a:xfrm>
          <a:prstGeom prst="straightConnector1">
            <a:avLst/>
          </a:prstGeom>
          <a:ln w="1905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168969" y="168966"/>
            <a:ext cx="2949525" cy="523220"/>
          </a:xfrm>
          <a:prstGeom prst="rect">
            <a:avLst/>
          </a:prstGeom>
          <a:solidFill>
            <a:srgbClr val="FFFFCC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What information?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6</a:t>
            </a:fld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7</a:t>
            </a:fld>
            <a:endParaRPr lang="en-CA"/>
          </a:p>
        </p:txBody>
      </p:sp>
      <p:sp>
        <p:nvSpPr>
          <p:cNvPr id="4" name="TextBox 3"/>
          <p:cNvSpPr txBox="1"/>
          <p:nvPr/>
        </p:nvSpPr>
        <p:spPr>
          <a:xfrm>
            <a:off x="225673" y="187693"/>
            <a:ext cx="4912858" cy="954107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Holes were plugged, errors corrected but outliers may exist.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8479" y="1302026"/>
            <a:ext cx="8527774" cy="1384995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To get an idea </a:t>
            </a:r>
            <a:r>
              <a:rPr lang="en-CA" sz="2800" b="1" dirty="0" smtClean="0"/>
              <a:t>how crashes vary with ‘Segment Length &amp; ‘AADT’ </a:t>
            </a:r>
            <a:r>
              <a:rPr lang="en-CA" sz="2800" dirty="0" smtClean="0"/>
              <a:t>I computed five year average AADT (1994-1998) and sum of I&amp;F crashes for 1994-1998.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9027" y="4214191"/>
            <a:ext cx="3011556" cy="954107"/>
          </a:xfrm>
          <a:prstGeom prst="rect">
            <a:avLst/>
          </a:prstGeom>
          <a:solidFill>
            <a:srgbClr val="FFC000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See ‘2. Condensed Data’ workbook</a:t>
            </a:r>
          </a:p>
        </p:txBody>
      </p:sp>
      <p:pic>
        <p:nvPicPr>
          <p:cNvPr id="8" name="Picture 7" descr="Condensed data.jpg"/>
          <p:cNvPicPr/>
          <p:nvPr/>
        </p:nvPicPr>
        <p:blipFill>
          <a:blip r:embed="rId2" cstate="print"/>
          <a:srcRect l="6342" t="16086" r="17437" b="19569"/>
          <a:stretch>
            <a:fillRect/>
          </a:stretch>
        </p:blipFill>
        <p:spPr>
          <a:xfrm>
            <a:off x="3081130" y="2792896"/>
            <a:ext cx="5773559" cy="35880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2014, UBCO</a:t>
            </a:r>
            <a:endParaRPr lang="en-CA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8</a:t>
            </a:fld>
            <a:endParaRPr lang="en-CA"/>
          </a:p>
        </p:txBody>
      </p:sp>
      <p:sp>
        <p:nvSpPr>
          <p:cNvPr id="4" name="TextBox 3"/>
          <p:cNvSpPr txBox="1"/>
          <p:nvPr/>
        </p:nvSpPr>
        <p:spPr>
          <a:xfrm>
            <a:off x="228601" y="2652628"/>
            <a:ext cx="8631274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The ‘Pivot Table’ spreadsheet tool makes tabulations easy.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9262" y="3479567"/>
            <a:ext cx="5316520" cy="523220"/>
          </a:xfrm>
          <a:prstGeom prst="rect">
            <a:avLst/>
          </a:prstGeom>
          <a:solidFill>
            <a:srgbClr val="FFC000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Move to ‘3.Data &amp; Pivot’ workbook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6049" y="1427244"/>
            <a:ext cx="8725231" cy="954107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To answer: Create a table with ‘AADT’ bins on the side, ‘Segment Length’ across the top, and various stats in cells.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4320" y="315843"/>
            <a:ext cx="8459372" cy="954107"/>
          </a:xfrm>
          <a:prstGeom prst="rect">
            <a:avLst/>
          </a:prstGeom>
          <a:solidFill>
            <a:srgbClr val="FFFFCC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Is there an orderly relationship linking E{</a:t>
            </a:r>
            <a:r>
              <a:rPr lang="el-GR" sz="2800" dirty="0" smtClean="0"/>
              <a:t>μ</a:t>
            </a:r>
            <a:r>
              <a:rPr lang="en-CA" sz="2800" dirty="0" smtClean="0"/>
              <a:t>} to Segment Length and AADT? If yes, what does it look like?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6839" y="4278149"/>
            <a:ext cx="21717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6430620" y="3637696"/>
            <a:ext cx="367408" cy="52322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05741" y="4813826"/>
            <a:ext cx="367408" cy="52322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2</a:t>
            </a:r>
          </a:p>
        </p:txBody>
      </p:sp>
      <p:sp>
        <p:nvSpPr>
          <p:cNvPr id="11" name="Right Arrow 10"/>
          <p:cNvSpPr/>
          <p:nvPr/>
        </p:nvSpPr>
        <p:spPr>
          <a:xfrm rot="7419089">
            <a:off x="6255718" y="4134399"/>
            <a:ext cx="365732" cy="11947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Right Arrow 11"/>
          <p:cNvSpPr/>
          <p:nvPr/>
        </p:nvSpPr>
        <p:spPr>
          <a:xfrm rot="20879843">
            <a:off x="4882210" y="4933678"/>
            <a:ext cx="258534" cy="153584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  <p:bldP spid="10" grpId="0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7658976" cy="2604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9</a:t>
            </a:fld>
            <a:endParaRPr lang="en-CA"/>
          </a:p>
        </p:txBody>
      </p:sp>
      <p:sp>
        <p:nvSpPr>
          <p:cNvPr id="16" name="TextBox 15"/>
          <p:cNvSpPr txBox="1"/>
          <p:nvPr/>
        </p:nvSpPr>
        <p:spPr>
          <a:xfrm>
            <a:off x="268356" y="5655365"/>
            <a:ext cx="4116833" cy="523220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Must include headings row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542183" y="5267740"/>
            <a:ext cx="4100481" cy="1384995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Select: Existing Worksheet,</a:t>
            </a:r>
          </a:p>
          <a:p>
            <a:r>
              <a:rPr lang="en-CA" sz="2800" dirty="0" smtClean="0"/>
              <a:t>Choose location,</a:t>
            </a:r>
          </a:p>
          <a:p>
            <a:r>
              <a:rPr lang="en-CA" sz="2800" dirty="0" smtClean="0"/>
              <a:t>Click OK</a:t>
            </a:r>
          </a:p>
        </p:txBody>
      </p:sp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94000" y="662470"/>
            <a:ext cx="6350000" cy="426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0" name="Straight Arrow Connector 19"/>
          <p:cNvCxnSpPr>
            <a:stCxn id="16" idx="0"/>
          </p:cNvCxnSpPr>
          <p:nvPr/>
        </p:nvCxnSpPr>
        <p:spPr>
          <a:xfrm flipV="1">
            <a:off x="2326773" y="1878496"/>
            <a:ext cx="3915001" cy="3776869"/>
          </a:xfrm>
          <a:prstGeom prst="straightConnector1">
            <a:avLst/>
          </a:prstGeom>
          <a:ln w="1905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21" idx="0"/>
          </p:cNvCxnSpPr>
          <p:nvPr/>
        </p:nvCxnSpPr>
        <p:spPr>
          <a:xfrm flipH="1" flipV="1">
            <a:off x="5496339" y="4253948"/>
            <a:ext cx="1096085" cy="1013792"/>
          </a:xfrm>
          <a:prstGeom prst="straightConnector1">
            <a:avLst/>
          </a:prstGeom>
          <a:ln w="1905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9050">
          <a:solidFill>
            <a:srgbClr val="FF0000"/>
          </a:solidFill>
          <a:prstDash val="dash"/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solidFill>
          <a:schemeClr val="bg1"/>
        </a:solidFill>
        <a:ln w="19050">
          <a:solidFill>
            <a:srgbClr val="FF0000"/>
          </a:solidFill>
        </a:ln>
      </a:spPr>
      <a:bodyPr wrap="none" rtlCol="0">
        <a:spAutoFit/>
      </a:bodyPr>
      <a:lstStyle>
        <a:defPPr>
          <a:defRPr sz="2800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2915</TotalTime>
  <Words>1579</Words>
  <Application>Microsoft Office PowerPoint</Application>
  <PresentationFormat>On-screen Show (4:3)</PresentationFormat>
  <Paragraphs>261</Paragraphs>
  <Slides>36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36</vt:i4>
      </vt:variant>
    </vt:vector>
  </HeadingPairs>
  <TitlesOfParts>
    <vt:vector size="39" baseType="lpstr">
      <vt:lpstr>Office Theme</vt:lpstr>
      <vt:lpstr>משוואה</vt:lpstr>
      <vt:lpstr>Equation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Ezra</dc:creator>
  <cp:lastModifiedBy>Ezra</cp:lastModifiedBy>
  <cp:revision>249</cp:revision>
  <dcterms:created xsi:type="dcterms:W3CDTF">2012-02-08T14:46:22Z</dcterms:created>
  <dcterms:modified xsi:type="dcterms:W3CDTF">2014-02-13T15:23:48Z</dcterms:modified>
</cp:coreProperties>
</file>