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5"/>
  </p:notesMasterIdLst>
  <p:sldIdLst>
    <p:sldId id="290" r:id="rId2"/>
    <p:sldId id="293" r:id="rId3"/>
    <p:sldId id="308" r:id="rId4"/>
    <p:sldId id="280" r:id="rId5"/>
    <p:sldId id="257" r:id="rId6"/>
    <p:sldId id="296" r:id="rId7"/>
    <p:sldId id="309" r:id="rId8"/>
    <p:sldId id="298" r:id="rId9"/>
    <p:sldId id="299" r:id="rId10"/>
    <p:sldId id="300" r:id="rId11"/>
    <p:sldId id="301" r:id="rId12"/>
    <p:sldId id="281" r:id="rId13"/>
    <p:sldId id="285" r:id="rId14"/>
    <p:sldId id="302" r:id="rId15"/>
    <p:sldId id="303" r:id="rId16"/>
    <p:sldId id="292" r:id="rId17"/>
    <p:sldId id="260" r:id="rId18"/>
    <p:sldId id="261" r:id="rId19"/>
    <p:sldId id="311" r:id="rId20"/>
    <p:sldId id="312" r:id="rId21"/>
    <p:sldId id="313" r:id="rId22"/>
    <p:sldId id="310" r:id="rId23"/>
    <p:sldId id="262" r:id="rId24"/>
    <p:sldId id="263" r:id="rId25"/>
    <p:sldId id="287" r:id="rId26"/>
    <p:sldId id="305" r:id="rId27"/>
    <p:sldId id="288" r:id="rId28"/>
    <p:sldId id="286" r:id="rId29"/>
    <p:sldId id="304" r:id="rId30"/>
    <p:sldId id="306" r:id="rId31"/>
    <p:sldId id="264" r:id="rId32"/>
    <p:sldId id="289" r:id="rId33"/>
    <p:sldId id="27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AF8A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1" autoAdjust="0"/>
  </p:normalViewPr>
  <p:slideViewPr>
    <p:cSldViewPr>
      <p:cViewPr varScale="1">
        <p:scale>
          <a:sx n="79" d="100"/>
          <a:sy n="79" d="100"/>
        </p:scale>
        <p:origin x="-100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4A5AE-A56B-4642-BD0C-A55DA4A1685A}" type="datetimeFigureOut">
              <a:rPr lang="en-CA" smtClean="0"/>
              <a:pPr/>
              <a:t>13/02/2014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9C4D4-2169-4106-AE75-72A7C57171D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E2D95-D998-4099-94D2-90498EDFBFD7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BAD3-45DC-4AC4-952D-373881FA8C13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CC19-D368-47C8-82B9-9C250209A639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EBCC4-1D5D-4DBE-855B-17A514B166C0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735F8-441A-4772-9B41-5969132A4695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3132-B299-4EFE-9586-2E972ABF9DF0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F824-7600-4D2D-91B6-5344A4263EF7}" type="datetime1">
              <a:rPr lang="en-CA" smtClean="0"/>
              <a:t>13/02/2014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C453-7235-4553-B492-0D6989974AC6}" type="datetime1">
              <a:rPr lang="en-CA" smtClean="0"/>
              <a:t>13/02/2014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7CC1F-5747-4C59-9A47-5D6FA898980B}" type="datetime1">
              <a:rPr lang="en-CA" smtClean="0"/>
              <a:t>13/02/2014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10CD-713B-4B0B-9E61-AC1B776F6145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7D23-5C27-4245-A320-81634EBBBD3A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494A5-33E9-4CC2-ABD6-1CFBBB662C4B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336F4-A443-4F3E-96C6-22F4BC97F91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Word_2007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133174" y="773705"/>
            <a:ext cx="5052217" cy="317009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CH1. What is what</a:t>
            </a:r>
          </a:p>
          <a:p>
            <a:r>
              <a:rPr lang="en-CA" sz="2000" dirty="0" smtClean="0"/>
              <a:t>  CH2. A simple SPF</a:t>
            </a:r>
          </a:p>
          <a:p>
            <a:r>
              <a:rPr lang="en-CA" sz="2000" dirty="0" smtClean="0"/>
              <a:t>    CH3</a:t>
            </a:r>
            <a:r>
              <a:rPr lang="en-CA" sz="2000" b="1" dirty="0" smtClean="0"/>
              <a:t>. </a:t>
            </a:r>
            <a:r>
              <a:rPr lang="en-CA" sz="2000" dirty="0" smtClean="0"/>
              <a:t>EDA</a:t>
            </a:r>
          </a:p>
          <a:p>
            <a:r>
              <a:rPr lang="en-CA" sz="2000" dirty="0" smtClean="0"/>
              <a:t>      CH4. Curve fitting</a:t>
            </a:r>
          </a:p>
          <a:p>
            <a:r>
              <a:rPr lang="en-CA" sz="2000" dirty="0" smtClean="0"/>
              <a:t>        CH5. </a:t>
            </a:r>
            <a:r>
              <a:rPr lang="en-CA" sz="2000" b="1" dirty="0" smtClean="0">
                <a:solidFill>
                  <a:srgbClr val="FF0000"/>
                </a:solidFill>
              </a:rPr>
              <a:t>A first parametric SPF</a:t>
            </a:r>
          </a:p>
          <a:p>
            <a:r>
              <a:rPr lang="en-CA" sz="2000" dirty="0" smtClean="0"/>
              <a:t>          CH6: Which fit is fitter</a:t>
            </a:r>
          </a:p>
          <a:p>
            <a:r>
              <a:rPr lang="en-CA" sz="2000" dirty="0" smtClean="0"/>
              <a:t>            CH7: Choosing the objective function</a:t>
            </a:r>
          </a:p>
          <a:p>
            <a:r>
              <a:rPr lang="en-CA" sz="2000" dirty="0" smtClean="0"/>
              <a:t>              CH8: Theoretical stuff</a:t>
            </a:r>
          </a:p>
          <a:p>
            <a:r>
              <a:rPr lang="en-CA" sz="2000" dirty="0" smtClean="0"/>
              <a:t>                 Ch9: Adding variables</a:t>
            </a:r>
          </a:p>
          <a:p>
            <a:r>
              <a:rPr lang="en-CA" sz="2000" b="1" dirty="0" smtClean="0"/>
              <a:t>                    </a:t>
            </a:r>
            <a:r>
              <a:rPr lang="en-CA" sz="2000" b="1" dirty="0" smtClean="0">
                <a:solidFill>
                  <a:srgbClr val="FF0000"/>
                </a:solidFill>
              </a:rPr>
              <a:t> </a:t>
            </a:r>
            <a:r>
              <a:rPr lang="en-CA" sz="2000" dirty="0" smtClean="0"/>
              <a:t>CH10. Choosing a model equation</a:t>
            </a:r>
          </a:p>
        </p:txBody>
      </p:sp>
      <p:sp>
        <p:nvSpPr>
          <p:cNvPr id="5" name="Down Arrow 4"/>
          <p:cNvSpPr/>
          <p:nvPr/>
        </p:nvSpPr>
        <p:spPr>
          <a:xfrm rot="20460457">
            <a:off x="248510" y="874642"/>
            <a:ext cx="207860" cy="1399153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61510" y="143635"/>
            <a:ext cx="378042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5. A first parametric SPF</a:t>
            </a:r>
            <a:endParaRPr lang="en-C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76845" y="4422591"/>
            <a:ext cx="5660589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514350" indent="-514350"/>
            <a:r>
              <a:rPr lang="en-CA" sz="2800" u="sng" dirty="0" smtClean="0"/>
              <a:t>In this session: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How to build a C-F spreadsheet;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How to estimate </a:t>
            </a:r>
            <a:r>
              <a:rPr lang="en-CA" sz="2800" dirty="0" smtClean="0">
                <a:latin typeface="Symbol" pitchFamily="18" charset="2"/>
              </a:rPr>
              <a:t>s{m};</a:t>
            </a:r>
          </a:p>
          <a:p>
            <a:pPr marL="514350" indent="-514350">
              <a:buAutoNum type="arabicPeriod"/>
            </a:pPr>
            <a:r>
              <a:rPr lang="en-CA" sz="2800" dirty="0" smtClean="0">
                <a:latin typeface="+mj-lt"/>
              </a:rPr>
              <a:t>Can one get CMFs?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How accurate are the parameters.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6525" y="3293985"/>
            <a:ext cx="8415935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reason why </a:t>
            </a:r>
          </a:p>
          <a:p>
            <a:r>
              <a:rPr lang="en-US" sz="2800" dirty="0" smtClean="0"/>
              <a:t>is that segments found to be 1 mile long differ from segments found to be 0.5 miles long in many traits other than length.</a:t>
            </a:r>
          </a:p>
          <a:p>
            <a:r>
              <a:rPr lang="en-US" sz="2800" dirty="0" smtClean="0"/>
              <a:t> (Were it not so      would be 1.)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6525" y="863715"/>
            <a:ext cx="8460940" cy="196977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                                  is a fit to 5323 segments of varying length.  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For segments found to be 1 mile long          =1.67 crashes; 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For segments found to be 0.5 miles          =0.92 crashes.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326359" y="188640"/>
            <a:ext cx="292823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explanation …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681790" y="5049180"/>
          <a:ext cx="315035" cy="437549"/>
        </p:xfrm>
        <a:graphic>
          <a:graphicData uri="http://schemas.openxmlformats.org/presentationml/2006/ole">
            <p:oleObj spid="_x0000_s80899" name="משוואה" r:id="rId3" imgW="228600" imgH="317160" progId="Equation.3">
              <p:embed/>
            </p:oleObj>
          </a:graphicData>
        </a:graphic>
      </p:graphicFrame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 l="46613" r="47218" b="36887"/>
          <a:stretch>
            <a:fillRect/>
          </a:stretch>
        </p:blipFill>
        <p:spPr bwMode="auto">
          <a:xfrm>
            <a:off x="5660287" y="1808820"/>
            <a:ext cx="936938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 l="46613" r="47218" b="36887"/>
          <a:stretch>
            <a:fillRect/>
          </a:stretch>
        </p:blipFill>
        <p:spPr bwMode="auto">
          <a:xfrm>
            <a:off x="5345252" y="2285925"/>
            <a:ext cx="936938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5" cstate="print"/>
          <a:srcRect l="39954" r="40559" b="36887"/>
          <a:stretch>
            <a:fillRect/>
          </a:stretch>
        </p:blipFill>
        <p:spPr bwMode="auto">
          <a:xfrm>
            <a:off x="836585" y="863715"/>
            <a:ext cx="295945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6" cstate="print"/>
          <a:srcRect l="32084" r="32689" b="36887"/>
          <a:stretch>
            <a:fillRect/>
          </a:stretch>
        </p:blipFill>
        <p:spPr bwMode="auto">
          <a:xfrm>
            <a:off x="2610552" y="3348035"/>
            <a:ext cx="4526733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pter 5, Curve alternatives.png"/>
          <p:cNvPicPr>
            <a:picLocks noChangeAspect="1"/>
          </p:cNvPicPr>
          <p:nvPr/>
        </p:nvPicPr>
        <p:blipFill>
          <a:blip r:embed="rId2" cstate="print"/>
          <a:srcRect l="4327" t="28216" r="39592" b="33195"/>
          <a:stretch>
            <a:fillRect/>
          </a:stretch>
        </p:blipFill>
        <p:spPr>
          <a:xfrm>
            <a:off x="5016283" y="278650"/>
            <a:ext cx="3966207" cy="211523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237126"/>
            <a:ext cx="4635515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question was:</a:t>
            </a:r>
          </a:p>
          <a:p>
            <a:r>
              <a:rPr lang="en-US" sz="2800" dirty="0" smtClean="0"/>
              <a:t>Why by eliminating 0.5 miles we save 0.75 crashes if on the remaining (identical) 0.5 miles we expect 0.92 crashes?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248980"/>
            <a:ext cx="864096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designer’s 0.5 mile and 1 mile tangents are identical in traits while the model predicts for segments that differ in traits </a:t>
            </a:r>
            <a:r>
              <a:rPr lang="en-US" sz="2800" u="sng" dirty="0" smtClean="0"/>
              <a:t>Conclusion</a:t>
            </a:r>
            <a:r>
              <a:rPr lang="en-US" sz="2800" dirty="0" smtClean="0"/>
              <a:t>: Model cannot be used by designer.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2663915"/>
            <a:ext cx="198022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answer: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4779150"/>
            <a:ext cx="864096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In General</a:t>
            </a:r>
            <a:r>
              <a:rPr lang="en-US" sz="2800" dirty="0" smtClean="0"/>
              <a:t>: </a:t>
            </a:r>
            <a:r>
              <a:rPr lang="en-US" sz="2800" dirty="0" smtClean="0">
                <a:solidFill>
                  <a:srgbClr val="FF0000"/>
                </a:solidFill>
              </a:rPr>
              <a:t>If</a:t>
            </a:r>
            <a:r>
              <a:rPr lang="en-US" sz="2800" dirty="0" smtClean="0"/>
              <a:t> we had data about all safety-relevant traits, and </a:t>
            </a:r>
            <a:r>
              <a:rPr lang="en-US" sz="2800" dirty="0" smtClean="0">
                <a:solidFill>
                  <a:srgbClr val="FF0000"/>
                </a:solidFill>
              </a:rPr>
              <a:t>if</a:t>
            </a:r>
            <a:r>
              <a:rPr lang="en-US" sz="2800" dirty="0" smtClean="0"/>
              <a:t> we knew the function by which they combine, then models might be trusted to predict the effect of design changes (manipulations). But, as it is,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12</a:t>
            </a:fld>
            <a:endParaRPr lang="en-CA"/>
          </a:p>
        </p:txBody>
      </p:sp>
      <p:pic>
        <p:nvPicPr>
          <p:cNvPr id="4" name="Picture 3" descr="Garber and Gadirau.jpg"/>
          <p:cNvPicPr/>
          <p:nvPr/>
        </p:nvPicPr>
        <p:blipFill>
          <a:blip r:embed="rId2" cstate="print"/>
          <a:srcRect l="11218" t="18257" r="8974" b="20125"/>
          <a:stretch>
            <a:fillRect/>
          </a:stretch>
        </p:blipFill>
        <p:spPr>
          <a:xfrm>
            <a:off x="98580" y="636235"/>
            <a:ext cx="4743450" cy="2828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683695"/>
            <a:ext cx="2665666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Garber &amp; </a:t>
            </a:r>
            <a:r>
              <a:rPr lang="en-CA" sz="2000" dirty="0" err="1" smtClean="0"/>
              <a:t>Gadirau</a:t>
            </a:r>
            <a:r>
              <a:rPr lang="en-CA" sz="2000" dirty="0" smtClean="0"/>
              <a:t>, 1988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67055" y="654655"/>
            <a:ext cx="3825425" cy="353943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This relationship is ‘regular’ and a smooth function could be fitted to it.</a:t>
            </a:r>
          </a:p>
          <a:p>
            <a:r>
              <a:rPr lang="en-CA" sz="2800" dirty="0" smtClean="0"/>
              <a:t>Does this mean that increasing the average speed on a road reduces the accident rate?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505" y="5040178"/>
            <a:ext cx="8145904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No. Roads in population A differ from roads in population B by many traits, not only in average speed.</a:t>
            </a:r>
          </a:p>
        </p:txBody>
      </p:sp>
      <p:pic>
        <p:nvPicPr>
          <p:cNvPr id="39938" name="Picture 2" descr="http://www.rural-roads.co.uk/essex/b184_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0492" y="3537320"/>
            <a:ext cx="2101248" cy="13680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 flipH="1">
            <a:off x="1151620" y="1538790"/>
            <a:ext cx="135015" cy="1755195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626895" y="2663915"/>
            <a:ext cx="90011" cy="810090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538" name="Picture 2" descr="http://indolinkenglish.files.wordpress.com/2011/06/6_lane_highway_r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2736" y="3510165"/>
            <a:ext cx="2098256" cy="1404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7536" y="70465"/>
            <a:ext cx="539962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cause-effect issue: Illustration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13</a:t>
            </a:fld>
            <a:endParaRPr lang="en-CA"/>
          </a:p>
        </p:txBody>
      </p:sp>
      <p:pic>
        <p:nvPicPr>
          <p:cNvPr id="4" name="Picture 3" descr="Fig 4.3.9.BMP"/>
          <p:cNvPicPr>
            <a:picLocks noChangeAspect="1"/>
          </p:cNvPicPr>
          <p:nvPr/>
        </p:nvPicPr>
        <p:blipFill>
          <a:blip r:embed="rId2" cstate="print"/>
          <a:srcRect l="3292" t="3416" r="2796" b="11957"/>
          <a:stretch>
            <a:fillRect/>
          </a:stretch>
        </p:blipFill>
        <p:spPr>
          <a:xfrm>
            <a:off x="2546775" y="639170"/>
            <a:ext cx="6419644" cy="432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6515" y="1367870"/>
            <a:ext cx="22952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Hauer, et al. (2004), “Safety Models for Urban Four-lane Undivided Road Segments.” </a:t>
            </a:r>
            <a:r>
              <a:rPr lang="en-CA" i="1" dirty="0" smtClean="0"/>
              <a:t>Transportation Research Record</a:t>
            </a:r>
            <a:r>
              <a:rPr lang="en-CA" dirty="0" smtClean="0"/>
              <a:t> 1897.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71500" y="53625"/>
            <a:ext cx="6462859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Would accounting for many variables help?</a:t>
            </a:r>
          </a:p>
        </p:txBody>
      </p:sp>
      <p:sp>
        <p:nvSpPr>
          <p:cNvPr id="7" name="Rectangle 6"/>
          <p:cNvSpPr/>
          <p:nvPr/>
        </p:nvSpPr>
        <p:spPr>
          <a:xfrm>
            <a:off x="296525" y="5094185"/>
            <a:ext cx="83709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smtClean="0"/>
              <a:t>After accounting for (1)Traffic flow , (2)Segment Length, (3) Percent trucks, (4) Degree of curve, (5) Lane width, (6) Shoulder traits, (7) driveways</a:t>
            </a:r>
            <a:endParaRPr lang="en-CA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646675" y="3023955"/>
            <a:ext cx="3150350" cy="207023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6525" y="1133745"/>
            <a:ext cx="7020780" cy="41242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Here is how to establish ‘Hooke’s Law’:</a:t>
            </a:r>
          </a:p>
          <a:p>
            <a:r>
              <a:rPr lang="en-US" sz="2800" dirty="0" smtClean="0"/>
              <a:t>Take a spring.</a:t>
            </a:r>
          </a:p>
          <a:p>
            <a:r>
              <a:rPr lang="en-US" sz="2800" dirty="0" smtClean="0"/>
              <a:t>Hang weight and measure elongation</a:t>
            </a:r>
          </a:p>
          <a:p>
            <a:r>
              <a:rPr lang="en-US" sz="2800" dirty="0" smtClean="0"/>
              <a:t>Increase weight and measure again,…</a:t>
            </a:r>
          </a:p>
          <a:p>
            <a:r>
              <a:rPr lang="en-US" sz="2800" dirty="0" smtClean="0"/>
              <a:t>Plot weight against elongation</a:t>
            </a:r>
          </a:p>
          <a:p>
            <a:r>
              <a:rPr lang="en-US" sz="2800" dirty="0" smtClean="0"/>
              <a:t>If straight line, regress to find ‘Spring constant’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Your data is </a:t>
            </a:r>
            <a:r>
              <a:rPr lang="en-US" sz="2800" b="1" dirty="0" smtClean="0">
                <a:solidFill>
                  <a:srgbClr val="FF0000"/>
                </a:solidFill>
              </a:rPr>
              <a:t>experimental</a:t>
            </a:r>
            <a:r>
              <a:rPr lang="en-US" sz="2800" dirty="0" smtClean="0"/>
              <a:t>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You can predict </a:t>
            </a:r>
            <a:r>
              <a:rPr lang="en-US" sz="2800" dirty="0" smtClean="0"/>
              <a:t>the effect of weight on elongation.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06515" y="188640"/>
            <a:ext cx="699787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Why “has the enterprise not been successful”?</a:t>
            </a:r>
          </a:p>
        </p:txBody>
      </p:sp>
      <p:pic>
        <p:nvPicPr>
          <p:cNvPr id="96258" name="Picture 2" descr="http://ecx.images-amazon.com/images/I/41bxZS7S1DL._BO2,204,203,200_PIsitb-sticker-arrow-click,TopRight,35,-76_AA300_SH20_OU01_.jpg"/>
          <p:cNvPicPr>
            <a:picLocks noChangeAspect="1" noChangeArrowheads="1"/>
          </p:cNvPicPr>
          <p:nvPr/>
        </p:nvPicPr>
        <p:blipFill>
          <a:blip r:embed="rId2" cstate="print"/>
          <a:srcRect l="17325" t="14175" r="24401"/>
          <a:stretch>
            <a:fillRect/>
          </a:stretch>
        </p:blipFill>
        <p:spPr bwMode="auto">
          <a:xfrm>
            <a:off x="7028764" y="0"/>
            <a:ext cx="2115236" cy="3115283"/>
          </a:xfrm>
          <a:prstGeom prst="rect">
            <a:avLst/>
          </a:prstGeom>
          <a:noFill/>
        </p:spPr>
      </p:pic>
      <p:pic>
        <p:nvPicPr>
          <p:cNvPr id="5" name="Picture 4" descr="File:Hookes-law-springs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879050"/>
            <a:ext cx="2880320" cy="265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15</a:t>
            </a:fld>
            <a:endParaRPr lang="en-CA"/>
          </a:p>
        </p:txBody>
      </p:sp>
      <p:pic>
        <p:nvPicPr>
          <p:cNvPr id="81922" name="Picture 2" descr="http://image1.masterfile.com/em_w/02/07/15/700-02071565f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2150" y="458670"/>
            <a:ext cx="2526912" cy="2520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1540" y="368660"/>
            <a:ext cx="5040560" cy="2677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contrast, imagine a roomful of springs with different weights.</a:t>
            </a:r>
          </a:p>
          <a:p>
            <a:r>
              <a:rPr lang="en-US" sz="2800" dirty="0" smtClean="0"/>
              <a:t>You can measure the length of the springs and their weights, the way you found them.</a:t>
            </a:r>
          </a:p>
          <a:p>
            <a:r>
              <a:rPr lang="en-US" sz="2800" dirty="0" smtClean="0"/>
              <a:t>Now your data is </a:t>
            </a:r>
            <a:r>
              <a:rPr lang="en-US" sz="2800" b="1" dirty="0" smtClean="0">
                <a:solidFill>
                  <a:srgbClr val="FF0000"/>
                </a:solidFill>
              </a:rPr>
              <a:t>observational</a:t>
            </a:r>
            <a:r>
              <a:rPr lang="en-US" sz="2800" dirty="0" smtClean="0"/>
              <a:t>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540" y="3429000"/>
            <a:ext cx="8100899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could still find Hooke’s Law and predict the effect of weight on length if all spring were identical. But if they are not, the task is difficult*, perhaps impossible.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6535" y="5049180"/>
            <a:ext cx="814590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* It would be particularly difficult if, say, heavy weights would tend to go with stiff springs.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470" y="269813"/>
            <a:ext cx="1411355" cy="141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07095" y="665922"/>
            <a:ext cx="2203232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Opinion differ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943835"/>
            <a:ext cx="7467600" cy="371178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800" u="sng" dirty="0" smtClean="0">
                <a:ea typeface="Arial" pitchFamily="34" charset="0"/>
                <a:cs typeface="Arial" pitchFamily="34" charset="0"/>
              </a:rPr>
              <a:t>My opinion: 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CA" sz="2800" dirty="0" smtClean="0">
                <a:ea typeface="Arial" pitchFamily="34" charset="0"/>
                <a:cs typeface="Arial" pitchFamily="34" charset="0"/>
              </a:rPr>
              <a:t>   In road safety there are no identical springs.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CA" sz="2800" dirty="0" smtClean="0">
                <a:ea typeface="Arial" pitchFamily="34" charset="0"/>
                <a:cs typeface="Arial" pitchFamily="34" charset="0"/>
              </a:rPr>
              <a:t>   A model equation does not allow one to say: 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800" dirty="0" smtClean="0">
                <a:ea typeface="Arial" pitchFamily="34" charset="0"/>
                <a:cs typeface="Arial" pitchFamily="34" charset="0"/>
              </a:rPr>
              <a:t>     “If I change predictor variable X by </a:t>
            </a:r>
            <a:r>
              <a:rPr lang="en-CA" sz="2800" dirty="0" smtClean="0">
                <a:ea typeface="Arial" pitchFamily="34" charset="0"/>
                <a:cs typeface="Times New Roman" pitchFamily="18" charset="0"/>
              </a:rPr>
              <a:t>ΔX</a:t>
            </a:r>
            <a:r>
              <a:rPr lang="en-CA" sz="2800" dirty="0" smtClean="0">
                <a:ea typeface="Arial" pitchFamily="34" charset="0"/>
                <a:cs typeface="Arial" pitchFamily="34" charset="0"/>
              </a:rPr>
              <a:t> then E{</a:t>
            </a:r>
            <a:r>
              <a:rPr lang="en-CA" sz="2800" dirty="0" smtClean="0">
                <a:latin typeface="Symbol" pitchFamily="18" charset="2"/>
                <a:ea typeface="Arial" pitchFamily="34" charset="0"/>
                <a:cs typeface="Arial" pitchFamily="34" charset="0"/>
              </a:rPr>
              <a:t>m</a:t>
            </a:r>
            <a:r>
              <a:rPr lang="en-CA" sz="2800" dirty="0" smtClean="0">
                <a:ea typeface="Arial" pitchFamily="34" charset="0"/>
                <a:cs typeface="Arial" pitchFamily="34" charset="0"/>
              </a:rPr>
              <a:t>}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CA" sz="2800" dirty="0" smtClean="0">
                <a:ea typeface="Arial" pitchFamily="34" charset="0"/>
                <a:cs typeface="Arial" pitchFamily="34" charset="0"/>
              </a:rPr>
              <a:t>       will change by </a:t>
            </a:r>
            <a:r>
              <a:rPr lang="en-CA" sz="2800" dirty="0" err="1" smtClean="0">
                <a:ea typeface="Arial" pitchFamily="34" charset="0"/>
                <a:cs typeface="Times New Roman" pitchFamily="18" charset="0"/>
              </a:rPr>
              <a:t>Δ</a:t>
            </a:r>
            <a:r>
              <a:rPr lang="en-CA" sz="2800" dirty="0" err="1" smtClean="0">
                <a:latin typeface="Symbol" pitchFamily="18" charset="2"/>
                <a:ea typeface="Arial" pitchFamily="34" charset="0"/>
                <a:cs typeface="Times New Roman" pitchFamily="18" charset="0"/>
              </a:rPr>
              <a:t>m</a:t>
            </a:r>
            <a:r>
              <a:rPr lang="en-CA" sz="2800" dirty="0" smtClean="0">
                <a:latin typeface="Symbol" pitchFamily="18" charset="2"/>
                <a:ea typeface="Arial" pitchFamily="34" charset="0"/>
                <a:cs typeface="Times New Roman" pitchFamily="18" charset="0"/>
              </a:rPr>
              <a:t>.</a:t>
            </a: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CA" sz="2800" dirty="0" smtClean="0">
                <a:cs typeface="Times New Roman" pitchFamily="18" charset="0"/>
              </a:rPr>
              <a:t>   CMFs obtained from SPFs based on cross-section data cannot be trusted  for use in practice.</a:t>
            </a:r>
            <a:endParaRPr lang="en-CA" sz="28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2270" y="5859270"/>
            <a:ext cx="1199288" cy="9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16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CA" smtClean="0"/>
              <a:t>SPF workshop February 2014, UBCO</a:t>
            </a: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4402AD-67DF-427E-910D-DE0C1CD8E1F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2072465" y="2618910"/>
            <a:ext cx="492980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+mj-lt"/>
              </a:rPr>
              <a:t>Begin with X</a:t>
            </a:r>
            <a:r>
              <a:rPr lang="en-CA" sz="2800" baseline="-25000" dirty="0" smtClean="0">
                <a:latin typeface="+mj-lt"/>
              </a:rPr>
              <a:t>1</a:t>
            </a:r>
            <a:r>
              <a:rPr lang="en-CA" sz="2800" dirty="0" smtClean="0">
                <a:latin typeface="+mj-lt"/>
                <a:cs typeface="Times New Roman"/>
              </a:rPr>
              <a:t>≡ Segment Length. </a:t>
            </a:r>
            <a:endParaRPr lang="en-CA" sz="2800" baseline="-2500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2465" y="2033845"/>
            <a:ext cx="261219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first variable</a:t>
            </a:r>
          </a:p>
        </p:txBody>
      </p:sp>
      <p:pic>
        <p:nvPicPr>
          <p:cNvPr id="8" name="Picture 7" descr="The Modeling spiral.jpg"/>
          <p:cNvPicPr>
            <a:picLocks noChangeAspect="1"/>
          </p:cNvPicPr>
          <p:nvPr/>
        </p:nvPicPr>
        <p:blipFill>
          <a:blip r:embed="rId2" cstate="print"/>
          <a:srcRect l="7068" t="8131" r="5755" b="10559"/>
          <a:stretch>
            <a:fillRect/>
          </a:stretch>
        </p:blipFill>
        <p:spPr>
          <a:xfrm>
            <a:off x="2062408" y="3203975"/>
            <a:ext cx="4309792" cy="3106155"/>
          </a:xfrm>
          <a:prstGeom prst="rect">
            <a:avLst/>
          </a:prstGeom>
        </p:spPr>
      </p:pic>
      <p:pic>
        <p:nvPicPr>
          <p:cNvPr id="93188" name="Picture 4" descr="http://www.azusafew.com/images/smiles/backto%20topi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565" y="233645"/>
            <a:ext cx="1890458" cy="1358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8721" y="159026"/>
            <a:ext cx="382265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first C-F Spreadsheet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721" y="755374"/>
            <a:ext cx="8583375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Open: Spreadsheet #6 ‘OLS without constraint’ on ‘Data’ .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18</a:t>
            </a:fld>
            <a:endParaRPr lang="en-CA"/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2" cstate="print"/>
          <a:srcRect r="1485"/>
          <a:stretch>
            <a:fillRect/>
          </a:stretch>
        </p:blipFill>
        <p:spPr bwMode="auto">
          <a:xfrm>
            <a:off x="251520" y="1358770"/>
            <a:ext cx="6255695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215" y="5361815"/>
            <a:ext cx="6350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Straight Connector 38"/>
          <p:cNvCxnSpPr/>
          <p:nvPr/>
        </p:nvCxnSpPr>
        <p:spPr>
          <a:xfrm flipV="1">
            <a:off x="2321750" y="4914165"/>
            <a:ext cx="270030" cy="225026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591780" y="4914165"/>
            <a:ext cx="225025" cy="360040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2816805" y="5049180"/>
            <a:ext cx="225025" cy="225025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041830" y="5049180"/>
            <a:ext cx="63007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202070" y="2123855"/>
            <a:ext cx="2015295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Data</a:t>
            </a:r>
          </a:p>
          <a:p>
            <a:r>
              <a:rPr lang="en-CA" sz="2000" dirty="0" smtClean="0"/>
              <a:t>(AADT used later)</a:t>
            </a:r>
          </a:p>
        </p:txBody>
      </p:sp>
      <p:cxnSp>
        <p:nvCxnSpPr>
          <p:cNvPr id="77" name="Straight Arrow Connector 76"/>
          <p:cNvCxnSpPr>
            <a:stCxn id="75" idx="1"/>
          </p:cNvCxnSpPr>
          <p:nvPr/>
        </p:nvCxnSpPr>
        <p:spPr>
          <a:xfrm flipH="1">
            <a:off x="2321750" y="2539354"/>
            <a:ext cx="2880320" cy="1519716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5427095" y="2978950"/>
            <a:ext cx="675075" cy="108012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6515" y="278650"/>
            <a:ext cx="6208484" cy="523220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Proceed to ‘Add fitted Values’ worksheet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19</a:t>
            </a:fld>
            <a:endParaRPr lang="en-CA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98" y="1268760"/>
            <a:ext cx="4964190" cy="324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477763" y="1943835"/>
            <a:ext cx="341471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1. Add ‘initial guesses’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/>
          <a:srcRect l="40559" r="41164" b="21658"/>
          <a:stretch>
            <a:fillRect/>
          </a:stretch>
        </p:blipFill>
        <p:spPr bwMode="auto">
          <a:xfrm>
            <a:off x="5567773" y="3068960"/>
            <a:ext cx="2669498" cy="63007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837803" y="4374105"/>
            <a:ext cx="270030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2. Add formula and copy down</a:t>
            </a:r>
          </a:p>
        </p:txBody>
      </p:sp>
      <p:cxnSp>
        <p:nvCxnSpPr>
          <p:cNvPr id="20" name="Straight Arrow Connector 19"/>
          <p:cNvCxnSpPr>
            <a:stCxn id="17" idx="1"/>
          </p:cNvCxnSpPr>
          <p:nvPr/>
        </p:nvCxnSpPr>
        <p:spPr>
          <a:xfrm flipH="1" flipV="1">
            <a:off x="4352638" y="4284095"/>
            <a:ext cx="1485165" cy="567064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292298" y="1583795"/>
            <a:ext cx="2475275" cy="238526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296525" y="1313765"/>
            <a:ext cx="7740860" cy="30623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en-CA" sz="2800" dirty="0" smtClean="0"/>
              <a:t>Assemble data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en-CA" sz="2800" dirty="0" smtClean="0"/>
              <a:t>Postulate model like:                                              </a:t>
            </a:r>
          </a:p>
          <a:p>
            <a:pPr>
              <a:buFont typeface="Wingdings" pitchFamily="2" charset="2"/>
              <a:buChar char="ü"/>
            </a:pPr>
            <a:r>
              <a:rPr lang="en-CA" sz="2800" dirty="0" smtClean="0"/>
              <a:t> Estimate the </a:t>
            </a:r>
            <a:r>
              <a:rPr lang="en-CA" sz="2800" dirty="0" err="1" smtClean="0">
                <a:latin typeface="Symbol" pitchFamily="18" charset="2"/>
              </a:rPr>
              <a:t>b</a:t>
            </a:r>
            <a:r>
              <a:rPr lang="en-CA" sz="2800" dirty="0" err="1" smtClean="0"/>
              <a:t>’s</a:t>
            </a:r>
            <a:r>
              <a:rPr lang="en-CA" sz="2800" dirty="0" smtClean="0"/>
              <a:t> and check significance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en-CA" sz="2800" dirty="0" smtClean="0"/>
              <a:t>Remove (add) variables,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en-CA" sz="2800" dirty="0" smtClean="0"/>
              <a:t>Re-estimate parameters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en-CA" sz="2800" dirty="0" smtClean="0"/>
              <a:t>Report  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581890" y="1898830"/>
          <a:ext cx="4155651" cy="585065"/>
        </p:xfrm>
        <a:graphic>
          <a:graphicData uri="http://schemas.openxmlformats.org/presentationml/2006/ole">
            <p:oleObj spid="_x0000_s39938" name="מסמך" r:id="rId3" imgW="5949456" imgH="365535" progId="Word.Document.12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1530" y="368660"/>
            <a:ext cx="610391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one-through approach to modeling:</a:t>
            </a:r>
          </a:p>
        </p:txBody>
      </p:sp>
      <p:pic>
        <p:nvPicPr>
          <p:cNvPr id="39940" name="Picture 4" descr="http://hawaiisportmag.com/wp-content/uploads/2012/10/cancelled-ord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88940"/>
            <a:ext cx="3305175" cy="3295651"/>
          </a:xfrm>
          <a:prstGeom prst="rect">
            <a:avLst/>
          </a:prstGeom>
          <a:noFill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20</a:t>
            </a:fld>
            <a:endParaRPr lang="en-CA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1870" y="2592391"/>
            <a:ext cx="5146817" cy="367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575" y="413665"/>
            <a:ext cx="2037263" cy="99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31840" y="458670"/>
            <a:ext cx="4505721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Use this initial guess.</a:t>
            </a:r>
          </a:p>
          <a:p>
            <a:r>
              <a:rPr lang="en-CA" sz="2800" dirty="0" smtClean="0"/>
              <a:t>Check correspondence graph.</a:t>
            </a:r>
          </a:p>
          <a:p>
            <a:r>
              <a:rPr lang="en-CA" sz="2800" dirty="0" smtClean="0"/>
              <a:t>OK?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1580" y="4464115"/>
            <a:ext cx="287969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Better initial guess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21</a:t>
            </a:fld>
            <a:endParaRPr lang="en-CA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83795"/>
            <a:ext cx="44862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22050" y="3879050"/>
            <a:ext cx="4101059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514350" indent="-514350"/>
            <a:r>
              <a:rPr lang="en-CA" sz="2800" dirty="0" smtClean="0"/>
              <a:t>1. Add ‘squared difference’</a:t>
            </a:r>
          </a:p>
          <a:p>
            <a:pPr marL="514350" indent="-514350"/>
            <a:r>
              <a:rPr lang="en-CA" sz="2800" dirty="0" smtClean="0"/>
              <a:t>formula and copy down</a:t>
            </a:r>
          </a:p>
        </p:txBody>
      </p:sp>
      <p:sp>
        <p:nvSpPr>
          <p:cNvPr id="6" name="Right Arrow 5"/>
          <p:cNvSpPr/>
          <p:nvPr/>
        </p:nvSpPr>
        <p:spPr>
          <a:xfrm rot="10800000">
            <a:off x="4617005" y="4014065"/>
            <a:ext cx="405045" cy="270030"/>
          </a:xfrm>
          <a:prstGeom prst="rightArrow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887035" y="2933945"/>
            <a:ext cx="223913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2. Sum of SD’s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550" y="5589240"/>
            <a:ext cx="533485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3. Sum of ‘Observed’ and of ‘Fitted’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871700" y="3744035"/>
            <a:ext cx="540060" cy="180020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66855" y="3699030"/>
            <a:ext cx="1395155" cy="193521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530" y="458670"/>
            <a:ext cx="401622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Complete C-F spreadsheet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864" y="1958975"/>
            <a:ext cx="7549136" cy="34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8721" y="159026"/>
            <a:ext cx="540423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four parts of a C-F Spreadsheet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327195" y="1791980"/>
            <a:ext cx="139850" cy="78192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467045" y="1791980"/>
            <a:ext cx="535225" cy="78192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7677345" y="3293985"/>
            <a:ext cx="450050" cy="148516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22</a:t>
            </a:fld>
            <a:endParaRPr lang="en-CA"/>
          </a:p>
        </p:txBody>
      </p:sp>
      <p:sp>
        <p:nvSpPr>
          <p:cNvPr id="28" name="Left Brace 27"/>
          <p:cNvSpPr/>
          <p:nvPr/>
        </p:nvSpPr>
        <p:spPr>
          <a:xfrm rot="16200000">
            <a:off x="3233101" y="3777789"/>
            <a:ext cx="427548" cy="3960440"/>
          </a:xfrm>
          <a:prstGeom prst="leftBrace">
            <a:avLst>
              <a:gd name="adj1" fmla="val 8333"/>
              <a:gd name="adj2" fmla="val 48677"/>
            </a:avLst>
          </a:prstGeom>
          <a:ln w="254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2771800" y="6039290"/>
            <a:ext cx="121732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1. Data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82090" y="1268760"/>
            <a:ext cx="219669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2. Parameters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82090" y="5949280"/>
            <a:ext cx="241277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3. Fitted Values</a:t>
            </a:r>
          </a:p>
        </p:txBody>
      </p:sp>
      <p:cxnSp>
        <p:nvCxnSpPr>
          <p:cNvPr id="35" name="Straight Arrow Connector 34"/>
          <p:cNvCxnSpPr>
            <a:stCxn id="32" idx="0"/>
          </p:cNvCxnSpPr>
          <p:nvPr/>
        </p:nvCxnSpPr>
        <p:spPr>
          <a:xfrm flipH="1" flipV="1">
            <a:off x="6552220" y="5499230"/>
            <a:ext cx="36258" cy="45005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6200000">
            <a:off x="6746928" y="4314294"/>
            <a:ext cx="319414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4.Objective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23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08721" y="129208"/>
            <a:ext cx="580845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Click on ‘Data’ tab and then on ‘Solver’</a:t>
            </a:r>
          </a:p>
        </p:txBody>
      </p:sp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2350" y="829270"/>
            <a:ext cx="6350000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181100"/>
            <a:ext cx="71437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24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502427" y="139148"/>
            <a:ext cx="449248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These make the sum of squared differences smallest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029200" y="576470"/>
            <a:ext cx="1523020" cy="141237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09322" y="536713"/>
            <a:ext cx="2578013" cy="1317112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550" y="863715"/>
            <a:ext cx="70675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25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31540" y="233645"/>
            <a:ext cx="5838458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How reliable are parameter estimates?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550" y="3383995"/>
            <a:ext cx="589565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Does this mean that the E</a:t>
            </a:r>
            <a:r>
              <a:rPr lang="en-CA" sz="2800" dirty="0" smtClean="0">
                <a:latin typeface="Symbol" pitchFamily="18" charset="2"/>
              </a:rPr>
              <a:t>{m}</a:t>
            </a:r>
            <a:r>
              <a:rPr lang="en-CA" sz="2800" dirty="0" smtClean="0"/>
              <a:t> increases with segment length less than linearly?</a:t>
            </a: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V="1">
            <a:off x="3469378" y="1673806"/>
            <a:ext cx="3307867" cy="1710189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Picture 4" descr="http://www.essentialapparel.com/images/catalog/live/imageLibrary/700F59D91372F95DA9D531E329CBF94BM.jpg"/>
          <p:cNvPicPr>
            <a:picLocks noChangeAspect="1" noChangeArrowheads="1"/>
          </p:cNvPicPr>
          <p:nvPr/>
        </p:nvPicPr>
        <p:blipFill>
          <a:blip r:embed="rId3" cstate="print"/>
          <a:srcRect l="16356" t="16355" r="18222" b="20040"/>
          <a:stretch>
            <a:fillRect/>
          </a:stretch>
        </p:blipFill>
        <p:spPr bwMode="auto">
          <a:xfrm>
            <a:off x="6822250" y="2618910"/>
            <a:ext cx="1755195" cy="170644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642230" y="233645"/>
            <a:ext cx="2379434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Scale vs. Shape</a:t>
            </a:r>
          </a:p>
        </p:txBody>
      </p:sp>
      <p:sp>
        <p:nvSpPr>
          <p:cNvPr id="13" name="Down Arrow 12"/>
          <p:cNvSpPr/>
          <p:nvPr/>
        </p:nvSpPr>
        <p:spPr>
          <a:xfrm rot="2135502">
            <a:off x="6465016" y="596426"/>
            <a:ext cx="173592" cy="993289"/>
          </a:xfrm>
          <a:prstGeom prst="down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Down Arrow 13"/>
          <p:cNvSpPr/>
          <p:nvPr/>
        </p:nvSpPr>
        <p:spPr>
          <a:xfrm rot="2958273">
            <a:off x="7696716" y="553260"/>
            <a:ext cx="196704" cy="1188700"/>
          </a:xfrm>
          <a:prstGeom prst="down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26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1043735"/>
            <a:ext cx="603067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The estimate of     (=0.866) would be different if the accident counts (or, later, the AADT) were a bit different.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208273" y="1083178"/>
          <a:ext cx="328612" cy="455612"/>
        </p:xfrm>
        <a:graphic>
          <a:graphicData uri="http://schemas.openxmlformats.org/presentationml/2006/ole">
            <p:oleObj spid="_x0000_s87042" name="משוואה" r:id="rId3" imgW="228600" imgH="3171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233645"/>
            <a:ext cx="764260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Parameter values are uncertain for several reasons: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2663915"/>
            <a:ext cx="670574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The estimate of      will change as new variables are added to the model equation*.   </a:t>
            </a:r>
          </a:p>
        </p:txBody>
      </p:sp>
      <p:graphicFrame>
        <p:nvGraphicFramePr>
          <p:cNvPr id="87043" name="Object 3"/>
          <p:cNvGraphicFramePr>
            <a:graphicFrameLocks noChangeAspect="1"/>
          </p:cNvGraphicFramePr>
          <p:nvPr/>
        </p:nvGraphicFramePr>
        <p:xfrm>
          <a:off x="3086835" y="2663915"/>
          <a:ext cx="328612" cy="455612"/>
        </p:xfrm>
        <a:graphic>
          <a:graphicData uri="http://schemas.openxmlformats.org/presentationml/2006/ole">
            <p:oleObj spid="_x0000_s87043" name="משוואה" r:id="rId4" imgW="228600" imgH="31716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6516" y="3879050"/>
            <a:ext cx="6750749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The estimate of      will depend on the function chosen to represent the new variables and on what objective function is minimized or maximized</a:t>
            </a:r>
          </a:p>
        </p:txBody>
      </p:sp>
      <p:graphicFrame>
        <p:nvGraphicFramePr>
          <p:cNvPr id="87044" name="Object 4"/>
          <p:cNvGraphicFramePr>
            <a:graphicFrameLocks noChangeAspect="1"/>
          </p:cNvGraphicFramePr>
          <p:nvPr/>
        </p:nvGraphicFramePr>
        <p:xfrm>
          <a:off x="2996825" y="3924055"/>
          <a:ext cx="328612" cy="455612"/>
        </p:xfrm>
        <a:graphic>
          <a:graphicData uri="http://schemas.openxmlformats.org/presentationml/2006/ole">
            <p:oleObj spid="_x0000_s87044" name="משוואה" r:id="rId5" imgW="228600" imgH="31716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41530" y="5814265"/>
            <a:ext cx="4284378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* The ‘omitted variable bias’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32240" y="1223755"/>
            <a:ext cx="1724190" cy="95410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Statistical</a:t>
            </a:r>
          </a:p>
          <a:p>
            <a:r>
              <a:rPr lang="en-US" sz="2800" dirty="0" smtClean="0"/>
              <a:t>inaccuracy</a:t>
            </a:r>
          </a:p>
        </p:txBody>
      </p:sp>
      <p:sp>
        <p:nvSpPr>
          <p:cNvPr id="16" name="Right Brace 15"/>
          <p:cNvSpPr/>
          <p:nvPr/>
        </p:nvSpPr>
        <p:spPr>
          <a:xfrm>
            <a:off x="6417205" y="1043735"/>
            <a:ext cx="360040" cy="1350150"/>
          </a:xfrm>
          <a:prstGeom prst="rightBrace">
            <a:avLst/>
          </a:prstGeom>
          <a:ln w="254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>
            <a:off x="7002270" y="2708919"/>
            <a:ext cx="360040" cy="3015335"/>
          </a:xfrm>
          <a:prstGeom prst="rightBrace">
            <a:avLst/>
          </a:prstGeom>
          <a:ln w="254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362310" y="3519010"/>
            <a:ext cx="1724190" cy="138499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Non-</a:t>
            </a:r>
          </a:p>
          <a:p>
            <a:r>
              <a:rPr lang="en-US" sz="2800" dirty="0" smtClean="0"/>
              <a:t>Statistical</a:t>
            </a:r>
          </a:p>
          <a:p>
            <a:r>
              <a:rPr lang="en-US" sz="2800" dirty="0" smtClean="0"/>
              <a:t>inaccuracy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/>
      <p:bldP spid="17" grpId="0" animBg="1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27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71500" y="2237480"/>
            <a:ext cx="823591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Symbol" pitchFamily="18" charset="2"/>
              </a:rPr>
              <a:t>b</a:t>
            </a:r>
            <a:r>
              <a:rPr lang="en-CA" sz="2800" baseline="-25000" dirty="0" smtClean="0"/>
              <a:t>1</a:t>
            </a:r>
            <a:r>
              <a:rPr lang="en-CA" sz="2800" dirty="0" smtClean="0"/>
              <a:t> will change as other (correlated) variables are added.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500" y="3068960"/>
            <a:ext cx="893748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In every model there are </a:t>
            </a:r>
            <a:r>
              <a:rPr lang="en-CA" sz="2800" b="1" dirty="0" smtClean="0">
                <a:solidFill>
                  <a:srgbClr val="FF0000"/>
                </a:solidFill>
              </a:rPr>
              <a:t>‘omitted variables’</a:t>
            </a:r>
            <a:r>
              <a:rPr lang="en-CA" sz="2800" dirty="0" smtClean="0"/>
              <a:t>. Were these in the model parameter estimates would be different.</a:t>
            </a:r>
          </a:p>
          <a:p>
            <a:r>
              <a:rPr lang="en-CA" sz="2800" dirty="0" smtClean="0"/>
              <a:t>By how much? We do not know!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500" y="143635"/>
            <a:ext cx="7170489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Non statistical inaccuracy (item 2): New variable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500" y="975114"/>
            <a:ext cx="7528728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When AADT will be added </a:t>
            </a:r>
            <a:r>
              <a:rPr lang="en-CA" sz="2800" dirty="0" smtClean="0">
                <a:latin typeface="Symbol" pitchFamily="18" charset="2"/>
              </a:rPr>
              <a:t>b</a:t>
            </a:r>
            <a:r>
              <a:rPr lang="en-CA" sz="2800" baseline="-25000" dirty="0" smtClean="0"/>
              <a:t>1</a:t>
            </a:r>
            <a:r>
              <a:rPr lang="en-CA" sz="2800" dirty="0" smtClean="0"/>
              <a:t> will change to 1.078.</a:t>
            </a:r>
          </a:p>
          <a:p>
            <a:r>
              <a:rPr lang="en-CA" sz="2800" dirty="0" smtClean="0"/>
              <a:t>When Terrain will be added it will change to 0.986</a:t>
            </a:r>
          </a:p>
        </p:txBody>
      </p:sp>
      <p:pic>
        <p:nvPicPr>
          <p:cNvPr id="68610" name="Picture 2" descr="http://thirdandstate.org/sites/default/files/120327-Omitted-Variable1.jpg?13371979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7225" y="4566517"/>
            <a:ext cx="1561906" cy="223785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6515" y="4924325"/>
            <a:ext cx="616568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Conclusion: Parameter estimates depend on which variables the modeller puts into the model equation.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28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71500" y="747863"/>
            <a:ext cx="7331302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When may one estimate parameters by OLS?</a:t>
            </a:r>
          </a:p>
          <a:p>
            <a:r>
              <a:rPr lang="en-CA" sz="2800" dirty="0" smtClean="0"/>
              <a:t>When the variances of observed values are equal</a:t>
            </a:r>
          </a:p>
          <a:p>
            <a:r>
              <a:rPr lang="en-CA" sz="2800" dirty="0" smtClean="0"/>
              <a:t>(and the distribution is symmetrical)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87335" y="818710"/>
          <a:ext cx="123546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730"/>
                <a:gridCol w="61773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CA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CA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CA" sz="24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 anchor="b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CA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24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41986" name="Picture 2" descr="Simple Red Checkmark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2420" y="1223755"/>
            <a:ext cx="405046" cy="421923"/>
          </a:xfrm>
          <a:prstGeom prst="rect">
            <a:avLst/>
          </a:prstGeom>
          <a:noFill/>
        </p:spPr>
      </p:pic>
      <p:pic>
        <p:nvPicPr>
          <p:cNvPr id="7" name="Picture 2" descr="Simple Red Checkmark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2420" y="1718810"/>
            <a:ext cx="405046" cy="4219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7995" y="2213865"/>
            <a:ext cx="904600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problem of unequal variances is easy to correct by WLS. With weighting </a:t>
            </a:r>
            <a:r>
              <a:rPr lang="en-CA" sz="2800" dirty="0" smtClean="0">
                <a:latin typeface="Symbol" pitchFamily="18" charset="2"/>
              </a:rPr>
              <a:t>b</a:t>
            </a:r>
            <a:r>
              <a:rPr lang="en-CA" sz="2800" baseline="-25000" dirty="0" smtClean="0"/>
              <a:t>1</a:t>
            </a:r>
            <a:r>
              <a:rPr lang="en-CA" sz="2800" dirty="0" smtClean="0"/>
              <a:t> changes from 0.866 to 0.860.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500" y="143635"/>
            <a:ext cx="919373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Non-statistical inaccuracy (item 3): Which objective function?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6515" y="5724255"/>
            <a:ext cx="769585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Conclusion: Parameter estimates depend on what the modeller chooses to be the objective function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66555" y="3248980"/>
          <a:ext cx="8100899" cy="2324429"/>
        </p:xfrm>
        <a:graphic>
          <a:graphicData uri="http://schemas.openxmlformats.org/drawingml/2006/table">
            <a:tbl>
              <a:tblPr/>
              <a:tblGrid>
                <a:gridCol w="1890210"/>
                <a:gridCol w="4669316"/>
                <a:gridCol w="1541373"/>
              </a:tblGrid>
              <a:tr h="321776">
                <a:tc>
                  <a:txBody>
                    <a:bodyPr/>
                    <a:lstStyle/>
                    <a:p>
                      <a:pPr indent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Method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Symbol" pitchFamily="18" charset="2"/>
                          <a:ea typeface="Times New Roman"/>
                          <a:cs typeface="Arial"/>
                        </a:rPr>
                        <a:t>b</a:t>
                      </a:r>
                      <a:r>
                        <a:rPr lang="en-US" sz="2000" baseline="-25000" dirty="0" smtClean="0">
                          <a:latin typeface="Cambria Math"/>
                          <a:ea typeface="Times New Roman"/>
                          <a:cs typeface="Arial"/>
                        </a:rPr>
                        <a:t>1</a:t>
                      </a:r>
                      <a:endParaRPr lang="en-US" sz="2000" baseline="-25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1334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Conventional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 Math"/>
                          <a:ea typeface="Times New Roman"/>
                          <a:cs typeface="Arial"/>
                        </a:rPr>
                        <a:t>OLS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 Math"/>
                          <a:ea typeface="Times New Roman"/>
                          <a:cs typeface="Arial"/>
                        </a:rPr>
                        <a:t>0.866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1334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Poisson Likelihood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0.860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67239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Negative Binomial Likelihood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0.871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1334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Unconventional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Absolute Differences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0.911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13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latin typeface="Cambria Math"/>
                          <a:ea typeface="Times New Roman"/>
                          <a:cs typeface="Arial"/>
                        </a:rPr>
                        <a:t>0.737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1334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Total Absolute Bias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 Math"/>
                          <a:ea typeface="Times New Roman"/>
                          <a:cs typeface="Arial"/>
                        </a:rPr>
                        <a:t>0.882</a:t>
                      </a:r>
                      <a:endParaRPr lang="en-CA" sz="2000" dirty="0">
                        <a:latin typeface="Cambria Math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526995" y="4914165"/>
          <a:ext cx="252313" cy="336418"/>
        </p:xfrm>
        <a:graphic>
          <a:graphicData uri="http://schemas.openxmlformats.org/presentationml/2006/ole">
            <p:oleObj spid="_x0000_s94210" name="משוואה" r:id="rId4" imgW="266400" imgH="355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5-4. SSD vs. Beta1 and its confidence limits.jpg"/>
          <p:cNvPicPr>
            <a:picLocks noChangeAspect="1"/>
          </p:cNvPicPr>
          <p:nvPr/>
        </p:nvPicPr>
        <p:blipFill>
          <a:blip r:embed="rId3" cstate="print"/>
          <a:srcRect l="7895" t="12594" r="15504" b="23094"/>
          <a:stretch>
            <a:fillRect/>
          </a:stretch>
        </p:blipFill>
        <p:spPr>
          <a:xfrm>
            <a:off x="206515" y="503675"/>
            <a:ext cx="8460940" cy="5491192"/>
          </a:xfrm>
          <a:prstGeom prst="rect">
            <a:avLst/>
          </a:prstGeom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29</a:t>
            </a:fld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4526995" y="2798930"/>
            <a:ext cx="1655710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Reported!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456765" y="1988840"/>
            <a:ext cx="225025" cy="27003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2771799" y="1628799"/>
          <a:ext cx="405045" cy="537513"/>
        </p:xfrm>
        <a:graphic>
          <a:graphicData uri="http://schemas.openxmlformats.org/presentationml/2006/ole">
            <p:oleObj spid="_x0000_s89090" name="משוואה" r:id="rId4" imgW="266400" imgH="35532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092280" y="1673805"/>
            <a:ext cx="1172885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+AADT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947375" y="1223755"/>
            <a:ext cx="630070" cy="54006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3197159">
            <a:off x="6214342" y="5169114"/>
            <a:ext cx="3170740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Absolute differences</a:t>
            </a:r>
          </a:p>
        </p:txBody>
      </p:sp>
      <p:cxnSp>
        <p:nvCxnSpPr>
          <p:cNvPr id="26" name="Straight Arrow Connector 25"/>
          <p:cNvCxnSpPr>
            <a:endCxn id="24" idx="1"/>
          </p:cNvCxnSpPr>
          <p:nvPr/>
        </p:nvCxnSpPr>
        <p:spPr>
          <a:xfrm>
            <a:off x="6507215" y="4149080"/>
            <a:ext cx="344729" cy="1076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17205" y="2168860"/>
            <a:ext cx="2407967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AADT &amp; Terrain</a:t>
            </a: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>
            <a:off x="7621189" y="2692080"/>
            <a:ext cx="236176" cy="151855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3</a:t>
            </a:fld>
            <a:endParaRPr lang="en-CA"/>
          </a:p>
        </p:txBody>
      </p:sp>
      <p:pic>
        <p:nvPicPr>
          <p:cNvPr id="4" name="Picture 3" descr="The Modeling spiral.jpg"/>
          <p:cNvPicPr>
            <a:picLocks noChangeAspect="1"/>
          </p:cNvPicPr>
          <p:nvPr/>
        </p:nvPicPr>
        <p:blipFill>
          <a:blip r:embed="rId2" cstate="print"/>
          <a:srcRect l="7068" t="8131" r="5755" b="10559"/>
          <a:stretch>
            <a:fillRect/>
          </a:stretch>
        </p:blipFill>
        <p:spPr>
          <a:xfrm>
            <a:off x="522111" y="818710"/>
            <a:ext cx="8055333" cy="5805645"/>
          </a:xfrm>
          <a:prstGeom prst="rect">
            <a:avLst/>
          </a:prstGeom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536408" y="233645"/>
            <a:ext cx="6240939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snakes and ladders view of modeling</a:t>
            </a:r>
          </a:p>
        </p:txBody>
      </p:sp>
      <p:pic>
        <p:nvPicPr>
          <p:cNvPr id="86020" name="Picture 4" descr="http://jetsnation.ca/uploads/Image/snakes-ladd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550" y="818710"/>
            <a:ext cx="2006715" cy="1651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30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06515" y="233645"/>
            <a:ext cx="7858690" cy="267765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Modelers report only on the ‘statistical accuracy’.</a:t>
            </a:r>
          </a:p>
          <a:p>
            <a:r>
              <a:rPr lang="en-US" sz="2800" dirty="0" smtClean="0"/>
              <a:t>As if: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There were no omitted variables;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The functional form was the right one;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/>
              <a:t>The objective function used was the only choice.</a:t>
            </a:r>
          </a:p>
          <a:p>
            <a:pPr marL="514350" indent="-514350"/>
            <a:r>
              <a:rPr lang="en-US" sz="2800" dirty="0" smtClean="0"/>
              <a:t>All are untrue to some extent.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6515" y="3068960"/>
            <a:ext cx="6615735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Conclusion:</a:t>
            </a:r>
          </a:p>
          <a:p>
            <a:r>
              <a:rPr lang="en-US" sz="2800" dirty="0" smtClean="0"/>
              <a:t>The estimated parameters are always less accurate than what is reported;</a:t>
            </a:r>
          </a:p>
          <a:p>
            <a:r>
              <a:rPr lang="en-US" sz="2800" dirty="0" smtClean="0"/>
              <a:t>By how much less accurate cannot be said.</a:t>
            </a:r>
          </a:p>
        </p:txBody>
      </p:sp>
      <p:pic>
        <p:nvPicPr>
          <p:cNvPr id="88066" name="Picture 2" descr="https://encrypted-tbn1.gstatic.com/images?q=tbn:ANd9GcSenEKvVKSZ8QfQlcT4guECtMOTfUCiav0qDxrOQTjKDxBn9d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689140"/>
            <a:ext cx="1616130" cy="1620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31</a:t>
            </a:fld>
            <a:endParaRPr lang="en-CA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251520" y="953725"/>
            <a:ext cx="2115234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Implications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6525" y="2573905"/>
            <a:ext cx="819091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CA" sz="2800" dirty="0" smtClean="0"/>
              <a:t> For parameter-based CMFs;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For accuracy of model prediction when predicated</a:t>
            </a:r>
          </a:p>
          <a:p>
            <a:r>
              <a:rPr lang="en-US" sz="2800" dirty="0" smtClean="0"/>
              <a:t>    on accuracy of model parameters;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 One can begin to trust them after they stop changing</a:t>
            </a:r>
          </a:p>
        </p:txBody>
      </p:sp>
      <p:pic>
        <p:nvPicPr>
          <p:cNvPr id="47106" name="Picture 2" descr="http://www.hsrc.unc.edu/directions/2012/summer/images/cm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2060" y="2123855"/>
            <a:ext cx="2723574" cy="810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32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2564163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Estimating </a:t>
            </a:r>
            <a:r>
              <a:rPr lang="en-CA" sz="2800" dirty="0" smtClean="0">
                <a:latin typeface="Symbol" pitchFamily="18" charset="2"/>
              </a:rPr>
              <a:t>s{m}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773705"/>
            <a:ext cx="810952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SPF ... many populations ... estimates of E{</a:t>
            </a:r>
            <a:r>
              <a:rPr lang="en-CA" sz="2800" dirty="0" smtClean="0">
                <a:latin typeface="Symbol" pitchFamily="18" charset="2"/>
              </a:rPr>
              <a:t>m</a:t>
            </a:r>
            <a:r>
              <a:rPr lang="en-CA" sz="2800" dirty="0" smtClean="0"/>
              <a:t>} and </a:t>
            </a:r>
            <a:r>
              <a:rPr lang="en-CA" sz="2800" b="1" dirty="0" smtClean="0">
                <a:solidFill>
                  <a:srgbClr val="FF0000"/>
                </a:solidFill>
                <a:latin typeface="Symbol" pitchFamily="18" charset="2"/>
              </a:rPr>
              <a:t>s{m}</a:t>
            </a: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95" y="2114930"/>
            <a:ext cx="9085891" cy="68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1493785"/>
            <a:ext cx="278852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A general method</a:t>
            </a:r>
          </a:p>
        </p:txBody>
      </p:sp>
      <p:pic>
        <p:nvPicPr>
          <p:cNvPr id="9" name="Picture 8" descr="E{mu} versus Sigma{Mu}.jpg"/>
          <p:cNvPicPr/>
          <p:nvPr/>
        </p:nvPicPr>
        <p:blipFill>
          <a:blip r:embed="rId3" cstate="print"/>
          <a:srcRect l="1217" t="9287" r="2949" b="15920"/>
          <a:stretch>
            <a:fillRect/>
          </a:stretch>
        </p:blipFill>
        <p:spPr>
          <a:xfrm>
            <a:off x="161510" y="2798930"/>
            <a:ext cx="5895655" cy="36090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61810" y="4374105"/>
            <a:ext cx="316977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N-W non parametric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2190" y="2888940"/>
            <a:ext cx="2470548" cy="1692771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N-W Slope</a:t>
            </a:r>
            <a:r>
              <a:rPr lang="en-CA" sz="2800" dirty="0" smtClean="0">
                <a:latin typeface="Cambria Math"/>
                <a:ea typeface="Cambria Math"/>
              </a:rPr>
              <a:t>≌0.5</a:t>
            </a:r>
          </a:p>
          <a:p>
            <a:r>
              <a:rPr lang="en-CA" sz="2800" dirty="0" smtClean="0">
                <a:latin typeface="Cambria Math"/>
                <a:ea typeface="Cambria Math"/>
              </a:rPr>
              <a:t>OLS slope≌0.7</a:t>
            </a:r>
          </a:p>
          <a:p>
            <a:pPr algn="ctr"/>
            <a:r>
              <a:rPr lang="en-CA" sz="4800" b="1" dirty="0" smtClean="0">
                <a:solidFill>
                  <a:srgbClr val="FF0000"/>
                </a:solidFill>
                <a:latin typeface="Cambria Math"/>
                <a:ea typeface="Cambria Math"/>
              </a:rPr>
              <a:t>?</a:t>
            </a:r>
            <a:endParaRPr lang="en-CA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33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08113" y="437322"/>
            <a:ext cx="6988131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Summary for section 5. (A first parametric SPF)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078" y="1223755"/>
            <a:ext cx="8428382" cy="483209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 merits of gradualism;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There are no grounds for choosing a model equation other than parsimony and goodness of fit;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Detour. Can SPFs be used to determine the effect of change?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 four part of a C-F spreadsheet;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How the C-F spreadsheet is used to estimate model equation parameters;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How accurate are the parameters? What is reported is an exaggeration;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How to estimate </a:t>
            </a:r>
            <a:r>
              <a:rPr lang="en-CA" sz="2800" dirty="0" smtClean="0">
                <a:latin typeface="Symbol" pitchFamily="18" charset="2"/>
              </a:rPr>
              <a:t>s{m}</a:t>
            </a:r>
            <a:r>
              <a:rPr lang="en-CA" sz="2800" dirty="0" smtClean="0"/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t="10298" b="61624"/>
          <a:stretch>
            <a:fillRect/>
          </a:stretch>
        </p:blipFill>
        <p:spPr bwMode="auto">
          <a:xfrm>
            <a:off x="5157065" y="5274205"/>
            <a:ext cx="3414593" cy="6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96525" y="413665"/>
            <a:ext cx="347306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Gradualism - its merits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564" y="1178750"/>
            <a:ext cx="5895656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CA" sz="2800" dirty="0" smtClean="0"/>
              <a:t>Didactic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Model equation emerges gradually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Usable model at each stage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" name="Picture 2" descr="https://encrypted-tbn3.gstatic.com/images?q=tbn:ANd9GcQfCLJsPEemjwZ5qlPqTX7MTE0N6QccQ2GRv7eX4f0dsZohDk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1930" y="3519010"/>
            <a:ext cx="1736415" cy="153298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847307">
            <a:off x="2896636" y="3015347"/>
            <a:ext cx="2044727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First variable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82435" y="4959170"/>
            <a:ext cx="2601225" cy="40011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Simple model equation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6535" y="5499230"/>
            <a:ext cx="861652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>
                <a:latin typeface="+mj-lt"/>
              </a:rPr>
              <a:t>Begin with X</a:t>
            </a:r>
            <a:r>
              <a:rPr lang="en-CA" sz="2800" baseline="-25000" dirty="0" smtClean="0">
                <a:latin typeface="+mj-lt"/>
              </a:rPr>
              <a:t>1</a:t>
            </a:r>
            <a:r>
              <a:rPr lang="en-CA" sz="2800" dirty="0" smtClean="0">
                <a:latin typeface="+mj-lt"/>
                <a:cs typeface="Times New Roman"/>
              </a:rPr>
              <a:t>≡ Segment Length. Add </a:t>
            </a:r>
            <a:r>
              <a:rPr lang="en-CA" sz="2800" dirty="0" smtClean="0">
                <a:latin typeface="+mj-lt"/>
              </a:rPr>
              <a:t>X</a:t>
            </a:r>
            <a:r>
              <a:rPr lang="en-CA" sz="2800" baseline="-25000" dirty="0" smtClean="0">
                <a:latin typeface="+mj-lt"/>
              </a:rPr>
              <a:t>2</a:t>
            </a:r>
            <a:r>
              <a:rPr lang="en-CA" sz="2800" dirty="0" smtClean="0">
                <a:latin typeface="+mj-lt"/>
                <a:cs typeface="Times New Roman"/>
              </a:rPr>
              <a:t>≡ AADT, X</a:t>
            </a:r>
            <a:r>
              <a:rPr lang="en-CA" sz="2800" baseline="-25000" dirty="0" smtClean="0">
                <a:latin typeface="+mj-lt"/>
                <a:cs typeface="Times New Roman"/>
              </a:rPr>
              <a:t>3</a:t>
            </a:r>
            <a:r>
              <a:rPr lang="en-CA" sz="2800" dirty="0" smtClean="0">
                <a:latin typeface="+mj-lt"/>
                <a:cs typeface="Times New Roman"/>
              </a:rPr>
              <a:t> ... later.</a:t>
            </a:r>
            <a:endParaRPr lang="en-CA" sz="2800" baseline="-25000" dirty="0" smtClean="0">
              <a:latin typeface="+mj-lt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1689" y="2438890"/>
            <a:ext cx="427547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EDA hinted at non-linearity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161510" y="1763815"/>
            <a:ext cx="258570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Why not linear?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1690" y="3023955"/>
            <a:ext cx="661573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Possible reasons: Longer segments have fewer driveways/mile, higher speed, are they further from trauma centers, 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510" y="4554125"/>
            <a:ext cx="4185465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But all this is unknown.</a:t>
            </a:r>
          </a:p>
          <a:p>
            <a:r>
              <a:rPr lang="en-CA" sz="2800" dirty="0" smtClean="0"/>
              <a:t>We can choose only by: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parameter parsimony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goodness-of-fit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quality of prediction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97486">
            <a:off x="4562756" y="888574"/>
            <a:ext cx="2011700" cy="46800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2050" y="1808820"/>
            <a:ext cx="3220123" cy="468000"/>
          </a:xfrm>
          <a:prstGeom prst="rect">
            <a:avLst/>
          </a:prstGeom>
          <a:noFill/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5339">
            <a:off x="6038551" y="1085314"/>
            <a:ext cx="3000089" cy="468000"/>
          </a:xfrm>
          <a:prstGeom prst="rect">
            <a:avLst/>
          </a:prstGeom>
          <a:noFill/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23" name="TextBox 22"/>
          <p:cNvSpPr txBox="1"/>
          <p:nvPr/>
        </p:nvSpPr>
        <p:spPr>
          <a:xfrm>
            <a:off x="142019" y="143635"/>
            <a:ext cx="5144165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first variable: Segment Length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1510" y="863715"/>
            <a:ext cx="258436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Which function?</a:t>
            </a:r>
            <a:endParaRPr lang="en-US" sz="2800" dirty="0" smtClean="0"/>
          </a:p>
        </p:txBody>
      </p:sp>
      <p:pic>
        <p:nvPicPr>
          <p:cNvPr id="75778" name="Picture 2" descr="http://3.bp.blogspot.com/-k2QY77TtUe4/UR7AHnVQa-I/AAAAAAABGa4/n0dI1Ht-J4M/s1600/timeou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7095" y="4689140"/>
            <a:ext cx="2323415" cy="1824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96525" y="323655"/>
            <a:ext cx="6525725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If fitting is only by: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parameter parsimony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goodness-of-fit</a:t>
            </a:r>
          </a:p>
          <a:p>
            <a:pPr lvl="1">
              <a:buFont typeface="Wingdings" pitchFamily="2" charset="2"/>
              <a:buChar char="ü"/>
            </a:pPr>
            <a:r>
              <a:rPr lang="en-CA" sz="2800" dirty="0" smtClean="0"/>
              <a:t>quality of prediction</a:t>
            </a:r>
          </a:p>
          <a:p>
            <a:pPr marL="0" lvl="1"/>
            <a:r>
              <a:rPr lang="en-CA" sz="2800" dirty="0" smtClean="0"/>
              <a:t>can it be a source of CMFs?</a:t>
            </a:r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In parametric curve-fitting the function is chosen for its goodness-of-fit and parsimony of parameters. When the function is not chosen on the basis of some commonly accepted theory or pre-existing body of consistent empirical evidence, the fitted model does not amount to a ‘causal law’, ‘understanding’, or an ‘explanation’</a:t>
            </a:r>
            <a:r>
              <a:rPr kumimoji="0" lang="en-US" sz="1200" b="0" i="0" u="sng" strike="noStrike" cap="none" normalizeH="0" baseline="30000" smtClean="0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en-US" sz="12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en-US" sz="12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 and may not be used to predict the consequences of interventions or design changes</a:t>
            </a:r>
            <a:r>
              <a:rPr kumimoji="0" lang="en-US" sz="12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[2]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.  Why then, without batting an eye, do so many researchers present their parametric regressions models as a 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In parametric curve-fitting the function is chosen for its goodness-of-fit and parsimony of parameters. When the function is not chosen on the basis of some commonly accepted theory or pre-existing body of consistent empirical evidence, the fitted model does not amount to a ‘causal law’, ‘understanding’, or an ‘explanation’</a:t>
            </a:r>
            <a:r>
              <a:rPr kumimoji="0" lang="en-US" sz="1200" b="0" i="0" u="sng" strike="noStrike" cap="none" normalizeH="0" baseline="30000" smtClean="0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en-US" sz="12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en-US" sz="12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 and may not be used to predict the consequences of interventions or design changes</a:t>
            </a:r>
            <a:r>
              <a:rPr kumimoji="0" lang="en-US" sz="12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  <a:hlinkClick r:id=""/>
              </a:rPr>
              <a:t>[2]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Arial" pitchFamily="34" charset="0"/>
              </a:rPr>
              <a:t>.  Why then, without batting an eye, do so many researchers present their parametric regressions models as a </a:t>
            </a: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4760" name="Picture 8" descr="https://encrypted-tbn0.gstatic.com/images?q=tbn:ANd9GcTPwavZBgHBuZ6lzmWdDVrvyvzKvfkACw1dgH4kWLdCff6rNiL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03775"/>
            <a:ext cx="2025225" cy="2025225"/>
          </a:xfrm>
          <a:prstGeom prst="rect">
            <a:avLst/>
          </a:prstGeom>
          <a:noFill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6615" y="3564015"/>
            <a:ext cx="1898374" cy="189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lidayinsights.com/moreholidays/December/flash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963691">
            <a:off x="2968256" y="2027201"/>
            <a:ext cx="689142" cy="512262"/>
          </a:xfrm>
          <a:prstGeom prst="rect">
            <a:avLst/>
          </a:prstGeom>
          <a:noFill/>
        </p:spPr>
      </p:pic>
      <p:pic>
        <p:nvPicPr>
          <p:cNvPr id="1028" name="Picture 4" descr="http://vlab.ethz.ch/flashlight/images/flashl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88590">
            <a:off x="4691481" y="1946323"/>
            <a:ext cx="761997" cy="734976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1601670" y="1015570"/>
            <a:ext cx="2025224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Two perspectives on SPF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799" y="1555630"/>
            <a:ext cx="2882136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E{</a:t>
            </a:r>
            <a:r>
              <a:rPr lang="en-US" sz="1400" dirty="0" smtClean="0">
                <a:latin typeface="Symbol" pitchFamily="18" charset="2"/>
              </a:rPr>
              <a:t>m</a:t>
            </a:r>
            <a:r>
              <a:rPr lang="en-US" sz="1400" dirty="0" smtClean="0"/>
              <a:t>} and </a:t>
            </a:r>
            <a:r>
              <a:rPr lang="en-US" sz="1400" dirty="0" smtClean="0">
                <a:latin typeface="Symbol" pitchFamily="18" charset="2"/>
              </a:rPr>
              <a:t>s{m}</a:t>
            </a:r>
            <a:r>
              <a:rPr lang="en-US" sz="1400" dirty="0" smtClean="0"/>
              <a:t> = f(Traits, parameters)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31739" y="2770765"/>
            <a:ext cx="2025225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Applications centered perspective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2815770"/>
            <a:ext cx="2115235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Cause and effect centered  perspective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1560" y="3969060"/>
            <a:ext cx="7875875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perspective determines how modeling is done.</a:t>
            </a:r>
          </a:p>
          <a:p>
            <a:r>
              <a:rPr lang="en-CA" sz="2800" dirty="0" smtClean="0"/>
              <a:t>If you want CMFs you do it one way;</a:t>
            </a:r>
          </a:p>
          <a:p>
            <a:r>
              <a:rPr lang="en-CA" sz="2800" dirty="0" smtClean="0"/>
              <a:t>If you want E{</a:t>
            </a:r>
            <a:r>
              <a:rPr lang="el-GR" sz="2800" dirty="0" smtClean="0"/>
              <a:t>μ</a:t>
            </a:r>
            <a:r>
              <a:rPr lang="en-CA" sz="2800" dirty="0" smtClean="0"/>
              <a:t>} and </a:t>
            </a:r>
            <a:r>
              <a:rPr lang="el-GR" sz="2800" dirty="0" smtClean="0"/>
              <a:t>σ</a:t>
            </a:r>
            <a:r>
              <a:rPr lang="en-CA" sz="2800" dirty="0" smtClean="0"/>
              <a:t>{</a:t>
            </a:r>
            <a:r>
              <a:rPr lang="el-GR" sz="2800" dirty="0" smtClean="0"/>
              <a:t>μ</a:t>
            </a:r>
            <a:r>
              <a:rPr lang="en-CA" sz="2800" dirty="0" smtClean="0"/>
              <a:t>} for use in applications you do it differently.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540" y="278650"/>
            <a:ext cx="113242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Recall: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31540" y="368660"/>
            <a:ext cx="539962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cause-effect issue: Illustration 1</a:t>
            </a:r>
          </a:p>
        </p:txBody>
      </p:sp>
      <p:pic>
        <p:nvPicPr>
          <p:cNvPr id="11" name="Picture 10" descr="chapter 5, Curve alternatives.png"/>
          <p:cNvPicPr/>
          <p:nvPr/>
        </p:nvPicPr>
        <p:blipFill>
          <a:blip r:embed="rId2" cstate="print"/>
          <a:srcRect l="4327" t="28216" r="13942" b="33195"/>
          <a:stretch>
            <a:fillRect/>
          </a:stretch>
        </p:blipFill>
        <p:spPr>
          <a:xfrm>
            <a:off x="431540" y="1043735"/>
            <a:ext cx="7380820" cy="32560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81990" y="3203975"/>
            <a:ext cx="202921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Do ‘A’ or ‘B’?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535" y="4509120"/>
            <a:ext cx="558062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Designer asks: How many crashes 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 Tangent of ‘A’ vs. Tangent of ‘B’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2800" u="sng" dirty="0" smtClean="0"/>
              <a:t>Curve ‘A’ vs. curve ‘B’               </a:t>
            </a:r>
          </a:p>
          <a:p>
            <a:r>
              <a:rPr lang="en-US" sz="2800" dirty="0" smtClean="0"/>
              <a:t>               Sum</a:t>
            </a:r>
            <a:r>
              <a:rPr lang="en-US" sz="2800" u="sng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336F4-A443-4F3E-96C6-22F4BC97F91F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1520" y="323925"/>
            <a:ext cx="8505945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Suppose we have model equation              </a:t>
            </a:r>
          </a:p>
          <a:p>
            <a:r>
              <a:rPr lang="en-US" sz="2800" dirty="0" smtClean="0"/>
              <a:t>and estimates                     	 (as will happen soon)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343630" y="293688"/>
          <a:ext cx="3098800" cy="603250"/>
        </p:xfrm>
        <a:graphic>
          <a:graphicData uri="http://schemas.openxmlformats.org/presentationml/2006/ole">
            <p:oleObj spid="_x0000_s79874" name="משוואה" r:id="rId3" imgW="1663560" imgH="3682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74590" y="797272"/>
          <a:ext cx="2457450" cy="471488"/>
        </p:xfrm>
        <a:graphic>
          <a:graphicData uri="http://schemas.openxmlformats.org/presentationml/2006/ole">
            <p:oleObj spid="_x0000_s79875" name="Equation" r:id="rId4" imgW="1193760" imgH="22860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1530" y="4599130"/>
            <a:ext cx="1382959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Trouble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1520" y="1448780"/>
          <a:ext cx="4725526" cy="145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045"/>
                <a:gridCol w="1312251"/>
                <a:gridCol w="2070230"/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Tangent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Length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A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1 mile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1.67 crashes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B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0.5 miles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ysClr val="windowText" lastClr="000000"/>
                          </a:solidFill>
                        </a:rPr>
                        <a:t>0.92 crashes</a:t>
                      </a:r>
                      <a:endParaRPr 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 descr="chapter 5, Curve alternatives.png"/>
          <p:cNvPicPr>
            <a:picLocks noChangeAspect="1"/>
          </p:cNvPicPr>
          <p:nvPr/>
        </p:nvPicPr>
        <p:blipFill>
          <a:blip r:embed="rId5" cstate="print"/>
          <a:srcRect l="4327" t="28216" r="36410" b="33195"/>
          <a:stretch>
            <a:fillRect/>
          </a:stretch>
        </p:blipFill>
        <p:spPr>
          <a:xfrm>
            <a:off x="5202069" y="3068959"/>
            <a:ext cx="3656179" cy="18452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02071" y="1493785"/>
            <a:ext cx="3690410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choosing ‘B’ save</a:t>
            </a:r>
          </a:p>
          <a:p>
            <a:r>
              <a:rPr lang="en-US" sz="2800" dirty="0" smtClean="0"/>
              <a:t>1.67-0.92=0.75 crashes</a:t>
            </a:r>
          </a:p>
          <a:p>
            <a:r>
              <a:rPr lang="en-US" sz="2800" dirty="0" smtClean="0"/>
              <a:t>on the tangent.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531" y="5229200"/>
            <a:ext cx="7065784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Why by choosing ‘B’ and eliminating 0.5 miles we save 0.75 crashes when on the remaining (identical) 0.5 miles we expect 0.92 crashes?  </a:t>
            </a: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79879" name="Picture 7"/>
          <p:cNvPicPr>
            <a:picLocks noChangeAspect="1" noChangeArrowheads="1"/>
          </p:cNvPicPr>
          <p:nvPr/>
        </p:nvPicPr>
        <p:blipFill>
          <a:blip r:embed="rId6" cstate="print"/>
          <a:srcRect l="46613" r="47218" b="36887"/>
          <a:stretch>
            <a:fillRect/>
          </a:stretch>
        </p:blipFill>
        <p:spPr bwMode="auto">
          <a:xfrm>
            <a:off x="3401870" y="1493785"/>
            <a:ext cx="936938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FF0000"/>
          </a:solidFill>
          <a:prstDash val="solid"/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25400">
          <a:solidFill>
            <a:srgbClr val="FF0000"/>
          </a:solidFill>
          <a:prstDash val="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  <a:ln w="19050">
          <a:solidFill>
            <a:srgbClr val="FF0000"/>
          </a:solidFill>
        </a:ln>
      </a:spPr>
      <a:bodyPr wrap="squar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1969</Words>
  <Application>Microsoft Office PowerPoint</Application>
  <PresentationFormat>On-screen Show (4:3)</PresentationFormat>
  <Paragraphs>281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Office Theme</vt:lpstr>
      <vt:lpstr>מסמך</vt:lpstr>
      <vt:lpstr>משוואה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Ezra</dc:creator>
  <cp:lastModifiedBy>Ezra</cp:lastModifiedBy>
  <cp:revision>169</cp:revision>
  <dcterms:created xsi:type="dcterms:W3CDTF">2012-12-20T21:00:25Z</dcterms:created>
  <dcterms:modified xsi:type="dcterms:W3CDTF">2014-02-13T15:32:22Z</dcterms:modified>
</cp:coreProperties>
</file>