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8"/>
  </p:notesMasterIdLst>
  <p:sldIdLst>
    <p:sldId id="256" r:id="rId2"/>
    <p:sldId id="257" r:id="rId3"/>
    <p:sldId id="258" r:id="rId4"/>
    <p:sldId id="365" r:id="rId5"/>
    <p:sldId id="366" r:id="rId6"/>
    <p:sldId id="259" r:id="rId7"/>
    <p:sldId id="367" r:id="rId8"/>
    <p:sldId id="374" r:id="rId9"/>
    <p:sldId id="268" r:id="rId10"/>
    <p:sldId id="369" r:id="rId11"/>
    <p:sldId id="368" r:id="rId12"/>
    <p:sldId id="270" r:id="rId13"/>
    <p:sldId id="370" r:id="rId14"/>
    <p:sldId id="271" r:id="rId15"/>
    <p:sldId id="272" r:id="rId16"/>
    <p:sldId id="273" r:id="rId17"/>
    <p:sldId id="371" r:id="rId18"/>
    <p:sldId id="274" r:id="rId19"/>
    <p:sldId id="372" r:id="rId20"/>
    <p:sldId id="275" r:id="rId21"/>
    <p:sldId id="339" r:id="rId22"/>
    <p:sldId id="276" r:id="rId23"/>
    <p:sldId id="279" r:id="rId24"/>
    <p:sldId id="278" r:id="rId25"/>
    <p:sldId id="280" r:id="rId26"/>
    <p:sldId id="281" r:id="rId27"/>
    <p:sldId id="283" r:id="rId28"/>
    <p:sldId id="284" r:id="rId29"/>
    <p:sldId id="285" r:id="rId30"/>
    <p:sldId id="288" r:id="rId31"/>
    <p:sldId id="363" r:id="rId32"/>
    <p:sldId id="290" r:id="rId33"/>
    <p:sldId id="373" r:id="rId34"/>
    <p:sldId id="291" r:id="rId35"/>
    <p:sldId id="292" r:id="rId36"/>
    <p:sldId id="293" r:id="rId37"/>
    <p:sldId id="294" r:id="rId38"/>
    <p:sldId id="295" r:id="rId39"/>
    <p:sldId id="296" r:id="rId40"/>
    <p:sldId id="340" r:id="rId41"/>
    <p:sldId id="364" r:id="rId42"/>
    <p:sldId id="299" r:id="rId43"/>
    <p:sldId id="302" r:id="rId44"/>
    <p:sldId id="375" r:id="rId45"/>
    <p:sldId id="304" r:id="rId46"/>
    <p:sldId id="305" r:id="rId47"/>
    <p:sldId id="306" r:id="rId48"/>
    <p:sldId id="307" r:id="rId49"/>
    <p:sldId id="309" r:id="rId50"/>
    <p:sldId id="376" r:id="rId51"/>
    <p:sldId id="310" r:id="rId52"/>
    <p:sldId id="377" r:id="rId53"/>
    <p:sldId id="311" r:id="rId54"/>
    <p:sldId id="312" r:id="rId55"/>
    <p:sldId id="313" r:id="rId56"/>
    <p:sldId id="314" r:id="rId57"/>
    <p:sldId id="315" r:id="rId58"/>
    <p:sldId id="316" r:id="rId59"/>
    <p:sldId id="379" r:id="rId60"/>
    <p:sldId id="378" r:id="rId61"/>
    <p:sldId id="317" r:id="rId62"/>
    <p:sldId id="318" r:id="rId63"/>
    <p:sldId id="319" r:id="rId64"/>
    <p:sldId id="341" r:id="rId65"/>
    <p:sldId id="343" r:id="rId66"/>
    <p:sldId id="344" r:id="rId67"/>
    <p:sldId id="345" r:id="rId68"/>
    <p:sldId id="380" r:id="rId69"/>
    <p:sldId id="346" r:id="rId70"/>
    <p:sldId id="347" r:id="rId71"/>
    <p:sldId id="348" r:id="rId72"/>
    <p:sldId id="349" r:id="rId73"/>
    <p:sldId id="350" r:id="rId74"/>
    <p:sldId id="351" r:id="rId75"/>
    <p:sldId id="352" r:id="rId76"/>
    <p:sldId id="353" r:id="rId77"/>
    <p:sldId id="354" r:id="rId78"/>
    <p:sldId id="355" r:id="rId79"/>
    <p:sldId id="356" r:id="rId80"/>
    <p:sldId id="357" r:id="rId81"/>
    <p:sldId id="358" r:id="rId82"/>
    <p:sldId id="359" r:id="rId83"/>
    <p:sldId id="342" r:id="rId84"/>
    <p:sldId id="360" r:id="rId85"/>
    <p:sldId id="361" r:id="rId86"/>
    <p:sldId id="362" r:id="rId8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viewProps" Target="viewProp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notesMaster" Target="notesMasters/notesMaster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43FB1-0594-4FE3-AF3E-E909D1B58F5D}" type="datetimeFigureOut">
              <a:rPr lang="el-GR" smtClean="0"/>
              <a:t>8/7/2015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B9CCB-82CE-4E2F-B4A3-A637FFC5BA3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38008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AB9CCB-82CE-4E2F-B4A3-A637FFC5BA32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30403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smtClean="0"/>
              <a:t>Chapter 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cap="none" baseline="0"/>
            </a:lvl1pPr>
          </a:lstStyle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93ECB2FE-F275-4179-BB2C-35EE9387AA7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1824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101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131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cap="none" baseline="0"/>
            </a:lvl1pPr>
          </a:lstStyle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93ECB2FE-F275-4179-BB2C-35EE9387AA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647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3127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124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441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321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65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270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41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69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007/978-3-319-16074-0_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4</a:t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Creating </a:t>
            </a:r>
            <a:r>
              <a:rPr lang="en-US" dirty="0">
                <a:hlinkClick r:id="rId3"/>
              </a:rPr>
              <a:t>Linked Data from Relational </a:t>
            </a:r>
            <a:r>
              <a:rPr lang="en-US" dirty="0" smtClean="0">
                <a:hlinkClick r:id="rId3"/>
              </a:rPr>
              <a:t>Databases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err="1" smtClean="0"/>
              <a:t>Nikolaos</a:t>
            </a:r>
            <a:r>
              <a:rPr lang="en-US" dirty="0" smtClean="0"/>
              <a:t> Konstantinou</a:t>
            </a:r>
          </a:p>
          <a:p>
            <a:r>
              <a:rPr lang="en-US" dirty="0" smtClean="0"/>
              <a:t>Dimitrios-Emmanuel Spanos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Materializing the Web of Linked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503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Heterogeneous Database Integration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Typical database integration architecture</a:t>
            </a:r>
          </a:p>
          <a:p>
            <a:pPr lvl="1"/>
            <a:r>
              <a:rPr lang="en-US" sz="2800" dirty="0" smtClean="0"/>
              <a:t>One or more conceptual models for the description of the contents of each source database</a:t>
            </a:r>
          </a:p>
          <a:p>
            <a:pPr lvl="1"/>
            <a:r>
              <a:rPr lang="en-US" sz="2800" dirty="0" smtClean="0"/>
              <a:t>Queries against a global conceptual schema</a:t>
            </a:r>
          </a:p>
          <a:p>
            <a:pPr lvl="1"/>
            <a:r>
              <a:rPr lang="en-US" sz="2800" dirty="0" smtClean="0"/>
              <a:t>Wrappers on top of every source database for the reformulation of queries and data retrieval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188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Heterogeneous Database Integration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Ontology-based database integration</a:t>
            </a:r>
          </a:p>
          <a:p>
            <a:pPr lvl="1"/>
            <a:r>
              <a:rPr lang="en-US" sz="2800" dirty="0" smtClean="0"/>
              <a:t>Ontologies </a:t>
            </a:r>
            <a:r>
              <a:rPr lang="en-US" sz="2800" dirty="0"/>
              <a:t>instead of conceptual </a:t>
            </a:r>
            <a:r>
              <a:rPr lang="en-US" sz="2800" dirty="0" smtClean="0"/>
              <a:t>schemas</a:t>
            </a:r>
          </a:p>
          <a:p>
            <a:pPr lvl="1"/>
            <a:r>
              <a:rPr lang="en-US" sz="2800" dirty="0" smtClean="0"/>
              <a:t>Definition of </a:t>
            </a:r>
            <a:r>
              <a:rPr lang="en-US" sz="2800" dirty="0"/>
              <a:t>correspondences between source databases and one or more </a:t>
            </a:r>
            <a:r>
              <a:rPr lang="en-US" sz="2800" dirty="0" smtClean="0"/>
              <a:t>ontologies</a:t>
            </a:r>
          </a:p>
          <a:p>
            <a:pPr lvl="1"/>
            <a:r>
              <a:rPr lang="en-US" sz="2800" dirty="0" smtClean="0"/>
              <a:t>LAV, GAV or GLAV approach (target schema = ontology)</a:t>
            </a:r>
          </a:p>
          <a:p>
            <a:pPr lvl="2"/>
            <a:r>
              <a:rPr lang="en-US" sz="2400" dirty="0" smtClean="0"/>
              <a:t>Database term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↔</a:t>
            </a:r>
            <a:r>
              <a:rPr lang="en-US" sz="2400" dirty="0" smtClean="0"/>
              <a:t> Query over the ontology (LAV)</a:t>
            </a:r>
          </a:p>
          <a:p>
            <a:pPr lvl="2"/>
            <a:r>
              <a:rPr lang="en-US" sz="2400" dirty="0" smtClean="0"/>
              <a:t>Ontology term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↔ </a:t>
            </a:r>
            <a:r>
              <a:rPr lang="en-US" sz="2400" dirty="0" smtClean="0"/>
              <a:t>Query over the database (GAV)</a:t>
            </a:r>
          </a:p>
          <a:p>
            <a:pPr lvl="2"/>
            <a:r>
              <a:rPr lang="en-US" sz="2400" dirty="0" smtClean="0"/>
              <a:t>Query over the database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↔ </a:t>
            </a:r>
            <a:r>
              <a:rPr lang="en-US" sz="2400" dirty="0" smtClean="0"/>
              <a:t>Query over the ontology (GLAV)</a:t>
            </a:r>
          </a:p>
          <a:p>
            <a:pPr lvl="1"/>
            <a:r>
              <a:rPr lang="en-US" sz="2800" dirty="0" smtClean="0"/>
              <a:t>Mappings </a:t>
            </a:r>
            <a:r>
              <a:rPr lang="en-US" sz="2800" dirty="0"/>
              <a:t>between relational database schemas and ontologies </a:t>
            </a:r>
            <a:r>
              <a:rPr lang="en-US" sz="2800" dirty="0" smtClean="0"/>
              <a:t>need to be discovered!</a:t>
            </a:r>
            <a:endParaRPr lang="en-US" sz="28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28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Ontology-Based Data Access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Objective:</a:t>
            </a:r>
            <a:endParaRPr lang="en-US" sz="3200" dirty="0"/>
          </a:p>
          <a:p>
            <a:pPr lvl="1"/>
            <a:r>
              <a:rPr lang="en-US" sz="2800" dirty="0" smtClean="0"/>
              <a:t>Offer high-level services on top of an information system without knowledge of the underlying database schema</a:t>
            </a:r>
          </a:p>
          <a:p>
            <a:r>
              <a:rPr lang="en-US" sz="3200" dirty="0" smtClean="0"/>
              <a:t>Ontology</a:t>
            </a:r>
            <a:r>
              <a:rPr lang="en-US" sz="3200" b="1" dirty="0" smtClean="0"/>
              <a:t> </a:t>
            </a:r>
            <a:r>
              <a:rPr lang="en-US" sz="3200" dirty="0" smtClean="0"/>
              <a:t>as </a:t>
            </a:r>
            <a:r>
              <a:rPr lang="en-US" sz="3200" dirty="0"/>
              <a:t>an intermediate layer between </a:t>
            </a:r>
            <a:r>
              <a:rPr lang="en-US" sz="3200" dirty="0" smtClean="0"/>
              <a:t>the end </a:t>
            </a:r>
            <a:r>
              <a:rPr lang="en-US" sz="3200" dirty="0"/>
              <a:t>user and </a:t>
            </a:r>
            <a:r>
              <a:rPr lang="en-US" sz="3200" dirty="0" smtClean="0"/>
              <a:t>the storage layer</a:t>
            </a:r>
          </a:p>
          <a:p>
            <a:pPr lvl="1"/>
            <a:r>
              <a:rPr lang="en-US" sz="2800" dirty="0" smtClean="0"/>
              <a:t>Ontology provides an abstraction of the database contents</a:t>
            </a:r>
          </a:p>
          <a:p>
            <a:pPr lvl="1"/>
            <a:r>
              <a:rPr lang="en-US" sz="2800" dirty="0" smtClean="0"/>
              <a:t>Users formulate queries using terms from the ontology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2852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Ontology-Based Data Access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Similar to a database integration architecture</a:t>
            </a:r>
          </a:p>
          <a:p>
            <a:pPr lvl="1"/>
            <a:r>
              <a:rPr lang="en-US" sz="2400" dirty="0" smtClean="0"/>
              <a:t>OBDA engine ≈ wrapper</a:t>
            </a:r>
          </a:p>
          <a:p>
            <a:pPr lvl="2"/>
            <a:r>
              <a:rPr lang="en-US" sz="2000" dirty="0" smtClean="0"/>
              <a:t>Transforms </a:t>
            </a:r>
            <a:r>
              <a:rPr lang="en-US" sz="2000" dirty="0"/>
              <a:t>queries against </a:t>
            </a:r>
            <a:r>
              <a:rPr lang="en-US" sz="2000" dirty="0" smtClean="0"/>
              <a:t>the ontology to </a:t>
            </a:r>
            <a:r>
              <a:rPr lang="en-US" sz="2000" dirty="0"/>
              <a:t>queries against the local data source</a:t>
            </a:r>
            <a:endParaRPr lang="en-US" sz="2000" dirty="0" smtClean="0"/>
          </a:p>
          <a:p>
            <a:r>
              <a:rPr lang="en-US" sz="2800" dirty="0" smtClean="0"/>
              <a:t>OBDA engine</a:t>
            </a:r>
          </a:p>
          <a:p>
            <a:pPr lvl="1"/>
            <a:r>
              <a:rPr lang="en-US" sz="2400" dirty="0" smtClean="0"/>
              <a:t>Performs query rewriting</a:t>
            </a:r>
          </a:p>
          <a:p>
            <a:pPr lvl="1"/>
            <a:r>
              <a:rPr lang="en-US" sz="2400" dirty="0" smtClean="0"/>
              <a:t>Uses mappings </a:t>
            </a:r>
            <a:r>
              <a:rPr lang="en-US" sz="2400" dirty="0"/>
              <a:t>between a database and a </a:t>
            </a:r>
            <a:r>
              <a:rPr lang="en-US" sz="2400" dirty="0" smtClean="0"/>
              <a:t>relevant domain ontology</a:t>
            </a:r>
          </a:p>
          <a:p>
            <a:r>
              <a:rPr lang="en-US" sz="2800" dirty="0" smtClean="0"/>
              <a:t>Advantages</a:t>
            </a:r>
          </a:p>
          <a:p>
            <a:pPr lvl="1"/>
            <a:r>
              <a:rPr lang="en-US" sz="2400" dirty="0" smtClean="0"/>
              <a:t>Semantic queries posed directly to the database</a:t>
            </a:r>
          </a:p>
          <a:p>
            <a:pPr lvl="1"/>
            <a:r>
              <a:rPr lang="en-US" sz="2400" dirty="0" smtClean="0"/>
              <a:t>No need to replicate database contents in RDF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2712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 Rewriting of SQL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Objective:</a:t>
            </a:r>
          </a:p>
          <a:p>
            <a:pPr lvl="1"/>
            <a:r>
              <a:rPr lang="en-US" sz="2400" dirty="0" smtClean="0"/>
              <a:t>Reformulate an SQL query to another one that better captures the intention of the user</a:t>
            </a:r>
          </a:p>
          <a:p>
            <a:r>
              <a:rPr lang="en-US" sz="2800" dirty="0"/>
              <a:t>S</a:t>
            </a:r>
            <a:r>
              <a:rPr lang="en-US" sz="2800" dirty="0" smtClean="0"/>
              <a:t>ubstitution </a:t>
            </a:r>
            <a:r>
              <a:rPr lang="en-US" sz="2800" dirty="0"/>
              <a:t>of </a:t>
            </a:r>
            <a:r>
              <a:rPr lang="en-US" sz="2800" dirty="0" smtClean="0"/>
              <a:t>terms in </a:t>
            </a:r>
            <a:r>
              <a:rPr lang="en-US" sz="2800" dirty="0"/>
              <a:t>the original SQL query with synonyms and related terms from </a:t>
            </a:r>
            <a:r>
              <a:rPr lang="en-US" sz="2800" dirty="0" smtClean="0"/>
              <a:t>an ontology</a:t>
            </a:r>
          </a:p>
          <a:p>
            <a:r>
              <a:rPr lang="en-US" sz="2800" dirty="0" smtClean="0"/>
              <a:t>Also related:</a:t>
            </a:r>
          </a:p>
          <a:p>
            <a:pPr lvl="1"/>
            <a:r>
              <a:rPr lang="en-US" sz="2400" dirty="0" smtClean="0"/>
              <a:t>Query </a:t>
            </a:r>
            <a:r>
              <a:rPr lang="en-US" sz="2400" dirty="0"/>
              <a:t>relational data using </a:t>
            </a:r>
            <a:r>
              <a:rPr lang="en-US" sz="2400" dirty="0" smtClean="0"/>
              <a:t>external ontologies as </a:t>
            </a:r>
            <a:r>
              <a:rPr lang="en-US" sz="2400" dirty="0"/>
              <a:t>context </a:t>
            </a:r>
          </a:p>
          <a:p>
            <a:pPr lvl="2"/>
            <a:r>
              <a:rPr lang="en-US" sz="2000" dirty="0" smtClean="0"/>
              <a:t>SQL queries with their WHERE conditions containing terms from an ontology</a:t>
            </a:r>
          </a:p>
          <a:p>
            <a:r>
              <a:rPr lang="en-US" sz="2800" dirty="0" smtClean="0"/>
              <a:t>Feature implemented in some </a:t>
            </a:r>
            <a:r>
              <a:rPr lang="en-US" sz="2800" dirty="0" err="1" smtClean="0"/>
              <a:t>DBMSes</a:t>
            </a:r>
            <a:endParaRPr lang="en-US" sz="2800" dirty="0" smtClean="0"/>
          </a:p>
          <a:p>
            <a:pPr lvl="1"/>
            <a:r>
              <a:rPr lang="en-US" sz="2400" dirty="0" smtClean="0"/>
              <a:t>E.g. </a:t>
            </a:r>
            <a:r>
              <a:rPr lang="en-US" sz="2400" dirty="0" err="1" smtClean="0"/>
              <a:t>OpenLink</a:t>
            </a:r>
            <a:r>
              <a:rPr lang="en-US" sz="2400" dirty="0" smtClean="0"/>
              <a:t> Virtuoso, Oracle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62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Mass Data </a:t>
            </a:r>
            <a:r>
              <a:rPr lang="en-US" sz="4400" dirty="0"/>
              <a:t>G</a:t>
            </a:r>
            <a:r>
              <a:rPr lang="en-US" sz="4400" dirty="0" smtClean="0"/>
              <a:t>eneration for the Semantic Web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Reasons for slow uptake of the Semantic Web</a:t>
            </a:r>
          </a:p>
          <a:p>
            <a:pPr lvl="1"/>
            <a:r>
              <a:rPr lang="en-US" sz="2400" dirty="0" smtClean="0"/>
              <a:t>Few successful paradigms of tools and “killer” applications</a:t>
            </a:r>
          </a:p>
          <a:p>
            <a:pPr lvl="1"/>
            <a:r>
              <a:rPr lang="en-US" sz="2400" dirty="0" smtClean="0"/>
              <a:t>Few data</a:t>
            </a:r>
          </a:p>
          <a:p>
            <a:pPr lvl="1"/>
            <a:r>
              <a:rPr lang="en-US" sz="2400" dirty="0" smtClean="0"/>
              <a:t>“Chicken-and-egg” problem</a:t>
            </a:r>
          </a:p>
          <a:p>
            <a:r>
              <a:rPr lang="en-US" sz="2800" dirty="0" smtClean="0"/>
              <a:t>Relational databases hold the majority of data on the World Wide Web</a:t>
            </a:r>
          </a:p>
          <a:p>
            <a:r>
              <a:rPr lang="en-US" sz="2800" dirty="0" smtClean="0"/>
              <a:t>Automated extraction of RDB contents in RDF</a:t>
            </a:r>
          </a:p>
          <a:p>
            <a:r>
              <a:rPr lang="en-US" sz="2800" dirty="0" smtClean="0"/>
              <a:t>Generation of a critical mass of Semantic Web data</a:t>
            </a:r>
          </a:p>
          <a:p>
            <a:r>
              <a:rPr lang="en-US" sz="2800" dirty="0" smtClean="0"/>
              <a:t>Increased </a:t>
            </a:r>
            <a:r>
              <a:rPr lang="en-US" sz="2800" dirty="0"/>
              <a:t>production of SW </a:t>
            </a:r>
            <a:r>
              <a:rPr lang="en-US" sz="2800" dirty="0" smtClean="0"/>
              <a:t>applications and tools anticipated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9581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Ontology Learning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Manual development of ontologies is difficult, time-consuming and error-prone</a:t>
            </a:r>
          </a:p>
          <a:p>
            <a:r>
              <a:rPr lang="en-US" sz="3200" dirty="0" smtClean="0"/>
              <a:t>Ontology learning</a:t>
            </a:r>
          </a:p>
          <a:p>
            <a:pPr lvl="1"/>
            <a:r>
              <a:rPr lang="en-US" sz="2800" dirty="0" smtClean="0"/>
              <a:t>Semi-automatic extraction of ontologies from free texts, semi-structured documents, controlled vocabularies, thesauri etc.</a:t>
            </a:r>
          </a:p>
          <a:p>
            <a:pPr lvl="1"/>
            <a:r>
              <a:rPr lang="en-US" sz="2800" dirty="0" smtClean="0"/>
              <a:t>Relational databases can be sources of domain knowledge as well</a:t>
            </a:r>
          </a:p>
          <a:p>
            <a:pPr lvl="1"/>
            <a:r>
              <a:rPr lang="en-US" sz="2800" dirty="0" smtClean="0"/>
              <a:t>Information gathered from database schema, contents, queries and stored procedures</a:t>
            </a:r>
          </a:p>
          <a:p>
            <a:pPr lvl="1"/>
            <a:r>
              <a:rPr lang="en-US" sz="2800" dirty="0" smtClean="0"/>
              <a:t>Supervision from domain expert is necessary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381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Ontology Learning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Useful in domains where there is no suitable ontology</a:t>
            </a:r>
          </a:p>
          <a:p>
            <a:pPr lvl="1"/>
            <a:r>
              <a:rPr lang="en-US" sz="2800" dirty="0" smtClean="0"/>
              <a:t>Typical in the </a:t>
            </a:r>
            <a:r>
              <a:rPr lang="en-US" sz="2800" dirty="0"/>
              <a:t>earlier Semantic </a:t>
            </a:r>
            <a:r>
              <a:rPr lang="en-US" sz="2800" dirty="0" smtClean="0"/>
              <a:t>Web years</a:t>
            </a:r>
          </a:p>
          <a:p>
            <a:r>
              <a:rPr lang="en-US" sz="3200" dirty="0" smtClean="0"/>
              <a:t>Nowadays, ontology learning for the creation of a “wrapping” ontology for an RDB in:</a:t>
            </a:r>
          </a:p>
          <a:p>
            <a:pPr lvl="1"/>
            <a:r>
              <a:rPr lang="en-US" sz="2800" dirty="0" smtClean="0"/>
              <a:t>OBDA</a:t>
            </a:r>
          </a:p>
          <a:p>
            <a:pPr lvl="1"/>
            <a:r>
              <a:rPr lang="en-US" sz="2800" dirty="0" smtClean="0"/>
              <a:t>Database integration</a:t>
            </a:r>
            <a:endParaRPr lang="en-US" sz="28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4478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Intended </a:t>
            </a:r>
            <a:r>
              <a:rPr lang="en-US" sz="4400" dirty="0" smtClean="0"/>
              <a:t>Meaning of a Relational Schema (1)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Database schema design</a:t>
            </a:r>
          </a:p>
          <a:p>
            <a:pPr lvl="1"/>
            <a:r>
              <a:rPr lang="en-US" sz="2800" dirty="0" smtClean="0"/>
              <a:t>Conceptual model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sz="2800" dirty="0" smtClean="0"/>
              <a:t> relational model</a:t>
            </a:r>
          </a:p>
          <a:p>
            <a:pPr lvl="1"/>
            <a:r>
              <a:rPr lang="en-US" sz="2800" dirty="0" smtClean="0"/>
              <a:t>Subsequent changes often directly to the relational model</a:t>
            </a:r>
          </a:p>
          <a:p>
            <a:pPr lvl="1"/>
            <a:r>
              <a:rPr lang="en-US" sz="2800" dirty="0" smtClean="0"/>
              <a:t>Initial conceptual model lost</a:t>
            </a:r>
          </a:p>
          <a:p>
            <a:pPr lvl="1"/>
            <a:r>
              <a:rPr lang="en-US" sz="2800" dirty="0" smtClean="0"/>
              <a:t>Hard to re-engineer to another model (e.g. object-oriented)</a:t>
            </a:r>
          </a:p>
          <a:p>
            <a:r>
              <a:rPr lang="en-US" sz="3200" dirty="0" smtClean="0"/>
              <a:t>Definition of correspondences between RDB and ontology</a:t>
            </a:r>
          </a:p>
          <a:p>
            <a:pPr lvl="1"/>
            <a:r>
              <a:rPr lang="en-US" sz="2800" dirty="0" smtClean="0"/>
              <a:t>Semantic grounding of the meaning of the former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8802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Intended </a:t>
            </a:r>
            <a:r>
              <a:rPr lang="en-US" sz="4400" dirty="0" smtClean="0"/>
              <a:t>Meaning of a Relational Schema (2)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Facilitates:</a:t>
            </a:r>
          </a:p>
          <a:p>
            <a:pPr lvl="1"/>
            <a:r>
              <a:rPr lang="en-US" sz="2800" dirty="0" smtClean="0"/>
              <a:t>Database maintenance</a:t>
            </a:r>
          </a:p>
          <a:p>
            <a:pPr lvl="1"/>
            <a:r>
              <a:rPr lang="en-US" sz="2800" dirty="0" smtClean="0"/>
              <a:t>Integration with other data sources</a:t>
            </a:r>
          </a:p>
          <a:p>
            <a:pPr lvl="1"/>
            <a:r>
              <a:rPr lang="en-US" sz="2800" dirty="0" smtClean="0"/>
              <a:t>Mapping discovery between 2 or more database schemas</a:t>
            </a:r>
            <a:endParaRPr lang="en-US" sz="2800" dirty="0"/>
          </a:p>
          <a:p>
            <a:r>
              <a:rPr lang="en-US" sz="3200" dirty="0" smtClean="0"/>
              <a:t>In </a:t>
            </a:r>
            <a:r>
              <a:rPr lang="en-US" sz="3200" dirty="0"/>
              <a:t>the latter case, </a:t>
            </a:r>
            <a:r>
              <a:rPr lang="en-US" sz="3200" dirty="0" smtClean="0"/>
              <a:t>database-to-ontology mappings are used </a:t>
            </a:r>
            <a:r>
              <a:rPr lang="en-US" sz="3200" dirty="0"/>
              <a:t>as </a:t>
            </a:r>
            <a:r>
              <a:rPr lang="en-US" sz="3200" dirty="0" smtClean="0"/>
              <a:t>a </a:t>
            </a:r>
            <a:r>
              <a:rPr lang="en-US" sz="3200" dirty="0"/>
              <a:t>reference point for </a:t>
            </a:r>
            <a:r>
              <a:rPr lang="en-US" sz="3200" dirty="0" smtClean="0"/>
              <a:t>the construction </a:t>
            </a:r>
            <a:r>
              <a:rPr lang="en-US" sz="3200" dirty="0"/>
              <a:t>of inter-database schema </a:t>
            </a:r>
            <a:r>
              <a:rPr lang="en-US" sz="3200" dirty="0" smtClean="0"/>
              <a:t>mappings</a:t>
            </a:r>
            <a:endParaRPr lang="en-US" sz="32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57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Introduction</a:t>
            </a:r>
            <a:endParaRPr lang="el-GR" sz="3200" dirty="0" smtClean="0"/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Motivation-Benefits</a:t>
            </a: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Classification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of approaches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Creating ontology and triples from a relational database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Complete example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Future outlook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1935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Database Integration with Other Data Sources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4"/>
            <a:ext cx="10431105" cy="4023360"/>
          </a:xfrm>
        </p:spPr>
        <p:txBody>
          <a:bodyPr>
            <a:noAutofit/>
          </a:bodyPr>
          <a:lstStyle/>
          <a:p>
            <a:r>
              <a:rPr lang="en-US" sz="2800" dirty="0" smtClean="0"/>
              <a:t>Mapping RDB to RDF enables integration with existing RDF content</a:t>
            </a:r>
          </a:p>
          <a:p>
            <a:pPr lvl="1"/>
            <a:r>
              <a:rPr lang="en-US" sz="2400" dirty="0"/>
              <a:t>C</a:t>
            </a:r>
            <a:r>
              <a:rPr lang="en-US" sz="2400" dirty="0" smtClean="0"/>
              <a:t>ontent generated from either structured or unstructured sources</a:t>
            </a:r>
          </a:p>
          <a:p>
            <a:r>
              <a:rPr lang="en-US" sz="2800" dirty="0" smtClean="0"/>
              <a:t>Linked Data paradigm</a:t>
            </a:r>
          </a:p>
          <a:p>
            <a:pPr lvl="1"/>
            <a:r>
              <a:rPr lang="en-US" sz="2400" dirty="0" smtClean="0"/>
              <a:t>Vocabulary reuse</a:t>
            </a:r>
          </a:p>
          <a:p>
            <a:pPr lvl="1"/>
            <a:r>
              <a:rPr lang="en-US" sz="2400" dirty="0" smtClean="0"/>
              <a:t>Inter-dataset links</a:t>
            </a:r>
          </a:p>
          <a:p>
            <a:pPr lvl="1"/>
            <a:r>
              <a:rPr lang="en-US" sz="2400" dirty="0" smtClean="0"/>
              <a:t>Identifier reuse</a:t>
            </a:r>
          </a:p>
          <a:p>
            <a:pPr lvl="1"/>
            <a:r>
              <a:rPr lang="en-US" sz="2400" dirty="0" smtClean="0"/>
              <a:t>Facilitates data source integration at global level</a:t>
            </a:r>
          </a:p>
          <a:p>
            <a:pPr lvl="1"/>
            <a:r>
              <a:rPr lang="en-US" sz="2400" dirty="0" smtClean="0"/>
              <a:t>Billions of RDF </a:t>
            </a:r>
            <a:r>
              <a:rPr lang="en-US" sz="2400" dirty="0"/>
              <a:t>statements from several domains of interest</a:t>
            </a:r>
            <a:endParaRPr lang="en-US" sz="2400" dirty="0" smtClean="0"/>
          </a:p>
          <a:p>
            <a:r>
              <a:rPr lang="en-US" sz="2800" dirty="0" smtClean="0"/>
              <a:t>Integration of RDB content with Linked Data offers unlimited potential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630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  <a:endParaRPr lang="el-GR" sz="3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Motivation-Benefits</a:t>
            </a:r>
          </a:p>
          <a:p>
            <a:r>
              <a:rPr lang="en-US" sz="3200" dirty="0" smtClean="0"/>
              <a:t>Classification </a:t>
            </a:r>
            <a:r>
              <a:rPr lang="en-US" sz="3200" dirty="0"/>
              <a:t>of approaches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Creating ontology and triples from a relational database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Complete example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Future outlook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034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Classifications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Several classification schemes proposed for database-to-ontology mapping approaches</a:t>
            </a:r>
          </a:p>
          <a:p>
            <a:r>
              <a:rPr lang="en-US" sz="3200" dirty="0" smtClean="0"/>
              <a:t>Classification </a:t>
            </a:r>
            <a:r>
              <a:rPr lang="en-US" sz="3200" dirty="0"/>
              <a:t>criteria </a:t>
            </a:r>
            <a:r>
              <a:rPr lang="en-US" sz="3200" dirty="0" smtClean="0"/>
              <a:t>vs. descriptive measures</a:t>
            </a:r>
          </a:p>
          <a:p>
            <a:pPr lvl="1"/>
            <a:r>
              <a:rPr lang="en-US" sz="2800" dirty="0" smtClean="0"/>
              <a:t>Classification criteria</a:t>
            </a:r>
          </a:p>
          <a:p>
            <a:pPr lvl="2"/>
            <a:r>
              <a:rPr lang="en-US" sz="2400" dirty="0" smtClean="0"/>
              <a:t>Finite number </a:t>
            </a:r>
            <a:r>
              <a:rPr lang="en-US" sz="2400" dirty="0"/>
              <a:t>of </a:t>
            </a:r>
            <a:r>
              <a:rPr lang="en-US" sz="2400" dirty="0" smtClean="0"/>
              <a:t>values</a:t>
            </a:r>
          </a:p>
          <a:p>
            <a:pPr lvl="2"/>
            <a:r>
              <a:rPr lang="en-US" sz="2400" dirty="0" smtClean="0"/>
              <a:t>Should </a:t>
            </a:r>
            <a:r>
              <a:rPr lang="en-US" sz="2400" dirty="0"/>
              <a:t>separate approaches in non-overlapping </a:t>
            </a:r>
            <a:r>
              <a:rPr lang="en-US" sz="2400" dirty="0" smtClean="0"/>
              <a:t>sets</a:t>
            </a:r>
          </a:p>
          <a:p>
            <a:pPr lvl="1"/>
            <a:r>
              <a:rPr lang="en-US" sz="2800" dirty="0" smtClean="0"/>
              <a:t>Descriptive measures</a:t>
            </a:r>
          </a:p>
          <a:p>
            <a:pPr lvl="2"/>
            <a:r>
              <a:rPr lang="en-US" sz="2400" dirty="0" smtClean="0"/>
              <a:t>Can also be qualitative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5274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Classifications (2) 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23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076207"/>
              </p:ext>
            </p:extLst>
          </p:nvPr>
        </p:nvGraphicFramePr>
        <p:xfrm>
          <a:off x="375138" y="1803926"/>
          <a:ext cx="11353441" cy="445489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817077"/>
                <a:gridCol w="3012831"/>
                <a:gridCol w="3188677"/>
                <a:gridCol w="3334856"/>
              </a:tblGrid>
              <a:tr h="33905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Work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Classification criteria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Values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Descriptive parameters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</a:tr>
              <a:tr h="11866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(Auer et al. 2009) 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 dirty="0">
                          <a:effectLst/>
                        </a:rPr>
                        <a:t>Automation in the creation of mapping</a:t>
                      </a:r>
                      <a:endParaRPr lang="en-US" sz="1400" dirty="0">
                        <a:effectLst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 dirty="0">
                          <a:effectLst/>
                        </a:rPr>
                        <a:t>Source of semantics considered</a:t>
                      </a:r>
                      <a:endParaRPr lang="en-US" sz="1400" dirty="0">
                        <a:effectLst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 dirty="0">
                          <a:effectLst/>
                        </a:rPr>
                        <a:t>Access paradigm</a:t>
                      </a:r>
                      <a:endParaRPr lang="en-US" sz="1400" dirty="0">
                        <a:effectLst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 dirty="0">
                          <a:effectLst/>
                        </a:rPr>
                        <a:t>Domain reliance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 dirty="0">
                          <a:effectLst/>
                        </a:rPr>
                        <a:t>Automatic/Semi-automatic/Manual</a:t>
                      </a:r>
                      <a:endParaRPr lang="en-US" sz="1400" dirty="0">
                        <a:effectLst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 dirty="0">
                          <a:effectLst/>
                        </a:rPr>
                        <a:t>Existing domain </a:t>
                      </a:r>
                      <a:r>
                        <a:rPr lang="en-US" sz="1200" dirty="0" smtClean="0">
                          <a:effectLst/>
                        </a:rPr>
                        <a:t>ontologies/Database/Database</a:t>
                      </a:r>
                      <a:r>
                        <a:rPr lang="en-US" sz="1200" baseline="0" dirty="0" smtClean="0">
                          <a:effectLst/>
                        </a:rPr>
                        <a:t> </a:t>
                      </a:r>
                      <a:r>
                        <a:rPr lang="en-US" sz="1200" dirty="0" smtClean="0">
                          <a:effectLst/>
                        </a:rPr>
                        <a:t>and </a:t>
                      </a:r>
                      <a:r>
                        <a:rPr lang="en-US" sz="1200" dirty="0">
                          <a:effectLst/>
                        </a:rPr>
                        <a:t>User</a:t>
                      </a:r>
                      <a:endParaRPr lang="en-US" sz="1400" dirty="0">
                        <a:effectLst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 dirty="0">
                          <a:effectLst/>
                        </a:rPr>
                        <a:t>Extract-Transform-Load (ETL)/</a:t>
                      </a:r>
                      <a:r>
                        <a:rPr lang="en-US" sz="1200" dirty="0" smtClean="0">
                          <a:effectLst/>
                        </a:rPr>
                        <a:t>SPARQL/Linked Data</a:t>
                      </a:r>
                      <a:endParaRPr lang="en-US" sz="1400" dirty="0">
                        <a:effectLst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 dirty="0">
                          <a:effectLst/>
                        </a:rPr>
                        <a:t>General/Dependent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Mapping representation</a:t>
                      </a:r>
                      <a:endParaRPr lang="en-US" sz="14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language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</a:tr>
              <a:tr h="8476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</a:t>
                      </a:r>
                      <a:r>
                        <a:rPr lang="en-US" sz="1200" dirty="0" err="1">
                          <a:effectLst/>
                        </a:rPr>
                        <a:t>Barrasa</a:t>
                      </a:r>
                      <a:r>
                        <a:rPr lang="en-US" sz="1200" dirty="0">
                          <a:effectLst/>
                        </a:rPr>
                        <a:t>-Rodriguez and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Gómez-Pérez 2006)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>
                          <a:effectLst/>
                        </a:rPr>
                        <a:t>Existence of ontology</a:t>
                      </a:r>
                      <a:endParaRPr lang="en-US" sz="1400">
                        <a:effectLst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>
                          <a:effectLst/>
                        </a:rPr>
                        <a:t>Architecture</a:t>
                      </a:r>
                      <a:endParaRPr lang="en-US" sz="1400">
                        <a:effectLst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>
                          <a:effectLst/>
                        </a:rPr>
                        <a:t>Mapping exploitation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228600" marR="0" indent="-2286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Yes (ontology reuse)/No (created ad-hoc)</a:t>
                      </a:r>
                      <a:endParaRPr lang="en-US" sz="1400" dirty="0">
                        <a:effectLst/>
                      </a:endParaRPr>
                    </a:p>
                    <a:p>
                      <a:pPr marL="228600" marR="0" indent="-2286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Wrapper/Generic engine and declarative definition</a:t>
                      </a:r>
                      <a:endParaRPr lang="en-US" sz="1400" dirty="0">
                        <a:effectLst/>
                      </a:endParaRPr>
                    </a:p>
                    <a:p>
                      <a:pPr marL="228600" marR="0" indent="-2286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Massive upgrade (batch)/Query driven (on demand)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 anchor="ctr"/>
                </a:tc>
              </a:tr>
              <a:tr h="8476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</a:t>
                      </a:r>
                      <a:r>
                        <a:rPr lang="en-US" sz="1200" dirty="0" err="1">
                          <a:effectLst/>
                        </a:rPr>
                        <a:t>Ghawi</a:t>
                      </a:r>
                      <a:r>
                        <a:rPr lang="en-US" sz="1200" dirty="0">
                          <a:effectLst/>
                        </a:rPr>
                        <a:t> and </a:t>
                      </a:r>
                      <a:r>
                        <a:rPr lang="en-US" sz="1200" dirty="0" err="1">
                          <a:effectLst/>
                        </a:rPr>
                        <a:t>Cullot</a:t>
                      </a:r>
                      <a:r>
                        <a:rPr lang="en-US" sz="1200" dirty="0">
                          <a:effectLst/>
                        </a:rPr>
                        <a:t> 2007)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>
                          <a:effectLst/>
                        </a:rPr>
                        <a:t>Existence of ontology</a:t>
                      </a:r>
                      <a:endParaRPr lang="en-US" sz="1400">
                        <a:effectLst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>
                          <a:effectLst/>
                        </a:rPr>
                        <a:t>Complexity of mapping definition</a:t>
                      </a:r>
                      <a:endParaRPr lang="en-US" sz="1400">
                        <a:effectLst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l-GR" sz="1200">
                          <a:effectLst/>
                        </a:rPr>
                        <a:t>Ontology population process</a:t>
                      </a:r>
                      <a:endParaRPr lang="en-US" sz="1400">
                        <a:effectLst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>
                          <a:effectLst/>
                        </a:rPr>
                        <a:t>Automation in the creation of mapping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>
                          <a:effectLst/>
                        </a:rPr>
                        <a:t>Yes/No</a:t>
                      </a:r>
                      <a:endParaRPr lang="en-US" sz="1400">
                        <a:effectLst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>
                          <a:effectLst/>
                        </a:rPr>
                        <a:t>Complex/Direct</a:t>
                      </a:r>
                      <a:endParaRPr lang="en-US" sz="1400">
                        <a:effectLst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>
                          <a:effectLst/>
                        </a:rPr>
                        <a:t>Massive dump/Query driven</a:t>
                      </a:r>
                      <a:endParaRPr lang="en-US" sz="1400">
                        <a:effectLst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l-GR" sz="1200">
                          <a:effectLst/>
                        </a:rPr>
                        <a:t>Automatic</a:t>
                      </a:r>
                      <a:r>
                        <a:rPr lang="en-US" sz="1200">
                          <a:effectLst/>
                        </a:rPr>
                        <a:t>/</a:t>
                      </a:r>
                      <a:r>
                        <a:rPr lang="el-GR" sz="1200">
                          <a:effectLst/>
                        </a:rPr>
                        <a:t>Semi-automatic</a:t>
                      </a:r>
                      <a:r>
                        <a:rPr lang="en-US" sz="1200">
                          <a:effectLst/>
                        </a:rPr>
                        <a:t>/</a:t>
                      </a:r>
                      <a:r>
                        <a:rPr lang="el-GR" sz="1200">
                          <a:effectLst/>
                        </a:rPr>
                        <a:t>Manual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Automation in the instance</a:t>
                      </a:r>
                      <a:endParaRPr lang="en-US" sz="14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export process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</a:tr>
              <a:tr h="11404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(Hellmann et al. </a:t>
                      </a:r>
                      <a:r>
                        <a:rPr lang="en-US" sz="1200" dirty="0" smtClean="0">
                          <a:effectLst/>
                        </a:rPr>
                        <a:t>2011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Data source, Data </a:t>
                      </a:r>
                      <a:r>
                        <a:rPr lang="en-US" sz="1200" dirty="0" smtClean="0">
                          <a:effectLst/>
                        </a:rPr>
                        <a:t>exposition, Data synchronization, Mapping </a:t>
                      </a:r>
                      <a:r>
                        <a:rPr lang="en-US" sz="1200" dirty="0">
                          <a:effectLst/>
                        </a:rPr>
                        <a:t>language</a:t>
                      </a:r>
                      <a:r>
                        <a:rPr lang="en-US" sz="1200" dirty="0" smtClean="0">
                          <a:effectLst/>
                        </a:rPr>
                        <a:t>, Vocabulary reuse</a:t>
                      </a:r>
                      <a:r>
                        <a:rPr lang="en-US" sz="1200" dirty="0">
                          <a:effectLst/>
                        </a:rPr>
                        <a:t>, Mapping automation,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Requirement </a:t>
                      </a:r>
                      <a:r>
                        <a:rPr lang="en-US" sz="1200" dirty="0" smtClean="0">
                          <a:effectLst/>
                        </a:rPr>
                        <a:t>of domain </a:t>
                      </a:r>
                      <a:r>
                        <a:rPr lang="en-US" sz="1200" dirty="0">
                          <a:effectLst/>
                        </a:rPr>
                        <a:t>ontology, </a:t>
                      </a:r>
                      <a:r>
                        <a:rPr lang="en-US" sz="1200" dirty="0" smtClean="0">
                          <a:effectLst/>
                        </a:rPr>
                        <a:t>Existence</a:t>
                      </a:r>
                      <a:r>
                        <a:rPr lang="en-US" sz="1400" baseline="0" dirty="0">
                          <a:effectLst/>
                        </a:rPr>
                        <a:t> </a:t>
                      </a:r>
                      <a:r>
                        <a:rPr lang="en-US" sz="1200" dirty="0" smtClean="0">
                          <a:effectLst/>
                        </a:rPr>
                        <a:t>of </a:t>
                      </a:r>
                      <a:r>
                        <a:rPr lang="en-US" sz="1200" dirty="0">
                          <a:effectLst/>
                        </a:rPr>
                        <a:t>GUI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52244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Classifications (3)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24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7209395"/>
              </p:ext>
            </p:extLst>
          </p:nvPr>
        </p:nvGraphicFramePr>
        <p:xfrm>
          <a:off x="765110" y="1803578"/>
          <a:ext cx="10674221" cy="447304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872582"/>
                <a:gridCol w="3764586"/>
                <a:gridCol w="2274154"/>
                <a:gridCol w="2762899"/>
              </a:tblGrid>
              <a:tr h="22180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Work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Classification </a:t>
                      </a:r>
                      <a:r>
                        <a:rPr lang="en-US" sz="1200" dirty="0" smtClean="0">
                          <a:effectLst/>
                        </a:rPr>
                        <a:t>criteria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Values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Descriptive parameters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</a:tr>
              <a:tr h="15526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(Konstantinou et al. 2008)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>
                          <a:effectLst/>
                        </a:rPr>
                        <a:t>Existence of ontology</a:t>
                      </a:r>
                      <a:endParaRPr lang="en-US" sz="1400">
                        <a:effectLst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>
                          <a:effectLst/>
                        </a:rPr>
                        <a:t>Automation in the creation of mapping</a:t>
                      </a:r>
                      <a:endParaRPr lang="en-US" sz="1400">
                        <a:effectLst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>
                          <a:effectLst/>
                        </a:rPr>
                        <a:t>Ontology development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>
                          <a:effectLst/>
                        </a:rPr>
                        <a:t>Yes/No</a:t>
                      </a:r>
                      <a:endParaRPr lang="en-US" sz="1400">
                        <a:effectLst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>
                          <a:effectLst/>
                        </a:rPr>
                        <a:t>Automatic/Semi-automatic/Manual</a:t>
                      </a:r>
                      <a:endParaRPr lang="en-US" sz="1400">
                        <a:effectLst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>
                          <a:effectLst/>
                        </a:rPr>
                        <a:t>Structure driven/Semantics driven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Ontology language,</a:t>
                      </a:r>
                      <a:endParaRPr lang="en-US" sz="14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RDBMS supported, Semantic</a:t>
                      </a:r>
                      <a:endParaRPr lang="en-US" sz="14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query language,</a:t>
                      </a:r>
                      <a:endParaRPr lang="en-US" sz="14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Database components</a:t>
                      </a:r>
                      <a:endParaRPr lang="en-US" sz="14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mapped, Availability of</a:t>
                      </a:r>
                      <a:endParaRPr lang="en-US" sz="14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consistency checks, User</a:t>
                      </a:r>
                      <a:endParaRPr lang="en-US" sz="14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interaction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</a:tr>
              <a:tr h="221804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(Sahoo et al. 2009)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Same as in (Auer et al. 2009) with the addition of: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0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 dirty="0">
                          <a:effectLst/>
                        </a:rPr>
                        <a:t>Query implementation</a:t>
                      </a:r>
                      <a:endParaRPr lang="en-US" sz="1400" dirty="0">
                        <a:effectLst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 dirty="0">
                          <a:effectLst/>
                        </a:rPr>
                        <a:t>Data integration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>
                          <a:effectLst/>
                        </a:rPr>
                        <a:t>SPARQL/SPARQL</a:t>
                      </a:r>
                      <a:r>
                        <a:rPr lang="en-US" sz="140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200">
                          <a:effectLst/>
                        </a:rPr>
                        <a:t>SQL</a:t>
                      </a:r>
                      <a:endParaRPr lang="en-US" sz="1400">
                        <a:effectLst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>
                          <a:effectLst/>
                        </a:rPr>
                        <a:t>Yes/No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Mapping accessibility, Application</a:t>
                      </a:r>
                      <a:endParaRPr lang="en-US" sz="14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domain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</a:tr>
              <a:tr h="6654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(Sequeda et al. 2009)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Correlation of primary and</a:t>
                      </a:r>
                      <a:endParaRPr lang="en-US" sz="14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foreign keys, OWL and</a:t>
                      </a:r>
                      <a:endParaRPr lang="en-US" sz="14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RDFS elements mapped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</a:tr>
              <a:tr h="13308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(Zhao and Chang 2007)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US" sz="1200">
                          <a:effectLst/>
                        </a:rPr>
                        <a:t>Database schema analysis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228600" marR="0" indent="-2286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Yes/No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Purpose, Input, Output,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Correlation analysis of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database schema elements,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Consideration of database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instance, application source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code and other sources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35" marR="3263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99282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Proposed Classification (1)</a:t>
            </a:r>
            <a:endParaRPr lang="en-US" dirty="0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25</a:t>
            </a:fld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966651" y="1898763"/>
            <a:ext cx="9713072" cy="4351350"/>
            <a:chOff x="1471023" y="1811685"/>
            <a:chExt cx="8624699" cy="4012352"/>
          </a:xfrm>
        </p:grpSpPr>
        <p:sp>
          <p:nvSpPr>
            <p:cNvPr id="4" name="Rounded Rectangle 3"/>
            <p:cNvSpPr/>
            <p:nvPr/>
          </p:nvSpPr>
          <p:spPr>
            <a:xfrm>
              <a:off x="4916737" y="1811685"/>
              <a:ext cx="1995050" cy="366348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Relational DBs to Semantic Web</a:t>
              </a:r>
              <a:endParaRPr lang="el-GR" sz="1200" dirty="0" err="1">
                <a:solidFill>
                  <a:schemeClr val="tx1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7241148" y="2545815"/>
              <a:ext cx="1708886" cy="373026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New ontology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974882" y="2545815"/>
              <a:ext cx="1708886" cy="373980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Existing ontology</a:t>
              </a:r>
              <a:endParaRPr lang="el-GR" sz="1200" dirty="0" err="1">
                <a:solidFill>
                  <a:schemeClr val="tx1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980015" y="3167843"/>
              <a:ext cx="1708886" cy="365394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Database schema ontology</a:t>
              </a:r>
              <a:endParaRPr lang="el-GR" sz="1200" dirty="0" err="1">
                <a:solidFill>
                  <a:schemeClr val="tx1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4468373" y="3164027"/>
              <a:ext cx="1708886" cy="369210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Domain-specific ontology</a:t>
              </a:r>
              <a:endParaRPr lang="el-GR" sz="1200" dirty="0" err="1">
                <a:solidFill>
                  <a:schemeClr val="tx1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448515" y="4565500"/>
              <a:ext cx="1708886" cy="368256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No database reverse engineering</a:t>
              </a:r>
              <a:endParaRPr lang="el-GR" sz="1200" dirty="0" err="1">
                <a:solidFill>
                  <a:schemeClr val="tx1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914262" y="4565500"/>
              <a:ext cx="1708886" cy="365395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Database reverse engineering</a:t>
              </a:r>
              <a:endParaRPr lang="el-GR" sz="1200" dirty="0" err="1">
                <a:solidFill>
                  <a:schemeClr val="tx1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11" name="TextBox 3"/>
            <p:cNvSpPr txBox="1">
              <a:spLocks noChangeArrowheads="1"/>
            </p:cNvSpPr>
            <p:nvPr/>
          </p:nvSpPr>
          <p:spPr bwMode="auto">
            <a:xfrm>
              <a:off x="7075733" y="3030463"/>
              <a:ext cx="3019989" cy="110681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marL="285750" indent="-28575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l-GR" sz="1200" dirty="0" smtClean="0">
                  <a:latin typeface="+mn-lt"/>
                  <a:cs typeface="Times New Roman" panose="02020603050405020304" pitchFamily="18" charset="0"/>
                </a:rPr>
                <a:t>Semantic </a:t>
              </a:r>
              <a:r>
                <a:rPr lang="en-US" altLang="el-GR" sz="1200" dirty="0">
                  <a:latin typeface="+mn-lt"/>
                  <a:cs typeface="Times New Roman" panose="02020603050405020304" pitchFamily="18" charset="0"/>
                </a:rPr>
                <a:t>annotation of dynamic web pages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l-GR" sz="1200" dirty="0" smtClean="0">
                  <a:latin typeface="+mn-lt"/>
                  <a:cs typeface="Times New Roman" panose="02020603050405020304" pitchFamily="18" charset="0"/>
                </a:rPr>
                <a:t>Mass </a:t>
              </a:r>
              <a:r>
                <a:rPr lang="en-US" altLang="el-GR" sz="1200" dirty="0">
                  <a:latin typeface="+mn-lt"/>
                  <a:cs typeface="Times New Roman" panose="02020603050405020304" pitchFamily="18" charset="0"/>
                </a:rPr>
                <a:t>generation of SW data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l-GR" sz="1200" dirty="0" smtClean="0">
                  <a:latin typeface="+mn-lt"/>
                  <a:cs typeface="Times New Roman" panose="02020603050405020304" pitchFamily="18" charset="0"/>
                </a:rPr>
                <a:t>Definition </a:t>
              </a:r>
              <a:r>
                <a:rPr lang="en-US" altLang="el-GR" sz="1200" dirty="0">
                  <a:latin typeface="+mn-lt"/>
                  <a:cs typeface="Times New Roman" panose="02020603050405020304" pitchFamily="18" charset="0"/>
                </a:rPr>
                <a:t>of meaning of relational schema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l-GR" sz="1200" dirty="0" smtClean="0">
                  <a:latin typeface="+mn-lt"/>
                  <a:cs typeface="Times New Roman" panose="02020603050405020304" pitchFamily="18" charset="0"/>
                </a:rPr>
                <a:t>Heterogeneous </a:t>
              </a:r>
              <a:r>
                <a:rPr lang="en-US" altLang="el-GR" sz="1200" dirty="0">
                  <a:latin typeface="+mn-lt"/>
                  <a:cs typeface="Times New Roman" panose="02020603050405020304" pitchFamily="18" charset="0"/>
                </a:rPr>
                <a:t>database integration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l-GR" sz="1200" dirty="0" smtClean="0">
                  <a:latin typeface="+mn-lt"/>
                  <a:cs typeface="Times New Roman" panose="02020603050405020304" pitchFamily="18" charset="0"/>
                </a:rPr>
                <a:t>Ontology </a:t>
              </a:r>
              <a:r>
                <a:rPr lang="en-US" altLang="el-GR" sz="1200" dirty="0">
                  <a:latin typeface="+mn-lt"/>
                  <a:cs typeface="Times New Roman" panose="02020603050405020304" pitchFamily="18" charset="0"/>
                </a:rPr>
                <a:t>based data access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l-GR" sz="1200" dirty="0" smtClean="0">
                  <a:latin typeface="+mn-lt"/>
                  <a:cs typeface="Times New Roman" panose="02020603050405020304" pitchFamily="18" charset="0"/>
                </a:rPr>
                <a:t>Integration </a:t>
              </a:r>
              <a:r>
                <a:rPr lang="en-US" altLang="el-GR" sz="1200" dirty="0">
                  <a:latin typeface="+mn-lt"/>
                  <a:cs typeface="Times New Roman" panose="02020603050405020304" pitchFamily="18" charset="0"/>
                </a:rPr>
                <a:t>with other data sources</a:t>
              </a:r>
            </a:p>
          </p:txBody>
        </p:sp>
        <p:sp>
          <p:nvSpPr>
            <p:cNvPr id="12" name="TextBox 12"/>
            <p:cNvSpPr txBox="1">
              <a:spLocks noChangeArrowheads="1"/>
            </p:cNvSpPr>
            <p:nvPr/>
          </p:nvSpPr>
          <p:spPr bwMode="auto">
            <a:xfrm>
              <a:off x="1471023" y="3630549"/>
              <a:ext cx="2845650" cy="76625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marL="285750" indent="-28575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l-GR" sz="1200" dirty="0" smtClean="0">
                  <a:latin typeface="+mn-lt"/>
                  <a:cs typeface="Times New Roman" panose="02020603050405020304" pitchFamily="18" charset="0"/>
                </a:rPr>
                <a:t>Semantic </a:t>
              </a:r>
              <a:r>
                <a:rPr lang="en-US" altLang="el-GR" sz="1200" dirty="0">
                  <a:latin typeface="+mn-lt"/>
                  <a:cs typeface="Times New Roman" panose="02020603050405020304" pitchFamily="18" charset="0"/>
                </a:rPr>
                <a:t>annotation of dynamic web pages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l-GR" sz="1200" dirty="0" smtClean="0">
                  <a:latin typeface="+mn-lt"/>
                  <a:cs typeface="Times New Roman" panose="02020603050405020304" pitchFamily="18" charset="0"/>
                </a:rPr>
                <a:t>Ontology </a:t>
              </a:r>
              <a:r>
                <a:rPr lang="en-US" altLang="el-GR" sz="1200" dirty="0">
                  <a:latin typeface="+mn-lt"/>
                  <a:cs typeface="Times New Roman" panose="02020603050405020304" pitchFamily="18" charset="0"/>
                </a:rPr>
                <a:t>based data access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l-GR" sz="1200" dirty="0" smtClean="0">
                  <a:latin typeface="+mn-lt"/>
                  <a:cs typeface="Times New Roman" panose="02020603050405020304" pitchFamily="18" charset="0"/>
                </a:rPr>
                <a:t>Mass </a:t>
              </a:r>
              <a:r>
                <a:rPr lang="en-US" altLang="el-GR" sz="1200" dirty="0">
                  <a:latin typeface="+mn-lt"/>
                  <a:cs typeface="Times New Roman" panose="02020603050405020304" pitchFamily="18" charset="0"/>
                </a:rPr>
                <a:t>generation of SW data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l-GR" sz="1200" dirty="0" smtClean="0">
                  <a:latin typeface="+mn-lt"/>
                  <a:cs typeface="Times New Roman" panose="02020603050405020304" pitchFamily="18" charset="0"/>
                </a:rPr>
                <a:t>Heterogeneous </a:t>
              </a:r>
              <a:r>
                <a:rPr lang="en-US" altLang="el-GR" sz="1200" dirty="0">
                  <a:latin typeface="+mn-lt"/>
                  <a:cs typeface="Times New Roman" panose="02020603050405020304" pitchFamily="18" charset="0"/>
                </a:rPr>
                <a:t>database integration</a:t>
              </a:r>
            </a:p>
          </p:txBody>
        </p:sp>
        <p:sp>
          <p:nvSpPr>
            <p:cNvPr id="13" name="TextBox 13"/>
            <p:cNvSpPr txBox="1">
              <a:spLocks noChangeArrowheads="1"/>
            </p:cNvSpPr>
            <p:nvPr/>
          </p:nvSpPr>
          <p:spPr bwMode="auto">
            <a:xfrm>
              <a:off x="2514340" y="5057780"/>
              <a:ext cx="2545479" cy="76625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marL="285750" indent="-28575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l-GR" sz="1200" dirty="0">
                  <a:latin typeface="+mn-lt"/>
                  <a:cs typeface="Times New Roman" panose="02020603050405020304" pitchFamily="18" charset="0"/>
                </a:rPr>
                <a:t>O</a:t>
              </a:r>
              <a:r>
                <a:rPr lang="en-US" altLang="el-GR" sz="1200" dirty="0" smtClean="0">
                  <a:latin typeface="+mn-lt"/>
                  <a:cs typeface="Times New Roman" panose="02020603050405020304" pitchFamily="18" charset="0"/>
                </a:rPr>
                <a:t>ntology </a:t>
              </a:r>
              <a:r>
                <a:rPr lang="en-US" altLang="el-GR" sz="1200" dirty="0">
                  <a:latin typeface="+mn-lt"/>
                  <a:cs typeface="Times New Roman" panose="02020603050405020304" pitchFamily="18" charset="0"/>
                </a:rPr>
                <a:t>based data access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l-GR" sz="1200" dirty="0" smtClean="0">
                  <a:latin typeface="+mn-lt"/>
                  <a:cs typeface="Times New Roman" panose="02020603050405020304" pitchFamily="18" charset="0"/>
                </a:rPr>
                <a:t>Mass </a:t>
              </a:r>
              <a:r>
                <a:rPr lang="en-US" altLang="el-GR" sz="1200" dirty="0">
                  <a:latin typeface="+mn-lt"/>
                  <a:cs typeface="Times New Roman" panose="02020603050405020304" pitchFamily="18" charset="0"/>
                </a:rPr>
                <a:t>generation of SW data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l-GR" sz="1200" dirty="0" smtClean="0">
                  <a:latin typeface="+mn-lt"/>
                  <a:cs typeface="Times New Roman" panose="02020603050405020304" pitchFamily="18" charset="0"/>
                </a:rPr>
                <a:t>Heterogeneous </a:t>
              </a:r>
              <a:r>
                <a:rPr lang="en-US" altLang="el-GR" sz="1200" dirty="0">
                  <a:latin typeface="+mn-lt"/>
                  <a:cs typeface="Times New Roman" panose="02020603050405020304" pitchFamily="18" charset="0"/>
                </a:rPr>
                <a:t>database integration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l-GR" sz="1200" dirty="0" smtClean="0">
                  <a:latin typeface="+mn-lt"/>
                  <a:cs typeface="Times New Roman" panose="02020603050405020304" pitchFamily="18" charset="0"/>
                </a:rPr>
                <a:t>Integration </a:t>
              </a:r>
              <a:r>
                <a:rPr lang="en-US" altLang="el-GR" sz="1200" dirty="0">
                  <a:latin typeface="+mn-lt"/>
                  <a:cs typeface="Times New Roman" panose="02020603050405020304" pitchFamily="18" charset="0"/>
                </a:rPr>
                <a:t>with other data sources</a:t>
              </a:r>
            </a:p>
          </p:txBody>
        </p:sp>
        <p:sp>
          <p:nvSpPr>
            <p:cNvPr id="14" name="TextBox 14"/>
            <p:cNvSpPr txBox="1">
              <a:spLocks noChangeArrowheads="1"/>
            </p:cNvSpPr>
            <p:nvPr/>
          </p:nvSpPr>
          <p:spPr bwMode="auto">
            <a:xfrm>
              <a:off x="5949962" y="5062551"/>
              <a:ext cx="2503573" cy="59597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marL="285750" indent="-28575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l-GR" sz="1200" dirty="0" smtClean="0">
                  <a:latin typeface="+mn-lt"/>
                  <a:cs typeface="Times New Roman" panose="02020603050405020304" pitchFamily="18" charset="0"/>
                </a:rPr>
                <a:t>Heterogeneous </a:t>
              </a:r>
              <a:r>
                <a:rPr lang="en-US" altLang="el-GR" sz="1200" dirty="0">
                  <a:latin typeface="+mn-lt"/>
                  <a:cs typeface="Times New Roman" panose="02020603050405020304" pitchFamily="18" charset="0"/>
                </a:rPr>
                <a:t>database integration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l-GR" sz="1200" dirty="0" smtClean="0">
                  <a:latin typeface="+mn-lt"/>
                  <a:cs typeface="Times New Roman" panose="02020603050405020304" pitchFamily="18" charset="0"/>
                </a:rPr>
                <a:t>Ontology </a:t>
              </a:r>
              <a:r>
                <a:rPr lang="en-US" altLang="el-GR" sz="1200" dirty="0">
                  <a:latin typeface="+mn-lt"/>
                  <a:cs typeface="Times New Roman" panose="02020603050405020304" pitchFamily="18" charset="0"/>
                </a:rPr>
                <a:t>learning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l-GR" sz="1200" dirty="0" smtClean="0">
                  <a:latin typeface="+mn-lt"/>
                  <a:cs typeface="Times New Roman" panose="02020603050405020304" pitchFamily="18" charset="0"/>
                </a:rPr>
                <a:t>Ontology </a:t>
              </a:r>
              <a:r>
                <a:rPr lang="en-US" altLang="el-GR" sz="1200" dirty="0">
                  <a:latin typeface="+mn-lt"/>
                  <a:cs typeface="Times New Roman" panose="02020603050405020304" pitchFamily="18" charset="0"/>
                </a:rPr>
                <a:t>based data access</a:t>
              </a:r>
            </a:p>
          </p:txBody>
        </p:sp>
        <p:cxnSp>
          <p:nvCxnSpPr>
            <p:cNvPr id="15" name="Straight Arrow Connector 14"/>
            <p:cNvCxnSpPr>
              <a:stCxn id="4" idx="2"/>
            </p:cNvCxnSpPr>
            <p:nvPr/>
          </p:nvCxnSpPr>
          <p:spPr>
            <a:xfrm flipH="1">
              <a:off x="3654876" y="2178033"/>
              <a:ext cx="2259386" cy="36825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4" idx="2"/>
              <a:endCxn id="5" idx="0"/>
            </p:cNvCxnSpPr>
            <p:nvPr/>
          </p:nvCxnSpPr>
          <p:spPr>
            <a:xfrm>
              <a:off x="5914262" y="2178033"/>
              <a:ext cx="2181329" cy="36778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6" idx="2"/>
              <a:endCxn id="7" idx="0"/>
            </p:cNvCxnSpPr>
            <p:nvPr/>
          </p:nvCxnSpPr>
          <p:spPr>
            <a:xfrm flipH="1">
              <a:off x="2834458" y="2919795"/>
              <a:ext cx="994867" cy="24804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6" idx="2"/>
              <a:endCxn id="8" idx="0"/>
            </p:cNvCxnSpPr>
            <p:nvPr/>
          </p:nvCxnSpPr>
          <p:spPr>
            <a:xfrm>
              <a:off x="3829325" y="2919795"/>
              <a:ext cx="1493491" cy="24423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8" idx="2"/>
              <a:endCxn id="9" idx="0"/>
            </p:cNvCxnSpPr>
            <p:nvPr/>
          </p:nvCxnSpPr>
          <p:spPr>
            <a:xfrm flipH="1">
              <a:off x="4302958" y="3533237"/>
              <a:ext cx="1019858" cy="103226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8" idx="2"/>
              <a:endCxn id="10" idx="0"/>
            </p:cNvCxnSpPr>
            <p:nvPr/>
          </p:nvCxnSpPr>
          <p:spPr>
            <a:xfrm>
              <a:off x="5322816" y="3533237"/>
              <a:ext cx="1445889" cy="103226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776804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Proposed Classification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4"/>
            <a:ext cx="10500553" cy="4023360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/>
              <a:t>Total </a:t>
            </a:r>
            <a:r>
              <a:rPr lang="en-US" sz="2800" dirty="0"/>
              <a:t>classification of all relevant solutions in mutually disjoint </a:t>
            </a:r>
            <a:r>
              <a:rPr lang="en-US" sz="2800" dirty="0" smtClean="0"/>
              <a:t>classes</a:t>
            </a:r>
          </a:p>
          <a:p>
            <a:pPr algn="just"/>
            <a:r>
              <a:rPr lang="en-US" sz="2800" dirty="0" smtClean="0"/>
              <a:t>Exceptions</a:t>
            </a:r>
          </a:p>
          <a:p>
            <a:pPr lvl="1" algn="just"/>
            <a:r>
              <a:rPr lang="en-US" sz="2400" dirty="0" smtClean="0"/>
              <a:t>Customizable </a:t>
            </a:r>
            <a:r>
              <a:rPr lang="en-US" sz="2400" dirty="0"/>
              <a:t>software tools </a:t>
            </a:r>
            <a:r>
              <a:rPr lang="en-US" sz="2400" dirty="0" smtClean="0"/>
              <a:t>with multiple possible workflows</a:t>
            </a:r>
          </a:p>
          <a:p>
            <a:pPr lvl="1" algn="just"/>
            <a:r>
              <a:rPr lang="en-US" sz="2400" dirty="0" smtClean="0"/>
              <a:t>Each one belongs to multiple categories</a:t>
            </a:r>
            <a:endParaRPr lang="en-US" sz="2400" dirty="0"/>
          </a:p>
          <a:p>
            <a:pPr algn="just"/>
            <a:r>
              <a:rPr lang="en-US" sz="2800" dirty="0" smtClean="0"/>
              <a:t>Every class associated with a number of benefits/motivations</a:t>
            </a:r>
          </a:p>
          <a:p>
            <a:pPr lvl="1" algn="just"/>
            <a:r>
              <a:rPr lang="en-US" sz="2400" dirty="0" smtClean="0"/>
              <a:t>Not </a:t>
            </a:r>
            <a:r>
              <a:rPr lang="en-US" sz="2400" dirty="0"/>
              <a:t>significant correlation </a:t>
            </a:r>
            <a:r>
              <a:rPr lang="en-US" sz="2400" dirty="0" smtClean="0"/>
              <a:t>among taxonomy </a:t>
            </a:r>
            <a:r>
              <a:rPr lang="en-US" sz="2400" dirty="0"/>
              <a:t>classes and </a:t>
            </a:r>
            <a:r>
              <a:rPr lang="en-US" sz="2400" dirty="0" smtClean="0"/>
              <a:t>motivations </a:t>
            </a:r>
            <a:r>
              <a:rPr lang="en-US" sz="2400" dirty="0"/>
              <a:t>and </a:t>
            </a:r>
            <a:r>
              <a:rPr lang="en-US" sz="2400" dirty="0" smtClean="0"/>
              <a:t>benefits</a:t>
            </a:r>
          </a:p>
          <a:p>
            <a:pPr lvl="1" algn="just"/>
            <a:r>
              <a:rPr lang="en-US" sz="2400" dirty="0" smtClean="0"/>
              <a:t>Categorization of </a:t>
            </a:r>
            <a:r>
              <a:rPr lang="en-US" sz="2400" dirty="0"/>
              <a:t>approaches based on the </a:t>
            </a:r>
            <a:r>
              <a:rPr lang="en-US" sz="2400" i="1" dirty="0"/>
              <a:t>nature </a:t>
            </a:r>
            <a:r>
              <a:rPr lang="en-US" sz="2400" dirty="0"/>
              <a:t>of the mapping and the </a:t>
            </a:r>
            <a:r>
              <a:rPr lang="en-US" sz="2400" i="1" dirty="0"/>
              <a:t>techniques applied </a:t>
            </a:r>
            <a:r>
              <a:rPr lang="en-US" sz="2400" dirty="0"/>
              <a:t>to establish the </a:t>
            </a:r>
            <a:r>
              <a:rPr lang="en-US" sz="2400" dirty="0" smtClean="0"/>
              <a:t>mapping</a:t>
            </a:r>
          </a:p>
          <a:p>
            <a:pPr lvl="1" algn="just"/>
            <a:r>
              <a:rPr lang="en-US" sz="2400" dirty="0" smtClean="0"/>
              <a:t>Benefits </a:t>
            </a:r>
            <a:r>
              <a:rPr lang="en-US" sz="2400" dirty="0"/>
              <a:t>state the </a:t>
            </a:r>
            <a:r>
              <a:rPr lang="en-US" sz="2400" i="1" dirty="0"/>
              <a:t>applications </a:t>
            </a:r>
            <a:r>
              <a:rPr lang="en-US" sz="2400" dirty="0"/>
              <a:t>of the already established mappings</a:t>
            </a:r>
            <a:endParaRPr lang="en-US" sz="2400" dirty="0" smtClean="0"/>
          </a:p>
          <a:p>
            <a:pPr lvl="1" algn="just"/>
            <a:endParaRPr lang="en-US" sz="2400" dirty="0"/>
          </a:p>
          <a:p>
            <a:endParaRPr lang="en-US" sz="28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5398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</a:t>
            </a:r>
            <a:r>
              <a:rPr lang="en-US" dirty="0" smtClean="0"/>
              <a:t>Criteria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4"/>
            <a:ext cx="10258697" cy="4023360"/>
          </a:xfrm>
        </p:spPr>
        <p:txBody>
          <a:bodyPr>
            <a:noAutofit/>
          </a:bodyPr>
          <a:lstStyle/>
          <a:p>
            <a:r>
              <a:rPr lang="en-US" sz="2800" dirty="0"/>
              <a:t>Existence of ontology</a:t>
            </a:r>
          </a:p>
          <a:p>
            <a:pPr lvl="1"/>
            <a:r>
              <a:rPr lang="en-US" sz="2400" dirty="0" smtClean="0"/>
              <a:t>Is an ontology </a:t>
            </a:r>
            <a:r>
              <a:rPr lang="en-US" sz="2400" i="1" dirty="0"/>
              <a:t>required </a:t>
            </a:r>
            <a:r>
              <a:rPr lang="en-US" sz="2400" dirty="0"/>
              <a:t>for </a:t>
            </a:r>
            <a:r>
              <a:rPr lang="en-US" sz="2400" dirty="0" smtClean="0"/>
              <a:t>the application </a:t>
            </a:r>
            <a:r>
              <a:rPr lang="en-US" sz="2400" dirty="0"/>
              <a:t>of the </a:t>
            </a:r>
            <a:r>
              <a:rPr lang="en-US" sz="2400" dirty="0" smtClean="0"/>
              <a:t>approach?</a:t>
            </a:r>
          </a:p>
          <a:p>
            <a:pPr lvl="1"/>
            <a:r>
              <a:rPr lang="en-US" sz="2400" dirty="0" smtClean="0"/>
              <a:t>Yes</a:t>
            </a:r>
          </a:p>
          <a:p>
            <a:pPr lvl="2"/>
            <a:r>
              <a:rPr lang="en-US" sz="2000" dirty="0" smtClean="0"/>
              <a:t>Establishment of </a:t>
            </a:r>
            <a:r>
              <a:rPr lang="en-US" sz="2000" dirty="0"/>
              <a:t>mappings between a given relational database and a given existing </a:t>
            </a:r>
            <a:r>
              <a:rPr lang="en-US" sz="2000" dirty="0" smtClean="0"/>
              <a:t>ontology</a:t>
            </a:r>
          </a:p>
          <a:p>
            <a:pPr lvl="2"/>
            <a:r>
              <a:rPr lang="en-US" sz="2000" dirty="0" smtClean="0"/>
              <a:t>Domain of ontology compatible with database domain</a:t>
            </a:r>
          </a:p>
          <a:p>
            <a:pPr lvl="2"/>
            <a:r>
              <a:rPr lang="en-US" sz="2000" dirty="0" smtClean="0"/>
              <a:t>Existing ontology selected by human user</a:t>
            </a:r>
            <a:endParaRPr lang="en-US" sz="1800" dirty="0" smtClean="0"/>
          </a:p>
          <a:p>
            <a:pPr lvl="1"/>
            <a:r>
              <a:rPr lang="en-US" sz="2400" dirty="0" smtClean="0"/>
              <a:t>No</a:t>
            </a:r>
          </a:p>
          <a:p>
            <a:pPr lvl="2"/>
            <a:r>
              <a:rPr lang="en-US" sz="2000" dirty="0" smtClean="0"/>
              <a:t>Creation of </a:t>
            </a:r>
            <a:r>
              <a:rPr lang="en-US" sz="2000" dirty="0"/>
              <a:t>a new ontology from a given relational </a:t>
            </a:r>
            <a:r>
              <a:rPr lang="en-US" sz="2000" dirty="0" smtClean="0"/>
              <a:t>database</a:t>
            </a:r>
          </a:p>
          <a:p>
            <a:pPr lvl="2"/>
            <a:r>
              <a:rPr lang="en-US" sz="2000" dirty="0" smtClean="0"/>
              <a:t>Useful when:</a:t>
            </a:r>
          </a:p>
          <a:p>
            <a:pPr lvl="3"/>
            <a:r>
              <a:rPr lang="en-US" sz="1800" dirty="0" smtClean="0"/>
              <a:t>An </a:t>
            </a:r>
            <a:r>
              <a:rPr lang="en-US" sz="1800" dirty="0"/>
              <a:t>ontology for the domain covered by the database is not available yet </a:t>
            </a:r>
            <a:endParaRPr lang="en-US" sz="1800" dirty="0" smtClean="0"/>
          </a:p>
          <a:p>
            <a:pPr lvl="3"/>
            <a:r>
              <a:rPr lang="en-US" sz="1800" dirty="0" smtClean="0"/>
              <a:t>The human </a:t>
            </a:r>
            <a:r>
              <a:rPr lang="en-US" sz="1800" dirty="0"/>
              <a:t>user is not familiar with the domain of the database and relies on the mapping process to discover the semantics of the database </a:t>
            </a:r>
            <a:r>
              <a:rPr lang="en-US" sz="1800" dirty="0" smtClean="0"/>
              <a:t>contents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4155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</a:t>
            </a:r>
            <a:r>
              <a:rPr lang="en-US" dirty="0" smtClean="0"/>
              <a:t>Criteria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398312"/>
          </a:xfrm>
        </p:spPr>
        <p:txBody>
          <a:bodyPr>
            <a:normAutofit/>
          </a:bodyPr>
          <a:lstStyle/>
          <a:p>
            <a:r>
              <a:rPr lang="en-US" sz="3200" dirty="0"/>
              <a:t>Domain of the generated ontology</a:t>
            </a:r>
          </a:p>
          <a:p>
            <a:pPr lvl="1"/>
            <a:r>
              <a:rPr lang="en-US" sz="2800" dirty="0" smtClean="0"/>
              <a:t>What is the domain of the generated ontology?</a:t>
            </a:r>
          </a:p>
          <a:p>
            <a:pPr lvl="1"/>
            <a:r>
              <a:rPr lang="en-US" sz="2800" dirty="0" smtClean="0"/>
              <a:t>The relational model</a:t>
            </a:r>
          </a:p>
          <a:p>
            <a:pPr lvl="2" algn="just"/>
            <a:r>
              <a:rPr lang="en-US" sz="2400" dirty="0" smtClean="0"/>
              <a:t>Generated </a:t>
            </a:r>
            <a:r>
              <a:rPr lang="en-US" sz="2400" dirty="0"/>
              <a:t>ontology consists of concepts and relationships that reflect the constructs of the relational </a:t>
            </a:r>
            <a:r>
              <a:rPr lang="en-US" sz="2400" dirty="0" smtClean="0"/>
              <a:t>model</a:t>
            </a:r>
          </a:p>
          <a:p>
            <a:pPr lvl="2" algn="just"/>
            <a:r>
              <a:rPr lang="en-US" sz="2400" dirty="0" smtClean="0"/>
              <a:t>Mirrors </a:t>
            </a:r>
            <a:r>
              <a:rPr lang="en-US" sz="2400" dirty="0"/>
              <a:t>the structure of the input relational </a:t>
            </a:r>
            <a:r>
              <a:rPr lang="en-US" sz="2400" dirty="0" smtClean="0"/>
              <a:t>database</a:t>
            </a:r>
          </a:p>
          <a:p>
            <a:pPr lvl="2" algn="just"/>
            <a:r>
              <a:rPr lang="en-US" sz="2400" dirty="0" smtClean="0"/>
              <a:t>“</a:t>
            </a:r>
            <a:r>
              <a:rPr lang="en-US" sz="2400" i="1" dirty="0" smtClean="0"/>
              <a:t>Database </a:t>
            </a:r>
            <a:r>
              <a:rPr lang="en-US" sz="2400" i="1" dirty="0"/>
              <a:t>schema ontology</a:t>
            </a:r>
            <a:r>
              <a:rPr lang="en-US" sz="2400" dirty="0" smtClean="0"/>
              <a:t>”</a:t>
            </a:r>
          </a:p>
          <a:p>
            <a:pPr lvl="2" algn="just"/>
            <a:r>
              <a:rPr lang="en-US" sz="2400" dirty="0" smtClean="0"/>
              <a:t>Mainly automatic class of approaches</a:t>
            </a:r>
          </a:p>
          <a:p>
            <a:pPr lvl="1" algn="just"/>
            <a:r>
              <a:rPr lang="en-US" sz="2800" dirty="0" smtClean="0"/>
              <a:t>Another domain</a:t>
            </a:r>
          </a:p>
          <a:p>
            <a:pPr lvl="2" algn="just"/>
            <a:r>
              <a:rPr lang="en-US" sz="2400" dirty="0" smtClean="0"/>
              <a:t>Depending on </a:t>
            </a:r>
            <a:r>
              <a:rPr lang="en-US" sz="2400" dirty="0"/>
              <a:t>the domain described by the contents of the input </a:t>
            </a:r>
            <a:r>
              <a:rPr lang="en-US" sz="2400" dirty="0" smtClean="0"/>
              <a:t>database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8360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</a:t>
            </a:r>
            <a:r>
              <a:rPr lang="en-US" dirty="0" smtClean="0"/>
              <a:t>Criteria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3"/>
            <a:ext cx="10284823" cy="4319935"/>
          </a:xfrm>
        </p:spPr>
        <p:txBody>
          <a:bodyPr>
            <a:normAutofit/>
          </a:bodyPr>
          <a:lstStyle/>
          <a:p>
            <a:r>
              <a:rPr lang="en-US" sz="3200" dirty="0"/>
              <a:t>Database reverse engineering</a:t>
            </a:r>
          </a:p>
          <a:p>
            <a:pPr lvl="1"/>
            <a:r>
              <a:rPr lang="en-US" sz="2800" dirty="0" smtClean="0"/>
              <a:t>Are any </a:t>
            </a:r>
            <a:r>
              <a:rPr lang="en-US" sz="2800" dirty="0"/>
              <a:t>database reverse engineering techniques </a:t>
            </a:r>
            <a:r>
              <a:rPr lang="en-US" sz="2800" dirty="0" smtClean="0"/>
              <a:t>applied?</a:t>
            </a:r>
          </a:p>
          <a:p>
            <a:pPr lvl="1"/>
            <a:r>
              <a:rPr lang="en-US" sz="2800" dirty="0" smtClean="0"/>
              <a:t>Yes</a:t>
            </a:r>
          </a:p>
          <a:p>
            <a:pPr lvl="2"/>
            <a:r>
              <a:rPr lang="en-US" sz="2400" dirty="0" smtClean="0"/>
              <a:t>Recover </a:t>
            </a:r>
            <a:r>
              <a:rPr lang="en-US" sz="2400" dirty="0"/>
              <a:t>the initial conceptual schema from the relational </a:t>
            </a:r>
            <a:r>
              <a:rPr lang="en-US" sz="2400" dirty="0" smtClean="0"/>
              <a:t>schema</a:t>
            </a:r>
          </a:p>
          <a:p>
            <a:pPr lvl="2"/>
            <a:r>
              <a:rPr lang="en-US" sz="2400" dirty="0" smtClean="0"/>
              <a:t>Translate re-engineered schema </a:t>
            </a:r>
            <a:r>
              <a:rPr lang="en-US" sz="2400" dirty="0"/>
              <a:t>to an ontology expressed in a target language</a:t>
            </a:r>
            <a:endParaRPr lang="en-US" sz="2000" dirty="0" smtClean="0"/>
          </a:p>
          <a:p>
            <a:pPr lvl="1"/>
            <a:r>
              <a:rPr lang="en-US" sz="2800" dirty="0" smtClean="0"/>
              <a:t>No</a:t>
            </a:r>
          </a:p>
          <a:p>
            <a:pPr lvl="2"/>
            <a:r>
              <a:rPr lang="en-US" sz="2400" dirty="0" smtClean="0"/>
              <a:t>Few </a:t>
            </a:r>
            <a:r>
              <a:rPr lang="en-US" sz="2400" dirty="0"/>
              <a:t>basic translation rules from the relational to the RDF </a:t>
            </a:r>
            <a:r>
              <a:rPr lang="en-US" sz="2400" dirty="0" smtClean="0"/>
              <a:t>model</a:t>
            </a:r>
          </a:p>
          <a:p>
            <a:pPr lvl="2"/>
            <a:r>
              <a:rPr lang="en-US" sz="2400" dirty="0" smtClean="0"/>
              <a:t>Reliance </a:t>
            </a:r>
            <a:r>
              <a:rPr lang="en-US" sz="2400" dirty="0"/>
              <a:t>on the human expert for the definition of complex mappings and the enrichment of the generated </a:t>
            </a:r>
            <a:r>
              <a:rPr lang="en-US" sz="2400" dirty="0" smtClean="0"/>
              <a:t>ontology</a:t>
            </a:r>
            <a:endParaRPr lang="en-US" sz="2000" dirty="0" smtClean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466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Relational databases vs. Semantic Web standards</a:t>
            </a:r>
          </a:p>
          <a:p>
            <a:pPr lvl="1"/>
            <a:r>
              <a:rPr lang="en-US" sz="2800" dirty="0" smtClean="0"/>
              <a:t>Active research topic since more than a decade ago</a:t>
            </a:r>
          </a:p>
          <a:p>
            <a:pPr lvl="1"/>
            <a:r>
              <a:rPr lang="en-US" sz="2800" dirty="0" smtClean="0"/>
              <a:t>Not just a theoretical exercise, but also practical value</a:t>
            </a:r>
          </a:p>
          <a:p>
            <a:pPr lvl="2"/>
            <a:r>
              <a:rPr lang="en-US" sz="2400" dirty="0" smtClean="0"/>
              <a:t>Bootstrap </a:t>
            </a:r>
            <a:r>
              <a:rPr lang="en-US" sz="2400" dirty="0"/>
              <a:t>the</a:t>
            </a:r>
            <a:r>
              <a:rPr lang="el-GR" sz="2400" dirty="0"/>
              <a:t> </a:t>
            </a:r>
            <a:r>
              <a:rPr lang="en-US" sz="2400" dirty="0"/>
              <a:t>Semantic Web with a sufficiently large mass of </a:t>
            </a:r>
            <a:r>
              <a:rPr lang="en-US" sz="2400" dirty="0" smtClean="0"/>
              <a:t>data</a:t>
            </a:r>
          </a:p>
          <a:p>
            <a:pPr lvl="2"/>
            <a:r>
              <a:rPr lang="en-US" sz="2400" dirty="0" smtClean="0"/>
              <a:t>Facilitate database integration</a:t>
            </a:r>
          </a:p>
          <a:p>
            <a:pPr lvl="2"/>
            <a:r>
              <a:rPr lang="en-US" sz="2400" dirty="0" smtClean="0"/>
              <a:t>Ontology-based data access</a:t>
            </a:r>
          </a:p>
          <a:p>
            <a:pPr lvl="2"/>
            <a:r>
              <a:rPr lang="en-US" sz="2400" dirty="0" smtClean="0"/>
              <a:t>Semantic </a:t>
            </a:r>
            <a:r>
              <a:rPr lang="en-US" sz="2400" dirty="0"/>
              <a:t>annotation of dynamic Web </a:t>
            </a:r>
            <a:r>
              <a:rPr lang="en-US" sz="2400" dirty="0" smtClean="0"/>
              <a:t>pages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4090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Classification </a:t>
            </a:r>
            <a:r>
              <a:rPr lang="en-US" sz="4400" dirty="0" smtClean="0"/>
              <a:t>criteria and descriptive features</a:t>
            </a:r>
            <a:endParaRPr lang="en-US" sz="4400" dirty="0"/>
          </a:p>
        </p:txBody>
      </p:sp>
      <p:sp>
        <p:nvSpPr>
          <p:cNvPr id="38" name="Date Placeholder 3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39" name="Footer Placeholder 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30</a:t>
            </a:fld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1153725" y="1794183"/>
            <a:ext cx="10058400" cy="4502963"/>
            <a:chOff x="603250" y="42863"/>
            <a:chExt cx="10150475" cy="6509795"/>
          </a:xfrm>
        </p:grpSpPr>
        <p:sp>
          <p:nvSpPr>
            <p:cNvPr id="4" name="Rectangle 3"/>
            <p:cNvSpPr/>
            <p:nvPr/>
          </p:nvSpPr>
          <p:spPr>
            <a:xfrm>
              <a:off x="603250" y="53975"/>
              <a:ext cx="3000375" cy="140176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Existence of ontology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Yes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No</a:t>
              </a:r>
              <a:endParaRPr lang="el-GR" sz="1400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4205288" y="42863"/>
              <a:ext cx="3000375" cy="142716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Ontology domain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Relational model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Other</a:t>
              </a:r>
              <a:endParaRPr lang="el-GR" sz="1400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7754938" y="46038"/>
              <a:ext cx="2998787" cy="14097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Application of database reverse engineering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Yes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No</a:t>
              </a:r>
              <a:endParaRPr lang="el-GR" sz="1400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603250" y="1626368"/>
              <a:ext cx="3000375" cy="140176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Automation level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Automatic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Semi-automatic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Manual</a:t>
              </a:r>
              <a:endParaRPr lang="el-GR" sz="1400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205288" y="1626368"/>
              <a:ext cx="3000375" cy="140176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Data accessibility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ETL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SPARQL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Linked Data</a:t>
              </a:r>
              <a:endParaRPr lang="el-GR" sz="1400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754938" y="1626368"/>
              <a:ext cx="2998787" cy="140176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Mapping Language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SQL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RDF/XML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Custom language</a:t>
              </a:r>
              <a:endParaRPr lang="el-GR" sz="1400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03250" y="3199851"/>
              <a:ext cx="3000375" cy="1401761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Ontology language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RDFS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OWL dialect</a:t>
              </a:r>
              <a:endParaRPr lang="el-GR" sz="1400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205288" y="3199851"/>
              <a:ext cx="3000375" cy="142716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Vocabulary reuse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Yes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No</a:t>
              </a:r>
              <a:endParaRPr lang="el-GR" sz="1400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754938" y="3199851"/>
              <a:ext cx="2998787" cy="140652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Software availability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Yes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No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Commercial</a:t>
              </a:r>
              <a:endParaRPr lang="el-GR" sz="1400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367699" y="4891857"/>
              <a:ext cx="3000375" cy="1656036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Graphical user interface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Yes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No</a:t>
              </a:r>
              <a:endParaRPr lang="el-GR" sz="14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944336" y="4891859"/>
              <a:ext cx="3000375" cy="166079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Purpose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Mass generation of SW data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Ontology learning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Ontology based data access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Database integration</a:t>
              </a:r>
              <a:endParaRPr lang="el-GR" sz="1400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5" name="Straight Connector 14"/>
            <p:cNvCxnSpPr>
              <a:stCxn id="4" idx="3"/>
              <a:endCxn id="5" idx="1"/>
            </p:cNvCxnSpPr>
            <p:nvPr/>
          </p:nvCxnSpPr>
          <p:spPr>
            <a:xfrm>
              <a:off x="3603625" y="755650"/>
              <a:ext cx="601663" cy="0"/>
            </a:xfrm>
            <a:prstGeom prst="line">
              <a:avLst/>
            </a:prstGeom>
            <a:ln w="1905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5" idx="3"/>
              <a:endCxn id="6" idx="1"/>
            </p:cNvCxnSpPr>
            <p:nvPr/>
          </p:nvCxnSpPr>
          <p:spPr>
            <a:xfrm flipV="1">
              <a:off x="7205663" y="750888"/>
              <a:ext cx="549275" cy="4762"/>
            </a:xfrm>
            <a:prstGeom prst="line">
              <a:avLst/>
            </a:prstGeom>
            <a:ln w="1905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603625" y="2346325"/>
              <a:ext cx="601663" cy="1588"/>
            </a:xfrm>
            <a:prstGeom prst="line">
              <a:avLst/>
            </a:prstGeom>
            <a:ln w="1905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603625" y="4124325"/>
              <a:ext cx="601663" cy="0"/>
            </a:xfrm>
            <a:prstGeom prst="line">
              <a:avLst/>
            </a:prstGeom>
            <a:ln w="1905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8" idx="3"/>
              <a:endCxn id="9" idx="1"/>
            </p:cNvCxnSpPr>
            <p:nvPr/>
          </p:nvCxnSpPr>
          <p:spPr>
            <a:xfrm>
              <a:off x="7205664" y="2327250"/>
              <a:ext cx="549274" cy="0"/>
            </a:xfrm>
            <a:prstGeom prst="line">
              <a:avLst/>
            </a:prstGeom>
            <a:ln w="1905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11" idx="3"/>
              <a:endCxn id="12" idx="1"/>
            </p:cNvCxnSpPr>
            <p:nvPr/>
          </p:nvCxnSpPr>
          <p:spPr>
            <a:xfrm flipV="1">
              <a:off x="7205664" y="3903114"/>
              <a:ext cx="549274" cy="10318"/>
            </a:xfrm>
            <a:prstGeom prst="line">
              <a:avLst/>
            </a:prstGeom>
            <a:ln w="1905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4" idx="2"/>
              <a:endCxn id="7" idx="0"/>
            </p:cNvCxnSpPr>
            <p:nvPr/>
          </p:nvCxnSpPr>
          <p:spPr>
            <a:xfrm>
              <a:off x="2103438" y="1455737"/>
              <a:ext cx="0" cy="170631"/>
            </a:xfrm>
            <a:prstGeom prst="line">
              <a:avLst/>
            </a:prstGeom>
            <a:ln w="1905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7" idx="2"/>
              <a:endCxn id="10" idx="0"/>
            </p:cNvCxnSpPr>
            <p:nvPr/>
          </p:nvCxnSpPr>
          <p:spPr>
            <a:xfrm>
              <a:off x="2103438" y="3028131"/>
              <a:ext cx="0" cy="171719"/>
            </a:xfrm>
            <a:prstGeom prst="line">
              <a:avLst/>
            </a:prstGeom>
            <a:ln w="1905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stCxn id="6" idx="2"/>
              <a:endCxn id="9" idx="0"/>
            </p:cNvCxnSpPr>
            <p:nvPr/>
          </p:nvCxnSpPr>
          <p:spPr>
            <a:xfrm>
              <a:off x="9254332" y="1455737"/>
              <a:ext cx="0" cy="170631"/>
            </a:xfrm>
            <a:prstGeom prst="line">
              <a:avLst/>
            </a:prstGeom>
            <a:ln w="1905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9" idx="2"/>
              <a:endCxn id="12" idx="0"/>
            </p:cNvCxnSpPr>
            <p:nvPr/>
          </p:nvCxnSpPr>
          <p:spPr>
            <a:xfrm>
              <a:off x="9254332" y="3028131"/>
              <a:ext cx="0" cy="171719"/>
            </a:xfrm>
            <a:prstGeom prst="line">
              <a:avLst/>
            </a:prstGeom>
            <a:ln w="1905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5" idx="2"/>
              <a:endCxn id="8" idx="0"/>
            </p:cNvCxnSpPr>
            <p:nvPr/>
          </p:nvCxnSpPr>
          <p:spPr>
            <a:xfrm>
              <a:off x="5705476" y="1470025"/>
              <a:ext cx="0" cy="156343"/>
            </a:xfrm>
            <a:prstGeom prst="line">
              <a:avLst/>
            </a:prstGeom>
            <a:ln w="1905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8" idx="2"/>
              <a:endCxn id="11" idx="0"/>
            </p:cNvCxnSpPr>
            <p:nvPr/>
          </p:nvCxnSpPr>
          <p:spPr>
            <a:xfrm>
              <a:off x="5705476" y="3028131"/>
              <a:ext cx="0" cy="171719"/>
            </a:xfrm>
            <a:prstGeom prst="line">
              <a:avLst/>
            </a:prstGeom>
            <a:ln w="1905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stCxn id="13" idx="3"/>
              <a:endCxn id="14" idx="1"/>
            </p:cNvCxnSpPr>
            <p:nvPr/>
          </p:nvCxnSpPr>
          <p:spPr>
            <a:xfrm>
              <a:off x="5368075" y="5719876"/>
              <a:ext cx="576261" cy="2382"/>
            </a:xfrm>
            <a:prstGeom prst="line">
              <a:avLst/>
            </a:prstGeom>
            <a:ln w="1905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10" idx="2"/>
              <a:endCxn id="13" idx="0"/>
            </p:cNvCxnSpPr>
            <p:nvPr/>
          </p:nvCxnSpPr>
          <p:spPr>
            <a:xfrm>
              <a:off x="2103438" y="4601612"/>
              <a:ext cx="1764449" cy="290246"/>
            </a:xfrm>
            <a:prstGeom prst="line">
              <a:avLst/>
            </a:prstGeom>
            <a:ln w="1905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11" idx="2"/>
              <a:endCxn id="13" idx="0"/>
            </p:cNvCxnSpPr>
            <p:nvPr/>
          </p:nvCxnSpPr>
          <p:spPr>
            <a:xfrm flipH="1">
              <a:off x="3867888" y="4627012"/>
              <a:ext cx="1837589" cy="264845"/>
            </a:xfrm>
            <a:prstGeom prst="line">
              <a:avLst/>
            </a:prstGeom>
            <a:ln w="1905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11" idx="2"/>
              <a:endCxn id="14" idx="0"/>
            </p:cNvCxnSpPr>
            <p:nvPr/>
          </p:nvCxnSpPr>
          <p:spPr>
            <a:xfrm>
              <a:off x="5705476" y="4627012"/>
              <a:ext cx="1739048" cy="264847"/>
            </a:xfrm>
            <a:prstGeom prst="line">
              <a:avLst/>
            </a:prstGeom>
            <a:ln w="1905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12" idx="2"/>
              <a:endCxn id="14" idx="0"/>
            </p:cNvCxnSpPr>
            <p:nvPr/>
          </p:nvCxnSpPr>
          <p:spPr>
            <a:xfrm flipH="1">
              <a:off x="7444524" y="4606375"/>
              <a:ext cx="1809808" cy="285484"/>
            </a:xfrm>
            <a:prstGeom prst="line">
              <a:avLst/>
            </a:prstGeom>
            <a:ln w="1905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201371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Descriptive </a:t>
            </a:r>
            <a:r>
              <a:rPr lang="en-US" dirty="0" smtClean="0"/>
              <a:t>Features </a:t>
            </a:r>
            <a:r>
              <a:rPr lang="en-US" dirty="0"/>
              <a:t>(</a:t>
            </a:r>
            <a:r>
              <a:rPr lang="en-US" dirty="0" smtClean="0"/>
              <a:t>1)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Level of </a:t>
            </a:r>
            <a:r>
              <a:rPr lang="en-US" sz="2800" dirty="0" smtClean="0"/>
              <a:t>Automation</a:t>
            </a:r>
          </a:p>
          <a:p>
            <a:pPr lvl="1"/>
            <a:r>
              <a:rPr lang="en-US" sz="2400" dirty="0" smtClean="0"/>
              <a:t>How much is the user involved in the mapping process?</a:t>
            </a:r>
          </a:p>
          <a:p>
            <a:pPr lvl="1"/>
            <a:r>
              <a:rPr lang="en-US" sz="2400" dirty="0" smtClean="0"/>
              <a:t>Automatic</a:t>
            </a:r>
          </a:p>
          <a:p>
            <a:pPr lvl="2"/>
            <a:r>
              <a:rPr lang="en-US" sz="2000" dirty="0" smtClean="0"/>
              <a:t>No input from human user</a:t>
            </a:r>
          </a:p>
          <a:p>
            <a:pPr lvl="1"/>
            <a:r>
              <a:rPr lang="en-US" sz="2400" dirty="0" smtClean="0"/>
              <a:t>Semi-automatic</a:t>
            </a:r>
          </a:p>
          <a:p>
            <a:pPr lvl="2"/>
            <a:r>
              <a:rPr lang="en-US" sz="2000" dirty="0" smtClean="0"/>
              <a:t>Some input from human user</a:t>
            </a:r>
          </a:p>
          <a:p>
            <a:pPr lvl="2"/>
            <a:r>
              <a:rPr lang="en-US" sz="2000" dirty="0" smtClean="0"/>
              <a:t>Sometimes necessary</a:t>
            </a:r>
          </a:p>
          <a:p>
            <a:pPr lvl="2"/>
            <a:r>
              <a:rPr lang="en-US" sz="2000" dirty="0" smtClean="0"/>
              <a:t>Sometimes optional (e.g. validation or enrichment of results)</a:t>
            </a:r>
          </a:p>
          <a:p>
            <a:pPr lvl="1"/>
            <a:r>
              <a:rPr lang="en-US" sz="2400" dirty="0" smtClean="0"/>
              <a:t>Manual</a:t>
            </a:r>
          </a:p>
          <a:p>
            <a:pPr lvl="2"/>
            <a:r>
              <a:rPr lang="en-US" sz="2000" dirty="0" smtClean="0"/>
              <a:t>Mapping defined entirely from human user</a:t>
            </a:r>
          </a:p>
          <a:p>
            <a:pPr lvl="1"/>
            <a:r>
              <a:rPr lang="en-US" sz="2400" dirty="0" smtClean="0"/>
              <a:t>Feature usually common among approaches of the same class</a:t>
            </a:r>
            <a:endParaRPr lang="el-GR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2074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Descriptive Features (</a:t>
            </a:r>
            <a:r>
              <a:rPr lang="en-US" dirty="0"/>
              <a:t>2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200" dirty="0"/>
              <a:t>Data Accessibility</a:t>
            </a:r>
          </a:p>
          <a:p>
            <a:pPr lvl="1" algn="just"/>
            <a:r>
              <a:rPr lang="en-US" sz="2800" dirty="0" smtClean="0"/>
              <a:t>The way the mapping result is accessed</a:t>
            </a:r>
          </a:p>
          <a:p>
            <a:pPr lvl="2" algn="just"/>
            <a:r>
              <a:rPr lang="en-US" sz="2400" dirty="0" smtClean="0"/>
              <a:t>Aka. access paradigm / </a:t>
            </a:r>
            <a:r>
              <a:rPr lang="en-US" sz="2400" dirty="0"/>
              <a:t>mapping implementation /</a:t>
            </a:r>
            <a:r>
              <a:rPr lang="en-US" sz="2400" dirty="0" smtClean="0"/>
              <a:t> </a:t>
            </a:r>
            <a:r>
              <a:rPr lang="en-US" sz="2400" dirty="0"/>
              <a:t>data </a:t>
            </a:r>
            <a:r>
              <a:rPr lang="en-US" sz="2400" dirty="0" smtClean="0"/>
              <a:t>exposition</a:t>
            </a:r>
          </a:p>
          <a:p>
            <a:pPr lvl="1" algn="just"/>
            <a:r>
              <a:rPr lang="en-US" sz="2800" dirty="0" smtClean="0"/>
              <a:t>ETL</a:t>
            </a:r>
          </a:p>
          <a:p>
            <a:pPr lvl="2" algn="just"/>
            <a:r>
              <a:rPr lang="en-US" sz="2400" dirty="0" smtClean="0"/>
              <a:t>Result of the mapping process </a:t>
            </a:r>
            <a:r>
              <a:rPr lang="en-US" sz="2400" dirty="0"/>
              <a:t>generated and stored as a whole in an external storage </a:t>
            </a:r>
            <a:r>
              <a:rPr lang="en-US" sz="2400" dirty="0" smtClean="0"/>
              <a:t>medium (i.e. </a:t>
            </a:r>
            <a:r>
              <a:rPr lang="en-US" sz="2400" i="1" dirty="0" smtClean="0"/>
              <a:t>materialized</a:t>
            </a:r>
            <a:r>
              <a:rPr lang="en-US" sz="2400" dirty="0" smtClean="0"/>
              <a:t>)</a:t>
            </a:r>
          </a:p>
          <a:p>
            <a:pPr lvl="2" algn="just"/>
            <a:r>
              <a:rPr lang="en-US" sz="2400" dirty="0" smtClean="0"/>
              <a:t>Aka. batch </a:t>
            </a:r>
            <a:r>
              <a:rPr lang="en-US" sz="2400" dirty="0"/>
              <a:t>transformation </a:t>
            </a:r>
            <a:r>
              <a:rPr lang="en-US" sz="2400" dirty="0" smtClean="0"/>
              <a:t>/ massive dump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9956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Descriptive Features (3)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3"/>
            <a:ext cx="10502537" cy="4485397"/>
          </a:xfrm>
        </p:spPr>
        <p:txBody>
          <a:bodyPr>
            <a:normAutofit/>
          </a:bodyPr>
          <a:lstStyle/>
          <a:p>
            <a:pPr algn="just"/>
            <a:r>
              <a:rPr lang="en-US" sz="3200" dirty="0"/>
              <a:t>Data </a:t>
            </a:r>
            <a:r>
              <a:rPr lang="en-US" sz="3200" dirty="0" smtClean="0"/>
              <a:t>Accessibility (cont’d)</a:t>
            </a:r>
            <a:endParaRPr lang="en-US" sz="3200" dirty="0"/>
          </a:p>
          <a:p>
            <a:pPr lvl="1" algn="just"/>
            <a:r>
              <a:rPr lang="en-US" sz="2800" dirty="0" smtClean="0"/>
              <a:t>SPARQL</a:t>
            </a:r>
          </a:p>
          <a:p>
            <a:pPr lvl="2" algn="just"/>
            <a:r>
              <a:rPr lang="en-US" sz="2400" dirty="0" smtClean="0"/>
              <a:t>Only </a:t>
            </a:r>
            <a:r>
              <a:rPr lang="en-US" sz="2400" dirty="0"/>
              <a:t>a part </a:t>
            </a:r>
            <a:r>
              <a:rPr lang="en-US" sz="2400" dirty="0" smtClean="0"/>
              <a:t>of </a:t>
            </a:r>
            <a:r>
              <a:rPr lang="en-US" sz="2400" dirty="0"/>
              <a:t>the </a:t>
            </a:r>
            <a:r>
              <a:rPr lang="en-US" sz="2400" dirty="0" smtClean="0"/>
              <a:t>mapping </a:t>
            </a:r>
            <a:r>
              <a:rPr lang="en-US" sz="2400" dirty="0"/>
              <a:t>result is </a:t>
            </a:r>
            <a:r>
              <a:rPr lang="en-US" sz="2400" dirty="0" smtClean="0"/>
              <a:t>accessed</a:t>
            </a:r>
          </a:p>
          <a:p>
            <a:pPr lvl="2" algn="just"/>
            <a:r>
              <a:rPr lang="en-US" sz="2400" dirty="0"/>
              <a:t>N</a:t>
            </a:r>
            <a:r>
              <a:rPr lang="en-US" sz="2400" dirty="0" smtClean="0"/>
              <a:t>o </a:t>
            </a:r>
            <a:r>
              <a:rPr lang="en-US" sz="2400" dirty="0"/>
              <a:t>additional storage medium is </a:t>
            </a:r>
            <a:r>
              <a:rPr lang="en-US" sz="2400" dirty="0" smtClean="0"/>
              <a:t>required (i.e. no materialization)</a:t>
            </a:r>
          </a:p>
          <a:p>
            <a:pPr lvl="2" algn="just"/>
            <a:r>
              <a:rPr lang="en-US" sz="2400" dirty="0" smtClean="0"/>
              <a:t>Rewriting of a SPARQL query to an SQL one</a:t>
            </a:r>
          </a:p>
          <a:p>
            <a:pPr lvl="2" algn="just"/>
            <a:r>
              <a:rPr lang="en-US" sz="2400" dirty="0" smtClean="0"/>
              <a:t>SQL results transformed back to SPARQL results</a:t>
            </a:r>
          </a:p>
          <a:p>
            <a:pPr lvl="2" algn="just"/>
            <a:r>
              <a:rPr lang="en-US" sz="2400" dirty="0" smtClean="0"/>
              <a:t>Aka. query-driven access</a:t>
            </a:r>
          </a:p>
          <a:p>
            <a:pPr lvl="1" algn="just"/>
            <a:r>
              <a:rPr lang="en-US" sz="2800" dirty="0" smtClean="0"/>
              <a:t>Linked Data</a:t>
            </a:r>
          </a:p>
          <a:p>
            <a:pPr lvl="2" algn="just"/>
            <a:r>
              <a:rPr lang="en-US" sz="2400" dirty="0" smtClean="0"/>
              <a:t>Mapping result published as Linked Data (i.e. all </a:t>
            </a:r>
            <a:r>
              <a:rPr lang="en-US" sz="2400" dirty="0"/>
              <a:t>URIs use the HTTP scheme and, when dereferenced, provide useful  information for the resource they </a:t>
            </a:r>
            <a:r>
              <a:rPr lang="en-US" sz="2400" dirty="0" smtClean="0"/>
              <a:t>identify)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5949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Descriptive </a:t>
            </a:r>
            <a:r>
              <a:rPr lang="en-US" dirty="0" smtClean="0"/>
              <a:t>Features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Data </a:t>
            </a:r>
            <a:r>
              <a:rPr lang="en-US" sz="2800" dirty="0" smtClean="0"/>
              <a:t>Synchronization</a:t>
            </a:r>
          </a:p>
          <a:p>
            <a:pPr lvl="1"/>
            <a:r>
              <a:rPr lang="en-US" sz="2400" dirty="0" smtClean="0"/>
              <a:t>Does the mapping result reflect the current database contents?</a:t>
            </a:r>
          </a:p>
          <a:p>
            <a:pPr lvl="1"/>
            <a:r>
              <a:rPr lang="en-US" sz="2400" dirty="0" smtClean="0"/>
              <a:t>Static</a:t>
            </a:r>
          </a:p>
          <a:p>
            <a:pPr lvl="2"/>
            <a:r>
              <a:rPr lang="en-US" sz="2000" dirty="0" smtClean="0"/>
              <a:t>Mapping executed only once</a:t>
            </a:r>
          </a:p>
          <a:p>
            <a:pPr lvl="2"/>
            <a:r>
              <a:rPr lang="en-US" sz="2000" dirty="0" smtClean="0"/>
              <a:t>Mapping result not tied with source database</a:t>
            </a:r>
          </a:p>
          <a:p>
            <a:pPr lvl="1"/>
            <a:r>
              <a:rPr lang="en-US" sz="2400" dirty="0" smtClean="0"/>
              <a:t>Dynamic</a:t>
            </a:r>
          </a:p>
          <a:p>
            <a:pPr lvl="2"/>
            <a:r>
              <a:rPr lang="en-US" sz="2000" dirty="0" smtClean="0"/>
              <a:t>Mapping executed on every incoming query</a:t>
            </a:r>
          </a:p>
          <a:p>
            <a:pPr lvl="2"/>
            <a:r>
              <a:rPr lang="en-US" sz="2000" dirty="0" smtClean="0"/>
              <a:t>Mapping result depends on current database state</a:t>
            </a:r>
          </a:p>
          <a:p>
            <a:pPr lvl="1"/>
            <a:r>
              <a:rPr lang="en-US" sz="2400" dirty="0" smtClean="0"/>
              <a:t>Strongly related to data accessibility, redundant feature</a:t>
            </a:r>
          </a:p>
          <a:p>
            <a:pPr lvl="1"/>
            <a:r>
              <a:rPr lang="en-US" sz="2400" dirty="0" smtClean="0"/>
              <a:t>ETL methods are static</a:t>
            </a:r>
          </a:p>
          <a:p>
            <a:pPr lvl="1"/>
            <a:r>
              <a:rPr lang="en-US" sz="2400" dirty="0" smtClean="0"/>
              <a:t>SPARQL (query-driven) and Linked Data methods are dynamic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2785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Descriptive </a:t>
            </a:r>
            <a:r>
              <a:rPr lang="en-US" dirty="0" smtClean="0"/>
              <a:t>Features 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Mapping </a:t>
            </a:r>
            <a:r>
              <a:rPr lang="en-US" sz="3200" dirty="0" smtClean="0"/>
              <a:t>language</a:t>
            </a:r>
          </a:p>
          <a:p>
            <a:pPr lvl="1"/>
            <a:r>
              <a:rPr lang="en-US" sz="2800" dirty="0" smtClean="0"/>
              <a:t>The language </a:t>
            </a:r>
            <a:r>
              <a:rPr lang="en-US" sz="2800" dirty="0"/>
              <a:t>in which the mapping is </a:t>
            </a:r>
            <a:r>
              <a:rPr lang="en-US" sz="2800" dirty="0" smtClean="0"/>
              <a:t>represented</a:t>
            </a:r>
          </a:p>
          <a:p>
            <a:pPr lvl="1"/>
            <a:r>
              <a:rPr lang="en-US" sz="2800" dirty="0" smtClean="0"/>
              <a:t>Large variance of values: a lot of proprietary formats</a:t>
            </a:r>
          </a:p>
          <a:p>
            <a:pPr lvl="1"/>
            <a:r>
              <a:rPr lang="en-US" sz="2800" dirty="0" smtClean="0"/>
              <a:t>…until the standardization of R2RML</a:t>
            </a:r>
          </a:p>
          <a:p>
            <a:pPr lvl="1"/>
            <a:r>
              <a:rPr lang="en-US" sz="2800" dirty="0" smtClean="0"/>
              <a:t>Feature only applicable </a:t>
            </a:r>
            <a:r>
              <a:rPr lang="en-US" sz="2800" dirty="0"/>
              <a:t>to methods </a:t>
            </a:r>
            <a:r>
              <a:rPr lang="en-US" sz="2800" dirty="0" smtClean="0"/>
              <a:t>that need </a:t>
            </a:r>
            <a:r>
              <a:rPr lang="en-US" sz="2800" dirty="0"/>
              <a:t>to reuse the </a:t>
            </a:r>
            <a:r>
              <a:rPr lang="en-US" sz="2800" dirty="0" smtClean="0"/>
              <a:t>mapping</a:t>
            </a:r>
          </a:p>
          <a:p>
            <a:pPr lvl="2"/>
            <a:r>
              <a:rPr lang="en-US" sz="2400" dirty="0" smtClean="0"/>
              <a:t>E.g. not applicable to ontology generation methods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373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Descriptive </a:t>
            </a:r>
            <a:r>
              <a:rPr lang="en-US" dirty="0" smtClean="0"/>
              <a:t>Features (6)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Ontology language </a:t>
            </a:r>
            <a:endParaRPr lang="en-US" sz="3200" dirty="0" smtClean="0"/>
          </a:p>
          <a:p>
            <a:pPr lvl="1"/>
            <a:r>
              <a:rPr lang="en-US" sz="2800" dirty="0" smtClean="0"/>
              <a:t>The language </a:t>
            </a:r>
            <a:r>
              <a:rPr lang="en-US" sz="2800" dirty="0"/>
              <a:t>i</a:t>
            </a:r>
            <a:r>
              <a:rPr lang="en-US" sz="2800" dirty="0" smtClean="0"/>
              <a:t>n </a:t>
            </a:r>
            <a:r>
              <a:rPr lang="en-US" sz="2800" dirty="0"/>
              <a:t>which the involved ontology is </a:t>
            </a:r>
            <a:r>
              <a:rPr lang="en-US" sz="2800" dirty="0" smtClean="0"/>
              <a:t>expressed</a:t>
            </a:r>
            <a:endParaRPr lang="en-US" sz="2800" dirty="0"/>
          </a:p>
          <a:p>
            <a:pPr lvl="1"/>
            <a:r>
              <a:rPr lang="en-US" sz="2800" dirty="0" smtClean="0"/>
              <a:t>Either:</a:t>
            </a:r>
          </a:p>
          <a:p>
            <a:pPr lvl="2"/>
            <a:r>
              <a:rPr lang="en-US" sz="2400" dirty="0" smtClean="0"/>
              <a:t>The </a:t>
            </a:r>
            <a:r>
              <a:rPr lang="en-US" sz="2400" dirty="0"/>
              <a:t>language of the ontology generated by </a:t>
            </a:r>
            <a:r>
              <a:rPr lang="en-US" sz="2400" dirty="0" smtClean="0"/>
              <a:t>the approach</a:t>
            </a:r>
          </a:p>
          <a:p>
            <a:pPr lvl="2"/>
            <a:r>
              <a:rPr lang="en-US" sz="2400" dirty="0" smtClean="0"/>
              <a:t>The </a:t>
            </a:r>
            <a:r>
              <a:rPr lang="en-US" sz="2400" dirty="0"/>
              <a:t>language of the existing ontology </a:t>
            </a:r>
            <a:r>
              <a:rPr lang="en-US" sz="2400" dirty="0" smtClean="0"/>
              <a:t>required</a:t>
            </a:r>
          </a:p>
          <a:p>
            <a:pPr lvl="1"/>
            <a:r>
              <a:rPr lang="en-US" sz="2800" dirty="0" smtClean="0"/>
              <a:t>RDFS</a:t>
            </a:r>
          </a:p>
          <a:p>
            <a:pPr lvl="1"/>
            <a:r>
              <a:rPr lang="en-US" sz="2800" dirty="0" smtClean="0"/>
              <a:t>OWL (all </a:t>
            </a:r>
            <a:r>
              <a:rPr lang="en-US" sz="2800" dirty="0" err="1" smtClean="0"/>
              <a:t>flavours</a:t>
            </a:r>
            <a:r>
              <a:rPr lang="en-US" sz="2800" dirty="0" smtClean="0"/>
              <a:t> and dialects)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7547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Descriptive </a:t>
            </a:r>
            <a:r>
              <a:rPr lang="en-US" dirty="0" smtClean="0"/>
              <a:t>Features (7)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Vocabulary reuse</a:t>
            </a:r>
          </a:p>
          <a:p>
            <a:pPr lvl="1"/>
            <a:r>
              <a:rPr lang="en-US" sz="2800" dirty="0" smtClean="0"/>
              <a:t>Does the mapping support more </a:t>
            </a:r>
            <a:r>
              <a:rPr lang="en-US" sz="2800" dirty="0"/>
              <a:t>than </a:t>
            </a:r>
            <a:r>
              <a:rPr lang="en-US" sz="2800" dirty="0" smtClean="0"/>
              <a:t>one existing ontologies?</a:t>
            </a:r>
          </a:p>
          <a:p>
            <a:pPr lvl="1"/>
            <a:r>
              <a:rPr lang="en-US" sz="2800" dirty="0" smtClean="0"/>
              <a:t>Yes</a:t>
            </a:r>
          </a:p>
          <a:p>
            <a:pPr lvl="2"/>
            <a:r>
              <a:rPr lang="en-US" sz="2400" dirty="0" smtClean="0"/>
              <a:t>Mainly manual approaches</a:t>
            </a:r>
          </a:p>
          <a:p>
            <a:pPr lvl="2"/>
            <a:r>
              <a:rPr lang="en-US" sz="2400" dirty="0" smtClean="0"/>
              <a:t>Human user free to reuse terms from existing ontologies</a:t>
            </a:r>
          </a:p>
          <a:p>
            <a:pPr lvl="2"/>
            <a:r>
              <a:rPr lang="en-US" sz="2400" dirty="0" smtClean="0"/>
              <a:t>Not obligatory to reuse terms</a:t>
            </a:r>
          </a:p>
          <a:p>
            <a:pPr lvl="1"/>
            <a:r>
              <a:rPr lang="en-US" sz="2800" dirty="0" smtClean="0"/>
              <a:t>No</a:t>
            </a:r>
          </a:p>
          <a:p>
            <a:pPr lvl="2"/>
            <a:r>
              <a:rPr lang="en-US" sz="2400" dirty="0" smtClean="0"/>
              <a:t>E.g. methods generating a new “database schema ontology”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4423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Descriptive </a:t>
            </a:r>
            <a:r>
              <a:rPr lang="en-US" dirty="0" smtClean="0"/>
              <a:t>Features (8)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Software availability </a:t>
            </a:r>
            <a:endParaRPr lang="en-US" sz="3200" dirty="0" smtClean="0"/>
          </a:p>
          <a:p>
            <a:pPr lvl="1"/>
            <a:r>
              <a:rPr lang="en-US" sz="2800" dirty="0" smtClean="0"/>
              <a:t>Does the method have a free implementation?</a:t>
            </a:r>
          </a:p>
          <a:p>
            <a:pPr lvl="1"/>
            <a:r>
              <a:rPr lang="en-US" sz="2800" dirty="0" smtClean="0"/>
              <a:t>Theoretical methods</a:t>
            </a:r>
          </a:p>
          <a:p>
            <a:pPr lvl="1"/>
            <a:r>
              <a:rPr lang="en-US" sz="2800" dirty="0" smtClean="0"/>
              <a:t>Practical solutions</a:t>
            </a:r>
          </a:p>
          <a:p>
            <a:pPr lvl="1"/>
            <a:r>
              <a:rPr lang="en-US" sz="2800" dirty="0" smtClean="0"/>
              <a:t>Commercial software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16572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Descriptive </a:t>
            </a:r>
            <a:r>
              <a:rPr lang="en-US" dirty="0" smtClean="0"/>
              <a:t>Features (9)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200" dirty="0"/>
              <a:t>Graphical </a:t>
            </a:r>
            <a:r>
              <a:rPr lang="en-US" sz="3200" dirty="0" smtClean="0"/>
              <a:t>User Interface</a:t>
            </a:r>
          </a:p>
          <a:p>
            <a:pPr lvl="1" algn="just"/>
            <a:r>
              <a:rPr lang="en-US" sz="2800" dirty="0" smtClean="0"/>
              <a:t>Can the user interact with the system via a GUI?</a:t>
            </a:r>
          </a:p>
          <a:p>
            <a:pPr lvl="1" algn="just"/>
            <a:r>
              <a:rPr lang="en-US" sz="2800" dirty="0" smtClean="0"/>
              <a:t>Feature applicable to </a:t>
            </a:r>
            <a:r>
              <a:rPr lang="en-US" sz="2800" dirty="0"/>
              <a:t>approaches </a:t>
            </a:r>
            <a:r>
              <a:rPr lang="en-US" sz="2800" dirty="0" smtClean="0"/>
              <a:t>with </a:t>
            </a:r>
            <a:r>
              <a:rPr lang="en-US" sz="2800" dirty="0"/>
              <a:t>an accessible software </a:t>
            </a:r>
            <a:r>
              <a:rPr lang="en-US" sz="2800" dirty="0" smtClean="0"/>
              <a:t>implementation</a:t>
            </a:r>
          </a:p>
          <a:p>
            <a:pPr lvl="1" algn="just"/>
            <a:r>
              <a:rPr lang="en-US" sz="2800" dirty="0" smtClean="0"/>
              <a:t>Guides user through steps of the mapping process</a:t>
            </a:r>
          </a:p>
          <a:p>
            <a:pPr lvl="1" algn="just"/>
            <a:r>
              <a:rPr lang="en-US" sz="2800" dirty="0" smtClean="0"/>
              <a:t>Provides mapping suggestions</a:t>
            </a:r>
          </a:p>
          <a:p>
            <a:pPr lvl="1" algn="just"/>
            <a:r>
              <a:rPr lang="en-US" sz="2800" dirty="0" smtClean="0"/>
              <a:t>Essential for inexperienced users / users not familiar with SW technologies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704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Database-to-ontology mapping</a:t>
            </a:r>
          </a:p>
          <a:p>
            <a:pPr lvl="1"/>
            <a:r>
              <a:rPr lang="en-US" sz="2800" dirty="0" smtClean="0"/>
              <a:t>The </a:t>
            </a:r>
            <a:r>
              <a:rPr lang="en-US" sz="2800" dirty="0"/>
              <a:t>investigation of the similarities and differences among relational databases and Semantic Web</a:t>
            </a:r>
            <a:r>
              <a:rPr lang="el-GR" sz="2800" dirty="0"/>
              <a:t> </a:t>
            </a:r>
            <a:r>
              <a:rPr lang="en-US" sz="2800" dirty="0"/>
              <a:t>knowledge </a:t>
            </a:r>
            <a:r>
              <a:rPr lang="en-US" sz="2800" dirty="0" smtClean="0"/>
              <a:t>models</a:t>
            </a:r>
          </a:p>
          <a:p>
            <a:pPr lvl="1"/>
            <a:r>
              <a:rPr lang="en-US" sz="2800" dirty="0" smtClean="0"/>
              <a:t>Broad term encompassing several distinct problems</a:t>
            </a:r>
          </a:p>
          <a:p>
            <a:pPr lvl="1"/>
            <a:r>
              <a:rPr lang="en-US" sz="2800" dirty="0" smtClean="0"/>
              <a:t>Classification of approaches needed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7463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  <a:endParaRPr lang="el-GR" sz="3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Motivation-Benefits</a:t>
            </a: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Classification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of approaches</a:t>
            </a:r>
          </a:p>
          <a:p>
            <a:r>
              <a:rPr lang="en-US" sz="3200" dirty="0"/>
              <a:t>Creating ontology and triples from a relational database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Complete example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Future outlook</a:t>
            </a:r>
          </a:p>
          <a:p>
            <a:endParaRPr lang="en-US" sz="32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531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Creating Ontology and Triples from a Relational Database (</a:t>
            </a:r>
            <a:r>
              <a:rPr lang="en-US" sz="3200" dirty="0" smtClean="0"/>
              <a:t>1)</a:t>
            </a:r>
            <a:endParaRPr lang="el-GR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41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054584" y="1794933"/>
            <a:ext cx="7991828" cy="4504972"/>
            <a:chOff x="1409700" y="1785938"/>
            <a:chExt cx="6591300" cy="3730625"/>
          </a:xfrm>
        </p:grpSpPr>
        <p:pic>
          <p:nvPicPr>
            <p:cNvPr id="8" name="Picture 7" descr="E:\mimis\Σπουδές\Διδακτορικό\Publications\Working Papers\SWJ - survey\figures\gears.ep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688" y="4652963"/>
              <a:ext cx="431800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3"/>
            <p:cNvSpPr txBox="1">
              <a:spLocks noChangeArrowheads="1"/>
            </p:cNvSpPr>
            <p:nvPr/>
          </p:nvSpPr>
          <p:spPr bwMode="auto">
            <a:xfrm>
              <a:off x="1409700" y="2413000"/>
              <a:ext cx="1295400" cy="566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000" dirty="0">
                  <a:cs typeface="Times New Roman" panose="02020603050405020304" pitchFamily="18" charset="0"/>
                </a:rPr>
                <a:t>Relational database</a:t>
              </a:r>
              <a:endParaRPr lang="el-GR" altLang="en-US" sz="2000" dirty="0">
                <a:cs typeface="Times New Roman" panose="02020603050405020304" pitchFamily="18" charset="0"/>
              </a:endParaRPr>
            </a:p>
          </p:txBody>
        </p:sp>
        <p:grpSp>
          <p:nvGrpSpPr>
            <p:cNvPr id="10" name="Group 5"/>
            <p:cNvGrpSpPr>
              <a:grpSpLocks/>
            </p:cNvGrpSpPr>
            <p:nvPr/>
          </p:nvGrpSpPr>
          <p:grpSpPr bwMode="auto">
            <a:xfrm>
              <a:off x="5572125" y="1857375"/>
              <a:ext cx="928688" cy="714375"/>
              <a:chOff x="3995936" y="908720"/>
              <a:chExt cx="1512168" cy="1224136"/>
            </a:xfrm>
          </p:grpSpPr>
          <p:sp>
            <p:nvSpPr>
              <p:cNvPr id="43" name="Folded Corner 42"/>
              <p:cNvSpPr/>
              <p:nvPr/>
            </p:nvSpPr>
            <p:spPr>
              <a:xfrm rot="10800000">
                <a:off x="4786916" y="1341249"/>
                <a:ext cx="721188" cy="791607"/>
              </a:xfrm>
              <a:prstGeom prst="foldedCorne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l-GR" sz="2400"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Folded Corner 43"/>
              <p:cNvSpPr/>
              <p:nvPr/>
            </p:nvSpPr>
            <p:spPr>
              <a:xfrm rot="10800000">
                <a:off x="3995936" y="1341249"/>
                <a:ext cx="721188" cy="791607"/>
              </a:xfrm>
              <a:prstGeom prst="foldedCorne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l-GR" sz="2400"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45" name="Picture 1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39952" y="1484784"/>
                <a:ext cx="504056" cy="5040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6" name="Picture 17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32040" y="1484784"/>
                <a:ext cx="504056" cy="5040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7" name="Folded Corner 46"/>
              <p:cNvSpPr/>
              <p:nvPr/>
            </p:nvSpPr>
            <p:spPr>
              <a:xfrm rot="10800000">
                <a:off x="4427615" y="908720"/>
                <a:ext cx="721187" cy="791609"/>
              </a:xfrm>
              <a:prstGeom prst="foldedCorne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l-GR" sz="2400"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48" name="Picture 1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72000" y="1052736"/>
                <a:ext cx="504056" cy="5040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1" name="Rectangle 10"/>
            <p:cNvSpPr/>
            <p:nvPr/>
          </p:nvSpPr>
          <p:spPr>
            <a:xfrm>
              <a:off x="3295650" y="3071813"/>
              <a:ext cx="1347788" cy="1428750"/>
            </a:xfrm>
            <a:prstGeom prst="rect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l-GR" sz="24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3"/>
            <p:cNvSpPr txBox="1">
              <a:spLocks noChangeArrowheads="1"/>
            </p:cNvSpPr>
            <p:nvPr/>
          </p:nvSpPr>
          <p:spPr bwMode="auto">
            <a:xfrm>
              <a:off x="3357563" y="2428875"/>
              <a:ext cx="1295400" cy="566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000" dirty="0">
                  <a:cs typeface="Times New Roman" panose="02020603050405020304" pitchFamily="18" charset="0"/>
                </a:rPr>
                <a:t>Mapping engine</a:t>
              </a:r>
              <a:endParaRPr lang="el-GR" altLang="en-US" sz="2000" dirty="0">
                <a:cs typeface="Times New Roman" panose="02020603050405020304" pitchFamily="18" charset="0"/>
              </a:endParaRPr>
            </a:p>
          </p:txBody>
        </p:sp>
        <p:grpSp>
          <p:nvGrpSpPr>
            <p:cNvPr id="13" name="Group 14"/>
            <p:cNvGrpSpPr>
              <a:grpSpLocks/>
            </p:cNvGrpSpPr>
            <p:nvPr/>
          </p:nvGrpSpPr>
          <p:grpSpPr bwMode="auto">
            <a:xfrm>
              <a:off x="3429000" y="3143250"/>
              <a:ext cx="1152525" cy="576263"/>
              <a:chOff x="2143108" y="3567315"/>
              <a:chExt cx="1152128" cy="576064"/>
            </a:xfrm>
          </p:grpSpPr>
          <p:sp>
            <p:nvSpPr>
              <p:cNvPr id="41" name="Folded Corner 40"/>
              <p:cNvSpPr/>
              <p:nvPr/>
            </p:nvSpPr>
            <p:spPr>
              <a:xfrm rot="10800000">
                <a:off x="2143108" y="3567315"/>
                <a:ext cx="1080716" cy="576064"/>
              </a:xfrm>
              <a:prstGeom prst="foldedCorne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l-GR" sz="2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TextBox 16"/>
              <p:cNvSpPr txBox="1">
                <a:spLocks noChangeArrowheads="1"/>
              </p:cNvSpPr>
              <p:nvPr/>
            </p:nvSpPr>
            <p:spPr bwMode="auto">
              <a:xfrm>
                <a:off x="2143108" y="3643314"/>
                <a:ext cx="1152128" cy="3198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2000">
                    <a:cs typeface="Times New Roman" panose="02020603050405020304" pitchFamily="18" charset="0"/>
                  </a:rPr>
                  <a:t>Mappings</a:t>
                </a:r>
                <a:endParaRPr lang="el-GR" altLang="en-US" sz="2000"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4" name="Group 17"/>
            <p:cNvGrpSpPr>
              <a:grpSpLocks/>
            </p:cNvGrpSpPr>
            <p:nvPr/>
          </p:nvGrpSpPr>
          <p:grpSpPr bwMode="auto">
            <a:xfrm>
              <a:off x="3429000" y="3786188"/>
              <a:ext cx="1152525" cy="576262"/>
              <a:chOff x="2143108" y="3567315"/>
              <a:chExt cx="1152128" cy="576064"/>
            </a:xfrm>
          </p:grpSpPr>
          <p:sp>
            <p:nvSpPr>
              <p:cNvPr id="39" name="Folded Corner 38"/>
              <p:cNvSpPr/>
              <p:nvPr/>
            </p:nvSpPr>
            <p:spPr>
              <a:xfrm rot="10800000">
                <a:off x="2143108" y="3567315"/>
                <a:ext cx="1080716" cy="576064"/>
              </a:xfrm>
              <a:prstGeom prst="foldedCorne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l-GR" sz="2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TextBox 19"/>
              <p:cNvSpPr txBox="1">
                <a:spLocks noChangeArrowheads="1"/>
              </p:cNvSpPr>
              <p:nvPr/>
            </p:nvSpPr>
            <p:spPr bwMode="auto">
              <a:xfrm>
                <a:off x="2143108" y="3643314"/>
                <a:ext cx="1152128" cy="3198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2000">
                    <a:cs typeface="Times New Roman" panose="02020603050405020304" pitchFamily="18" charset="0"/>
                  </a:rPr>
                  <a:t>Rules</a:t>
                </a:r>
                <a:endParaRPr lang="el-GR" altLang="en-US" sz="2000"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5" name="TextBox 20"/>
            <p:cNvSpPr txBox="1">
              <a:spLocks noChangeArrowheads="1"/>
            </p:cNvSpPr>
            <p:nvPr/>
          </p:nvSpPr>
          <p:spPr bwMode="auto">
            <a:xfrm>
              <a:off x="6705600" y="2143125"/>
              <a:ext cx="1295400" cy="319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cs typeface="Times New Roman" panose="02020603050405020304" pitchFamily="18" charset="0"/>
                </a:rPr>
                <a:t>File storage</a:t>
              </a:r>
              <a:endParaRPr lang="el-GR" altLang="en-US" sz="2000">
                <a:cs typeface="Times New Roman" panose="02020603050405020304" pitchFamily="18" charset="0"/>
              </a:endParaRPr>
            </a:p>
          </p:txBody>
        </p:sp>
        <p:sp>
          <p:nvSpPr>
            <p:cNvPr id="16" name="TextBox 21"/>
            <p:cNvSpPr txBox="1">
              <a:spLocks noChangeArrowheads="1"/>
            </p:cNvSpPr>
            <p:nvPr/>
          </p:nvSpPr>
          <p:spPr bwMode="auto">
            <a:xfrm>
              <a:off x="6705600" y="2928938"/>
              <a:ext cx="1295400" cy="566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cs typeface="Times New Roman" panose="02020603050405020304" pitchFamily="18" charset="0"/>
                </a:rPr>
                <a:t>Persistent storage</a:t>
              </a:r>
              <a:endParaRPr lang="el-GR" altLang="en-US" sz="2000">
                <a:cs typeface="Times New Roman" panose="02020603050405020304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357813" y="1785938"/>
              <a:ext cx="1285875" cy="2071687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l-GR" sz="2400"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4643438" y="2428875"/>
              <a:ext cx="714375" cy="96361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24"/>
            <p:cNvSpPr txBox="1">
              <a:spLocks noChangeArrowheads="1"/>
            </p:cNvSpPr>
            <p:nvPr/>
          </p:nvSpPr>
          <p:spPr bwMode="auto">
            <a:xfrm rot="18451678">
              <a:off x="4566444" y="2508539"/>
              <a:ext cx="714375" cy="326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000" dirty="0">
                  <a:cs typeface="Times New Roman" panose="02020603050405020304" pitchFamily="18" charset="0"/>
                </a:rPr>
                <a:t>ETL</a:t>
              </a:r>
              <a:endParaRPr lang="el-GR" altLang="en-US" sz="2000" dirty="0">
                <a:cs typeface="Times New Roman" panose="02020603050405020304" pitchFamily="18" charset="0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2439988" y="3500438"/>
              <a:ext cx="857250" cy="158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endCxn id="11" idx="3"/>
            </p:cNvCxnSpPr>
            <p:nvPr/>
          </p:nvCxnSpPr>
          <p:spPr>
            <a:xfrm flipH="1" flipV="1">
              <a:off x="4643438" y="3786188"/>
              <a:ext cx="1428750" cy="78581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8"/>
            <p:cNvSpPr txBox="1">
              <a:spLocks noChangeArrowheads="1"/>
            </p:cNvSpPr>
            <p:nvPr/>
          </p:nvSpPr>
          <p:spPr bwMode="auto">
            <a:xfrm rot="1752159">
              <a:off x="4926013" y="3957219"/>
              <a:ext cx="1338262" cy="319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cs typeface="Times New Roman" panose="02020603050405020304" pitchFamily="18" charset="0"/>
                </a:rPr>
                <a:t>Linked Data</a:t>
              </a:r>
              <a:endParaRPr lang="el-GR" altLang="en-US" sz="2000">
                <a:cs typeface="Times New Roman" panose="02020603050405020304" pitchFamily="18" charset="0"/>
              </a:endParaRPr>
            </a:p>
          </p:txBody>
        </p:sp>
        <p:sp>
          <p:nvSpPr>
            <p:cNvPr id="23" name="Flowchart: Connector 22"/>
            <p:cNvSpPr/>
            <p:nvPr/>
          </p:nvSpPr>
          <p:spPr>
            <a:xfrm>
              <a:off x="4714875" y="2928938"/>
              <a:ext cx="285750" cy="28575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Calibri" panose="020F0502020204030204" pitchFamily="34" charset="0"/>
                  <a:cs typeface="Times New Roman" pitchFamily="18" charset="0"/>
                </a:rPr>
                <a:t>1</a:t>
              </a:r>
              <a:endParaRPr lang="el-GR" dirty="0">
                <a:latin typeface="Calibri" panose="020F0502020204030204" pitchFamily="34" charset="0"/>
                <a:cs typeface="Times New Roman" pitchFamily="18" charset="0"/>
              </a:endParaRPr>
            </a:p>
          </p:txBody>
        </p:sp>
        <p:sp>
          <p:nvSpPr>
            <p:cNvPr id="24" name="Flowchart: Connector 23"/>
            <p:cNvSpPr/>
            <p:nvPr/>
          </p:nvSpPr>
          <p:spPr>
            <a:xfrm>
              <a:off x="4786313" y="3786188"/>
              <a:ext cx="285750" cy="28575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Calibri" panose="020F0502020204030204" pitchFamily="34" charset="0"/>
                  <a:cs typeface="Times New Roman" pitchFamily="18" charset="0"/>
                </a:rPr>
                <a:t>2</a:t>
              </a:r>
              <a:endParaRPr lang="el-GR" dirty="0">
                <a:latin typeface="Calibri" panose="020F0502020204030204" pitchFamily="34" charset="0"/>
                <a:cs typeface="Times New Roman" pitchFamily="18" charset="0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rot="10800000">
              <a:off x="2439988" y="4071938"/>
              <a:ext cx="857250" cy="158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Flowchart: Connector 25"/>
            <p:cNvSpPr/>
            <p:nvPr/>
          </p:nvSpPr>
          <p:spPr>
            <a:xfrm>
              <a:off x="2582863" y="4143375"/>
              <a:ext cx="285750" cy="28575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Calibri" panose="020F0502020204030204" pitchFamily="34" charset="0"/>
                  <a:cs typeface="Times New Roman" pitchFamily="18" charset="0"/>
                </a:rPr>
                <a:t>2</a:t>
              </a:r>
              <a:endParaRPr lang="el-GR" dirty="0">
                <a:latin typeface="Calibri" panose="020F0502020204030204" pitchFamily="34" charset="0"/>
                <a:cs typeface="Times New Roman" pitchFamily="18" charset="0"/>
              </a:endParaRPr>
            </a:p>
          </p:txBody>
        </p:sp>
        <p:sp>
          <p:nvSpPr>
            <p:cNvPr id="27" name="Flowchart: Connector 26"/>
            <p:cNvSpPr/>
            <p:nvPr/>
          </p:nvSpPr>
          <p:spPr>
            <a:xfrm>
              <a:off x="2940050" y="4143375"/>
              <a:ext cx="285750" cy="28575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Calibri" panose="020F0502020204030204" pitchFamily="34" charset="0"/>
                  <a:cs typeface="Times New Roman" pitchFamily="18" charset="0"/>
                </a:rPr>
                <a:t>3</a:t>
              </a:r>
              <a:endParaRPr lang="el-GR" dirty="0">
                <a:latin typeface="Calibri" panose="020F0502020204030204" pitchFamily="34" charset="0"/>
                <a:cs typeface="Times New Roman" pitchFamily="18" charset="0"/>
              </a:endParaRPr>
            </a:p>
          </p:txBody>
        </p:sp>
        <p:sp>
          <p:nvSpPr>
            <p:cNvPr id="28" name="TextBox 35"/>
            <p:cNvSpPr txBox="1">
              <a:spLocks noChangeArrowheads="1"/>
            </p:cNvSpPr>
            <p:nvPr/>
          </p:nvSpPr>
          <p:spPr bwMode="auto">
            <a:xfrm>
              <a:off x="2654300" y="3714750"/>
              <a:ext cx="571500" cy="319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cs typeface="Times New Roman" panose="02020603050405020304" pitchFamily="18" charset="0"/>
                </a:rPr>
                <a:t>SQL</a:t>
              </a:r>
              <a:endParaRPr lang="el-GR" altLang="en-US" sz="2000">
                <a:cs typeface="Times New Roman" panose="02020603050405020304" pitchFamily="18" charset="0"/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rot="10800000">
              <a:off x="4643438" y="4286250"/>
              <a:ext cx="1143000" cy="64293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lowchart: Connector 29"/>
            <p:cNvSpPr/>
            <p:nvPr/>
          </p:nvSpPr>
          <p:spPr>
            <a:xfrm>
              <a:off x="4786313" y="4286250"/>
              <a:ext cx="285750" cy="28575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Calibri" panose="020F0502020204030204" pitchFamily="34" charset="0"/>
                  <a:cs typeface="Times New Roman" pitchFamily="18" charset="0"/>
                </a:rPr>
                <a:t>3</a:t>
              </a:r>
              <a:endParaRPr lang="el-GR" dirty="0">
                <a:latin typeface="Calibri" panose="020F0502020204030204" pitchFamily="34" charset="0"/>
                <a:cs typeface="Times New Roman" pitchFamily="18" charset="0"/>
              </a:endParaRPr>
            </a:p>
          </p:txBody>
        </p:sp>
        <p:sp>
          <p:nvSpPr>
            <p:cNvPr id="31" name="TextBox 38"/>
            <p:cNvSpPr txBox="1">
              <a:spLocks noChangeArrowheads="1"/>
            </p:cNvSpPr>
            <p:nvPr/>
          </p:nvSpPr>
          <p:spPr bwMode="auto">
            <a:xfrm rot="1752159">
              <a:off x="4854575" y="4385843"/>
              <a:ext cx="1338263" cy="319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cs typeface="Times New Roman" panose="02020603050405020304" pitchFamily="18" charset="0"/>
                </a:rPr>
                <a:t>SPARQL</a:t>
              </a:r>
              <a:endParaRPr lang="el-GR" altLang="en-US" sz="2000">
                <a:cs typeface="Times New Roman" panose="02020603050405020304" pitchFamily="18" charset="0"/>
              </a:endParaRPr>
            </a:p>
          </p:txBody>
        </p:sp>
        <p:pic>
          <p:nvPicPr>
            <p:cNvPr id="32" name="Picture 2" descr="E:\mimis\Σπουδές\Διδακτορικό\Publications\Working Papers\SWJ - survey\figures\sparql.eps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4888" y="4941888"/>
              <a:ext cx="574675" cy="574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" descr="E:\mimis\Σπουδές\Διδακτορικό\Publications\Working Papers\SWJ - survey\figures\rdf.eps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13425" y="2979738"/>
              <a:ext cx="488950" cy="528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7" descr="E:\mimis\Σπουδές\Διδακτορικό\Publications\Working Papers\SWJ - survey\figures\gears.ep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7200" y="2565400"/>
              <a:ext cx="433388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Can 34"/>
            <p:cNvSpPr/>
            <p:nvPr/>
          </p:nvSpPr>
          <p:spPr>
            <a:xfrm>
              <a:off x="1709738" y="3254375"/>
              <a:ext cx="730250" cy="1050925"/>
            </a:xfrm>
            <a:prstGeom prst="ca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l-GR" sz="2400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Can 35"/>
            <p:cNvSpPr/>
            <p:nvPr/>
          </p:nvSpPr>
          <p:spPr>
            <a:xfrm>
              <a:off x="5661025" y="2695575"/>
              <a:ext cx="730250" cy="1050925"/>
            </a:xfrm>
            <a:prstGeom prst="ca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l-GR" sz="2400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37" name="Picture 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8488" y="3952875"/>
              <a:ext cx="412750" cy="803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4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6800" y="3978275"/>
              <a:ext cx="830263" cy="80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35052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Creating Ontology and Triples from a Relational </a:t>
            </a:r>
            <a:r>
              <a:rPr lang="en-US" sz="3200" dirty="0" smtClean="0"/>
              <a:t>Database (2)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Generation of a new ontology</a:t>
            </a:r>
          </a:p>
          <a:p>
            <a:r>
              <a:rPr lang="en-US" sz="2800" dirty="0" smtClean="0"/>
              <a:t>Population with RDF data originating from the database</a:t>
            </a:r>
          </a:p>
          <a:p>
            <a:r>
              <a:rPr lang="en-US" sz="2800" dirty="0" smtClean="0"/>
              <a:t>Mapping engine </a:t>
            </a:r>
          </a:p>
          <a:p>
            <a:pPr lvl="1"/>
            <a:r>
              <a:rPr lang="en-US" sz="2400" dirty="0" smtClean="0"/>
              <a:t>Communicates with database</a:t>
            </a:r>
          </a:p>
          <a:p>
            <a:pPr lvl="1"/>
            <a:r>
              <a:rPr lang="en-US" sz="2400" dirty="0" smtClean="0"/>
              <a:t>Uses heuristic or manually defined rules</a:t>
            </a:r>
          </a:p>
          <a:p>
            <a:r>
              <a:rPr lang="en-US" sz="2800" dirty="0" smtClean="0"/>
              <a:t>3 ways to access the generated RDF data</a:t>
            </a:r>
          </a:p>
          <a:p>
            <a:pPr lvl="1"/>
            <a:r>
              <a:rPr lang="en-US" sz="2400" dirty="0" smtClean="0"/>
              <a:t>ETL</a:t>
            </a:r>
          </a:p>
          <a:p>
            <a:pPr lvl="1"/>
            <a:r>
              <a:rPr lang="en-US" sz="2400" dirty="0" smtClean="0"/>
              <a:t>SPARQL</a:t>
            </a:r>
          </a:p>
          <a:p>
            <a:pPr lvl="1"/>
            <a:r>
              <a:rPr lang="en-US" sz="2400" dirty="0" smtClean="0"/>
              <a:t>Linked Data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51097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 Approach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Method proposed by Tim Berners-Lee (1998)</a:t>
            </a:r>
          </a:p>
          <a:p>
            <a:r>
              <a:rPr lang="en-US" sz="3200" dirty="0" smtClean="0"/>
              <a:t>Generic, applicable to every database</a:t>
            </a:r>
          </a:p>
          <a:p>
            <a:r>
              <a:rPr lang="en-US" sz="3200" dirty="0" smtClean="0"/>
              <a:t>Automatic</a:t>
            </a:r>
          </a:p>
          <a:p>
            <a:r>
              <a:rPr lang="en-US" sz="3200" dirty="0" smtClean="0"/>
              <a:t>“Table-to-class</a:t>
            </a:r>
            <a:r>
              <a:rPr lang="en-US" sz="3200" dirty="0"/>
              <a:t>, column-to-predicate” method</a:t>
            </a:r>
            <a:endParaRPr lang="en-US" sz="3200" dirty="0" smtClean="0"/>
          </a:p>
          <a:p>
            <a:r>
              <a:rPr lang="en-US" sz="3200" dirty="0" smtClean="0"/>
              <a:t>A URI generation scheme also needed</a:t>
            </a:r>
          </a:p>
          <a:p>
            <a:pPr lvl="1"/>
            <a:r>
              <a:rPr lang="en-US" sz="2800" dirty="0" smtClean="0"/>
              <a:t>Should be reversible (i.e. recognize database element from URI)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30727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 Approach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Rules:</a:t>
            </a:r>
            <a:endParaRPr lang="en-US" sz="3200" dirty="0"/>
          </a:p>
          <a:p>
            <a:pPr marL="457200" lvl="1" indent="0">
              <a:buNone/>
            </a:pPr>
            <a:r>
              <a:rPr lang="en-US" sz="2800" dirty="0"/>
              <a:t>(a) Every relation </a:t>
            </a:r>
            <a:r>
              <a:rPr lang="en-US" sz="2800" i="1" dirty="0"/>
              <a:t>R </a:t>
            </a:r>
            <a:r>
              <a:rPr lang="en-US" sz="2800" dirty="0"/>
              <a:t>maps to an RDFS class </a:t>
            </a:r>
            <a:r>
              <a:rPr lang="en-US" sz="2800" i="1" dirty="0"/>
              <a:t>C</a:t>
            </a:r>
            <a:r>
              <a:rPr lang="en-US" sz="2800" dirty="0"/>
              <a:t>(</a:t>
            </a:r>
            <a:r>
              <a:rPr lang="en-US" sz="2800" i="1" dirty="0"/>
              <a:t>R</a:t>
            </a:r>
            <a:r>
              <a:rPr lang="en-US" sz="2800" dirty="0" smtClean="0"/>
              <a:t>)</a:t>
            </a:r>
            <a:endParaRPr lang="en-US" sz="2800" dirty="0"/>
          </a:p>
          <a:p>
            <a:pPr marL="457200" lvl="1" indent="0">
              <a:buNone/>
            </a:pPr>
            <a:r>
              <a:rPr lang="en-US" sz="2800" dirty="0"/>
              <a:t>(b) Every tuple of a relation </a:t>
            </a:r>
            <a:r>
              <a:rPr lang="en-US" sz="2800" i="1" dirty="0"/>
              <a:t>R </a:t>
            </a:r>
            <a:r>
              <a:rPr lang="en-US" sz="2800" dirty="0"/>
              <a:t>maps to an RDF node of type </a:t>
            </a:r>
            <a:r>
              <a:rPr lang="en-US" sz="2800" i="1" dirty="0"/>
              <a:t>C</a:t>
            </a:r>
            <a:r>
              <a:rPr lang="en-US" sz="2800" dirty="0"/>
              <a:t>(</a:t>
            </a:r>
            <a:r>
              <a:rPr lang="en-US" sz="2800" i="1" dirty="0"/>
              <a:t>R</a:t>
            </a:r>
            <a:r>
              <a:rPr lang="en-US" sz="2800" dirty="0" smtClean="0"/>
              <a:t>)</a:t>
            </a:r>
            <a:endParaRPr lang="en-US" sz="2800" dirty="0"/>
          </a:p>
          <a:p>
            <a:pPr marL="457200" lvl="1" indent="0">
              <a:buNone/>
            </a:pPr>
            <a:r>
              <a:rPr lang="en-US" sz="2800" dirty="0"/>
              <a:t>(c) Every attribute </a:t>
            </a:r>
            <a:r>
              <a:rPr lang="en-US" sz="2800" i="1" dirty="0" err="1"/>
              <a:t>att</a:t>
            </a:r>
            <a:r>
              <a:rPr lang="en-US" sz="2800" i="1" dirty="0"/>
              <a:t> </a:t>
            </a:r>
            <a:r>
              <a:rPr lang="en-US" sz="2800" dirty="0"/>
              <a:t>of a relation maps to an RDF property </a:t>
            </a:r>
            <a:r>
              <a:rPr lang="en-US" sz="2800" i="1" dirty="0"/>
              <a:t>P</a:t>
            </a:r>
            <a:r>
              <a:rPr lang="en-US" sz="2800" dirty="0"/>
              <a:t>(</a:t>
            </a:r>
            <a:r>
              <a:rPr lang="en-US" sz="2800" i="1" dirty="0" err="1"/>
              <a:t>att</a:t>
            </a:r>
            <a:r>
              <a:rPr lang="en-US" sz="2800" dirty="0" smtClean="0"/>
              <a:t>)</a:t>
            </a:r>
            <a:endParaRPr lang="en-US" sz="2800" dirty="0"/>
          </a:p>
          <a:p>
            <a:pPr marL="457200" lvl="1" indent="0">
              <a:buNone/>
            </a:pPr>
            <a:r>
              <a:rPr lang="en-US" sz="2800" dirty="0"/>
              <a:t>(d) For every tuple </a:t>
            </a:r>
            <a:r>
              <a:rPr lang="en-US" sz="2800" i="1" dirty="0"/>
              <a:t>R</a:t>
            </a:r>
            <a:r>
              <a:rPr lang="en-US" sz="2800" dirty="0"/>
              <a:t>[</a:t>
            </a:r>
            <a:r>
              <a:rPr lang="en-US" sz="2800" i="1" dirty="0"/>
              <a:t>t</a:t>
            </a:r>
            <a:r>
              <a:rPr lang="en-US" sz="2800" dirty="0"/>
              <a:t>], the value of an attribute </a:t>
            </a:r>
            <a:r>
              <a:rPr lang="en-US" sz="2800" i="1" dirty="0" err="1"/>
              <a:t>att</a:t>
            </a:r>
            <a:r>
              <a:rPr lang="en-US" sz="2800" i="1" dirty="0"/>
              <a:t> </a:t>
            </a:r>
            <a:r>
              <a:rPr lang="en-US" sz="2800" dirty="0"/>
              <a:t>maps to a value of the property </a:t>
            </a:r>
            <a:r>
              <a:rPr lang="en-US" sz="2800" i="1" dirty="0"/>
              <a:t>P</a:t>
            </a:r>
            <a:r>
              <a:rPr lang="en-US" sz="2800" dirty="0"/>
              <a:t>(</a:t>
            </a:r>
            <a:r>
              <a:rPr lang="en-US" sz="2800" i="1" dirty="0" err="1"/>
              <a:t>att</a:t>
            </a:r>
            <a:r>
              <a:rPr lang="en-US" sz="2800" dirty="0"/>
              <a:t>) for </a:t>
            </a:r>
            <a:r>
              <a:rPr lang="en-US" sz="2800" dirty="0" smtClean="0"/>
              <a:t>the node </a:t>
            </a:r>
            <a:r>
              <a:rPr lang="en-US" sz="2800" dirty="0"/>
              <a:t>corresponding to the tuple </a:t>
            </a:r>
            <a:r>
              <a:rPr lang="en-US" sz="2800" i="1" dirty="0"/>
              <a:t>R</a:t>
            </a:r>
            <a:r>
              <a:rPr lang="en-US" sz="2800" dirty="0"/>
              <a:t>[</a:t>
            </a:r>
            <a:r>
              <a:rPr lang="en-US" sz="2800" i="1" dirty="0"/>
              <a:t>t</a:t>
            </a:r>
            <a:r>
              <a:rPr lang="en-US" sz="2800" dirty="0" smtClean="0"/>
              <a:t>]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04599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Basic Approach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3900197"/>
            <a:ext cx="10256520" cy="22767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i="1" dirty="0" err="1" smtClean="0"/>
              <a:t>db</a:t>
            </a:r>
            <a:r>
              <a:rPr lang="en-US" sz="2400" dirty="0" smtClean="0"/>
              <a:t>: database name</a:t>
            </a:r>
          </a:p>
          <a:p>
            <a:pPr marL="0" indent="0">
              <a:buNone/>
            </a:pPr>
            <a:r>
              <a:rPr lang="en-US" sz="2400" i="1" dirty="0" err="1" smtClean="0"/>
              <a:t>rel</a:t>
            </a:r>
            <a:r>
              <a:rPr lang="en-US" sz="2400" dirty="0" smtClean="0"/>
              <a:t>: relation name</a:t>
            </a:r>
          </a:p>
          <a:p>
            <a:pPr marL="0" indent="0">
              <a:buNone/>
            </a:pPr>
            <a:r>
              <a:rPr lang="en-US" sz="2400" i="1" dirty="0" err="1" smtClean="0"/>
              <a:t>attr</a:t>
            </a:r>
            <a:r>
              <a:rPr lang="en-US" sz="2400" dirty="0" smtClean="0"/>
              <a:t>: attribute name</a:t>
            </a:r>
          </a:p>
          <a:p>
            <a:pPr marL="0" indent="0">
              <a:buNone/>
            </a:pPr>
            <a:r>
              <a:rPr lang="en-US" sz="2400" i="1" dirty="0" err="1" smtClean="0"/>
              <a:t>pk</a:t>
            </a:r>
            <a:r>
              <a:rPr lang="en-US" sz="2400" dirty="0" smtClean="0"/>
              <a:t>: name of a primary key</a:t>
            </a:r>
          </a:p>
          <a:p>
            <a:pPr marL="0" indent="0">
              <a:buNone/>
            </a:pPr>
            <a:r>
              <a:rPr lang="en-US" sz="2400" i="1" dirty="0" err="1" smtClean="0"/>
              <a:t>pkval</a:t>
            </a:r>
            <a:r>
              <a:rPr lang="en-US" sz="2400" dirty="0" smtClean="0"/>
              <a:t>: value of primary key for given tuple</a:t>
            </a:r>
            <a:endParaRPr lang="en-US" sz="240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45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087310"/>
              </p:ext>
            </p:extLst>
          </p:nvPr>
        </p:nvGraphicFramePr>
        <p:xfrm>
          <a:off x="566059" y="2342606"/>
          <a:ext cx="11048999" cy="152414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185011"/>
                <a:gridCol w="3902023"/>
                <a:gridCol w="4961965"/>
              </a:tblGrid>
              <a:tr h="30482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Database Element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URI </a:t>
                      </a:r>
                      <a:r>
                        <a:rPr lang="en-US" sz="1800" dirty="0" smtClean="0">
                          <a:effectLst/>
                        </a:rPr>
                        <a:t>Template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Example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48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Database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{</a:t>
                      </a:r>
                      <a:r>
                        <a:rPr lang="el-GR" sz="1800" i="1" dirty="0" err="1">
                          <a:effectLst/>
                        </a:rPr>
                        <a:t>base_URI</a:t>
                      </a:r>
                      <a:r>
                        <a:rPr lang="el-GR" sz="1800" dirty="0">
                          <a:effectLst/>
                        </a:rPr>
                        <a:t>}</a:t>
                      </a:r>
                      <a:r>
                        <a:rPr lang="en-US" sz="1800" dirty="0">
                          <a:effectLst/>
                        </a:rPr>
                        <a:t>/</a:t>
                      </a:r>
                      <a:r>
                        <a:rPr lang="el-GR" sz="1800" dirty="0">
                          <a:effectLst/>
                        </a:rPr>
                        <a:t>{</a:t>
                      </a:r>
                      <a:r>
                        <a:rPr lang="el-GR" sz="1800" i="1" dirty="0" err="1">
                          <a:effectLst/>
                        </a:rPr>
                        <a:t>db</a:t>
                      </a:r>
                      <a:r>
                        <a:rPr lang="el-GR" sz="1800" dirty="0">
                          <a:effectLst/>
                        </a:rPr>
                        <a:t>}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http://www.example.org/company_db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48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Relation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{</a:t>
                      </a:r>
                      <a:r>
                        <a:rPr lang="el-GR" sz="1800" i="1" dirty="0" err="1">
                          <a:effectLst/>
                        </a:rPr>
                        <a:t>base_URI</a:t>
                      </a:r>
                      <a:r>
                        <a:rPr lang="el-GR" sz="1800" dirty="0">
                          <a:effectLst/>
                        </a:rPr>
                        <a:t>}</a:t>
                      </a:r>
                      <a:r>
                        <a:rPr lang="en-US" sz="1800" dirty="0">
                          <a:effectLst/>
                        </a:rPr>
                        <a:t>/</a:t>
                      </a:r>
                      <a:r>
                        <a:rPr lang="el-GR" sz="1800" dirty="0">
                          <a:effectLst/>
                        </a:rPr>
                        <a:t>{</a:t>
                      </a:r>
                      <a:r>
                        <a:rPr lang="el-GR" sz="1800" i="1" dirty="0" err="1">
                          <a:effectLst/>
                        </a:rPr>
                        <a:t>db</a:t>
                      </a:r>
                      <a:r>
                        <a:rPr lang="el-GR" sz="1800" dirty="0">
                          <a:effectLst/>
                        </a:rPr>
                        <a:t>}</a:t>
                      </a:r>
                      <a:r>
                        <a:rPr lang="en-US" sz="1800" dirty="0">
                          <a:effectLst/>
                        </a:rPr>
                        <a:t>/{</a:t>
                      </a:r>
                      <a:r>
                        <a:rPr lang="en-US" sz="1800" i="1" dirty="0" err="1">
                          <a:effectLst/>
                        </a:rPr>
                        <a:t>rel</a:t>
                      </a:r>
                      <a:r>
                        <a:rPr lang="en-US" sz="1800" dirty="0">
                          <a:effectLst/>
                        </a:rPr>
                        <a:t>}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http://www.example.org/company_db/emp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48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Attribute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{</a:t>
                      </a:r>
                      <a:r>
                        <a:rPr lang="en-US" sz="1800" i="1" dirty="0" err="1">
                          <a:effectLst/>
                        </a:rPr>
                        <a:t>base_URI</a:t>
                      </a:r>
                      <a:r>
                        <a:rPr lang="en-US" sz="1800" dirty="0">
                          <a:effectLst/>
                        </a:rPr>
                        <a:t>}/{</a:t>
                      </a:r>
                      <a:r>
                        <a:rPr lang="en-US" sz="1800" i="1" dirty="0" err="1">
                          <a:effectLst/>
                        </a:rPr>
                        <a:t>db</a:t>
                      </a:r>
                      <a:r>
                        <a:rPr lang="en-US" sz="1800" dirty="0">
                          <a:effectLst/>
                        </a:rPr>
                        <a:t>}/{</a:t>
                      </a:r>
                      <a:r>
                        <a:rPr lang="en-US" sz="1800" i="1" dirty="0" err="1">
                          <a:effectLst/>
                        </a:rPr>
                        <a:t>rel</a:t>
                      </a:r>
                      <a:r>
                        <a:rPr lang="en-US" sz="1800" dirty="0">
                          <a:effectLst/>
                        </a:rPr>
                        <a:t>}#{</a:t>
                      </a:r>
                      <a:r>
                        <a:rPr lang="en-US" sz="1800" i="1" dirty="0" err="1">
                          <a:effectLst/>
                        </a:rPr>
                        <a:t>attr</a:t>
                      </a:r>
                      <a:r>
                        <a:rPr lang="en-US" sz="1800" dirty="0">
                          <a:effectLst/>
                        </a:rPr>
                        <a:t>}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http://www.example.org/company_db/emp#name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48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Tuple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{</a:t>
                      </a:r>
                      <a:r>
                        <a:rPr lang="en-US" sz="1800" i="1" dirty="0" err="1">
                          <a:effectLst/>
                        </a:rPr>
                        <a:t>base_URI</a:t>
                      </a:r>
                      <a:r>
                        <a:rPr lang="en-US" sz="1800" dirty="0">
                          <a:effectLst/>
                        </a:rPr>
                        <a:t>}/{</a:t>
                      </a:r>
                      <a:r>
                        <a:rPr lang="en-US" sz="1800" i="1" dirty="0" err="1">
                          <a:effectLst/>
                        </a:rPr>
                        <a:t>db</a:t>
                      </a:r>
                      <a:r>
                        <a:rPr lang="en-US" sz="1800" dirty="0">
                          <a:effectLst/>
                        </a:rPr>
                        <a:t>}/{</a:t>
                      </a:r>
                      <a:r>
                        <a:rPr lang="en-US" sz="1800" i="1" dirty="0" err="1">
                          <a:effectLst/>
                        </a:rPr>
                        <a:t>rel</a:t>
                      </a:r>
                      <a:r>
                        <a:rPr lang="en-US" sz="1800" dirty="0">
                          <a:effectLst/>
                        </a:rPr>
                        <a:t>}/{</a:t>
                      </a:r>
                      <a:r>
                        <a:rPr lang="en-US" sz="1800" i="1" dirty="0" err="1">
                          <a:effectLst/>
                        </a:rPr>
                        <a:t>pk</a:t>
                      </a:r>
                      <a:r>
                        <a:rPr lang="en-US" sz="1800" dirty="0">
                          <a:effectLst/>
                        </a:rPr>
                        <a:t>=</a:t>
                      </a:r>
                      <a:r>
                        <a:rPr lang="en-US" sz="1800" i="1" dirty="0" err="1">
                          <a:effectLst/>
                        </a:rPr>
                        <a:t>pkval</a:t>
                      </a:r>
                      <a:r>
                        <a:rPr lang="en-US" sz="1800" dirty="0">
                          <a:effectLst/>
                        </a:rPr>
                        <a:t>}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http://www.example.org/company_db/emp/id=5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1098000" y="1846800"/>
            <a:ext cx="10515600" cy="519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Typical URI generation scheme</a:t>
            </a:r>
          </a:p>
        </p:txBody>
      </p:sp>
    </p:spTree>
    <p:extLst>
      <p:ext uri="{BB962C8B-B14F-4D97-AF65-F5344CB8AC3E}">
        <p14:creationId xmlns:p14="http://schemas.microsoft.com/office/powerpoint/2010/main" val="39921757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Basic Approach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Very crude export</a:t>
            </a:r>
          </a:p>
          <a:p>
            <a:r>
              <a:rPr lang="en-US" sz="2800" dirty="0" smtClean="0"/>
              <a:t>Simple generated ontology</a:t>
            </a:r>
          </a:p>
          <a:p>
            <a:pPr lvl="1"/>
            <a:r>
              <a:rPr lang="en-US" sz="2400" dirty="0" smtClean="0"/>
              <a:t>No complex constructs</a:t>
            </a:r>
          </a:p>
          <a:p>
            <a:pPr lvl="1"/>
            <a:r>
              <a:rPr lang="en-US" sz="2400" dirty="0" smtClean="0"/>
              <a:t>Looks like a copy of the relational schema</a:t>
            </a:r>
          </a:p>
          <a:p>
            <a:r>
              <a:rPr lang="en-US" sz="2800" dirty="0" smtClean="0"/>
              <a:t>New URI for every tuple</a:t>
            </a:r>
          </a:p>
          <a:p>
            <a:pPr lvl="1"/>
            <a:r>
              <a:rPr lang="en-US" sz="2400" dirty="0" smtClean="0"/>
              <a:t>Even when there is an existing one for an entity</a:t>
            </a:r>
          </a:p>
          <a:p>
            <a:r>
              <a:rPr lang="en-US" sz="2800" dirty="0" smtClean="0"/>
              <a:t>All database values mapped to literals</a:t>
            </a:r>
          </a:p>
          <a:p>
            <a:pPr lvl="1"/>
            <a:r>
              <a:rPr lang="en-US" sz="2400" dirty="0" smtClean="0"/>
              <a:t>“Flat” RDF graph</a:t>
            </a:r>
          </a:p>
          <a:p>
            <a:r>
              <a:rPr lang="en-US" sz="2800" dirty="0" smtClean="0"/>
              <a:t>Nevertheless, serves as foundation for several approaches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7857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Creation </a:t>
            </a:r>
            <a:r>
              <a:rPr lang="en-US" sz="4000" dirty="0"/>
              <a:t>and </a:t>
            </a:r>
            <a:r>
              <a:rPr lang="en-US" sz="4000" dirty="0" smtClean="0"/>
              <a:t>Population of </a:t>
            </a:r>
            <a:r>
              <a:rPr lang="en-US" sz="4000" dirty="0"/>
              <a:t>a Domain </a:t>
            </a:r>
            <a:r>
              <a:rPr lang="en-US" sz="4000" dirty="0" smtClean="0"/>
              <a:t>Ontology (1)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“Database schema ontologies” are hardly useful for Linked Data publication</a:t>
            </a:r>
          </a:p>
          <a:p>
            <a:r>
              <a:rPr lang="en-US" sz="2400" dirty="0" smtClean="0"/>
              <a:t>Domain-specific ontologies reflect the domain of the database</a:t>
            </a:r>
          </a:p>
          <a:p>
            <a:r>
              <a:rPr lang="en-US" sz="2400" dirty="0" smtClean="0"/>
              <a:t>Expressiveness of generated ontology depends on the amount of domain knowledge extracted from:</a:t>
            </a:r>
          </a:p>
          <a:p>
            <a:pPr lvl="1"/>
            <a:r>
              <a:rPr lang="en-US" sz="2000" dirty="0" smtClean="0"/>
              <a:t>Human user</a:t>
            </a:r>
          </a:p>
          <a:p>
            <a:pPr lvl="1"/>
            <a:r>
              <a:rPr lang="en-US" sz="2000" dirty="0" smtClean="0"/>
              <a:t>Relational instance</a:t>
            </a:r>
          </a:p>
          <a:p>
            <a:pPr marL="0" indent="0">
              <a:buNone/>
            </a:pPr>
            <a:r>
              <a:rPr lang="en-US" sz="2400" dirty="0" smtClean="0"/>
              <a:t>a) Approaches using database schema reverse engineering</a:t>
            </a:r>
          </a:p>
          <a:p>
            <a:pPr marL="0" indent="0">
              <a:buNone/>
            </a:pPr>
            <a:r>
              <a:rPr lang="en-US" sz="2400" dirty="0" smtClean="0"/>
              <a:t>b) Basic approach + enrichment from human user</a:t>
            </a:r>
          </a:p>
          <a:p>
            <a:r>
              <a:rPr lang="en-US" sz="2400" dirty="0" smtClean="0"/>
              <a:t>More tools follow b)</a:t>
            </a:r>
          </a:p>
          <a:p>
            <a:pPr lvl="1"/>
            <a:r>
              <a:rPr lang="en-US" sz="2000" dirty="0" smtClean="0"/>
              <a:t>User has full control of the mapping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75682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Creation and Population of a Domain Ontology </a:t>
            </a:r>
            <a:r>
              <a:rPr lang="en-US" sz="4000" dirty="0" smtClean="0"/>
              <a:t>(2)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Automation level</a:t>
            </a:r>
          </a:p>
          <a:p>
            <a:pPr lvl="1"/>
            <a:r>
              <a:rPr lang="en-US" sz="2400" dirty="0" smtClean="0"/>
              <a:t>Depends on the involvement of the human user</a:t>
            </a:r>
          </a:p>
          <a:p>
            <a:r>
              <a:rPr lang="en-US" sz="2800" dirty="0" smtClean="0"/>
              <a:t>Data accessibility</a:t>
            </a:r>
          </a:p>
          <a:p>
            <a:pPr lvl="1"/>
            <a:r>
              <a:rPr lang="en-US" sz="2400" dirty="0" smtClean="0"/>
              <a:t>SPARQL-based access more popular</a:t>
            </a:r>
          </a:p>
          <a:p>
            <a:r>
              <a:rPr lang="en-US" sz="2800" dirty="0" smtClean="0"/>
              <a:t>Mapping language</a:t>
            </a:r>
          </a:p>
          <a:p>
            <a:pPr lvl="1"/>
            <a:r>
              <a:rPr lang="en-US" sz="2400" dirty="0" smtClean="0"/>
              <a:t>Needed to express complex correspondences between database and ontology</a:t>
            </a:r>
          </a:p>
          <a:p>
            <a:pPr lvl="1"/>
            <a:r>
              <a:rPr lang="en-US" sz="2400" dirty="0" smtClean="0"/>
              <a:t>Until R2RML, every tool used its own language</a:t>
            </a:r>
          </a:p>
          <a:p>
            <a:pPr lvl="1"/>
            <a:r>
              <a:rPr lang="en-US" sz="2400" dirty="0" smtClean="0"/>
              <a:t>Mapping lock-in, low interoperability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9766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Creation and Population of a Domain Ontology </a:t>
            </a:r>
            <a:r>
              <a:rPr lang="en-US" sz="4000" dirty="0" smtClean="0"/>
              <a:t>(3)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Ontology language</a:t>
            </a:r>
          </a:p>
          <a:p>
            <a:pPr lvl="1"/>
            <a:r>
              <a:rPr lang="en-US" sz="2800" dirty="0" smtClean="0"/>
              <a:t>RDFS, since majority of tools follows basic approach</a:t>
            </a:r>
          </a:p>
          <a:p>
            <a:r>
              <a:rPr lang="en-US" sz="3200" dirty="0" smtClean="0"/>
              <a:t>Vocabulary reuse</a:t>
            </a:r>
          </a:p>
          <a:p>
            <a:pPr lvl="1"/>
            <a:r>
              <a:rPr lang="en-US" sz="2800" dirty="0" smtClean="0"/>
              <a:t>Possible when mappings are manually defined</a:t>
            </a:r>
          </a:p>
          <a:p>
            <a:pPr lvl="1"/>
            <a:r>
              <a:rPr lang="en-US" sz="2800" dirty="0"/>
              <a:t>U</a:t>
            </a:r>
            <a:r>
              <a:rPr lang="en-US" sz="2800" dirty="0" smtClean="0"/>
              <a:t>ser should be familiar with SW vocabularies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48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  <a:endParaRPr lang="el-GR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3200" dirty="0"/>
              <a:t>Motivation-Benefits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Classification of approaches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Creating ontology and triples from a relational database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Complete example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Future outlook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10770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Creation and Population of a Domain Ontology </a:t>
            </a:r>
            <a:r>
              <a:rPr lang="en-US" sz="4000" dirty="0" smtClean="0"/>
              <a:t>(4)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Main goal</a:t>
            </a:r>
          </a:p>
          <a:p>
            <a:pPr lvl="1"/>
            <a:r>
              <a:rPr lang="en-US" sz="2800" dirty="0" smtClean="0"/>
              <a:t>Generate lightweight ontologies reusing existing terms</a:t>
            </a:r>
          </a:p>
          <a:p>
            <a:pPr lvl="1"/>
            <a:r>
              <a:rPr lang="en-US" sz="2800" dirty="0" smtClean="0"/>
              <a:t>Increased semantic interoperability</a:t>
            </a:r>
          </a:p>
          <a:p>
            <a:pPr lvl="1"/>
            <a:r>
              <a:rPr lang="en-US" sz="2800" dirty="0" smtClean="0"/>
              <a:t>Focus not on ontology expressiveness</a:t>
            </a:r>
          </a:p>
          <a:p>
            <a:r>
              <a:rPr lang="en-US" sz="3200" dirty="0" smtClean="0"/>
              <a:t>Motivation</a:t>
            </a:r>
          </a:p>
          <a:p>
            <a:pPr lvl="1"/>
            <a:r>
              <a:rPr lang="en-US" sz="2800" dirty="0" smtClean="0"/>
              <a:t>Mass </a:t>
            </a:r>
            <a:r>
              <a:rPr lang="en-US" sz="2800" dirty="0"/>
              <a:t>generation of RDF data from existing large quantities of </a:t>
            </a:r>
            <a:r>
              <a:rPr lang="en-US" sz="2800" dirty="0" smtClean="0"/>
              <a:t>relational data</a:t>
            </a:r>
          </a:p>
          <a:p>
            <a:pPr lvl="1"/>
            <a:r>
              <a:rPr lang="en-US" sz="2800" dirty="0" smtClean="0"/>
              <a:t>Easier </a:t>
            </a:r>
            <a:r>
              <a:rPr lang="en-US" sz="2800" dirty="0"/>
              <a:t>integration with other heterogeneous </a:t>
            </a:r>
            <a:r>
              <a:rPr lang="en-US" sz="2800" dirty="0" smtClean="0"/>
              <a:t>data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74679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D2RQ / D2R Server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O</a:t>
            </a:r>
            <a:r>
              <a:rPr lang="en-US" sz="2800" dirty="0" smtClean="0"/>
              <a:t>ne </a:t>
            </a:r>
            <a:r>
              <a:rPr lang="en-US" sz="2800" dirty="0"/>
              <a:t>of the most </a:t>
            </a:r>
            <a:r>
              <a:rPr lang="en-US" sz="2800" dirty="0" smtClean="0"/>
              <a:t>popular tools </a:t>
            </a:r>
            <a:r>
              <a:rPr lang="en-US" sz="2800" dirty="0"/>
              <a:t>in the </a:t>
            </a:r>
            <a:r>
              <a:rPr lang="en-US" sz="2800" dirty="0" smtClean="0"/>
              <a:t>field</a:t>
            </a:r>
          </a:p>
          <a:p>
            <a:r>
              <a:rPr lang="en-US" sz="2800" dirty="0"/>
              <a:t>B</a:t>
            </a:r>
            <a:r>
              <a:rPr lang="en-US" sz="2800" dirty="0" smtClean="0"/>
              <a:t>oth </a:t>
            </a:r>
            <a:r>
              <a:rPr lang="en-US" sz="2800" dirty="0"/>
              <a:t>automatic and user-assisted operation </a:t>
            </a:r>
            <a:r>
              <a:rPr lang="en-US" sz="2800" dirty="0" smtClean="0"/>
              <a:t>modes</a:t>
            </a:r>
          </a:p>
          <a:p>
            <a:pPr lvl="1"/>
            <a:r>
              <a:rPr lang="en-US" sz="2400" dirty="0" smtClean="0"/>
              <a:t>Automatic mode</a:t>
            </a:r>
          </a:p>
          <a:p>
            <a:pPr lvl="2"/>
            <a:r>
              <a:rPr lang="en-US" sz="2000" dirty="0" smtClean="0"/>
              <a:t>Automatic mapping generation</a:t>
            </a:r>
          </a:p>
          <a:p>
            <a:pPr lvl="2"/>
            <a:r>
              <a:rPr lang="en-US" sz="2000" dirty="0" smtClean="0"/>
              <a:t>Basic approach + rules for M:N relationships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sz="2000" dirty="0" smtClean="0">
                <a:sym typeface="Wingdings" panose="05000000000000000000" pitchFamily="2" charset="2"/>
              </a:rPr>
              <a:t> RDFS ontology</a:t>
            </a:r>
            <a:endParaRPr lang="en-US" sz="2000" dirty="0" smtClean="0"/>
          </a:p>
          <a:p>
            <a:pPr lvl="1"/>
            <a:r>
              <a:rPr lang="en-US" sz="2400" dirty="0" smtClean="0"/>
              <a:t>Semi-automatic mode</a:t>
            </a:r>
          </a:p>
          <a:p>
            <a:pPr lvl="2"/>
            <a:r>
              <a:rPr lang="en-US" sz="2000" dirty="0" smtClean="0"/>
              <a:t>User modifies automatic mapping</a:t>
            </a:r>
          </a:p>
          <a:p>
            <a:pPr lvl="1"/>
            <a:r>
              <a:rPr lang="en-US" sz="2400" dirty="0" smtClean="0"/>
              <a:t>Manual mode</a:t>
            </a:r>
          </a:p>
          <a:p>
            <a:pPr lvl="2"/>
            <a:r>
              <a:rPr lang="en-US" sz="2000" dirty="0" smtClean="0"/>
              <a:t>User builds mapping from scratch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7237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D2RQ / D2R Server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Custom mapping language</a:t>
            </a:r>
          </a:p>
          <a:p>
            <a:pPr lvl="1"/>
            <a:r>
              <a:rPr lang="en-US" sz="2400" dirty="0" smtClean="0"/>
              <a:t>Feature-rich</a:t>
            </a:r>
          </a:p>
          <a:p>
            <a:pPr lvl="2"/>
            <a:r>
              <a:rPr lang="en-US" sz="2000" dirty="0" smtClean="0"/>
              <a:t>URI generation mechanism</a:t>
            </a:r>
          </a:p>
          <a:p>
            <a:pPr lvl="2"/>
            <a:r>
              <a:rPr lang="en-US" sz="2000" dirty="0" smtClean="0"/>
              <a:t>Translation schemes for database values etc.</a:t>
            </a:r>
          </a:p>
          <a:p>
            <a:r>
              <a:rPr lang="en-US" sz="2800" dirty="0"/>
              <a:t>B</a:t>
            </a:r>
            <a:r>
              <a:rPr lang="en-US" sz="2800" dirty="0" smtClean="0"/>
              <a:t>oth ETL and SPARQL-based access</a:t>
            </a:r>
          </a:p>
          <a:p>
            <a:r>
              <a:rPr lang="en-US" sz="2800" dirty="0" smtClean="0"/>
              <a:t>Vocabulary reuse</a:t>
            </a:r>
          </a:p>
          <a:p>
            <a:pPr lvl="1"/>
            <a:r>
              <a:rPr lang="en-US" sz="2400" dirty="0" smtClean="0"/>
              <a:t>Refer to any ontology inside the mapping file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60872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OpenLink</a:t>
            </a:r>
            <a:r>
              <a:rPr lang="en-US" dirty="0"/>
              <a:t> Virtuoso Universal Server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</a:t>
            </a:r>
            <a:r>
              <a:rPr lang="en-US" sz="2400" dirty="0" smtClean="0"/>
              <a:t>ntegration platform (both commercial and open-source versions)</a:t>
            </a:r>
          </a:p>
          <a:p>
            <a:r>
              <a:rPr lang="en-US" sz="2400" i="1" dirty="0" smtClean="0"/>
              <a:t>RDF Views </a:t>
            </a:r>
            <a:r>
              <a:rPr lang="en-US" sz="2400" dirty="0" smtClean="0"/>
              <a:t>feature</a:t>
            </a:r>
          </a:p>
          <a:p>
            <a:pPr lvl="1"/>
            <a:r>
              <a:rPr lang="en-US" sz="2000" dirty="0"/>
              <a:t>S</a:t>
            </a:r>
            <a:r>
              <a:rPr lang="en-US" sz="2000" dirty="0" smtClean="0"/>
              <a:t>imilar functionality to D2RQ</a:t>
            </a:r>
          </a:p>
          <a:p>
            <a:r>
              <a:rPr lang="en-US" sz="2400" dirty="0"/>
              <a:t>B</a:t>
            </a:r>
            <a:r>
              <a:rPr lang="en-US" sz="2400" dirty="0" smtClean="0"/>
              <a:t>oth automatic and manual modes</a:t>
            </a:r>
          </a:p>
          <a:p>
            <a:pPr lvl="1"/>
            <a:r>
              <a:rPr lang="en-US" sz="2000" dirty="0" smtClean="0"/>
              <a:t>Automatic mode relies on the basic approach</a:t>
            </a:r>
          </a:p>
          <a:p>
            <a:r>
              <a:rPr lang="en-US" sz="2400" dirty="0" smtClean="0"/>
              <a:t>Virtuoso </a:t>
            </a:r>
            <a:r>
              <a:rPr lang="en-US" sz="2400" dirty="0"/>
              <a:t>Meta-Schema language </a:t>
            </a:r>
            <a:r>
              <a:rPr lang="en-US" sz="2400" dirty="0" smtClean="0"/>
              <a:t>for the mapping definition</a:t>
            </a:r>
          </a:p>
          <a:p>
            <a:pPr lvl="1"/>
            <a:r>
              <a:rPr lang="en-US" sz="2000" dirty="0" smtClean="0"/>
              <a:t>Also very expressive</a:t>
            </a:r>
          </a:p>
          <a:p>
            <a:pPr lvl="1"/>
            <a:r>
              <a:rPr lang="en-US" sz="2000" dirty="0" smtClean="0"/>
              <a:t>One has to learn it in order to customize the mapping (same as in D2RQ)</a:t>
            </a:r>
          </a:p>
          <a:p>
            <a:r>
              <a:rPr lang="en-US" sz="2400" dirty="0" smtClean="0"/>
              <a:t>ETL</a:t>
            </a:r>
            <a:r>
              <a:rPr lang="en-US" sz="2400" dirty="0"/>
              <a:t>, </a:t>
            </a:r>
            <a:r>
              <a:rPr lang="en-US" sz="2400" dirty="0" smtClean="0"/>
              <a:t>SPARQL-based </a:t>
            </a:r>
            <a:r>
              <a:rPr lang="en-US" sz="2400" dirty="0"/>
              <a:t>and Linked Data </a:t>
            </a:r>
            <a:r>
              <a:rPr lang="en-US" sz="2400" dirty="0" smtClean="0"/>
              <a:t>access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43379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Triplify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RDF </a:t>
            </a:r>
            <a:r>
              <a:rPr lang="en-US" sz="2400" dirty="0"/>
              <a:t>extraction tool from relational </a:t>
            </a:r>
            <a:r>
              <a:rPr lang="en-US" sz="2400" dirty="0" smtClean="0"/>
              <a:t>instances</a:t>
            </a:r>
          </a:p>
          <a:p>
            <a:r>
              <a:rPr lang="en-US" sz="2400" dirty="0" smtClean="0"/>
              <a:t>Maps subsets </a:t>
            </a:r>
            <a:r>
              <a:rPr lang="en-US" sz="2400" dirty="0"/>
              <a:t>of the database </a:t>
            </a:r>
            <a:r>
              <a:rPr lang="en-US" sz="2400" dirty="0" smtClean="0"/>
              <a:t>contents (i.e. SQL queries) to </a:t>
            </a:r>
            <a:r>
              <a:rPr lang="en-US" sz="2400" dirty="0"/>
              <a:t>URIs of ontology </a:t>
            </a:r>
            <a:r>
              <a:rPr lang="en-US" sz="2400" dirty="0" smtClean="0"/>
              <a:t>terms</a:t>
            </a:r>
          </a:p>
          <a:p>
            <a:pPr lvl="1"/>
            <a:r>
              <a:rPr lang="en-US" sz="2000" dirty="0" smtClean="0"/>
              <a:t>No need for users to learn a new mapping language</a:t>
            </a:r>
            <a:endParaRPr lang="en-US" sz="2000" dirty="0"/>
          </a:p>
          <a:p>
            <a:r>
              <a:rPr lang="en-US" sz="2400" dirty="0" smtClean="0"/>
              <a:t>Mappings as configuration files</a:t>
            </a:r>
          </a:p>
          <a:p>
            <a:pPr lvl="1"/>
            <a:r>
              <a:rPr lang="en-US" sz="2000" dirty="0" smtClean="0"/>
              <a:t>Can reuse </a:t>
            </a:r>
            <a:r>
              <a:rPr lang="en-US" sz="2000" dirty="0"/>
              <a:t>terms from existing </a:t>
            </a:r>
            <a:r>
              <a:rPr lang="en-US" sz="2000" dirty="0" smtClean="0"/>
              <a:t>vocabularies (manual editing)</a:t>
            </a:r>
          </a:p>
          <a:p>
            <a:r>
              <a:rPr lang="en-US" sz="2400" dirty="0" smtClean="0"/>
              <a:t>ETL (static) and Linked Data (dynamic) access</a:t>
            </a:r>
          </a:p>
          <a:p>
            <a:r>
              <a:rPr lang="en-US" sz="2400" dirty="0" smtClean="0"/>
              <a:t>Predefined mappings for schemas used </a:t>
            </a:r>
            <a:r>
              <a:rPr lang="en-US" sz="2400" dirty="0"/>
              <a:t>by popular Web </a:t>
            </a:r>
            <a:r>
              <a:rPr lang="en-US" sz="2400" dirty="0" smtClean="0"/>
              <a:t>applications</a:t>
            </a:r>
          </a:p>
          <a:p>
            <a:r>
              <a:rPr lang="en-US" sz="2400" dirty="0" smtClean="0"/>
              <a:t>Supports update logs for RDF resources</a:t>
            </a:r>
          </a:p>
          <a:p>
            <a:pPr lvl="1"/>
            <a:r>
              <a:rPr lang="en-US" sz="2000" dirty="0" smtClean="0"/>
              <a:t>Useful for crawling engines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97772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Ultrawrap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</a:t>
            </a:r>
            <a:r>
              <a:rPr lang="en-US" sz="2400" dirty="0" smtClean="0"/>
              <a:t>raps a database as a SPARQL endpoint</a:t>
            </a:r>
          </a:p>
          <a:p>
            <a:r>
              <a:rPr lang="en-US" sz="2400" dirty="0"/>
              <a:t>C</a:t>
            </a:r>
            <a:r>
              <a:rPr lang="en-US" sz="2400" dirty="0" smtClean="0"/>
              <a:t>ommercial tool</a:t>
            </a:r>
          </a:p>
          <a:p>
            <a:r>
              <a:rPr lang="en-US" sz="2400" dirty="0"/>
              <a:t>S</a:t>
            </a:r>
            <a:r>
              <a:rPr lang="en-US" sz="2400" dirty="0" smtClean="0"/>
              <a:t>upports creation of new domain ontology</a:t>
            </a:r>
          </a:p>
          <a:p>
            <a:pPr lvl="1"/>
            <a:r>
              <a:rPr lang="en-US" sz="2000" dirty="0" smtClean="0"/>
              <a:t>Set of advanced heuristic rules</a:t>
            </a:r>
          </a:p>
          <a:p>
            <a:r>
              <a:rPr lang="en-US" sz="2400" dirty="0" smtClean="0"/>
              <a:t>SPARQL-based access</a:t>
            </a:r>
          </a:p>
          <a:p>
            <a:pPr lvl="1"/>
            <a:r>
              <a:rPr lang="en-US" sz="2000" dirty="0" smtClean="0"/>
              <a:t>SPARQL query refers to terms from new ontology</a:t>
            </a:r>
          </a:p>
          <a:p>
            <a:pPr lvl="1"/>
            <a:r>
              <a:rPr lang="en-US" sz="2000" dirty="0" smtClean="0"/>
              <a:t>Mappings expressed as views defined on the relational schema</a:t>
            </a:r>
          </a:p>
          <a:p>
            <a:pPr lvl="1"/>
            <a:r>
              <a:rPr lang="en-US" sz="2000" dirty="0" smtClean="0"/>
              <a:t>Rewriting to SQL queries referring to above views</a:t>
            </a:r>
          </a:p>
          <a:p>
            <a:r>
              <a:rPr lang="en-US" sz="2400" dirty="0" smtClean="0"/>
              <a:t>Support for </a:t>
            </a:r>
            <a:r>
              <a:rPr lang="en-US" sz="2400" dirty="0"/>
              <a:t>manual </a:t>
            </a:r>
            <a:r>
              <a:rPr lang="en-US" sz="2400" dirty="0" smtClean="0"/>
              <a:t>mappings that </a:t>
            </a:r>
            <a:r>
              <a:rPr lang="en-US" sz="2400" dirty="0"/>
              <a:t>reuse terms from existing </a:t>
            </a:r>
            <a:r>
              <a:rPr lang="en-US" sz="2400" dirty="0" smtClean="0"/>
              <a:t>vocabularies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98312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Oracle DBMS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RDF </a:t>
            </a:r>
            <a:r>
              <a:rPr lang="en-US" sz="2800" dirty="0"/>
              <a:t>Views </a:t>
            </a:r>
            <a:r>
              <a:rPr lang="en-US" sz="2800" dirty="0" smtClean="0"/>
              <a:t>feature (similar to Virtuoso)</a:t>
            </a:r>
            <a:endParaRPr lang="en-US" sz="2800" b="1" dirty="0" smtClean="0"/>
          </a:p>
          <a:p>
            <a:r>
              <a:rPr lang="en-US" sz="2800" dirty="0" smtClean="0"/>
              <a:t>Query relational data as RDF</a:t>
            </a:r>
          </a:p>
          <a:p>
            <a:pPr lvl="1"/>
            <a:r>
              <a:rPr lang="en-US" sz="2400" dirty="0"/>
              <a:t>N</a:t>
            </a:r>
            <a:r>
              <a:rPr lang="en-US" sz="2400" dirty="0" smtClean="0"/>
              <a:t>o replication</a:t>
            </a:r>
          </a:p>
          <a:p>
            <a:pPr lvl="1"/>
            <a:r>
              <a:rPr lang="en-US" sz="2400" dirty="0" smtClean="0"/>
              <a:t>No physical storage for RDF graphs</a:t>
            </a:r>
          </a:p>
          <a:p>
            <a:r>
              <a:rPr lang="en-US" sz="2800" dirty="0" smtClean="0"/>
              <a:t>Both automatic and manual mappings</a:t>
            </a:r>
          </a:p>
          <a:p>
            <a:pPr lvl="1"/>
            <a:r>
              <a:rPr lang="en-US" sz="2400" dirty="0" smtClean="0"/>
              <a:t>Automatic mode follows W3C’s Direct Mapping</a:t>
            </a:r>
          </a:p>
          <a:p>
            <a:pPr algn="just"/>
            <a:r>
              <a:rPr lang="en-US" sz="2800" dirty="0" smtClean="0"/>
              <a:t>Supports combination of virtual </a:t>
            </a:r>
            <a:r>
              <a:rPr lang="en-US" sz="2800" dirty="0"/>
              <a:t>and materialized RDF data in </a:t>
            </a:r>
            <a:r>
              <a:rPr lang="en-US" sz="2800" dirty="0" smtClean="0"/>
              <a:t>the same query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67549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Mapping a </a:t>
            </a:r>
            <a:r>
              <a:rPr lang="en-US" sz="4000" dirty="0" smtClean="0"/>
              <a:t>Database </a:t>
            </a:r>
            <a:r>
              <a:rPr lang="en-US" sz="4000" dirty="0"/>
              <a:t>to an </a:t>
            </a:r>
            <a:r>
              <a:rPr lang="en-US" sz="4000" dirty="0" smtClean="0"/>
              <a:t>Existing Ontology (1)</a:t>
            </a:r>
            <a:endParaRPr lang="en-US" sz="4000" dirty="0"/>
          </a:p>
        </p:txBody>
      </p:sp>
      <p:sp>
        <p:nvSpPr>
          <p:cNvPr id="58" name="Date Placeholder 5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59" name="Footer Placeholder 5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0" name="Slide Number Placeholder 5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57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2274278" y="1690688"/>
            <a:ext cx="7402568" cy="4679686"/>
            <a:chOff x="1587500" y="1223963"/>
            <a:chExt cx="6342063" cy="4098507"/>
          </a:xfrm>
        </p:grpSpPr>
        <p:sp>
          <p:nvSpPr>
            <p:cNvPr id="5" name="Text Box 64"/>
            <p:cNvSpPr txBox="1">
              <a:spLocks noChangeArrowheads="1"/>
            </p:cNvSpPr>
            <p:nvPr/>
          </p:nvSpPr>
          <p:spPr bwMode="auto">
            <a:xfrm>
              <a:off x="5272088" y="4972050"/>
              <a:ext cx="2054225" cy="350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cs typeface="Times New Roman" panose="02020603050405020304" pitchFamily="18" charset="0"/>
                </a:rPr>
                <a:t>Domain ontology</a:t>
              </a:r>
            </a:p>
          </p:txBody>
        </p:sp>
        <p:grpSp>
          <p:nvGrpSpPr>
            <p:cNvPr id="6" name="79 - Ομάδα"/>
            <p:cNvGrpSpPr>
              <a:grpSpLocks/>
            </p:cNvGrpSpPr>
            <p:nvPr/>
          </p:nvGrpSpPr>
          <p:grpSpPr bwMode="auto">
            <a:xfrm>
              <a:off x="5570538" y="3944938"/>
              <a:ext cx="1366837" cy="936625"/>
              <a:chOff x="5004048" y="5157192"/>
              <a:chExt cx="2160240" cy="1296144"/>
            </a:xfrm>
          </p:grpSpPr>
          <p:grpSp>
            <p:nvGrpSpPr>
              <p:cNvPr id="33" name="76 - Ομάδα"/>
              <p:cNvGrpSpPr>
                <a:grpSpLocks/>
              </p:cNvGrpSpPr>
              <p:nvPr/>
            </p:nvGrpSpPr>
            <p:grpSpPr bwMode="auto">
              <a:xfrm>
                <a:off x="5004048" y="5157192"/>
                <a:ext cx="2160240" cy="1296144"/>
                <a:chOff x="5004048" y="5157192"/>
                <a:chExt cx="2160240" cy="1296144"/>
              </a:xfrm>
            </p:grpSpPr>
            <p:sp>
              <p:nvSpPr>
                <p:cNvPr id="35" name="37 - Έλλειψη"/>
                <p:cNvSpPr/>
                <p:nvPr/>
              </p:nvSpPr>
              <p:spPr>
                <a:xfrm>
                  <a:off x="5004048" y="5589972"/>
                  <a:ext cx="215773" cy="21529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2400">
                    <a:latin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" name="38 - Έλλειψη"/>
                <p:cNvSpPr/>
                <p:nvPr/>
              </p:nvSpPr>
              <p:spPr>
                <a:xfrm>
                  <a:off x="6012662" y="5660271"/>
                  <a:ext cx="213263" cy="21748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2400">
                    <a:latin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" name="39 - Έλλειψη"/>
                <p:cNvSpPr/>
                <p:nvPr/>
              </p:nvSpPr>
              <p:spPr>
                <a:xfrm>
                  <a:off x="6371447" y="5229687"/>
                  <a:ext cx="215773" cy="21529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2400">
                    <a:latin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" name="40 - Έλλειψη"/>
                <p:cNvSpPr/>
                <p:nvPr/>
              </p:nvSpPr>
              <p:spPr>
                <a:xfrm>
                  <a:off x="5581116" y="6093052"/>
                  <a:ext cx="215773" cy="21529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2400">
                    <a:latin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" name="41 - Έλλειψη"/>
                <p:cNvSpPr/>
                <p:nvPr/>
              </p:nvSpPr>
              <p:spPr>
                <a:xfrm>
                  <a:off x="5724127" y="5157192"/>
                  <a:ext cx="218283" cy="21529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2400">
                    <a:latin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40" name="46 - Ευθεία γραμμή σύνδεσης"/>
                <p:cNvCxnSpPr/>
                <p:nvPr/>
              </p:nvCxnSpPr>
              <p:spPr>
                <a:xfrm flipV="1">
                  <a:off x="5219821" y="5302184"/>
                  <a:ext cx="577068" cy="35369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50 - Ευθεία γραμμή σύνδεσης"/>
                <p:cNvCxnSpPr>
                  <a:stCxn id="39" idx="5"/>
                  <a:endCxn id="36" idx="0"/>
                </p:cNvCxnSpPr>
                <p:nvPr/>
              </p:nvCxnSpPr>
              <p:spPr>
                <a:xfrm rot="16200000" flipH="1">
                  <a:off x="5854645" y="5396876"/>
                  <a:ext cx="318543" cy="20824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55 - Έλλειψη"/>
                <p:cNvSpPr/>
                <p:nvPr/>
              </p:nvSpPr>
              <p:spPr>
                <a:xfrm>
                  <a:off x="6948515" y="5732768"/>
                  <a:ext cx="215773" cy="21748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2400">
                    <a:latin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" name="56 - Έλλειψη"/>
                <p:cNvSpPr/>
                <p:nvPr/>
              </p:nvSpPr>
              <p:spPr>
                <a:xfrm>
                  <a:off x="6659982" y="6165547"/>
                  <a:ext cx="215773" cy="21529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2400">
                    <a:latin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" name="57 - Έλλειψη"/>
                <p:cNvSpPr/>
                <p:nvPr/>
              </p:nvSpPr>
              <p:spPr>
                <a:xfrm>
                  <a:off x="5004048" y="6093052"/>
                  <a:ext cx="215773" cy="21529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2400">
                    <a:latin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5" name="58 - Έλλειψη"/>
                <p:cNvSpPr/>
                <p:nvPr/>
              </p:nvSpPr>
              <p:spPr>
                <a:xfrm>
                  <a:off x="6155674" y="6238044"/>
                  <a:ext cx="215773" cy="21529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2400">
                    <a:latin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46" name="60 - Ευθεία γραμμή σύνδεσης"/>
                <p:cNvCxnSpPr>
                  <a:stCxn id="36" idx="7"/>
                  <a:endCxn id="37" idx="3"/>
                </p:cNvCxnSpPr>
                <p:nvPr/>
              </p:nvCxnSpPr>
              <p:spPr>
                <a:xfrm rot="5400000" flipH="1" flipV="1">
                  <a:off x="6160441" y="5449600"/>
                  <a:ext cx="279001" cy="20824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62 - Ευθεία γραμμή σύνδεσης"/>
                <p:cNvCxnSpPr>
                  <a:stCxn id="36" idx="3"/>
                  <a:endCxn id="38" idx="7"/>
                </p:cNvCxnSpPr>
                <p:nvPr/>
              </p:nvCxnSpPr>
              <p:spPr>
                <a:xfrm rot="5400000">
                  <a:off x="5764176" y="5844902"/>
                  <a:ext cx="281197" cy="28100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64 - Ευθεία γραμμή σύνδεσης"/>
                <p:cNvCxnSpPr>
                  <a:stCxn id="36" idx="4"/>
                  <a:endCxn id="45" idx="0"/>
                </p:cNvCxnSpPr>
                <p:nvPr/>
              </p:nvCxnSpPr>
              <p:spPr>
                <a:xfrm rot="16200000" flipH="1">
                  <a:off x="6010659" y="5985141"/>
                  <a:ext cx="360284" cy="14552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66 - Ευθεία γραμμή σύνδεσης"/>
                <p:cNvCxnSpPr>
                  <a:stCxn id="36" idx="6"/>
                  <a:endCxn id="42" idx="2"/>
                </p:cNvCxnSpPr>
                <p:nvPr/>
              </p:nvCxnSpPr>
              <p:spPr>
                <a:xfrm>
                  <a:off x="6225926" y="5770114"/>
                  <a:ext cx="722589" cy="7029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70 - Ευθεία γραμμή σύνδεσης"/>
                <p:cNvCxnSpPr>
                  <a:stCxn id="42" idx="3"/>
                  <a:endCxn id="43" idx="7"/>
                </p:cNvCxnSpPr>
                <p:nvPr/>
              </p:nvCxnSpPr>
              <p:spPr>
                <a:xfrm rot="5400000">
                  <a:off x="6771381" y="5989060"/>
                  <a:ext cx="279000" cy="13548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73 - Ευθεία γραμμή σύνδεσης"/>
                <p:cNvCxnSpPr>
                  <a:stCxn id="44" idx="0"/>
                  <a:endCxn id="35" idx="4"/>
                </p:cNvCxnSpPr>
                <p:nvPr/>
              </p:nvCxnSpPr>
              <p:spPr>
                <a:xfrm rot="5400000" flipH="1" flipV="1">
                  <a:off x="4968039" y="5949158"/>
                  <a:ext cx="28778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75 - Ευθεία γραμμή σύνδεσης"/>
                <p:cNvCxnSpPr>
                  <a:stCxn id="38" idx="6"/>
                  <a:endCxn id="42" idx="3"/>
                </p:cNvCxnSpPr>
                <p:nvPr/>
              </p:nvCxnSpPr>
              <p:spPr>
                <a:xfrm flipV="1">
                  <a:off x="5796889" y="5917304"/>
                  <a:ext cx="1181734" cy="28339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78 - Ευθεία γραμμή σύνδεσης"/>
              <p:cNvCxnSpPr>
                <a:stCxn id="39" idx="6"/>
                <a:endCxn id="37" idx="2"/>
              </p:cNvCxnSpPr>
              <p:nvPr/>
            </p:nvCxnSpPr>
            <p:spPr>
              <a:xfrm>
                <a:off x="5942410" y="5264837"/>
                <a:ext cx="429037" cy="7249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25"/>
            <p:cNvSpPr txBox="1">
              <a:spLocks noChangeArrowheads="1"/>
            </p:cNvSpPr>
            <p:nvPr/>
          </p:nvSpPr>
          <p:spPr bwMode="auto">
            <a:xfrm>
              <a:off x="3351213" y="4967288"/>
              <a:ext cx="2093912" cy="350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cs typeface="Times New Roman" panose="02020603050405020304" pitchFamily="18" charset="0"/>
                </a:rPr>
                <a:t>Relational database</a:t>
              </a:r>
              <a:endParaRPr lang="el-GR" altLang="en-US" sz="2000">
                <a:cs typeface="Times New Roman" panose="02020603050405020304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848100" y="2779713"/>
              <a:ext cx="2857500" cy="10064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l-GR" sz="24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4508500" y="3805238"/>
              <a:ext cx="493713" cy="16033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30"/>
            <p:cNvSpPr txBox="1">
              <a:spLocks noChangeArrowheads="1"/>
            </p:cNvSpPr>
            <p:nvPr/>
          </p:nvSpPr>
          <p:spPr bwMode="auto">
            <a:xfrm>
              <a:off x="6634163" y="2928938"/>
              <a:ext cx="1295400" cy="619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cs typeface="Times New Roman" panose="02020603050405020304" pitchFamily="18" charset="0"/>
                </a:rPr>
                <a:t>Mapping engine</a:t>
              </a:r>
              <a:endParaRPr lang="el-GR" altLang="en-US" sz="2000">
                <a:cs typeface="Times New Roman" panose="02020603050405020304" pitchFamily="18" charset="0"/>
              </a:endParaRPr>
            </a:p>
          </p:txBody>
        </p:sp>
        <p:pic>
          <p:nvPicPr>
            <p:cNvPr id="11" name="Picture 7" descr="E:\mimis\Σπουδές\Διδακτορικό\Publications\Working Papers\SWJ - survey\figures\gears.ep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7038" y="2571750"/>
              <a:ext cx="431800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" name="Straight Arrow Connector 11"/>
            <p:cNvCxnSpPr/>
            <p:nvPr/>
          </p:nvCxnSpPr>
          <p:spPr>
            <a:xfrm>
              <a:off x="1965325" y="3286125"/>
              <a:ext cx="1857375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 33"/>
            <p:cNvGrpSpPr>
              <a:grpSpLocks/>
            </p:cNvGrpSpPr>
            <p:nvPr/>
          </p:nvGrpSpPr>
          <p:grpSpPr bwMode="auto">
            <a:xfrm>
              <a:off x="2536825" y="3000375"/>
              <a:ext cx="1143000" cy="571500"/>
              <a:chOff x="2143108" y="3567315"/>
              <a:chExt cx="1152128" cy="576064"/>
            </a:xfrm>
          </p:grpSpPr>
          <p:sp>
            <p:nvSpPr>
              <p:cNvPr id="31" name="Folded Corner 30"/>
              <p:cNvSpPr/>
              <p:nvPr/>
            </p:nvSpPr>
            <p:spPr>
              <a:xfrm rot="10800000">
                <a:off x="2143108" y="3567315"/>
                <a:ext cx="1080121" cy="576064"/>
              </a:xfrm>
              <a:prstGeom prst="foldedCorne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l-GR" sz="2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TextBox 35"/>
              <p:cNvSpPr txBox="1">
                <a:spLocks noChangeArrowheads="1"/>
              </p:cNvSpPr>
              <p:nvPr/>
            </p:nvSpPr>
            <p:spPr bwMode="auto">
              <a:xfrm>
                <a:off x="2143108" y="3643314"/>
                <a:ext cx="1152128" cy="353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2000" dirty="0">
                    <a:cs typeface="Times New Roman" panose="02020603050405020304" pitchFamily="18" charset="0"/>
                  </a:rPr>
                  <a:t>Mappings</a:t>
                </a:r>
                <a:endParaRPr lang="el-GR" altLang="en-US" sz="2000" dirty="0"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4" name="Flowchart: Connector 13"/>
            <p:cNvSpPr/>
            <p:nvPr/>
          </p:nvSpPr>
          <p:spPr>
            <a:xfrm>
              <a:off x="2179638" y="3143250"/>
              <a:ext cx="285750" cy="28575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Calibri" panose="020F0502020204030204" pitchFamily="34" charset="0"/>
                  <a:cs typeface="Times New Roman" pitchFamily="18" charset="0"/>
                </a:rPr>
                <a:t>1</a:t>
              </a:r>
              <a:endParaRPr lang="el-GR" dirty="0">
                <a:latin typeface="Calibri" panose="020F0502020204030204" pitchFamily="34" charset="0"/>
                <a:cs typeface="Times New Roman" pitchFamily="18" charset="0"/>
              </a:endParaRPr>
            </a:p>
          </p:txBody>
        </p:sp>
        <p:cxnSp>
          <p:nvCxnSpPr>
            <p:cNvPr id="15" name="Straight Arrow Connector 14"/>
            <p:cNvCxnSpPr>
              <a:endCxn id="22" idx="2"/>
            </p:cNvCxnSpPr>
            <p:nvPr/>
          </p:nvCxnSpPr>
          <p:spPr>
            <a:xfrm flipV="1">
              <a:off x="4645025" y="2109788"/>
              <a:ext cx="0" cy="66992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lowchart: Connector 15"/>
            <p:cNvSpPr/>
            <p:nvPr/>
          </p:nvSpPr>
          <p:spPr>
            <a:xfrm>
              <a:off x="4502150" y="2347913"/>
              <a:ext cx="285750" cy="28575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Calibri" panose="020F0502020204030204" pitchFamily="34" charset="0"/>
                  <a:cs typeface="Times New Roman" pitchFamily="18" charset="0"/>
                </a:rPr>
                <a:t>1</a:t>
              </a:r>
              <a:endParaRPr lang="el-GR" dirty="0">
                <a:latin typeface="Calibri" panose="020F0502020204030204" pitchFamily="34" charset="0"/>
                <a:cs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419725" y="2851150"/>
              <a:ext cx="1000125" cy="86360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itchFamily="18" charset="0"/>
                </a:rPr>
                <a:t>Schema matching algorithm</a:t>
              </a:r>
              <a:endParaRPr lang="el-GR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144963" y="2857500"/>
              <a:ext cx="1000125" cy="85725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itchFamily="18" charset="0"/>
                </a:rPr>
                <a:t>Mapping execution module</a:t>
              </a:r>
              <a:endParaRPr lang="el-GR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endParaRPr>
            </a:p>
          </p:txBody>
        </p:sp>
        <p:cxnSp>
          <p:nvCxnSpPr>
            <p:cNvPr id="19" name="Straight Connector 18"/>
            <p:cNvCxnSpPr>
              <a:endCxn id="18" idx="1"/>
            </p:cNvCxnSpPr>
            <p:nvPr/>
          </p:nvCxnSpPr>
          <p:spPr>
            <a:xfrm flipV="1">
              <a:off x="3679825" y="3286125"/>
              <a:ext cx="465138" cy="1588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18" idx="0"/>
              <a:endCxn id="16" idx="4"/>
            </p:cNvCxnSpPr>
            <p:nvPr/>
          </p:nvCxnSpPr>
          <p:spPr>
            <a:xfrm flipH="1" flipV="1">
              <a:off x="4645025" y="2633663"/>
              <a:ext cx="0" cy="223837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olded Corner 20"/>
            <p:cNvSpPr/>
            <p:nvPr/>
          </p:nvSpPr>
          <p:spPr>
            <a:xfrm rot="10800000">
              <a:off x="5705475" y="1581150"/>
              <a:ext cx="428625" cy="571500"/>
            </a:xfrm>
            <a:prstGeom prst="foldedCorne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l-GR" sz="2400"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22" name="Picture 3" descr="E:\mimis\Σπουδές\Διδακτορικό\Publications\Working Papers\SWJ - survey\figures\rdf.ep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0550" y="1581150"/>
              <a:ext cx="487363" cy="52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Box 45"/>
            <p:cNvSpPr txBox="1">
              <a:spLocks noChangeArrowheads="1"/>
            </p:cNvSpPr>
            <p:nvPr/>
          </p:nvSpPr>
          <p:spPr bwMode="auto">
            <a:xfrm>
              <a:off x="5272088" y="1223963"/>
              <a:ext cx="1300161" cy="350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000" dirty="0">
                  <a:cs typeface="Times New Roman" panose="02020603050405020304" pitchFamily="18" charset="0"/>
                </a:rPr>
                <a:t>Mappings</a:t>
              </a:r>
              <a:endParaRPr lang="el-GR" altLang="en-US" sz="2000" dirty="0">
                <a:cs typeface="Times New Roman" panose="02020603050405020304" pitchFamily="18" charset="0"/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V="1">
              <a:off x="5913438" y="2152650"/>
              <a:ext cx="6350" cy="62706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lowchart: Connector 24"/>
            <p:cNvSpPr/>
            <p:nvPr/>
          </p:nvSpPr>
          <p:spPr>
            <a:xfrm>
              <a:off x="5776913" y="2347913"/>
              <a:ext cx="285750" cy="28575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Calibri" panose="020F0502020204030204" pitchFamily="34" charset="0"/>
                  <a:cs typeface="Times New Roman" pitchFamily="18" charset="0"/>
                </a:rPr>
                <a:t>2</a:t>
              </a:r>
              <a:endParaRPr lang="el-GR" dirty="0">
                <a:latin typeface="Calibri" panose="020F0502020204030204" pitchFamily="34" charset="0"/>
                <a:cs typeface="Times New Roman" pitchFamily="18" charset="0"/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 flipV="1">
              <a:off x="5913438" y="2784475"/>
              <a:ext cx="0" cy="66675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49"/>
            <p:cNvSpPr txBox="1">
              <a:spLocks noChangeArrowheads="1"/>
            </p:cNvSpPr>
            <p:nvPr/>
          </p:nvSpPr>
          <p:spPr bwMode="auto">
            <a:xfrm>
              <a:off x="4037013" y="1223963"/>
              <a:ext cx="1214437" cy="350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000" dirty="0">
                  <a:cs typeface="Times New Roman" panose="02020603050405020304" pitchFamily="18" charset="0"/>
                </a:rPr>
                <a:t>RDF Graph</a:t>
              </a:r>
              <a:endParaRPr lang="el-GR" altLang="en-US" sz="2000" dirty="0">
                <a:cs typeface="Times New Roman" panose="02020603050405020304" pitchFamily="18" charset="0"/>
              </a:endParaRPr>
            </a:p>
          </p:txBody>
        </p:sp>
        <p:pic>
          <p:nvPicPr>
            <p:cNvPr id="28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7500" y="2857500"/>
              <a:ext cx="414338" cy="803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9" name="Straight Arrow Connector 28"/>
            <p:cNvCxnSpPr/>
            <p:nvPr/>
          </p:nvCxnSpPr>
          <p:spPr>
            <a:xfrm flipH="1" flipV="1">
              <a:off x="5570538" y="3803650"/>
              <a:ext cx="493712" cy="16033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Can 29"/>
            <p:cNvSpPr/>
            <p:nvPr/>
          </p:nvSpPr>
          <p:spPr>
            <a:xfrm>
              <a:off x="4143375" y="3944938"/>
              <a:ext cx="730250" cy="936625"/>
            </a:xfrm>
            <a:prstGeom prst="can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l-GR" sz="2400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715922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Mapping a Database to an Existing Ontology </a:t>
            </a:r>
            <a:r>
              <a:rPr lang="en-US" sz="4000" dirty="0" smtClean="0"/>
              <a:t>(2)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Existence of ontology is required</a:t>
            </a:r>
          </a:p>
          <a:p>
            <a:pPr lvl="1"/>
            <a:r>
              <a:rPr lang="en-US" sz="2400" dirty="0" smtClean="0"/>
              <a:t>Assumption: Ontology domain same as database domain</a:t>
            </a:r>
          </a:p>
          <a:p>
            <a:r>
              <a:rPr lang="en-US" sz="2800" dirty="0" smtClean="0"/>
              <a:t>Discover mappings between a database and an ontology</a:t>
            </a:r>
          </a:p>
          <a:p>
            <a:pPr lvl="1"/>
            <a:r>
              <a:rPr lang="en-US" sz="2400" dirty="0" smtClean="0"/>
              <a:t>Schema </a:t>
            </a:r>
            <a:r>
              <a:rPr lang="en-US" sz="2400" dirty="0"/>
              <a:t>matching </a:t>
            </a:r>
            <a:r>
              <a:rPr lang="en-US" sz="2400" dirty="0" smtClean="0"/>
              <a:t>algorithms</a:t>
            </a:r>
          </a:p>
          <a:p>
            <a:pPr lvl="1"/>
            <a:r>
              <a:rPr lang="en-US" sz="2400" dirty="0" smtClean="0"/>
              <a:t>Reverse engineering + linguistic similarity measures</a:t>
            </a:r>
          </a:p>
          <a:p>
            <a:pPr lvl="1"/>
            <a:r>
              <a:rPr lang="en-US" sz="2400" dirty="0" smtClean="0"/>
              <a:t>Reuse of such mappings in other applications (e.g. </a:t>
            </a:r>
            <a:r>
              <a:rPr lang="en-US" sz="2400" dirty="0"/>
              <a:t>database </a:t>
            </a:r>
            <a:r>
              <a:rPr lang="en-US" sz="2400" dirty="0" smtClean="0"/>
              <a:t>integration)</a:t>
            </a:r>
            <a:endParaRPr lang="en-US" sz="2400" dirty="0"/>
          </a:p>
          <a:p>
            <a:endParaRPr lang="en-US" sz="28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88892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Mapping a Database to an Existing Ontology </a:t>
            </a:r>
            <a:r>
              <a:rPr lang="en-US" sz="4000" dirty="0" smtClean="0"/>
              <a:t>(3)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Apply user-defined mappings to a database</a:t>
            </a:r>
          </a:p>
          <a:p>
            <a:pPr lvl="1"/>
            <a:r>
              <a:rPr lang="en-US" sz="2400" dirty="0" smtClean="0"/>
              <a:t>Mappings refer to one or more existing ontologies</a:t>
            </a:r>
          </a:p>
          <a:p>
            <a:pPr lvl="1"/>
            <a:r>
              <a:rPr lang="en-US" sz="2400" dirty="0" smtClean="0"/>
              <a:t>RDF graph contains instance data from the database</a:t>
            </a:r>
          </a:p>
          <a:p>
            <a:pPr lvl="1"/>
            <a:r>
              <a:rPr lang="en-US" sz="2400" dirty="0" smtClean="0"/>
              <a:t>Tools useful </a:t>
            </a:r>
            <a:r>
              <a:rPr lang="en-US" sz="2400" dirty="0"/>
              <a:t>for Linked Data publication</a:t>
            </a:r>
            <a:endParaRPr lang="en-US" sz="2400" dirty="0" smtClean="0"/>
          </a:p>
          <a:p>
            <a:endParaRPr lang="en-US" sz="28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Semantic Annotation of Dynamic Web Pages (1)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4217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Goal of the Semantic Web: emergence </a:t>
            </a:r>
            <a:r>
              <a:rPr lang="en-US" sz="3200" dirty="0"/>
              <a:t>of a Web of Data, from the current Web of </a:t>
            </a:r>
            <a:r>
              <a:rPr lang="en-US" sz="3200" dirty="0" smtClean="0"/>
              <a:t>Documents</a:t>
            </a:r>
          </a:p>
          <a:p>
            <a:r>
              <a:rPr lang="en-US" sz="3200" dirty="0" smtClean="0"/>
              <a:t>HTML documents are mainly for human consumption</a:t>
            </a:r>
          </a:p>
          <a:p>
            <a:r>
              <a:rPr lang="en-US" sz="3200" dirty="0" smtClean="0"/>
              <a:t>How to achieve this?</a:t>
            </a:r>
          </a:p>
          <a:p>
            <a:pPr lvl="1"/>
            <a:r>
              <a:rPr lang="en-US" sz="2800" dirty="0" smtClean="0"/>
              <a:t>Add </a:t>
            </a:r>
            <a:r>
              <a:rPr lang="en-US" sz="2800" i="1" dirty="0" smtClean="0"/>
              <a:t>semantic</a:t>
            </a:r>
            <a:r>
              <a:rPr lang="en-US" sz="2800" dirty="0" smtClean="0"/>
              <a:t> information to HTML documents</a:t>
            </a:r>
          </a:p>
          <a:p>
            <a:pPr lvl="2"/>
            <a:r>
              <a:rPr lang="en-US" sz="2400" dirty="0" smtClean="0"/>
              <a:t>I.e. setup correspondences with terms from ontologies</a:t>
            </a:r>
          </a:p>
          <a:p>
            <a:r>
              <a:rPr lang="en-US" sz="3200" dirty="0" err="1" smtClean="0"/>
              <a:t>RDFa</a:t>
            </a:r>
            <a:endParaRPr lang="en-US" sz="3200" dirty="0" smtClean="0"/>
          </a:p>
          <a:p>
            <a:pPr lvl="1"/>
            <a:r>
              <a:rPr lang="en-US" sz="2800" dirty="0" smtClean="0"/>
              <a:t>Embedding references </a:t>
            </a:r>
            <a:r>
              <a:rPr lang="en-US" sz="2800" dirty="0"/>
              <a:t>to ontology </a:t>
            </a:r>
            <a:r>
              <a:rPr lang="en-US" sz="2800" dirty="0" smtClean="0"/>
              <a:t>terms </a:t>
            </a:r>
            <a:r>
              <a:rPr lang="en-US" sz="2800" dirty="0"/>
              <a:t>in XHTML </a:t>
            </a:r>
            <a:r>
              <a:rPr lang="en-US" sz="2800" dirty="0" smtClean="0"/>
              <a:t>tags, </a:t>
            </a:r>
            <a:r>
              <a:rPr lang="en-US" sz="2800" i="1" dirty="0" smtClean="0"/>
              <a:t>but</a:t>
            </a:r>
            <a:r>
              <a:rPr lang="en-US" sz="2800" dirty="0" smtClean="0"/>
              <a:t>…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13795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Ontop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Conversion of a relational instance to a SPARQL endpoint</a:t>
            </a:r>
          </a:p>
          <a:p>
            <a:r>
              <a:rPr lang="en-US" sz="3200" dirty="0" smtClean="0"/>
              <a:t>User-defined mappings</a:t>
            </a:r>
          </a:p>
          <a:p>
            <a:r>
              <a:rPr lang="en-US" sz="3200" dirty="0" smtClean="0"/>
              <a:t>Ontology-based </a:t>
            </a:r>
            <a:r>
              <a:rPr lang="en-US" sz="3200" dirty="0"/>
              <a:t>data </a:t>
            </a:r>
            <a:r>
              <a:rPr lang="en-US" sz="3200" dirty="0" smtClean="0"/>
              <a:t>access (OBDA) framework</a:t>
            </a:r>
          </a:p>
          <a:p>
            <a:pPr lvl="1"/>
            <a:r>
              <a:rPr lang="en-US" sz="2800" dirty="0" smtClean="0"/>
              <a:t>Not just SPARQL</a:t>
            </a:r>
          </a:p>
          <a:p>
            <a:pPr lvl="1"/>
            <a:r>
              <a:rPr lang="en-US" sz="2800" dirty="0" smtClean="0"/>
              <a:t>RDFS and OWL 2 QL entailment regimes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23662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Ontop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No need to materialize inferences, calculated at query-time</a:t>
            </a:r>
          </a:p>
          <a:p>
            <a:r>
              <a:rPr lang="en-US" sz="3200" dirty="0" smtClean="0"/>
              <a:t>SPARQL-to-SQL rewriting</a:t>
            </a:r>
          </a:p>
          <a:p>
            <a:pPr lvl="1"/>
            <a:r>
              <a:rPr lang="en-US" sz="2800" dirty="0" err="1" smtClean="0"/>
              <a:t>Datalog</a:t>
            </a:r>
            <a:r>
              <a:rPr lang="en-US" sz="2800" dirty="0" smtClean="0"/>
              <a:t> </a:t>
            </a:r>
            <a:r>
              <a:rPr lang="en-US" sz="2800" dirty="0"/>
              <a:t>as </a:t>
            </a:r>
            <a:r>
              <a:rPr lang="en-US" sz="2800" dirty="0" smtClean="0"/>
              <a:t>intermediate </a:t>
            </a:r>
            <a:r>
              <a:rPr lang="en-US" sz="2800" dirty="0"/>
              <a:t>representation </a:t>
            </a:r>
            <a:r>
              <a:rPr lang="en-US" sz="2800" dirty="0" smtClean="0"/>
              <a:t>language</a:t>
            </a:r>
          </a:p>
          <a:p>
            <a:pPr lvl="1"/>
            <a:r>
              <a:rPr lang="en-US" sz="2800" dirty="0" smtClean="0"/>
              <a:t>Several optimizations simplifying generated SQL queries</a:t>
            </a:r>
          </a:p>
          <a:p>
            <a:r>
              <a:rPr lang="en-US" sz="3200" dirty="0"/>
              <a:t>P</a:t>
            </a:r>
            <a:r>
              <a:rPr lang="en-US" sz="3200" dirty="0" smtClean="0"/>
              <a:t>lugin </a:t>
            </a:r>
            <a:r>
              <a:rPr lang="en-US" sz="3200" dirty="0"/>
              <a:t>for </a:t>
            </a:r>
            <a:r>
              <a:rPr lang="en-US" sz="3200" dirty="0" smtClean="0"/>
              <a:t>ontology </a:t>
            </a:r>
            <a:r>
              <a:rPr lang="en-US" sz="3200" dirty="0"/>
              <a:t>editor </a:t>
            </a:r>
            <a:r>
              <a:rPr lang="en-US" sz="3200" dirty="0" smtClean="0"/>
              <a:t>Protégé also available</a:t>
            </a:r>
            <a:endParaRPr lang="en-US" sz="32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3233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</a:t>
            </a:r>
            <a:r>
              <a:rPr lang="en-US" baseline="-25000" dirty="0" smtClean="0"/>
              <a:t>2</a:t>
            </a:r>
            <a:r>
              <a:rPr lang="en-US" dirty="0" smtClean="0"/>
              <a:t>O / </a:t>
            </a:r>
            <a:r>
              <a:rPr lang="en-US" dirty="0" err="1" smtClean="0"/>
              <a:t>ODEMapster</a:t>
            </a:r>
            <a:r>
              <a:rPr lang="en-US" dirty="0" smtClean="0"/>
              <a:t> / Morph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</a:t>
            </a:r>
            <a:r>
              <a:rPr lang="en-US" sz="2400" dirty="0" smtClean="0"/>
              <a:t>eclarative XML-based mapping language</a:t>
            </a:r>
          </a:p>
          <a:p>
            <a:r>
              <a:rPr lang="en-US" sz="2400" dirty="0"/>
              <a:t>S</a:t>
            </a:r>
            <a:r>
              <a:rPr lang="en-US" sz="2400" dirty="0" smtClean="0"/>
              <a:t>upport for complex mappings</a:t>
            </a:r>
          </a:p>
          <a:p>
            <a:pPr lvl="1"/>
            <a:r>
              <a:rPr lang="en-US" sz="2000" dirty="0" smtClean="0"/>
              <a:t>Conditional mappings</a:t>
            </a:r>
          </a:p>
          <a:p>
            <a:pPr lvl="1"/>
            <a:r>
              <a:rPr lang="en-US" sz="2000" dirty="0" smtClean="0"/>
              <a:t>Definition of URI generation scheme</a:t>
            </a:r>
          </a:p>
          <a:p>
            <a:r>
              <a:rPr lang="en-US" sz="2400" dirty="0" err="1" smtClean="0"/>
              <a:t>ODEMapster</a:t>
            </a:r>
            <a:r>
              <a:rPr lang="en-US" sz="2400" dirty="0" smtClean="0"/>
              <a:t> engine</a:t>
            </a:r>
          </a:p>
          <a:p>
            <a:pPr lvl="1"/>
            <a:r>
              <a:rPr lang="en-US" sz="2000" dirty="0" smtClean="0"/>
              <a:t>R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O mappings</a:t>
            </a:r>
          </a:p>
          <a:p>
            <a:pPr lvl="1"/>
            <a:r>
              <a:rPr lang="en-US" sz="2000" dirty="0" smtClean="0"/>
              <a:t>Materialized / query-driven access </a:t>
            </a:r>
          </a:p>
          <a:p>
            <a:r>
              <a:rPr lang="en-US" sz="2400" dirty="0" smtClean="0"/>
              <a:t>Morph</a:t>
            </a:r>
          </a:p>
          <a:p>
            <a:pPr lvl="1"/>
            <a:r>
              <a:rPr lang="en-US" sz="2000" dirty="0" smtClean="0"/>
              <a:t>R2RML mappings</a:t>
            </a:r>
          </a:p>
          <a:p>
            <a:pPr lvl="1"/>
            <a:r>
              <a:rPr lang="en-US" sz="2000" dirty="0" smtClean="0"/>
              <a:t>SPARQL-based </a:t>
            </a:r>
            <a:r>
              <a:rPr lang="en-US" sz="2000" dirty="0"/>
              <a:t>data </a:t>
            </a:r>
            <a:r>
              <a:rPr lang="en-US" sz="2000" dirty="0" smtClean="0"/>
              <a:t>access</a:t>
            </a:r>
            <a:endParaRPr lang="en-US" sz="20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34953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R2RML Parser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Export of RDF graphs from a relational instance</a:t>
            </a:r>
          </a:p>
          <a:p>
            <a:r>
              <a:rPr lang="en-US" sz="2800" dirty="0" smtClean="0"/>
              <a:t>R2RML mappings</a:t>
            </a:r>
          </a:p>
          <a:p>
            <a:r>
              <a:rPr lang="en-US" sz="2800" dirty="0" smtClean="0"/>
              <a:t>Materialized RDF graph (ETL)</a:t>
            </a:r>
          </a:p>
          <a:p>
            <a:r>
              <a:rPr lang="en-US" sz="2800" dirty="0" smtClean="0"/>
              <a:t>Supports faceted browsing of the generated RDF graph</a:t>
            </a:r>
          </a:p>
          <a:p>
            <a:r>
              <a:rPr lang="en-US" sz="2800" dirty="0" smtClean="0"/>
              <a:t>Incremental </a:t>
            </a:r>
            <a:r>
              <a:rPr lang="en-US" sz="2800" dirty="0"/>
              <a:t>dump </a:t>
            </a:r>
            <a:r>
              <a:rPr lang="en-US" sz="2800" dirty="0" smtClean="0"/>
              <a:t>feature </a:t>
            </a:r>
          </a:p>
          <a:p>
            <a:pPr lvl="1"/>
            <a:r>
              <a:rPr lang="en-US" sz="2400" dirty="0" smtClean="0"/>
              <a:t>Tackles the data synchronization issue</a:t>
            </a:r>
          </a:p>
          <a:p>
            <a:pPr lvl="1"/>
            <a:r>
              <a:rPr lang="en-US" sz="2400" dirty="0" smtClean="0"/>
              <a:t>Graph not generated from scratch</a:t>
            </a:r>
          </a:p>
          <a:p>
            <a:pPr lvl="1"/>
            <a:r>
              <a:rPr lang="en-US" sz="2400" dirty="0" smtClean="0"/>
              <a:t>Only the necessary updates are made to the extracted RDF graph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39609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  <a:endParaRPr lang="el-GR" sz="3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Motivation-Benefits</a:t>
            </a: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Classification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of approaches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Creating ontology and triples from a relational database</a:t>
            </a:r>
          </a:p>
          <a:p>
            <a:r>
              <a:rPr lang="en-US" sz="3200" dirty="0"/>
              <a:t>Complete example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Future outlook</a:t>
            </a:r>
          </a:p>
          <a:p>
            <a:endParaRPr lang="en-US" sz="32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88509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l-GR" sz="3600" dirty="0"/>
              <a:t>Linked Data in Scholarly/Cultural Heritage Domain (1)</a:t>
            </a:r>
            <a:endParaRPr lang="el-GR" sz="3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3200" dirty="0"/>
              <a:t>Rich experience</a:t>
            </a:r>
          </a:p>
          <a:p>
            <a:pPr>
              <a:defRPr/>
            </a:pPr>
            <a:r>
              <a:rPr lang="en-US" sz="3200" dirty="0"/>
              <a:t>Software systems that demonstrate flawless performance</a:t>
            </a:r>
          </a:p>
          <a:p>
            <a:pPr>
              <a:defRPr/>
            </a:pPr>
            <a:r>
              <a:rPr lang="en-US" sz="3200" dirty="0"/>
              <a:t>High level of accuracy</a:t>
            </a:r>
          </a:p>
          <a:p>
            <a:pPr>
              <a:defRPr/>
            </a:pPr>
            <a:r>
              <a:rPr lang="en-US" sz="3200" dirty="0"/>
              <a:t>Why evolve?</a:t>
            </a:r>
          </a:p>
          <a:p>
            <a:pPr lvl="1">
              <a:defRPr/>
            </a:pPr>
            <a:r>
              <a:rPr lang="en-US" sz="2800" dirty="0"/>
              <a:t>Data and knowledge description</a:t>
            </a:r>
          </a:p>
          <a:p>
            <a:pPr lvl="1">
              <a:defRPr/>
            </a:pPr>
            <a:r>
              <a:rPr lang="en-US" sz="2800" dirty="0"/>
              <a:t>New technologies entail new benefits</a:t>
            </a:r>
          </a:p>
          <a:p>
            <a:pPr lvl="1">
              <a:defRPr/>
            </a:pPr>
            <a:r>
              <a:rPr lang="en-US" sz="2800" dirty="0"/>
              <a:t>Solutions have to remain competitive</a:t>
            </a:r>
          </a:p>
          <a:p>
            <a:endParaRPr lang="el-GR" sz="320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65</a:t>
            </a:fld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25604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l-GR" sz="3600" dirty="0"/>
              <a:t>Linked Data in Scholarly/Cultural Heritage Domain (2)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l-GR" sz="3200" dirty="0" smtClean="0"/>
              <a:t>Solutions by the LOD paradigm</a:t>
            </a:r>
          </a:p>
          <a:p>
            <a:pPr lvl="1"/>
            <a:r>
              <a:rPr lang="en-US" altLang="el-GR" sz="2800" dirty="0" smtClean="0"/>
              <a:t>Integration</a:t>
            </a:r>
          </a:p>
          <a:p>
            <a:pPr lvl="2"/>
            <a:r>
              <a:rPr lang="en-US" altLang="el-GR" sz="2400" dirty="0" smtClean="0"/>
              <a:t>Typically materialized using OAI-PMH that does not ease integration with data from other domains</a:t>
            </a:r>
          </a:p>
          <a:p>
            <a:pPr lvl="1"/>
            <a:r>
              <a:rPr lang="en-US" altLang="el-GR" sz="2800" dirty="0" smtClean="0"/>
              <a:t>Expressiveness in describing the information</a:t>
            </a:r>
          </a:p>
          <a:p>
            <a:pPr lvl="2"/>
            <a:r>
              <a:rPr lang="en-US" altLang="el-GR" sz="2400" dirty="0" smtClean="0"/>
              <a:t>OAI-PMH allows for a tree structure that extends to a depth-level of two</a:t>
            </a:r>
          </a:p>
          <a:p>
            <a:pPr lvl="2"/>
            <a:r>
              <a:rPr lang="en-US" altLang="el-GR" sz="2400" dirty="0" smtClean="0"/>
              <a:t>RDF allows for a graph-based description </a:t>
            </a:r>
          </a:p>
          <a:p>
            <a:pPr lvl="1"/>
            <a:r>
              <a:rPr lang="en-US" altLang="el-GR" sz="2800" dirty="0" smtClean="0"/>
              <a:t>Query answering </a:t>
            </a:r>
          </a:p>
          <a:p>
            <a:pPr lvl="2"/>
            <a:r>
              <a:rPr lang="en-US" altLang="el-GR" sz="2400" dirty="0" smtClean="0"/>
              <a:t>Querying graphs using graph patterns allows for much more complex queries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88078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l-GR" sz="3600"/>
              <a:t>Linked Data in Scholarly/Cultural Heritage Domain (3)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3200" dirty="0" smtClean="0"/>
              <a:t>Benefits</a:t>
            </a:r>
          </a:p>
          <a:p>
            <a:pPr lvl="1">
              <a:defRPr/>
            </a:pPr>
            <a:r>
              <a:rPr lang="en-US" sz="2800" dirty="0" smtClean="0"/>
              <a:t>Query expressiveness</a:t>
            </a:r>
          </a:p>
          <a:p>
            <a:pPr lvl="1">
              <a:defRPr/>
            </a:pPr>
            <a:r>
              <a:rPr lang="en-US" sz="2800" dirty="0" smtClean="0"/>
              <a:t>Inherent semantics</a:t>
            </a:r>
          </a:p>
          <a:p>
            <a:pPr lvl="1">
              <a:defRPr/>
            </a:pPr>
            <a:r>
              <a:rPr lang="en-US" sz="2800" dirty="0" smtClean="0"/>
              <a:t>Integration </a:t>
            </a:r>
            <a:r>
              <a:rPr lang="en-US" sz="2800" dirty="0"/>
              <a:t>with third party </a:t>
            </a:r>
            <a:r>
              <a:rPr lang="en-US" sz="2800" dirty="0" smtClean="0"/>
              <a:t>sources</a:t>
            </a:r>
          </a:p>
          <a:p>
            <a:pPr>
              <a:defRPr/>
            </a:pPr>
            <a:r>
              <a:rPr lang="en-US" sz="3200" dirty="0" smtClean="0"/>
              <a:t>Disadvantages</a:t>
            </a:r>
          </a:p>
          <a:p>
            <a:pPr lvl="1">
              <a:defRPr/>
            </a:pPr>
            <a:r>
              <a:rPr lang="en-US" sz="2800" dirty="0" smtClean="0"/>
              <a:t>Resources </a:t>
            </a:r>
            <a:r>
              <a:rPr lang="en-US" sz="2800" dirty="0"/>
              <a:t>investment in creating </a:t>
            </a:r>
            <a:r>
              <a:rPr lang="en-US" sz="2800" dirty="0" smtClean="0"/>
              <a:t>and maintaining </a:t>
            </a:r>
            <a:r>
              <a:rPr lang="en-US" sz="2800" dirty="0"/>
              <a:t>the </a:t>
            </a:r>
            <a:r>
              <a:rPr lang="en-US" sz="2800" dirty="0" smtClean="0"/>
              <a:t>data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958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l-GR" sz="3600" dirty="0"/>
              <a:t>Linked Data in Scholarly/Cultural Heritage Domain </a:t>
            </a:r>
            <a:r>
              <a:rPr lang="en-US" altLang="el-GR" sz="3600" dirty="0" smtClean="0"/>
              <a:t>(4)</a:t>
            </a:r>
            <a:endParaRPr lang="en-US" alt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3200" dirty="0" smtClean="0"/>
              <a:t>More and </a:t>
            </a:r>
            <a:r>
              <a:rPr lang="en-US" sz="3200" dirty="0"/>
              <a:t>more institutions open their </a:t>
            </a:r>
            <a:r>
              <a:rPr lang="en-US" sz="3200" dirty="0" smtClean="0"/>
              <a:t>data</a:t>
            </a:r>
          </a:p>
          <a:p>
            <a:pPr lvl="1">
              <a:defRPr/>
            </a:pPr>
            <a:r>
              <a:rPr lang="en-US" sz="2800" dirty="0" err="1" smtClean="0"/>
              <a:t>Biblioteca</a:t>
            </a:r>
            <a:r>
              <a:rPr lang="en-US" sz="2800" dirty="0" smtClean="0"/>
              <a:t> Nacional </a:t>
            </a:r>
            <a:r>
              <a:rPr lang="en-US" sz="2800" dirty="0"/>
              <a:t>De </a:t>
            </a:r>
            <a:r>
              <a:rPr lang="en-US" sz="2800" dirty="0" err="1" smtClean="0"/>
              <a:t>España</a:t>
            </a:r>
            <a:endParaRPr lang="en-US" sz="2800" dirty="0" smtClean="0"/>
          </a:p>
          <a:p>
            <a:pPr lvl="1">
              <a:defRPr/>
            </a:pPr>
            <a:r>
              <a:rPr lang="en-US" sz="2800" dirty="0" smtClean="0"/>
              <a:t>Deutsche </a:t>
            </a:r>
            <a:r>
              <a:rPr lang="en-US" sz="2800" dirty="0"/>
              <a:t>National </a:t>
            </a:r>
            <a:r>
              <a:rPr lang="en-US" sz="2800" dirty="0" err="1" smtClean="0"/>
              <a:t>Bibliothek</a:t>
            </a:r>
            <a:endParaRPr lang="en-US" sz="2800" dirty="0" smtClean="0"/>
          </a:p>
          <a:p>
            <a:pPr lvl="1">
              <a:defRPr/>
            </a:pPr>
            <a:r>
              <a:rPr lang="en-US" sz="2800" dirty="0" smtClean="0"/>
              <a:t>British Library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32640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l-GR" sz="3600" dirty="0"/>
              <a:t>Linked Data in Scholarly/Cultural Heritage Domain </a:t>
            </a:r>
            <a:r>
              <a:rPr lang="en-US" altLang="el-GR" sz="3600" dirty="0" smtClean="0"/>
              <a:t>(5)</a:t>
            </a:r>
            <a:endParaRPr lang="en-US" altLang="el-GR" sz="3600" dirty="0"/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l-GR" sz="3200" dirty="0" smtClean="0"/>
              <a:t>Is Linked Data the future?</a:t>
            </a:r>
          </a:p>
          <a:p>
            <a:pPr lvl="1"/>
            <a:r>
              <a:rPr lang="en-US" altLang="el-GR" sz="2800" dirty="0" smtClean="0"/>
              <a:t>Content re-use</a:t>
            </a:r>
          </a:p>
          <a:p>
            <a:pPr lvl="1"/>
            <a:r>
              <a:rPr lang="en-US" altLang="el-GR" sz="2800" dirty="0" smtClean="0"/>
              <a:t>Participation of individual collections</a:t>
            </a:r>
          </a:p>
          <a:p>
            <a:pPr lvl="1"/>
            <a:r>
              <a:rPr lang="en-US" altLang="el-GR" sz="2800" dirty="0" smtClean="0"/>
              <a:t>Evolving global Linked Data cloud</a:t>
            </a:r>
          </a:p>
          <a:p>
            <a:pPr lvl="1"/>
            <a:r>
              <a:rPr lang="en-US" altLang="el-GR" sz="2800" dirty="0" smtClean="0"/>
              <a:t>Users can discover new data sources following data-level links</a:t>
            </a:r>
          </a:p>
          <a:p>
            <a:pPr lvl="1"/>
            <a:r>
              <a:rPr lang="en-US" altLang="el-GR" sz="2800" dirty="0" smtClean="0"/>
              <a:t>More complete answers can be delivered as new data sources appear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875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Semantic Annotation of Dynamic Web Pages (2)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What about dynamic documents?</a:t>
            </a:r>
          </a:p>
          <a:p>
            <a:pPr lvl="1"/>
            <a:r>
              <a:rPr lang="en-US" sz="2800" dirty="0" smtClean="0"/>
              <a:t>Content retrieved from relational databases</a:t>
            </a:r>
          </a:p>
          <a:p>
            <a:pPr lvl="1"/>
            <a:r>
              <a:rPr lang="en-US" sz="2800" dirty="0" smtClean="0"/>
              <a:t>The </a:t>
            </a:r>
            <a:r>
              <a:rPr lang="en-US" sz="2800" dirty="0"/>
              <a:t>biggest part of the World Wide </a:t>
            </a:r>
            <a:r>
              <a:rPr lang="en-US" sz="2800" dirty="0" smtClean="0"/>
              <a:t>Web</a:t>
            </a:r>
          </a:p>
          <a:p>
            <a:pPr lvl="2"/>
            <a:r>
              <a:rPr lang="en-US" sz="2400" dirty="0" smtClean="0"/>
              <a:t>Aka. Deep Web</a:t>
            </a:r>
          </a:p>
          <a:p>
            <a:pPr lvl="1"/>
            <a:r>
              <a:rPr lang="en-US" sz="2800" dirty="0"/>
              <a:t>CMS's, forums, </a:t>
            </a:r>
            <a:r>
              <a:rPr lang="en-US" sz="2800" dirty="0" smtClean="0"/>
              <a:t>wikis, etc.</a:t>
            </a:r>
          </a:p>
          <a:p>
            <a:pPr lvl="1"/>
            <a:r>
              <a:rPr lang="en-US" sz="2800" dirty="0" smtClean="0"/>
              <a:t>Manual annotation of every single dynamic web page is infeasible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32137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l-GR" sz="4000" dirty="0"/>
              <a:t>Ontologies Related to Scholarly Information (1)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l-GR" sz="3200" dirty="0" smtClean="0"/>
              <a:t>Good practice</a:t>
            </a:r>
          </a:p>
          <a:p>
            <a:pPr lvl="1"/>
            <a:r>
              <a:rPr lang="en-US" altLang="el-GR" sz="2800" dirty="0" smtClean="0"/>
              <a:t>Reuse existing vocabularies/ontologies</a:t>
            </a:r>
          </a:p>
          <a:p>
            <a:pPr lvl="2"/>
            <a:r>
              <a:rPr lang="en-US" altLang="el-GR" sz="2400" dirty="0" smtClean="0"/>
              <a:t>Easier for the outside world to integrate with already existing datasets and services</a:t>
            </a:r>
          </a:p>
          <a:p>
            <a:pPr lvl="1"/>
            <a:r>
              <a:rPr lang="en-US" altLang="el-GR" sz="2800" dirty="0" smtClean="0"/>
              <a:t>Several vocabularies have been proposed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82155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l-GR" sz="4000" dirty="0"/>
              <a:t>Ontologies Related to Scholarly Information (2)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71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0850089"/>
              </p:ext>
            </p:extLst>
          </p:nvPr>
        </p:nvGraphicFramePr>
        <p:xfrm>
          <a:off x="365759" y="1774690"/>
          <a:ext cx="11469190" cy="45171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1178"/>
                <a:gridCol w="3178629"/>
                <a:gridCol w="1123405"/>
                <a:gridCol w="3735978"/>
              </a:tblGrid>
              <a:tr h="248036">
                <a:tc>
                  <a:txBody>
                    <a:bodyPr/>
                    <a:lstStyle/>
                    <a:p>
                      <a:pPr marL="3600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Title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URL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Namespace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Namespace URL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</a:tr>
              <a:tr h="213504"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The Bibliographic Ontology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bibliontology.com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bibo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http://purl.org/ontology/bibo/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</a:tr>
              <a:tr h="213504"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Creative Commons Rights Ontology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creativecommons.org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http://creativecommons.org/ns#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</a:tr>
              <a:tr h="213504"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CiTo</a:t>
                      </a:r>
                      <a:r>
                        <a:rPr lang="en-US" sz="1400" dirty="0">
                          <a:effectLst/>
                        </a:rPr>
                        <a:t>, the Citation Typing Ontology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purl.org/spar/</a:t>
                      </a:r>
                      <a:r>
                        <a:rPr lang="en-US" sz="1400" dirty="0" err="1">
                          <a:effectLst/>
                        </a:rPr>
                        <a:t>cito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cito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http://purl.org/spar/cito/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</a:tr>
              <a:tr h="213504"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Legacy Dublin Core element set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dublincore.org/documents/</a:t>
                      </a:r>
                      <a:r>
                        <a:rPr lang="en-US" sz="1400" dirty="0" err="1">
                          <a:effectLst/>
                        </a:rPr>
                        <a:t>dces</a:t>
                      </a:r>
                      <a:r>
                        <a:rPr lang="en-US" sz="1400" dirty="0">
                          <a:effectLst/>
                        </a:rPr>
                        <a:t>/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http://purl.org/dc/elements/1.1/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</a:tr>
              <a:tr h="213504"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DCMI Metadata Terms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dublincore.org/documents/</a:t>
                      </a:r>
                      <a:r>
                        <a:rPr lang="en-US" sz="1400" dirty="0" err="1">
                          <a:effectLst/>
                        </a:rPr>
                        <a:t>dcmi</a:t>
                      </a:r>
                      <a:r>
                        <a:rPr lang="en-US" sz="1400" dirty="0">
                          <a:effectLst/>
                        </a:rPr>
                        <a:t>-terms/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dcterms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http://purl.org/dc/terms/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</a:tr>
              <a:tr h="209580"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FaBiO</a:t>
                      </a:r>
                      <a:r>
                        <a:rPr lang="en-US" sz="1400" dirty="0">
                          <a:effectLst/>
                        </a:rPr>
                        <a:t>: FRBR-aligned bibliographic ontology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purl.org/spar/</a:t>
                      </a:r>
                      <a:r>
                        <a:rPr lang="en-US" sz="1400" dirty="0" err="1">
                          <a:effectLst/>
                        </a:rPr>
                        <a:t>fabio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fabio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http://purl.org/spar/fabio/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</a:tr>
              <a:tr h="213504"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FRBRcore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purl.org/vocab/frbr/core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frbr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http://purl.org/vocab/frbr/core#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</a:tr>
              <a:tr h="213504"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FRBRextended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purl.org/vocab/frbr/extended#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frbre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http://purl.org/vocab/frbr/extended#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</a:tr>
              <a:tr h="213504"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IFLA’s </a:t>
                      </a:r>
                      <a:r>
                        <a:rPr lang="en-US" sz="1400" dirty="0" err="1">
                          <a:effectLst/>
                        </a:rPr>
                        <a:t>FRBRer</a:t>
                      </a:r>
                      <a:r>
                        <a:rPr lang="en-US" sz="1400" dirty="0">
                          <a:effectLst/>
                        </a:rPr>
                        <a:t> Model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iflastandards.info/ns/fr/frbr/frbrer/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frbrer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http://iflastandards.info/ns/fr/frbr/frbrer/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</a:tr>
              <a:tr h="419159"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International Standard Bibliographic Description (ISBD)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iflastandards.info/ns/isbd/elements/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isbd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http://iflastandards.info/ns/isbd/elements/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</a:tr>
              <a:tr h="213504"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Lexvo.org Ontology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lexvo.org/ontology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lvont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http://lexvo.org/ontology#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</a:tr>
              <a:tr h="213504"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MARC Code List for Relators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id.loc.gov/vocabulary/relators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mrel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http://id.loc.gov/vocabulary/relators/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</a:tr>
              <a:tr h="213504"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Open Provenance Model Vocabulary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purl.org/net/opmv/ns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opmv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http://purl.org/net/opmv/ns#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</a:tr>
              <a:tr h="419159"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PRISM: Publishing Requirements for Industry Standard Metadata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prismstandard.org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prism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http://prismstandard.org/namespaces/basic/2.0/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</a:tr>
              <a:tr h="213504"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Provenance Vocabulary Core Ontology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purl.org/net/provenance/ns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prv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http://purl.org/net/provenance/ns#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</a:tr>
              <a:tr h="419159"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RDA Relationships for Works, Expressions, Manifestations, Items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rdvocab.info/RDARelationshipsWEMI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rdarel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http://rdvocab.info/RDARelationshipsWEMI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</a:tr>
              <a:tr h="213504"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Schema.org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schema.org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schema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  <a:tc>
                  <a:txBody>
                    <a:bodyPr/>
                    <a:lstStyle/>
                    <a:p>
                      <a:pPr marL="36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http://schema.org/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22" marR="35822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449069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Aggregators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800" dirty="0" smtClean="0"/>
              <a:t>International coverage and diverse scope</a:t>
            </a:r>
          </a:p>
          <a:p>
            <a:pPr lvl="1">
              <a:defRPr/>
            </a:pPr>
            <a:r>
              <a:rPr lang="en-US" sz="2400" dirty="0" smtClean="0"/>
              <a:t>European </a:t>
            </a:r>
            <a:r>
              <a:rPr lang="en-US" sz="2400" dirty="0"/>
              <a:t>digital heritage gateway </a:t>
            </a:r>
            <a:r>
              <a:rPr lang="en-US" sz="2400" dirty="0" err="1" smtClean="0"/>
              <a:t>Europeana</a:t>
            </a:r>
            <a:endParaRPr lang="en-US" sz="2400" dirty="0" smtClean="0"/>
          </a:p>
          <a:p>
            <a:pPr lvl="1">
              <a:defRPr/>
            </a:pPr>
            <a:r>
              <a:rPr lang="en-US" sz="2400" dirty="0" smtClean="0"/>
              <a:t>DRIVER</a:t>
            </a:r>
          </a:p>
          <a:p>
            <a:pPr lvl="1">
              <a:defRPr/>
            </a:pPr>
            <a:r>
              <a:rPr lang="en-US" sz="2400" dirty="0" err="1" smtClean="0"/>
              <a:t>OpenAIRE</a:t>
            </a:r>
            <a:endParaRPr lang="en-US" sz="2400" dirty="0"/>
          </a:p>
          <a:p>
            <a:pPr>
              <a:defRPr/>
            </a:pPr>
            <a:r>
              <a:rPr lang="en-US" sz="2800" dirty="0"/>
              <a:t>Compatibility </a:t>
            </a:r>
            <a:r>
              <a:rPr lang="en-US" sz="2800" dirty="0" smtClean="0"/>
              <a:t>with aggregators</a:t>
            </a:r>
          </a:p>
          <a:p>
            <a:pPr lvl="1">
              <a:defRPr/>
            </a:pPr>
            <a:r>
              <a:rPr lang="en-US" sz="2400" dirty="0" smtClean="0"/>
              <a:t>Important for repositories</a:t>
            </a:r>
          </a:p>
          <a:p>
            <a:pPr lvl="1">
              <a:defRPr/>
            </a:pPr>
            <a:r>
              <a:rPr lang="en-US" sz="2400" dirty="0" smtClean="0"/>
              <a:t>Common </a:t>
            </a:r>
            <a:r>
              <a:rPr lang="en-US" sz="2400" dirty="0"/>
              <a:t>requirement for </a:t>
            </a:r>
            <a:r>
              <a:rPr lang="en-US" sz="2400" dirty="0" smtClean="0"/>
              <a:t>repositories</a:t>
            </a:r>
          </a:p>
          <a:p>
            <a:pPr lvl="1">
              <a:defRPr/>
            </a:pPr>
            <a:r>
              <a:rPr lang="en-US" sz="2400" dirty="0" smtClean="0"/>
              <a:t>Metadata have to meet specific criteria and adopt specific vocabularies</a:t>
            </a:r>
          </a:p>
          <a:p>
            <a:pPr>
              <a:defRPr/>
            </a:pPr>
            <a:r>
              <a:rPr lang="en-US" sz="2800" dirty="0" smtClean="0"/>
              <a:t>LOD </a:t>
            </a:r>
            <a:r>
              <a:rPr lang="en-US" sz="2800" dirty="0"/>
              <a:t>adoption is the prevailing </a:t>
            </a:r>
            <a:r>
              <a:rPr lang="en-US" sz="2800" dirty="0" smtClean="0"/>
              <a:t>approach</a:t>
            </a:r>
          </a:p>
          <a:p>
            <a:pPr lvl="1">
              <a:defRPr/>
            </a:pPr>
            <a:r>
              <a:rPr lang="en-US" sz="2400" dirty="0" smtClean="0"/>
              <a:t>Brings an </a:t>
            </a:r>
            <a:r>
              <a:rPr lang="en-US" sz="2400" dirty="0"/>
              <a:t>order </a:t>
            </a:r>
            <a:r>
              <a:rPr lang="en-US" sz="2400" dirty="0" smtClean="0"/>
              <a:t>to the </a:t>
            </a:r>
            <a:r>
              <a:rPr lang="en-US" sz="2400" dirty="0"/>
              <a:t>chaos of disparate </a:t>
            </a:r>
            <a:r>
              <a:rPr lang="en-US" sz="2400" dirty="0" smtClean="0"/>
              <a:t>solutions</a:t>
            </a:r>
            <a:endParaRPr lang="en-US" sz="24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43536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Benefits by LOD Adoption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l-GR" sz="3200" dirty="0" smtClean="0"/>
              <a:t>Avoid vendor lock-ins</a:t>
            </a:r>
          </a:p>
          <a:p>
            <a:r>
              <a:rPr lang="en-US" altLang="el-GR" sz="3200" dirty="0" smtClean="0"/>
              <a:t>Allow complex queries to be evaluated on the results</a:t>
            </a:r>
          </a:p>
          <a:p>
            <a:pPr lvl="1"/>
            <a:r>
              <a:rPr lang="en-US" altLang="el-GR" sz="2800" dirty="0" smtClean="0"/>
              <a:t>Utilize the full capacities of SPARQL</a:t>
            </a:r>
          </a:p>
          <a:p>
            <a:r>
              <a:rPr lang="en-US" altLang="el-GR" sz="3200" dirty="0" smtClean="0"/>
              <a:t>Content can be harvested and integrated by third-parties</a:t>
            </a:r>
          </a:p>
          <a:p>
            <a:pPr lvl="1"/>
            <a:r>
              <a:rPr lang="en-US" altLang="el-GR" sz="2800" dirty="0" smtClean="0"/>
              <a:t>Ability to create meta-search repositories</a:t>
            </a:r>
          </a:p>
          <a:p>
            <a:pPr lvl="2"/>
            <a:r>
              <a:rPr lang="en-US" altLang="el-GR" sz="2400" dirty="0" smtClean="0"/>
              <a:t>Researchers can browse, search and retrieve content from these repositories</a:t>
            </a:r>
          </a:p>
          <a:p>
            <a:r>
              <a:rPr lang="en-US" altLang="el-GR" sz="3200" dirty="0" smtClean="0"/>
              <a:t>Bring existing content into the Semantic Web</a:t>
            </a:r>
          </a:p>
          <a:p>
            <a:pPr lvl="1"/>
            <a:r>
              <a:rPr lang="en-US" altLang="el-GR" sz="2800" dirty="0" smtClean="0"/>
              <a:t>New capabilities are opened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72518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z="4000"/>
              <a:t>Synchronous Vs. Asynchronous Exports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6798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/>
              <a:t>SPARQL-to-SQL translation in the digital </a:t>
            </a:r>
            <a:r>
              <a:rPr lang="en-US" sz="2800" dirty="0" smtClean="0"/>
              <a:t>repositories</a:t>
            </a:r>
          </a:p>
          <a:p>
            <a:pPr lvl="1">
              <a:defRPr/>
            </a:pPr>
            <a:r>
              <a:rPr lang="en-US" sz="2400" dirty="0" smtClean="0"/>
              <a:t>Asynchronous approach seems </a:t>
            </a:r>
            <a:r>
              <a:rPr lang="en-US" sz="2400" dirty="0"/>
              <a:t>more </a:t>
            </a:r>
            <a:r>
              <a:rPr lang="en-US" sz="2400" dirty="0" smtClean="0"/>
              <a:t>viable</a:t>
            </a:r>
          </a:p>
          <a:p>
            <a:pPr lvl="2">
              <a:defRPr/>
            </a:pPr>
            <a:r>
              <a:rPr lang="en-US" sz="2000" dirty="0" smtClean="0"/>
              <a:t>Real-time </a:t>
            </a:r>
            <a:r>
              <a:rPr lang="en-US" sz="2000" dirty="0"/>
              <a:t>results may not be as </a:t>
            </a:r>
            <a:r>
              <a:rPr lang="en-US" sz="2000" dirty="0" smtClean="0"/>
              <a:t>critical</a:t>
            </a:r>
          </a:p>
          <a:p>
            <a:pPr lvl="2">
              <a:defRPr/>
            </a:pPr>
            <a:r>
              <a:rPr lang="en-US" sz="2000" dirty="0" smtClean="0"/>
              <a:t>RDF </a:t>
            </a:r>
            <a:r>
              <a:rPr lang="en-US" sz="2000" dirty="0"/>
              <a:t>updates could take </a:t>
            </a:r>
            <a:r>
              <a:rPr lang="en-US" sz="2000" dirty="0" smtClean="0"/>
              <a:t>place in </a:t>
            </a:r>
            <a:r>
              <a:rPr lang="en-US" sz="2000" dirty="0"/>
              <a:t>a manner similar to </a:t>
            </a:r>
            <a:r>
              <a:rPr lang="en-US" sz="2000" dirty="0" smtClean="0"/>
              <a:t>search indexes</a:t>
            </a:r>
          </a:p>
          <a:p>
            <a:pPr lvl="1">
              <a:defRPr/>
            </a:pPr>
            <a:r>
              <a:rPr lang="en-US" sz="2400" dirty="0" smtClean="0"/>
              <a:t>The trade-off in data </a:t>
            </a:r>
            <a:r>
              <a:rPr lang="en-US" sz="2400" dirty="0"/>
              <a:t>freshness is largely remedied </a:t>
            </a:r>
            <a:r>
              <a:rPr lang="en-US" sz="2400" dirty="0" smtClean="0"/>
              <a:t>by the </a:t>
            </a:r>
            <a:r>
              <a:rPr lang="en-US" sz="2400" dirty="0"/>
              <a:t>improvement in the query answering </a:t>
            </a:r>
            <a:r>
              <a:rPr lang="en-US" sz="2400" dirty="0" smtClean="0"/>
              <a:t>mechanism</a:t>
            </a:r>
          </a:p>
          <a:p>
            <a:pPr lvl="2">
              <a:defRPr/>
            </a:pPr>
            <a:r>
              <a:rPr lang="en-US" sz="2000" dirty="0" smtClean="0"/>
              <a:t>Data </a:t>
            </a:r>
            <a:r>
              <a:rPr lang="en-US" sz="2000" dirty="0"/>
              <a:t>freshness can be sacrificed in </a:t>
            </a:r>
            <a:r>
              <a:rPr lang="en-US" sz="2000" dirty="0" smtClean="0"/>
              <a:t>order to </a:t>
            </a:r>
            <a:r>
              <a:rPr lang="en-US" sz="2000" dirty="0"/>
              <a:t>obtain much faster </a:t>
            </a:r>
            <a:r>
              <a:rPr lang="en-US" sz="2000" dirty="0" smtClean="0"/>
              <a:t>results</a:t>
            </a:r>
          </a:p>
          <a:p>
            <a:pPr lvl="1">
              <a:defRPr/>
            </a:pPr>
            <a:r>
              <a:rPr lang="en-US" sz="2400" dirty="0" smtClean="0"/>
              <a:t>Exposing </a:t>
            </a:r>
            <a:r>
              <a:rPr lang="en-US" sz="2400" dirty="0"/>
              <a:t>data periodically comes at a low </a:t>
            </a:r>
            <a:r>
              <a:rPr lang="en-US" sz="2400" dirty="0" smtClean="0"/>
              <a:t>cost</a:t>
            </a:r>
          </a:p>
          <a:p>
            <a:pPr lvl="2">
              <a:defRPr/>
            </a:pPr>
            <a:r>
              <a:rPr lang="en-US" sz="2000" dirty="0" smtClean="0"/>
              <a:t>Information does </a:t>
            </a:r>
            <a:r>
              <a:rPr lang="en-US" sz="2000" dirty="0"/>
              <a:t>not change </a:t>
            </a:r>
            <a:r>
              <a:rPr lang="en-US" sz="2000" dirty="0" smtClean="0"/>
              <a:t>as frequently </a:t>
            </a:r>
            <a:r>
              <a:rPr lang="en-US" sz="2000" dirty="0"/>
              <a:t>as </a:t>
            </a:r>
            <a:r>
              <a:rPr lang="en-US" sz="2000" dirty="0" smtClean="0"/>
              <a:t>e.g</a:t>
            </a:r>
            <a:r>
              <a:rPr lang="en-US" sz="2000" dirty="0"/>
              <a:t>., in sensor </a:t>
            </a:r>
            <a:r>
              <a:rPr lang="en-US" sz="2000" dirty="0" smtClean="0"/>
              <a:t>data</a:t>
            </a:r>
          </a:p>
          <a:p>
            <a:pPr lvl="2">
              <a:defRPr/>
            </a:pPr>
            <a:r>
              <a:rPr lang="en-US" sz="2000" dirty="0" smtClean="0"/>
              <a:t>Data </a:t>
            </a:r>
            <a:r>
              <a:rPr lang="en-US" sz="2000" dirty="0"/>
              <a:t>is not updated to a significant amount </a:t>
            </a:r>
            <a:r>
              <a:rPr lang="en-US" sz="2000" dirty="0" smtClean="0"/>
              <a:t>daily</a:t>
            </a:r>
          </a:p>
          <a:p>
            <a:pPr lvl="2">
              <a:defRPr/>
            </a:pPr>
            <a:r>
              <a:rPr lang="en-US" sz="2000" dirty="0" smtClean="0"/>
              <a:t>Selection </a:t>
            </a:r>
            <a:r>
              <a:rPr lang="en-US" sz="2000" dirty="0"/>
              <a:t>queries over the contents are more frequent than the </a:t>
            </a:r>
            <a:r>
              <a:rPr lang="en-US" sz="2000" dirty="0" smtClean="0"/>
              <a:t>updates</a:t>
            </a:r>
            <a:endParaRPr lang="en-US" sz="2000" dirty="0"/>
          </a:p>
          <a:p>
            <a:pPr lvl="2">
              <a:defRPr/>
            </a:pPr>
            <a:endParaRPr lang="en-US" sz="18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58468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From DSpace to Europeana (1)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l-GR" sz="3200" dirty="0" err="1" smtClean="0"/>
              <a:t>DSpace</a:t>
            </a:r>
            <a:r>
              <a:rPr lang="en-US" altLang="el-GR" sz="3200" dirty="0" smtClean="0"/>
              <a:t> cultural heritage repository</a:t>
            </a:r>
          </a:p>
          <a:p>
            <a:r>
              <a:rPr lang="en-US" altLang="el-GR" sz="3200" dirty="0" smtClean="0"/>
              <a:t>Data model</a:t>
            </a:r>
          </a:p>
          <a:p>
            <a:pPr lvl="1"/>
            <a:r>
              <a:rPr lang="en-US" altLang="el-GR" sz="2800" dirty="0" smtClean="0"/>
              <a:t>Dublin Core</a:t>
            </a:r>
          </a:p>
          <a:p>
            <a:pPr lvl="1"/>
            <a:r>
              <a:rPr lang="en-US" altLang="el-GR" sz="2800" dirty="0" err="1" smtClean="0"/>
              <a:t>Europeana</a:t>
            </a:r>
            <a:r>
              <a:rPr lang="en-US" altLang="el-GR" sz="2800" dirty="0" smtClean="0"/>
              <a:t> Data Model (EDM)</a:t>
            </a:r>
          </a:p>
          <a:p>
            <a:r>
              <a:rPr lang="en-US" altLang="el-GR" sz="3200" dirty="0" smtClean="0"/>
              <a:t>The problem</a:t>
            </a:r>
          </a:p>
          <a:p>
            <a:pPr lvl="1"/>
            <a:r>
              <a:rPr lang="en-US" altLang="el-GR" sz="2800" dirty="0" smtClean="0"/>
              <a:t>How to transform item records as RDF using the EDM model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51257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From DSpace to Europeana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000" y="1846800"/>
            <a:ext cx="10515600" cy="456314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/>
              <a:t>Components</a:t>
            </a:r>
          </a:p>
          <a:p>
            <a:pPr lvl="1">
              <a:defRPr/>
            </a:pPr>
            <a:r>
              <a:rPr lang="en-US" sz="2400" dirty="0" smtClean="0"/>
              <a:t>Source</a:t>
            </a:r>
          </a:p>
          <a:p>
            <a:pPr lvl="2">
              <a:defRPr/>
            </a:pPr>
            <a:r>
              <a:rPr lang="en-US" sz="2000" dirty="0" smtClean="0"/>
              <a:t>The </a:t>
            </a:r>
            <a:r>
              <a:rPr lang="en-US" sz="2000" dirty="0"/>
              <a:t>relational </a:t>
            </a:r>
            <a:r>
              <a:rPr lang="en-US" sz="2000" dirty="0" smtClean="0"/>
              <a:t>database</a:t>
            </a:r>
          </a:p>
          <a:p>
            <a:pPr lvl="1">
              <a:defRPr/>
            </a:pPr>
            <a:r>
              <a:rPr lang="en-US" sz="2400" dirty="0" smtClean="0"/>
              <a:t>Target</a:t>
            </a:r>
          </a:p>
          <a:p>
            <a:pPr lvl="2">
              <a:defRPr/>
            </a:pPr>
            <a:r>
              <a:rPr lang="en-US" sz="2000" dirty="0" smtClean="0"/>
              <a:t>An RDF graph</a:t>
            </a:r>
          </a:p>
          <a:p>
            <a:pPr lvl="1">
              <a:defRPr/>
            </a:pPr>
            <a:r>
              <a:rPr lang="en-US" sz="2400" dirty="0" smtClean="0"/>
              <a:t>The </a:t>
            </a:r>
            <a:r>
              <a:rPr lang="en-US" sz="2400" dirty="0"/>
              <a:t>R2RML </a:t>
            </a:r>
            <a:r>
              <a:rPr lang="en-US" sz="2400" dirty="0" smtClean="0"/>
              <a:t>Parser</a:t>
            </a:r>
          </a:p>
          <a:p>
            <a:pPr>
              <a:defRPr/>
            </a:pPr>
            <a:r>
              <a:rPr lang="en-US" sz="2800" dirty="0" smtClean="0"/>
              <a:t>Information flow</a:t>
            </a:r>
          </a:p>
          <a:p>
            <a:pPr lvl="1">
              <a:defRPr/>
            </a:pPr>
            <a:r>
              <a:rPr lang="en-US" sz="2400" dirty="0" smtClean="0"/>
              <a:t>Parse database contents into result sets</a:t>
            </a:r>
          </a:p>
          <a:p>
            <a:pPr lvl="1">
              <a:defRPr/>
            </a:pPr>
            <a:r>
              <a:rPr lang="en-US" sz="2400" dirty="0" smtClean="0"/>
              <a:t>Generate </a:t>
            </a:r>
            <a:r>
              <a:rPr lang="en-US" sz="2400" dirty="0"/>
              <a:t>a Java </a:t>
            </a:r>
            <a:r>
              <a:rPr lang="en-US" sz="2400" dirty="0" smtClean="0"/>
              <a:t>object</a:t>
            </a:r>
          </a:p>
          <a:p>
            <a:pPr lvl="1">
              <a:defRPr/>
            </a:pPr>
            <a:r>
              <a:rPr lang="en-US" sz="2400" dirty="0" smtClean="0"/>
              <a:t>Instantiates the </a:t>
            </a:r>
            <a:r>
              <a:rPr lang="en-US" sz="2400" dirty="0"/>
              <a:t>resulting RDF graph in-memory </a:t>
            </a:r>
            <a:endParaRPr lang="en-US" sz="2400" dirty="0" smtClean="0"/>
          </a:p>
          <a:p>
            <a:pPr lvl="1">
              <a:defRPr/>
            </a:pPr>
            <a:r>
              <a:rPr lang="en-US" sz="2400" dirty="0" smtClean="0"/>
              <a:t>Persist </a:t>
            </a:r>
            <a:r>
              <a:rPr lang="en-US" sz="2400" dirty="0"/>
              <a:t>the </a:t>
            </a:r>
            <a:r>
              <a:rPr lang="en-US" sz="2400" dirty="0" smtClean="0"/>
              <a:t>RDF graph</a:t>
            </a:r>
            <a:endParaRPr lang="en-US" sz="2400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76</a:t>
            </a:fld>
            <a:endParaRPr lang="en-US"/>
          </a:p>
        </p:txBody>
      </p:sp>
      <p:grpSp>
        <p:nvGrpSpPr>
          <p:cNvPr id="41988" name="Group 19"/>
          <p:cNvGrpSpPr>
            <a:grpSpLocks/>
          </p:cNvGrpSpPr>
          <p:nvPr/>
        </p:nvGrpSpPr>
        <p:grpSpPr bwMode="auto">
          <a:xfrm>
            <a:off x="5087939" y="2954338"/>
            <a:ext cx="6442210" cy="1338262"/>
            <a:chOff x="5284643" y="5432425"/>
            <a:chExt cx="5278438" cy="873125"/>
          </a:xfrm>
        </p:grpSpPr>
        <p:sp>
          <p:nvSpPr>
            <p:cNvPr id="4" name="Rectangle 3"/>
            <p:cNvSpPr/>
            <p:nvPr/>
          </p:nvSpPr>
          <p:spPr>
            <a:xfrm>
              <a:off x="7342756" y="5671680"/>
              <a:ext cx="532616" cy="49715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Parser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7989284" y="5675823"/>
              <a:ext cx="761980" cy="48886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Generator</a:t>
              </a:r>
            </a:p>
          </p:txBody>
        </p:sp>
        <p:sp>
          <p:nvSpPr>
            <p:cNvPr id="6" name="Flowchart: Magnetic Disk 5"/>
            <p:cNvSpPr/>
            <p:nvPr/>
          </p:nvSpPr>
          <p:spPr>
            <a:xfrm>
              <a:off x="5284643" y="5675823"/>
              <a:ext cx="1049838" cy="488867"/>
            </a:xfrm>
            <a:prstGeom prst="flowChartMagneticDisk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Source database</a:t>
              </a:r>
            </a:p>
          </p:txBody>
        </p:sp>
        <p:sp>
          <p:nvSpPr>
            <p:cNvPr id="41993" name="TextBox 5"/>
            <p:cNvSpPr txBox="1">
              <a:spLocks noChangeArrowheads="1"/>
            </p:cNvSpPr>
            <p:nvPr/>
          </p:nvSpPr>
          <p:spPr bwMode="auto">
            <a:xfrm>
              <a:off x="8818418" y="5432427"/>
              <a:ext cx="990380" cy="20080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l-GR" sz="1400" dirty="0">
                  <a:latin typeface="Calibri" panose="020F0502020204030204" pitchFamily="34" charset="0"/>
                  <a:cs typeface="Times New Roman" panose="02020603050405020304" pitchFamily="18" charset="0"/>
                </a:rPr>
                <a:t>RDF graph</a:t>
              </a:r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V="1">
              <a:off x="9333139" y="5918185"/>
              <a:ext cx="180104" cy="207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>
              <a:stCxn id="4" idx="3"/>
              <a:endCxn id="5" idx="1"/>
            </p:cNvCxnSpPr>
            <p:nvPr/>
          </p:nvCxnSpPr>
          <p:spPr>
            <a:xfrm>
              <a:off x="7875372" y="5920256"/>
              <a:ext cx="11391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endCxn id="4" idx="1"/>
            </p:cNvCxnSpPr>
            <p:nvPr/>
          </p:nvCxnSpPr>
          <p:spPr>
            <a:xfrm flipV="1">
              <a:off x="7224227" y="5920256"/>
              <a:ext cx="11853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6" idx="4"/>
            </p:cNvCxnSpPr>
            <p:nvPr/>
          </p:nvCxnSpPr>
          <p:spPr>
            <a:xfrm>
              <a:off x="6334481" y="5920256"/>
              <a:ext cx="19241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5" idx="3"/>
            </p:cNvCxnSpPr>
            <p:nvPr/>
          </p:nvCxnSpPr>
          <p:spPr>
            <a:xfrm>
              <a:off x="8751264" y="5920256"/>
              <a:ext cx="16009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6425016" y="5432425"/>
              <a:ext cx="2389075" cy="87312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4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2000" name="TextBox 17"/>
            <p:cNvSpPr txBox="1">
              <a:spLocks noChangeArrowheads="1"/>
            </p:cNvSpPr>
            <p:nvPr/>
          </p:nvSpPr>
          <p:spPr bwMode="auto">
            <a:xfrm>
              <a:off x="7120947" y="5432425"/>
              <a:ext cx="1201627" cy="20080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l-GR" sz="1400" dirty="0">
                  <a:latin typeface="Calibri" panose="020F0502020204030204" pitchFamily="34" charset="0"/>
                  <a:cs typeface="Times New Roman" panose="02020603050405020304" pitchFamily="18" charset="0"/>
                </a:rPr>
                <a:t>R2RML Parser</a:t>
              </a:r>
            </a:p>
          </p:txBody>
        </p:sp>
        <p:grpSp>
          <p:nvGrpSpPr>
            <p:cNvPr id="42001" name="Group 33"/>
            <p:cNvGrpSpPr>
              <a:grpSpLocks/>
            </p:cNvGrpSpPr>
            <p:nvPr/>
          </p:nvGrpSpPr>
          <p:grpSpPr bwMode="auto">
            <a:xfrm>
              <a:off x="6526899" y="5671681"/>
              <a:ext cx="743706" cy="485761"/>
              <a:chOff x="2141935" y="3566771"/>
              <a:chExt cx="1153301" cy="576047"/>
            </a:xfrm>
          </p:grpSpPr>
          <p:sp>
            <p:nvSpPr>
              <p:cNvPr id="16" name="Folded Corner 15"/>
              <p:cNvSpPr/>
              <p:nvPr/>
            </p:nvSpPr>
            <p:spPr>
              <a:xfrm rot="10800000">
                <a:off x="2141935" y="3566771"/>
                <a:ext cx="1081378" cy="576047"/>
              </a:xfrm>
              <a:prstGeom prst="foldedCorner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l-GR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005" name="TextBox 35"/>
              <p:cNvSpPr txBox="1">
                <a:spLocks noChangeArrowheads="1"/>
              </p:cNvSpPr>
              <p:nvPr/>
            </p:nvSpPr>
            <p:spPr bwMode="auto">
              <a:xfrm>
                <a:off x="2143108" y="3643314"/>
                <a:ext cx="1152128" cy="3714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n-US" altLang="en-US" sz="14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Mapping file</a:t>
                </a:r>
              </a:p>
            </p:txBody>
          </p:sp>
        </p:grpSp>
        <p:pic>
          <p:nvPicPr>
            <p:cNvPr id="42002" name="Picture 3" descr="E:\mimis\Σπουδές\Διδακτορικό\Publications\Working Papers\SWJ - survey\figures\rdf.eps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05731" y="5651500"/>
              <a:ext cx="479425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Flowchart: Magnetic Disk 18"/>
            <p:cNvSpPr/>
            <p:nvPr/>
          </p:nvSpPr>
          <p:spPr>
            <a:xfrm>
              <a:off x="9513243" y="5688251"/>
              <a:ext cx="1049838" cy="488867"/>
            </a:xfrm>
            <a:prstGeom prst="flowChartMagneticDisk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Hard disk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7851081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From DSpace to Europeana (3)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l-GR" sz="3200" dirty="0" smtClean="0"/>
              <a:t>Bibliographic record example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77</a:t>
            </a:fld>
            <a:endParaRPr lang="en-US"/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309905"/>
              </p:ext>
            </p:extLst>
          </p:nvPr>
        </p:nvGraphicFramePr>
        <p:xfrm>
          <a:off x="1769479" y="2430383"/>
          <a:ext cx="8770185" cy="3746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7356"/>
                <a:gridCol w="5962829"/>
              </a:tblGrid>
              <a:tr h="37465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Metadata field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Metadata value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 anchor="ctr"/>
                </a:tc>
              </a:tr>
              <a:tr h="37465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dc.creator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G.C. Zalidis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 anchor="ctr"/>
                </a:tc>
              </a:tr>
              <a:tr h="37465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A. Mantzavelas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 anchor="ctr"/>
                </a:tc>
              </a:tr>
              <a:tr h="37465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E. Fitoka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 anchor="ctr"/>
                </a:tc>
              </a:tr>
              <a:tr h="37465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dc.title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Wetland habitat mapping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 anchor="ctr"/>
                </a:tc>
              </a:tr>
              <a:tr h="37465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dc</a:t>
                      </a:r>
                      <a:r>
                        <a:rPr lang="el-GR" sz="2400">
                          <a:effectLst/>
                        </a:rPr>
                        <a:t>.</a:t>
                      </a:r>
                      <a:r>
                        <a:rPr lang="en-US" sz="2400">
                          <a:effectLst/>
                        </a:rPr>
                        <a:t>publisher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400">
                          <a:effectLst/>
                        </a:rPr>
                        <a:t>Greek Biotope</a:t>
                      </a:r>
                      <a:r>
                        <a:rPr lang="en-US" sz="2400">
                          <a:effectLst/>
                        </a:rPr>
                        <a:t>-</a:t>
                      </a:r>
                      <a:r>
                        <a:rPr lang="el-GR" sz="2400">
                          <a:effectLst/>
                        </a:rPr>
                        <a:t>Wetland Centre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 anchor="ctr"/>
                </a:tc>
              </a:tr>
              <a:tr h="37465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dc.date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1995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 anchor="ctr"/>
                </a:tc>
              </a:tr>
              <a:tr h="37465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dc.coverage.spatial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Thermi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 anchor="ctr"/>
                </a:tc>
              </a:tr>
              <a:tr h="37465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dc</a:t>
                      </a:r>
                      <a:r>
                        <a:rPr lang="el-GR" sz="2400">
                          <a:effectLst/>
                        </a:rPr>
                        <a:t>.</a:t>
                      </a:r>
                      <a:r>
                        <a:rPr lang="en-US" sz="2400">
                          <a:effectLst/>
                        </a:rPr>
                        <a:t>type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Article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 anchor="ctr"/>
                </a:tc>
              </a:tr>
              <a:tr h="37465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dc</a:t>
                      </a:r>
                      <a:r>
                        <a:rPr lang="el-GR" sz="2400">
                          <a:effectLst/>
                        </a:rPr>
                        <a:t>.</a:t>
                      </a:r>
                      <a:r>
                        <a:rPr lang="en-US" sz="2400">
                          <a:effectLst/>
                        </a:rPr>
                        <a:t>rights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http</a:t>
                      </a:r>
                      <a:r>
                        <a:rPr lang="el-GR" sz="2400" dirty="0">
                          <a:effectLst/>
                        </a:rPr>
                        <a:t>://</a:t>
                      </a:r>
                      <a:r>
                        <a:rPr lang="en-US" sz="2400" dirty="0" err="1">
                          <a:effectLst/>
                        </a:rPr>
                        <a:t>creativecommons</a:t>
                      </a:r>
                      <a:r>
                        <a:rPr lang="el-GR" sz="2400" dirty="0">
                          <a:effectLst/>
                        </a:rPr>
                        <a:t>.</a:t>
                      </a:r>
                      <a:r>
                        <a:rPr lang="en-US" sz="2400" dirty="0">
                          <a:effectLst/>
                        </a:rPr>
                        <a:t>org</a:t>
                      </a:r>
                      <a:r>
                        <a:rPr lang="el-GR" sz="2400" dirty="0">
                          <a:effectLst/>
                        </a:rPr>
                        <a:t>/</a:t>
                      </a:r>
                      <a:r>
                        <a:rPr lang="en-US" sz="2400" dirty="0">
                          <a:effectLst/>
                        </a:rPr>
                        <a:t>licenses</a:t>
                      </a:r>
                      <a:r>
                        <a:rPr lang="el-GR" sz="2400" dirty="0">
                          <a:effectLst/>
                        </a:rPr>
                        <a:t>/</a:t>
                      </a:r>
                      <a:r>
                        <a:rPr lang="en-US" sz="2400" dirty="0">
                          <a:effectLst/>
                        </a:rPr>
                        <a:t>by</a:t>
                      </a:r>
                      <a:r>
                        <a:rPr lang="el-GR" sz="2400" dirty="0">
                          <a:effectLst/>
                        </a:rPr>
                        <a:t>/4.0/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511727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From DSpace to Europeana (4)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l-GR" sz="2800" dirty="0" smtClean="0"/>
              <a:t>Output description (RDF/XML abbreviated)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78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777872"/>
              </p:ext>
            </p:extLst>
          </p:nvPr>
        </p:nvGraphicFramePr>
        <p:xfrm>
          <a:off x="1095313" y="2342176"/>
          <a:ext cx="10098505" cy="39014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098505"/>
              </a:tblGrid>
              <a:tr h="383861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</a:t>
                      </a:r>
                      <a:r>
                        <a:rPr lang="en-US" sz="16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edm:ProvidedCHO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rdf:about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="http://www.example.org/handle/11340/615"&gt;</a:t>
                      </a: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&lt;</a:t>
                      </a:r>
                      <a:r>
                        <a:rPr lang="en-US" sz="16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dc:creator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rdf:resource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="http://www.example.org/persons#G.C. </a:t>
                      </a:r>
                      <a:r>
                        <a:rPr lang="en-US" sz="16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Zalidis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"/&gt;</a:t>
                      </a: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&lt;</a:t>
                      </a:r>
                      <a:r>
                        <a:rPr lang="en-US" sz="16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dc:creator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rdf:resource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="http://www.example.org/persons#A. </a:t>
                      </a:r>
                      <a:r>
                        <a:rPr lang="en-US" sz="16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Mantzavelas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"/&gt;</a:t>
                      </a: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&lt;</a:t>
                      </a:r>
                      <a:r>
                        <a:rPr lang="en-US" sz="16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dc:creator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rdf:resource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="http://www.example.org/persons#E. </a:t>
                      </a:r>
                      <a:r>
                        <a:rPr lang="en-US" sz="16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Fitoka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"/&gt;</a:t>
                      </a: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&lt;</a:t>
                      </a:r>
                      <a:r>
                        <a:rPr lang="en-US" sz="16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dc:title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&gt;</a:t>
                      </a: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Wetland habitat mapping</a:t>
                      </a: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&lt;/</a:t>
                      </a:r>
                      <a:r>
                        <a:rPr lang="en-US" sz="16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dc:title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&gt;</a:t>
                      </a: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&lt;</a:t>
                      </a:r>
                      <a:r>
                        <a:rPr lang="en-US" sz="16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dc:publisher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rdf:resource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="http://www.example.org/publishers#Greek Biotope-Wetland Centre"/&gt;</a:t>
                      </a: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&lt;</a:t>
                      </a:r>
                      <a:r>
                        <a:rPr lang="en-US" sz="16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dc:date</a:t>
                      </a:r>
                      <a:r>
                        <a:rPr lang="en-US" sz="16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&gt;1995&lt;/</a:t>
                      </a:r>
                      <a:r>
                        <a:rPr lang="en-US" sz="16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dc:date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&gt;</a:t>
                      </a: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&lt;</a:t>
                      </a:r>
                      <a:r>
                        <a:rPr lang="en-US" sz="16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dcterms:spatial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rdf:resource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="http://www.example.org/spatial_terms#Thermi"/&gt;</a:t>
                      </a: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&lt;</a:t>
                      </a:r>
                      <a:r>
                        <a:rPr lang="en-US" sz="16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dc:type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rdf:resource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="http://www.example.org/types#Article"/&gt;</a:t>
                      </a: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&lt;</a:t>
                      </a:r>
                      <a:r>
                        <a:rPr lang="en-US" sz="16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dc:rights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&gt;</a:t>
                      </a: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http://creativecommons.org/licenses/by/4.0/</a:t>
                      </a: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&lt;/</a:t>
                      </a:r>
                      <a:r>
                        <a:rPr lang="en-US" sz="16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dc:rights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&gt;</a:t>
                      </a: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&lt;/</a:t>
                      </a:r>
                      <a:r>
                        <a:rPr lang="en-US" sz="16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edm:ProvidedCHO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&gt;</a:t>
                      </a:r>
                      <a:endParaRPr lang="en-US" sz="16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40" marR="5144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850565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From DSpace to Europeana (5)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l-GR" sz="3200" dirty="0" err="1" smtClean="0"/>
              <a:t>DSpace</a:t>
            </a:r>
            <a:r>
              <a:rPr lang="en-US" altLang="el-GR" sz="3200" dirty="0" smtClean="0"/>
              <a:t> relational database schema</a:t>
            </a:r>
          </a:p>
          <a:p>
            <a:pPr lvl="1"/>
            <a:r>
              <a:rPr lang="en-US" altLang="el-GR" sz="2800" dirty="0" smtClean="0"/>
              <a:t>Basic infrastructure</a:t>
            </a:r>
          </a:p>
          <a:p>
            <a:pPr lvl="1"/>
            <a:r>
              <a:rPr lang="en-US" altLang="el-GR" sz="2800" dirty="0" smtClean="0"/>
              <a:t>Allows arbitrary schemas and vocabularies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79</a:t>
            </a:fld>
            <a:endParaRPr lang="en-US"/>
          </a:p>
        </p:txBody>
      </p:sp>
      <p:pic>
        <p:nvPicPr>
          <p:cNvPr id="4506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465" y="3530515"/>
            <a:ext cx="10027974" cy="2218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9258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Semantic Annotation of Dynamic Web Pages (3)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Directly “annotate” the database schema!</a:t>
            </a:r>
          </a:p>
          <a:p>
            <a:pPr lvl="1"/>
            <a:r>
              <a:rPr lang="en-US" sz="2800" dirty="0" smtClean="0"/>
              <a:t>Establish correspondences </a:t>
            </a:r>
            <a:r>
              <a:rPr lang="en-US" sz="2800" dirty="0"/>
              <a:t>between the elements of the database schema and </a:t>
            </a:r>
            <a:r>
              <a:rPr lang="en-US" sz="2800" dirty="0" smtClean="0"/>
              <a:t>a suitable existing domain ontology</a:t>
            </a:r>
          </a:p>
          <a:p>
            <a:r>
              <a:rPr lang="en-US" sz="3200" dirty="0" smtClean="0"/>
              <a:t>Use these correspondences to generate automatically semantically annotated dynamic pages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8617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From DSpace to Europeana (6)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000" y="1846800"/>
            <a:ext cx="10515600" cy="468345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 smtClean="0"/>
              <a:t>Triples Maps definitions in R2RML</a:t>
            </a:r>
          </a:p>
          <a:p>
            <a:pPr>
              <a:defRPr/>
            </a:pPr>
            <a:r>
              <a:rPr lang="en-US" sz="2800" dirty="0" smtClean="0"/>
              <a:t>Create </a:t>
            </a:r>
            <a:r>
              <a:rPr lang="en-US" sz="2800" dirty="0"/>
              <a:t>URIs based on </a:t>
            </a:r>
            <a:r>
              <a:rPr lang="en-US" sz="2800" dirty="0" smtClean="0"/>
              <a:t>metadata values </a:t>
            </a:r>
            <a:r>
              <a:rPr lang="en-US" sz="2800" dirty="0"/>
              <a:t>from </a:t>
            </a:r>
            <a:r>
              <a:rPr lang="en-US" sz="2800" dirty="0" err="1" smtClean="0"/>
              <a:t>Dspace</a:t>
            </a:r>
            <a:endParaRPr lang="en-US" sz="2800" dirty="0" smtClean="0"/>
          </a:p>
          <a:p>
            <a:pPr lvl="1">
              <a:defRPr/>
            </a:pPr>
            <a:r>
              <a:rPr lang="en-US" sz="2400" dirty="0" smtClean="0"/>
              <a:t>Example: </a:t>
            </a:r>
            <a:r>
              <a:rPr lang="en-US" sz="2400" dirty="0" err="1" smtClean="0"/>
              <a:t>dc.coverage.spatial</a:t>
            </a:r>
            <a:endParaRPr lang="en-US" sz="2400" dirty="0" smtClean="0"/>
          </a:p>
          <a:p>
            <a:pPr lvl="1">
              <a:defRPr/>
            </a:pPr>
            <a:r>
              <a:rPr lang="en-US" sz="2400" dirty="0" smtClean="0"/>
              <a:t>Subject (</a:t>
            </a:r>
            <a:r>
              <a:rPr lang="en-US" sz="2400" dirty="0" err="1" smtClean="0"/>
              <a:t>rr:subjectMap</a:t>
            </a:r>
            <a:r>
              <a:rPr lang="en-US" sz="2400" dirty="0" smtClean="0"/>
              <a:t> template)</a:t>
            </a:r>
          </a:p>
          <a:p>
            <a:pPr lvl="3">
              <a:defRPr/>
            </a:pPr>
            <a:r>
              <a:rPr lang="en-US" sz="2000" dirty="0" smtClean="0"/>
              <a:t>' </a:t>
            </a:r>
            <a:r>
              <a:rPr lang="en-US" sz="2000" dirty="0"/>
              <a:t>http://</a:t>
            </a:r>
            <a:r>
              <a:rPr lang="en-US" sz="2000" dirty="0" smtClean="0"/>
              <a:t>www.example.org/handle/{"handle</a:t>
            </a:r>
            <a:r>
              <a:rPr lang="en-US" sz="2000" dirty="0"/>
              <a:t>"} </a:t>
            </a:r>
            <a:r>
              <a:rPr lang="en-US" sz="2000" dirty="0" smtClean="0"/>
              <a:t>'</a:t>
            </a:r>
            <a:endParaRPr lang="en-US" sz="2000" dirty="0"/>
          </a:p>
          <a:p>
            <a:pPr lvl="1">
              <a:defRPr/>
            </a:pPr>
            <a:r>
              <a:rPr lang="en-US" sz="2400" dirty="0" smtClean="0"/>
              <a:t>Predicate (</a:t>
            </a:r>
            <a:r>
              <a:rPr lang="en-US" sz="2400" dirty="0" err="1" smtClean="0"/>
              <a:t>rr:predicate</a:t>
            </a:r>
            <a:r>
              <a:rPr lang="en-US" sz="2400" dirty="0" smtClean="0"/>
              <a:t> value)</a:t>
            </a:r>
          </a:p>
          <a:p>
            <a:pPr lvl="3">
              <a:defRPr/>
            </a:pPr>
            <a:r>
              <a:rPr lang="en-US" sz="2000" dirty="0" err="1" smtClean="0"/>
              <a:t>dcterms:spatial</a:t>
            </a:r>
            <a:endParaRPr lang="en-US" sz="2000" dirty="0"/>
          </a:p>
          <a:p>
            <a:pPr lvl="1">
              <a:defRPr/>
            </a:pPr>
            <a:r>
              <a:rPr lang="en-US" sz="2400" dirty="0" smtClean="0"/>
              <a:t>Object (</a:t>
            </a:r>
            <a:r>
              <a:rPr lang="en-US" sz="2400" dirty="0" err="1" smtClean="0"/>
              <a:t>rr:objectMap</a:t>
            </a:r>
            <a:r>
              <a:rPr lang="en-US" sz="2400" dirty="0" smtClean="0"/>
              <a:t> template)</a:t>
            </a:r>
          </a:p>
          <a:p>
            <a:pPr lvl="2">
              <a:defRPr/>
            </a:pPr>
            <a:r>
              <a:rPr lang="en-US" sz="2000" dirty="0" smtClean="0"/>
              <a:t>' </a:t>
            </a:r>
            <a:r>
              <a:rPr lang="en-US" sz="2000" dirty="0"/>
              <a:t>http://www.example.org/spatial_terms</a:t>
            </a:r>
            <a:r>
              <a:rPr lang="en-US" sz="2000" dirty="0" smtClean="0"/>
              <a:t>#{"</a:t>
            </a:r>
            <a:r>
              <a:rPr lang="en-US" sz="2000" dirty="0"/>
              <a:t>text_value"} </a:t>
            </a:r>
            <a:r>
              <a:rPr lang="en-US" sz="2000" dirty="0" smtClean="0"/>
              <a:t>'</a:t>
            </a:r>
            <a:endParaRPr lang="en-US" sz="20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70421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From DSpace to Europeana (7)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81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130341"/>
              </p:ext>
            </p:extLst>
          </p:nvPr>
        </p:nvGraphicFramePr>
        <p:xfrm>
          <a:off x="137786" y="2392471"/>
          <a:ext cx="11912252" cy="3840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050072"/>
                <a:gridCol w="5862180"/>
              </a:tblGrid>
              <a:tr h="3807912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map:dc-coverage-spatial</a:t>
                      </a:r>
                      <a:endParaRPr lang="en-US" sz="2000" dirty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rr:logicalTable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&lt;#dc-coverage-spatial-view&gt;;</a:t>
                      </a:r>
                      <a:endParaRPr lang="en-US" sz="2000" dirty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rr:subjectMap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[</a:t>
                      </a:r>
                      <a:endParaRPr lang="en-US" sz="2000" dirty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rr:template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'http://www.example.org/handle/{"handle"}';</a:t>
                      </a:r>
                      <a:endParaRPr lang="en-US" sz="2000" dirty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];</a:t>
                      </a:r>
                      <a:endParaRPr lang="en-US" sz="2000" dirty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rr:predicateObjectMap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[</a:t>
                      </a:r>
                      <a:endParaRPr lang="en-US" sz="2000" dirty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rr:predicate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dcterms:spatial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</a:t>
                      </a:r>
                      <a:endParaRPr lang="en-US" sz="2000" dirty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rr:objectMap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[</a:t>
                      </a:r>
                      <a:endParaRPr lang="en-US" sz="2000" dirty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rr:template</a:t>
                      </a:r>
                      <a:endParaRPr lang="en-US" sz="2000" dirty="0" smtClean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'http://www.example.org/spatial_terms#{"text_value"}';</a:t>
                      </a:r>
                      <a:endParaRPr lang="en-US" sz="2000" dirty="0" smtClean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rr:termType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rr:IRI</a:t>
                      </a:r>
                      <a:endParaRPr lang="en-US" sz="2000" dirty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];</a:t>
                      </a:r>
                      <a:endParaRPr lang="en-US" sz="2000" dirty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].</a:t>
                      </a:r>
                      <a:endParaRPr lang="en-US" sz="2000" dirty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51441" marR="51441" marT="0" marB="0"/>
                </a:tc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&lt;#dc-coverage-spatial-view&gt;</a:t>
                      </a: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rr:sqlQuery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"""</a:t>
                      </a: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SELECT 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h.handle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AS handle, 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mv.text_value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AS 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text_value</a:t>
                      </a:r>
                      <a:endParaRPr lang="en-US" sz="1400" dirty="0" smtClean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FROM handle AS h, item AS 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, 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metadatavalue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AS mv, 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metadataschemaregistry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AS 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msr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, 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metadatafieldregistry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AS 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mfr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WHERE</a:t>
                      </a: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i.in_archive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=TRUE AND 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h.resource_id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i.item_id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</a:t>
                      </a: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h.resource_type_id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=2 AND</a:t>
                      </a: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msr.metadata_schema_id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mfr.metadata_schema_id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</a:t>
                      </a: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mfr.metadata_field_id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mv.metadata_field_id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</a:t>
                      </a: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mv.text_value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is not null AND 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i.item_id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mv.item_id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 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msr.namespace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='http://dublincore.org/documents/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dcmi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-terms/'</a:t>
                      </a: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AND 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mfr.element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='coverage' AND </a:t>
                      </a:r>
                      <a:r>
                        <a:rPr lang="en-US" sz="14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mfr.qualifier</a:t>
                      </a: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='spatial'</a:t>
                      </a: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""".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41" marR="51441" marT="0" marB="0"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1098000" y="1846800"/>
            <a:ext cx="3252537" cy="46834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3200" dirty="0" smtClean="0"/>
              <a:t>R2RML mapping</a:t>
            </a:r>
          </a:p>
        </p:txBody>
      </p:sp>
    </p:spTree>
    <p:extLst>
      <p:ext uri="{BB962C8B-B14F-4D97-AF65-F5344CB8AC3E}">
        <p14:creationId xmlns:p14="http://schemas.microsoft.com/office/powerpoint/2010/main" val="71450828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From DSpace to Europeana (8)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l-GR" sz="3200" dirty="0" smtClean="0"/>
              <a:t>Technical vs. Bibliographic dimension</a:t>
            </a:r>
          </a:p>
          <a:p>
            <a:r>
              <a:rPr lang="en-US" altLang="el-GR" sz="3200" dirty="0" smtClean="0"/>
              <a:t>Widespread ontologies have to be used where applicable</a:t>
            </a:r>
          </a:p>
          <a:p>
            <a:r>
              <a:rPr lang="en-US" altLang="el-GR" sz="3200" dirty="0" smtClean="0"/>
              <a:t>Linking the data to third party datasets using other </a:t>
            </a:r>
            <a:r>
              <a:rPr lang="en-US" altLang="el-GR" sz="3200" dirty="0" err="1" smtClean="0"/>
              <a:t>datasets’</a:t>
            </a:r>
            <a:r>
              <a:rPr lang="en-US" altLang="el-GR" sz="3200" dirty="0" smtClean="0"/>
              <a:t> identifiers is also an aspect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91349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  <a:endParaRPr lang="el-GR" sz="3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Motivation-Benefits</a:t>
            </a: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Classification of approaches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Creating </a:t>
            </a: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ontology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and </a:t>
            </a: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triples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from a </a:t>
            </a: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relational database</a:t>
            </a: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Complete example</a:t>
            </a:r>
          </a:p>
          <a:p>
            <a:r>
              <a:rPr lang="en-US" sz="3200" dirty="0" smtClean="0"/>
              <a:t>Future outlook</a:t>
            </a:r>
          </a:p>
          <a:p>
            <a:endParaRPr lang="en-US" sz="32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5894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l-GR" sz="4400" dirty="0"/>
              <a:t>Challenges: Ontology-based Data Updates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l-GR" sz="3200" dirty="0" smtClean="0"/>
              <a:t>SPARQL-based access to the contents of the database is unidirectional</a:t>
            </a:r>
          </a:p>
          <a:p>
            <a:r>
              <a:rPr lang="en-US" altLang="el-GR" sz="3200" dirty="0" smtClean="0"/>
              <a:t>Transform SPARQL Update requests to appropriate SQL statements and execute them on the underlying relational database</a:t>
            </a:r>
          </a:p>
          <a:p>
            <a:r>
              <a:rPr lang="en-US" altLang="el-GR" sz="3200" dirty="0" smtClean="0"/>
              <a:t>An issue similar to the classic database view update problem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4251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dirty="0" smtClean="0"/>
              <a:t>Challenges: Mapping Updates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4"/>
            <a:ext cx="10238775" cy="402336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dirty="0" smtClean="0"/>
              <a:t>Database </a:t>
            </a:r>
            <a:r>
              <a:rPr lang="en-US" sz="2800" dirty="0"/>
              <a:t>schemas and ontologies constantly </a:t>
            </a:r>
            <a:r>
              <a:rPr lang="en-US" sz="2800" dirty="0" smtClean="0"/>
              <a:t>evolve</a:t>
            </a:r>
          </a:p>
          <a:p>
            <a:pPr lvl="1">
              <a:defRPr/>
            </a:pPr>
            <a:r>
              <a:rPr lang="en-US" sz="2400" dirty="0" smtClean="0"/>
              <a:t>Established </a:t>
            </a:r>
            <a:r>
              <a:rPr lang="en-US" sz="2400" dirty="0"/>
              <a:t>mappings </a:t>
            </a:r>
            <a:r>
              <a:rPr lang="en-US" sz="2400" dirty="0" smtClean="0"/>
              <a:t>should </a:t>
            </a:r>
            <a:r>
              <a:rPr lang="en-US" sz="2400" dirty="0"/>
              <a:t>also evolve, </a:t>
            </a:r>
            <a:r>
              <a:rPr lang="en-US" sz="2400" dirty="0" smtClean="0"/>
              <a:t>not be redefined </a:t>
            </a:r>
            <a:r>
              <a:rPr lang="en-US" sz="2400" dirty="0"/>
              <a:t>or rediscovered from </a:t>
            </a:r>
            <a:r>
              <a:rPr lang="en-US" sz="2400" dirty="0" smtClean="0"/>
              <a:t>scratch</a:t>
            </a:r>
          </a:p>
          <a:p>
            <a:pPr>
              <a:defRPr/>
            </a:pPr>
            <a:r>
              <a:rPr lang="en-US" sz="2800" dirty="0" smtClean="0"/>
              <a:t>An issue closely </a:t>
            </a:r>
            <a:r>
              <a:rPr lang="en-US" sz="2800" dirty="0"/>
              <a:t>related to the previous </a:t>
            </a:r>
            <a:r>
              <a:rPr lang="en-US" sz="2800" dirty="0" smtClean="0"/>
              <a:t>one</a:t>
            </a:r>
          </a:p>
          <a:p>
            <a:pPr>
              <a:defRPr/>
            </a:pPr>
            <a:r>
              <a:rPr lang="en-US" sz="2800" dirty="0" smtClean="0"/>
              <a:t>Modifications </a:t>
            </a:r>
            <a:r>
              <a:rPr lang="en-US" sz="2800" dirty="0"/>
              <a:t>in either participating model do not </a:t>
            </a:r>
            <a:r>
              <a:rPr lang="en-US" sz="2800" dirty="0" smtClean="0"/>
              <a:t>incur </a:t>
            </a:r>
            <a:r>
              <a:rPr lang="en-US" sz="2800" dirty="0"/>
              <a:t>adaptations to the mapping but </a:t>
            </a:r>
            <a:r>
              <a:rPr lang="en-US" sz="2800" dirty="0" smtClean="0"/>
              <a:t>cause some </a:t>
            </a:r>
            <a:r>
              <a:rPr lang="en-US" sz="2800" dirty="0"/>
              <a:t>necessary changes to the other </a:t>
            </a:r>
            <a:r>
              <a:rPr lang="en-US" sz="2800" dirty="0" smtClean="0"/>
              <a:t>model</a:t>
            </a:r>
          </a:p>
          <a:p>
            <a:pPr>
              <a:defRPr/>
            </a:pPr>
            <a:r>
              <a:rPr lang="en-US" sz="2800" dirty="0" smtClean="0"/>
              <a:t>Could prove useful in practice</a:t>
            </a:r>
          </a:p>
          <a:p>
            <a:pPr lvl="1">
              <a:defRPr/>
            </a:pPr>
            <a:r>
              <a:rPr lang="en-US" sz="2400" dirty="0" smtClean="0"/>
              <a:t>Database </a:t>
            </a:r>
            <a:r>
              <a:rPr lang="en-US" sz="2400" dirty="0"/>
              <a:t>trigger </a:t>
            </a:r>
            <a:r>
              <a:rPr lang="en-US" sz="2400" dirty="0" smtClean="0"/>
              <a:t>functions</a:t>
            </a:r>
          </a:p>
          <a:p>
            <a:pPr lvl="1">
              <a:defRPr/>
            </a:pPr>
            <a:r>
              <a:rPr lang="en-US" sz="2400" dirty="0" smtClean="0"/>
              <a:t>The Link Maintenance </a:t>
            </a:r>
            <a:r>
              <a:rPr lang="en-US" sz="2400" dirty="0"/>
              <a:t>Protocol (WOD-LMP) from the Silk </a:t>
            </a:r>
            <a:r>
              <a:rPr lang="en-US" sz="2400" dirty="0" smtClean="0"/>
              <a:t>framework</a:t>
            </a:r>
            <a:endParaRPr lang="en-US" sz="24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95958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Challenges: Linking Data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l-GR" sz="3200" dirty="0" smtClean="0"/>
              <a:t>Reusing popular Semantic Web is not sufficient for the generation of 5-star Linked Data</a:t>
            </a:r>
          </a:p>
          <a:p>
            <a:pPr lvl="1"/>
            <a:r>
              <a:rPr lang="en-US" altLang="el-GR" sz="2800" dirty="0" smtClean="0"/>
              <a:t>Database values should not only be translated to RDF literals</a:t>
            </a:r>
          </a:p>
          <a:p>
            <a:pPr lvl="1"/>
            <a:r>
              <a:rPr lang="en-US" altLang="el-GR" sz="2800" dirty="0" smtClean="0"/>
              <a:t>Real-world entities that database values represent should be identified and links between them should be established</a:t>
            </a:r>
          </a:p>
          <a:p>
            <a:r>
              <a:rPr lang="en-US" altLang="el-GR" sz="3200" dirty="0" smtClean="0"/>
              <a:t>Related tools</a:t>
            </a:r>
          </a:p>
          <a:p>
            <a:pPr lvl="1"/>
            <a:r>
              <a:rPr lang="en-US" altLang="el-GR" sz="2800" dirty="0" smtClean="0"/>
              <a:t>RDF extension for Google Refine</a:t>
            </a:r>
          </a:p>
          <a:p>
            <a:pPr lvl="1"/>
            <a:r>
              <a:rPr lang="en-US" altLang="el-GR" sz="2800" dirty="0" smtClean="0"/>
              <a:t>T2LD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701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Heterogeneous Database Integration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Longstanding issue in database research</a:t>
            </a:r>
          </a:p>
          <a:p>
            <a:pPr lvl="1"/>
            <a:r>
              <a:rPr lang="en-US" sz="2800" dirty="0"/>
              <a:t>D</a:t>
            </a:r>
            <a:r>
              <a:rPr lang="en-US" sz="2800" dirty="0" smtClean="0"/>
              <a:t>ue to differences in:</a:t>
            </a:r>
          </a:p>
          <a:p>
            <a:pPr lvl="2"/>
            <a:r>
              <a:rPr lang="en-US" sz="2400" dirty="0" smtClean="0"/>
              <a:t>Software infrastructure</a:t>
            </a:r>
          </a:p>
          <a:p>
            <a:pPr lvl="2"/>
            <a:r>
              <a:rPr lang="en-US" sz="2400" dirty="0" smtClean="0"/>
              <a:t>Syntax</a:t>
            </a:r>
          </a:p>
          <a:p>
            <a:pPr lvl="2"/>
            <a:r>
              <a:rPr lang="en-US" sz="2400" dirty="0" smtClean="0"/>
              <a:t>Representation models</a:t>
            </a:r>
          </a:p>
          <a:p>
            <a:pPr lvl="2"/>
            <a:r>
              <a:rPr lang="en-US" sz="2400" dirty="0" smtClean="0"/>
              <a:t>Interpretation of the same data</a:t>
            </a:r>
          </a:p>
          <a:p>
            <a:r>
              <a:rPr lang="en-US" sz="3200" dirty="0" smtClean="0"/>
              <a:t>Remains unresolved to a large degree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38316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1285</TotalTime>
  <Words>5568</Words>
  <Application>Microsoft Office PowerPoint</Application>
  <PresentationFormat>Widescreen</PresentationFormat>
  <Paragraphs>1191</Paragraphs>
  <Slides>86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86</vt:i4>
      </vt:variant>
    </vt:vector>
  </HeadingPairs>
  <TitlesOfParts>
    <vt:vector size="93" baseType="lpstr">
      <vt:lpstr>Arial</vt:lpstr>
      <vt:lpstr>Calibri</vt:lpstr>
      <vt:lpstr>Calibri Light</vt:lpstr>
      <vt:lpstr>Courier New</vt:lpstr>
      <vt:lpstr>Times New Roman</vt:lpstr>
      <vt:lpstr>Wingdings</vt:lpstr>
      <vt:lpstr>Retrospect</vt:lpstr>
      <vt:lpstr>Chapter 4 Creating Linked Data from Relational Databases</vt:lpstr>
      <vt:lpstr>Outline</vt:lpstr>
      <vt:lpstr>Introduction (1)</vt:lpstr>
      <vt:lpstr>Introduction (2)</vt:lpstr>
      <vt:lpstr>Outline</vt:lpstr>
      <vt:lpstr>Semantic Annotation of Dynamic Web Pages (1)</vt:lpstr>
      <vt:lpstr>Semantic Annotation of Dynamic Web Pages (2)</vt:lpstr>
      <vt:lpstr>Semantic Annotation of Dynamic Web Pages (3)</vt:lpstr>
      <vt:lpstr>Heterogeneous Database Integration (1)</vt:lpstr>
      <vt:lpstr>Heterogeneous Database Integration (2)</vt:lpstr>
      <vt:lpstr>Heterogeneous Database Integration (3)</vt:lpstr>
      <vt:lpstr>Ontology-Based Data Access (1)</vt:lpstr>
      <vt:lpstr>Ontology-Based Data Access (2)</vt:lpstr>
      <vt:lpstr>Semantic Rewriting of SQL Queries</vt:lpstr>
      <vt:lpstr>Mass Data Generation for the Semantic Web</vt:lpstr>
      <vt:lpstr>Ontology Learning (1)</vt:lpstr>
      <vt:lpstr>Ontology Learning (2)</vt:lpstr>
      <vt:lpstr>Intended Meaning of a Relational Schema (1)</vt:lpstr>
      <vt:lpstr>Intended Meaning of a Relational Schema (2)</vt:lpstr>
      <vt:lpstr>Database Integration with Other Data Sources</vt:lpstr>
      <vt:lpstr>Outline</vt:lpstr>
      <vt:lpstr>Existing Classifications (1)</vt:lpstr>
      <vt:lpstr>Existing Classifications (2) </vt:lpstr>
      <vt:lpstr>Existing Classifications (3)</vt:lpstr>
      <vt:lpstr>A Proposed Classification (1)</vt:lpstr>
      <vt:lpstr>A Proposed Classification (2)</vt:lpstr>
      <vt:lpstr>Classification Criteria (1)</vt:lpstr>
      <vt:lpstr>Classification Criteria (2)</vt:lpstr>
      <vt:lpstr>Classification Criteria (3)</vt:lpstr>
      <vt:lpstr>Classification criteria and descriptive features</vt:lpstr>
      <vt:lpstr>Descriptive Features (1)</vt:lpstr>
      <vt:lpstr>Descriptive Features (2) </vt:lpstr>
      <vt:lpstr>Descriptive Features (3) </vt:lpstr>
      <vt:lpstr>Descriptive Features (4)</vt:lpstr>
      <vt:lpstr>Descriptive Features (5)</vt:lpstr>
      <vt:lpstr>Descriptive Features (6)</vt:lpstr>
      <vt:lpstr>Descriptive Features (7)</vt:lpstr>
      <vt:lpstr>Descriptive Features (8)</vt:lpstr>
      <vt:lpstr>Descriptive Features (9)</vt:lpstr>
      <vt:lpstr>Outline</vt:lpstr>
      <vt:lpstr>Creating Ontology and Triples from a Relational Database (1)</vt:lpstr>
      <vt:lpstr>Creating Ontology and Triples from a Relational Database (2)</vt:lpstr>
      <vt:lpstr>The Basic Approach (1)</vt:lpstr>
      <vt:lpstr>The Basic Approach (2)</vt:lpstr>
      <vt:lpstr>The Basic Approach (3)</vt:lpstr>
      <vt:lpstr>The Basic Approach (4)</vt:lpstr>
      <vt:lpstr>Creation and Population of a Domain Ontology (1)</vt:lpstr>
      <vt:lpstr>Creation and Population of a Domain Ontology (2)</vt:lpstr>
      <vt:lpstr>Creation and Population of a Domain Ontology (3)</vt:lpstr>
      <vt:lpstr>Creation and Population of a Domain Ontology (4)</vt:lpstr>
      <vt:lpstr>D2RQ / D2R Server (1)</vt:lpstr>
      <vt:lpstr>D2RQ / D2R Server (2)</vt:lpstr>
      <vt:lpstr>OpenLink Virtuoso Universal Server</vt:lpstr>
      <vt:lpstr>Triplify</vt:lpstr>
      <vt:lpstr>Ultrawrap</vt:lpstr>
      <vt:lpstr>Oracle DBMS </vt:lpstr>
      <vt:lpstr>Mapping a Database to an Existing Ontology (1)</vt:lpstr>
      <vt:lpstr>Mapping a Database to an Existing Ontology (2)</vt:lpstr>
      <vt:lpstr>Mapping a Database to an Existing Ontology (3)</vt:lpstr>
      <vt:lpstr>Ontop (1)</vt:lpstr>
      <vt:lpstr>Ontop (2)</vt:lpstr>
      <vt:lpstr>R2O / ODEMapster / Morph</vt:lpstr>
      <vt:lpstr>R2RML Parser</vt:lpstr>
      <vt:lpstr>Outline</vt:lpstr>
      <vt:lpstr>Linked Data in Scholarly/Cultural Heritage Domain (1)</vt:lpstr>
      <vt:lpstr>Linked Data in Scholarly/Cultural Heritage Domain (2)</vt:lpstr>
      <vt:lpstr>Linked Data in Scholarly/Cultural Heritage Domain (3)</vt:lpstr>
      <vt:lpstr>Linked Data in Scholarly/Cultural Heritage Domain (4)</vt:lpstr>
      <vt:lpstr>Linked Data in Scholarly/Cultural Heritage Domain (5)</vt:lpstr>
      <vt:lpstr>Ontologies Related to Scholarly Information (1)</vt:lpstr>
      <vt:lpstr>Ontologies Related to Scholarly Information (2)</vt:lpstr>
      <vt:lpstr>Aggregators</vt:lpstr>
      <vt:lpstr>Benefits by LOD Adoption</vt:lpstr>
      <vt:lpstr>Synchronous Vs. Asynchronous Exports</vt:lpstr>
      <vt:lpstr>From DSpace to Europeana (1)</vt:lpstr>
      <vt:lpstr>From DSpace to Europeana (2)</vt:lpstr>
      <vt:lpstr>From DSpace to Europeana (3)</vt:lpstr>
      <vt:lpstr>From DSpace to Europeana (4)</vt:lpstr>
      <vt:lpstr>From DSpace to Europeana (5)</vt:lpstr>
      <vt:lpstr>From DSpace to Europeana (6)</vt:lpstr>
      <vt:lpstr>From DSpace to Europeana (7)</vt:lpstr>
      <vt:lpstr>From DSpace to Europeana (8)</vt:lpstr>
      <vt:lpstr>Outline</vt:lpstr>
      <vt:lpstr>Challenges: Ontology-based Data Updates</vt:lpstr>
      <vt:lpstr>Challenges: Mapping Updates</vt:lpstr>
      <vt:lpstr>Challenges: Linking Data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Background</dc:title>
  <dc:creator>Nikolaos Konstantinou</dc:creator>
  <cp:lastModifiedBy>Nikolaos Konstantinou</cp:lastModifiedBy>
  <cp:revision>117</cp:revision>
  <dcterms:created xsi:type="dcterms:W3CDTF">2015-02-23T16:50:45Z</dcterms:created>
  <dcterms:modified xsi:type="dcterms:W3CDTF">2015-07-08T14:29:18Z</dcterms:modified>
</cp:coreProperties>
</file>