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slides/slide106.xml" ContentType="application/vnd.openxmlformats-officedocument.presentationml.slide+xml"/>
  <Override PartName="/ppt/slides/slide107.xml" ContentType="application/vnd.openxmlformats-officedocument.presentationml.slide+xml"/>
  <Override PartName="/ppt/slides/slide108.xml" ContentType="application/vnd.openxmlformats-officedocument.presentationml.slide+xml"/>
  <Override PartName="/ppt/slides/slide109.xml" ContentType="application/vnd.openxmlformats-officedocument.presentationml.slide+xml"/>
  <Override PartName="/ppt/slides/slide110.xml" ContentType="application/vnd.openxmlformats-officedocument.presentationml.slide+xml"/>
  <Override PartName="/ppt/slides/slide111.xml" ContentType="application/vnd.openxmlformats-officedocument.presentationml.slide+xml"/>
  <Override PartName="/ppt/slides/slide112.xml" ContentType="application/vnd.openxmlformats-officedocument.presentationml.slide+xml"/>
  <Override PartName="/ppt/slides/slide113.xml" ContentType="application/vnd.openxmlformats-officedocument.presentationml.slide+xml"/>
  <Override PartName="/ppt/slides/slide114.xml" ContentType="application/vnd.openxmlformats-officedocument.presentationml.slide+xml"/>
  <Override PartName="/ppt/slides/slide115.xml" ContentType="application/vnd.openxmlformats-officedocument.presentationml.slide+xml"/>
  <Override PartName="/ppt/slides/slide116.xml" ContentType="application/vnd.openxmlformats-officedocument.presentationml.slide+xml"/>
  <Override PartName="/ppt/slides/slide117.xml" ContentType="application/vnd.openxmlformats-officedocument.presentationml.slide+xml"/>
  <Override PartName="/ppt/slides/slide118.xml" ContentType="application/vnd.openxmlformats-officedocument.presentationml.slide+xml"/>
  <Override PartName="/ppt/slides/slide119.xml" ContentType="application/vnd.openxmlformats-officedocument.presentationml.slide+xml"/>
  <Override PartName="/ppt/slides/slide1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22"/>
  </p:notesMasterIdLst>
  <p:sldIdLst>
    <p:sldId id="256" r:id="rId2"/>
    <p:sldId id="257" r:id="rId3"/>
    <p:sldId id="258" r:id="rId4"/>
    <p:sldId id="260" r:id="rId5"/>
    <p:sldId id="357" r:id="rId6"/>
    <p:sldId id="261" r:id="rId7"/>
    <p:sldId id="358" r:id="rId8"/>
    <p:sldId id="347" r:id="rId9"/>
    <p:sldId id="259" r:id="rId10"/>
    <p:sldId id="262" r:id="rId11"/>
    <p:sldId id="273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4" r:id="rId23"/>
    <p:sldId id="275" r:id="rId24"/>
    <p:sldId id="276" r:id="rId25"/>
    <p:sldId id="277" r:id="rId26"/>
    <p:sldId id="379" r:id="rId27"/>
    <p:sldId id="278" r:id="rId28"/>
    <p:sldId id="279" r:id="rId29"/>
    <p:sldId id="280" r:id="rId30"/>
    <p:sldId id="281" r:id="rId31"/>
    <p:sldId id="385" r:id="rId32"/>
    <p:sldId id="282" r:id="rId33"/>
    <p:sldId id="387" r:id="rId34"/>
    <p:sldId id="283" r:id="rId35"/>
    <p:sldId id="388" r:id="rId36"/>
    <p:sldId id="284" r:id="rId37"/>
    <p:sldId id="285" r:id="rId38"/>
    <p:sldId id="380" r:id="rId39"/>
    <p:sldId id="286" r:id="rId40"/>
    <p:sldId id="381" r:id="rId41"/>
    <p:sldId id="389" r:id="rId42"/>
    <p:sldId id="390" r:id="rId43"/>
    <p:sldId id="288" r:id="rId44"/>
    <p:sldId id="346" r:id="rId45"/>
    <p:sldId id="289" r:id="rId46"/>
    <p:sldId id="290" r:id="rId47"/>
    <p:sldId id="396" r:id="rId48"/>
    <p:sldId id="291" r:id="rId49"/>
    <p:sldId id="292" r:id="rId50"/>
    <p:sldId id="293" r:id="rId51"/>
    <p:sldId id="294" r:id="rId52"/>
    <p:sldId id="295" r:id="rId53"/>
    <p:sldId id="296" r:id="rId54"/>
    <p:sldId id="359" r:id="rId55"/>
    <p:sldId id="297" r:id="rId56"/>
    <p:sldId id="298" r:id="rId57"/>
    <p:sldId id="360" r:id="rId58"/>
    <p:sldId id="383" r:id="rId59"/>
    <p:sldId id="384" r:id="rId60"/>
    <p:sldId id="299" r:id="rId61"/>
    <p:sldId id="348" r:id="rId62"/>
    <p:sldId id="300" r:id="rId63"/>
    <p:sldId id="301" r:id="rId64"/>
    <p:sldId id="386" r:id="rId65"/>
    <p:sldId id="302" r:id="rId66"/>
    <p:sldId id="303" r:id="rId67"/>
    <p:sldId id="304" r:id="rId68"/>
    <p:sldId id="305" r:id="rId69"/>
    <p:sldId id="306" r:id="rId70"/>
    <p:sldId id="307" r:id="rId71"/>
    <p:sldId id="308" r:id="rId72"/>
    <p:sldId id="309" r:id="rId73"/>
    <p:sldId id="310" r:id="rId74"/>
    <p:sldId id="349" r:id="rId75"/>
    <p:sldId id="361" r:id="rId76"/>
    <p:sldId id="362" r:id="rId77"/>
    <p:sldId id="363" r:id="rId78"/>
    <p:sldId id="364" r:id="rId79"/>
    <p:sldId id="365" r:id="rId80"/>
    <p:sldId id="366" r:id="rId81"/>
    <p:sldId id="367" r:id="rId82"/>
    <p:sldId id="368" r:id="rId83"/>
    <p:sldId id="369" r:id="rId84"/>
    <p:sldId id="370" r:id="rId85"/>
    <p:sldId id="371" r:id="rId86"/>
    <p:sldId id="372" r:id="rId87"/>
    <p:sldId id="373" r:id="rId88"/>
    <p:sldId id="374" r:id="rId89"/>
    <p:sldId id="375" r:id="rId90"/>
    <p:sldId id="376" r:id="rId91"/>
    <p:sldId id="377" r:id="rId92"/>
    <p:sldId id="382" r:id="rId93"/>
    <p:sldId id="378" r:id="rId94"/>
    <p:sldId id="391" r:id="rId95"/>
    <p:sldId id="350" r:id="rId96"/>
    <p:sldId id="327" r:id="rId97"/>
    <p:sldId id="392" r:id="rId98"/>
    <p:sldId id="328" r:id="rId99"/>
    <p:sldId id="329" r:id="rId100"/>
    <p:sldId id="330" r:id="rId101"/>
    <p:sldId id="331" r:id="rId102"/>
    <p:sldId id="351" r:id="rId103"/>
    <p:sldId id="332" r:id="rId104"/>
    <p:sldId id="333" r:id="rId105"/>
    <p:sldId id="334" r:id="rId106"/>
    <p:sldId id="354" r:id="rId107"/>
    <p:sldId id="393" r:id="rId108"/>
    <p:sldId id="336" r:id="rId109"/>
    <p:sldId id="355" r:id="rId110"/>
    <p:sldId id="394" r:id="rId111"/>
    <p:sldId id="337" r:id="rId112"/>
    <p:sldId id="338" r:id="rId113"/>
    <p:sldId id="356" r:id="rId114"/>
    <p:sldId id="352" r:id="rId115"/>
    <p:sldId id="339" r:id="rId116"/>
    <p:sldId id="340" r:id="rId117"/>
    <p:sldId id="395" r:id="rId118"/>
    <p:sldId id="341" r:id="rId119"/>
    <p:sldId id="342" r:id="rId120"/>
    <p:sldId id="353" r:id="rId12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D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4608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20" y="1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117" Type="http://schemas.openxmlformats.org/officeDocument/2006/relationships/slide" Target="slides/slide116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12" Type="http://schemas.openxmlformats.org/officeDocument/2006/relationships/slide" Target="slides/slide111.xml"/><Relationship Id="rId16" Type="http://schemas.openxmlformats.org/officeDocument/2006/relationships/slide" Target="slides/slide15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102" Type="http://schemas.openxmlformats.org/officeDocument/2006/relationships/slide" Target="slides/slide101.xml"/><Relationship Id="rId123" Type="http://schemas.openxmlformats.org/officeDocument/2006/relationships/presProps" Target="presProps.xml"/><Relationship Id="rId5" Type="http://schemas.openxmlformats.org/officeDocument/2006/relationships/slide" Target="slides/slide4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113" Type="http://schemas.openxmlformats.org/officeDocument/2006/relationships/slide" Target="slides/slide112.xml"/><Relationship Id="rId118" Type="http://schemas.openxmlformats.org/officeDocument/2006/relationships/slide" Target="slides/slide117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59" Type="http://schemas.openxmlformats.org/officeDocument/2006/relationships/slide" Target="slides/slide58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124" Type="http://schemas.openxmlformats.org/officeDocument/2006/relationships/viewProps" Target="viewProps.xml"/><Relationship Id="rId54" Type="http://schemas.openxmlformats.org/officeDocument/2006/relationships/slide" Target="slides/slide53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49" Type="http://schemas.openxmlformats.org/officeDocument/2006/relationships/slide" Target="slides/slide48.xml"/><Relationship Id="rId114" Type="http://schemas.openxmlformats.org/officeDocument/2006/relationships/slide" Target="slides/slide113.xml"/><Relationship Id="rId119" Type="http://schemas.openxmlformats.org/officeDocument/2006/relationships/slide" Target="slides/slide118.xml"/><Relationship Id="rId44" Type="http://schemas.openxmlformats.org/officeDocument/2006/relationships/slide" Target="slides/slide43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120" Type="http://schemas.openxmlformats.org/officeDocument/2006/relationships/slide" Target="slides/slide119.xml"/><Relationship Id="rId125" Type="http://schemas.openxmlformats.org/officeDocument/2006/relationships/theme" Target="theme/theme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110" Type="http://schemas.openxmlformats.org/officeDocument/2006/relationships/slide" Target="slides/slide109.xml"/><Relationship Id="rId115" Type="http://schemas.openxmlformats.org/officeDocument/2006/relationships/slide" Target="slides/slide11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56" Type="http://schemas.openxmlformats.org/officeDocument/2006/relationships/slide" Target="slides/slide55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26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121" Type="http://schemas.openxmlformats.org/officeDocument/2006/relationships/slide" Target="slides/slide120.xml"/><Relationship Id="rId3" Type="http://schemas.openxmlformats.org/officeDocument/2006/relationships/slide" Target="slides/slide2.xml"/><Relationship Id="rId25" Type="http://schemas.openxmlformats.org/officeDocument/2006/relationships/slide" Target="slides/slide24.xml"/><Relationship Id="rId46" Type="http://schemas.openxmlformats.org/officeDocument/2006/relationships/slide" Target="slides/slide45.xml"/><Relationship Id="rId67" Type="http://schemas.openxmlformats.org/officeDocument/2006/relationships/slide" Target="slides/slide66.xml"/><Relationship Id="rId116" Type="http://schemas.openxmlformats.org/officeDocument/2006/relationships/slide" Target="slides/slide11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62" Type="http://schemas.openxmlformats.org/officeDocument/2006/relationships/slide" Target="slides/slide61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111" Type="http://schemas.openxmlformats.org/officeDocument/2006/relationships/slide" Target="slides/slide110.xml"/><Relationship Id="rId15" Type="http://schemas.openxmlformats.org/officeDocument/2006/relationships/slide" Target="slides/slide14.xml"/><Relationship Id="rId36" Type="http://schemas.openxmlformats.org/officeDocument/2006/relationships/slide" Target="slides/slide35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52" Type="http://schemas.openxmlformats.org/officeDocument/2006/relationships/slide" Target="slides/slide51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122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1FE6E8-DF60-4356-BCE1-B356D4B2C71B}" type="datetimeFigureOut">
              <a:rPr lang="el-GR" smtClean="0"/>
              <a:t>8/7/2015</a:t>
            </a:fld>
            <a:endParaRPr lang="el-G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64CFDC-DDBF-4BB5-8EDC-C04341AE757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1969223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464CFDC-DDBF-4BB5-8EDC-C04341AE7575}" type="slidenum">
              <a:rPr lang="el-GR" smtClean="0"/>
              <a:t>1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506891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464CFDC-DDBF-4BB5-8EDC-C04341AE7575}" type="slidenum">
              <a:rPr lang="el-GR" smtClean="0"/>
              <a:t>19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1308414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331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l-GR" altLang="el-GR" smtClean="0">
              <a:latin typeface="Arial" panose="020B0604020202020204" pitchFamily="34" charset="0"/>
            </a:endParaRPr>
          </a:p>
        </p:txBody>
      </p:sp>
      <p:sp>
        <p:nvSpPr>
          <p:cNvPr id="1331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90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990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990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990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990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990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EC731DE1-9469-42FF-896D-63D2EBAA8550}" type="slidenum">
              <a:rPr lang="el-GR" altLang="en-US" smtClean="0"/>
              <a:pPr/>
              <a:t>76</a:t>
            </a:fld>
            <a:endParaRPr lang="el-GR" altLang="en-US" smtClean="0"/>
          </a:p>
        </p:txBody>
      </p:sp>
    </p:spTree>
    <p:extLst>
      <p:ext uri="{BB962C8B-B14F-4D97-AF65-F5344CB8AC3E}">
        <p14:creationId xmlns:p14="http://schemas.microsoft.com/office/powerpoint/2010/main" val="41584016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" y="6334316"/>
            <a:ext cx="12192000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cap="none" baseline="0"/>
            </a:lvl1pPr>
          </a:lstStyle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91061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1925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807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200"/>
            </a:lvl1pPr>
          </a:lstStyle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200" cap="none" baseline="0"/>
            </a:lvl1pPr>
          </a:lstStyle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/>
            </a:lvl1pPr>
          </a:lstStyle>
          <a:p>
            <a:fld id="{93ECB2FE-F275-4179-BB2C-35EE9387AA7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9140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200" baseline="0"/>
            </a:lvl1pPr>
          </a:lstStyle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200" cap="none" baseline="0"/>
            </a:lvl1pPr>
          </a:lstStyle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/>
            </a:lvl1pPr>
          </a:lstStyle>
          <a:p>
            <a:fld id="{93ECB2FE-F275-4179-BB2C-35EE9387AA7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7058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1845734"/>
            <a:ext cx="4937760" cy="402335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19872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5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82686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1551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7286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02127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23624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93ECB2FE-F275-4179-BB2C-35EE9387AA7C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58977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dx.doi.org/10.1007/978-3-319-16074-0_2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w3.org/1999/02/22-rdf-syntax-ns" TargetMode="External"/><Relationship Id="rId2" Type="http://schemas.openxmlformats.org/officeDocument/2006/relationships/hyperlink" Target="http://www.w3.org/2000/01/rdf-schema" TargetMode="Externa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xample.org/" TargetMode="Externa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Chapter 2</a:t>
            </a:r>
            <a:br>
              <a:rPr lang="en-US" dirty="0" smtClean="0"/>
            </a:br>
            <a:r>
              <a:rPr lang="en-US" dirty="0" smtClean="0">
                <a:hlinkClick r:id="rId3"/>
              </a:rPr>
              <a:t>Technical Background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endParaRPr lang="en-US" dirty="0" smtClean="0"/>
          </a:p>
          <a:p>
            <a:r>
              <a:rPr lang="en-US" dirty="0" err="1" smtClean="0"/>
              <a:t>Nikolaos</a:t>
            </a:r>
            <a:r>
              <a:rPr lang="en-US" dirty="0" smtClean="0"/>
              <a:t> Konstantinou</a:t>
            </a:r>
          </a:p>
          <a:p>
            <a:r>
              <a:rPr lang="en-US" dirty="0" smtClean="0"/>
              <a:t>Dimitrios-Emmanuel Spanos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z="1200" dirty="0" smtClean="0"/>
              <a:t>Materializing the Web of Linked Data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191150310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RDF (1)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79" y="1845734"/>
            <a:ext cx="10451253" cy="4023360"/>
          </a:xfrm>
        </p:spPr>
        <p:txBody>
          <a:bodyPr>
            <a:noAutofit/>
          </a:bodyPr>
          <a:lstStyle/>
          <a:p>
            <a:r>
              <a:rPr lang="en-US" sz="3200" dirty="0" smtClean="0"/>
              <a:t>The </a:t>
            </a:r>
            <a:r>
              <a:rPr lang="en-US" sz="3200" dirty="0"/>
              <a:t>cornerstone of the Semantic </a:t>
            </a:r>
            <a:r>
              <a:rPr lang="en-US" sz="3200" dirty="0" smtClean="0"/>
              <a:t>Web</a:t>
            </a:r>
            <a:endParaRPr lang="en-US" sz="3200" dirty="0"/>
          </a:p>
          <a:p>
            <a:r>
              <a:rPr lang="en-US" sz="3200" dirty="0" smtClean="0"/>
              <a:t>A </a:t>
            </a:r>
            <a:r>
              <a:rPr lang="en-US" sz="3200" dirty="0"/>
              <a:t>common representation of web </a:t>
            </a:r>
            <a:r>
              <a:rPr lang="en-US" sz="3200" dirty="0" smtClean="0"/>
              <a:t>resources</a:t>
            </a:r>
          </a:p>
          <a:p>
            <a:r>
              <a:rPr lang="en-US" sz="3200" dirty="0" smtClean="0"/>
              <a:t>First </a:t>
            </a:r>
            <a:r>
              <a:rPr lang="en-US" sz="3200" dirty="0"/>
              <a:t>publication </a:t>
            </a:r>
            <a:r>
              <a:rPr lang="en-US" sz="3200" dirty="0" smtClean="0"/>
              <a:t>in 1999</a:t>
            </a:r>
          </a:p>
          <a:p>
            <a:r>
              <a:rPr lang="en-US" sz="3200" dirty="0" smtClean="0"/>
              <a:t>Can </a:t>
            </a:r>
            <a:r>
              <a:rPr lang="en-US" sz="3200" dirty="0"/>
              <a:t>represent data from other data </a:t>
            </a:r>
            <a:r>
              <a:rPr lang="en-US" sz="3200" dirty="0" smtClean="0"/>
              <a:t>models</a:t>
            </a:r>
          </a:p>
          <a:p>
            <a:pPr lvl="1"/>
            <a:r>
              <a:rPr lang="en-US" sz="2800" dirty="0" smtClean="0"/>
              <a:t>Makes it </a:t>
            </a:r>
            <a:r>
              <a:rPr lang="en-US" sz="2800" dirty="0"/>
              <a:t>easy to integrate data from multiple heterogeneous </a:t>
            </a:r>
            <a:r>
              <a:rPr lang="en-US" sz="2800" dirty="0" smtClean="0"/>
              <a:t>sources</a:t>
            </a:r>
          </a:p>
          <a:p>
            <a:r>
              <a:rPr lang="en-US" sz="3200" dirty="0" smtClean="0"/>
              <a:t>Main idea:</a:t>
            </a:r>
          </a:p>
          <a:p>
            <a:pPr lvl="1"/>
            <a:r>
              <a:rPr lang="en-US" sz="2800" dirty="0" smtClean="0"/>
              <a:t>Model </a:t>
            </a:r>
            <a:r>
              <a:rPr lang="en-US" sz="2800" dirty="0"/>
              <a:t>every resource with respect to its relations (properties) to other web </a:t>
            </a:r>
            <a:r>
              <a:rPr lang="en-US" sz="2800" dirty="0" smtClean="0"/>
              <a:t>resources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89313"/>
      </p:ext>
    </p:extLst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GRDDL </a:t>
            </a:r>
            <a:r>
              <a:rPr lang="en-US" sz="2800" dirty="0"/>
              <a:t>– </a:t>
            </a:r>
            <a:r>
              <a:rPr lang="en-US" sz="2800" dirty="0" smtClean="0"/>
              <a:t>Gleaning </a:t>
            </a:r>
            <a:r>
              <a:rPr lang="en-US" sz="2800" dirty="0"/>
              <a:t>Resource Descriptions from Dialects of Languages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 </a:t>
            </a:r>
            <a:r>
              <a:rPr lang="en-US" sz="3200" dirty="0"/>
              <a:t>W3C </a:t>
            </a:r>
            <a:r>
              <a:rPr lang="en-US" sz="3200" dirty="0" smtClean="0"/>
              <a:t>recommendation</a:t>
            </a:r>
          </a:p>
          <a:p>
            <a:r>
              <a:rPr lang="en-US" sz="3200" dirty="0" smtClean="0"/>
              <a:t>Mechanisms </a:t>
            </a:r>
            <a:r>
              <a:rPr lang="en-US" sz="3200" dirty="0"/>
              <a:t>that </a:t>
            </a:r>
            <a:r>
              <a:rPr lang="en-US" sz="3200" dirty="0" smtClean="0"/>
              <a:t>specify how to construct RDF representations</a:t>
            </a:r>
          </a:p>
          <a:p>
            <a:pPr lvl="1"/>
            <a:r>
              <a:rPr lang="en-US" sz="2800" dirty="0" smtClean="0"/>
              <a:t>Can </a:t>
            </a:r>
            <a:r>
              <a:rPr lang="en-US" sz="2800" dirty="0"/>
              <a:t>be applied </a:t>
            </a:r>
            <a:r>
              <a:rPr lang="en-US" sz="2800" dirty="0" smtClean="0"/>
              <a:t>to XHTML </a:t>
            </a:r>
            <a:r>
              <a:rPr lang="en-US" sz="2800" dirty="0"/>
              <a:t>and XML </a:t>
            </a:r>
            <a:r>
              <a:rPr lang="en-US" sz="2800" dirty="0" smtClean="0"/>
              <a:t>documents</a:t>
            </a:r>
          </a:p>
          <a:p>
            <a:pPr lvl="1"/>
            <a:r>
              <a:rPr lang="en-US" sz="2800" dirty="0"/>
              <a:t>D</a:t>
            </a:r>
            <a:r>
              <a:rPr lang="en-US" sz="2800" dirty="0" smtClean="0"/>
              <a:t>efines XSLT transformations that generate RDF/XML</a:t>
            </a:r>
          </a:p>
          <a:p>
            <a:r>
              <a:rPr lang="en-US" sz="3200" dirty="0" smtClean="0"/>
              <a:t>Is </a:t>
            </a:r>
            <a:r>
              <a:rPr lang="en-US" sz="3200" dirty="0"/>
              <a:t>the standard way of converting an XML document </a:t>
            </a:r>
            <a:r>
              <a:rPr lang="en-US" sz="3200" dirty="0" smtClean="0"/>
              <a:t>to RDF</a:t>
            </a:r>
          </a:p>
          <a:p>
            <a:r>
              <a:rPr lang="en-US" sz="3200" dirty="0" smtClean="0"/>
              <a:t>Familiarity with XSLT required</a:t>
            </a:r>
            <a:endParaRPr lang="en-US" sz="32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3877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LDP – </a:t>
            </a:r>
            <a:r>
              <a:rPr lang="en-US" dirty="0" smtClean="0"/>
              <a:t>Linked </a:t>
            </a:r>
            <a:r>
              <a:rPr lang="en-US" dirty="0"/>
              <a:t>Data Platform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400" dirty="0" smtClean="0"/>
              <a:t>Best </a:t>
            </a:r>
            <a:r>
              <a:rPr lang="en-US" sz="2400" dirty="0"/>
              <a:t>practices and guidelines for organizing and accessing </a:t>
            </a:r>
            <a:r>
              <a:rPr lang="en-US" sz="2400" dirty="0" smtClean="0"/>
              <a:t>LDP resources</a:t>
            </a:r>
          </a:p>
          <a:p>
            <a:pPr lvl="1"/>
            <a:r>
              <a:rPr lang="en-US" sz="2000" dirty="0"/>
              <a:t>Via HTTP RESTful services</a:t>
            </a:r>
          </a:p>
          <a:p>
            <a:pPr lvl="1"/>
            <a:r>
              <a:rPr lang="en-US" sz="2000" dirty="0" smtClean="0"/>
              <a:t>Resources can be RDF </a:t>
            </a:r>
            <a:r>
              <a:rPr lang="en-US" sz="2000" dirty="0"/>
              <a:t>or </a:t>
            </a:r>
            <a:r>
              <a:rPr lang="en-US" sz="2000" dirty="0" smtClean="0"/>
              <a:t>non-RDF</a:t>
            </a:r>
            <a:endParaRPr lang="en-US" sz="2000" dirty="0"/>
          </a:p>
          <a:p>
            <a:r>
              <a:rPr lang="en-US" sz="2400" dirty="0" smtClean="0"/>
              <a:t>A </a:t>
            </a:r>
            <a:r>
              <a:rPr lang="en-US" sz="2400" dirty="0"/>
              <a:t>W3C recommendation</a:t>
            </a:r>
          </a:p>
          <a:p>
            <a:pPr lvl="1"/>
            <a:r>
              <a:rPr lang="en-US" sz="2000" dirty="0" smtClean="0"/>
              <a:t>Specifies the expected </a:t>
            </a:r>
            <a:r>
              <a:rPr lang="en-US" sz="2000" dirty="0"/>
              <a:t>behavior of a Linked Data server when </a:t>
            </a:r>
            <a:r>
              <a:rPr lang="en-US" sz="2000" dirty="0" smtClean="0"/>
              <a:t>it receives HTTP requests</a:t>
            </a:r>
          </a:p>
          <a:p>
            <a:pPr lvl="2"/>
            <a:r>
              <a:rPr lang="en-US" sz="1800" dirty="0" smtClean="0"/>
              <a:t>Creation</a:t>
            </a:r>
            <a:r>
              <a:rPr lang="en-US" sz="1800" dirty="0"/>
              <a:t>, </a:t>
            </a:r>
            <a:r>
              <a:rPr lang="en-US" sz="1800" dirty="0" smtClean="0"/>
              <a:t>deletion, update</a:t>
            </a:r>
          </a:p>
          <a:p>
            <a:pPr lvl="1"/>
            <a:r>
              <a:rPr lang="en-US" sz="2000" dirty="0"/>
              <a:t>D</a:t>
            </a:r>
            <a:r>
              <a:rPr lang="en-US" sz="2000" dirty="0" smtClean="0"/>
              <a:t>efines </a:t>
            </a:r>
            <a:r>
              <a:rPr lang="en-US" sz="2000" dirty="0"/>
              <a:t>the concept of </a:t>
            </a:r>
            <a:r>
              <a:rPr lang="en-US" sz="2000" dirty="0" smtClean="0"/>
              <a:t>a Linked </a:t>
            </a:r>
            <a:r>
              <a:rPr lang="en-US" sz="2000" dirty="0"/>
              <a:t>Data Platform </a:t>
            </a:r>
            <a:r>
              <a:rPr lang="en-US" sz="2000" dirty="0" smtClean="0"/>
              <a:t>Container</a:t>
            </a:r>
          </a:p>
          <a:p>
            <a:pPr lvl="2"/>
            <a:r>
              <a:rPr lang="en-US" sz="1800" dirty="0" smtClean="0"/>
              <a:t>A collection of resources (usually homogeneous)</a:t>
            </a:r>
          </a:p>
          <a:p>
            <a:r>
              <a:rPr lang="en-US" sz="2400" dirty="0" smtClean="0"/>
              <a:t>LDP </a:t>
            </a:r>
            <a:r>
              <a:rPr lang="en-US" sz="2400" dirty="0"/>
              <a:t>specification </a:t>
            </a:r>
            <a:r>
              <a:rPr lang="en-US" sz="2400" dirty="0" smtClean="0"/>
              <a:t>expected </a:t>
            </a:r>
            <a:r>
              <a:rPr lang="en-US" sz="2400" dirty="0"/>
              <a:t>to establish </a:t>
            </a:r>
            <a:r>
              <a:rPr lang="en-US" sz="2400" dirty="0" smtClean="0"/>
              <a:t>a standard </a:t>
            </a:r>
            <a:r>
              <a:rPr lang="en-US" sz="2400" dirty="0"/>
              <a:t>behavior for </a:t>
            </a:r>
            <a:r>
              <a:rPr lang="en-US" sz="2400" dirty="0" smtClean="0"/>
              <a:t>Linked </a:t>
            </a:r>
            <a:r>
              <a:rPr lang="en-US" sz="2400" dirty="0"/>
              <a:t>Data </a:t>
            </a:r>
            <a:r>
              <a:rPr lang="en-US" sz="2400" dirty="0" smtClean="0"/>
              <a:t>systems</a:t>
            </a:r>
          </a:p>
          <a:p>
            <a:r>
              <a:rPr lang="en-US" sz="2400" dirty="0" smtClean="0"/>
              <a:t>Example: Apache </a:t>
            </a:r>
            <a:r>
              <a:rPr lang="en-US" sz="2400" dirty="0" err="1" smtClean="0"/>
              <a:t>Marmotta</a:t>
            </a:r>
            <a:endParaRPr lang="en-US" sz="24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105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Introduction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RDF and RDF Schema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Description Logics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Querying RDF data with SPARQL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Mapping relational data with R2RML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Other technologies</a:t>
            </a:r>
          </a:p>
          <a:p>
            <a:r>
              <a:rPr lang="en-US" sz="2800" dirty="0" smtClean="0"/>
              <a:t>Ontologies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Datasets</a:t>
            </a:r>
            <a:endParaRPr lang="en-US" sz="28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1379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Ontologies and </a:t>
            </a:r>
            <a:r>
              <a:rPr lang="en-US" dirty="0" smtClean="0"/>
              <a:t>Datasets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 dirty="0" smtClean="0"/>
              <a:t>Standards and technologies (e.g. RDF and OWL)</a:t>
            </a:r>
          </a:p>
          <a:p>
            <a:pPr lvl="1"/>
            <a:r>
              <a:rPr lang="en-US" sz="2800" dirty="0" smtClean="0"/>
              <a:t>Machine-consumable </a:t>
            </a:r>
            <a:r>
              <a:rPr lang="en-US" sz="2800" dirty="0"/>
              <a:t>serializations </a:t>
            </a:r>
            <a:endParaRPr lang="en-US" sz="2800" dirty="0" smtClean="0"/>
          </a:p>
          <a:p>
            <a:pPr lvl="1"/>
            <a:r>
              <a:rPr lang="en-US" sz="2800" dirty="0" smtClean="0"/>
              <a:t>Syntactical groundwork</a:t>
            </a:r>
          </a:p>
          <a:p>
            <a:pPr lvl="1"/>
            <a:r>
              <a:rPr lang="en-US" sz="2800" dirty="0" smtClean="0"/>
              <a:t>Assignment of meaning </a:t>
            </a:r>
            <a:r>
              <a:rPr lang="en-US" sz="2800" dirty="0"/>
              <a:t>to </a:t>
            </a:r>
            <a:r>
              <a:rPr lang="en-US" sz="2800" dirty="0" smtClean="0"/>
              <a:t>resources </a:t>
            </a:r>
            <a:r>
              <a:rPr lang="en-US" sz="2800" dirty="0"/>
              <a:t>and their relationships</a:t>
            </a:r>
            <a:endParaRPr lang="en-US" sz="2800" dirty="0" smtClean="0"/>
          </a:p>
          <a:p>
            <a:r>
              <a:rPr lang="en-US" sz="3200" dirty="0" smtClean="0"/>
              <a:t>Vocabularies</a:t>
            </a:r>
          </a:p>
          <a:p>
            <a:pPr lvl="1"/>
            <a:r>
              <a:rPr lang="en-US" sz="2800" dirty="0" smtClean="0"/>
              <a:t>(Re)used </a:t>
            </a:r>
            <a:r>
              <a:rPr lang="en-US" sz="2800" dirty="0"/>
              <a:t>in order for the described information to be commonly, unambiguously interpreted and </a:t>
            </a:r>
            <a:r>
              <a:rPr lang="en-US" sz="2800" dirty="0" smtClean="0"/>
              <a:t>understood</a:t>
            </a:r>
          </a:p>
          <a:p>
            <a:pPr lvl="1"/>
            <a:r>
              <a:rPr lang="en-US" sz="2800" dirty="0" smtClean="0"/>
              <a:t>Reused by</a:t>
            </a:r>
            <a:r>
              <a:rPr lang="en-US" sz="2800" dirty="0"/>
              <a:t> various data </a:t>
            </a:r>
            <a:r>
              <a:rPr lang="en-US" sz="2800" dirty="0" smtClean="0"/>
              <a:t>producers</a:t>
            </a:r>
          </a:p>
          <a:p>
            <a:pPr lvl="1"/>
            <a:r>
              <a:rPr lang="en-US" sz="2800" dirty="0" smtClean="0"/>
              <a:t>Make data </a:t>
            </a:r>
            <a:r>
              <a:rPr lang="en-US" sz="2800" dirty="0"/>
              <a:t>semantically interoperable</a:t>
            </a:r>
          </a:p>
          <a:p>
            <a:pPr lvl="1"/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1198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Ontologies and </a:t>
            </a:r>
            <a:r>
              <a:rPr lang="en-US" dirty="0" smtClean="0"/>
              <a:t>Datasets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Datasets</a:t>
            </a:r>
          </a:p>
          <a:p>
            <a:pPr lvl="1"/>
            <a:r>
              <a:rPr lang="en-US" sz="2800" dirty="0" smtClean="0"/>
              <a:t>Collections </a:t>
            </a:r>
            <a:r>
              <a:rPr lang="en-US" sz="2800" dirty="0"/>
              <a:t>of </a:t>
            </a:r>
            <a:r>
              <a:rPr lang="en-US" sz="2800" dirty="0" smtClean="0"/>
              <a:t>facts involving </a:t>
            </a:r>
            <a:r>
              <a:rPr lang="en-US" sz="2800" dirty="0"/>
              <a:t>specific individual </a:t>
            </a:r>
            <a:r>
              <a:rPr lang="en-US" sz="2800" dirty="0" smtClean="0"/>
              <a:t>entities </a:t>
            </a:r>
            <a:r>
              <a:rPr lang="en-US" sz="2800" dirty="0"/>
              <a:t>and ontologies, which provide an abstract</a:t>
            </a:r>
            <a:r>
              <a:rPr lang="en-US" sz="2800" dirty="0" smtClean="0"/>
              <a:t>, high-level</a:t>
            </a:r>
            <a:r>
              <a:rPr lang="en-US" sz="2800" dirty="0"/>
              <a:t>, terminological description of a </a:t>
            </a:r>
            <a:r>
              <a:rPr lang="en-US" sz="2800" dirty="0" smtClean="0"/>
              <a:t>domain, </a:t>
            </a:r>
            <a:r>
              <a:rPr lang="en-US" sz="2800" dirty="0"/>
              <a:t>containing axioms that hold for </a:t>
            </a:r>
            <a:r>
              <a:rPr lang="en-US" sz="2800" dirty="0" smtClean="0"/>
              <a:t>every individual</a:t>
            </a:r>
          </a:p>
          <a:p>
            <a:r>
              <a:rPr lang="en-US" sz="3200" dirty="0"/>
              <a:t>A great number of ontologies exist </a:t>
            </a:r>
            <a:r>
              <a:rPr lang="en-US" sz="3200" dirty="0" smtClean="0"/>
              <a:t>nowadays</a:t>
            </a:r>
          </a:p>
          <a:p>
            <a:pPr lvl="1"/>
            <a:r>
              <a:rPr lang="en-US" sz="2800" dirty="0" smtClean="0"/>
              <a:t>Subject </a:t>
            </a:r>
            <a:r>
              <a:rPr lang="en-US" sz="2800" dirty="0"/>
              <a:t>domains: </a:t>
            </a:r>
            <a:r>
              <a:rPr lang="en-US" sz="2800" dirty="0" smtClean="0"/>
              <a:t>e.g. geographical, business, life </a:t>
            </a:r>
            <a:r>
              <a:rPr lang="en-US" sz="2800" dirty="0"/>
              <a:t>sciences, </a:t>
            </a:r>
            <a:r>
              <a:rPr lang="en-US" sz="2800" dirty="0" smtClean="0"/>
              <a:t>literature, media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40765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Ontology search engines and specialized directories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Schemapedia</a:t>
            </a:r>
          </a:p>
          <a:p>
            <a:r>
              <a:rPr lang="en-US" sz="3200" dirty="0" smtClean="0"/>
              <a:t>Watson</a:t>
            </a:r>
          </a:p>
          <a:p>
            <a:r>
              <a:rPr lang="en-US" sz="3200" dirty="0" smtClean="0"/>
              <a:t>Swoogle</a:t>
            </a:r>
          </a:p>
          <a:p>
            <a:r>
              <a:rPr lang="en-US" sz="3200" dirty="0" smtClean="0"/>
              <a:t>Linked Open Vocabularies </a:t>
            </a:r>
            <a:r>
              <a:rPr lang="en-US" sz="3200" dirty="0"/>
              <a:t>(LOV</a:t>
            </a:r>
            <a:r>
              <a:rPr lang="en-US" sz="3200" dirty="0" smtClean="0"/>
              <a:t>)</a:t>
            </a:r>
            <a:endParaRPr lang="en-US" sz="3200" dirty="0"/>
          </a:p>
          <a:p>
            <a:pPr lvl="1"/>
            <a:r>
              <a:rPr lang="en-US" sz="2800" dirty="0" smtClean="0"/>
              <a:t>The most accurate and comprehensive source of ontologies used in the Linked Data cloud</a:t>
            </a:r>
          </a:p>
          <a:p>
            <a:pPr lvl="1"/>
            <a:r>
              <a:rPr lang="en-US" sz="2800" dirty="0" smtClean="0"/>
              <a:t>Vocabularies described by appropriate metadata and classified </a:t>
            </a:r>
            <a:r>
              <a:rPr lang="en-US" sz="2800" dirty="0"/>
              <a:t>to domain </a:t>
            </a:r>
            <a:r>
              <a:rPr lang="en-US" sz="2800" dirty="0" smtClean="0"/>
              <a:t>spaces</a:t>
            </a:r>
          </a:p>
          <a:p>
            <a:pPr lvl="1"/>
            <a:r>
              <a:rPr lang="en-US" sz="2800" dirty="0" smtClean="0"/>
              <a:t>Full-text </a:t>
            </a:r>
            <a:r>
              <a:rPr lang="en-US" sz="2800" dirty="0"/>
              <a:t>search </a:t>
            </a:r>
            <a:r>
              <a:rPr lang="en-US" sz="2800" dirty="0" smtClean="0"/>
              <a:t>enabled at </a:t>
            </a:r>
            <a:r>
              <a:rPr lang="en-US" sz="2800" dirty="0"/>
              <a:t>vocabulary and element </a:t>
            </a:r>
            <a:r>
              <a:rPr lang="en-US" sz="2800" dirty="0" smtClean="0"/>
              <a:t>level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711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DC – Dublin Core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/>
              <a:t>A</a:t>
            </a:r>
            <a:r>
              <a:rPr lang="en-US" sz="3200" dirty="0" smtClean="0"/>
              <a:t> </a:t>
            </a:r>
            <a:r>
              <a:rPr lang="en-US" sz="3200" dirty="0"/>
              <a:t>minimal metadata element </a:t>
            </a:r>
            <a:r>
              <a:rPr lang="en-US" sz="3200" dirty="0" smtClean="0"/>
              <a:t>set</a:t>
            </a:r>
          </a:p>
          <a:p>
            <a:r>
              <a:rPr lang="en-US" sz="3200" dirty="0" smtClean="0"/>
              <a:t>Mainly </a:t>
            </a:r>
            <a:r>
              <a:rPr lang="en-US" sz="3200" dirty="0"/>
              <a:t>used for the </a:t>
            </a:r>
            <a:r>
              <a:rPr lang="en-US" sz="3200" dirty="0" smtClean="0"/>
              <a:t>description of </a:t>
            </a:r>
            <a:r>
              <a:rPr lang="en-US" sz="3200" dirty="0"/>
              <a:t>web </a:t>
            </a:r>
            <a:r>
              <a:rPr lang="en-US" sz="3200" dirty="0" smtClean="0"/>
              <a:t>resources</a:t>
            </a:r>
          </a:p>
          <a:p>
            <a:r>
              <a:rPr lang="en-US" sz="3200" dirty="0" smtClean="0"/>
              <a:t>DC vocabulary</a:t>
            </a:r>
          </a:p>
          <a:p>
            <a:pPr lvl="1"/>
            <a:r>
              <a:rPr lang="en-US" sz="2800" dirty="0" smtClean="0"/>
              <a:t>Available </a:t>
            </a:r>
            <a:r>
              <a:rPr lang="en-US" sz="2800" dirty="0"/>
              <a:t>as an RDFS </a:t>
            </a:r>
            <a:r>
              <a:rPr lang="en-US" sz="2800" dirty="0" smtClean="0"/>
              <a:t>ontology</a:t>
            </a:r>
          </a:p>
          <a:p>
            <a:pPr lvl="1"/>
            <a:r>
              <a:rPr lang="en-US" sz="2800" dirty="0" smtClean="0"/>
              <a:t>Contains classes </a:t>
            </a:r>
            <a:r>
              <a:rPr lang="en-US" sz="2800" dirty="0"/>
              <a:t>and </a:t>
            </a:r>
            <a:r>
              <a:rPr lang="en-US" sz="2800" dirty="0" smtClean="0"/>
              <a:t>properties</a:t>
            </a:r>
          </a:p>
          <a:p>
            <a:pPr lvl="2"/>
            <a:r>
              <a:rPr lang="en-US" sz="2400" dirty="0" smtClean="0"/>
              <a:t>E.g. agent</a:t>
            </a:r>
            <a:r>
              <a:rPr lang="en-US" sz="2400" dirty="0"/>
              <a:t>, bibliographic resource, creator, title, publisher, </a:t>
            </a:r>
            <a:r>
              <a:rPr lang="en-US" sz="2400" dirty="0" smtClean="0"/>
              <a:t>description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379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DC – Dublin Core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DC </a:t>
            </a:r>
            <a:r>
              <a:rPr lang="en-US" sz="3200" dirty="0"/>
              <a:t>ontology </a:t>
            </a:r>
            <a:r>
              <a:rPr lang="en-US" sz="3200" dirty="0" smtClean="0"/>
              <a:t>partitioned </a:t>
            </a:r>
            <a:r>
              <a:rPr lang="en-US" sz="3200" dirty="0"/>
              <a:t>in two </a:t>
            </a:r>
            <a:r>
              <a:rPr lang="en-US" sz="3200" dirty="0" smtClean="0"/>
              <a:t>sets</a:t>
            </a:r>
            <a:endParaRPr lang="en-US" sz="3200" dirty="0"/>
          </a:p>
          <a:p>
            <a:pPr lvl="1"/>
            <a:r>
              <a:rPr lang="en-US" sz="2800" dirty="0" smtClean="0"/>
              <a:t>Simple DC</a:t>
            </a:r>
          </a:p>
          <a:p>
            <a:pPr lvl="2"/>
            <a:r>
              <a:rPr lang="en-US" sz="2400" dirty="0" smtClean="0"/>
              <a:t>Contains </a:t>
            </a:r>
            <a:r>
              <a:rPr lang="en-US" sz="2400" dirty="0"/>
              <a:t>15 core </a:t>
            </a:r>
            <a:r>
              <a:rPr lang="en-US" sz="2400" dirty="0" smtClean="0"/>
              <a:t>properties</a:t>
            </a:r>
          </a:p>
          <a:p>
            <a:pPr lvl="1"/>
            <a:r>
              <a:rPr lang="en-US" sz="2800" dirty="0" smtClean="0"/>
              <a:t>Qualified DC</a:t>
            </a:r>
          </a:p>
          <a:p>
            <a:pPr lvl="2"/>
            <a:r>
              <a:rPr lang="en-US" sz="2400" dirty="0" smtClean="0"/>
              <a:t>Contains </a:t>
            </a:r>
            <a:r>
              <a:rPr lang="en-US" sz="2400" dirty="0"/>
              <a:t>all the classes and the rest of the </a:t>
            </a:r>
            <a:r>
              <a:rPr lang="en-US" sz="2400" dirty="0" smtClean="0"/>
              <a:t>properties (specializations of those </a:t>
            </a:r>
            <a:r>
              <a:rPr lang="en-US" sz="2400" dirty="0"/>
              <a:t>in simple </a:t>
            </a:r>
            <a:r>
              <a:rPr lang="en-US" sz="2400" dirty="0" smtClean="0"/>
              <a:t>DC)</a:t>
            </a:r>
            <a:endParaRPr lang="en-US" sz="24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9437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FOAF – Friend-Of-A-Friend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One </a:t>
            </a:r>
            <a:r>
              <a:rPr lang="en-US" sz="3200" dirty="0"/>
              <a:t>of </a:t>
            </a:r>
            <a:r>
              <a:rPr lang="en-US" sz="3200" dirty="0" smtClean="0"/>
              <a:t>the first </a:t>
            </a:r>
            <a:r>
              <a:rPr lang="en-US" sz="3200" dirty="0"/>
              <a:t>lightweight ontologies being developed since the first years of the Semantic </a:t>
            </a:r>
            <a:r>
              <a:rPr lang="en-US" sz="3200" dirty="0" smtClean="0"/>
              <a:t>Web</a:t>
            </a:r>
          </a:p>
          <a:p>
            <a:r>
              <a:rPr lang="en-US" sz="3200" dirty="0" smtClean="0"/>
              <a:t>Describes </a:t>
            </a:r>
            <a:r>
              <a:rPr lang="en-US" sz="3200" dirty="0"/>
              <a:t>human social </a:t>
            </a:r>
            <a:r>
              <a:rPr lang="en-US" sz="3200" dirty="0" smtClean="0"/>
              <a:t>networks</a:t>
            </a:r>
          </a:p>
          <a:p>
            <a:r>
              <a:rPr lang="en-US" sz="3200" dirty="0" smtClean="0"/>
              <a:t>Classes </a:t>
            </a:r>
            <a:r>
              <a:rPr lang="en-US" sz="3200" dirty="0"/>
              <a:t>such as Person, Agent or </a:t>
            </a:r>
            <a:r>
              <a:rPr lang="en-US" sz="3200" dirty="0" smtClean="0"/>
              <a:t>Organization</a:t>
            </a:r>
          </a:p>
          <a:p>
            <a:r>
              <a:rPr lang="en-US" sz="3200" dirty="0" smtClean="0"/>
              <a:t>Properties </a:t>
            </a:r>
            <a:r>
              <a:rPr lang="en-US" sz="3200" dirty="0"/>
              <a:t>denoting personal details and relationships with other persons and </a:t>
            </a:r>
            <a:r>
              <a:rPr lang="en-US" sz="3200" dirty="0" smtClean="0"/>
              <a:t>entities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606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/>
              <a:t>SKOS </a:t>
            </a:r>
            <a:r>
              <a:rPr lang="en-US" sz="4000" dirty="0" smtClean="0"/>
              <a:t>– Simple </a:t>
            </a:r>
            <a:r>
              <a:rPr lang="en-US" sz="4000" dirty="0"/>
              <a:t>Knowledge Organization </a:t>
            </a:r>
            <a:r>
              <a:rPr lang="en-US" sz="4000" dirty="0" smtClean="0"/>
              <a:t>System (1)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A </a:t>
            </a:r>
            <a:r>
              <a:rPr lang="en-US" sz="3200" dirty="0"/>
              <a:t>fundamental vocabulary in </a:t>
            </a:r>
            <a:r>
              <a:rPr lang="en-US" sz="3200" dirty="0" smtClean="0"/>
              <a:t>the Linked </a:t>
            </a:r>
            <a:r>
              <a:rPr lang="en-US" sz="3200" dirty="0"/>
              <a:t>Data </a:t>
            </a:r>
            <a:r>
              <a:rPr lang="en-US" sz="3200" dirty="0" smtClean="0"/>
              <a:t>ecosystem</a:t>
            </a:r>
          </a:p>
          <a:p>
            <a:r>
              <a:rPr lang="en-US" sz="3200" dirty="0"/>
              <a:t>A W3C recommendation since 2009</a:t>
            </a:r>
          </a:p>
          <a:p>
            <a:r>
              <a:rPr lang="en-US" sz="3200" dirty="0" smtClean="0"/>
              <a:t>Contains terms </a:t>
            </a:r>
            <a:r>
              <a:rPr lang="en-US" sz="3200" dirty="0"/>
              <a:t>for organizing </a:t>
            </a:r>
            <a:r>
              <a:rPr lang="en-US" sz="3200" dirty="0" smtClean="0"/>
              <a:t>knowledge</a:t>
            </a:r>
          </a:p>
          <a:p>
            <a:pPr lvl="1"/>
            <a:r>
              <a:rPr lang="en-US" sz="2800" dirty="0" smtClean="0"/>
              <a:t>In the form </a:t>
            </a:r>
            <a:r>
              <a:rPr lang="en-US" sz="2800" dirty="0"/>
              <a:t>of taxonomies, </a:t>
            </a:r>
            <a:r>
              <a:rPr lang="en-US" sz="2800" dirty="0" smtClean="0"/>
              <a:t>thesauri</a:t>
            </a:r>
            <a:r>
              <a:rPr lang="en-US" sz="2800" dirty="0"/>
              <a:t>, and </a:t>
            </a:r>
            <a:r>
              <a:rPr lang="en-US" sz="2800" dirty="0" smtClean="0"/>
              <a:t>concept hierarchies</a:t>
            </a:r>
          </a:p>
          <a:p>
            <a:r>
              <a:rPr lang="en-US" sz="3200" dirty="0"/>
              <a:t>Defines concept schemes as sets of concepts</a:t>
            </a:r>
          </a:p>
          <a:p>
            <a:pPr lvl="1"/>
            <a:r>
              <a:rPr lang="en-US" sz="2800" dirty="0"/>
              <a:t>Concept schemes can relate to each other through “broader/narrower than” or equivalence </a:t>
            </a:r>
            <a:r>
              <a:rPr lang="en-US" sz="2800" dirty="0" smtClean="0"/>
              <a:t>relationships</a:t>
            </a:r>
          </a:p>
          <a:p>
            <a:pPr lvl="2"/>
            <a:endParaRPr lang="en-US" sz="2000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109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2153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RDF (2)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Relations </a:t>
            </a:r>
            <a:r>
              <a:rPr lang="en-US" sz="2800" dirty="0"/>
              <a:t>form </a:t>
            </a:r>
            <a:r>
              <a:rPr lang="en-US" sz="2800" dirty="0" smtClean="0"/>
              <a:t>triples</a:t>
            </a:r>
          </a:p>
          <a:p>
            <a:pPr lvl="1"/>
            <a:r>
              <a:rPr lang="en-US" sz="2400" dirty="0" smtClean="0"/>
              <a:t>First term:		subject</a:t>
            </a:r>
          </a:p>
          <a:p>
            <a:pPr lvl="1"/>
            <a:r>
              <a:rPr lang="en-US" sz="2400" dirty="0" smtClean="0"/>
              <a:t>Second term:	property</a:t>
            </a:r>
          </a:p>
          <a:p>
            <a:pPr lvl="1"/>
            <a:r>
              <a:rPr lang="en-US" sz="2400" dirty="0" smtClean="0"/>
              <a:t>Third term:		object</a:t>
            </a:r>
          </a:p>
          <a:p>
            <a:r>
              <a:rPr lang="en-US" sz="2800" dirty="0" smtClean="0"/>
              <a:t>RDF statements contain </a:t>
            </a:r>
            <a:r>
              <a:rPr lang="en-US" sz="2800" dirty="0"/>
              <a:t>triples, in the </a:t>
            </a:r>
            <a:r>
              <a:rPr lang="en-US" sz="2800" dirty="0" smtClean="0"/>
              <a:t>form</a:t>
            </a:r>
            <a:r>
              <a:rPr lang="en-US" sz="2800" dirty="0"/>
              <a:t>:</a:t>
            </a:r>
          </a:p>
          <a:p>
            <a:pPr marL="457200" lvl="1" indent="0">
              <a:buNone/>
            </a:pPr>
            <a:r>
              <a:rPr lang="en-US" sz="2000" dirty="0" smtClean="0"/>
              <a:t>     (</a:t>
            </a:r>
            <a:r>
              <a:rPr lang="en-US" sz="2000" dirty="0"/>
              <a:t>resource, property, resource</a:t>
            </a:r>
            <a:r>
              <a:rPr lang="en-US" sz="2000" dirty="0" smtClean="0"/>
              <a:t>)</a:t>
            </a:r>
          </a:p>
          <a:p>
            <a:pPr marL="457200" lvl="1" indent="0">
              <a:buNone/>
            </a:pPr>
            <a:r>
              <a:rPr lang="en-US" sz="2000" dirty="0" smtClean="0"/>
              <a:t>or (subject</a:t>
            </a:r>
            <a:r>
              <a:rPr lang="en-US" sz="2000" dirty="0"/>
              <a:t>, property, object</a:t>
            </a:r>
            <a:r>
              <a:rPr lang="en-US" sz="2000" dirty="0" smtClean="0"/>
              <a:t>)</a:t>
            </a:r>
          </a:p>
          <a:p>
            <a:pPr lvl="1"/>
            <a:endParaRPr lang="en-US" sz="2400" dirty="0"/>
          </a:p>
          <a:p>
            <a:endParaRPr lang="en-US" sz="2800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1" name="Slide Number Placeholder 2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</a:t>
            </a:fld>
            <a:endParaRPr lang="en-US"/>
          </a:p>
        </p:txBody>
      </p:sp>
      <p:sp>
        <p:nvSpPr>
          <p:cNvPr id="4" name="Oval 3"/>
          <p:cNvSpPr/>
          <p:nvPr/>
        </p:nvSpPr>
        <p:spPr>
          <a:xfrm>
            <a:off x="5445302" y="4134953"/>
            <a:ext cx="2619375" cy="37641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2000" dirty="0" err="1">
                <a:solidFill>
                  <a:schemeClr val="tx1"/>
                </a:solidFill>
                <a:cs typeface="Times New Roman" panose="02020603050405020304" pitchFamily="18" charset="0"/>
              </a:rPr>
              <a:t>ex:staffMember</a:t>
            </a:r>
            <a:endParaRPr lang="en-US" sz="20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5" name="Oval 4"/>
          <p:cNvSpPr/>
          <p:nvPr/>
        </p:nvSpPr>
        <p:spPr>
          <a:xfrm>
            <a:off x="5540552" y="4815246"/>
            <a:ext cx="2524125" cy="417553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20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cxnSp>
        <p:nvCxnSpPr>
          <p:cNvPr id="6" name="Straight Arrow Connector 5"/>
          <p:cNvCxnSpPr>
            <a:stCxn id="4" idx="4"/>
            <a:endCxn id="5" idx="0"/>
          </p:cNvCxnSpPr>
          <p:nvPr/>
        </p:nvCxnSpPr>
        <p:spPr>
          <a:xfrm>
            <a:off x="6754990" y="4511368"/>
            <a:ext cx="47625" cy="30387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>
            <a:stCxn id="5" idx="4"/>
            <a:endCxn id="14" idx="0"/>
          </p:cNvCxnSpPr>
          <p:nvPr/>
        </p:nvCxnSpPr>
        <p:spPr>
          <a:xfrm flipH="1">
            <a:off x="4278490" y="5232799"/>
            <a:ext cx="2524125" cy="58574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>
            <a:stCxn id="5" idx="4"/>
            <a:endCxn id="15" idx="0"/>
          </p:cNvCxnSpPr>
          <p:nvPr/>
        </p:nvCxnSpPr>
        <p:spPr>
          <a:xfrm>
            <a:off x="6802615" y="5232799"/>
            <a:ext cx="693737" cy="58574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>
            <a:stCxn id="5" idx="4"/>
            <a:endCxn id="16" idx="0"/>
          </p:cNvCxnSpPr>
          <p:nvPr/>
        </p:nvCxnSpPr>
        <p:spPr>
          <a:xfrm>
            <a:off x="6802615" y="5232799"/>
            <a:ext cx="3910012" cy="58574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18"/>
          <p:cNvSpPr txBox="1">
            <a:spLocks noChangeArrowheads="1"/>
          </p:cNvSpPr>
          <p:nvPr/>
        </p:nvSpPr>
        <p:spPr bwMode="auto">
          <a:xfrm>
            <a:off x="6864526" y="4450513"/>
            <a:ext cx="2249487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el-GR" sz="2000" dirty="0" err="1">
                <a:latin typeface="+mn-lt"/>
                <a:cs typeface="Times New Roman" panose="02020603050405020304" pitchFamily="18" charset="0"/>
              </a:rPr>
              <a:t>ex:hasWorkAddress</a:t>
            </a:r>
            <a:endParaRPr lang="el-GR" altLang="el-GR" sz="2000" dirty="0">
              <a:latin typeface="+mn-lt"/>
              <a:cs typeface="Times New Roman" panose="02020603050405020304" pitchFamily="18" charset="0"/>
            </a:endParaRPr>
          </a:p>
        </p:txBody>
      </p:sp>
      <p:sp>
        <p:nvSpPr>
          <p:cNvPr id="11" name="TextBox 19"/>
          <p:cNvSpPr txBox="1">
            <a:spLocks noChangeArrowheads="1"/>
          </p:cNvSpPr>
          <p:nvPr/>
        </p:nvSpPr>
        <p:spPr bwMode="auto">
          <a:xfrm>
            <a:off x="5400146" y="5412891"/>
            <a:ext cx="1782762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el-GR" sz="2000" dirty="0" err="1">
                <a:latin typeface="+mn-lt"/>
                <a:cs typeface="Times New Roman" panose="02020603050405020304" pitchFamily="18" charset="0"/>
              </a:rPr>
              <a:t>ex:hasCity</a:t>
            </a:r>
            <a:endParaRPr lang="el-GR" altLang="el-GR" sz="2000" dirty="0">
              <a:latin typeface="+mn-lt"/>
              <a:cs typeface="Times New Roman" panose="02020603050405020304" pitchFamily="18" charset="0"/>
            </a:endParaRPr>
          </a:p>
        </p:txBody>
      </p:sp>
      <p:sp>
        <p:nvSpPr>
          <p:cNvPr id="12" name="TextBox 20"/>
          <p:cNvSpPr txBox="1">
            <a:spLocks noChangeArrowheads="1"/>
          </p:cNvSpPr>
          <p:nvPr/>
        </p:nvSpPr>
        <p:spPr bwMode="auto">
          <a:xfrm>
            <a:off x="7286096" y="5412891"/>
            <a:ext cx="1782762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el-GR" sz="2000" dirty="0" err="1">
                <a:latin typeface="+mn-lt"/>
                <a:cs typeface="Times New Roman" panose="02020603050405020304" pitchFamily="18" charset="0"/>
              </a:rPr>
              <a:t>ex:hasAddress</a:t>
            </a:r>
            <a:endParaRPr lang="el-GR" altLang="el-GR" sz="2000" dirty="0">
              <a:latin typeface="+mn-lt"/>
              <a:cs typeface="Times New Roman" panose="02020603050405020304" pitchFamily="18" charset="0"/>
            </a:endParaRPr>
          </a:p>
        </p:txBody>
      </p:sp>
      <p:sp>
        <p:nvSpPr>
          <p:cNvPr id="13" name="TextBox 21"/>
          <p:cNvSpPr txBox="1">
            <a:spLocks noChangeArrowheads="1"/>
          </p:cNvSpPr>
          <p:nvPr/>
        </p:nvSpPr>
        <p:spPr bwMode="auto">
          <a:xfrm>
            <a:off x="9977440" y="5412891"/>
            <a:ext cx="2125662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el-GR" sz="2000" dirty="0" err="1">
                <a:latin typeface="+mn-lt"/>
                <a:cs typeface="Times New Roman" panose="02020603050405020304" pitchFamily="18" charset="0"/>
              </a:rPr>
              <a:t>ex:hasPostalCode</a:t>
            </a:r>
            <a:endParaRPr lang="el-GR" altLang="el-GR" sz="2000" dirty="0">
              <a:latin typeface="+mn-lt"/>
              <a:cs typeface="Times New Roman" panose="02020603050405020304" pitchFamily="18" charset="0"/>
            </a:endParaRPr>
          </a:p>
        </p:txBody>
      </p:sp>
      <p:sp>
        <p:nvSpPr>
          <p:cNvPr id="14" name="Oval 13"/>
          <p:cNvSpPr/>
          <p:nvPr/>
        </p:nvSpPr>
        <p:spPr>
          <a:xfrm>
            <a:off x="3016427" y="5818546"/>
            <a:ext cx="2524125" cy="417553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2000" dirty="0">
                <a:solidFill>
                  <a:schemeClr val="tx1"/>
                </a:solidFill>
                <a:cs typeface="Times New Roman" panose="02020603050405020304" pitchFamily="18" charset="0"/>
              </a:rPr>
              <a:t>“London”</a:t>
            </a:r>
          </a:p>
        </p:txBody>
      </p:sp>
      <p:sp>
        <p:nvSpPr>
          <p:cNvPr id="15" name="Oval 14"/>
          <p:cNvSpPr/>
          <p:nvPr/>
        </p:nvSpPr>
        <p:spPr>
          <a:xfrm>
            <a:off x="5624689" y="5818546"/>
            <a:ext cx="3743325" cy="417553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2000" dirty="0">
                <a:solidFill>
                  <a:schemeClr val="tx1"/>
                </a:solidFill>
                <a:cs typeface="Times New Roman" panose="02020603050405020304" pitchFamily="18" charset="0"/>
              </a:rPr>
              <a:t>“23, Houghton str.”</a:t>
            </a:r>
          </a:p>
        </p:txBody>
      </p:sp>
      <p:sp>
        <p:nvSpPr>
          <p:cNvPr id="16" name="Oval 15"/>
          <p:cNvSpPr/>
          <p:nvPr/>
        </p:nvSpPr>
        <p:spPr>
          <a:xfrm>
            <a:off x="9450564" y="5818546"/>
            <a:ext cx="2524125" cy="417553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2000" dirty="0">
                <a:solidFill>
                  <a:schemeClr val="tx1"/>
                </a:solidFill>
                <a:cs typeface="Times New Roman" panose="02020603050405020304" pitchFamily="18" charset="0"/>
              </a:rPr>
              <a:t>“WC2A 2AE”</a:t>
            </a:r>
          </a:p>
        </p:txBody>
      </p:sp>
    </p:spTree>
    <p:extLst>
      <p:ext uri="{BB962C8B-B14F-4D97-AF65-F5344CB8AC3E}">
        <p14:creationId xmlns:p14="http://schemas.microsoft.com/office/powerpoint/2010/main" val="2346609650"/>
      </p:ext>
    </p:extLst>
  </p:cSld>
  <p:clrMapOvr>
    <a:masterClrMapping/>
  </p:clrMapOvr>
</p:sld>
</file>

<file path=ppt/slides/slide1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/>
              <a:t>SKOS </a:t>
            </a:r>
            <a:r>
              <a:rPr lang="en-US" sz="4000" dirty="0" smtClean="0"/>
              <a:t>– Simple </a:t>
            </a:r>
            <a:r>
              <a:rPr lang="en-US" sz="4000" dirty="0"/>
              <a:t>Knowledge Organization </a:t>
            </a:r>
            <a:r>
              <a:rPr lang="en-US" sz="4000" dirty="0" smtClean="0"/>
              <a:t>System (2)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Defined </a:t>
            </a:r>
            <a:r>
              <a:rPr lang="en-US" sz="3200" dirty="0"/>
              <a:t>as </a:t>
            </a:r>
            <a:r>
              <a:rPr lang="en-US" sz="3200" dirty="0" smtClean="0"/>
              <a:t>an OWL </a:t>
            </a:r>
            <a:r>
              <a:rPr lang="en-US" sz="3200" dirty="0"/>
              <a:t>Full </a:t>
            </a:r>
            <a:r>
              <a:rPr lang="en-US" sz="3200" dirty="0" smtClean="0"/>
              <a:t>ontology</a:t>
            </a:r>
          </a:p>
          <a:p>
            <a:pPr lvl="1"/>
            <a:r>
              <a:rPr lang="en-US" sz="2800" dirty="0" smtClean="0"/>
              <a:t>Has </a:t>
            </a:r>
            <a:r>
              <a:rPr lang="en-US" sz="2800" dirty="0"/>
              <a:t>its own </a:t>
            </a:r>
            <a:r>
              <a:rPr lang="en-US" sz="2800" dirty="0" smtClean="0"/>
              <a:t>semantics</a:t>
            </a:r>
          </a:p>
          <a:p>
            <a:pPr lvl="2"/>
            <a:r>
              <a:rPr lang="en-US" sz="2400" dirty="0" smtClean="0"/>
              <a:t>Its </a:t>
            </a:r>
            <a:r>
              <a:rPr lang="en-US" sz="2400" dirty="0"/>
              <a:t>own set of entailment rules distinct from </a:t>
            </a:r>
            <a:r>
              <a:rPr lang="en-US" sz="2400" dirty="0" smtClean="0"/>
              <a:t>those of </a:t>
            </a:r>
            <a:r>
              <a:rPr lang="en-US" sz="2400" dirty="0"/>
              <a:t>RDFS and </a:t>
            </a:r>
            <a:r>
              <a:rPr lang="en-US" sz="2400" dirty="0" smtClean="0"/>
              <a:t>OWL</a:t>
            </a:r>
          </a:p>
          <a:p>
            <a:r>
              <a:rPr lang="en-US" sz="3200" dirty="0"/>
              <a:t>Widely used in the library and information science domain</a:t>
            </a:r>
          </a:p>
          <a:p>
            <a:pPr lvl="2"/>
            <a:endParaRPr lang="en-US" sz="2000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3211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VoID</a:t>
            </a:r>
            <a:r>
              <a:rPr lang="en-US" dirty="0"/>
              <a:t> </a:t>
            </a:r>
            <a:r>
              <a:rPr lang="en-US" dirty="0" smtClean="0"/>
              <a:t>– Vocabulary </a:t>
            </a:r>
            <a:r>
              <a:rPr lang="en-US" dirty="0"/>
              <a:t>of Interlinked </a:t>
            </a:r>
            <a:r>
              <a:rPr lang="en-US" dirty="0" smtClean="0"/>
              <a:t>Datasets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79" y="1845734"/>
            <a:ext cx="10115203" cy="4023360"/>
          </a:xfrm>
        </p:spPr>
        <p:txBody>
          <a:bodyPr>
            <a:noAutofit/>
          </a:bodyPr>
          <a:lstStyle/>
          <a:p>
            <a:r>
              <a:rPr lang="en-US" sz="2800" dirty="0" smtClean="0"/>
              <a:t>Metadata for RDF datasets</a:t>
            </a:r>
          </a:p>
          <a:p>
            <a:pPr lvl="1"/>
            <a:r>
              <a:rPr lang="en-US" sz="2400" dirty="0" smtClean="0"/>
              <a:t>General metadata</a:t>
            </a:r>
          </a:p>
          <a:p>
            <a:pPr lvl="2"/>
            <a:r>
              <a:rPr lang="en-US" sz="2000" dirty="0" smtClean="0"/>
              <a:t>E.g. Name</a:t>
            </a:r>
            <a:r>
              <a:rPr lang="en-US" sz="2000" dirty="0"/>
              <a:t>, description, </a:t>
            </a:r>
            <a:r>
              <a:rPr lang="en-US" sz="2000" dirty="0" smtClean="0"/>
              <a:t>creator</a:t>
            </a:r>
          </a:p>
          <a:p>
            <a:pPr lvl="1"/>
            <a:r>
              <a:rPr lang="en-US" sz="2400" dirty="0" smtClean="0"/>
              <a:t>Information </a:t>
            </a:r>
            <a:r>
              <a:rPr lang="en-US" sz="2400" dirty="0"/>
              <a:t>on </a:t>
            </a:r>
            <a:r>
              <a:rPr lang="en-US" sz="2400" dirty="0" smtClean="0"/>
              <a:t>the ways </a:t>
            </a:r>
            <a:r>
              <a:rPr lang="en-US" sz="2400" dirty="0"/>
              <a:t>that this dataset can be </a:t>
            </a:r>
            <a:r>
              <a:rPr lang="en-US" sz="2400" dirty="0" smtClean="0"/>
              <a:t>accessed</a:t>
            </a:r>
          </a:p>
          <a:p>
            <a:pPr lvl="2"/>
            <a:r>
              <a:rPr lang="en-US" sz="2000" dirty="0" smtClean="0"/>
              <a:t>E.g</a:t>
            </a:r>
            <a:r>
              <a:rPr lang="en-US" sz="2000" dirty="0"/>
              <a:t>. as a data </a:t>
            </a:r>
            <a:r>
              <a:rPr lang="en-US" sz="2000" dirty="0" smtClean="0"/>
              <a:t>dump, via a SPARQL endpoint</a:t>
            </a:r>
          </a:p>
          <a:p>
            <a:pPr lvl="1"/>
            <a:r>
              <a:rPr lang="en-US" sz="2400" dirty="0" smtClean="0"/>
              <a:t>Structural information</a:t>
            </a:r>
          </a:p>
          <a:p>
            <a:pPr lvl="2"/>
            <a:r>
              <a:rPr lang="en-US" sz="2000" dirty="0" smtClean="0"/>
              <a:t>E.g</a:t>
            </a:r>
            <a:r>
              <a:rPr lang="en-US" sz="2000" dirty="0"/>
              <a:t>. the set of vocabularies that are used or the pattern of a typical </a:t>
            </a:r>
            <a:r>
              <a:rPr lang="en-US" sz="2000" dirty="0" smtClean="0"/>
              <a:t>URI</a:t>
            </a:r>
          </a:p>
          <a:p>
            <a:pPr lvl="1"/>
            <a:r>
              <a:rPr lang="en-US" sz="2400" dirty="0" smtClean="0"/>
              <a:t>Information </a:t>
            </a:r>
            <a:r>
              <a:rPr lang="en-US" sz="2400" dirty="0"/>
              <a:t>on the </a:t>
            </a:r>
            <a:r>
              <a:rPr lang="en-US" sz="2400" dirty="0" smtClean="0"/>
              <a:t>links</a:t>
            </a:r>
          </a:p>
          <a:p>
            <a:pPr lvl="2"/>
            <a:r>
              <a:rPr lang="en-US" sz="2000" dirty="0" smtClean="0"/>
              <a:t>E.g</a:t>
            </a:r>
            <a:r>
              <a:rPr lang="en-US" sz="2000" dirty="0"/>
              <a:t>. the number and target </a:t>
            </a:r>
            <a:r>
              <a:rPr lang="en-US" sz="2000" dirty="0" smtClean="0"/>
              <a:t>datasets</a:t>
            </a:r>
          </a:p>
          <a:p>
            <a:r>
              <a:rPr lang="en-US" sz="2800" dirty="0" smtClean="0"/>
              <a:t>Aid </a:t>
            </a:r>
            <a:r>
              <a:rPr lang="en-US" sz="2800" dirty="0"/>
              <a:t>users and machines to decide whether a dataset is suitable for their needs</a:t>
            </a:r>
          </a:p>
          <a:p>
            <a:pPr lvl="2"/>
            <a:endParaRPr lang="en-US" sz="1800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4527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SIOC </a:t>
            </a:r>
            <a:r>
              <a:rPr lang="en-US" sz="3600" dirty="0" smtClean="0"/>
              <a:t>– Semantically-Interlinked </a:t>
            </a:r>
            <a:r>
              <a:rPr lang="en-US" sz="3600" dirty="0"/>
              <a:t>Online </a:t>
            </a:r>
            <a:r>
              <a:rPr lang="en-US" sz="3600" dirty="0" smtClean="0"/>
              <a:t>Communities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 dirty="0" smtClean="0"/>
              <a:t>An </a:t>
            </a:r>
            <a:r>
              <a:rPr lang="en-US" sz="3200" dirty="0"/>
              <a:t>OWL </a:t>
            </a:r>
            <a:r>
              <a:rPr lang="en-US" sz="3200" dirty="0" smtClean="0"/>
              <a:t>ontology</a:t>
            </a:r>
          </a:p>
          <a:p>
            <a:r>
              <a:rPr lang="en-US" sz="3200" dirty="0"/>
              <a:t>D</a:t>
            </a:r>
            <a:r>
              <a:rPr lang="en-US" sz="3200" dirty="0" smtClean="0"/>
              <a:t>escribes </a:t>
            </a:r>
            <a:r>
              <a:rPr lang="en-US" sz="3200" dirty="0"/>
              <a:t>online </a:t>
            </a:r>
            <a:r>
              <a:rPr lang="en-US" sz="3200" dirty="0" smtClean="0"/>
              <a:t>communities</a:t>
            </a:r>
          </a:p>
          <a:p>
            <a:pPr lvl="1"/>
            <a:r>
              <a:rPr lang="en-US" sz="2800" dirty="0" smtClean="0"/>
              <a:t>E.g. forums</a:t>
            </a:r>
            <a:r>
              <a:rPr lang="en-US" sz="2800" dirty="0"/>
              <a:t>, </a:t>
            </a:r>
            <a:r>
              <a:rPr lang="en-US" sz="2800" dirty="0" smtClean="0"/>
              <a:t>blogs, mailing lists</a:t>
            </a:r>
          </a:p>
          <a:p>
            <a:r>
              <a:rPr lang="en-US" sz="3200" dirty="0" smtClean="0"/>
              <a:t>Main classes</a:t>
            </a:r>
          </a:p>
          <a:p>
            <a:pPr lvl="1"/>
            <a:r>
              <a:rPr lang="en-US" sz="2800" dirty="0" smtClean="0"/>
              <a:t>E.g. forum</a:t>
            </a:r>
            <a:r>
              <a:rPr lang="en-US" sz="2800" dirty="0"/>
              <a:t>, post, event, </a:t>
            </a:r>
            <a:r>
              <a:rPr lang="en-US" sz="2800" dirty="0" smtClean="0"/>
              <a:t>group, user</a:t>
            </a:r>
          </a:p>
          <a:p>
            <a:r>
              <a:rPr lang="en-US" sz="3200" dirty="0" smtClean="0"/>
              <a:t>Properties</a:t>
            </a:r>
          </a:p>
          <a:p>
            <a:pPr lvl="1"/>
            <a:r>
              <a:rPr lang="en-US" sz="2800" dirty="0" smtClean="0"/>
              <a:t>Attributes </a:t>
            </a:r>
            <a:r>
              <a:rPr lang="en-US" sz="2800" dirty="0"/>
              <a:t>of those </a:t>
            </a:r>
            <a:r>
              <a:rPr lang="en-US" sz="2800" dirty="0" smtClean="0"/>
              <a:t>classes</a:t>
            </a:r>
          </a:p>
          <a:p>
            <a:pPr lvl="1"/>
            <a:r>
              <a:rPr lang="en-US" sz="2800" dirty="0" smtClean="0"/>
              <a:t>E.g. the </a:t>
            </a:r>
            <a:r>
              <a:rPr lang="en-US" sz="2800" dirty="0"/>
              <a:t>topic or the number of views of a </a:t>
            </a:r>
            <a:r>
              <a:rPr lang="en-US" sz="2800" dirty="0" smtClean="0"/>
              <a:t>post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60049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Good Relations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Describes </a:t>
            </a:r>
            <a:r>
              <a:rPr lang="en-US" sz="3200" dirty="0"/>
              <a:t>online commercial </a:t>
            </a:r>
            <a:r>
              <a:rPr lang="en-US" sz="3200" dirty="0" smtClean="0"/>
              <a:t>offerings</a:t>
            </a:r>
          </a:p>
          <a:p>
            <a:pPr lvl="1"/>
            <a:r>
              <a:rPr lang="en-US" sz="2800" dirty="0" smtClean="0"/>
              <a:t>E.g. Product </a:t>
            </a:r>
            <a:r>
              <a:rPr lang="en-US" sz="2800" dirty="0"/>
              <a:t>and business </a:t>
            </a:r>
            <a:r>
              <a:rPr lang="en-US" sz="2800" dirty="0" smtClean="0"/>
              <a:t>descriptions, pricing </a:t>
            </a:r>
            <a:r>
              <a:rPr lang="en-US" sz="2800" dirty="0"/>
              <a:t>and delivery </a:t>
            </a:r>
            <a:r>
              <a:rPr lang="en-US" sz="2800" dirty="0" smtClean="0"/>
              <a:t>methods</a:t>
            </a:r>
            <a:endParaRPr lang="en-US" sz="2800" dirty="0"/>
          </a:p>
          <a:p>
            <a:r>
              <a:rPr lang="en-US" sz="3200" dirty="0" smtClean="0"/>
              <a:t>Great impact </a:t>
            </a:r>
            <a:r>
              <a:rPr lang="en-US" sz="3200" dirty="0"/>
              <a:t>in real-life </a:t>
            </a:r>
            <a:r>
              <a:rPr lang="en-US" sz="3200" dirty="0" smtClean="0"/>
              <a:t>applications</a:t>
            </a:r>
          </a:p>
          <a:p>
            <a:pPr lvl="1"/>
            <a:r>
              <a:rPr lang="en-US" sz="2800" dirty="0" smtClean="0"/>
              <a:t>Adoption by </a:t>
            </a:r>
            <a:r>
              <a:rPr lang="en-US" sz="2800" dirty="0"/>
              <a:t>several online retailers and search </a:t>
            </a:r>
            <a:r>
              <a:rPr lang="en-US" sz="2800" dirty="0" smtClean="0"/>
              <a:t>engines</a:t>
            </a:r>
          </a:p>
          <a:p>
            <a:r>
              <a:rPr lang="en-US" sz="3200" dirty="0" smtClean="0"/>
              <a:t>Search engines able </a:t>
            </a:r>
            <a:r>
              <a:rPr lang="en-US" sz="3200" dirty="0"/>
              <a:t>to </a:t>
            </a:r>
            <a:r>
              <a:rPr lang="en-US" sz="3200" dirty="0" smtClean="0"/>
              <a:t>interpret product </a:t>
            </a:r>
            <a:r>
              <a:rPr lang="en-US" sz="3200" dirty="0"/>
              <a:t>metadata expressed in </a:t>
            </a:r>
            <a:r>
              <a:rPr lang="en-US" sz="3200" dirty="0" smtClean="0"/>
              <a:t>the Good </a:t>
            </a:r>
            <a:r>
              <a:rPr lang="en-US" sz="3200" dirty="0"/>
              <a:t>Relations </a:t>
            </a:r>
            <a:r>
              <a:rPr lang="en-US" sz="3200" dirty="0" smtClean="0"/>
              <a:t>vocabulary</a:t>
            </a:r>
          </a:p>
          <a:p>
            <a:pPr lvl="1"/>
            <a:r>
              <a:rPr lang="en-US" sz="2800" dirty="0" smtClean="0"/>
              <a:t>Offer results better tailored </a:t>
            </a:r>
            <a:r>
              <a:rPr lang="en-US" sz="2800" dirty="0"/>
              <a:t>to the needs of end </a:t>
            </a:r>
            <a:r>
              <a:rPr lang="en-US" sz="2800" dirty="0" smtClean="0"/>
              <a:t>users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6897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Introduction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RDF and RDF Schema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Description Logics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Querying RDF data with SPARQL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Mapping relational data with R2RML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Other technologies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Ontologies</a:t>
            </a:r>
          </a:p>
          <a:p>
            <a:r>
              <a:rPr lang="en-US" sz="2800" dirty="0" smtClean="0"/>
              <a:t>Datasets</a:t>
            </a:r>
            <a:endParaRPr lang="en-US" sz="28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44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Datasets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Several </a:t>
            </a:r>
            <a:r>
              <a:rPr lang="en-US" sz="3200" dirty="0"/>
              <a:t>“thematic neighborhoods</a:t>
            </a:r>
            <a:r>
              <a:rPr lang="en-US" sz="3200" dirty="0" smtClean="0"/>
              <a:t>” in the Linked </a:t>
            </a:r>
            <a:r>
              <a:rPr lang="en-US" sz="3200" dirty="0"/>
              <a:t>Data </a:t>
            </a:r>
            <a:r>
              <a:rPr lang="en-US" sz="3200" dirty="0" smtClean="0"/>
              <a:t>cloud</a:t>
            </a:r>
          </a:p>
          <a:p>
            <a:pPr lvl="1"/>
            <a:r>
              <a:rPr lang="en-US" sz="2800" dirty="0" smtClean="0"/>
              <a:t>E.g. government</a:t>
            </a:r>
            <a:r>
              <a:rPr lang="en-US" sz="2800" dirty="0"/>
              <a:t>, media</a:t>
            </a:r>
            <a:r>
              <a:rPr lang="en-US" sz="2800" dirty="0" smtClean="0"/>
              <a:t>, geography, life sciences</a:t>
            </a:r>
          </a:p>
          <a:p>
            <a:r>
              <a:rPr lang="en-US" sz="3200" dirty="0" smtClean="0"/>
              <a:t>Single-domain </a:t>
            </a:r>
            <a:r>
              <a:rPr lang="en-US" sz="3200" dirty="0"/>
              <a:t>and cross-domain datasets</a:t>
            </a:r>
          </a:p>
          <a:p>
            <a:pPr lvl="1"/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50311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DBpedia</a:t>
            </a:r>
            <a:r>
              <a:rPr lang="en-US" dirty="0" smtClean="0"/>
              <a:t>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The </a:t>
            </a:r>
            <a:r>
              <a:rPr lang="en-US" sz="3200" dirty="0"/>
              <a:t>RDF version of </a:t>
            </a:r>
            <a:r>
              <a:rPr lang="en-US" sz="3200" dirty="0" smtClean="0"/>
              <a:t>Wikipedia</a:t>
            </a:r>
          </a:p>
          <a:p>
            <a:pPr lvl="1"/>
            <a:r>
              <a:rPr lang="en-US" sz="2800" dirty="0" smtClean="0"/>
              <a:t>Perhaps </a:t>
            </a:r>
            <a:r>
              <a:rPr lang="en-US" sz="2800" dirty="0"/>
              <a:t>the most popular </a:t>
            </a:r>
            <a:r>
              <a:rPr lang="en-US" sz="2800" dirty="0" smtClean="0"/>
              <a:t>RDF dataset </a:t>
            </a:r>
            <a:r>
              <a:rPr lang="en-US" sz="2800" dirty="0"/>
              <a:t>in the LOD </a:t>
            </a:r>
            <a:r>
              <a:rPr lang="en-US" sz="2800" dirty="0" smtClean="0"/>
              <a:t>cloud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large number of incoming </a:t>
            </a:r>
            <a:r>
              <a:rPr lang="en-US" sz="2800" dirty="0" smtClean="0"/>
              <a:t>links</a:t>
            </a:r>
          </a:p>
          <a:p>
            <a:r>
              <a:rPr lang="en-US" sz="3200" dirty="0" smtClean="0"/>
              <a:t>A </a:t>
            </a:r>
            <a:r>
              <a:rPr lang="en-US" sz="3200" dirty="0"/>
              <a:t>cross-domain </a:t>
            </a:r>
            <a:r>
              <a:rPr lang="en-US" sz="3200" dirty="0" smtClean="0"/>
              <a:t>dataset</a:t>
            </a:r>
          </a:p>
          <a:p>
            <a:pPr lvl="1"/>
            <a:r>
              <a:rPr lang="en-US" sz="2800" dirty="0" smtClean="0"/>
              <a:t>Assigns </a:t>
            </a:r>
            <a:r>
              <a:rPr lang="en-US" sz="2800" dirty="0"/>
              <a:t>a URI to </a:t>
            </a:r>
            <a:r>
              <a:rPr lang="en-US" sz="2800" dirty="0" smtClean="0"/>
              <a:t>every resource </a:t>
            </a:r>
            <a:r>
              <a:rPr lang="en-US" sz="2800" dirty="0"/>
              <a:t>described by a Wikipedia </a:t>
            </a:r>
            <a:r>
              <a:rPr lang="en-US" sz="2800" dirty="0" smtClean="0"/>
              <a:t>article</a:t>
            </a:r>
          </a:p>
          <a:p>
            <a:pPr lvl="1"/>
            <a:r>
              <a:rPr lang="en-US" sz="2800" dirty="0" smtClean="0"/>
              <a:t>Produces </a:t>
            </a:r>
            <a:r>
              <a:rPr lang="en-US" sz="2800" dirty="0"/>
              <a:t>structured information by </a:t>
            </a:r>
            <a:r>
              <a:rPr lang="en-US" sz="2800" dirty="0" smtClean="0"/>
              <a:t>mining information </a:t>
            </a:r>
            <a:r>
              <a:rPr lang="en-US" sz="2800" dirty="0"/>
              <a:t>from Wikipedia </a:t>
            </a:r>
            <a:r>
              <a:rPr lang="en-US" sz="2800" dirty="0" err="1" smtClean="0"/>
              <a:t>infoboxes</a:t>
            </a:r>
            <a:endParaRPr lang="en-US" sz="2800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1936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DBpedia</a:t>
            </a:r>
            <a:r>
              <a:rPr lang="en-US" dirty="0" smtClean="0"/>
              <a:t>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A multilingual dataset</a:t>
            </a:r>
          </a:p>
          <a:p>
            <a:pPr lvl="1"/>
            <a:r>
              <a:rPr lang="en-US" sz="2800" dirty="0" smtClean="0"/>
              <a:t>Transforms </a:t>
            </a:r>
            <a:r>
              <a:rPr lang="en-US" sz="2800" dirty="0"/>
              <a:t>various language editions of </a:t>
            </a:r>
            <a:r>
              <a:rPr lang="en-US" sz="2800" dirty="0" smtClean="0"/>
              <a:t>Wikipedia</a:t>
            </a:r>
          </a:p>
          <a:p>
            <a:r>
              <a:rPr lang="en-US" sz="3200" dirty="0" smtClean="0"/>
              <a:t>The </a:t>
            </a:r>
            <a:r>
              <a:rPr lang="en-US" sz="3200" dirty="0" err="1"/>
              <a:t>DBpedia</a:t>
            </a:r>
            <a:r>
              <a:rPr lang="en-US" sz="3200" dirty="0"/>
              <a:t> dataset </a:t>
            </a:r>
            <a:r>
              <a:rPr lang="en-US" sz="3200" dirty="0" smtClean="0"/>
              <a:t>offered </a:t>
            </a:r>
            <a:r>
              <a:rPr lang="en-US" sz="3200" dirty="0"/>
              <a:t>as data dump </a:t>
            </a:r>
            <a:r>
              <a:rPr lang="en-US" sz="3200" dirty="0" smtClean="0"/>
              <a:t>and through </a:t>
            </a:r>
            <a:r>
              <a:rPr lang="en-US" sz="3200" dirty="0"/>
              <a:t>a SPARQL </a:t>
            </a:r>
            <a:r>
              <a:rPr lang="en-US" sz="3200" dirty="0" smtClean="0"/>
              <a:t>endpoint</a:t>
            </a:r>
          </a:p>
          <a:p>
            <a:r>
              <a:rPr lang="en-US" sz="3200" dirty="0" smtClean="0"/>
              <a:t>A </a:t>
            </a:r>
            <a:r>
              <a:rPr lang="en-US" sz="3200" dirty="0"/>
              <a:t>“live” </a:t>
            </a:r>
            <a:r>
              <a:rPr lang="en-US" sz="3200" dirty="0" smtClean="0"/>
              <a:t>version available, updated </a:t>
            </a:r>
            <a:r>
              <a:rPr lang="en-US" sz="3200" dirty="0"/>
              <a:t>whenever </a:t>
            </a:r>
            <a:r>
              <a:rPr lang="en-US" sz="3200" dirty="0" smtClean="0"/>
              <a:t>a Wikipedia </a:t>
            </a:r>
            <a:r>
              <a:rPr lang="en-US" sz="3200" dirty="0"/>
              <a:t>page is </a:t>
            </a:r>
            <a:r>
              <a:rPr lang="en-US" sz="3200" dirty="0" smtClean="0"/>
              <a:t>updated</a:t>
            </a:r>
            <a:endParaRPr lang="en-US" sz="32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53753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Freebase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3200" dirty="0" smtClean="0"/>
              <a:t>Openly-licensed, </a:t>
            </a:r>
            <a:r>
              <a:rPr lang="en-US" sz="3200" dirty="0"/>
              <a:t>structured </a:t>
            </a:r>
            <a:r>
              <a:rPr lang="en-US" sz="3200" dirty="0" smtClean="0"/>
              <a:t>dataset, also available </a:t>
            </a:r>
            <a:r>
              <a:rPr lang="en-US" sz="3200" dirty="0"/>
              <a:t>as an RDF </a:t>
            </a:r>
            <a:r>
              <a:rPr lang="en-US" sz="3200" dirty="0" smtClean="0"/>
              <a:t>graph</a:t>
            </a:r>
          </a:p>
          <a:p>
            <a:r>
              <a:rPr lang="en-US" sz="3200" dirty="0" smtClean="0"/>
              <a:t>Tens </a:t>
            </a:r>
            <a:r>
              <a:rPr lang="en-US" sz="3200" dirty="0"/>
              <a:t>of millions of concepts, types and </a:t>
            </a:r>
            <a:r>
              <a:rPr lang="en-US" sz="3200" dirty="0" smtClean="0"/>
              <a:t>properties</a:t>
            </a:r>
            <a:endParaRPr lang="en-US" sz="3200" dirty="0"/>
          </a:p>
          <a:p>
            <a:r>
              <a:rPr lang="en-US" sz="3200" dirty="0" smtClean="0"/>
              <a:t>Can </a:t>
            </a:r>
            <a:r>
              <a:rPr lang="en-US" sz="3200" dirty="0"/>
              <a:t>be edited by </a:t>
            </a:r>
            <a:r>
              <a:rPr lang="en-US" sz="3200" dirty="0" smtClean="0"/>
              <a:t>anyone</a:t>
            </a:r>
          </a:p>
          <a:p>
            <a:r>
              <a:rPr lang="en-US" sz="3200" dirty="0" smtClean="0"/>
              <a:t>Gathers </a:t>
            </a:r>
            <a:r>
              <a:rPr lang="en-US" sz="3200" dirty="0"/>
              <a:t>information from several </a:t>
            </a:r>
            <a:r>
              <a:rPr lang="en-US" sz="3200" dirty="0" smtClean="0"/>
              <a:t>structured sources and free text</a:t>
            </a:r>
          </a:p>
          <a:p>
            <a:r>
              <a:rPr lang="en-US" sz="3200" dirty="0" smtClean="0"/>
              <a:t>Offers </a:t>
            </a:r>
            <a:r>
              <a:rPr lang="en-US" sz="3200" dirty="0"/>
              <a:t>an API for </a:t>
            </a:r>
            <a:r>
              <a:rPr lang="en-US" sz="3200" dirty="0" smtClean="0"/>
              <a:t>developers</a:t>
            </a:r>
          </a:p>
          <a:p>
            <a:r>
              <a:rPr lang="en-US" sz="3200" dirty="0" smtClean="0"/>
              <a:t>Linked </a:t>
            </a:r>
            <a:r>
              <a:rPr lang="en-US" sz="3200" dirty="0"/>
              <a:t>to </a:t>
            </a:r>
            <a:r>
              <a:rPr lang="en-US" sz="3200" dirty="0" err="1"/>
              <a:t>DBpedia</a:t>
            </a:r>
            <a:r>
              <a:rPr lang="en-US" sz="3200" dirty="0"/>
              <a:t> through </a:t>
            </a:r>
            <a:r>
              <a:rPr lang="en-US" sz="3200" dirty="0" smtClean="0"/>
              <a:t>incoming </a:t>
            </a:r>
            <a:r>
              <a:rPr lang="en-US" sz="3200" dirty="0"/>
              <a:t>and outgoing </a:t>
            </a:r>
            <a:r>
              <a:rPr lang="en-US" sz="3200" dirty="0" smtClean="0"/>
              <a:t>links</a:t>
            </a:r>
            <a:endParaRPr lang="en-US" sz="32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07892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GeoNames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 dirty="0" smtClean="0"/>
              <a:t>An </a:t>
            </a:r>
            <a:r>
              <a:rPr lang="en-US" sz="3200" dirty="0"/>
              <a:t>open geographical </a:t>
            </a:r>
            <a:r>
              <a:rPr lang="en-US" sz="3200" dirty="0" smtClean="0"/>
              <a:t>database</a:t>
            </a:r>
          </a:p>
          <a:p>
            <a:r>
              <a:rPr lang="en-US" sz="3200" dirty="0" smtClean="0"/>
              <a:t>Millions </a:t>
            </a:r>
            <a:r>
              <a:rPr lang="en-US" sz="3200" dirty="0"/>
              <a:t>of geographical </a:t>
            </a:r>
            <a:r>
              <a:rPr lang="en-US" sz="3200" dirty="0" smtClean="0"/>
              <a:t>places</a:t>
            </a:r>
          </a:p>
          <a:p>
            <a:r>
              <a:rPr lang="en-US" sz="3200" dirty="0" smtClean="0"/>
              <a:t>Can </a:t>
            </a:r>
            <a:r>
              <a:rPr lang="en-US" sz="3200" dirty="0"/>
              <a:t>be edited by </a:t>
            </a:r>
            <a:r>
              <a:rPr lang="en-US" sz="3200" dirty="0" smtClean="0"/>
              <a:t>anyone</a:t>
            </a:r>
          </a:p>
          <a:p>
            <a:r>
              <a:rPr lang="en-US" sz="3200" dirty="0"/>
              <a:t>Geographical information </a:t>
            </a:r>
            <a:r>
              <a:rPr lang="en-US" sz="3200" dirty="0" smtClean="0"/>
              <a:t>as the </a:t>
            </a:r>
            <a:r>
              <a:rPr lang="en-US" sz="3200" dirty="0"/>
              <a:t>context of descriptions </a:t>
            </a:r>
            <a:r>
              <a:rPr lang="en-US" sz="3200" dirty="0" smtClean="0"/>
              <a:t>and facts</a:t>
            </a:r>
          </a:p>
          <a:p>
            <a:r>
              <a:rPr lang="en-US" sz="3200" dirty="0" smtClean="0"/>
              <a:t>Omnipresent </a:t>
            </a:r>
            <a:r>
              <a:rPr lang="en-US" sz="3200" dirty="0"/>
              <a:t>in the Linked Data </a:t>
            </a:r>
            <a:r>
              <a:rPr lang="en-US" sz="3200" dirty="0" smtClean="0"/>
              <a:t>cloud</a:t>
            </a:r>
          </a:p>
          <a:p>
            <a:r>
              <a:rPr lang="en-US" sz="3200" dirty="0" smtClean="0"/>
              <a:t>Several incoming </a:t>
            </a:r>
            <a:r>
              <a:rPr lang="en-US" sz="3200" dirty="0"/>
              <a:t>links from other </a:t>
            </a:r>
            <a:r>
              <a:rPr lang="en-US" sz="3200" dirty="0" smtClean="0"/>
              <a:t>datasets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15289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Namespaces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Initially designed </a:t>
            </a:r>
            <a:r>
              <a:rPr lang="en-US" sz="3200" dirty="0"/>
              <a:t>to prevent confusion in XML </a:t>
            </a:r>
            <a:r>
              <a:rPr lang="en-US" sz="3200" dirty="0" smtClean="0"/>
              <a:t>names</a:t>
            </a:r>
          </a:p>
          <a:p>
            <a:r>
              <a:rPr lang="en-US" sz="3200" dirty="0" smtClean="0"/>
              <a:t>Allow document elements to </a:t>
            </a:r>
            <a:r>
              <a:rPr lang="en-US" sz="3200" dirty="0"/>
              <a:t>be uniquely </a:t>
            </a:r>
            <a:r>
              <a:rPr lang="en-US" sz="3200" dirty="0" smtClean="0"/>
              <a:t>identified</a:t>
            </a:r>
          </a:p>
          <a:p>
            <a:r>
              <a:rPr lang="en-US" sz="3200" dirty="0" smtClean="0"/>
              <a:t>Declared </a:t>
            </a:r>
            <a:r>
              <a:rPr lang="en-US" sz="3200" dirty="0"/>
              <a:t>in the beginning of XML </a:t>
            </a:r>
            <a:r>
              <a:rPr lang="en-US" sz="3200" dirty="0" smtClean="0"/>
              <a:t>documents</a:t>
            </a:r>
            <a:endParaRPr lang="en-US" sz="3200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12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4354498"/>
              </p:ext>
            </p:extLst>
          </p:nvPr>
        </p:nvGraphicFramePr>
        <p:xfrm>
          <a:off x="1489842" y="3653892"/>
          <a:ext cx="5584727" cy="531611"/>
        </p:xfrm>
        <a:graphic>
          <a:graphicData uri="http://schemas.openxmlformats.org/drawingml/2006/table">
            <a:tbl>
              <a:tblPr>
                <a:tableStyleId>{21E4AEA4-8DFA-4A89-87EB-49C32662AFE0}</a:tableStyleId>
              </a:tblPr>
              <a:tblGrid>
                <a:gridCol w="5584727"/>
              </a:tblGrid>
              <a:tr h="531611">
                <a:tc>
                  <a:txBody>
                    <a:bodyPr/>
                    <a:lstStyle/>
                    <a:p>
                      <a:pPr marL="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xmlns:prefix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="location".</a:t>
                      </a:r>
                      <a:endParaRPr lang="en-US" sz="2400" dirty="0" smtClean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53655007"/>
      </p:ext>
    </p:extLst>
  </p:cSld>
  <p:clrMapOvr>
    <a:masterClrMapping/>
  </p:clrMapOvr>
</p:sld>
</file>

<file path=ppt/slides/slide1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Lexvo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000" dirty="0" smtClean="0"/>
              <a:t>Central </a:t>
            </a:r>
            <a:r>
              <a:rPr lang="en-US" sz="3000" dirty="0"/>
              <a:t>dataset for the </a:t>
            </a:r>
            <a:r>
              <a:rPr lang="en-US" sz="3000" dirty="0" smtClean="0"/>
              <a:t>linguistic </a:t>
            </a:r>
            <a:r>
              <a:rPr lang="en-US" sz="3000" dirty="0"/>
              <a:t>Linked Data Cloud</a:t>
            </a:r>
          </a:p>
          <a:p>
            <a:r>
              <a:rPr lang="en-US" sz="3200" dirty="0" smtClean="0"/>
              <a:t>Provides </a:t>
            </a:r>
            <a:r>
              <a:rPr lang="en-US" sz="3200" dirty="0"/>
              <a:t>identifiers for thousands of </a:t>
            </a:r>
            <a:r>
              <a:rPr lang="en-US" sz="3200" dirty="0" smtClean="0"/>
              <a:t>languages</a:t>
            </a:r>
          </a:p>
          <a:p>
            <a:r>
              <a:rPr lang="en-US" sz="3200" dirty="0" smtClean="0"/>
              <a:t>URIs </a:t>
            </a:r>
            <a:r>
              <a:rPr lang="en-US" sz="3200" dirty="0"/>
              <a:t>for </a:t>
            </a:r>
            <a:r>
              <a:rPr lang="en-US" sz="3200" dirty="0" smtClean="0"/>
              <a:t>terms in </a:t>
            </a:r>
            <a:r>
              <a:rPr lang="en-US" sz="3200" dirty="0"/>
              <a:t>every </a:t>
            </a:r>
            <a:r>
              <a:rPr lang="en-US" sz="3200" dirty="0" smtClean="0"/>
              <a:t>language</a:t>
            </a:r>
          </a:p>
          <a:p>
            <a:r>
              <a:rPr lang="en-US" sz="3200" dirty="0" smtClean="0"/>
              <a:t>Identifiers </a:t>
            </a:r>
            <a:r>
              <a:rPr lang="en-US" sz="3200" dirty="0"/>
              <a:t>for language </a:t>
            </a:r>
            <a:r>
              <a:rPr lang="en-US" sz="3200" dirty="0" smtClean="0"/>
              <a:t>characters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5839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Namespaces (2)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17181624"/>
              </p:ext>
            </p:extLst>
          </p:nvPr>
        </p:nvGraphicFramePr>
        <p:xfrm>
          <a:off x="364066" y="1747232"/>
          <a:ext cx="11342512" cy="44500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873672"/>
                <a:gridCol w="4866159"/>
                <a:gridCol w="5602681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Prefix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Namespace URI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Description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rdf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http://www.w3.org/1999/02/22-rdf-syntax-ns#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The built-in RDF vocabulary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 err="1"/>
                        <a:t>rdfs</a:t>
                      </a:r>
                      <a:r>
                        <a:rPr lang="en-US" sz="1800" kern="1200" dirty="0"/>
                        <a:t> 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http://www.w3.org/2000/01/rdf-schema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RDFS puts an order to </a:t>
                      </a:r>
                      <a:r>
                        <a:rPr lang="en-US" sz="1800" kern="1200" dirty="0" smtClean="0"/>
                        <a:t>RDF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owl 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http://www.w3.org/2002/07/owl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OWL </a:t>
                      </a:r>
                      <a:r>
                        <a:rPr lang="en-US" sz="1800" kern="1200" dirty="0" smtClean="0"/>
                        <a:t>terms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xsd 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http://www.w3.org/2001/XMLSchema#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The RDF-compatible XML Schema datatypes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dc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 http://purl.org/dc/elements/1.1/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The Dublin Core standard for digital object </a:t>
                      </a:r>
                      <a:r>
                        <a:rPr lang="en-US" sz="1800" kern="1200" dirty="0" smtClean="0"/>
                        <a:t>description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foaf 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http://xmlns.com/foaf/0.1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The FOAF </a:t>
                      </a:r>
                      <a:r>
                        <a:rPr lang="en-US" sz="1800" kern="1200" dirty="0" smtClean="0"/>
                        <a:t>network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skos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http://www.w3.org/2004/02/skos/core#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Simple Knowledge Organization </a:t>
                      </a:r>
                      <a:r>
                        <a:rPr lang="en-US" sz="1800" kern="1200" dirty="0" smtClean="0"/>
                        <a:t>System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void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http://rdfs.org/ns/void#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Vocabulary of Interlinked </a:t>
                      </a:r>
                      <a:r>
                        <a:rPr lang="en-US" sz="1800" kern="1200" dirty="0" smtClean="0"/>
                        <a:t>Datasets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sioc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http://rdfs.org/sioc/ns#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Semantically-Interlinked Online </a:t>
                      </a:r>
                      <a:r>
                        <a:rPr lang="en-US" sz="1800" kern="1200" dirty="0" smtClean="0"/>
                        <a:t>Communities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cc 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/>
                        <a:t>http://creativecommons.org/ns</a:t>
                      </a:r>
                      <a:endParaRPr lang="el-GR" sz="1800" kern="120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Creative commons helps expressing licensing information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 err="1"/>
                        <a:t>rdfa</a:t>
                      </a:r>
                      <a:r>
                        <a:rPr lang="en-US" sz="1800" kern="1200" dirty="0"/>
                        <a:t> 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/>
                        <a:t>http://www.w3.org/ns/rdfa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kern="1200" dirty="0" err="1" smtClean="0"/>
                        <a:t>RDFa</a:t>
                      </a:r>
                      <a:endParaRPr lang="el-GR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014174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RDF Serialization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/>
              <a:t>RDF is mainly destined for machine consumption </a:t>
            </a:r>
            <a:endParaRPr lang="en-US" sz="2800" dirty="0" smtClean="0"/>
          </a:p>
          <a:p>
            <a:r>
              <a:rPr lang="en-US" sz="2800" dirty="0" smtClean="0"/>
              <a:t>Several </a:t>
            </a:r>
            <a:r>
              <a:rPr lang="en-US" sz="2800" dirty="0"/>
              <a:t>ways to express RDF graphs in machine-readable </a:t>
            </a:r>
            <a:r>
              <a:rPr lang="en-US" sz="2800" dirty="0" smtClean="0"/>
              <a:t>(serialization) formats</a:t>
            </a:r>
            <a:endParaRPr lang="en-US" sz="2800" dirty="0"/>
          </a:p>
          <a:p>
            <a:pPr lvl="1"/>
            <a:r>
              <a:rPr lang="en-US" sz="2400" dirty="0" smtClean="0"/>
              <a:t>N-Triples</a:t>
            </a:r>
            <a:endParaRPr lang="en-US" sz="2400" dirty="0"/>
          </a:p>
          <a:p>
            <a:pPr lvl="1"/>
            <a:r>
              <a:rPr lang="en-US" sz="2400" dirty="0" smtClean="0"/>
              <a:t>Turtle</a:t>
            </a:r>
            <a:endParaRPr lang="en-US" sz="2400" dirty="0"/>
          </a:p>
          <a:p>
            <a:pPr lvl="1"/>
            <a:r>
              <a:rPr lang="en-US" sz="2400" dirty="0" smtClean="0"/>
              <a:t>N-Quads</a:t>
            </a:r>
            <a:endParaRPr lang="en-US" sz="2400" dirty="0"/>
          </a:p>
          <a:p>
            <a:pPr lvl="1"/>
            <a:r>
              <a:rPr lang="en-US" sz="2400" dirty="0" err="1" smtClean="0"/>
              <a:t>TriG</a:t>
            </a:r>
            <a:endParaRPr lang="en-US" sz="2400" dirty="0"/>
          </a:p>
          <a:p>
            <a:pPr lvl="1"/>
            <a:r>
              <a:rPr lang="de-DE" sz="2400" dirty="0" smtClean="0"/>
              <a:t>RDF/XML</a:t>
            </a:r>
            <a:endParaRPr lang="de-DE" sz="2400" dirty="0"/>
          </a:p>
          <a:p>
            <a:pPr lvl="1"/>
            <a:r>
              <a:rPr lang="da-DK" sz="2400" dirty="0" smtClean="0"/>
              <a:t>JSON-LD</a:t>
            </a:r>
            <a:endParaRPr lang="da-DK" sz="2400" dirty="0"/>
          </a:p>
          <a:p>
            <a:pPr lvl="1"/>
            <a:r>
              <a:rPr lang="da-DK" sz="2400" dirty="0" smtClean="0"/>
              <a:t>RDFa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14</a:t>
            </a:fld>
            <a:endParaRPr lang="en-US"/>
          </a:p>
        </p:txBody>
      </p:sp>
      <p:sp>
        <p:nvSpPr>
          <p:cNvPr id="4" name="Left Brace 3"/>
          <p:cNvSpPr/>
          <p:nvPr/>
        </p:nvSpPr>
        <p:spPr>
          <a:xfrm flipH="1">
            <a:off x="2799643" y="3294744"/>
            <a:ext cx="229993" cy="1489981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3069457" y="3818216"/>
            <a:ext cx="1503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/>
              <a:t>Turtle family</a:t>
            </a:r>
            <a:endParaRPr lang="en-US" sz="2000" dirty="0"/>
          </a:p>
        </p:txBody>
      </p:sp>
      <p:sp>
        <p:nvSpPr>
          <p:cNvPr id="8" name="Rectangle 7"/>
          <p:cNvSpPr/>
          <p:nvPr/>
        </p:nvSpPr>
        <p:spPr>
          <a:xfrm>
            <a:off x="5080000" y="3413126"/>
            <a:ext cx="1677988" cy="51911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 err="1">
                <a:solidFill>
                  <a:schemeClr val="tx1"/>
                </a:solidFill>
                <a:cs typeface="Times New Roman" panose="02020603050405020304" pitchFamily="18" charset="0"/>
              </a:rPr>
              <a:t>RDFa</a:t>
            </a:r>
            <a:endParaRPr lang="en-US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9094788" y="3743326"/>
            <a:ext cx="1677987" cy="51911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cs typeface="Times New Roman" panose="02020603050405020304" pitchFamily="18" charset="0"/>
              </a:rPr>
              <a:t>JSON-LD</a:t>
            </a:r>
          </a:p>
        </p:txBody>
      </p:sp>
      <p:cxnSp>
        <p:nvCxnSpPr>
          <p:cNvPr id="10" name="Straight Arrow Connector 9"/>
          <p:cNvCxnSpPr>
            <a:stCxn id="15" idx="3"/>
            <a:endCxn id="17" idx="1"/>
          </p:cNvCxnSpPr>
          <p:nvPr/>
        </p:nvCxnSpPr>
        <p:spPr>
          <a:xfrm>
            <a:off x="8567738" y="3671888"/>
            <a:ext cx="527050" cy="111283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16" idx="0"/>
            <a:endCxn id="15" idx="2"/>
          </p:cNvCxnSpPr>
          <p:nvPr/>
        </p:nvCxnSpPr>
        <p:spPr>
          <a:xfrm flipV="1">
            <a:off x="6889750" y="3932238"/>
            <a:ext cx="838200" cy="157956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ounded Rectangle 11"/>
          <p:cNvSpPr/>
          <p:nvPr/>
        </p:nvSpPr>
        <p:spPr>
          <a:xfrm>
            <a:off x="8831263" y="3413126"/>
            <a:ext cx="2241550" cy="2763837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13" name="TextBox 25"/>
          <p:cNvSpPr txBox="1">
            <a:spLocks noChangeArrowheads="1"/>
          </p:cNvSpPr>
          <p:nvPr/>
        </p:nvSpPr>
        <p:spPr bwMode="auto">
          <a:xfrm>
            <a:off x="8610600" y="2967038"/>
            <a:ext cx="2681288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el-GR" sz="1800">
                <a:latin typeface="+mn-lt"/>
                <a:cs typeface="Times New Roman" panose="02020603050405020304" pitchFamily="18" charset="0"/>
              </a:rPr>
              <a:t>Supports Multiple Graphs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5080000" y="4208463"/>
            <a:ext cx="1677988" cy="49371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cs typeface="Times New Roman" panose="02020603050405020304" pitchFamily="18" charset="0"/>
              </a:rPr>
              <a:t>RDF/XML</a:t>
            </a:r>
          </a:p>
        </p:txBody>
      </p:sp>
      <p:sp>
        <p:nvSpPr>
          <p:cNvPr id="15" name="Rectangle 14"/>
          <p:cNvSpPr/>
          <p:nvPr/>
        </p:nvSpPr>
        <p:spPr>
          <a:xfrm>
            <a:off x="6889750" y="3413126"/>
            <a:ext cx="1677988" cy="51911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cs typeface="Times New Roman" panose="02020603050405020304" pitchFamily="18" charset="0"/>
              </a:rPr>
              <a:t>Turtle</a:t>
            </a:r>
          </a:p>
        </p:txBody>
      </p:sp>
      <p:sp>
        <p:nvSpPr>
          <p:cNvPr id="16" name="Rectangle 15"/>
          <p:cNvSpPr/>
          <p:nvPr/>
        </p:nvSpPr>
        <p:spPr>
          <a:xfrm>
            <a:off x="6049963" y="5511801"/>
            <a:ext cx="1677987" cy="49212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cs typeface="Times New Roman" panose="02020603050405020304" pitchFamily="18" charset="0"/>
              </a:rPr>
              <a:t>N-Triples</a:t>
            </a:r>
          </a:p>
        </p:txBody>
      </p:sp>
      <p:sp>
        <p:nvSpPr>
          <p:cNvPr id="17" name="Rectangle 16"/>
          <p:cNvSpPr/>
          <p:nvPr/>
        </p:nvSpPr>
        <p:spPr>
          <a:xfrm>
            <a:off x="9094788" y="4538663"/>
            <a:ext cx="1677987" cy="49371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 err="1">
                <a:solidFill>
                  <a:schemeClr val="tx1"/>
                </a:solidFill>
                <a:cs typeface="Times New Roman" panose="02020603050405020304" pitchFamily="18" charset="0"/>
              </a:rPr>
              <a:t>TriG</a:t>
            </a:r>
            <a:endParaRPr lang="en-US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cxnSp>
        <p:nvCxnSpPr>
          <p:cNvPr id="18" name="Straight Arrow Connector 17"/>
          <p:cNvCxnSpPr>
            <a:stCxn id="19" idx="1"/>
            <a:endCxn id="16" idx="3"/>
          </p:cNvCxnSpPr>
          <p:nvPr/>
        </p:nvCxnSpPr>
        <p:spPr>
          <a:xfrm flipH="1">
            <a:off x="7727950" y="5554663"/>
            <a:ext cx="1366838" cy="2032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9094788" y="5307013"/>
            <a:ext cx="1677987" cy="49371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cs typeface="Times New Roman" panose="02020603050405020304" pitchFamily="18" charset="0"/>
              </a:rPr>
              <a:t>N-Quads</a:t>
            </a:r>
          </a:p>
        </p:txBody>
      </p:sp>
      <p:sp>
        <p:nvSpPr>
          <p:cNvPr id="20" name="TextBox 65"/>
          <p:cNvSpPr txBox="1">
            <a:spLocks noChangeArrowheads="1"/>
          </p:cNvSpPr>
          <p:nvPr/>
        </p:nvSpPr>
        <p:spPr bwMode="auto">
          <a:xfrm rot="18040132">
            <a:off x="6287294" y="4347370"/>
            <a:ext cx="1722437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el-GR" sz="1800" dirty="0">
                <a:latin typeface="+mn-lt"/>
                <a:cs typeface="Times New Roman" panose="02020603050405020304" pitchFamily="18" charset="0"/>
              </a:rPr>
              <a:t>extended by</a:t>
            </a:r>
          </a:p>
        </p:txBody>
      </p:sp>
      <p:sp>
        <p:nvSpPr>
          <p:cNvPr id="21" name="TextBox 66"/>
          <p:cNvSpPr txBox="1">
            <a:spLocks noChangeArrowheads="1"/>
          </p:cNvSpPr>
          <p:nvPr/>
        </p:nvSpPr>
        <p:spPr bwMode="auto">
          <a:xfrm rot="21055089">
            <a:off x="7837488" y="5246688"/>
            <a:ext cx="1722437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el-GR" sz="1800">
                <a:latin typeface="+mn-lt"/>
                <a:cs typeface="Times New Roman" panose="02020603050405020304" pitchFamily="18" charset="0"/>
              </a:rPr>
              <a:t>similar to</a:t>
            </a:r>
          </a:p>
        </p:txBody>
      </p:sp>
      <p:sp>
        <p:nvSpPr>
          <p:cNvPr id="22" name="TextBox 67"/>
          <p:cNvSpPr txBox="1">
            <a:spLocks noChangeArrowheads="1"/>
          </p:cNvSpPr>
          <p:nvPr/>
        </p:nvSpPr>
        <p:spPr bwMode="auto">
          <a:xfrm rot="3743959">
            <a:off x="7989094" y="4506119"/>
            <a:ext cx="1720850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el-GR" sz="1800">
                <a:latin typeface="+mn-lt"/>
                <a:cs typeface="Times New Roman" panose="02020603050405020304" pitchFamily="18" charset="0"/>
              </a:rPr>
              <a:t>extended by</a:t>
            </a:r>
          </a:p>
        </p:txBody>
      </p:sp>
    </p:spTree>
    <p:extLst>
      <p:ext uri="{BB962C8B-B14F-4D97-AF65-F5344CB8AC3E}">
        <p14:creationId xmlns:p14="http://schemas.microsoft.com/office/powerpoint/2010/main" val="35198860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N-Triples Serialization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15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7127808"/>
              </p:ext>
            </p:extLst>
          </p:nvPr>
        </p:nvGraphicFramePr>
        <p:xfrm>
          <a:off x="440267" y="2547109"/>
          <a:ext cx="11232444" cy="287059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11232444"/>
              </a:tblGrid>
              <a:tr h="57411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&lt;http://www.example.org/bradPitt&gt; &lt;http://www.example.org/isFatherOf&gt; &lt;http://www.example.org/maddoxJoliePitt&gt;.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57411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&lt;http://www.example.org/bradPitt&gt; &lt;http://xmlns.com/foaf/0.1/name&gt; "Brad Pitt".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57411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&lt;http://www.example.org/bradPitt&gt; &lt;http://xmlns.com/foaf/0.1/based_near&gt; :_x.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57411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:_x &lt;http://www.w3.org/2003/01/geo/wgs84_pos#lat&gt; "34.1000".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57411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:_x &lt;http://www.w3.org/2003/01/geo/wgs84_pos#long&gt; "118.3333".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6873706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Turtle Serialization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16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3507769"/>
              </p:ext>
            </p:extLst>
          </p:nvPr>
        </p:nvGraphicFramePr>
        <p:xfrm>
          <a:off x="753978" y="1995493"/>
          <a:ext cx="10599822" cy="4087836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10599822"/>
              </a:tblGrid>
              <a:tr h="45420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PREFIX ex: &lt;http://www.example.org/&gt;.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45420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PREFIX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 &lt;http://xmlns.com/foaf/0.1/&gt;.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45420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PREFIX geo: &lt;http://www.w3.org/2003/01/geo/wgs84_pos#&gt;.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45420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 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45420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ex:isFatherOf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ex:maddoxJoliePitt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45420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"Brad Pitt";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45420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foaf:based_near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:_x.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45420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:_x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geo:lat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"34.1000";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45420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geo:long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"118.3333".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804731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TriG</a:t>
            </a:r>
            <a:r>
              <a:rPr lang="en-US" dirty="0" smtClean="0"/>
              <a:t> Serialization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17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7911593"/>
              </p:ext>
            </p:extLst>
          </p:nvPr>
        </p:nvGraphicFramePr>
        <p:xfrm>
          <a:off x="798094" y="1998439"/>
          <a:ext cx="10527632" cy="4087413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10527632"/>
              </a:tblGrid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PREFIX ex: &lt;http://www.example.org/&gt;.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PREFIX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 &lt;http://xmlns.com/foaf/0.1/&gt;.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PREFIX geo: &lt;http://www.w3.org/2003/01/geo/wgs84_pos#&gt;.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 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GRAPH &lt;http://www.example.org/graphs/brad&gt; {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ex:isFatherOf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ex:maddoxJoliePitt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"Brad Pitt";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foaf:based_near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:_x.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:_x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geo:lat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"34.1000";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geo:long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"118.3333".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71583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969360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XML/RDF Serialization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18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8124146"/>
              </p:ext>
            </p:extLst>
          </p:nvPr>
        </p:nvGraphicFramePr>
        <p:xfrm>
          <a:off x="575733" y="1846219"/>
          <a:ext cx="11040534" cy="4397386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11040534"/>
              </a:tblGrid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&lt;?xml version="1.0" encoding="utf-8"?&gt;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rdf:RDF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xmlns:ex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="http://www.example.org/"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xmlns:foaf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="http://xmlns.com/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/0.1/"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xmlns:geo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="http://www.w3.org/2003/01/geo/wgs84_pos#"&gt;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&lt;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rdf:Description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rdf:about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=" http://www.example.org/bradPitt"&gt;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&lt;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ex:isFatherOf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rdf:resource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=" </a:t>
                      </a:r>
                      <a:r>
                        <a:rPr lang="en-US" sz="18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http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://www.example.org/maddoxJoliePitt"/&gt;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&lt;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&gt;Brad Pitt&lt;/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&lt;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foaf:based_near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rdf:nodeID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="A0"/&gt;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&lt;/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rdf:Description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&lt;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rdf:Description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rdf:nodeID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="A0"&gt;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&lt;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geo:lat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&gt;34.1000&lt;/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geo:lat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&lt;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geo:long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&gt;118.3333&lt;/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geo:long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&lt;/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rdf:Description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314099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&lt;/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rdf:RDF</a:t>
                      </a: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&gt;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4335951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JSON-LD Serialization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19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7557775"/>
              </p:ext>
            </p:extLst>
          </p:nvPr>
        </p:nvGraphicFramePr>
        <p:xfrm>
          <a:off x="2421673" y="1795829"/>
          <a:ext cx="6948106" cy="448056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948106"/>
              </a:tblGrid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{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"@context":{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"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": "http://xmlns.com/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/0.1/",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"child": {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"@id": "http://www.example.org/isFatherOf",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"@type": "@id"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},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"name": "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"location": "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foaf:based_near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"geo": "http://www.w3.org/2003/01/geo/wgs84_pos#",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"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lat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": "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geo:lat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"long": "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geo:long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},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"@id": "http://www.example.org/bradPitt",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"child": "http://www.example.org/maddoxJoliePitt",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"name": "Brad Pitt",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"location": {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"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lat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": "34.1000",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"long": "118.3333"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}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185042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205928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/>
              <a:t>Introduction</a:t>
            </a:r>
          </a:p>
          <a:p>
            <a:r>
              <a:rPr lang="en-US" sz="2800" dirty="0" smtClean="0"/>
              <a:t>RDF and RDF Schema</a:t>
            </a:r>
          </a:p>
          <a:p>
            <a:r>
              <a:rPr lang="en-US" sz="2800" dirty="0" smtClean="0"/>
              <a:t>Description Logics</a:t>
            </a:r>
          </a:p>
          <a:p>
            <a:r>
              <a:rPr lang="en-US" sz="2800" dirty="0" smtClean="0"/>
              <a:t>Querying RDF data with SPARQL</a:t>
            </a:r>
          </a:p>
          <a:p>
            <a:r>
              <a:rPr lang="en-US" sz="2800" dirty="0" smtClean="0"/>
              <a:t>Mapping relational data with R2RML</a:t>
            </a:r>
          </a:p>
          <a:p>
            <a:r>
              <a:rPr lang="en-US" sz="2800" dirty="0" smtClean="0"/>
              <a:t>Other technologies</a:t>
            </a:r>
          </a:p>
          <a:p>
            <a:r>
              <a:rPr lang="en-US" sz="2800" dirty="0" smtClean="0"/>
              <a:t>Ontologies</a:t>
            </a:r>
          </a:p>
          <a:p>
            <a:r>
              <a:rPr lang="en-US" sz="2800" dirty="0" smtClean="0"/>
              <a:t>Datasets</a:t>
            </a:r>
            <a:endParaRPr lang="en-US" sz="28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z="1200" dirty="0" smtClean="0"/>
              <a:t>Chapter 2</a:t>
            </a:r>
            <a:endParaRPr lang="en-US" sz="12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z="1200" dirty="0" smtClean="0"/>
              <a:t>Materializing the Web of Linked Data</a:t>
            </a:r>
            <a:endParaRPr lang="en-US" sz="12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z="1200" smtClean="0"/>
              <a:t>2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315019355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RDFa</a:t>
            </a:r>
            <a:r>
              <a:rPr lang="en-US" dirty="0" smtClean="0"/>
              <a:t> Serialization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20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5095729"/>
              </p:ext>
            </p:extLst>
          </p:nvPr>
        </p:nvGraphicFramePr>
        <p:xfrm>
          <a:off x="609600" y="1811383"/>
          <a:ext cx="10927644" cy="4466751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10927644"/>
              </a:tblGrid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&lt;html&gt;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&lt;head&gt;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…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&lt;/head&gt;</a:t>
                      </a:r>
                      <a:endParaRPr lang="en-US" sz="20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&lt;body vocab="http://xmlns.com/foaf/0.1/"&gt;</a:t>
                      </a:r>
                      <a:endParaRPr lang="en-US" sz="20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&lt;div resource="http://www.example.org/bradPitt"&gt;</a:t>
                      </a:r>
                      <a:endParaRPr lang="en-US" sz="20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63014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&lt;p&gt;Famous American actor &lt;span property="name"&gt;Brad Pitt&lt;/span&gt; eldest son is</a:t>
                      </a:r>
                      <a:endParaRPr lang="en-US" sz="20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63943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&lt;a property="http://www.example.org/isFatheOf" href="http://www.example.org/maddoxJoliePitt"&gt;Maddox Jolie-Pitt&lt;/a&gt;.</a:t>
                      </a:r>
                      <a:endParaRPr lang="en-US" sz="20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&lt;/p&gt;</a:t>
                      </a:r>
                      <a:endParaRPr lang="en-US" sz="20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&lt;/div&gt;</a:t>
                      </a:r>
                      <a:endParaRPr lang="en-US" sz="20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&lt;/body&gt;</a:t>
                      </a:r>
                      <a:endParaRPr lang="en-US" sz="20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1971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&lt;/html&gt;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6912328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/>
              <a:t>RDF </a:t>
            </a:r>
            <a:r>
              <a:rPr lang="en-US" dirty="0" smtClean="0"/>
              <a:t>Schema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RDF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graph </a:t>
            </a:r>
            <a:r>
              <a:rPr lang="en-US" sz="2800" dirty="0" smtClean="0"/>
              <a:t>model</a:t>
            </a:r>
          </a:p>
          <a:p>
            <a:pPr lvl="1"/>
            <a:r>
              <a:rPr lang="en-US" sz="2800" dirty="0" smtClean="0"/>
              <a:t>Provides basic </a:t>
            </a:r>
            <a:r>
              <a:rPr lang="en-US" sz="2800" dirty="0"/>
              <a:t>constructs </a:t>
            </a:r>
            <a:r>
              <a:rPr lang="en-US" sz="2800" dirty="0" smtClean="0"/>
              <a:t>for defining </a:t>
            </a:r>
            <a:r>
              <a:rPr lang="en-US" sz="2800" dirty="0"/>
              <a:t>a graph </a:t>
            </a:r>
            <a:r>
              <a:rPr lang="en-US" sz="2800" dirty="0" smtClean="0"/>
              <a:t>structure</a:t>
            </a:r>
          </a:p>
          <a:p>
            <a:r>
              <a:rPr lang="en-US" sz="3200" dirty="0" smtClean="0"/>
              <a:t>RDFS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semantic extension of </a:t>
            </a:r>
            <a:r>
              <a:rPr lang="en-US" sz="2800" dirty="0" smtClean="0"/>
              <a:t>RDF</a:t>
            </a:r>
          </a:p>
          <a:p>
            <a:pPr lvl="1"/>
            <a:r>
              <a:rPr lang="en-US" sz="2800" dirty="0" smtClean="0"/>
              <a:t>Provides </a:t>
            </a:r>
            <a:r>
              <a:rPr lang="en-US" sz="2800" dirty="0"/>
              <a:t>mechanisms </a:t>
            </a:r>
            <a:r>
              <a:rPr lang="en-US" sz="2800" dirty="0" smtClean="0"/>
              <a:t>for assigning </a:t>
            </a:r>
            <a:r>
              <a:rPr lang="en-US" sz="2800" dirty="0"/>
              <a:t>meaning to </a:t>
            </a:r>
            <a:r>
              <a:rPr lang="en-US" sz="2800" dirty="0" smtClean="0"/>
              <a:t>the RDF nodes and edges</a:t>
            </a:r>
          </a:p>
          <a:p>
            <a:pPr lvl="1"/>
            <a:r>
              <a:rPr lang="en-US" sz="2800" dirty="0" smtClean="0"/>
              <a:t>RDF Schema </a:t>
            </a:r>
            <a:r>
              <a:rPr lang="en-US" sz="2800" i="1" dirty="0" smtClean="0"/>
              <a:t>is not </a:t>
            </a:r>
            <a:r>
              <a:rPr lang="en-US" sz="2800" dirty="0" smtClean="0"/>
              <a:t>to RDF what XML Schema is to XML!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6932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/>
              <a:t>RDF </a:t>
            </a:r>
            <a:r>
              <a:rPr lang="en-US" dirty="0" smtClean="0"/>
              <a:t>Schema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Classes</a:t>
            </a:r>
          </a:p>
          <a:p>
            <a:pPr lvl="1"/>
            <a:r>
              <a:rPr lang="en-US" sz="2400" dirty="0" smtClean="0"/>
              <a:t>A definition </a:t>
            </a:r>
            <a:r>
              <a:rPr lang="en-US" sz="2400" dirty="0"/>
              <a:t>of groups of </a:t>
            </a:r>
            <a:r>
              <a:rPr lang="en-US" sz="2400" dirty="0" smtClean="0"/>
              <a:t>resources</a:t>
            </a:r>
          </a:p>
          <a:p>
            <a:pPr lvl="1"/>
            <a:r>
              <a:rPr lang="en-US" sz="2400" dirty="0" smtClean="0"/>
              <a:t>Members </a:t>
            </a:r>
            <a:r>
              <a:rPr lang="en-US" sz="2400" dirty="0"/>
              <a:t>of a class are called </a:t>
            </a:r>
            <a:r>
              <a:rPr lang="en-US" sz="2400" i="1" dirty="0"/>
              <a:t>instances </a:t>
            </a:r>
            <a:r>
              <a:rPr lang="en-US" sz="2400" dirty="0"/>
              <a:t>of this </a:t>
            </a:r>
            <a:r>
              <a:rPr lang="en-US" sz="2400" dirty="0" smtClean="0"/>
              <a:t>class</a:t>
            </a:r>
            <a:endParaRPr lang="en-US" sz="2400" dirty="0"/>
          </a:p>
          <a:p>
            <a:r>
              <a:rPr lang="en-US" sz="2800" dirty="0" smtClean="0"/>
              <a:t>Class hierarchy</a:t>
            </a:r>
            <a:endParaRPr lang="en-US" sz="2800" dirty="0"/>
          </a:p>
          <a:p>
            <a:r>
              <a:rPr lang="en-US" sz="2800" dirty="0" smtClean="0"/>
              <a:t>Property hierarchy</a:t>
            </a:r>
            <a:endParaRPr lang="en-US" sz="2800" dirty="0"/>
          </a:p>
          <a:p>
            <a:r>
              <a:rPr lang="en-US" sz="2800" dirty="0" smtClean="0"/>
              <a:t>Property domain and range</a:t>
            </a:r>
          </a:p>
          <a:p>
            <a:r>
              <a:rPr lang="en-US" sz="2800" dirty="0" smtClean="0"/>
              <a:t>RDFS specification also refers to the RDF namespace</a:t>
            </a:r>
          </a:p>
          <a:p>
            <a:pPr lvl="2"/>
            <a:endParaRPr lang="en-US" sz="1800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22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2504277"/>
              </p:ext>
            </p:extLst>
          </p:nvPr>
        </p:nvGraphicFramePr>
        <p:xfrm>
          <a:off x="1341120" y="5345087"/>
          <a:ext cx="7258511" cy="914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94733"/>
                <a:gridCol w="6163778"/>
              </a:tblGrid>
              <a:tr h="272648"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Prefix</a:t>
                      </a:r>
                      <a:endParaRPr lang="en-US" sz="20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 smtClean="0">
                          <a:effectLst/>
                        </a:rPr>
                        <a:t>Namespace</a:t>
                      </a:r>
                      <a:endParaRPr lang="en-US" sz="20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27264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 err="1" smtClean="0">
                          <a:effectLst/>
                        </a:rPr>
                        <a:t>rdfs</a:t>
                      </a:r>
                      <a:endParaRPr lang="en-US" sz="20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lvl="0"/>
                      <a:r>
                        <a:rPr lang="en-US" sz="2000" dirty="0" smtClean="0">
                          <a:hlinkClick r:id="rId2"/>
                        </a:rPr>
                        <a:t>http://www.w3.org/2000/01/rdf-schema#</a:t>
                      </a:r>
                      <a:endParaRPr lang="en-US" sz="2000" dirty="0" smtClean="0"/>
                    </a:p>
                  </a:txBody>
                  <a:tcPr marL="68580" marR="68580" marT="0" marB="0" anchor="ctr"/>
                </a:tc>
              </a:tr>
              <a:tr h="27264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 err="1" smtClean="0">
                          <a:effectLst/>
                        </a:rPr>
                        <a:t>rdf</a:t>
                      </a:r>
                      <a:endParaRPr lang="en-US" sz="20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lvl="0"/>
                      <a:r>
                        <a:rPr lang="en-US" sz="2000" dirty="0" smtClean="0">
                          <a:hlinkClick r:id="rId3"/>
                        </a:rPr>
                        <a:t>http://www.w3.org/1999/02/22-rdf-syntax-ns#</a:t>
                      </a:r>
                      <a:endParaRPr lang="en-US" sz="2000" dirty="0" smtClean="0"/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5561424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/>
              <a:t>RDF </a:t>
            </a:r>
            <a:r>
              <a:rPr lang="en-US" dirty="0" smtClean="0"/>
              <a:t>Schema (3)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400" dirty="0" smtClean="0"/>
              <a:t>A Class named Actor</a:t>
            </a:r>
          </a:p>
          <a:p>
            <a:pPr lvl="1"/>
            <a:endParaRPr lang="en-US" sz="2400" dirty="0" smtClean="0"/>
          </a:p>
          <a:p>
            <a:pPr lvl="1"/>
            <a:r>
              <a:rPr lang="en-US" sz="2000" dirty="0" smtClean="0"/>
              <a:t>Where ex: </a:t>
            </a:r>
            <a:r>
              <a:rPr lang="en-US" sz="2000" dirty="0" smtClean="0">
                <a:hlinkClick r:id="rId2"/>
              </a:rPr>
              <a:t>http://www.example.org/</a:t>
            </a:r>
            <a:endParaRPr lang="en-US" sz="2000" dirty="0" smtClean="0"/>
          </a:p>
          <a:p>
            <a:r>
              <a:rPr lang="en-US" sz="2400" dirty="0" smtClean="0"/>
              <a:t>Class membership example</a:t>
            </a:r>
          </a:p>
          <a:p>
            <a:pPr lvl="1"/>
            <a:endParaRPr lang="en-US" sz="2000" dirty="0" smtClean="0"/>
          </a:p>
          <a:p>
            <a:r>
              <a:rPr lang="en-US" sz="2400" dirty="0" smtClean="0"/>
              <a:t>Containment relationship</a:t>
            </a:r>
          </a:p>
          <a:p>
            <a:pPr lvl="1"/>
            <a:endParaRPr lang="en-US" sz="2000" dirty="0" smtClean="0"/>
          </a:p>
          <a:p>
            <a:r>
              <a:rPr lang="en-US" sz="2400" dirty="0" smtClean="0"/>
              <a:t>Using reasoning, we can infer</a:t>
            </a:r>
          </a:p>
          <a:p>
            <a:pPr lvl="1"/>
            <a:endParaRPr lang="en-US" sz="2800" dirty="0" smtClean="0"/>
          </a:p>
          <a:p>
            <a:pPr lvl="1"/>
            <a:r>
              <a:rPr lang="en-US" sz="2000" dirty="0" smtClean="0"/>
              <a:t>In practice, we could store inferred triples</a:t>
            </a:r>
            <a:endParaRPr lang="en-US" sz="2000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23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9376320"/>
              </p:ext>
            </p:extLst>
          </p:nvPr>
        </p:nvGraphicFramePr>
        <p:xfrm>
          <a:off x="1557831" y="2226655"/>
          <a:ext cx="7200000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200000"/>
              </a:tblGrid>
              <a:tr h="370840">
                <a:tc>
                  <a:txBody>
                    <a:bodyPr/>
                    <a:lstStyle/>
                    <a:p>
                      <a:pPr marL="45720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rdfs:Class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sz="2000" dirty="0" smtClean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9689581"/>
              </p:ext>
            </p:extLst>
          </p:nvPr>
        </p:nvGraphicFramePr>
        <p:xfrm>
          <a:off x="1557831" y="3534238"/>
          <a:ext cx="7200000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200000"/>
              </a:tblGrid>
              <a:tr h="370840">
                <a:tc>
                  <a:txBody>
                    <a:bodyPr/>
                    <a:lstStyle/>
                    <a:p>
                      <a:pPr lvl="1"/>
                      <a:r>
                        <a:rPr lang="en-US" sz="20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sz="2000" dirty="0" smtClean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9997797"/>
              </p:ext>
            </p:extLst>
          </p:nvPr>
        </p:nvGraphicFramePr>
        <p:xfrm>
          <a:off x="1557831" y="4403412"/>
          <a:ext cx="7200000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200000"/>
              </a:tblGrid>
              <a:tr h="370840">
                <a:tc>
                  <a:txBody>
                    <a:bodyPr/>
                    <a:lstStyle/>
                    <a:p>
                      <a:pPr lvl="1"/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rdfs:subClassOf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ex:MovieStaff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sz="2000" dirty="0" smtClean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71697851"/>
              </p:ext>
            </p:extLst>
          </p:nvPr>
        </p:nvGraphicFramePr>
        <p:xfrm>
          <a:off x="1557831" y="5237861"/>
          <a:ext cx="7200000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200000"/>
              </a:tblGrid>
              <a:tr h="370840">
                <a:tc>
                  <a:txBody>
                    <a:bodyPr/>
                    <a:lstStyle/>
                    <a:p>
                      <a:pPr lvl="1"/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ex:MovieStaff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sz="2000" dirty="0" smtClean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5496046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/>
              <a:t>RDF </a:t>
            </a:r>
            <a:r>
              <a:rPr lang="en-US" dirty="0" smtClean="0"/>
              <a:t>Schema (4)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No restrictions </a:t>
            </a:r>
            <a:r>
              <a:rPr lang="en-US" sz="2800" dirty="0"/>
              <a:t>on the form of the class hierarchy that can be defined in an </a:t>
            </a:r>
            <a:r>
              <a:rPr lang="en-US" sz="2800" dirty="0" smtClean="0"/>
              <a:t>ontology</a:t>
            </a:r>
          </a:p>
          <a:p>
            <a:pPr lvl="1"/>
            <a:r>
              <a:rPr lang="en-US" sz="2400" dirty="0" smtClean="0"/>
              <a:t>No strict </a:t>
            </a:r>
            <a:r>
              <a:rPr lang="en-US" sz="2400" dirty="0"/>
              <a:t>tree-like hierarchy as regular </a:t>
            </a:r>
            <a:r>
              <a:rPr lang="en-US" sz="2400" dirty="0" smtClean="0"/>
              <a:t>taxonomies</a:t>
            </a:r>
          </a:p>
          <a:p>
            <a:pPr lvl="1"/>
            <a:r>
              <a:rPr lang="en-US" sz="2400" dirty="0" smtClean="0"/>
              <a:t>More </a:t>
            </a:r>
            <a:r>
              <a:rPr lang="en-US" sz="2400" dirty="0"/>
              <a:t>complex graph-like structures are </a:t>
            </a:r>
            <a:r>
              <a:rPr lang="en-US" sz="2400" dirty="0" smtClean="0"/>
              <a:t>allowed</a:t>
            </a:r>
          </a:p>
          <a:p>
            <a:pPr lvl="2"/>
            <a:r>
              <a:rPr lang="en-US" sz="2000" dirty="0" smtClean="0"/>
              <a:t>Classes </a:t>
            </a:r>
            <a:r>
              <a:rPr lang="en-US" sz="2000" dirty="0"/>
              <a:t>may have more than </a:t>
            </a:r>
            <a:r>
              <a:rPr lang="en-US" sz="2000" dirty="0" smtClean="0"/>
              <a:t>one superclass</a:t>
            </a:r>
          </a:p>
          <a:p>
            <a:r>
              <a:rPr lang="en-US" sz="2800" dirty="0" smtClean="0"/>
              <a:t>Allows </a:t>
            </a:r>
            <a:r>
              <a:rPr lang="en-US" sz="2800" dirty="0"/>
              <a:t>hierarchies of properties to be </a:t>
            </a:r>
            <a:r>
              <a:rPr lang="en-US" sz="2800" dirty="0" smtClean="0"/>
              <a:t>defined</a:t>
            </a:r>
          </a:p>
          <a:p>
            <a:pPr lvl="1"/>
            <a:r>
              <a:rPr lang="en-US" sz="2400" dirty="0" smtClean="0"/>
              <a:t>Just </a:t>
            </a:r>
            <a:r>
              <a:rPr lang="en-US" sz="2400" dirty="0"/>
              <a:t>like class </a:t>
            </a:r>
            <a:r>
              <a:rPr lang="en-US" sz="2400" dirty="0" smtClean="0"/>
              <a:t>hierarchies</a:t>
            </a:r>
          </a:p>
          <a:p>
            <a:pPr lvl="1"/>
            <a:r>
              <a:rPr lang="en-US" sz="2400" dirty="0"/>
              <a:t>I</a:t>
            </a:r>
            <a:r>
              <a:rPr lang="en-US" sz="2400" dirty="0" smtClean="0"/>
              <a:t>ntroduced via the </a:t>
            </a:r>
            <a:r>
              <a:rPr lang="en-US" sz="2400" dirty="0" err="1">
                <a:cs typeface="Courier New" panose="02070309020205020404" pitchFamily="49" charset="0"/>
              </a:rPr>
              <a:t>rdfs:subPropertyOf</a:t>
            </a:r>
            <a:r>
              <a:rPr lang="en-US" sz="2400" dirty="0"/>
              <a:t> </a:t>
            </a:r>
            <a:r>
              <a:rPr lang="en-US" sz="2400" dirty="0" smtClean="0"/>
              <a:t>property</a:t>
            </a: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24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0255556"/>
              </p:ext>
            </p:extLst>
          </p:nvPr>
        </p:nvGraphicFramePr>
        <p:xfrm>
          <a:off x="1595599" y="5169693"/>
          <a:ext cx="7452606" cy="109728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452606"/>
              </a:tblGrid>
              <a:tr h="276156">
                <a:tc>
                  <a:txBody>
                    <a:bodyPr/>
                    <a:lstStyle/>
                    <a:p>
                      <a:pPr marL="360000" marR="0" lvl="2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ex:participatesIn</a:t>
                      </a:r>
                      <a:r>
                        <a:rPr lang="en-US" sz="18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18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rdf:Property</a:t>
                      </a:r>
                      <a:r>
                        <a:rPr lang="en-US" sz="18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l-GR" sz="1800" dirty="0"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  <a:tr h="276156">
                <a:tc>
                  <a:txBody>
                    <a:bodyPr/>
                    <a:lstStyle/>
                    <a:p>
                      <a:pPr marL="360000" marR="0" lvl="2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sz="18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18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rdf:Property</a:t>
                      </a:r>
                      <a:r>
                        <a:rPr lang="en-US" sz="18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l-GR" sz="1800" dirty="0"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  <a:tr h="276156">
                <a:tc>
                  <a:txBody>
                    <a:bodyPr/>
                    <a:lstStyle/>
                    <a:p>
                      <a:pPr marL="360000" marR="0" lvl="2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sz="18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8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rdfs:subPropertyOf</a:t>
                      </a:r>
                      <a:r>
                        <a:rPr lang="en-US" sz="18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8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ex:participatesIn</a:t>
                      </a:r>
                      <a:r>
                        <a:rPr lang="en-US" sz="18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228646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/>
              <a:t>RDF </a:t>
            </a:r>
            <a:r>
              <a:rPr lang="en-US" dirty="0" smtClean="0"/>
              <a:t>Schema (5)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endParaRPr lang="en-US" sz="2400" dirty="0" smtClean="0"/>
          </a:p>
          <a:p>
            <a:pPr lvl="1"/>
            <a:r>
              <a:rPr lang="en-US" sz="2000" dirty="0" smtClean="0"/>
              <a:t>Inferred triple:</a:t>
            </a:r>
          </a:p>
          <a:p>
            <a:endParaRPr lang="en-US" sz="2400" dirty="0" smtClean="0"/>
          </a:p>
          <a:p>
            <a:r>
              <a:rPr lang="en-US" sz="2400" dirty="0" smtClean="0"/>
              <a:t>Define </a:t>
            </a:r>
            <a:r>
              <a:rPr lang="en-US" sz="2400" dirty="0"/>
              <a:t>the classes to which RDF properties can </a:t>
            </a:r>
            <a:r>
              <a:rPr lang="en-US" sz="2400" dirty="0" smtClean="0"/>
              <a:t>be applied</a:t>
            </a:r>
          </a:p>
          <a:p>
            <a:pPr lvl="1"/>
            <a:r>
              <a:rPr lang="en-US" sz="2000" dirty="0" err="1" smtClean="0">
                <a:cs typeface="Courier New" panose="02070309020205020404" pitchFamily="49" charset="0"/>
              </a:rPr>
              <a:t>rdfs:domain</a:t>
            </a:r>
            <a:r>
              <a:rPr lang="en-US" sz="2000" dirty="0" smtClean="0"/>
              <a:t> </a:t>
            </a:r>
            <a:r>
              <a:rPr lang="en-US" sz="2000" dirty="0"/>
              <a:t>and </a:t>
            </a:r>
            <a:r>
              <a:rPr lang="en-US" sz="2000" dirty="0" err="1" smtClean="0">
                <a:cs typeface="Courier New" panose="02070309020205020404" pitchFamily="49" charset="0"/>
              </a:rPr>
              <a:t>rdfs:range</a:t>
            </a:r>
            <a:endParaRPr lang="en-US" sz="2000" dirty="0" smtClean="0">
              <a:cs typeface="Courier New" panose="02070309020205020404" pitchFamily="49" charset="0"/>
            </a:endParaRPr>
          </a:p>
          <a:p>
            <a:endParaRPr lang="en-US" sz="2400" dirty="0" smtClean="0"/>
          </a:p>
          <a:p>
            <a:r>
              <a:rPr lang="en-US" sz="2400" dirty="0" smtClean="0"/>
              <a:t>Then</a:t>
            </a:r>
            <a:r>
              <a:rPr lang="en-US" sz="2400" dirty="0"/>
              <a:t>, the </a:t>
            </a:r>
            <a:r>
              <a:rPr lang="en-US" sz="2400" dirty="0" smtClean="0"/>
              <a:t>assertion</a:t>
            </a:r>
          </a:p>
          <a:p>
            <a:endParaRPr lang="en-US" sz="1050" dirty="0"/>
          </a:p>
          <a:p>
            <a:r>
              <a:rPr lang="en-US" sz="2400" dirty="0" smtClean="0"/>
              <a:t>Entails</a:t>
            </a:r>
            <a:endParaRPr lang="en-US" sz="2400" dirty="0"/>
          </a:p>
          <a:p>
            <a:endParaRPr lang="en-US" sz="2400" dirty="0" smtClean="0"/>
          </a:p>
          <a:p>
            <a:endParaRPr lang="en-US" sz="2400" dirty="0"/>
          </a:p>
          <a:p>
            <a:endParaRPr lang="en-US" sz="2400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Materializing the Web of Linked Data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25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89415734"/>
              </p:ext>
            </p:extLst>
          </p:nvPr>
        </p:nvGraphicFramePr>
        <p:xfrm>
          <a:off x="1121814" y="1825625"/>
          <a:ext cx="6768000" cy="39600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768000"/>
              </a:tblGrid>
              <a:tr h="396000">
                <a:tc>
                  <a:txBody>
                    <a:bodyPr/>
                    <a:lstStyle/>
                    <a:p>
                      <a:pPr marL="360000"/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ex:worldWarZ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l-GR" dirty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3392699"/>
              </p:ext>
            </p:extLst>
          </p:nvPr>
        </p:nvGraphicFramePr>
        <p:xfrm>
          <a:off x="1121814" y="2695707"/>
          <a:ext cx="6768000" cy="39600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768000"/>
              </a:tblGrid>
              <a:tr h="396000">
                <a:tc>
                  <a:txBody>
                    <a:bodyPr/>
                    <a:lstStyle/>
                    <a:p>
                      <a:pPr marL="360000"/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ex:participatesIn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ex:worldWarZ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dirty="0" smtClean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5045279"/>
              </p:ext>
            </p:extLst>
          </p:nvPr>
        </p:nvGraphicFramePr>
        <p:xfrm>
          <a:off x="1121814" y="4983442"/>
          <a:ext cx="6768000" cy="39600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768000"/>
              </a:tblGrid>
              <a:tr h="396000">
                <a:tc>
                  <a:txBody>
                    <a:bodyPr/>
                    <a:lstStyle/>
                    <a:p>
                      <a:pPr marL="360000"/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ex:georgeClooney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ex:idesOfMarch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dirty="0" smtClean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38877171"/>
              </p:ext>
            </p:extLst>
          </p:nvPr>
        </p:nvGraphicFramePr>
        <p:xfrm>
          <a:off x="1121814" y="5836571"/>
          <a:ext cx="6768000" cy="39600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768000"/>
              </a:tblGrid>
              <a:tr h="396000">
                <a:tc>
                  <a:txBody>
                    <a:bodyPr/>
                    <a:lstStyle/>
                    <a:p>
                      <a:pPr marL="360000"/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ex:georgeClooney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dirty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5642122"/>
              </p:ext>
            </p:extLst>
          </p:nvPr>
        </p:nvGraphicFramePr>
        <p:xfrm>
          <a:off x="1127460" y="4033442"/>
          <a:ext cx="6768000" cy="39600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768000"/>
              </a:tblGrid>
              <a:tr h="396000">
                <a:tc>
                  <a:txBody>
                    <a:bodyPr/>
                    <a:lstStyle/>
                    <a:p>
                      <a:pPr marL="360000"/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rdfs:domain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dirty="0" smtClean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1652242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/>
              <a:t>RDF </a:t>
            </a:r>
            <a:r>
              <a:rPr lang="en-US" dirty="0" smtClean="0"/>
              <a:t>Schema (6)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/>
              <a:t>Similarly</a:t>
            </a:r>
          </a:p>
          <a:p>
            <a:endParaRPr lang="en-US" sz="2800" dirty="0"/>
          </a:p>
          <a:p>
            <a:r>
              <a:rPr lang="en-US" sz="2800" dirty="0" smtClean="0"/>
              <a:t>Produces</a:t>
            </a:r>
          </a:p>
          <a:p>
            <a:endParaRPr lang="en-US" sz="2400" dirty="0" smtClean="0"/>
          </a:p>
          <a:p>
            <a:endParaRPr lang="en-US" sz="1400" dirty="0"/>
          </a:p>
          <a:p>
            <a:r>
              <a:rPr lang="en-US" sz="2800" dirty="0" smtClean="0"/>
              <a:t>Domain </a:t>
            </a:r>
            <a:r>
              <a:rPr lang="en-US" sz="2800" dirty="0"/>
              <a:t>and </a:t>
            </a:r>
            <a:r>
              <a:rPr lang="en-US" sz="2800" dirty="0" smtClean="0"/>
              <a:t>range axioms</a:t>
            </a:r>
          </a:p>
          <a:p>
            <a:pPr lvl="1"/>
            <a:r>
              <a:rPr lang="en-US" sz="2400" dirty="0" smtClean="0"/>
              <a:t>Are not constraints </a:t>
            </a:r>
            <a:r>
              <a:rPr lang="en-US" sz="2400" dirty="0"/>
              <a:t>that data need to </a:t>
            </a:r>
            <a:r>
              <a:rPr lang="en-US" sz="2400" dirty="0" smtClean="0"/>
              <a:t>follow</a:t>
            </a:r>
          </a:p>
          <a:p>
            <a:pPr lvl="1"/>
            <a:r>
              <a:rPr lang="en-US" sz="2400" dirty="0" smtClean="0"/>
              <a:t>Function as rules </a:t>
            </a:r>
            <a:r>
              <a:rPr lang="en-US" sz="2400" dirty="0"/>
              <a:t>that lead to </a:t>
            </a:r>
            <a:r>
              <a:rPr lang="en-US" sz="2400" dirty="0" smtClean="0"/>
              <a:t>the production </a:t>
            </a:r>
            <a:r>
              <a:rPr lang="en-US" sz="2400" dirty="0"/>
              <a:t>of new triples and </a:t>
            </a:r>
            <a:r>
              <a:rPr lang="en-US" sz="2400" dirty="0" smtClean="0"/>
              <a:t>knowledge</a:t>
            </a: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26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68262724"/>
              </p:ext>
            </p:extLst>
          </p:nvPr>
        </p:nvGraphicFramePr>
        <p:xfrm>
          <a:off x="1172616" y="3514731"/>
          <a:ext cx="5580000" cy="79248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5580000"/>
              </a:tblGrid>
              <a:tr h="370840">
                <a:tc>
                  <a:txBody>
                    <a:bodyPr/>
                    <a:lstStyle/>
                    <a:p>
                      <a:pPr marL="360000"/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000" kern="1200" dirty="0" err="1" smtClean="0">
                          <a:solidFill>
                            <a:schemeClr val="dk1"/>
                          </a:solidFill>
                          <a:latin typeface="Courier New" panose="02070309020205020404" pitchFamily="49" charset="0"/>
                          <a:ea typeface="+mn-ea"/>
                          <a:cs typeface="Courier New" panose="02070309020205020404" pitchFamily="49" charset="0"/>
                        </a:rPr>
                        <a:t>rdfs:range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ex:Movie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36000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ex:worldWarZ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ex:Movie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3655538"/>
              </p:ext>
            </p:extLst>
          </p:nvPr>
        </p:nvGraphicFramePr>
        <p:xfrm>
          <a:off x="1172616" y="2344340"/>
          <a:ext cx="5580000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5580000"/>
              </a:tblGrid>
              <a:tr h="396000">
                <a:tc>
                  <a:txBody>
                    <a:bodyPr/>
                    <a:lstStyle/>
                    <a:p>
                      <a:pPr marL="360000"/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rdfs:range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ex:Movie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sz="2000" dirty="0" smtClean="0">
                        <a:solidFill>
                          <a:schemeClr val="bg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725043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/>
              <a:t>RDF </a:t>
            </a:r>
            <a:r>
              <a:rPr lang="en-US" dirty="0" smtClean="0"/>
              <a:t>Schema (7)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Example</a:t>
            </a:r>
          </a:p>
          <a:p>
            <a:pPr lvl="1"/>
            <a:endParaRPr lang="en-US" sz="2400" dirty="0" smtClean="0"/>
          </a:p>
          <a:p>
            <a:pPr lvl="1"/>
            <a:r>
              <a:rPr lang="en-US" sz="2400" dirty="0" smtClean="0"/>
              <a:t>Infers:</a:t>
            </a:r>
          </a:p>
          <a:p>
            <a:pPr lvl="1"/>
            <a:endParaRPr lang="en-US" sz="2400" dirty="0" smtClean="0"/>
          </a:p>
          <a:p>
            <a:r>
              <a:rPr lang="en-US" sz="2800" dirty="0" smtClean="0"/>
              <a:t>An </a:t>
            </a:r>
            <a:r>
              <a:rPr lang="en-US" sz="2800" dirty="0"/>
              <a:t>individual entity </a:t>
            </a:r>
            <a:r>
              <a:rPr lang="en-US" sz="2800" dirty="0" smtClean="0"/>
              <a:t>can be a member </a:t>
            </a:r>
            <a:r>
              <a:rPr lang="en-US" sz="2800" dirty="0"/>
              <a:t>of both </a:t>
            </a:r>
            <a:r>
              <a:rPr lang="en-US" sz="2800" dirty="0" err="1">
                <a:cs typeface="Courier New" panose="02070309020205020404" pitchFamily="49" charset="0"/>
              </a:rPr>
              <a:t>ex:Actor</a:t>
            </a:r>
            <a:r>
              <a:rPr lang="en-US" sz="2800" dirty="0"/>
              <a:t> and </a:t>
            </a:r>
            <a:r>
              <a:rPr lang="en-US" sz="2800" dirty="0" err="1">
                <a:cs typeface="Courier New" panose="02070309020205020404" pitchFamily="49" charset="0"/>
              </a:rPr>
              <a:t>ex:Movie</a:t>
            </a:r>
            <a:r>
              <a:rPr lang="en-US" sz="2800" dirty="0"/>
              <a:t> </a:t>
            </a:r>
            <a:r>
              <a:rPr lang="en-US" sz="2800" dirty="0" smtClean="0"/>
              <a:t>classes</a:t>
            </a:r>
          </a:p>
          <a:p>
            <a:r>
              <a:rPr lang="en-US" sz="2800" dirty="0" smtClean="0"/>
              <a:t>Such </a:t>
            </a:r>
            <a:r>
              <a:rPr lang="en-US" sz="2800" dirty="0"/>
              <a:t>restrictions are met in more expressive </a:t>
            </a:r>
            <a:r>
              <a:rPr lang="en-US" sz="2800" dirty="0" smtClean="0"/>
              <a:t>ontology languages</a:t>
            </a:r>
            <a:r>
              <a:rPr lang="en-US" sz="2800" dirty="0"/>
              <a:t>, such as </a:t>
            </a:r>
            <a:r>
              <a:rPr lang="en-US" sz="2800" dirty="0" smtClean="0"/>
              <a:t>OWL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27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1806997"/>
              </p:ext>
            </p:extLst>
          </p:nvPr>
        </p:nvGraphicFramePr>
        <p:xfrm>
          <a:off x="1531143" y="2289675"/>
          <a:ext cx="7200000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200000"/>
              </a:tblGrid>
              <a:tr h="370840">
                <a:tc>
                  <a:txBody>
                    <a:bodyPr/>
                    <a:lstStyle/>
                    <a:p>
                      <a:pPr marL="36000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ex:georgeClooney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sz="2000" b="0" dirty="0" smtClean="0">
                        <a:solidFill>
                          <a:schemeClr val="tx1"/>
                        </a:solidFill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6736378"/>
              </p:ext>
            </p:extLst>
          </p:nvPr>
        </p:nvGraphicFramePr>
        <p:xfrm>
          <a:off x="1521498" y="3120696"/>
          <a:ext cx="7200000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200000"/>
              </a:tblGrid>
              <a:tr h="370840">
                <a:tc>
                  <a:txBody>
                    <a:bodyPr/>
                    <a:lstStyle/>
                    <a:p>
                      <a:pPr marL="360000" lvl="1"/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ex:Movie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3637068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Reification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Statements </a:t>
            </a:r>
            <a:r>
              <a:rPr lang="en-US" sz="2800" dirty="0"/>
              <a:t>about other RDF statements</a:t>
            </a:r>
          </a:p>
          <a:p>
            <a:r>
              <a:rPr lang="en-US" sz="2800" dirty="0" smtClean="0"/>
              <a:t>Ability </a:t>
            </a:r>
            <a:r>
              <a:rPr lang="en-US" sz="2800" dirty="0"/>
              <a:t>to treat </a:t>
            </a:r>
            <a:r>
              <a:rPr lang="en-US" sz="2800" dirty="0" smtClean="0"/>
              <a:t>an RDF </a:t>
            </a:r>
            <a:r>
              <a:rPr lang="en-US" sz="2800" dirty="0"/>
              <a:t>statement as an RDF </a:t>
            </a:r>
            <a:r>
              <a:rPr lang="en-US" sz="2800" dirty="0" smtClean="0"/>
              <a:t>resource</a:t>
            </a:r>
          </a:p>
          <a:p>
            <a:pPr lvl="1"/>
            <a:r>
              <a:rPr lang="en-US" sz="2400" dirty="0" smtClean="0"/>
              <a:t>Make </a:t>
            </a:r>
            <a:r>
              <a:rPr lang="en-US" sz="2400" dirty="0"/>
              <a:t>assertions about that </a:t>
            </a:r>
            <a:r>
              <a:rPr lang="en-US" sz="2400" dirty="0" smtClean="0"/>
              <a:t>statement</a:t>
            </a:r>
          </a:p>
          <a:p>
            <a:endParaRPr lang="en-US" sz="2400" dirty="0"/>
          </a:p>
          <a:p>
            <a:r>
              <a:rPr lang="en-US" sz="2800" dirty="0" smtClean="0"/>
              <a:t>Becomes: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28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0967363"/>
              </p:ext>
            </p:extLst>
          </p:nvPr>
        </p:nvGraphicFramePr>
        <p:xfrm>
          <a:off x="928510" y="3383846"/>
          <a:ext cx="9186333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9186333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&lt;http://www.example.org/person/1&gt;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"Brad Pitt " .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1566310"/>
              </p:ext>
            </p:extLst>
          </p:nvPr>
        </p:nvGraphicFramePr>
        <p:xfrm>
          <a:off x="936976" y="4484513"/>
          <a:ext cx="9200445" cy="158496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9200445"/>
              </a:tblGrid>
              <a:tr h="0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&lt;http://www.example.org/statement/5&gt; a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rdf:Statement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rdf:subject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&lt;http://www.example.org/person/1&gt;;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rdf:predicate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2000" dirty="0"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rdf:object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"Brad Pitt".</a:t>
                      </a:r>
                      <a:endParaRPr lang="en-US" sz="2000" dirty="0"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8830494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Reification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Useful </a:t>
            </a:r>
            <a:r>
              <a:rPr lang="en-US" sz="3200" dirty="0"/>
              <a:t>when referring to an RDF triple in order </a:t>
            </a:r>
            <a:r>
              <a:rPr lang="en-US" sz="3200" dirty="0" smtClean="0"/>
              <a:t>to</a:t>
            </a:r>
          </a:p>
          <a:p>
            <a:pPr lvl="1"/>
            <a:r>
              <a:rPr lang="en-US" sz="2800" dirty="0" smtClean="0"/>
              <a:t>Describe properties that </a:t>
            </a:r>
            <a:r>
              <a:rPr lang="en-US" sz="2800" dirty="0"/>
              <a:t>apply to </a:t>
            </a:r>
            <a:r>
              <a:rPr lang="en-US" sz="2800" dirty="0" smtClean="0"/>
              <a:t>it</a:t>
            </a:r>
          </a:p>
          <a:p>
            <a:pPr lvl="2"/>
            <a:r>
              <a:rPr lang="en-US" sz="2400" dirty="0" smtClean="0"/>
              <a:t>e.g</a:t>
            </a:r>
            <a:r>
              <a:rPr lang="en-US" sz="2400" dirty="0"/>
              <a:t>. </a:t>
            </a:r>
            <a:r>
              <a:rPr lang="en-US" sz="2400" dirty="0" smtClean="0"/>
              <a:t>provenance </a:t>
            </a:r>
            <a:r>
              <a:rPr lang="en-US" sz="2400" dirty="0"/>
              <a:t>or </a:t>
            </a:r>
            <a:r>
              <a:rPr lang="en-US" sz="2400" dirty="0" smtClean="0"/>
              <a:t>trust</a:t>
            </a:r>
          </a:p>
          <a:p>
            <a:pPr lvl="1"/>
            <a:r>
              <a:rPr lang="en-US" sz="2800" dirty="0" smtClean="0"/>
              <a:t>E.g. assign </a:t>
            </a:r>
            <a:r>
              <a:rPr lang="en-US" sz="2800" dirty="0"/>
              <a:t>a trust level of </a:t>
            </a:r>
            <a:r>
              <a:rPr lang="en-US" sz="2800" dirty="0" smtClean="0"/>
              <a:t>0.8</a:t>
            </a: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29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6197533"/>
              </p:ext>
            </p:extLst>
          </p:nvPr>
        </p:nvGraphicFramePr>
        <p:xfrm>
          <a:off x="925688" y="3728319"/>
          <a:ext cx="10272889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10272889"/>
              </a:tblGrid>
              <a:tr h="370840">
                <a:tc>
                  <a:txBody>
                    <a:bodyPr/>
                    <a:lstStyle/>
                    <a:p>
                      <a:pPr marL="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&lt;http://www.example.org/statement/5&gt;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ex:hasTrust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"0.8"^^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xsd:float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16781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Linked </a:t>
            </a:r>
            <a:r>
              <a:rPr lang="en-US" sz="2800" dirty="0" smtClean="0"/>
              <a:t>Data</a:t>
            </a:r>
          </a:p>
          <a:p>
            <a:pPr lvl="1"/>
            <a:r>
              <a:rPr lang="en-US" sz="2400" dirty="0" smtClean="0"/>
              <a:t>A </a:t>
            </a:r>
            <a:r>
              <a:rPr lang="en-US" sz="2400" dirty="0"/>
              <a:t>set of </a:t>
            </a:r>
            <a:r>
              <a:rPr lang="en-US" sz="2400" dirty="0" smtClean="0"/>
              <a:t>technologies</a:t>
            </a:r>
            <a:endParaRPr lang="el-GR" sz="2400" dirty="0" smtClean="0"/>
          </a:p>
          <a:p>
            <a:pPr lvl="1"/>
            <a:r>
              <a:rPr lang="en-US" sz="2400" dirty="0" smtClean="0"/>
              <a:t>Focused </a:t>
            </a:r>
            <a:r>
              <a:rPr lang="en-US" sz="2400" dirty="0"/>
              <a:t>on the w</a:t>
            </a:r>
            <a:r>
              <a:rPr lang="en-US" sz="2400" dirty="0" smtClean="0"/>
              <a:t>eb</a:t>
            </a:r>
            <a:endParaRPr lang="el-GR" sz="2400" dirty="0" smtClean="0"/>
          </a:p>
          <a:p>
            <a:pPr lvl="1"/>
            <a:r>
              <a:rPr lang="en-US" sz="2400" dirty="0" smtClean="0"/>
              <a:t>Use the </a:t>
            </a:r>
            <a:r>
              <a:rPr lang="en-US" sz="2400" dirty="0"/>
              <a:t>Web as a storage and communication </a:t>
            </a:r>
            <a:r>
              <a:rPr lang="en-US" sz="2400" dirty="0" smtClean="0"/>
              <a:t>layer</a:t>
            </a:r>
            <a:endParaRPr lang="el-GR" sz="2400" dirty="0" smtClean="0"/>
          </a:p>
          <a:p>
            <a:pPr lvl="1"/>
            <a:r>
              <a:rPr lang="en-US" sz="2400" dirty="0" smtClean="0"/>
              <a:t>Provide meaning </a:t>
            </a:r>
            <a:r>
              <a:rPr lang="en-US" sz="2400" dirty="0"/>
              <a:t>to </a:t>
            </a:r>
            <a:r>
              <a:rPr lang="en-US" sz="2400" dirty="0" smtClean="0"/>
              <a:t>web content</a:t>
            </a:r>
            <a:endParaRPr lang="el-GR" sz="2400" dirty="0" smtClean="0"/>
          </a:p>
          <a:p>
            <a:r>
              <a:rPr lang="en-US" sz="2800" dirty="0" smtClean="0"/>
              <a:t>Semantics</a:t>
            </a:r>
          </a:p>
          <a:p>
            <a:pPr lvl="1"/>
            <a:r>
              <a:rPr lang="en-US" sz="2400" dirty="0" smtClean="0"/>
              <a:t>Added </a:t>
            </a:r>
            <a:r>
              <a:rPr lang="en-US" sz="2400" dirty="0"/>
              <a:t>value when </a:t>
            </a:r>
            <a:r>
              <a:rPr lang="en-US" sz="2400" dirty="0" smtClean="0"/>
              <a:t>part </a:t>
            </a:r>
            <a:r>
              <a:rPr lang="en-US" sz="2400" dirty="0"/>
              <a:t>of a larger </a:t>
            </a:r>
            <a:r>
              <a:rPr lang="en-US" sz="2400" dirty="0" smtClean="0"/>
              <a:t>context</a:t>
            </a:r>
            <a:endParaRPr lang="el-GR" sz="2400" dirty="0" smtClean="0"/>
          </a:p>
          <a:p>
            <a:pPr lvl="2"/>
            <a:r>
              <a:rPr lang="en-US" sz="2000" dirty="0" smtClean="0"/>
              <a:t>Data modeled as a graph</a:t>
            </a:r>
          </a:p>
          <a:p>
            <a:r>
              <a:rPr lang="en-US" sz="2800" dirty="0" smtClean="0"/>
              <a:t>Technologies fundamental to the web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340906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Classes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err="1" smtClean="0"/>
              <a:t>rdfs:Resource</a:t>
            </a:r>
            <a:endParaRPr lang="en-US" sz="3200" dirty="0" smtClean="0"/>
          </a:p>
          <a:p>
            <a:pPr lvl="1"/>
            <a:r>
              <a:rPr lang="en-US" sz="2800" dirty="0"/>
              <a:t>All things described by RDF are instances of the class </a:t>
            </a:r>
            <a:r>
              <a:rPr lang="en-US" sz="2800" dirty="0" err="1" smtClean="0"/>
              <a:t>rdfs:Resource</a:t>
            </a:r>
            <a:endParaRPr lang="en-US" sz="2800" dirty="0" smtClean="0"/>
          </a:p>
          <a:p>
            <a:pPr lvl="1"/>
            <a:r>
              <a:rPr lang="en-US" sz="2800" dirty="0" smtClean="0"/>
              <a:t>All classes </a:t>
            </a:r>
            <a:r>
              <a:rPr lang="en-US" sz="2800" dirty="0"/>
              <a:t>are subclasses of this class, which is an instance of </a:t>
            </a:r>
            <a:r>
              <a:rPr lang="en-US" sz="2800" dirty="0" err="1" smtClean="0"/>
              <a:t>rdfs:Class</a:t>
            </a:r>
            <a:endParaRPr lang="en-US" sz="2800" dirty="0" smtClean="0"/>
          </a:p>
          <a:p>
            <a:r>
              <a:rPr lang="en-US" sz="3200" dirty="0" err="1" smtClean="0"/>
              <a:t>rdfs:Literal</a:t>
            </a:r>
            <a:endParaRPr lang="en-US" sz="3200" dirty="0" smtClean="0"/>
          </a:p>
          <a:p>
            <a:pPr lvl="1"/>
            <a:r>
              <a:rPr lang="en-US" sz="2800" dirty="0"/>
              <a:t>The class of all </a:t>
            </a:r>
            <a:r>
              <a:rPr lang="en-US" sz="2800" dirty="0" smtClean="0"/>
              <a:t>literals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 smtClean="0"/>
              <a:t>rdfs:Class</a:t>
            </a:r>
            <a:endParaRPr lang="en-US" sz="2800" dirty="0" smtClean="0"/>
          </a:p>
          <a:p>
            <a:pPr lvl="1"/>
            <a:r>
              <a:rPr lang="en-US" sz="2800" dirty="0" smtClean="0"/>
              <a:t>Literals are represented </a:t>
            </a:r>
            <a:r>
              <a:rPr lang="en-US" sz="2800" dirty="0"/>
              <a:t>as strings but they can be of any XSD </a:t>
            </a:r>
            <a:r>
              <a:rPr lang="en-US" sz="2800" dirty="0" smtClean="0"/>
              <a:t>datatype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372247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Classes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err="1"/>
              <a:t>rdfs:langString</a:t>
            </a:r>
            <a:endParaRPr lang="en-US" sz="3200" dirty="0"/>
          </a:p>
          <a:p>
            <a:pPr lvl="1"/>
            <a:r>
              <a:rPr lang="en-US" sz="2800" dirty="0"/>
              <a:t>The class of language-tagged string values</a:t>
            </a:r>
          </a:p>
          <a:p>
            <a:pPr lvl="1"/>
            <a:r>
              <a:rPr lang="en-US" sz="2800" dirty="0"/>
              <a:t>It is a subclass of </a:t>
            </a:r>
            <a:r>
              <a:rPr lang="en-US" sz="2800" dirty="0" err="1"/>
              <a:t>rdfs:Literal</a:t>
            </a:r>
            <a:r>
              <a:rPr lang="en-US" sz="2800" dirty="0"/>
              <a:t> and an instance of </a:t>
            </a:r>
            <a:r>
              <a:rPr lang="en-US" sz="2800" dirty="0" err="1"/>
              <a:t>rdfs:Datatype</a:t>
            </a:r>
            <a:endParaRPr lang="en-US" sz="2800" dirty="0"/>
          </a:p>
          <a:p>
            <a:pPr lvl="1"/>
            <a:r>
              <a:rPr lang="en-US" sz="2800" dirty="0"/>
              <a:t>Example: "foo"@</a:t>
            </a:r>
            <a:r>
              <a:rPr lang="en-US" sz="2800" dirty="0" err="1"/>
              <a:t>en</a:t>
            </a:r>
            <a:endParaRPr lang="en-US" sz="2800" dirty="0"/>
          </a:p>
          <a:p>
            <a:r>
              <a:rPr lang="en-US" sz="3200" dirty="0" err="1" smtClean="0"/>
              <a:t>rdfs:Class</a:t>
            </a:r>
            <a:endParaRPr lang="en-US" sz="3200" dirty="0"/>
          </a:p>
          <a:p>
            <a:pPr lvl="1"/>
            <a:r>
              <a:rPr lang="en-US" sz="2800" dirty="0"/>
              <a:t>The class of all classes, i.e. the class of all resources that are RDF </a:t>
            </a:r>
            <a:r>
              <a:rPr lang="en-US" sz="2800" dirty="0" smtClean="0"/>
              <a:t>classes</a:t>
            </a:r>
          </a:p>
          <a:p>
            <a:endParaRPr lang="en-US" sz="36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244623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Classes (3)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err="1"/>
              <a:t>rdfs:Datatype</a:t>
            </a:r>
            <a:endParaRPr lang="en-US" sz="3200" dirty="0"/>
          </a:p>
          <a:p>
            <a:pPr lvl="1"/>
            <a:r>
              <a:rPr lang="en-US" sz="2800" dirty="0"/>
              <a:t>The class of all the data types</a:t>
            </a:r>
          </a:p>
          <a:p>
            <a:pPr lvl="1"/>
            <a:r>
              <a:rPr lang="en-US" sz="2800" dirty="0"/>
              <a:t>An instance but also a subclass of </a:t>
            </a:r>
            <a:r>
              <a:rPr lang="en-US" sz="2800" dirty="0" err="1"/>
              <a:t>rdfs:Class</a:t>
            </a:r>
            <a:endParaRPr lang="en-US" sz="2800" dirty="0"/>
          </a:p>
          <a:p>
            <a:pPr lvl="1"/>
            <a:r>
              <a:rPr lang="en-US" sz="2800" dirty="0"/>
              <a:t>Every instance of </a:t>
            </a:r>
            <a:r>
              <a:rPr lang="en-US" sz="2800" dirty="0" err="1"/>
              <a:t>rdfs:Datatype</a:t>
            </a:r>
            <a:r>
              <a:rPr lang="en-US" sz="2800" dirty="0"/>
              <a:t> is also a subclass of </a:t>
            </a:r>
            <a:r>
              <a:rPr lang="en-US" sz="2800" dirty="0" err="1"/>
              <a:t>rdfs:Literal</a:t>
            </a:r>
            <a:endParaRPr lang="en-US" sz="2800" dirty="0"/>
          </a:p>
          <a:p>
            <a:r>
              <a:rPr lang="en-US" sz="3200" dirty="0" err="1" smtClean="0"/>
              <a:t>rdf:HTML</a:t>
            </a:r>
            <a:endParaRPr lang="en-US" sz="3200" dirty="0" smtClean="0"/>
          </a:p>
          <a:p>
            <a:pPr lvl="1"/>
            <a:r>
              <a:rPr lang="en-US" sz="2800" dirty="0"/>
              <a:t>The class of HTML literal </a:t>
            </a:r>
            <a:r>
              <a:rPr lang="en-US" sz="2800" dirty="0" smtClean="0"/>
              <a:t>values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 smtClean="0"/>
              <a:t>rdfs:Datatype</a:t>
            </a:r>
            <a:endParaRPr lang="en-US" sz="2800" dirty="0" smtClean="0"/>
          </a:p>
          <a:p>
            <a:pPr lvl="1"/>
            <a:r>
              <a:rPr lang="en-US" sz="2800" dirty="0" smtClean="0"/>
              <a:t>A subclass </a:t>
            </a:r>
            <a:r>
              <a:rPr lang="en-US" sz="2800" dirty="0"/>
              <a:t>of </a:t>
            </a:r>
            <a:r>
              <a:rPr lang="en-US" sz="2800" dirty="0" err="1" smtClean="0"/>
              <a:t>rdfs:Literal</a:t>
            </a:r>
            <a:endParaRPr lang="en-US" sz="2800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756624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Classes (4)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err="1" smtClean="0"/>
              <a:t>rdf:XMLLiteral</a:t>
            </a:r>
            <a:endParaRPr lang="en-US" sz="3200" dirty="0" smtClean="0"/>
          </a:p>
          <a:p>
            <a:pPr lvl="1"/>
            <a:r>
              <a:rPr lang="en-US" sz="2800" dirty="0"/>
              <a:t>The class of XML literal </a:t>
            </a:r>
            <a:r>
              <a:rPr lang="en-US" sz="2800" dirty="0" smtClean="0"/>
              <a:t>values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 smtClean="0"/>
              <a:t>rdfs:Datatype</a:t>
            </a:r>
            <a:endParaRPr lang="en-US" sz="2800" dirty="0" smtClean="0"/>
          </a:p>
          <a:p>
            <a:pPr lvl="1"/>
            <a:r>
              <a:rPr lang="en-US" sz="2800" dirty="0" smtClean="0"/>
              <a:t>A subclass </a:t>
            </a:r>
            <a:r>
              <a:rPr lang="en-US" sz="2800" dirty="0"/>
              <a:t>of </a:t>
            </a:r>
            <a:r>
              <a:rPr lang="en-US" sz="2800" dirty="0" err="1" smtClean="0"/>
              <a:t>rdfs:Literal</a:t>
            </a:r>
            <a:endParaRPr lang="en-US" sz="2800" dirty="0" smtClean="0"/>
          </a:p>
          <a:p>
            <a:r>
              <a:rPr lang="en-US" sz="3200" dirty="0" err="1" smtClean="0"/>
              <a:t>rdf:Property</a:t>
            </a:r>
            <a:endParaRPr lang="en-US" sz="3200" dirty="0" smtClean="0"/>
          </a:p>
          <a:p>
            <a:pPr lvl="1"/>
            <a:r>
              <a:rPr lang="en-US" sz="2800" dirty="0"/>
              <a:t>The class of all RDF properties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569039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Properties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845734"/>
            <a:ext cx="10530276" cy="4023360"/>
          </a:xfrm>
        </p:spPr>
        <p:txBody>
          <a:bodyPr>
            <a:noAutofit/>
          </a:bodyPr>
          <a:lstStyle/>
          <a:p>
            <a:r>
              <a:rPr lang="en-US" sz="3200" dirty="0" err="1" smtClean="0"/>
              <a:t>rdfs:domain</a:t>
            </a:r>
            <a:endParaRPr lang="en-US" sz="3200" dirty="0" smtClean="0"/>
          </a:p>
          <a:p>
            <a:pPr lvl="1"/>
            <a:r>
              <a:rPr lang="en-US" sz="2800" dirty="0"/>
              <a:t>Declares the domain of a property </a:t>
            </a:r>
            <a:r>
              <a:rPr lang="en-US" sz="2800" i="1" dirty="0" smtClean="0"/>
              <a:t>P</a:t>
            </a:r>
          </a:p>
          <a:p>
            <a:pPr lvl="1"/>
            <a:r>
              <a:rPr lang="en-US" sz="2800" dirty="0" smtClean="0"/>
              <a:t>The </a:t>
            </a:r>
            <a:r>
              <a:rPr lang="en-US" sz="2800" dirty="0"/>
              <a:t>class of all the </a:t>
            </a:r>
            <a:r>
              <a:rPr lang="en-US" sz="2800" dirty="0" smtClean="0"/>
              <a:t>resources that </a:t>
            </a:r>
            <a:r>
              <a:rPr lang="en-US" sz="2800" dirty="0"/>
              <a:t>can appear as </a:t>
            </a:r>
            <a:r>
              <a:rPr lang="en-US" sz="2800" i="1" dirty="0"/>
              <a:t>S </a:t>
            </a:r>
            <a:r>
              <a:rPr lang="en-US" sz="2800" dirty="0"/>
              <a:t>in a triple (</a:t>
            </a:r>
            <a:r>
              <a:rPr lang="en-US" sz="2800" i="1" dirty="0"/>
              <a:t>S</a:t>
            </a:r>
            <a:r>
              <a:rPr lang="en-US" sz="2800" dirty="0"/>
              <a:t>, </a:t>
            </a:r>
            <a:r>
              <a:rPr lang="en-US" sz="2800" i="1" dirty="0"/>
              <a:t>P</a:t>
            </a:r>
            <a:r>
              <a:rPr lang="en-US" sz="2800" dirty="0"/>
              <a:t>, </a:t>
            </a:r>
            <a:r>
              <a:rPr lang="en-US" sz="2800" i="1" dirty="0"/>
              <a:t>O</a:t>
            </a:r>
            <a:r>
              <a:rPr lang="en-US" sz="2800" dirty="0" smtClean="0"/>
              <a:t>)</a:t>
            </a:r>
          </a:p>
          <a:p>
            <a:r>
              <a:rPr lang="en-US" sz="3200" dirty="0" err="1" smtClean="0"/>
              <a:t>rdfs:range</a:t>
            </a:r>
            <a:endParaRPr lang="en-US" sz="3200" dirty="0" smtClean="0"/>
          </a:p>
          <a:p>
            <a:pPr lvl="1"/>
            <a:r>
              <a:rPr lang="en-US" sz="2800" dirty="0"/>
              <a:t>Declares the range of a property </a:t>
            </a:r>
            <a:r>
              <a:rPr lang="en-US" sz="2800" i="1" dirty="0" smtClean="0"/>
              <a:t>P</a:t>
            </a:r>
          </a:p>
          <a:p>
            <a:pPr lvl="1"/>
            <a:r>
              <a:rPr lang="en-US" sz="2800" dirty="0" smtClean="0"/>
              <a:t>The </a:t>
            </a:r>
            <a:r>
              <a:rPr lang="en-US" sz="2800" dirty="0"/>
              <a:t>class of all the resources </a:t>
            </a:r>
            <a:r>
              <a:rPr lang="en-US" sz="2800" dirty="0" smtClean="0"/>
              <a:t>that can </a:t>
            </a:r>
            <a:r>
              <a:rPr lang="en-US" sz="2800" dirty="0"/>
              <a:t>appear as </a:t>
            </a:r>
            <a:r>
              <a:rPr lang="en-US" sz="2800" i="1" dirty="0"/>
              <a:t>O </a:t>
            </a:r>
            <a:r>
              <a:rPr lang="en-US" sz="2800" dirty="0"/>
              <a:t>in a triple (</a:t>
            </a:r>
            <a:r>
              <a:rPr lang="en-US" sz="2800" i="1" dirty="0"/>
              <a:t>S</a:t>
            </a:r>
            <a:r>
              <a:rPr lang="en-US" sz="2800" dirty="0"/>
              <a:t>, </a:t>
            </a:r>
            <a:r>
              <a:rPr lang="en-US" sz="2800" i="1" dirty="0"/>
              <a:t>P</a:t>
            </a:r>
            <a:r>
              <a:rPr lang="en-US" sz="2800" dirty="0"/>
              <a:t>, </a:t>
            </a:r>
            <a:r>
              <a:rPr lang="en-US" sz="2800" i="1" dirty="0"/>
              <a:t>O</a:t>
            </a:r>
            <a:r>
              <a:rPr lang="en-US" sz="2800" dirty="0" smtClean="0"/>
              <a:t>)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711700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Properties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845734"/>
            <a:ext cx="10058400" cy="4023360"/>
          </a:xfrm>
        </p:spPr>
        <p:txBody>
          <a:bodyPr>
            <a:noAutofit/>
          </a:bodyPr>
          <a:lstStyle/>
          <a:p>
            <a:r>
              <a:rPr lang="en-US" sz="3200" dirty="0" err="1" smtClean="0"/>
              <a:t>rdf:type</a:t>
            </a:r>
            <a:endParaRPr lang="en-US" sz="3200" dirty="0" smtClean="0"/>
          </a:p>
          <a:p>
            <a:pPr lvl="1"/>
            <a:r>
              <a:rPr lang="en-US" sz="2800" dirty="0"/>
              <a:t>A </a:t>
            </a:r>
            <a:r>
              <a:rPr lang="en-US" sz="2800" dirty="0" smtClean="0"/>
              <a:t>property </a:t>
            </a:r>
            <a:r>
              <a:rPr lang="en-US" sz="2800" dirty="0"/>
              <a:t>that is used to state that a resource is an instance of a </a:t>
            </a:r>
            <a:r>
              <a:rPr lang="en-US" sz="2800" dirty="0" smtClean="0"/>
              <a:t>class</a:t>
            </a:r>
          </a:p>
          <a:p>
            <a:r>
              <a:rPr lang="en-US" sz="3200" dirty="0" err="1" smtClean="0"/>
              <a:t>rdfs:label</a:t>
            </a:r>
            <a:endParaRPr lang="en-US" sz="3200" dirty="0" smtClean="0"/>
          </a:p>
          <a:p>
            <a:pPr lvl="1"/>
            <a:r>
              <a:rPr lang="en-US" sz="2800" dirty="0"/>
              <a:t>A property that provides a human-readable version of a resource’s name</a:t>
            </a:r>
            <a:endParaRPr lang="en-US" sz="2800" i="1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2991222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Properties (3)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err="1" smtClean="0"/>
              <a:t>rdfs:comment</a:t>
            </a:r>
            <a:endParaRPr lang="en-US" sz="3200" dirty="0" smtClean="0"/>
          </a:p>
          <a:p>
            <a:pPr lvl="1"/>
            <a:r>
              <a:rPr lang="en-US" sz="2800" dirty="0"/>
              <a:t>A property that provides a human-readable description of a </a:t>
            </a:r>
            <a:r>
              <a:rPr lang="en-US" sz="2800" dirty="0" smtClean="0"/>
              <a:t>resource</a:t>
            </a:r>
          </a:p>
          <a:p>
            <a:r>
              <a:rPr lang="en-US" sz="3200" dirty="0" err="1" smtClean="0"/>
              <a:t>rdfs:subClassOf</a:t>
            </a:r>
            <a:endParaRPr lang="en-US" sz="3200" dirty="0" smtClean="0"/>
          </a:p>
          <a:p>
            <a:pPr lvl="1"/>
            <a:r>
              <a:rPr lang="en-US" sz="2800" dirty="0"/>
              <a:t>Corresponds a class to one of its </a:t>
            </a:r>
            <a:r>
              <a:rPr lang="en-US" sz="2800" dirty="0" err="1" smtClean="0"/>
              <a:t>superclasses</a:t>
            </a:r>
            <a:endParaRPr lang="en-US" sz="2800" dirty="0" smtClean="0"/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class can </a:t>
            </a:r>
            <a:r>
              <a:rPr lang="en-US" sz="2800" dirty="0" smtClean="0"/>
              <a:t>have more </a:t>
            </a:r>
            <a:r>
              <a:rPr lang="en-US" sz="2800" dirty="0"/>
              <a:t>than one </a:t>
            </a:r>
            <a:r>
              <a:rPr lang="en-US" sz="2800" dirty="0" err="1" smtClean="0"/>
              <a:t>superclasses</a:t>
            </a:r>
            <a:endParaRPr lang="en-US" sz="2800" dirty="0" smtClean="0"/>
          </a:p>
          <a:p>
            <a:r>
              <a:rPr lang="en-US" sz="3200" dirty="0" err="1" smtClean="0"/>
              <a:t>rdfs:subPropertyOf</a:t>
            </a:r>
            <a:endParaRPr lang="en-US" sz="3200" dirty="0" smtClean="0"/>
          </a:p>
          <a:p>
            <a:pPr lvl="1"/>
            <a:r>
              <a:rPr lang="en-US" sz="2800" dirty="0" smtClean="0"/>
              <a:t>Corresponds </a:t>
            </a:r>
            <a:r>
              <a:rPr lang="en-US" sz="2800" dirty="0"/>
              <a:t>a property to one of its </a:t>
            </a:r>
            <a:r>
              <a:rPr lang="en-US" sz="2800" dirty="0" smtClean="0"/>
              <a:t>superproperties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property can </a:t>
            </a:r>
            <a:r>
              <a:rPr lang="en-US" sz="2800" dirty="0" smtClean="0"/>
              <a:t>have more </a:t>
            </a:r>
            <a:r>
              <a:rPr lang="en-US" sz="2800" dirty="0"/>
              <a:t>than one </a:t>
            </a:r>
            <a:r>
              <a:rPr lang="en-US" sz="2800" dirty="0" smtClean="0"/>
              <a:t>superproperties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381063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Container </a:t>
            </a:r>
            <a:r>
              <a:rPr lang="en-US" dirty="0" smtClean="0"/>
              <a:t>Classes </a:t>
            </a:r>
            <a:r>
              <a:rPr lang="en-US" dirty="0"/>
              <a:t>and </a:t>
            </a:r>
            <a:r>
              <a:rPr lang="en-US" dirty="0" smtClean="0"/>
              <a:t>Properties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79" y="1845734"/>
            <a:ext cx="10293209" cy="4023360"/>
          </a:xfrm>
        </p:spPr>
        <p:txBody>
          <a:bodyPr>
            <a:noAutofit/>
          </a:bodyPr>
          <a:lstStyle/>
          <a:p>
            <a:r>
              <a:rPr lang="en-US" sz="2800" dirty="0" err="1"/>
              <a:t>rdfs:Container</a:t>
            </a:r>
            <a:endParaRPr lang="en-US" sz="2800" dirty="0"/>
          </a:p>
          <a:p>
            <a:pPr lvl="1"/>
            <a:r>
              <a:rPr lang="en-US" sz="2400" dirty="0" smtClean="0"/>
              <a:t>Superclass </a:t>
            </a:r>
            <a:r>
              <a:rPr lang="en-US" sz="2400" dirty="0"/>
              <a:t>of all classes that can contain instances such as </a:t>
            </a:r>
            <a:r>
              <a:rPr lang="en-US" sz="2400" dirty="0" err="1"/>
              <a:t>rdf:Bag</a:t>
            </a:r>
            <a:r>
              <a:rPr lang="en-US" sz="2400" dirty="0"/>
              <a:t>, </a:t>
            </a:r>
            <a:r>
              <a:rPr lang="en-US" sz="2400" dirty="0" err="1"/>
              <a:t>rdf:Seq</a:t>
            </a:r>
            <a:r>
              <a:rPr lang="en-US" sz="2400" dirty="0"/>
              <a:t> and </a:t>
            </a:r>
            <a:r>
              <a:rPr lang="en-US" sz="2400" dirty="0" err="1"/>
              <a:t>rdf:Alt</a:t>
            </a:r>
            <a:endParaRPr lang="en-US" sz="2400" i="1" dirty="0"/>
          </a:p>
          <a:p>
            <a:r>
              <a:rPr lang="en-US" sz="2800" dirty="0" err="1" smtClean="0"/>
              <a:t>rdfs:member</a:t>
            </a:r>
            <a:endParaRPr lang="en-US" sz="2800" dirty="0" smtClean="0"/>
          </a:p>
          <a:p>
            <a:pPr lvl="1"/>
            <a:r>
              <a:rPr lang="en-US" sz="2400" dirty="0" smtClean="0"/>
              <a:t>Superproperty </a:t>
            </a:r>
            <a:r>
              <a:rPr lang="en-US" sz="2400" dirty="0"/>
              <a:t>to all the properties that declare that a </a:t>
            </a:r>
            <a:r>
              <a:rPr lang="en-US" sz="2400" dirty="0" smtClean="0"/>
              <a:t>resource belongs </a:t>
            </a:r>
            <a:r>
              <a:rPr lang="en-US" sz="2400" dirty="0"/>
              <a:t>to a class that can contain instances (container</a:t>
            </a:r>
            <a:r>
              <a:rPr lang="en-US" sz="2400" dirty="0" smtClean="0"/>
              <a:t>)</a:t>
            </a:r>
          </a:p>
          <a:p>
            <a:r>
              <a:rPr lang="en-US" sz="2800" dirty="0" err="1" smtClean="0"/>
              <a:t>rdfs:ContainerMembershipProperty</a:t>
            </a:r>
            <a:endParaRPr lang="en-US" sz="2800" dirty="0" smtClean="0"/>
          </a:p>
          <a:p>
            <a:pPr lvl="1"/>
            <a:r>
              <a:rPr lang="en-US" sz="2400" dirty="0"/>
              <a:t>A property that is used in declaring that a resource is a member of </a:t>
            </a:r>
            <a:r>
              <a:rPr lang="en-US" sz="2400" dirty="0" smtClean="0"/>
              <a:t>a container</a:t>
            </a:r>
          </a:p>
          <a:p>
            <a:pPr lvl="1"/>
            <a:r>
              <a:rPr lang="en-US" sz="2400" dirty="0" smtClean="0"/>
              <a:t>Every </a:t>
            </a:r>
            <a:r>
              <a:rPr lang="en-US" sz="2400" dirty="0"/>
              <a:t>instance is a subproperty of </a:t>
            </a:r>
            <a:r>
              <a:rPr lang="en-US" sz="2400" dirty="0" err="1" smtClean="0"/>
              <a:t>rdfs:member</a:t>
            </a:r>
            <a:endParaRPr lang="en-US" sz="2400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66344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Container </a:t>
            </a:r>
            <a:r>
              <a:rPr lang="en-US" dirty="0" smtClean="0"/>
              <a:t>Classes </a:t>
            </a:r>
            <a:r>
              <a:rPr lang="en-US" dirty="0"/>
              <a:t>and </a:t>
            </a:r>
            <a:r>
              <a:rPr lang="en-US" dirty="0" smtClean="0"/>
              <a:t>Properties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err="1" smtClean="0"/>
              <a:t>rdf:Bag</a:t>
            </a:r>
            <a:endParaRPr lang="en-US" sz="3200" dirty="0" smtClean="0"/>
          </a:p>
          <a:p>
            <a:pPr lvl="1"/>
            <a:r>
              <a:rPr lang="en-US" sz="2800" dirty="0"/>
              <a:t>The class of unordered </a:t>
            </a:r>
            <a:r>
              <a:rPr lang="en-US" sz="2800" dirty="0" smtClean="0"/>
              <a:t>containers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subclass of </a:t>
            </a:r>
            <a:r>
              <a:rPr lang="en-US" sz="2800" dirty="0" err="1" smtClean="0"/>
              <a:t>rdfs:Container</a:t>
            </a:r>
            <a:endParaRPr lang="en-US" sz="2800" dirty="0" smtClean="0"/>
          </a:p>
          <a:p>
            <a:r>
              <a:rPr lang="en-US" sz="3200" dirty="0" err="1" smtClean="0"/>
              <a:t>rdf:Seq</a:t>
            </a:r>
            <a:endParaRPr lang="en-US" sz="3200" dirty="0" smtClean="0"/>
          </a:p>
          <a:p>
            <a:pPr lvl="1"/>
            <a:r>
              <a:rPr lang="en-US" sz="2800" dirty="0"/>
              <a:t>The class of ordered </a:t>
            </a:r>
            <a:r>
              <a:rPr lang="en-US" sz="2800" dirty="0" smtClean="0"/>
              <a:t>containers</a:t>
            </a:r>
          </a:p>
          <a:p>
            <a:pPr lvl="1"/>
            <a:r>
              <a:rPr lang="en-US" sz="2800" dirty="0" smtClean="0"/>
              <a:t>A subclass </a:t>
            </a:r>
            <a:r>
              <a:rPr lang="en-US" sz="2800" dirty="0"/>
              <a:t>of </a:t>
            </a:r>
            <a:r>
              <a:rPr lang="en-US" sz="2800" dirty="0" err="1" smtClean="0"/>
              <a:t>rdfs:Container</a:t>
            </a:r>
            <a:endParaRPr lang="en-US" sz="2800" dirty="0" smtClean="0"/>
          </a:p>
          <a:p>
            <a:r>
              <a:rPr lang="en-US" sz="3200" dirty="0" err="1" smtClean="0"/>
              <a:t>rdf:Alt</a:t>
            </a:r>
            <a:endParaRPr lang="en-US" sz="3200" dirty="0" smtClean="0"/>
          </a:p>
          <a:p>
            <a:pPr lvl="1"/>
            <a:r>
              <a:rPr lang="en-US" sz="2800" dirty="0"/>
              <a:t>The class of containers of </a:t>
            </a:r>
            <a:r>
              <a:rPr lang="en-US" sz="2800" dirty="0" smtClean="0"/>
              <a:t>alternatives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subclass of </a:t>
            </a:r>
            <a:r>
              <a:rPr lang="en-US" sz="2800" dirty="0" err="1"/>
              <a:t>rdfs:Container</a:t>
            </a:r>
            <a:endParaRPr lang="en-US" sz="2800" i="1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203006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Collections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err="1" smtClean="0"/>
              <a:t>rdf:List</a:t>
            </a:r>
            <a:endParaRPr lang="en-US" sz="3200" dirty="0" smtClean="0"/>
          </a:p>
          <a:p>
            <a:pPr lvl="1"/>
            <a:r>
              <a:rPr lang="en-US" sz="2800" dirty="0"/>
              <a:t>The class of RDF </a:t>
            </a:r>
            <a:r>
              <a:rPr lang="en-US" sz="2800" dirty="0" smtClean="0"/>
              <a:t>Lists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 smtClean="0"/>
              <a:t>rdfs:Class</a:t>
            </a:r>
            <a:endParaRPr lang="en-US" sz="2800" dirty="0" smtClean="0"/>
          </a:p>
          <a:p>
            <a:pPr lvl="1"/>
            <a:r>
              <a:rPr lang="en-US" sz="2800" dirty="0" smtClean="0"/>
              <a:t>Can </a:t>
            </a:r>
            <a:r>
              <a:rPr lang="en-US" sz="2800" dirty="0"/>
              <a:t>be used to </a:t>
            </a:r>
            <a:r>
              <a:rPr lang="en-US" sz="2800" dirty="0" smtClean="0"/>
              <a:t>build descriptions </a:t>
            </a:r>
            <a:r>
              <a:rPr lang="en-US" sz="2800" dirty="0"/>
              <a:t>of lists and other list-like structures</a:t>
            </a:r>
          </a:p>
          <a:p>
            <a:r>
              <a:rPr lang="en-US" sz="3200" dirty="0" err="1" smtClean="0"/>
              <a:t>rdf:nil</a:t>
            </a:r>
            <a:endParaRPr lang="en-US" sz="3200" dirty="0"/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/>
              <a:t>rdf:List</a:t>
            </a:r>
            <a:r>
              <a:rPr lang="en-US" sz="2800" dirty="0"/>
              <a:t> that is an empty </a:t>
            </a:r>
            <a:r>
              <a:rPr lang="en-US" sz="2800" dirty="0" err="1" smtClean="0"/>
              <a:t>rdf:List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52331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HTTP </a:t>
            </a:r>
            <a:r>
              <a:rPr lang="en-US" dirty="0" smtClean="0"/>
              <a:t>– </a:t>
            </a:r>
            <a:r>
              <a:rPr lang="en-US" dirty="0" err="1" smtClean="0"/>
              <a:t>HyperText</a:t>
            </a:r>
            <a:r>
              <a:rPr lang="en-US" dirty="0" smtClean="0"/>
              <a:t> </a:t>
            </a:r>
            <a:r>
              <a:rPr lang="en-US" dirty="0"/>
              <a:t>Transfer </a:t>
            </a:r>
            <a:r>
              <a:rPr lang="en-US" dirty="0" smtClean="0"/>
              <a:t>Protocol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845734"/>
            <a:ext cx="10733476" cy="4023360"/>
          </a:xfrm>
        </p:spPr>
        <p:txBody>
          <a:bodyPr>
            <a:noAutofit/>
          </a:bodyPr>
          <a:lstStyle/>
          <a:p>
            <a:r>
              <a:rPr lang="en-US" sz="3200" dirty="0" smtClean="0"/>
              <a:t>An </a:t>
            </a:r>
            <a:r>
              <a:rPr lang="en-US" sz="3200" dirty="0"/>
              <a:t>application protocol for the management and transfer of hypermedia documents in decentralized information </a:t>
            </a:r>
            <a:r>
              <a:rPr lang="en-US" sz="3200" dirty="0" smtClean="0"/>
              <a:t>systems</a:t>
            </a:r>
            <a:endParaRPr lang="el-GR" sz="3200" dirty="0" smtClean="0"/>
          </a:p>
          <a:p>
            <a:r>
              <a:rPr lang="en-US" sz="3200" dirty="0" smtClean="0"/>
              <a:t>Defines </a:t>
            </a:r>
            <a:r>
              <a:rPr lang="en-US" sz="3200" dirty="0"/>
              <a:t>a number of request types and the expected actions that a server should carry out when receiving such </a:t>
            </a:r>
            <a:r>
              <a:rPr lang="en-US" sz="3200" dirty="0" smtClean="0"/>
              <a:t>requests</a:t>
            </a:r>
            <a:endParaRPr lang="el-GR" sz="3200" dirty="0" smtClean="0"/>
          </a:p>
          <a:p>
            <a:r>
              <a:rPr lang="en-US" sz="3200" dirty="0" smtClean="0"/>
              <a:t>Serves </a:t>
            </a:r>
            <a:r>
              <a:rPr lang="en-US" sz="3200" dirty="0"/>
              <a:t>as a mechanism </a:t>
            </a:r>
            <a:r>
              <a:rPr lang="en-US" sz="3200" dirty="0" smtClean="0"/>
              <a:t>to</a:t>
            </a:r>
          </a:p>
          <a:p>
            <a:pPr lvl="1"/>
            <a:r>
              <a:rPr lang="en-US" sz="2800" dirty="0" smtClean="0"/>
              <a:t>Serialize </a:t>
            </a:r>
            <a:r>
              <a:rPr lang="en-US" sz="2800" dirty="0"/>
              <a:t>resources </a:t>
            </a:r>
            <a:r>
              <a:rPr lang="en-US" sz="2800" dirty="0" smtClean="0"/>
              <a:t>as </a:t>
            </a:r>
            <a:r>
              <a:rPr lang="en-US" sz="2800" dirty="0"/>
              <a:t>a stream of </a:t>
            </a:r>
            <a:r>
              <a:rPr lang="en-US" sz="2800" dirty="0" smtClean="0"/>
              <a:t>bytes</a:t>
            </a:r>
          </a:p>
          <a:p>
            <a:pPr lvl="2"/>
            <a:r>
              <a:rPr lang="en-US" sz="2400" dirty="0" smtClean="0"/>
              <a:t>E.g. a </a:t>
            </a:r>
            <a:r>
              <a:rPr lang="en-US" sz="2400" dirty="0"/>
              <a:t>photo of a </a:t>
            </a:r>
            <a:r>
              <a:rPr lang="en-US" sz="2400" dirty="0" smtClean="0"/>
              <a:t>person </a:t>
            </a:r>
          </a:p>
          <a:p>
            <a:pPr lvl="1"/>
            <a:r>
              <a:rPr lang="en-US" sz="2800" dirty="0" smtClean="0"/>
              <a:t>Retrieve </a:t>
            </a:r>
            <a:r>
              <a:rPr lang="en-US" sz="2800" dirty="0"/>
              <a:t>descriptions about resources that cannot be sent over </a:t>
            </a:r>
            <a:r>
              <a:rPr lang="en-US" sz="2800" dirty="0" smtClean="0"/>
              <a:t>network</a:t>
            </a:r>
          </a:p>
          <a:p>
            <a:pPr lvl="2"/>
            <a:r>
              <a:rPr lang="en-US" sz="2400" dirty="0" smtClean="0"/>
              <a:t>E.g. the </a:t>
            </a:r>
            <a:r>
              <a:rPr lang="en-US" sz="2400" dirty="0"/>
              <a:t>person </a:t>
            </a:r>
            <a:r>
              <a:rPr lang="en-US" sz="2400" dirty="0" smtClean="0"/>
              <a:t>itself</a:t>
            </a:r>
            <a:endParaRPr lang="el-GR" sz="2400" dirty="0" smtClean="0"/>
          </a:p>
          <a:p>
            <a:pPr lvl="2"/>
            <a:endParaRPr lang="el-GR" sz="2000" dirty="0" smtClean="0"/>
          </a:p>
          <a:p>
            <a:pPr lvl="1"/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03170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Collections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err="1" smtClean="0"/>
              <a:t>rdf:first</a:t>
            </a:r>
            <a:endParaRPr lang="en-US" sz="3200" dirty="0"/>
          </a:p>
          <a:p>
            <a:pPr lvl="1"/>
            <a:r>
              <a:rPr lang="en-US" sz="2800" dirty="0" smtClean="0"/>
              <a:t>The </a:t>
            </a:r>
            <a:r>
              <a:rPr lang="en-US" sz="2800" dirty="0"/>
              <a:t>first item in the subject RDF </a:t>
            </a:r>
            <a:r>
              <a:rPr lang="en-US" sz="2800" dirty="0" smtClean="0"/>
              <a:t>list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/>
              <a:t>rdf:Property</a:t>
            </a:r>
            <a:endParaRPr lang="en-US" sz="2800" dirty="0"/>
          </a:p>
          <a:p>
            <a:r>
              <a:rPr lang="en-US" sz="3200" dirty="0" err="1" smtClean="0"/>
              <a:t>rdf:rest</a:t>
            </a:r>
            <a:endParaRPr lang="en-US" sz="3200" dirty="0"/>
          </a:p>
          <a:p>
            <a:pPr lvl="1"/>
            <a:r>
              <a:rPr lang="en-US" sz="2800" dirty="0" smtClean="0"/>
              <a:t>The </a:t>
            </a:r>
            <a:r>
              <a:rPr lang="en-US" sz="2800" dirty="0"/>
              <a:t>rest of the subject RDF list after the first </a:t>
            </a:r>
            <a:r>
              <a:rPr lang="en-US" sz="2800" dirty="0" smtClean="0"/>
              <a:t>item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</a:t>
            </a:r>
            <a:r>
              <a:rPr lang="en-US" sz="2800" dirty="0" smtClean="0"/>
              <a:t>of </a:t>
            </a:r>
            <a:r>
              <a:rPr lang="en-US" sz="2800" dirty="0" err="1" smtClean="0"/>
              <a:t>rdf:Property</a:t>
            </a:r>
            <a:endParaRPr lang="en-US" sz="2800" dirty="0" smtClean="0"/>
          </a:p>
          <a:p>
            <a:r>
              <a:rPr lang="en-US" sz="3200" dirty="0"/>
              <a:t>rdf:_1, rdf:_2, rdf:_3, </a:t>
            </a:r>
            <a:r>
              <a:rPr lang="en-US" sz="3200" dirty="0" smtClean="0"/>
              <a:t>etc.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sub-property of </a:t>
            </a:r>
            <a:r>
              <a:rPr lang="en-US" sz="2800" dirty="0" err="1" smtClean="0"/>
              <a:t>rdfs:member</a:t>
            </a:r>
            <a:endParaRPr lang="en-US" sz="2800" dirty="0" smtClean="0"/>
          </a:p>
          <a:p>
            <a:pPr lvl="1"/>
            <a:r>
              <a:rPr lang="en-US" sz="2800" dirty="0"/>
              <a:t>A</a:t>
            </a:r>
            <a:r>
              <a:rPr lang="en-US" sz="2800" dirty="0" smtClean="0"/>
              <a:t>n </a:t>
            </a:r>
            <a:r>
              <a:rPr lang="en-US" sz="2800" dirty="0"/>
              <a:t>instance of the </a:t>
            </a:r>
            <a:r>
              <a:rPr lang="en-US" sz="2800" dirty="0" smtClean="0"/>
              <a:t>class </a:t>
            </a:r>
            <a:r>
              <a:rPr lang="en-US" sz="2800" dirty="0" err="1" smtClean="0"/>
              <a:t>rdfs:ContainerMembershipProperty</a:t>
            </a:r>
            <a:endParaRPr lang="en-US" sz="2800" i="1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029488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Reification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err="1" smtClean="0"/>
              <a:t>rdf:Statement</a:t>
            </a:r>
            <a:r>
              <a:rPr lang="en-US" sz="3200" dirty="0" smtClean="0"/>
              <a:t> </a:t>
            </a:r>
          </a:p>
          <a:p>
            <a:pPr lvl="1"/>
            <a:r>
              <a:rPr lang="en-US" sz="2800" dirty="0" smtClean="0"/>
              <a:t>The </a:t>
            </a:r>
            <a:r>
              <a:rPr lang="en-US" sz="2800" dirty="0"/>
              <a:t>class of RDF </a:t>
            </a:r>
            <a:r>
              <a:rPr lang="en-US" sz="2800" dirty="0" smtClean="0"/>
              <a:t>statements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 smtClean="0"/>
              <a:t>rdfs:Class</a:t>
            </a:r>
            <a:endParaRPr lang="en-US" sz="2800" dirty="0" smtClean="0"/>
          </a:p>
          <a:p>
            <a:r>
              <a:rPr lang="en-US" sz="3200" dirty="0" err="1" smtClean="0"/>
              <a:t>rdf:subject</a:t>
            </a:r>
            <a:endParaRPr lang="en-US" sz="3200" dirty="0"/>
          </a:p>
          <a:p>
            <a:pPr lvl="1"/>
            <a:r>
              <a:rPr lang="en-US" sz="2800" dirty="0" smtClean="0"/>
              <a:t>The </a:t>
            </a:r>
            <a:r>
              <a:rPr lang="en-US" sz="2800" dirty="0"/>
              <a:t>subject of the subject RDF </a:t>
            </a:r>
            <a:r>
              <a:rPr lang="en-US" sz="2800" dirty="0" smtClean="0"/>
              <a:t>statement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 smtClean="0"/>
              <a:t>rdf:Property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096841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Reification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err="1" smtClean="0"/>
              <a:t>rdf:predicate</a:t>
            </a:r>
            <a:endParaRPr lang="en-US" sz="3200" dirty="0"/>
          </a:p>
          <a:p>
            <a:pPr lvl="1"/>
            <a:r>
              <a:rPr lang="en-US" sz="2800" dirty="0" smtClean="0"/>
              <a:t>The </a:t>
            </a:r>
            <a:r>
              <a:rPr lang="en-US" sz="2800" dirty="0"/>
              <a:t>predicate of the subject RDF </a:t>
            </a:r>
            <a:r>
              <a:rPr lang="en-US" sz="2800" dirty="0" smtClean="0"/>
              <a:t>statement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 smtClean="0"/>
              <a:t>rdf:Property</a:t>
            </a:r>
            <a:endParaRPr lang="en-US" sz="2800" dirty="0"/>
          </a:p>
          <a:p>
            <a:r>
              <a:rPr lang="en-US" sz="3200" dirty="0" err="1" smtClean="0"/>
              <a:t>rdf:object</a:t>
            </a:r>
            <a:endParaRPr lang="en-US" sz="3200" dirty="0"/>
          </a:p>
          <a:p>
            <a:pPr lvl="1"/>
            <a:r>
              <a:rPr lang="en-US" sz="2800" dirty="0" smtClean="0"/>
              <a:t>The </a:t>
            </a:r>
            <a:r>
              <a:rPr lang="en-US" sz="2800" dirty="0"/>
              <a:t>object of the subject RDF </a:t>
            </a:r>
            <a:r>
              <a:rPr lang="en-US" sz="2800" dirty="0" smtClean="0"/>
              <a:t>statement</a:t>
            </a:r>
          </a:p>
          <a:p>
            <a:pPr lvl="1"/>
            <a:r>
              <a:rPr lang="en-US" sz="2800" dirty="0" smtClean="0"/>
              <a:t>An </a:t>
            </a:r>
            <a:r>
              <a:rPr lang="en-US" sz="2800" dirty="0"/>
              <a:t>instance of </a:t>
            </a:r>
            <a:r>
              <a:rPr lang="en-US" sz="2800" dirty="0" err="1" smtClean="0"/>
              <a:t>rdf:Property</a:t>
            </a:r>
            <a:endParaRPr lang="en-US" sz="2800" i="1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5069962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Utility Properties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err="1" smtClean="0"/>
              <a:t>rdf:value</a:t>
            </a:r>
            <a:endParaRPr lang="en-US" sz="2800" dirty="0"/>
          </a:p>
          <a:p>
            <a:pPr lvl="1"/>
            <a:r>
              <a:rPr lang="en-US" sz="2400" dirty="0" smtClean="0"/>
              <a:t>Idiomatic </a:t>
            </a:r>
            <a:r>
              <a:rPr lang="en-US" sz="2400" dirty="0"/>
              <a:t>property used for describing structured </a:t>
            </a:r>
            <a:r>
              <a:rPr lang="en-US" sz="2400" dirty="0" smtClean="0"/>
              <a:t>values</a:t>
            </a:r>
          </a:p>
          <a:p>
            <a:pPr lvl="1"/>
            <a:r>
              <a:rPr lang="en-US" sz="2400" dirty="0" smtClean="0"/>
              <a:t>An instance of </a:t>
            </a:r>
            <a:r>
              <a:rPr lang="en-US" sz="2400" dirty="0" err="1"/>
              <a:t>rdf:Property</a:t>
            </a:r>
            <a:endParaRPr lang="en-US" sz="2400" dirty="0"/>
          </a:p>
          <a:p>
            <a:r>
              <a:rPr lang="en-US" sz="2800" dirty="0" err="1" smtClean="0"/>
              <a:t>rdfs:seeAlso</a:t>
            </a:r>
            <a:endParaRPr lang="en-US" sz="2800" dirty="0"/>
          </a:p>
          <a:p>
            <a:pPr lvl="1"/>
            <a:r>
              <a:rPr lang="en-US" sz="2400" dirty="0" smtClean="0"/>
              <a:t>A </a:t>
            </a:r>
            <a:r>
              <a:rPr lang="en-US" sz="2400" dirty="0"/>
              <a:t>property that indicates a resource that might provide </a:t>
            </a:r>
            <a:r>
              <a:rPr lang="en-US" sz="2400" dirty="0" smtClean="0"/>
              <a:t>additional information </a:t>
            </a:r>
            <a:r>
              <a:rPr lang="en-US" sz="2400" dirty="0"/>
              <a:t>about the subject resource</a:t>
            </a:r>
          </a:p>
          <a:p>
            <a:r>
              <a:rPr lang="en-US" sz="2800" dirty="0" err="1"/>
              <a:t>rdfs:isDefinedBy</a:t>
            </a:r>
            <a:endParaRPr lang="en-US" sz="2800" dirty="0"/>
          </a:p>
          <a:p>
            <a:pPr lvl="1"/>
            <a:r>
              <a:rPr lang="en-US" sz="2400" dirty="0"/>
              <a:t>A property that indicates a resource defining the subject </a:t>
            </a:r>
            <a:r>
              <a:rPr lang="en-US" sz="2400" dirty="0" smtClean="0"/>
              <a:t>resource</a:t>
            </a:r>
          </a:p>
          <a:p>
            <a:pPr lvl="1"/>
            <a:r>
              <a:rPr lang="en-US" sz="2400" dirty="0" smtClean="0"/>
              <a:t>The </a:t>
            </a:r>
            <a:r>
              <a:rPr lang="en-US" sz="2400" dirty="0"/>
              <a:t>defining resource may be an RDF vocabulary in which </a:t>
            </a:r>
            <a:r>
              <a:rPr lang="en-US" sz="2400" dirty="0" smtClean="0"/>
              <a:t>the subject </a:t>
            </a:r>
            <a:r>
              <a:rPr lang="en-US" sz="2400" dirty="0"/>
              <a:t>resource is described</a:t>
            </a:r>
            <a:endParaRPr lang="en-US" sz="2400" i="1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572575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Introduction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RDF and RDF Schema</a:t>
            </a:r>
          </a:p>
          <a:p>
            <a:r>
              <a:rPr lang="en-US" sz="2800" dirty="0" smtClean="0"/>
              <a:t>Description Logics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Querying RDF data with SPARQL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Mapping relational data with R2RML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Other technologies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Ontologies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Datasets</a:t>
            </a:r>
            <a:endParaRPr lang="en-US" sz="28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8436323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Ontologies </a:t>
            </a:r>
            <a:r>
              <a:rPr lang="fr-FR" dirty="0" err="1"/>
              <a:t>Based</a:t>
            </a:r>
            <a:r>
              <a:rPr lang="fr-FR" dirty="0"/>
              <a:t> on Description </a:t>
            </a:r>
            <a:r>
              <a:rPr lang="fr-FR" dirty="0" err="1"/>
              <a:t>Logics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Language roots are </a:t>
            </a:r>
            <a:r>
              <a:rPr lang="en-US" sz="3200" dirty="0"/>
              <a:t>in Description Logics (DL</a:t>
            </a:r>
            <a:r>
              <a:rPr lang="en-US" sz="3200" dirty="0" smtClean="0"/>
              <a:t>)</a:t>
            </a:r>
          </a:p>
          <a:p>
            <a:r>
              <a:rPr lang="en-US" sz="3200" dirty="0" smtClean="0"/>
              <a:t>DAML</a:t>
            </a:r>
            <a:r>
              <a:rPr lang="en-US" sz="3200" dirty="0"/>
              <a:t>, OIL, and DAML + </a:t>
            </a:r>
            <a:r>
              <a:rPr lang="en-US" sz="3200" dirty="0" smtClean="0"/>
              <a:t>OIL</a:t>
            </a:r>
          </a:p>
          <a:p>
            <a:r>
              <a:rPr lang="en-US" sz="3200" dirty="0" smtClean="0"/>
              <a:t>OWL </a:t>
            </a:r>
            <a:r>
              <a:rPr lang="en-US" sz="3200" dirty="0"/>
              <a:t>and OWL 2 </a:t>
            </a:r>
            <a:r>
              <a:rPr lang="en-US" sz="3200" dirty="0" smtClean="0"/>
              <a:t>latest </a:t>
            </a:r>
            <a:r>
              <a:rPr lang="en-US" sz="3200" dirty="0"/>
              <a:t>results in this </a:t>
            </a:r>
            <a:r>
              <a:rPr lang="en-US" sz="3200" dirty="0" smtClean="0"/>
              <a:t>direction</a:t>
            </a:r>
          </a:p>
          <a:p>
            <a:r>
              <a:rPr lang="en-US" sz="3200" dirty="0" smtClean="0"/>
              <a:t>Formal semantics</a:t>
            </a:r>
          </a:p>
          <a:p>
            <a:r>
              <a:rPr lang="en-US" sz="3200" dirty="0" smtClean="0"/>
              <a:t>Syntactically compatible </a:t>
            </a:r>
            <a:r>
              <a:rPr lang="en-US" sz="3200" dirty="0"/>
              <a:t>to the RDF </a:t>
            </a:r>
            <a:r>
              <a:rPr lang="en-US" sz="3200" dirty="0" smtClean="0"/>
              <a:t>serializations</a:t>
            </a:r>
          </a:p>
          <a:p>
            <a:pPr lvl="1"/>
            <a:r>
              <a:rPr lang="en-US" sz="2800" dirty="0" smtClean="0"/>
              <a:t>Ontologies </a:t>
            </a:r>
            <a:r>
              <a:rPr lang="en-US" sz="2800" dirty="0"/>
              <a:t>in OWL can be queried in the same </a:t>
            </a:r>
            <a:r>
              <a:rPr lang="en-US" sz="2800" dirty="0" smtClean="0"/>
              <a:t>approach as </a:t>
            </a:r>
            <a:r>
              <a:rPr lang="en-US" sz="2800" dirty="0"/>
              <a:t>in RDF </a:t>
            </a:r>
            <a:r>
              <a:rPr lang="en-US" sz="2800" dirty="0" smtClean="0"/>
              <a:t>graphs</a:t>
            </a:r>
          </a:p>
          <a:p>
            <a:endParaRPr lang="en-US" sz="32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8196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Description Logics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79" y="1845734"/>
            <a:ext cx="10496409" cy="4023360"/>
          </a:xfrm>
        </p:spPr>
        <p:txBody>
          <a:bodyPr>
            <a:noAutofit/>
          </a:bodyPr>
          <a:lstStyle/>
          <a:p>
            <a:r>
              <a:rPr lang="en-US" sz="3200" dirty="0" smtClean="0"/>
              <a:t>Offers </a:t>
            </a:r>
            <a:r>
              <a:rPr lang="en-US" sz="3200" dirty="0"/>
              <a:t>the language for the description and manipulation of independent individuals, roles, and </a:t>
            </a:r>
            <a:r>
              <a:rPr lang="en-US" sz="3200" dirty="0" smtClean="0"/>
              <a:t>concepts</a:t>
            </a:r>
          </a:p>
          <a:p>
            <a:r>
              <a:rPr lang="en-US" sz="3200" dirty="0"/>
              <a:t>There can be many DL </a:t>
            </a:r>
            <a:r>
              <a:rPr lang="en-US" sz="3200" dirty="0" smtClean="0"/>
              <a:t>languages</a:t>
            </a:r>
          </a:p>
          <a:p>
            <a:pPr lvl="1"/>
            <a:r>
              <a:rPr lang="en-US" sz="2800" dirty="0" smtClean="0"/>
              <a:t>Describe </a:t>
            </a:r>
            <a:r>
              <a:rPr lang="en-US" sz="2800" dirty="0"/>
              <a:t>the world using </a:t>
            </a:r>
            <a:r>
              <a:rPr lang="en-US" sz="2800" dirty="0" smtClean="0"/>
              <a:t>formulas</a:t>
            </a:r>
          </a:p>
          <a:p>
            <a:r>
              <a:rPr lang="en-US" sz="3200" dirty="0" smtClean="0"/>
              <a:t>Formulas constructed using</a:t>
            </a:r>
          </a:p>
          <a:p>
            <a:pPr lvl="1"/>
            <a:r>
              <a:rPr lang="en-US" sz="2800" dirty="0"/>
              <a:t>S</a:t>
            </a:r>
            <a:r>
              <a:rPr lang="en-US" sz="2800" dirty="0" smtClean="0"/>
              <a:t>ets </a:t>
            </a:r>
            <a:r>
              <a:rPr lang="en-US" sz="2800" dirty="0"/>
              <a:t>of concepts</a:t>
            </a:r>
            <a:r>
              <a:rPr lang="en-US" sz="2800" dirty="0" smtClean="0"/>
              <a:t>, roles</a:t>
            </a:r>
            <a:r>
              <a:rPr lang="en-US" sz="2800" dirty="0"/>
              <a:t>, </a:t>
            </a:r>
            <a:r>
              <a:rPr lang="en-US" sz="2800" dirty="0" smtClean="0"/>
              <a:t>individuals</a:t>
            </a:r>
          </a:p>
          <a:p>
            <a:pPr lvl="1"/>
            <a:r>
              <a:rPr lang="en-US" sz="2800" dirty="0" smtClean="0"/>
              <a:t>Constructors, e.g. intersection </a:t>
            </a:r>
            <a:r>
              <a:rPr lang="en-US" sz="2800" dirty="0"/>
              <a:t>∧, union ∨, exists ∃, </a:t>
            </a:r>
            <a:r>
              <a:rPr lang="en-US" sz="2800" dirty="0" smtClean="0"/>
              <a:t>for </a:t>
            </a:r>
            <a:r>
              <a:rPr lang="en-US" sz="2800" dirty="0"/>
              <a:t>each </a:t>
            </a:r>
            <a:r>
              <a:rPr lang="en-US" sz="2800" dirty="0" smtClean="0"/>
              <a:t>∀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0872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Description Logics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79" y="1845734"/>
            <a:ext cx="10496409" cy="4023360"/>
          </a:xfrm>
        </p:spPr>
        <p:txBody>
          <a:bodyPr>
            <a:noAutofit/>
          </a:bodyPr>
          <a:lstStyle/>
          <a:p>
            <a:r>
              <a:rPr lang="en-US" sz="3200" dirty="0" smtClean="0"/>
              <a:t>Variables in </a:t>
            </a:r>
            <a:r>
              <a:rPr lang="en-US" sz="3200" dirty="0"/>
              <a:t>DL can represent arbitrary world </a:t>
            </a:r>
            <a:r>
              <a:rPr lang="en-US" sz="3200" dirty="0" smtClean="0"/>
              <a:t>objects</a:t>
            </a:r>
          </a:p>
          <a:p>
            <a:r>
              <a:rPr lang="en-US" sz="3200" dirty="0" smtClean="0"/>
              <a:t>E.g. a DL formula </a:t>
            </a:r>
            <a:r>
              <a:rPr lang="en-US" sz="3200" dirty="0"/>
              <a:t>can declare that </a:t>
            </a:r>
            <a:r>
              <a:rPr lang="en-US" sz="3200" dirty="0" smtClean="0"/>
              <a:t>a number </a:t>
            </a:r>
            <a:r>
              <a:rPr lang="en-US" sz="3200" i="1" dirty="0"/>
              <a:t>x</a:t>
            </a:r>
            <a:r>
              <a:rPr lang="en-US" sz="3200" dirty="0"/>
              <a:t>, </a:t>
            </a:r>
            <a:r>
              <a:rPr lang="en-US" sz="3200" dirty="0" smtClean="0"/>
              <a:t>greater </a:t>
            </a:r>
            <a:r>
              <a:rPr lang="en-US" sz="3200" dirty="0"/>
              <a:t>than zero </a:t>
            </a:r>
            <a:r>
              <a:rPr lang="en-US" sz="3200" dirty="0" smtClean="0"/>
              <a:t>exists:</a:t>
            </a:r>
          </a:p>
          <a:p>
            <a:pPr lvl="1"/>
            <a:r>
              <a:rPr lang="en-US" sz="2800" dirty="0" smtClean="0"/>
              <a:t>∃</a:t>
            </a:r>
            <a:r>
              <a:rPr lang="en-US" sz="2800" i="1" dirty="0" err="1"/>
              <a:t>x</a:t>
            </a:r>
            <a:r>
              <a:rPr lang="en-US" sz="2800" dirty="0" err="1"/>
              <a:t>:</a:t>
            </a:r>
            <a:r>
              <a:rPr lang="en-US" sz="2800" i="1" dirty="0" err="1"/>
              <a:t>greaterThan</a:t>
            </a:r>
            <a:r>
              <a:rPr lang="en-US" sz="2800" dirty="0"/>
              <a:t>(</a:t>
            </a:r>
            <a:r>
              <a:rPr lang="en-US" sz="2800" i="1" dirty="0"/>
              <a:t>x</a:t>
            </a:r>
            <a:r>
              <a:rPr lang="en-US" sz="2800" dirty="0"/>
              <a:t>; 0</a:t>
            </a:r>
            <a:r>
              <a:rPr lang="en-US" sz="2800" dirty="0" smtClean="0"/>
              <a:t>)</a:t>
            </a:r>
          </a:p>
          <a:p>
            <a:r>
              <a:rPr lang="en-US" sz="3200" dirty="0"/>
              <a:t>Adding more constructors to the basic DL language increases expressiveness</a:t>
            </a:r>
          </a:p>
          <a:p>
            <a:pPr lvl="1"/>
            <a:r>
              <a:rPr lang="en-US" sz="2800" dirty="0"/>
              <a:t>Possible to describe more complex concepts</a:t>
            </a:r>
          </a:p>
          <a:p>
            <a:endParaRPr lang="en-US" sz="2200" dirty="0"/>
          </a:p>
          <a:p>
            <a:endParaRPr lang="en-US" sz="24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34229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Description Logics (3)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E.g. </a:t>
            </a:r>
            <a:r>
              <a:rPr lang="en-US" sz="3200" dirty="0"/>
              <a:t>concept conjunction (</a:t>
            </a:r>
            <a:r>
              <a:rPr lang="en-US" sz="3200" i="1" dirty="0"/>
              <a:t>C </a:t>
            </a:r>
            <a:r>
              <a:rPr lang="en-US" sz="3200" dirty="0"/>
              <a:t>∪ </a:t>
            </a:r>
            <a:r>
              <a:rPr lang="en-US" sz="3200" i="1" dirty="0"/>
              <a:t>D</a:t>
            </a:r>
            <a:r>
              <a:rPr lang="en-US" sz="3200" dirty="0"/>
              <a:t>)</a:t>
            </a:r>
            <a:endParaRPr lang="en-US" sz="3200" dirty="0" smtClean="0"/>
          </a:p>
          <a:p>
            <a:pPr lvl="1"/>
            <a:r>
              <a:rPr lang="en-US" sz="2800" i="1" dirty="0" smtClean="0"/>
              <a:t>Parent </a:t>
            </a:r>
            <a:r>
              <a:rPr lang="en-US" sz="2800" dirty="0"/>
              <a:t>= </a:t>
            </a:r>
            <a:r>
              <a:rPr lang="en-US" sz="2800" i="1" dirty="0"/>
              <a:t>Father </a:t>
            </a:r>
            <a:r>
              <a:rPr lang="en-US" sz="2800" dirty="0"/>
              <a:t>∪ </a:t>
            </a:r>
            <a:r>
              <a:rPr lang="en-US" sz="2800" i="1" dirty="0" smtClean="0"/>
              <a:t>Mother</a:t>
            </a:r>
          </a:p>
          <a:p>
            <a:r>
              <a:rPr lang="en-US" sz="3200" dirty="0"/>
              <a:t>Expressiveness used in describing the world varies according to the subset of the language that is used</a:t>
            </a:r>
          </a:p>
          <a:p>
            <a:r>
              <a:rPr lang="en-US" sz="3200" dirty="0" smtClean="0"/>
              <a:t>Differentiation affects</a:t>
            </a:r>
          </a:p>
          <a:p>
            <a:pPr lvl="1"/>
            <a:r>
              <a:rPr lang="en-US" sz="2800" dirty="0" smtClean="0"/>
              <a:t>World </a:t>
            </a:r>
            <a:r>
              <a:rPr lang="en-US" sz="2800" dirty="0"/>
              <a:t>description </a:t>
            </a:r>
            <a:r>
              <a:rPr lang="en-US" sz="2800" dirty="0" smtClean="0"/>
              <a:t>capabilities</a:t>
            </a:r>
          </a:p>
          <a:p>
            <a:pPr lvl="1"/>
            <a:r>
              <a:rPr lang="en-US" sz="2800" dirty="0" smtClean="0"/>
              <a:t>Behavior </a:t>
            </a:r>
            <a:r>
              <a:rPr lang="en-US" sz="2800" dirty="0"/>
              <a:t>and performance of </a:t>
            </a:r>
            <a:r>
              <a:rPr lang="en-US" sz="2800" dirty="0" smtClean="0"/>
              <a:t>processing algorithms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660613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Web Ontology </a:t>
            </a:r>
            <a:r>
              <a:rPr lang="en-US" dirty="0" smtClean="0"/>
              <a:t>Language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OWL language is directly related to </a:t>
            </a:r>
            <a:r>
              <a:rPr lang="en-US" sz="2800" dirty="0" smtClean="0"/>
              <a:t>DL</a:t>
            </a:r>
          </a:p>
          <a:p>
            <a:pPr lvl="1"/>
            <a:r>
              <a:rPr lang="en-US" sz="2400" dirty="0" smtClean="0"/>
              <a:t>Different “</a:t>
            </a:r>
            <a:r>
              <a:rPr lang="en-US" sz="2400" dirty="0"/>
              <a:t>flavors” correspond to different DL language </a:t>
            </a:r>
            <a:r>
              <a:rPr lang="en-US" sz="2400" dirty="0" smtClean="0"/>
              <a:t>subsets</a:t>
            </a:r>
          </a:p>
          <a:p>
            <a:r>
              <a:rPr lang="en-US" sz="2800" dirty="0" smtClean="0"/>
              <a:t>Successor </a:t>
            </a:r>
            <a:r>
              <a:rPr lang="en-US" sz="2800" dirty="0"/>
              <a:t>of </a:t>
            </a:r>
            <a:r>
              <a:rPr lang="en-US" sz="2800" dirty="0" smtClean="0"/>
              <a:t>DAML+OIL</a:t>
            </a:r>
          </a:p>
          <a:p>
            <a:pPr lvl="1"/>
            <a:r>
              <a:rPr lang="en-US" sz="2400" dirty="0"/>
              <a:t>Creation of the OWL language officially begins with the initiation of the DAML project</a:t>
            </a:r>
          </a:p>
          <a:p>
            <a:pPr lvl="1"/>
            <a:r>
              <a:rPr lang="en-US" sz="2400" dirty="0"/>
              <a:t>DAML, combined to OIL led to the creation of DAML + </a:t>
            </a:r>
            <a:r>
              <a:rPr lang="en-US" sz="2400" dirty="0" smtClean="0"/>
              <a:t>OIL</a:t>
            </a:r>
          </a:p>
          <a:p>
            <a:pPr lvl="2"/>
            <a:r>
              <a:rPr lang="en-US" sz="2000" dirty="0" smtClean="0"/>
              <a:t>An </a:t>
            </a:r>
            <a:r>
              <a:rPr lang="en-US" sz="2000" dirty="0"/>
              <a:t>extension of </a:t>
            </a:r>
            <a:r>
              <a:rPr lang="en-US" sz="2000" dirty="0" smtClean="0"/>
              <a:t>RDFS</a:t>
            </a:r>
            <a:endParaRPr lang="en-US" sz="2000" dirty="0"/>
          </a:p>
          <a:p>
            <a:pPr lvl="1"/>
            <a:r>
              <a:rPr lang="en-US" sz="2400" dirty="0"/>
              <a:t>OWL is the successor of DAML + </a:t>
            </a:r>
            <a:r>
              <a:rPr lang="en-US" sz="2400" dirty="0" smtClean="0"/>
              <a:t>OIL</a:t>
            </a:r>
            <a:endParaRPr lang="en-US" sz="2400" dirty="0"/>
          </a:p>
          <a:p>
            <a:r>
              <a:rPr lang="en-US" sz="2800" dirty="0" smtClean="0"/>
              <a:t>W3C recommendation, currently </a:t>
            </a:r>
            <a:r>
              <a:rPr lang="en-US" sz="2800" dirty="0"/>
              <a:t>in version </a:t>
            </a:r>
            <a:r>
              <a:rPr lang="en-US" sz="2800" dirty="0" smtClean="0"/>
              <a:t>2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56940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URI – Uniform Resource Identifier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845733"/>
            <a:ext cx="10970542" cy="4414389"/>
          </a:xfrm>
        </p:spPr>
        <p:txBody>
          <a:bodyPr>
            <a:noAutofit/>
          </a:bodyPr>
          <a:lstStyle/>
          <a:p>
            <a:pPr>
              <a:lnSpc>
                <a:spcPct val="85000"/>
              </a:lnSpc>
            </a:pPr>
            <a:r>
              <a:rPr lang="en-US" sz="3200" dirty="0" smtClean="0"/>
              <a:t>URL</a:t>
            </a:r>
          </a:p>
          <a:p>
            <a:pPr lvl="1">
              <a:lnSpc>
                <a:spcPct val="85000"/>
              </a:lnSpc>
            </a:pPr>
            <a:r>
              <a:rPr lang="en-US" sz="2800" dirty="0" smtClean="0"/>
              <a:t>Identifies a document location</a:t>
            </a:r>
            <a:endParaRPr lang="el-GR" sz="2800" dirty="0" smtClean="0"/>
          </a:p>
          <a:p>
            <a:pPr lvl="1">
              <a:lnSpc>
                <a:spcPct val="85000"/>
              </a:lnSpc>
            </a:pPr>
            <a:r>
              <a:rPr lang="en-US" sz="2800" dirty="0" smtClean="0"/>
              <a:t>Address of a document or other entity that </a:t>
            </a:r>
            <a:r>
              <a:rPr lang="en-US" sz="2800" dirty="0"/>
              <a:t>can be found online</a:t>
            </a:r>
            <a:endParaRPr lang="el-GR" sz="2800" dirty="0" smtClean="0"/>
          </a:p>
          <a:p>
            <a:pPr>
              <a:lnSpc>
                <a:spcPct val="85000"/>
              </a:lnSpc>
            </a:pPr>
            <a:r>
              <a:rPr lang="en-US" sz="3200" dirty="0" smtClean="0"/>
              <a:t>URI</a:t>
            </a:r>
          </a:p>
          <a:p>
            <a:pPr lvl="1">
              <a:lnSpc>
                <a:spcPct val="85000"/>
              </a:lnSpc>
            </a:pPr>
            <a:r>
              <a:rPr lang="en-US" sz="2800" dirty="0" smtClean="0"/>
              <a:t>Provides </a:t>
            </a:r>
            <a:r>
              <a:rPr lang="en-US" sz="2800" dirty="0"/>
              <a:t>a more generic means to identify anything that exists in the </a:t>
            </a:r>
            <a:r>
              <a:rPr lang="en-US" sz="2800" dirty="0" smtClean="0"/>
              <a:t>world</a:t>
            </a:r>
          </a:p>
          <a:p>
            <a:pPr>
              <a:lnSpc>
                <a:spcPct val="85000"/>
              </a:lnSpc>
            </a:pPr>
            <a:r>
              <a:rPr lang="en-US" sz="3200" dirty="0" smtClean="0"/>
              <a:t>IRI</a:t>
            </a:r>
          </a:p>
          <a:p>
            <a:pPr lvl="1">
              <a:lnSpc>
                <a:spcPct val="85000"/>
              </a:lnSpc>
            </a:pPr>
            <a:r>
              <a:rPr lang="en-US" sz="2800" dirty="0" smtClean="0"/>
              <a:t>Internationalized URI</a:t>
            </a:r>
          </a:p>
          <a:p>
            <a:pPr>
              <a:lnSpc>
                <a:spcPct val="85000"/>
              </a:lnSpc>
            </a:pPr>
            <a:r>
              <a:rPr lang="en-US" sz="3200" dirty="0" smtClean="0"/>
              <a:t>IRI </a:t>
            </a:r>
            <a:r>
              <a:rPr lang="en-US" sz="3200" dirty="0">
                <a:latin typeface="Cambria Math" panose="02040503050406030204" pitchFamily="18" charset="0"/>
                <a:ea typeface="Cambria Math" panose="02040503050406030204" pitchFamily="18" charset="0"/>
              </a:rPr>
              <a:t>⊇</a:t>
            </a:r>
            <a:r>
              <a:rPr lang="en-US" sz="3200" dirty="0"/>
              <a:t> URI </a:t>
            </a:r>
            <a:r>
              <a:rPr lang="en-US" sz="3200" dirty="0">
                <a:latin typeface="Cambria Math" panose="02040503050406030204" pitchFamily="18" charset="0"/>
                <a:ea typeface="Cambria Math" panose="02040503050406030204" pitchFamily="18" charset="0"/>
              </a:rPr>
              <a:t>⊇ </a:t>
            </a:r>
            <a:r>
              <a:rPr lang="en-US" sz="3200" dirty="0"/>
              <a:t>URL</a:t>
            </a:r>
            <a:endParaRPr lang="el-GR" sz="3200" dirty="0"/>
          </a:p>
          <a:p>
            <a:pPr lvl="1">
              <a:lnSpc>
                <a:spcPct val="85000"/>
              </a:lnSpc>
            </a:pPr>
            <a:endParaRPr lang="en-US" sz="2800" dirty="0"/>
          </a:p>
          <a:p>
            <a:pPr lvl="2">
              <a:lnSpc>
                <a:spcPct val="85000"/>
              </a:lnSpc>
            </a:pPr>
            <a:endParaRPr lang="el-GR" sz="2400" dirty="0" smtClean="0"/>
          </a:p>
          <a:p>
            <a:pPr lvl="1">
              <a:lnSpc>
                <a:spcPct val="85000"/>
              </a:lnSpc>
            </a:pP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4436256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Web Ontology </a:t>
            </a:r>
            <a:r>
              <a:rPr lang="en-US" dirty="0" smtClean="0"/>
              <a:t>Language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Designed </a:t>
            </a:r>
            <a:r>
              <a:rPr lang="en-US" sz="3200" dirty="0"/>
              <a:t>in order to allow applications to process the information content </a:t>
            </a:r>
            <a:r>
              <a:rPr lang="en-US" sz="3200" dirty="0" smtClean="0"/>
              <a:t>itself instead </a:t>
            </a:r>
            <a:r>
              <a:rPr lang="en-US" sz="3200" dirty="0"/>
              <a:t>of simply presenting the </a:t>
            </a:r>
            <a:r>
              <a:rPr lang="en-US" sz="3200" dirty="0" smtClean="0"/>
              <a:t>information</a:t>
            </a:r>
          </a:p>
          <a:p>
            <a:r>
              <a:rPr lang="en-US" sz="3200" dirty="0" smtClean="0"/>
              <a:t>The </a:t>
            </a:r>
            <a:r>
              <a:rPr lang="en-US" sz="3200" dirty="0"/>
              <a:t>goal is to provide a schema that </a:t>
            </a:r>
            <a:r>
              <a:rPr lang="en-US" sz="3200" dirty="0" smtClean="0"/>
              <a:t>will be </a:t>
            </a:r>
            <a:r>
              <a:rPr lang="en-US" sz="3200" dirty="0"/>
              <a:t>compatible both to the Semantic Web and the World Wide Web </a:t>
            </a:r>
            <a:r>
              <a:rPr lang="en-US" sz="3200" dirty="0" smtClean="0"/>
              <a:t>architecture</a:t>
            </a:r>
          </a:p>
          <a:p>
            <a:r>
              <a:rPr lang="en-US" sz="3200" dirty="0" smtClean="0"/>
              <a:t>Makes </a:t>
            </a:r>
            <a:r>
              <a:rPr lang="en-US" sz="3200" dirty="0"/>
              <a:t>information more </a:t>
            </a:r>
            <a:r>
              <a:rPr lang="en-US" sz="3200" dirty="0" smtClean="0"/>
              <a:t>machine- and </a:t>
            </a:r>
            <a:r>
              <a:rPr lang="en-US" sz="3200" dirty="0"/>
              <a:t>human- </a:t>
            </a:r>
            <a:r>
              <a:rPr lang="en-US" sz="3200" dirty="0" err="1"/>
              <a:t>processable</a:t>
            </a:r>
            <a:r>
              <a:rPr lang="en-US" sz="3200" dirty="0"/>
              <a:t> 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6127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Web Ontology </a:t>
            </a:r>
            <a:r>
              <a:rPr lang="en-US" dirty="0" smtClean="0"/>
              <a:t>Language (3)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/>
              <a:t>First version comprised three flavors</a:t>
            </a:r>
          </a:p>
          <a:p>
            <a:pPr lvl="1"/>
            <a:r>
              <a:rPr lang="en-US" sz="2400" dirty="0" smtClean="0"/>
              <a:t>Lite</a:t>
            </a:r>
            <a:r>
              <a:rPr lang="en-US" sz="2400" dirty="0"/>
              <a:t>, </a:t>
            </a:r>
            <a:r>
              <a:rPr lang="en-US" sz="2400" dirty="0" smtClean="0"/>
              <a:t>DL, Full</a:t>
            </a:r>
          </a:p>
          <a:p>
            <a:r>
              <a:rPr lang="en-US" sz="2800" dirty="0"/>
              <a:t>OWL </a:t>
            </a:r>
            <a:r>
              <a:rPr lang="en-US" sz="2800" dirty="0" smtClean="0"/>
              <a:t>Lite</a:t>
            </a:r>
          </a:p>
          <a:p>
            <a:pPr lvl="1"/>
            <a:r>
              <a:rPr lang="en-US" sz="2400" dirty="0" smtClean="0"/>
              <a:t>Designed </a:t>
            </a:r>
            <a:r>
              <a:rPr lang="en-US" sz="2400" dirty="0"/>
              <a:t>keeping </a:t>
            </a:r>
            <a:r>
              <a:rPr lang="en-US" sz="2400" dirty="0" smtClean="0"/>
              <a:t>in mind </a:t>
            </a:r>
            <a:r>
              <a:rPr lang="en-US" sz="2400" dirty="0"/>
              <a:t>that it had to resemble </a:t>
            </a:r>
            <a:r>
              <a:rPr lang="en-US" sz="2400" dirty="0" smtClean="0"/>
              <a:t>RDFS</a:t>
            </a:r>
          </a:p>
          <a:p>
            <a:r>
              <a:rPr lang="en-US" sz="2800" dirty="0" smtClean="0"/>
              <a:t>OWL DL</a:t>
            </a:r>
          </a:p>
          <a:p>
            <a:pPr lvl="1"/>
            <a:r>
              <a:rPr lang="en-US" sz="2400" dirty="0" smtClean="0"/>
              <a:t>Guaranteed </a:t>
            </a:r>
            <a:r>
              <a:rPr lang="en-US" sz="2400" dirty="0"/>
              <a:t>that all reasoning procedures are finite and return a </a:t>
            </a:r>
            <a:r>
              <a:rPr lang="en-US" sz="2400" dirty="0" smtClean="0"/>
              <a:t>result</a:t>
            </a:r>
          </a:p>
          <a:p>
            <a:r>
              <a:rPr lang="en-US" sz="2800" dirty="0" smtClean="0"/>
              <a:t>OWL Full</a:t>
            </a:r>
          </a:p>
          <a:p>
            <a:pPr lvl="1"/>
            <a:r>
              <a:rPr lang="en-US" sz="2400" dirty="0" smtClean="0"/>
              <a:t>The whole wealth </a:t>
            </a:r>
            <a:r>
              <a:rPr lang="en-US" sz="2400" dirty="0"/>
              <a:t>and expressiveness of the </a:t>
            </a:r>
            <a:r>
              <a:rPr lang="en-US" sz="2400" dirty="0" smtClean="0"/>
              <a:t>language</a:t>
            </a:r>
          </a:p>
          <a:p>
            <a:pPr lvl="1"/>
            <a:r>
              <a:rPr lang="en-US" sz="2400" dirty="0" smtClean="0"/>
              <a:t>Reasoning </a:t>
            </a:r>
            <a:r>
              <a:rPr lang="en-US" sz="2400" dirty="0"/>
              <a:t>is not guaranteed </a:t>
            </a:r>
            <a:r>
              <a:rPr lang="en-US" sz="2400" dirty="0" smtClean="0"/>
              <a:t>to be finite </a:t>
            </a:r>
          </a:p>
          <a:p>
            <a:pPr lvl="2"/>
            <a:r>
              <a:rPr lang="en-US" sz="2000" dirty="0" smtClean="0"/>
              <a:t>Even </a:t>
            </a:r>
            <a:r>
              <a:rPr lang="en-US" sz="2000" dirty="0"/>
              <a:t>for small declaration </a:t>
            </a:r>
            <a:r>
              <a:rPr lang="en-US" sz="2000" dirty="0" smtClean="0"/>
              <a:t>sets</a:t>
            </a:r>
            <a:endParaRPr lang="en-US" sz="20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4444578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Web Ontology </a:t>
            </a:r>
            <a:r>
              <a:rPr lang="en-US" dirty="0" smtClean="0"/>
              <a:t>Language (4)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An OWL ontology may also comprise declarations </a:t>
            </a:r>
            <a:r>
              <a:rPr lang="en-US" sz="3200" dirty="0" smtClean="0"/>
              <a:t>from RDF </a:t>
            </a:r>
            <a:r>
              <a:rPr lang="en-US" sz="3200" dirty="0"/>
              <a:t>and </a:t>
            </a:r>
            <a:r>
              <a:rPr lang="en-US" sz="3200" dirty="0" smtClean="0"/>
              <a:t>RDFS</a:t>
            </a:r>
          </a:p>
          <a:p>
            <a:pPr lvl="1"/>
            <a:r>
              <a:rPr lang="en-US" sz="2800" dirty="0" smtClean="0"/>
              <a:t>E.g. </a:t>
            </a:r>
            <a:r>
              <a:rPr lang="en-US" sz="2800" dirty="0" err="1" smtClean="0"/>
              <a:t>rdfs:subClassOf</a:t>
            </a:r>
            <a:r>
              <a:rPr lang="en-US" sz="2800" dirty="0"/>
              <a:t>, </a:t>
            </a:r>
            <a:r>
              <a:rPr lang="en-US" sz="2800" dirty="0" err="1" smtClean="0"/>
              <a:t>rdfs:range</a:t>
            </a:r>
            <a:r>
              <a:rPr lang="en-US" sz="2800" dirty="0" smtClean="0"/>
              <a:t>, </a:t>
            </a:r>
            <a:r>
              <a:rPr lang="en-US" sz="2800" dirty="0" err="1" smtClean="0"/>
              <a:t>rdf:resource</a:t>
            </a:r>
            <a:endParaRPr lang="en-US" sz="2800" dirty="0" smtClean="0"/>
          </a:p>
          <a:p>
            <a:r>
              <a:rPr lang="en-US" sz="3200" dirty="0"/>
              <a:t>OWL </a:t>
            </a:r>
            <a:r>
              <a:rPr lang="en-US" sz="3200" dirty="0" smtClean="0"/>
              <a:t>uses them </a:t>
            </a:r>
            <a:r>
              <a:rPr lang="en-US" sz="3200" dirty="0"/>
              <a:t>and relies on them </a:t>
            </a:r>
            <a:r>
              <a:rPr lang="en-US" sz="3200" dirty="0" smtClean="0"/>
              <a:t>in order </a:t>
            </a:r>
            <a:r>
              <a:rPr lang="en-US" sz="3200" dirty="0"/>
              <a:t>to model its </a:t>
            </a:r>
            <a:r>
              <a:rPr lang="en-US" sz="3200" dirty="0" smtClean="0"/>
              <a:t>concepts</a:t>
            </a:r>
            <a:endParaRPr lang="en-US" sz="3200" dirty="0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25" name="Footer Placeholder 2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52</a:t>
            </a:fld>
            <a:endParaRPr lang="en-US"/>
          </a:p>
        </p:txBody>
      </p:sp>
      <p:cxnSp>
        <p:nvCxnSpPr>
          <p:cNvPr id="4" name="Straight Connector 8"/>
          <p:cNvCxnSpPr>
            <a:stCxn id="22" idx="0"/>
            <a:endCxn id="19" idx="0"/>
          </p:cNvCxnSpPr>
          <p:nvPr/>
        </p:nvCxnSpPr>
        <p:spPr>
          <a:xfrm rot="16200000" flipV="1">
            <a:off x="8324278" y="4104455"/>
            <a:ext cx="398462" cy="2505515"/>
          </a:xfrm>
          <a:prstGeom prst="bentConnector3">
            <a:avLst>
              <a:gd name="adj1" fmla="val 42851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8"/>
          <p:cNvCxnSpPr>
            <a:stCxn id="10" idx="2"/>
            <a:endCxn id="18" idx="0"/>
          </p:cNvCxnSpPr>
          <p:nvPr/>
        </p:nvCxnSpPr>
        <p:spPr>
          <a:xfrm rot="16200000" flipH="1">
            <a:off x="5703094" y="3188688"/>
            <a:ext cx="287337" cy="2847975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8"/>
          <p:cNvCxnSpPr>
            <a:stCxn id="20" idx="0"/>
            <a:endCxn id="19" idx="0"/>
          </p:cNvCxnSpPr>
          <p:nvPr/>
        </p:nvCxnSpPr>
        <p:spPr>
          <a:xfrm rot="5400000" flipH="1" flipV="1">
            <a:off x="5803901" y="4089594"/>
            <a:ext cx="398462" cy="2535237"/>
          </a:xfrm>
          <a:prstGeom prst="bentConnector3">
            <a:avLst>
              <a:gd name="adj1" fmla="val 42630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8"/>
          <p:cNvCxnSpPr>
            <a:stCxn id="10" idx="2"/>
            <a:endCxn id="15" idx="0"/>
          </p:cNvCxnSpPr>
          <p:nvPr/>
        </p:nvCxnSpPr>
        <p:spPr>
          <a:xfrm rot="5400000">
            <a:off x="3671094" y="4004663"/>
            <a:ext cx="287337" cy="1216025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Group 11"/>
          <p:cNvGrpSpPr>
            <a:grpSpLocks/>
          </p:cNvGrpSpPr>
          <p:nvPr/>
        </p:nvGrpSpPr>
        <p:grpSpPr bwMode="auto">
          <a:xfrm>
            <a:off x="3479800" y="4067369"/>
            <a:ext cx="1885950" cy="512763"/>
            <a:chOff x="3479800" y="3711575"/>
            <a:chExt cx="1885950" cy="512763"/>
          </a:xfrm>
        </p:grpSpPr>
        <p:sp>
          <p:nvSpPr>
            <p:cNvPr id="10" name="Rectangle 9"/>
            <p:cNvSpPr/>
            <p:nvPr/>
          </p:nvSpPr>
          <p:spPr>
            <a:xfrm>
              <a:off x="3479800" y="3711575"/>
              <a:ext cx="1885950" cy="40163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2000" dirty="0" err="1">
                  <a:solidFill>
                    <a:schemeClr val="tx1"/>
                  </a:solidFill>
                  <a:cs typeface="Times New Roman" panose="02020603050405020304" pitchFamily="18" charset="0"/>
                </a:rPr>
                <a:t>rdfs:Resource</a:t>
              </a:r>
              <a:endParaRPr lang="en-US" sz="2000" dirty="0">
                <a:solidFill>
                  <a:schemeClr val="tx1"/>
                </a:solidFill>
                <a:cs typeface="Times New Roman" panose="02020603050405020304" pitchFamily="18" charset="0"/>
              </a:endParaRPr>
            </a:p>
          </p:txBody>
        </p:sp>
        <p:sp>
          <p:nvSpPr>
            <p:cNvPr id="11" name="Isosceles Triangle 10"/>
            <p:cNvSpPr/>
            <p:nvPr/>
          </p:nvSpPr>
          <p:spPr>
            <a:xfrm>
              <a:off x="4341813" y="4113213"/>
              <a:ext cx="161925" cy="111125"/>
            </a:xfrm>
            <a:prstGeom prst="triangl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sz="2000"/>
            </a:p>
          </p:txBody>
        </p:sp>
      </p:grpSp>
      <p:sp>
        <p:nvSpPr>
          <p:cNvPr id="12" name="Rectangle 11"/>
          <p:cNvSpPr/>
          <p:nvPr/>
        </p:nvSpPr>
        <p:spPr>
          <a:xfrm>
            <a:off x="1552575" y="5556444"/>
            <a:ext cx="1885950" cy="40163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2000" dirty="0" err="1">
                <a:solidFill>
                  <a:schemeClr val="tx1"/>
                </a:solidFill>
                <a:cs typeface="Times New Roman" panose="02020603050405020304" pitchFamily="18" charset="0"/>
              </a:rPr>
              <a:t>owl:Class</a:t>
            </a:r>
            <a:endParaRPr lang="en-US" sz="20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cxnSp>
        <p:nvCxnSpPr>
          <p:cNvPr id="13" name="Straight Connector 8"/>
          <p:cNvCxnSpPr>
            <a:stCxn id="15" idx="2"/>
            <a:endCxn id="12" idx="0"/>
          </p:cNvCxnSpPr>
          <p:nvPr/>
        </p:nvCxnSpPr>
        <p:spPr>
          <a:xfrm rot="5400000">
            <a:off x="2651919" y="5001613"/>
            <a:ext cx="398462" cy="711200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" name="Group 12"/>
          <p:cNvGrpSpPr>
            <a:grpSpLocks/>
          </p:cNvGrpSpPr>
          <p:nvPr/>
        </p:nvGrpSpPr>
        <p:grpSpPr bwMode="auto">
          <a:xfrm>
            <a:off x="2263775" y="4756344"/>
            <a:ext cx="1885950" cy="512763"/>
            <a:chOff x="1379538" y="4400550"/>
            <a:chExt cx="1885950" cy="512763"/>
          </a:xfrm>
        </p:grpSpPr>
        <p:sp>
          <p:nvSpPr>
            <p:cNvPr id="15" name="Rectangle 14"/>
            <p:cNvSpPr/>
            <p:nvPr/>
          </p:nvSpPr>
          <p:spPr>
            <a:xfrm>
              <a:off x="1379538" y="4400550"/>
              <a:ext cx="1885950" cy="40163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2000" dirty="0" err="1">
                  <a:solidFill>
                    <a:schemeClr val="tx1"/>
                  </a:solidFill>
                  <a:cs typeface="Times New Roman" panose="02020603050405020304" pitchFamily="18" charset="0"/>
                </a:rPr>
                <a:t>rdfs:Class</a:t>
              </a:r>
              <a:endParaRPr lang="en-US" sz="2000" dirty="0">
                <a:solidFill>
                  <a:schemeClr val="tx1"/>
                </a:solidFill>
                <a:cs typeface="Times New Roman" panose="02020603050405020304" pitchFamily="18" charset="0"/>
              </a:endParaRPr>
            </a:p>
          </p:txBody>
        </p:sp>
        <p:sp>
          <p:nvSpPr>
            <p:cNvPr id="16" name="Isosceles Triangle 15"/>
            <p:cNvSpPr/>
            <p:nvPr/>
          </p:nvSpPr>
          <p:spPr>
            <a:xfrm>
              <a:off x="2241551" y="4802188"/>
              <a:ext cx="161925" cy="111125"/>
            </a:xfrm>
            <a:prstGeom prst="triangl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sz="2000"/>
            </a:p>
          </p:txBody>
        </p:sp>
      </p:grpSp>
      <p:grpSp>
        <p:nvGrpSpPr>
          <p:cNvPr id="17" name="Group 28"/>
          <p:cNvGrpSpPr>
            <a:grpSpLocks/>
          </p:cNvGrpSpPr>
          <p:nvPr/>
        </p:nvGrpSpPr>
        <p:grpSpPr bwMode="auto">
          <a:xfrm>
            <a:off x="6327775" y="4756344"/>
            <a:ext cx="1885950" cy="512763"/>
            <a:chOff x="3479800" y="3711575"/>
            <a:chExt cx="1885950" cy="512763"/>
          </a:xfrm>
        </p:grpSpPr>
        <p:sp>
          <p:nvSpPr>
            <p:cNvPr id="18" name="Rectangle 17"/>
            <p:cNvSpPr/>
            <p:nvPr/>
          </p:nvSpPr>
          <p:spPr>
            <a:xfrm>
              <a:off x="3479800" y="3711575"/>
              <a:ext cx="1885950" cy="40163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2000" dirty="0">
                  <a:solidFill>
                    <a:schemeClr val="tx1"/>
                  </a:solidFill>
                  <a:cs typeface="Times New Roman" panose="02020603050405020304" pitchFamily="18" charset="0"/>
                </a:rPr>
                <a:t>rdf:Property</a:t>
              </a:r>
            </a:p>
          </p:txBody>
        </p:sp>
        <p:sp>
          <p:nvSpPr>
            <p:cNvPr id="19" name="Isosceles Triangle 18"/>
            <p:cNvSpPr/>
            <p:nvPr/>
          </p:nvSpPr>
          <p:spPr>
            <a:xfrm>
              <a:off x="4341813" y="4113213"/>
              <a:ext cx="161925" cy="111125"/>
            </a:xfrm>
            <a:prstGeom prst="triangl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sz="2000"/>
            </a:p>
          </p:txBody>
        </p:sp>
      </p:grpSp>
      <p:sp>
        <p:nvSpPr>
          <p:cNvPr id="20" name="Rectangle 19"/>
          <p:cNvSpPr/>
          <p:nvPr/>
        </p:nvSpPr>
        <p:spPr>
          <a:xfrm>
            <a:off x="3632200" y="5556444"/>
            <a:ext cx="2205038" cy="40163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2000" dirty="0" err="1">
                <a:solidFill>
                  <a:schemeClr val="tx1"/>
                </a:solidFill>
                <a:cs typeface="Times New Roman" panose="02020603050405020304" pitchFamily="18" charset="0"/>
              </a:rPr>
              <a:t>owl:DataProperty</a:t>
            </a:r>
            <a:endParaRPr lang="en-US" sz="20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6026150" y="5556444"/>
            <a:ext cx="2206625" cy="40163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2000" dirty="0" err="1">
                <a:solidFill>
                  <a:schemeClr val="tx1"/>
                </a:solidFill>
                <a:cs typeface="Times New Roman" panose="02020603050405020304" pitchFamily="18" charset="0"/>
              </a:rPr>
              <a:t>owl:ObjectProperty</a:t>
            </a:r>
            <a:endParaRPr lang="en-US" sz="20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8421688" y="5556444"/>
            <a:ext cx="2709156" cy="40163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2000" dirty="0" err="1">
                <a:solidFill>
                  <a:schemeClr val="tx1"/>
                </a:solidFill>
                <a:cs typeface="Times New Roman" panose="02020603050405020304" pitchFamily="18" charset="0"/>
              </a:rPr>
              <a:t>owl:AnnotationProperty</a:t>
            </a:r>
            <a:endParaRPr lang="en-US" sz="20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cxnSp>
        <p:nvCxnSpPr>
          <p:cNvPr id="29" name="Straight Connector 28"/>
          <p:cNvCxnSpPr/>
          <p:nvPr/>
        </p:nvCxnSpPr>
        <p:spPr>
          <a:xfrm flipH="1">
            <a:off x="7128034" y="5391150"/>
            <a:ext cx="1428" cy="162913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09088748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OWL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Very similar </a:t>
            </a:r>
            <a:r>
              <a:rPr lang="en-US" sz="3200" dirty="0"/>
              <a:t>overall structure to </a:t>
            </a:r>
            <a:r>
              <a:rPr lang="en-US" sz="3200" dirty="0" smtClean="0"/>
              <a:t>the first version of OWL </a:t>
            </a:r>
          </a:p>
          <a:p>
            <a:r>
              <a:rPr lang="en-US" sz="3200" dirty="0" smtClean="0"/>
              <a:t>Backwards </a:t>
            </a:r>
            <a:r>
              <a:rPr lang="en-US" sz="3200" dirty="0"/>
              <a:t>compatible </a:t>
            </a:r>
            <a:endParaRPr lang="en-US" sz="3200" dirty="0" smtClean="0"/>
          </a:p>
          <a:p>
            <a:pPr lvl="1"/>
            <a:r>
              <a:rPr lang="en-US" sz="2800" dirty="0" smtClean="0"/>
              <a:t>Every OWL </a:t>
            </a:r>
            <a:r>
              <a:rPr lang="en-US" sz="2800" dirty="0"/>
              <a:t>1 </a:t>
            </a:r>
            <a:r>
              <a:rPr lang="en-US" sz="2800" dirty="0" smtClean="0"/>
              <a:t>ontology is </a:t>
            </a:r>
            <a:r>
              <a:rPr lang="en-US" sz="2800" dirty="0"/>
              <a:t>also an OWL 2 </a:t>
            </a:r>
            <a:r>
              <a:rPr lang="en-US" sz="2800" dirty="0" smtClean="0"/>
              <a:t>ontology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870245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OWL 2 Additional Features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Additional </a:t>
            </a:r>
            <a:r>
              <a:rPr lang="en-US" sz="3200" dirty="0"/>
              <a:t>property and qualified cardinality </a:t>
            </a:r>
            <a:r>
              <a:rPr lang="en-US" sz="3200" dirty="0" smtClean="0"/>
              <a:t>constructors</a:t>
            </a:r>
          </a:p>
          <a:p>
            <a:pPr lvl="1"/>
            <a:r>
              <a:rPr lang="en-US" sz="2800" dirty="0" smtClean="0"/>
              <a:t>Minimum</a:t>
            </a:r>
            <a:r>
              <a:rPr lang="en-US" sz="2800" dirty="0"/>
              <a:t>, maximum or exact qualified cardinality restrictions, object and data </a:t>
            </a:r>
            <a:r>
              <a:rPr lang="en-US" sz="2800" dirty="0" smtClean="0"/>
              <a:t>properties</a:t>
            </a:r>
          </a:p>
          <a:p>
            <a:pPr lvl="2"/>
            <a:r>
              <a:rPr lang="en-US" sz="2400" dirty="0" smtClean="0"/>
              <a:t>E.g. </a:t>
            </a:r>
            <a:r>
              <a:rPr lang="en-US" sz="2400" dirty="0" err="1" smtClean="0"/>
              <a:t>ObjectMinCardinality</a:t>
            </a:r>
            <a:r>
              <a:rPr lang="en-US" sz="2400" dirty="0"/>
              <a:t>, </a:t>
            </a:r>
            <a:r>
              <a:rPr lang="en-US" sz="2400" dirty="0" err="1" smtClean="0"/>
              <a:t>DataMaxCardinality</a:t>
            </a:r>
            <a:endParaRPr lang="en-US" sz="2400" dirty="0"/>
          </a:p>
          <a:p>
            <a:r>
              <a:rPr lang="en-US" sz="3200" dirty="0" smtClean="0"/>
              <a:t>Property chains</a:t>
            </a:r>
          </a:p>
          <a:p>
            <a:pPr lvl="1"/>
            <a:r>
              <a:rPr lang="en-US" sz="2800" dirty="0" smtClean="0"/>
              <a:t>Properties </a:t>
            </a:r>
            <a:r>
              <a:rPr lang="en-US" sz="2800" dirty="0"/>
              <a:t>as a composition </a:t>
            </a:r>
            <a:r>
              <a:rPr lang="en-US" sz="2800" dirty="0" smtClean="0"/>
              <a:t>of other properties</a:t>
            </a:r>
          </a:p>
          <a:p>
            <a:pPr lvl="2"/>
            <a:r>
              <a:rPr lang="en-US" sz="2400" dirty="0" smtClean="0"/>
              <a:t>E.g. </a:t>
            </a:r>
            <a:r>
              <a:rPr lang="en-US" sz="2400" dirty="0" err="1" smtClean="0"/>
              <a:t>ObjectPropertyChain</a:t>
            </a:r>
            <a:r>
              <a:rPr lang="en-US" sz="2400" dirty="0" smtClean="0"/>
              <a:t> in </a:t>
            </a:r>
            <a:r>
              <a:rPr lang="en-US" sz="2400" dirty="0" err="1" smtClean="0"/>
              <a:t>SubObjectPropertyOf</a:t>
            </a:r>
            <a:endParaRPr lang="en-US" sz="24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0785464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OWL 2 Additional Features </a:t>
            </a:r>
            <a:r>
              <a:rPr lang="en-US" dirty="0" smtClean="0"/>
              <a:t>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Extended </a:t>
            </a:r>
            <a:r>
              <a:rPr lang="en-US" sz="3200" dirty="0"/>
              <a:t>datatype </a:t>
            </a:r>
            <a:r>
              <a:rPr lang="en-US" sz="3200" dirty="0" smtClean="0"/>
              <a:t>support</a:t>
            </a:r>
          </a:p>
          <a:p>
            <a:pPr lvl="1"/>
            <a:r>
              <a:rPr lang="en-US" sz="2800" dirty="0" smtClean="0"/>
              <a:t>Support </a:t>
            </a:r>
            <a:r>
              <a:rPr lang="en-US" sz="2800" dirty="0"/>
              <a:t>the definition of subsets of </a:t>
            </a:r>
            <a:r>
              <a:rPr lang="en-US" sz="2800" dirty="0" smtClean="0"/>
              <a:t>datatypes (e.g. integers and strings)</a:t>
            </a:r>
          </a:p>
          <a:p>
            <a:pPr lvl="2"/>
            <a:r>
              <a:rPr lang="en-US" sz="2400" dirty="0" smtClean="0"/>
              <a:t>E.g. state </a:t>
            </a:r>
            <a:r>
              <a:rPr lang="en-US" sz="2400" dirty="0"/>
              <a:t>that every person has an age, which is of type integer, </a:t>
            </a:r>
            <a:r>
              <a:rPr lang="en-US" sz="2400" dirty="0" smtClean="0"/>
              <a:t>and restrict </a:t>
            </a:r>
            <a:r>
              <a:rPr lang="en-US" sz="2400" dirty="0"/>
              <a:t>the range </a:t>
            </a:r>
            <a:r>
              <a:rPr lang="en-US" sz="2400" dirty="0" smtClean="0"/>
              <a:t>of that </a:t>
            </a:r>
            <a:r>
              <a:rPr lang="en-US" sz="2400" dirty="0"/>
              <a:t>datatype </a:t>
            </a:r>
            <a:r>
              <a:rPr lang="en-US" sz="2400" dirty="0" smtClean="0"/>
              <a:t>value</a:t>
            </a:r>
          </a:p>
          <a:p>
            <a:r>
              <a:rPr lang="en-US" sz="3200" dirty="0"/>
              <a:t>Simple </a:t>
            </a:r>
            <a:r>
              <a:rPr lang="en-US" sz="3200" dirty="0" smtClean="0"/>
              <a:t>metamodeling</a:t>
            </a:r>
          </a:p>
          <a:p>
            <a:pPr lvl="1"/>
            <a:r>
              <a:rPr lang="en-US" sz="2800" dirty="0" smtClean="0"/>
              <a:t>Relaxed </a:t>
            </a:r>
            <a:r>
              <a:rPr lang="en-US" sz="2800" dirty="0"/>
              <a:t>separation between the names of, e.g. classes and </a:t>
            </a:r>
            <a:r>
              <a:rPr lang="en-US" sz="2800" dirty="0" smtClean="0"/>
              <a:t>individuals</a:t>
            </a:r>
          </a:p>
          <a:p>
            <a:pPr lvl="2"/>
            <a:r>
              <a:rPr lang="en-US" sz="2400" dirty="0" smtClean="0"/>
              <a:t>Allow </a:t>
            </a:r>
            <a:r>
              <a:rPr lang="en-US" sz="2400" dirty="0"/>
              <a:t>different uses of the same term</a:t>
            </a:r>
            <a:endParaRPr lang="en-US" sz="2400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1000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OWL 2 Additional Features </a:t>
            </a:r>
            <a:r>
              <a:rPr lang="en-US" dirty="0" smtClean="0"/>
              <a:t>(3)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Extended </a:t>
            </a:r>
            <a:r>
              <a:rPr lang="en-US" sz="3200" dirty="0" smtClean="0"/>
              <a:t>annotations</a:t>
            </a:r>
          </a:p>
          <a:p>
            <a:pPr lvl="1"/>
            <a:r>
              <a:rPr lang="en-US" sz="2800" dirty="0" smtClean="0"/>
              <a:t>Allow </a:t>
            </a:r>
            <a:r>
              <a:rPr lang="en-US" sz="2800" dirty="0"/>
              <a:t>annotations of </a:t>
            </a:r>
            <a:r>
              <a:rPr lang="en-US" sz="2800" dirty="0" smtClean="0"/>
              <a:t>axioms</a:t>
            </a:r>
          </a:p>
          <a:p>
            <a:pPr lvl="2"/>
            <a:r>
              <a:rPr lang="en-US" sz="2400" dirty="0" smtClean="0"/>
              <a:t>E.g</a:t>
            </a:r>
            <a:r>
              <a:rPr lang="en-US" sz="2400" dirty="0"/>
              <a:t>. who asserted an axiom or </a:t>
            </a:r>
            <a:r>
              <a:rPr lang="en-US" sz="2400" dirty="0" smtClean="0"/>
              <a:t>when</a:t>
            </a:r>
            <a:endParaRPr lang="en-US" sz="2400" dirty="0"/>
          </a:p>
          <a:p>
            <a:r>
              <a:rPr lang="en-US" sz="3200" dirty="0" smtClean="0"/>
              <a:t>Extra </a:t>
            </a:r>
            <a:r>
              <a:rPr lang="en-US" sz="3200" dirty="0"/>
              <a:t>syntactic </a:t>
            </a:r>
            <a:r>
              <a:rPr lang="en-US" sz="3200" dirty="0" smtClean="0"/>
              <a:t>sugar</a:t>
            </a:r>
          </a:p>
          <a:p>
            <a:pPr lvl="1"/>
            <a:r>
              <a:rPr lang="en-US" sz="2800" dirty="0" smtClean="0"/>
              <a:t>Easier to write common patterns</a:t>
            </a:r>
          </a:p>
          <a:p>
            <a:pPr lvl="2"/>
            <a:r>
              <a:rPr lang="en-US" sz="2400" dirty="0"/>
              <a:t>W</a:t>
            </a:r>
            <a:r>
              <a:rPr lang="en-US" sz="2400" dirty="0" smtClean="0"/>
              <a:t>ithout </a:t>
            </a:r>
            <a:r>
              <a:rPr lang="en-US" sz="2400" dirty="0"/>
              <a:t>changing </a:t>
            </a:r>
            <a:r>
              <a:rPr lang="en-US" sz="2400" dirty="0" smtClean="0"/>
              <a:t>language expressiveness</a:t>
            </a:r>
            <a:r>
              <a:rPr lang="en-US" sz="2400" dirty="0"/>
              <a:t>, semantics, or </a:t>
            </a:r>
            <a:r>
              <a:rPr lang="en-US" sz="2400" dirty="0" smtClean="0"/>
              <a:t>complexity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511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OWL 2 Profiles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OWL </a:t>
            </a:r>
            <a:r>
              <a:rPr lang="en-US" sz="3200" dirty="0"/>
              <a:t>2 </a:t>
            </a:r>
            <a:r>
              <a:rPr lang="en-US" sz="3200" dirty="0" smtClean="0"/>
              <a:t>EL</a:t>
            </a:r>
          </a:p>
          <a:p>
            <a:pPr lvl="1"/>
            <a:r>
              <a:rPr lang="en-US" sz="2800" dirty="0" smtClean="0"/>
              <a:t>Polynomial </a:t>
            </a:r>
            <a:r>
              <a:rPr lang="en-US" sz="2800" dirty="0"/>
              <a:t>time algorithms for all </a:t>
            </a:r>
            <a:r>
              <a:rPr lang="en-US" sz="2800" dirty="0" smtClean="0"/>
              <a:t>standard </a:t>
            </a:r>
            <a:r>
              <a:rPr lang="en-US" sz="2800" dirty="0"/>
              <a:t>reasoning </a:t>
            </a:r>
            <a:r>
              <a:rPr lang="en-US" sz="2800" dirty="0" smtClean="0"/>
              <a:t>tasks</a:t>
            </a:r>
          </a:p>
          <a:p>
            <a:pPr lvl="1"/>
            <a:r>
              <a:rPr lang="en-US" sz="2800" dirty="0" smtClean="0"/>
              <a:t>Suitable </a:t>
            </a:r>
            <a:r>
              <a:rPr lang="en-US" sz="2800" dirty="0"/>
              <a:t>for </a:t>
            </a:r>
            <a:r>
              <a:rPr lang="en-US" sz="2800" dirty="0" smtClean="0"/>
              <a:t>very </a:t>
            </a:r>
            <a:r>
              <a:rPr lang="en-US" sz="2800" dirty="0"/>
              <a:t>large </a:t>
            </a:r>
            <a:r>
              <a:rPr lang="en-US" sz="2800" dirty="0" smtClean="0"/>
              <a:t>ontologies</a:t>
            </a:r>
          </a:p>
          <a:p>
            <a:pPr lvl="1"/>
            <a:r>
              <a:rPr lang="en-US" sz="2800" dirty="0" smtClean="0"/>
              <a:t>Trades expressive </a:t>
            </a:r>
            <a:r>
              <a:rPr lang="en-US" sz="2800" dirty="0"/>
              <a:t>power </a:t>
            </a:r>
            <a:r>
              <a:rPr lang="en-US" sz="2800" dirty="0" smtClean="0"/>
              <a:t>for </a:t>
            </a:r>
            <a:r>
              <a:rPr lang="en-US" sz="2800" dirty="0"/>
              <a:t>performance </a:t>
            </a:r>
            <a:r>
              <a:rPr lang="en-US" sz="2800" dirty="0" smtClean="0"/>
              <a:t>guarantees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4274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OWL 2 Profiles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OWL </a:t>
            </a:r>
            <a:r>
              <a:rPr lang="en-US" sz="3200" dirty="0"/>
              <a:t>2 </a:t>
            </a:r>
            <a:r>
              <a:rPr lang="en-US" sz="3200" dirty="0" smtClean="0"/>
              <a:t>QL</a:t>
            </a:r>
          </a:p>
          <a:p>
            <a:pPr lvl="1"/>
            <a:r>
              <a:rPr lang="en-US" sz="2800" dirty="0" smtClean="0"/>
              <a:t>Conjunctive </a:t>
            </a:r>
            <a:r>
              <a:rPr lang="en-US" sz="2800" dirty="0"/>
              <a:t>queries </a:t>
            </a:r>
            <a:r>
              <a:rPr lang="en-US" sz="2800" dirty="0" smtClean="0"/>
              <a:t>are answered </a:t>
            </a:r>
            <a:r>
              <a:rPr lang="en-US" sz="2800" dirty="0"/>
              <a:t>in LOGSPACE </a:t>
            </a:r>
            <a:r>
              <a:rPr lang="en-US" sz="2800" dirty="0" smtClean="0"/>
              <a:t>using standard </a:t>
            </a:r>
            <a:r>
              <a:rPr lang="en-US" sz="2800" dirty="0"/>
              <a:t>relational database </a:t>
            </a:r>
            <a:r>
              <a:rPr lang="en-US" sz="2800" dirty="0" smtClean="0"/>
              <a:t>technology</a:t>
            </a:r>
          </a:p>
          <a:p>
            <a:pPr lvl="1"/>
            <a:r>
              <a:rPr lang="en-US" sz="2800" dirty="0" smtClean="0"/>
              <a:t>Suitable for</a:t>
            </a:r>
          </a:p>
          <a:p>
            <a:pPr lvl="2"/>
            <a:r>
              <a:rPr lang="en-US" sz="2400" dirty="0" smtClean="0"/>
              <a:t>Relatively lightweight ontologies with large </a:t>
            </a:r>
            <a:r>
              <a:rPr lang="en-US" sz="2400" dirty="0"/>
              <a:t>numbers of </a:t>
            </a:r>
            <a:r>
              <a:rPr lang="en-US" sz="2400" dirty="0" smtClean="0"/>
              <a:t>individuals</a:t>
            </a:r>
          </a:p>
          <a:p>
            <a:pPr lvl="2"/>
            <a:r>
              <a:rPr lang="en-US" sz="2400" dirty="0" smtClean="0"/>
              <a:t>Useful or necessary </a:t>
            </a:r>
            <a:r>
              <a:rPr lang="en-US" sz="2400" dirty="0"/>
              <a:t>to access the data </a:t>
            </a:r>
            <a:r>
              <a:rPr lang="en-US" sz="2400" dirty="0" smtClean="0"/>
              <a:t>via </a:t>
            </a:r>
            <a:r>
              <a:rPr lang="en-US" sz="2400" dirty="0"/>
              <a:t>relational queries (e.g. SQL</a:t>
            </a:r>
            <a:r>
              <a:rPr lang="en-US" sz="2400" dirty="0" smtClean="0"/>
              <a:t>)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3464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OWL 2 Profiles (3)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OWL </a:t>
            </a:r>
            <a:r>
              <a:rPr lang="en-US" sz="3200" dirty="0"/>
              <a:t>2 RL</a:t>
            </a:r>
          </a:p>
          <a:p>
            <a:pPr lvl="1"/>
            <a:r>
              <a:rPr lang="en-US" sz="2800" dirty="0" smtClean="0"/>
              <a:t>Enables polynomial </a:t>
            </a:r>
            <a:r>
              <a:rPr lang="en-US" sz="2800" dirty="0"/>
              <a:t>time reasoning algorithms using rule-extended database technologies operating directly on RDF </a:t>
            </a:r>
            <a:r>
              <a:rPr lang="en-US" sz="2800" dirty="0" smtClean="0"/>
              <a:t>triples</a:t>
            </a:r>
          </a:p>
          <a:p>
            <a:pPr lvl="1"/>
            <a:r>
              <a:rPr lang="en-US" sz="2800" dirty="0" smtClean="0"/>
              <a:t>Suitable for</a:t>
            </a:r>
          </a:p>
          <a:p>
            <a:pPr lvl="2"/>
            <a:r>
              <a:rPr lang="en-US" sz="2400" dirty="0" smtClean="0"/>
              <a:t>Relatively </a:t>
            </a:r>
            <a:r>
              <a:rPr lang="en-US" sz="2400" dirty="0"/>
              <a:t>lightweight ontologies </a:t>
            </a:r>
            <a:r>
              <a:rPr lang="en-US" sz="2400" dirty="0" smtClean="0"/>
              <a:t>with large </a:t>
            </a:r>
            <a:r>
              <a:rPr lang="en-US" sz="2400" dirty="0"/>
              <a:t>numbers of </a:t>
            </a:r>
            <a:r>
              <a:rPr lang="en-US" sz="2400" dirty="0" smtClean="0"/>
              <a:t>individuals</a:t>
            </a:r>
          </a:p>
          <a:p>
            <a:pPr lvl="2"/>
            <a:r>
              <a:rPr lang="en-US" sz="2400" dirty="0" smtClean="0"/>
              <a:t>Necessary </a:t>
            </a:r>
            <a:r>
              <a:rPr lang="en-US" sz="2400" dirty="0"/>
              <a:t>to operate directly on data in the form of RDF </a:t>
            </a:r>
            <a:r>
              <a:rPr lang="en-US" sz="2400" dirty="0" smtClean="0"/>
              <a:t>triples</a:t>
            </a:r>
            <a:endParaRPr lang="en-US" sz="24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59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5058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HTML – </a:t>
            </a:r>
            <a:r>
              <a:rPr lang="en-US" dirty="0" err="1" smtClean="0"/>
              <a:t>HyperText</a:t>
            </a:r>
            <a:r>
              <a:rPr lang="en-US" dirty="0" smtClean="0"/>
              <a:t> </a:t>
            </a:r>
            <a:r>
              <a:rPr lang="en-US" dirty="0"/>
              <a:t>Markup Language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 dirty="0"/>
              <a:t>A markup language for the composition and presentation of various types of content </a:t>
            </a:r>
            <a:r>
              <a:rPr lang="en-US" sz="3200" dirty="0" smtClean="0"/>
              <a:t>into </a:t>
            </a:r>
            <a:r>
              <a:rPr lang="en-US" sz="3200" dirty="0"/>
              <a:t>web </a:t>
            </a:r>
            <a:r>
              <a:rPr lang="en-US" sz="3200" dirty="0" smtClean="0"/>
              <a:t>pages</a:t>
            </a:r>
            <a:endParaRPr lang="en-US" sz="3200" dirty="0"/>
          </a:p>
          <a:p>
            <a:pPr lvl="1"/>
            <a:r>
              <a:rPr lang="en-US" sz="2800" dirty="0" smtClean="0"/>
              <a:t>E.g. text, images, multimedia</a:t>
            </a:r>
            <a:endParaRPr lang="el-GR" sz="2800" dirty="0"/>
          </a:p>
          <a:p>
            <a:r>
              <a:rPr lang="en-US" sz="3200" dirty="0" smtClean="0"/>
              <a:t>Documents </a:t>
            </a:r>
            <a:r>
              <a:rPr lang="en-US" sz="3200" dirty="0"/>
              <a:t>delivered through HTTP are usually expressed in </a:t>
            </a:r>
            <a:r>
              <a:rPr lang="en-US" sz="3200" dirty="0" smtClean="0"/>
              <a:t>HTML</a:t>
            </a:r>
          </a:p>
          <a:p>
            <a:pPr marL="228600" lvl="1">
              <a:spcBef>
                <a:spcPts val="1000"/>
              </a:spcBef>
            </a:pPr>
            <a:r>
              <a:rPr lang="en-US" sz="2800" dirty="0" smtClean="0"/>
              <a:t>HTML5</a:t>
            </a:r>
          </a:p>
          <a:p>
            <a:pPr lvl="1"/>
            <a:r>
              <a:rPr lang="en-US" sz="2800" dirty="0" smtClean="0"/>
              <a:t>Current recommendation</a:t>
            </a:r>
          </a:p>
          <a:p>
            <a:pPr lvl="1"/>
            <a:r>
              <a:rPr lang="en-US" sz="2800" dirty="0"/>
              <a:t>Additional markup tags </a:t>
            </a:r>
          </a:p>
          <a:p>
            <a:pPr lvl="1"/>
            <a:r>
              <a:rPr lang="en-US" sz="2800" dirty="0" smtClean="0"/>
              <a:t>Extends support </a:t>
            </a:r>
            <a:r>
              <a:rPr lang="en-US" sz="2800" dirty="0"/>
              <a:t>for multimedia and mathematical content </a:t>
            </a:r>
            <a:endParaRPr lang="en-US" sz="2800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495417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Manchester OWL syntax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 </a:t>
            </a:r>
            <a:r>
              <a:rPr lang="en-US" sz="3200" dirty="0"/>
              <a:t>user-friendly syntax for OWL 2 descriptions</a:t>
            </a: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60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2062820"/>
              </p:ext>
            </p:extLst>
          </p:nvPr>
        </p:nvGraphicFramePr>
        <p:xfrm>
          <a:off x="2133212" y="2528016"/>
          <a:ext cx="7741446" cy="3561894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741446"/>
              </a:tblGrid>
              <a:tr h="3561894">
                <a:tc>
                  <a:txBody>
                    <a:bodyPr/>
                    <a:lstStyle/>
                    <a:p>
                      <a:pPr marL="43200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Class: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VegetarianPizza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  <a:p>
                      <a:pPr marL="43200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EquivalentTo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</a:t>
                      </a:r>
                    </a:p>
                    <a:p>
                      <a:pPr marL="43200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Pizza and</a:t>
                      </a:r>
                    </a:p>
                    <a:p>
                      <a:pPr marL="43200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not (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hasTopping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some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FishTopping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) and</a:t>
                      </a:r>
                    </a:p>
                    <a:p>
                      <a:pPr marL="43200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not (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hasTopping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some </a:t>
                      </a: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MeatTopping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)</a:t>
                      </a:r>
                    </a:p>
                    <a:p>
                      <a:pPr marL="43200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 </a:t>
                      </a:r>
                    </a:p>
                    <a:p>
                      <a:pPr marL="43200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DisjointWith</a:t>
                      </a:r>
                      <a:r>
                        <a:rPr lang="en-US" sz="2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</a:t>
                      </a:r>
                    </a:p>
                    <a:p>
                      <a:pPr marL="43200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NonVegetarianPizza</a:t>
                      </a:r>
                      <a:endParaRPr lang="en-US" sz="2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284284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Introduction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RDF and RDF Schema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Description Logics</a:t>
            </a:r>
          </a:p>
          <a:p>
            <a:r>
              <a:rPr lang="en-US" sz="2800" dirty="0" smtClean="0"/>
              <a:t>Querying RDF data with SPARQL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Mapping relational data with R2RML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Other technologies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Ontologies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Datasets</a:t>
            </a:r>
            <a:endParaRPr lang="en-US" sz="28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0944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400" dirty="0"/>
              <a:t>Querying the Semantic Web </a:t>
            </a:r>
            <a:r>
              <a:rPr lang="en-US" sz="4400" dirty="0" smtClean="0"/>
              <a:t>with SPARQL</a:t>
            </a:r>
            <a:endParaRPr lang="en-US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 dirty="0" smtClean="0"/>
              <a:t>SPARQL</a:t>
            </a:r>
          </a:p>
          <a:p>
            <a:pPr lvl="1"/>
            <a:r>
              <a:rPr lang="en-US" sz="2800" dirty="0" smtClean="0"/>
              <a:t>Is for </a:t>
            </a:r>
            <a:r>
              <a:rPr lang="en-US" sz="2800" dirty="0"/>
              <a:t>RDF what SQL is for relational </a:t>
            </a:r>
            <a:r>
              <a:rPr lang="en-US" sz="2800" dirty="0" smtClean="0"/>
              <a:t>databases</a:t>
            </a:r>
          </a:p>
          <a:p>
            <a:r>
              <a:rPr lang="en-US" sz="3200" dirty="0" smtClean="0"/>
              <a:t>SPARQL family of recommendations</a:t>
            </a:r>
          </a:p>
          <a:p>
            <a:pPr lvl="1"/>
            <a:r>
              <a:rPr lang="en-US" sz="2800" dirty="0" smtClean="0"/>
              <a:t>SPARQL Update</a:t>
            </a:r>
          </a:p>
          <a:p>
            <a:pPr lvl="1"/>
            <a:r>
              <a:rPr lang="en-US" sz="2800" dirty="0" smtClean="0"/>
              <a:t>SPARQL </a:t>
            </a:r>
            <a:r>
              <a:rPr lang="en-US" sz="2800" dirty="0"/>
              <a:t>1.1 </a:t>
            </a:r>
            <a:r>
              <a:rPr lang="en-US" sz="2800" dirty="0" smtClean="0"/>
              <a:t>Protocol</a:t>
            </a:r>
          </a:p>
          <a:p>
            <a:pPr lvl="1"/>
            <a:r>
              <a:rPr lang="en-US" sz="2800" dirty="0" smtClean="0"/>
              <a:t>Graph </a:t>
            </a:r>
            <a:r>
              <a:rPr lang="en-US" sz="2800" dirty="0"/>
              <a:t>Store HTTP </a:t>
            </a:r>
            <a:r>
              <a:rPr lang="en-US" sz="2800" dirty="0" smtClean="0"/>
              <a:t>Protocol</a:t>
            </a:r>
          </a:p>
          <a:p>
            <a:pPr lvl="1"/>
            <a:r>
              <a:rPr lang="en-US" sz="2800" dirty="0"/>
              <a:t>SPARQL 1.1 entailment </a:t>
            </a:r>
            <a:r>
              <a:rPr lang="en-US" sz="2800" dirty="0" smtClean="0"/>
              <a:t>regimes</a:t>
            </a:r>
          </a:p>
          <a:p>
            <a:pPr lvl="1"/>
            <a:r>
              <a:rPr lang="en-US" sz="2800" dirty="0" smtClean="0"/>
              <a:t>Specifications </a:t>
            </a:r>
            <a:r>
              <a:rPr lang="en-US" sz="2800" dirty="0"/>
              <a:t>about </a:t>
            </a:r>
            <a:r>
              <a:rPr lang="en-US" sz="2800" dirty="0" smtClean="0"/>
              <a:t>the serialization </a:t>
            </a:r>
            <a:r>
              <a:rPr lang="en-US" sz="2800" dirty="0"/>
              <a:t>of query </a:t>
            </a:r>
            <a:r>
              <a:rPr lang="en-US" sz="2800" dirty="0" smtClean="0"/>
              <a:t>results</a:t>
            </a:r>
          </a:p>
          <a:p>
            <a:pPr lvl="2"/>
            <a:r>
              <a:rPr lang="en-US" sz="2400" dirty="0" smtClean="0"/>
              <a:t>In </a:t>
            </a:r>
            <a:r>
              <a:rPr lang="en-US" sz="2400" dirty="0"/>
              <a:t>JSON, CSV and TSV, and </a:t>
            </a:r>
            <a:r>
              <a:rPr lang="en-US" sz="2400" dirty="0" smtClean="0"/>
              <a:t>XML</a:t>
            </a:r>
            <a:endParaRPr lang="en-US" sz="24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6839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SELECT Queries (1)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Return </a:t>
            </a:r>
            <a:r>
              <a:rPr lang="en-US" sz="3200" dirty="0"/>
              <a:t>a set of </a:t>
            </a:r>
            <a:r>
              <a:rPr lang="en-US" sz="3200" dirty="0" smtClean="0"/>
              <a:t>bindings of </a:t>
            </a:r>
            <a:r>
              <a:rPr lang="en-US" sz="3200" dirty="0"/>
              <a:t>variables to RDF </a:t>
            </a:r>
            <a:r>
              <a:rPr lang="en-US" sz="3200" dirty="0" smtClean="0"/>
              <a:t>terms</a:t>
            </a:r>
          </a:p>
          <a:p>
            <a:r>
              <a:rPr lang="en-US" sz="3200" dirty="0" smtClean="0"/>
              <a:t>Binding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mapping from a variable to a URI or an RDF </a:t>
            </a:r>
            <a:r>
              <a:rPr lang="en-US" sz="2800" dirty="0" smtClean="0"/>
              <a:t>literal</a:t>
            </a:r>
          </a:p>
          <a:p>
            <a:r>
              <a:rPr lang="en-US" sz="3200" dirty="0" smtClean="0"/>
              <a:t>Triple pattern</a:t>
            </a:r>
          </a:p>
          <a:p>
            <a:pPr lvl="1"/>
            <a:r>
              <a:rPr lang="en-US" sz="2800" dirty="0" smtClean="0"/>
              <a:t>Resembles </a:t>
            </a:r>
            <a:r>
              <a:rPr lang="en-US" sz="2800" dirty="0"/>
              <a:t>an RDF </a:t>
            </a:r>
            <a:r>
              <a:rPr lang="en-US" sz="2800" dirty="0" smtClean="0"/>
              <a:t>triple</a:t>
            </a:r>
          </a:p>
          <a:p>
            <a:pPr lvl="1"/>
            <a:r>
              <a:rPr lang="en-US" sz="2800" dirty="0" smtClean="0"/>
              <a:t>May </a:t>
            </a:r>
            <a:r>
              <a:rPr lang="en-US" sz="2800" dirty="0"/>
              <a:t>also </a:t>
            </a:r>
            <a:r>
              <a:rPr lang="en-US" sz="2800" dirty="0" smtClean="0"/>
              <a:t>contain </a:t>
            </a:r>
            <a:r>
              <a:rPr lang="en-US" sz="2800" dirty="0"/>
              <a:t>variables in one or more </a:t>
            </a:r>
            <a:r>
              <a:rPr lang="en-US" sz="2800" dirty="0" smtClean="0"/>
              <a:t>positions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1480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SELECT Queries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An </a:t>
            </a:r>
            <a:r>
              <a:rPr lang="en-US" sz="3200" dirty="0"/>
              <a:t>RDF triple </a:t>
            </a:r>
            <a:r>
              <a:rPr lang="en-US" sz="3200" i="1" dirty="0"/>
              <a:t>matches </a:t>
            </a:r>
            <a:r>
              <a:rPr lang="en-US" sz="3200" dirty="0" smtClean="0"/>
              <a:t>a triple pattern</a:t>
            </a:r>
          </a:p>
          <a:p>
            <a:pPr lvl="1"/>
            <a:r>
              <a:rPr lang="en-US" sz="2800" dirty="0" smtClean="0"/>
              <a:t>There </a:t>
            </a:r>
            <a:r>
              <a:rPr lang="en-US" sz="2800" dirty="0"/>
              <a:t>is an appropriate substitution of variables with RDF terms that makes the </a:t>
            </a:r>
            <a:r>
              <a:rPr lang="en-US" sz="2800" dirty="0" smtClean="0"/>
              <a:t>triple pattern </a:t>
            </a:r>
            <a:r>
              <a:rPr lang="en-US" sz="2800" dirty="0"/>
              <a:t>and the RDF triple </a:t>
            </a:r>
            <a:r>
              <a:rPr lang="en-US" sz="2800" dirty="0" smtClean="0"/>
              <a:t>equivalent</a:t>
            </a:r>
          </a:p>
          <a:p>
            <a:pPr lvl="1"/>
            <a:r>
              <a:rPr lang="en-US" sz="2800" dirty="0" smtClean="0"/>
              <a:t>Example:</a:t>
            </a:r>
          </a:p>
          <a:p>
            <a:pPr lvl="1"/>
            <a:endParaRPr lang="en-US" sz="3200" dirty="0" smtClean="0"/>
          </a:p>
          <a:p>
            <a:pPr marL="457200" lvl="1" indent="0">
              <a:buNone/>
            </a:pPr>
            <a:r>
              <a:rPr lang="en-US" sz="2800" dirty="0" smtClean="0"/>
              <a:t>   matches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64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9471692"/>
              </p:ext>
            </p:extLst>
          </p:nvPr>
        </p:nvGraphicFramePr>
        <p:xfrm>
          <a:off x="1604432" y="3727561"/>
          <a:ext cx="5667023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5667023"/>
              </a:tblGrid>
              <a:tr h="370840">
                <a:tc>
                  <a:txBody>
                    <a:bodyPr/>
                    <a:lstStyle/>
                    <a:p>
                      <a:pPr lvl="1"/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5543496"/>
              </p:ext>
            </p:extLst>
          </p:nvPr>
        </p:nvGraphicFramePr>
        <p:xfrm>
          <a:off x="1598788" y="4644783"/>
          <a:ext cx="5667023" cy="396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5667023"/>
              </a:tblGrid>
              <a:tr h="370840">
                <a:tc>
                  <a:txBody>
                    <a:bodyPr/>
                    <a:lstStyle/>
                    <a:p>
                      <a:pPr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?x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endParaRPr lang="en-US" sz="2000" dirty="0" smtClean="0"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6827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SELECT Queries </a:t>
            </a:r>
            <a:r>
              <a:rPr lang="en-US" dirty="0" smtClean="0"/>
              <a:t>(3)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 </a:t>
            </a:r>
            <a:r>
              <a:rPr lang="en-US" sz="3200" dirty="0"/>
              <a:t>set of triple patterns build a </a:t>
            </a:r>
            <a:r>
              <a:rPr lang="en-US" sz="3200" i="1" dirty="0"/>
              <a:t>basic graph </a:t>
            </a:r>
            <a:r>
              <a:rPr lang="en-US" sz="3200" i="1" dirty="0" smtClean="0"/>
              <a:t>pattern</a:t>
            </a:r>
            <a:r>
              <a:rPr lang="en-US" sz="3200" dirty="0" smtClean="0"/>
              <a:t> </a:t>
            </a:r>
          </a:p>
          <a:p>
            <a:pPr lvl="1"/>
            <a:r>
              <a:rPr lang="en-US" sz="2800" dirty="0" smtClean="0"/>
              <a:t>The </a:t>
            </a:r>
            <a:r>
              <a:rPr lang="en-US" sz="2800" dirty="0"/>
              <a:t>heart of a SPARQL SELECT </a:t>
            </a:r>
            <a:r>
              <a:rPr lang="en-US" sz="2800" dirty="0" smtClean="0"/>
              <a:t>query</a:t>
            </a:r>
          </a:p>
          <a:p>
            <a:pPr lvl="1"/>
            <a:endParaRPr lang="en-US" sz="2800" b="1" dirty="0" smtClean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65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3053888"/>
              </p:ext>
            </p:extLst>
          </p:nvPr>
        </p:nvGraphicFramePr>
        <p:xfrm>
          <a:off x="3005107" y="3264562"/>
          <a:ext cx="5690825" cy="2357305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5690825"/>
              </a:tblGrid>
              <a:tr h="2357305">
                <a:tc>
                  <a:txBody>
                    <a:bodyPr/>
                    <a:lstStyle/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SELECT ?x ?date</a:t>
                      </a:r>
                    </a:p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WHERE {</a:t>
                      </a:r>
                    </a:p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rdf:type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.</a:t>
                      </a:r>
                    </a:p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?date</a:t>
                      </a:r>
                    </a:p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17077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SELECT Queries </a:t>
            </a:r>
            <a:r>
              <a:rPr lang="en-US" dirty="0" smtClean="0"/>
              <a:t>(4)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Graph example</a:t>
            </a:r>
          </a:p>
          <a:p>
            <a:endParaRPr lang="en-US" sz="3200" dirty="0" smtClean="0"/>
          </a:p>
          <a:p>
            <a:endParaRPr lang="en-US" sz="3200" dirty="0" smtClean="0"/>
          </a:p>
          <a:p>
            <a:endParaRPr lang="en-US" sz="4000" dirty="0"/>
          </a:p>
          <a:p>
            <a:r>
              <a:rPr lang="en-US" sz="3200" dirty="0" smtClean="0"/>
              <a:t>SPARQL </a:t>
            </a:r>
            <a:r>
              <a:rPr lang="en-US" sz="3200" dirty="0"/>
              <a:t>query </a:t>
            </a:r>
            <a:r>
              <a:rPr lang="en-US" sz="3200" dirty="0" smtClean="0"/>
              <a:t>solution</a:t>
            </a:r>
            <a:endParaRPr lang="en-US" sz="3200" dirty="0"/>
          </a:p>
          <a:p>
            <a:pPr lvl="1"/>
            <a:endParaRPr lang="en-US" sz="2800" b="1" dirty="0" smtClean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66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90653526"/>
              </p:ext>
            </p:extLst>
          </p:nvPr>
        </p:nvGraphicFramePr>
        <p:xfrm>
          <a:off x="1722113" y="5059187"/>
          <a:ext cx="7455754" cy="110262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3130860"/>
                <a:gridCol w="4324894"/>
              </a:tblGrid>
              <a:tr h="367542">
                <a:tc>
                  <a:txBody>
                    <a:bodyPr/>
                    <a:lstStyle/>
                    <a:p>
                      <a:pPr marL="36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?x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6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?date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67542">
                <a:tc>
                  <a:txBody>
                    <a:bodyPr/>
                    <a:lstStyle/>
                    <a:p>
                      <a:pPr marL="36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6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"1963"^^</a:t>
                      </a:r>
                      <a:r>
                        <a:rPr lang="en-US" sz="18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  <a:tr h="367542">
                <a:tc>
                  <a:txBody>
                    <a:bodyPr/>
                    <a:lstStyle/>
                    <a:p>
                      <a:pPr marL="36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err="1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ex:angelinaJolie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6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"1975"^^</a:t>
                      </a:r>
                      <a:r>
                        <a:rPr lang="en-US" sz="1800" dirty="0" err="1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endParaRPr lang="en-US" sz="18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9233724"/>
              </p:ext>
            </p:extLst>
          </p:nvPr>
        </p:nvGraphicFramePr>
        <p:xfrm>
          <a:off x="1722113" y="2380165"/>
          <a:ext cx="7433176" cy="198120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433176"/>
              </a:tblGrid>
              <a:tr h="370840">
                <a:tc>
                  <a:txBody>
                    <a:bodyPr/>
                    <a:lstStyle/>
                    <a:p>
                      <a:pPr marL="36000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36000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     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"1963"^^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36000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ex:angelinaJolie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36000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          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"1975"^^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marL="36000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ex:jenniferAniston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244190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OPTIONAL keyword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Resource </a:t>
            </a:r>
            <a:r>
              <a:rPr lang="en-US" sz="2800" dirty="0" err="1"/>
              <a:t>ex:jenniferAniston</a:t>
            </a:r>
            <a:r>
              <a:rPr lang="en-US" sz="2800" dirty="0"/>
              <a:t> </a:t>
            </a:r>
            <a:r>
              <a:rPr lang="en-US" sz="2800" dirty="0" smtClean="0"/>
              <a:t>not </a:t>
            </a:r>
            <a:r>
              <a:rPr lang="en-US" sz="2800" dirty="0"/>
              <a:t>included in the </a:t>
            </a:r>
            <a:r>
              <a:rPr lang="en-US" sz="2800" dirty="0" smtClean="0"/>
              <a:t>results</a:t>
            </a:r>
          </a:p>
          <a:p>
            <a:pPr lvl="1"/>
            <a:r>
              <a:rPr lang="en-US" sz="2400" dirty="0" smtClean="0"/>
              <a:t>No RDF </a:t>
            </a:r>
            <a:r>
              <a:rPr lang="en-US" sz="2400" dirty="0"/>
              <a:t>triple </a:t>
            </a:r>
            <a:r>
              <a:rPr lang="en-US" sz="2400" dirty="0" smtClean="0"/>
              <a:t>matches </a:t>
            </a:r>
            <a:r>
              <a:rPr lang="en-US" sz="2400" dirty="0"/>
              <a:t>the second triple </a:t>
            </a:r>
            <a:r>
              <a:rPr lang="en-US" sz="2400" dirty="0" smtClean="0"/>
              <a:t>pattern</a:t>
            </a:r>
          </a:p>
          <a:p>
            <a:r>
              <a:rPr lang="en-US" sz="2800" dirty="0" smtClean="0"/>
              <a:t>Use of the </a:t>
            </a:r>
            <a:r>
              <a:rPr lang="en-US" sz="2800" dirty="0"/>
              <a:t>OPTIONAL </a:t>
            </a:r>
            <a:r>
              <a:rPr lang="en-US" sz="2800" dirty="0" smtClean="0"/>
              <a:t>keyword</a:t>
            </a:r>
          </a:p>
          <a:p>
            <a:pPr lvl="1"/>
            <a:r>
              <a:rPr lang="en-US" sz="2400" dirty="0" smtClean="0"/>
              <a:t>Retrieves </a:t>
            </a:r>
            <a:r>
              <a:rPr lang="en-US" sz="2400" dirty="0"/>
              <a:t>all actors and actresses and get their birthdate only if it is </a:t>
            </a:r>
            <a:r>
              <a:rPr lang="en-US" sz="2400" dirty="0" smtClean="0"/>
              <a:t>specified in the RDF graph</a:t>
            </a:r>
            <a:endParaRPr lang="en-US" sz="2400" dirty="0"/>
          </a:p>
          <a:p>
            <a:endParaRPr lang="en-US" sz="2800" dirty="0" smtClean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67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6275825"/>
              </p:ext>
            </p:extLst>
          </p:nvPr>
        </p:nvGraphicFramePr>
        <p:xfrm>
          <a:off x="5825066" y="4600221"/>
          <a:ext cx="6262342" cy="12192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3066452"/>
                <a:gridCol w="3195890"/>
              </a:tblGrid>
              <a:tr h="0">
                <a:tc>
                  <a:txBody>
                    <a:bodyPr/>
                    <a:lstStyle/>
                    <a:p>
                      <a:pPr marL="18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?x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18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?date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18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ex:bradPitt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18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"1963"^^</a:t>
                      </a:r>
                      <a:r>
                        <a:rPr lang="en-US" sz="20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18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ex:angelinaJolie</a:t>
                      </a:r>
                      <a:endParaRPr lang="en-US" sz="20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18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"1975"^^</a:t>
                      </a:r>
                      <a:r>
                        <a:rPr lang="en-US" sz="20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18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ex:jenniferAniston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18000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 </a:t>
                      </a:r>
                      <a:endParaRPr lang="en-US" sz="20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8847131"/>
              </p:ext>
            </p:extLst>
          </p:nvPr>
        </p:nvGraphicFramePr>
        <p:xfrm>
          <a:off x="154914" y="4210756"/>
          <a:ext cx="5568553" cy="1952977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5568553"/>
              </a:tblGrid>
              <a:tr h="1952977">
                <a:tc>
                  <a:txBody>
                    <a:bodyPr/>
                    <a:lstStyle/>
                    <a:p>
                      <a:pPr marL="180000"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SELECT ?x ?date</a:t>
                      </a:r>
                    </a:p>
                    <a:p>
                      <a:pPr marL="180000"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WHERE {</a:t>
                      </a:r>
                    </a:p>
                    <a:p>
                      <a:pPr marL="180000"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.</a:t>
                      </a:r>
                    </a:p>
                    <a:p>
                      <a:pPr marL="180000"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OPTIONAL {?x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?date}</a:t>
                      </a:r>
                    </a:p>
                    <a:p>
                      <a:pPr marL="180000"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43008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UNION Keyword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Specify </a:t>
            </a:r>
            <a:r>
              <a:rPr lang="en-US" sz="3200" dirty="0"/>
              <a:t>alternative graph </a:t>
            </a:r>
            <a:r>
              <a:rPr lang="en-US" sz="3200" dirty="0" smtClean="0"/>
              <a:t>patterns</a:t>
            </a:r>
          </a:p>
          <a:p>
            <a:endParaRPr lang="en-US" sz="3200" dirty="0"/>
          </a:p>
          <a:p>
            <a:endParaRPr lang="en-US" sz="3200" dirty="0" smtClean="0"/>
          </a:p>
          <a:p>
            <a:endParaRPr lang="en-US" sz="3200" dirty="0"/>
          </a:p>
          <a:p>
            <a:endParaRPr lang="en-US" sz="2400" dirty="0" smtClean="0"/>
          </a:p>
          <a:p>
            <a:r>
              <a:rPr lang="en-US" sz="3200" dirty="0" smtClean="0"/>
              <a:t>Search </a:t>
            </a:r>
            <a:r>
              <a:rPr lang="en-US" sz="3200" dirty="0"/>
              <a:t>for resources that are of type </a:t>
            </a:r>
            <a:r>
              <a:rPr lang="en-US" sz="3200" dirty="0" err="1"/>
              <a:t>ex:Actor</a:t>
            </a:r>
            <a:r>
              <a:rPr lang="en-US" sz="3200" dirty="0"/>
              <a:t> or </a:t>
            </a:r>
            <a:r>
              <a:rPr lang="en-US" sz="3200" dirty="0" err="1"/>
              <a:t>ex:Director</a:t>
            </a:r>
            <a:r>
              <a:rPr lang="en-US" sz="3200" dirty="0"/>
              <a:t>, including cases where a resource may belong to both classes</a:t>
            </a:r>
            <a:endParaRPr lang="en-US" sz="3200" b="1" dirty="0" smtClean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68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1083707"/>
              </p:ext>
            </p:extLst>
          </p:nvPr>
        </p:nvGraphicFramePr>
        <p:xfrm>
          <a:off x="1165183" y="2554716"/>
          <a:ext cx="5657773" cy="192024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5657773"/>
              </a:tblGrid>
              <a:tr h="370840">
                <a:tc>
                  <a:txBody>
                    <a:bodyPr/>
                    <a:lstStyle/>
                    <a:p>
                      <a:pPr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SELECT ?x</a:t>
                      </a:r>
                    </a:p>
                    <a:p>
                      <a:pPr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WHERE {</a:t>
                      </a:r>
                    </a:p>
                    <a:p>
                      <a:pPr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{?x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  <a:p>
                      <a:pPr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UNION</a:t>
                      </a:r>
                    </a:p>
                    <a:p>
                      <a:pPr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{?x rdf:type </a:t>
                      </a:r>
                      <a:r>
                        <a:rPr lang="en-US" sz="20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ex:Director</a:t>
                      </a:r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  <a:p>
                      <a:pPr lvl="1"/>
                      <a:r>
                        <a:rPr lang="en-US" sz="20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07117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FILTER Keyword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Set </a:t>
            </a:r>
            <a:r>
              <a:rPr lang="en-US" sz="3200" dirty="0"/>
              <a:t>a condition that limits the result of a SPARQL </a:t>
            </a:r>
            <a:r>
              <a:rPr lang="en-US" sz="3200" dirty="0" smtClean="0"/>
              <a:t>query</a:t>
            </a:r>
            <a:endParaRPr lang="en-US" sz="3200" dirty="0"/>
          </a:p>
          <a:p>
            <a:endParaRPr lang="en-US" sz="3200" dirty="0" smtClean="0"/>
          </a:p>
          <a:p>
            <a:endParaRPr lang="en-US" sz="3200" dirty="0"/>
          </a:p>
          <a:p>
            <a:endParaRPr lang="en-US" sz="3200" dirty="0" smtClean="0"/>
          </a:p>
          <a:p>
            <a:endParaRPr lang="en-US" sz="2400" dirty="0"/>
          </a:p>
          <a:p>
            <a:endParaRPr lang="en-US" sz="1400" dirty="0" smtClean="0"/>
          </a:p>
          <a:p>
            <a:r>
              <a:rPr lang="en-US" sz="3200" dirty="0" smtClean="0"/>
              <a:t>Return </a:t>
            </a:r>
            <a:r>
              <a:rPr lang="en-US" sz="3200" dirty="0"/>
              <a:t>all actors that were known to be born before 1975 and their corresponding birth </a:t>
            </a:r>
            <a:r>
              <a:rPr lang="en-US" sz="3200" dirty="0" smtClean="0"/>
              <a:t>date</a:t>
            </a:r>
            <a:endParaRPr lang="en-US" sz="3200" b="1" dirty="0" smtClean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69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8705754"/>
              </p:ext>
            </p:extLst>
          </p:nvPr>
        </p:nvGraphicFramePr>
        <p:xfrm>
          <a:off x="1204864" y="2574442"/>
          <a:ext cx="7518031" cy="2454757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518031"/>
              </a:tblGrid>
              <a:tr h="2454757">
                <a:tc>
                  <a:txBody>
                    <a:bodyPr/>
                    <a:lstStyle/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SELECT ?x ?date</a:t>
                      </a:r>
                    </a:p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WHERE{</a:t>
                      </a:r>
                    </a:p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rdf:type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.</a:t>
                      </a:r>
                    </a:p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?date .</a:t>
                      </a:r>
                    </a:p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FILTER(?date &lt; "1975"^^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)</a:t>
                      </a:r>
                    </a:p>
                    <a:p>
                      <a:pPr marL="457200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251218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XML – </a:t>
            </a:r>
            <a:r>
              <a:rPr lang="en-US" dirty="0" err="1" smtClean="0"/>
              <a:t>eXtensible</a:t>
            </a:r>
            <a:r>
              <a:rPr lang="en-US" dirty="0" smtClean="0"/>
              <a:t> </a:t>
            </a:r>
            <a:r>
              <a:rPr lang="en-US" dirty="0"/>
              <a:t>Markup Language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Allows </a:t>
            </a:r>
            <a:r>
              <a:rPr lang="en-US" sz="3200" dirty="0"/>
              <a:t>for strict definition of the structure of </a:t>
            </a:r>
            <a:r>
              <a:rPr lang="en-US" sz="3200" dirty="0" smtClean="0"/>
              <a:t>information</a:t>
            </a:r>
          </a:p>
          <a:p>
            <a:pPr lvl="1"/>
            <a:r>
              <a:rPr lang="en-US" sz="2800" dirty="0" smtClean="0"/>
              <a:t>Markup tags</a:t>
            </a:r>
            <a:endParaRPr lang="el-GR" sz="2800" dirty="0" smtClean="0"/>
          </a:p>
          <a:p>
            <a:r>
              <a:rPr lang="en-US" sz="3200" dirty="0" smtClean="0"/>
              <a:t>The </a:t>
            </a:r>
            <a:r>
              <a:rPr lang="en-US" sz="3200" dirty="0"/>
              <a:t>RDF </a:t>
            </a:r>
            <a:r>
              <a:rPr lang="en-US" sz="3200" dirty="0" smtClean="0"/>
              <a:t>model </a:t>
            </a:r>
            <a:r>
              <a:rPr lang="en-US" sz="3200" dirty="0"/>
              <a:t>also follows </a:t>
            </a:r>
            <a:r>
              <a:rPr lang="en-US" sz="3200" dirty="0" smtClean="0"/>
              <a:t>an XML </a:t>
            </a:r>
            <a:r>
              <a:rPr lang="en-US" sz="3200" dirty="0"/>
              <a:t>syntax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287938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ORDER BY and LIMIT Keywords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70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2817817"/>
              </p:ext>
            </p:extLst>
          </p:nvPr>
        </p:nvGraphicFramePr>
        <p:xfrm>
          <a:off x="3461084" y="2299220"/>
          <a:ext cx="5580655" cy="2882253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5580655"/>
              </a:tblGrid>
              <a:tr h="2882253">
                <a:tc>
                  <a:txBody>
                    <a:bodyPr/>
                    <a:lstStyle/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SELECT ?x ?date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WHERE {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rdf:type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.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?date .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ORDER BY DESC(?date)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LIMIT 10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21113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CONSTRUCT Queries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Generate </a:t>
            </a:r>
            <a:r>
              <a:rPr lang="en-US" sz="3200" dirty="0"/>
              <a:t>an RDF graph based on a graph template using the solutions of a SELECT </a:t>
            </a:r>
            <a:r>
              <a:rPr lang="en-US" sz="3200" dirty="0" smtClean="0"/>
              <a:t>query</a:t>
            </a:r>
          </a:p>
          <a:p>
            <a:endParaRPr lang="en-US" sz="3200" dirty="0" smtClean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71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7975120"/>
              </p:ext>
            </p:extLst>
          </p:nvPr>
        </p:nvGraphicFramePr>
        <p:xfrm>
          <a:off x="1703089" y="3133306"/>
          <a:ext cx="8908021" cy="265748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8908021"/>
              </a:tblGrid>
              <a:tr h="2657480">
                <a:tc>
                  <a:txBody>
                    <a:bodyPr/>
                    <a:lstStyle/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CONSTRUCT {?x rdf:type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ex:HighlyPaidActor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WHERE {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rdf:type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.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ex:hasSalary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?salary .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FILTER (?salary &gt; 1000000)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62725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ASK Queries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Respond </a:t>
            </a:r>
            <a:r>
              <a:rPr lang="en-US" sz="3200" dirty="0"/>
              <a:t>with a </a:t>
            </a:r>
            <a:r>
              <a:rPr lang="en-US" sz="3200" dirty="0" err="1" smtClean="0"/>
              <a:t>boolean</a:t>
            </a:r>
            <a:endParaRPr lang="en-US" sz="3200" dirty="0" smtClean="0"/>
          </a:p>
          <a:p>
            <a:r>
              <a:rPr lang="en-US" sz="3200" dirty="0"/>
              <a:t>Whether a graph pattern is satisfied by a subgraph of the considered RDF </a:t>
            </a:r>
            <a:r>
              <a:rPr lang="en-US" sz="3200" dirty="0" smtClean="0"/>
              <a:t>graph</a:t>
            </a:r>
          </a:p>
          <a:p>
            <a:endParaRPr lang="en-US" sz="3200" dirty="0"/>
          </a:p>
          <a:p>
            <a:endParaRPr lang="en-US" sz="3200" dirty="0" smtClean="0"/>
          </a:p>
          <a:p>
            <a:endParaRPr lang="en-US" sz="3200" dirty="0"/>
          </a:p>
          <a:p>
            <a:r>
              <a:rPr lang="en-US" sz="3200" dirty="0" smtClean="0"/>
              <a:t>Return </a:t>
            </a:r>
            <a:r>
              <a:rPr lang="en-US" sz="3200" dirty="0"/>
              <a:t>true if the RDF graph contains an actor named "Cate Blanchett</a:t>
            </a:r>
            <a:r>
              <a:rPr lang="en-US" sz="3200" dirty="0" smtClean="0"/>
              <a:t>"</a:t>
            </a:r>
            <a:endParaRPr lang="en-US" sz="3200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72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5907921"/>
              </p:ext>
            </p:extLst>
          </p:nvPr>
        </p:nvGraphicFramePr>
        <p:xfrm>
          <a:off x="1497240" y="3519313"/>
          <a:ext cx="7113360" cy="1647291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113360"/>
              </a:tblGrid>
              <a:tr h="1647291">
                <a:tc>
                  <a:txBody>
                    <a:bodyPr/>
                    <a:lstStyle/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ASK {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rdf:type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.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	?x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"Cate Blanchett" .</a:t>
                      </a:r>
                    </a:p>
                    <a:p>
                      <a:pPr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18184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DESCRIBE Queries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Return </a:t>
            </a:r>
            <a:r>
              <a:rPr lang="en-US" sz="3200" dirty="0"/>
              <a:t>a set of RDF statements that contain data about a given </a:t>
            </a:r>
            <a:r>
              <a:rPr lang="en-US" sz="3200" dirty="0" smtClean="0"/>
              <a:t>resource</a:t>
            </a:r>
          </a:p>
          <a:p>
            <a:r>
              <a:rPr lang="en-US" sz="3200" dirty="0" smtClean="0"/>
              <a:t>Exact </a:t>
            </a:r>
            <a:r>
              <a:rPr lang="en-US" sz="3200" dirty="0"/>
              <a:t>structure of the returned RDF graph depends on the </a:t>
            </a:r>
            <a:r>
              <a:rPr lang="en-US" sz="3200" dirty="0" smtClean="0"/>
              <a:t>specific </a:t>
            </a:r>
            <a:r>
              <a:rPr lang="en-US" sz="3200" dirty="0"/>
              <a:t>SPARQL </a:t>
            </a:r>
            <a:r>
              <a:rPr lang="en-US" sz="3200" dirty="0" smtClean="0"/>
              <a:t>engine</a:t>
            </a:r>
            <a:endParaRPr lang="en-US" sz="3200" dirty="0"/>
          </a:p>
          <a:p>
            <a:endParaRPr lang="en-US" sz="3200" dirty="0" smtClean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73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7355032"/>
              </p:ext>
            </p:extLst>
          </p:nvPr>
        </p:nvGraphicFramePr>
        <p:xfrm>
          <a:off x="1245887" y="4027917"/>
          <a:ext cx="9212823" cy="45720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9212823"/>
              </a:tblGrid>
              <a:tr h="370840">
                <a:tc>
                  <a:txBody>
                    <a:bodyPr/>
                    <a:lstStyle/>
                    <a:p>
                      <a:pPr marL="45720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DESCRIBE &lt;http://www.example.org/bradPitt&gt; .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5341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Introduction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RDF and RDF Schema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Description Logics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Querying RDF data with SPARQL</a:t>
            </a:r>
          </a:p>
          <a:p>
            <a:r>
              <a:rPr lang="en-US" sz="2800" dirty="0" smtClean="0"/>
              <a:t>Mapping relational data with R2RML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Other technologies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Ontologies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Datasets</a:t>
            </a:r>
            <a:endParaRPr lang="en-US" sz="28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365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Mapping Relational Data to RDF (1)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defRPr/>
            </a:pPr>
            <a:r>
              <a:rPr lang="en-US" sz="2800" dirty="0" smtClean="0"/>
              <a:t>Lack </a:t>
            </a:r>
            <a:r>
              <a:rPr lang="en-US" sz="2800" dirty="0"/>
              <a:t>of </a:t>
            </a:r>
            <a:r>
              <a:rPr lang="en-US" sz="2800" dirty="0" smtClean="0"/>
              <a:t>RDF data</a:t>
            </a:r>
            <a:r>
              <a:rPr lang="el-GR" sz="2800" dirty="0" smtClean="0"/>
              <a:t> </a:t>
            </a:r>
            <a:r>
              <a:rPr lang="en-US" sz="2800" dirty="0" smtClean="0"/>
              <a:t>volumes</a:t>
            </a:r>
            <a:r>
              <a:rPr lang="el-GR" sz="2800" dirty="0" smtClean="0"/>
              <a:t> </a:t>
            </a:r>
            <a:r>
              <a:rPr lang="el-GR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→</a:t>
            </a:r>
            <a:r>
              <a:rPr lang="el-GR" sz="2800" dirty="0" smtClean="0">
                <a:latin typeface="Calibri" panose="020F0502020204030204" pitchFamily="34" charset="0"/>
              </a:rPr>
              <a:t> </a:t>
            </a:r>
            <a:r>
              <a:rPr lang="en-US" sz="2800" dirty="0" smtClean="0"/>
              <a:t>Slow </a:t>
            </a:r>
            <a:r>
              <a:rPr lang="en-US" sz="2800" dirty="0"/>
              <a:t>uptake of the Semantic Web </a:t>
            </a:r>
            <a:r>
              <a:rPr lang="en-US" sz="2800" dirty="0" smtClean="0"/>
              <a:t>vision</a:t>
            </a:r>
            <a:endParaRPr lang="el-GR" sz="2800" dirty="0" smtClean="0"/>
          </a:p>
          <a:p>
            <a:pPr>
              <a:defRPr/>
            </a:pPr>
            <a:r>
              <a:rPr lang="en-US" sz="2800" dirty="0" smtClean="0"/>
              <a:t>Large </a:t>
            </a:r>
            <a:r>
              <a:rPr lang="en-US" sz="2800" dirty="0"/>
              <a:t>part of available </a:t>
            </a:r>
            <a:r>
              <a:rPr lang="en-US" sz="2800" dirty="0" smtClean="0"/>
              <a:t>data</a:t>
            </a:r>
            <a:r>
              <a:rPr lang="en-US" sz="2800" dirty="0"/>
              <a:t> is stored in relational databases</a:t>
            </a:r>
            <a:endParaRPr lang="en-US" sz="2800" dirty="0" smtClean="0"/>
          </a:p>
          <a:p>
            <a:pPr>
              <a:defRPr/>
            </a:pPr>
            <a:r>
              <a:rPr lang="en-US" sz="2800" dirty="0" smtClean="0"/>
              <a:t>Several methods and tools were developed for </a:t>
            </a:r>
            <a:r>
              <a:rPr lang="en-US" sz="2800" dirty="0"/>
              <a:t>the translation of relational data to </a:t>
            </a:r>
            <a:r>
              <a:rPr lang="en-US" sz="2800" dirty="0" smtClean="0"/>
              <a:t>RDF</a:t>
            </a:r>
          </a:p>
          <a:p>
            <a:pPr lvl="1">
              <a:defRPr/>
            </a:pPr>
            <a:r>
              <a:rPr lang="en-US" sz="2400" dirty="0" smtClean="0"/>
              <a:t>Each </a:t>
            </a:r>
            <a:r>
              <a:rPr lang="en-US" sz="2400" dirty="0"/>
              <a:t>one with its own set of features and, </a:t>
            </a:r>
            <a:r>
              <a:rPr lang="en-US" sz="2400" dirty="0" smtClean="0"/>
              <a:t>unfortunately, its </a:t>
            </a:r>
            <a:r>
              <a:rPr lang="en-US" sz="2400" dirty="0"/>
              <a:t>own mapping </a:t>
            </a:r>
            <a:r>
              <a:rPr lang="en-US" sz="2400" dirty="0" smtClean="0"/>
              <a:t>language</a:t>
            </a:r>
          </a:p>
          <a:p>
            <a:pPr>
              <a:defRPr/>
            </a:pPr>
            <a:r>
              <a:rPr lang="en-US" sz="2800" dirty="0"/>
              <a:t>The need for </a:t>
            </a:r>
            <a:r>
              <a:rPr lang="en-US" sz="2800" dirty="0" smtClean="0"/>
              <a:t>the reuse </a:t>
            </a:r>
            <a:r>
              <a:rPr lang="en-US" sz="2800" dirty="0"/>
              <a:t>of </a:t>
            </a:r>
            <a:r>
              <a:rPr lang="en-US" sz="2800" dirty="0" smtClean="0"/>
              <a:t>RDB-to-RDF </a:t>
            </a:r>
            <a:r>
              <a:rPr lang="en-US" sz="2800" dirty="0"/>
              <a:t>mappings </a:t>
            </a:r>
            <a:r>
              <a:rPr lang="en-US" sz="2800" dirty="0" smtClean="0"/>
              <a:t>led </a:t>
            </a:r>
            <a:r>
              <a:rPr lang="en-US" sz="2800" dirty="0"/>
              <a:t>to the creation of </a:t>
            </a:r>
            <a:r>
              <a:rPr lang="en-US" sz="2800" dirty="0" smtClean="0"/>
              <a:t>R2RML</a:t>
            </a:r>
          </a:p>
          <a:p>
            <a:pPr lvl="1">
              <a:defRPr/>
            </a:pPr>
            <a:r>
              <a:rPr lang="en-US" sz="2400" dirty="0" smtClean="0"/>
              <a:t>A standard </a:t>
            </a:r>
            <a:r>
              <a:rPr lang="en-US" sz="2400" dirty="0"/>
              <a:t>formalism </a:t>
            </a:r>
            <a:r>
              <a:rPr lang="en-US" sz="2400" dirty="0" smtClean="0"/>
              <a:t>by W3C for </a:t>
            </a:r>
            <a:r>
              <a:rPr lang="en-US" sz="2400" dirty="0"/>
              <a:t>expressing such </a:t>
            </a:r>
            <a:r>
              <a:rPr lang="en-US" sz="2400" dirty="0" smtClean="0"/>
              <a:t>mappings</a:t>
            </a:r>
            <a:endParaRPr lang="en-US" sz="24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1717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Mapping Relational Data to RDF (2)</a:t>
            </a:r>
          </a:p>
        </p:txBody>
      </p:sp>
      <p:sp>
        <p:nvSpPr>
          <p:cNvPr id="12291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el-GR" sz="3200" dirty="0" smtClean="0"/>
              <a:t>R2RML: RDB to RDF Mapping Language</a:t>
            </a:r>
          </a:p>
          <a:p>
            <a:pPr lvl="1"/>
            <a:r>
              <a:rPr lang="en-US" altLang="el-GR" sz="2800" dirty="0" smtClean="0"/>
              <a:t>Provides a vocabulary for the definition of RDF views over relational schemas</a:t>
            </a:r>
          </a:p>
          <a:p>
            <a:pPr lvl="1"/>
            <a:r>
              <a:rPr lang="en-US" altLang="el-GR" sz="2800" dirty="0" smtClean="0"/>
              <a:t>Is database vendor-agnostic</a:t>
            </a:r>
          </a:p>
          <a:p>
            <a:r>
              <a:rPr lang="en-US" altLang="el-GR" sz="3200" dirty="0" smtClean="0"/>
              <a:t>An R2RML mapping is an RDF graph: an </a:t>
            </a:r>
            <a:r>
              <a:rPr lang="en-US" altLang="el-GR" sz="3200" i="1" dirty="0" smtClean="0"/>
              <a:t>R2RML mapping graph</a:t>
            </a:r>
            <a:endParaRPr lang="en-US" altLang="el-GR" sz="3200" dirty="0" smtClean="0"/>
          </a:p>
          <a:p>
            <a:pPr lvl="1"/>
            <a:r>
              <a:rPr lang="en-US" altLang="el-GR" sz="2800" dirty="0" smtClean="0"/>
              <a:t>In Turtle syntax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1048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R2RML Overview</a:t>
            </a:r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>
          <a:xfrm>
            <a:off x="1098000" y="4612636"/>
            <a:ext cx="8878799" cy="1971677"/>
          </a:xfrm>
        </p:spPr>
        <p:txBody>
          <a:bodyPr>
            <a:normAutofit/>
          </a:bodyPr>
          <a:lstStyle/>
          <a:p>
            <a:r>
              <a:rPr lang="en-US" altLang="el-GR" sz="2800" dirty="0" smtClean="0"/>
              <a:t>More features</a:t>
            </a:r>
          </a:p>
          <a:p>
            <a:pPr lvl="1"/>
            <a:r>
              <a:rPr lang="en-US" altLang="el-GR" sz="2400" dirty="0"/>
              <a:t>Organization of generated triples in named graphs</a:t>
            </a:r>
          </a:p>
          <a:p>
            <a:pPr lvl="1"/>
            <a:r>
              <a:rPr lang="en-US" altLang="el-GR" sz="2400" dirty="0"/>
              <a:t>Definition of blank nodes </a:t>
            </a:r>
          </a:p>
          <a:p>
            <a:pPr lvl="1"/>
            <a:r>
              <a:rPr lang="en-US" altLang="el-GR" sz="2400" dirty="0"/>
              <a:t>Specification of a generated literal’s language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77</a:t>
            </a:fld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4433601" y="3139008"/>
            <a:ext cx="6302375" cy="161766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l-GR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6184613" y="3226321"/>
            <a:ext cx="4437063" cy="137953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l-GR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46" name="Rectangle 45"/>
          <p:cNvSpPr/>
          <p:nvPr/>
        </p:nvSpPr>
        <p:spPr>
          <a:xfrm>
            <a:off x="9251662" y="4139133"/>
            <a:ext cx="1244600" cy="3349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 err="1">
                <a:solidFill>
                  <a:schemeClr val="tx1"/>
                </a:solidFill>
                <a:cs typeface="Times New Roman" panose="02020603050405020304" pitchFamily="18" charset="0"/>
              </a:rPr>
              <a:t>RefObjectMap</a:t>
            </a:r>
            <a:endParaRPr lang="el-GR" sz="14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47" name="Rectangle 46"/>
          <p:cNvSpPr/>
          <p:nvPr/>
        </p:nvSpPr>
        <p:spPr>
          <a:xfrm>
            <a:off x="7200612" y="1884883"/>
            <a:ext cx="1244600" cy="3349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 err="1">
                <a:solidFill>
                  <a:schemeClr val="tx1"/>
                </a:solidFill>
                <a:cs typeface="Times New Roman" panose="02020603050405020304" pitchFamily="18" charset="0"/>
              </a:rPr>
              <a:t>TriplesMap</a:t>
            </a:r>
            <a:endParaRPr lang="el-GR" sz="14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cxnSp>
        <p:nvCxnSpPr>
          <p:cNvPr id="48" name="Straight Connector 47"/>
          <p:cNvCxnSpPr/>
          <p:nvPr/>
        </p:nvCxnSpPr>
        <p:spPr>
          <a:xfrm flipV="1">
            <a:off x="9875550" y="4526482"/>
            <a:ext cx="0" cy="565150"/>
          </a:xfrm>
          <a:prstGeom prst="line">
            <a:avLst/>
          </a:prstGeom>
          <a:ln w="1905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9013537" y="2611958"/>
            <a:ext cx="1722438" cy="3349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 err="1">
                <a:solidFill>
                  <a:schemeClr val="tx1"/>
                </a:solidFill>
                <a:cs typeface="Times New Roman" panose="02020603050405020304" pitchFamily="18" charset="0"/>
              </a:rPr>
              <a:t>PredicateObjectMap</a:t>
            </a:r>
            <a:endParaRPr lang="el-GR" sz="14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50" name="Rectangle 49"/>
          <p:cNvSpPr/>
          <p:nvPr/>
        </p:nvSpPr>
        <p:spPr>
          <a:xfrm>
            <a:off x="6435437" y="3810520"/>
            <a:ext cx="1244600" cy="33496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 err="1">
                <a:solidFill>
                  <a:schemeClr val="tx1"/>
                </a:solidFill>
                <a:cs typeface="Times New Roman" panose="02020603050405020304" pitchFamily="18" charset="0"/>
              </a:rPr>
              <a:t>SubjectMap</a:t>
            </a:r>
            <a:endParaRPr lang="el-GR" sz="14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14347" name="TextBox 25"/>
          <p:cNvSpPr txBox="1">
            <a:spLocks noChangeArrowheads="1"/>
          </p:cNvSpPr>
          <p:nvPr/>
        </p:nvSpPr>
        <p:spPr bwMode="auto">
          <a:xfrm>
            <a:off x="6149006" y="4326547"/>
            <a:ext cx="157162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n-US" altLang="el-GR" sz="1400" dirty="0">
                <a:latin typeface="+mn-lt"/>
                <a:cs typeface="Times New Roman" panose="02020603050405020304" pitchFamily="18" charset="0"/>
              </a:rPr>
              <a:t>Generated Triples</a:t>
            </a:r>
            <a:endParaRPr lang="el-GR" altLang="el-GR" sz="1400" dirty="0">
              <a:latin typeface="+mn-lt"/>
              <a:cs typeface="Times New Roman" panose="02020603050405020304" pitchFamily="18" charset="0"/>
            </a:endParaRPr>
          </a:p>
        </p:txBody>
      </p:sp>
      <p:cxnSp>
        <p:nvCxnSpPr>
          <p:cNvPr id="52" name="Elbow Connector 51"/>
          <p:cNvCxnSpPr/>
          <p:nvPr/>
        </p:nvCxnSpPr>
        <p:spPr>
          <a:xfrm flipH="1" flipV="1">
            <a:off x="10356562" y="2991370"/>
            <a:ext cx="139700" cy="1314450"/>
          </a:xfrm>
          <a:prstGeom prst="bentConnector4">
            <a:avLst>
              <a:gd name="adj1" fmla="val -222222"/>
              <a:gd name="adj2" fmla="val 78185"/>
            </a:avLst>
          </a:prstGeom>
          <a:ln w="1905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/>
          <p:cNvCxnSpPr/>
          <p:nvPr/>
        </p:nvCxnSpPr>
        <p:spPr>
          <a:xfrm flipH="1" flipV="1">
            <a:off x="9875550" y="2994546"/>
            <a:ext cx="0" cy="566737"/>
          </a:xfrm>
          <a:prstGeom prst="line">
            <a:avLst/>
          </a:prstGeom>
          <a:ln w="1905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Elbow Connector 53"/>
          <p:cNvCxnSpPr/>
          <p:nvPr/>
        </p:nvCxnSpPr>
        <p:spPr>
          <a:xfrm rot="5400000" flipH="1" flipV="1">
            <a:off x="8525381" y="2998514"/>
            <a:ext cx="855663" cy="844550"/>
          </a:xfrm>
          <a:prstGeom prst="bentConnector3">
            <a:avLst>
              <a:gd name="adj1" fmla="val 66573"/>
            </a:avLst>
          </a:prstGeom>
          <a:ln w="1905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/>
          <p:cNvCxnSpPr/>
          <p:nvPr/>
        </p:nvCxnSpPr>
        <p:spPr>
          <a:xfrm>
            <a:off x="5976650" y="3977207"/>
            <a:ext cx="411162" cy="0"/>
          </a:xfrm>
          <a:prstGeom prst="line">
            <a:avLst/>
          </a:prstGeom>
          <a:ln w="1905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Elbow Connector 55"/>
          <p:cNvCxnSpPr/>
          <p:nvPr/>
        </p:nvCxnSpPr>
        <p:spPr>
          <a:xfrm rot="5400000" flipH="1" flipV="1">
            <a:off x="6656895" y="1501502"/>
            <a:ext cx="1030287" cy="3584575"/>
          </a:xfrm>
          <a:prstGeom prst="bentConnector2">
            <a:avLst/>
          </a:prstGeom>
          <a:ln w="1905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Elbow Connector 56"/>
          <p:cNvCxnSpPr/>
          <p:nvPr/>
        </p:nvCxnSpPr>
        <p:spPr>
          <a:xfrm rot="5400000" flipH="1" flipV="1">
            <a:off x="6766431" y="2563538"/>
            <a:ext cx="1549400" cy="966788"/>
          </a:xfrm>
          <a:prstGeom prst="bentConnector3">
            <a:avLst>
              <a:gd name="adj1" fmla="val 50000"/>
            </a:avLst>
          </a:prstGeom>
          <a:ln w="1905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Elbow Connector 57"/>
          <p:cNvCxnSpPr/>
          <p:nvPr/>
        </p:nvCxnSpPr>
        <p:spPr>
          <a:xfrm flipV="1">
            <a:off x="6181438" y="2270645"/>
            <a:ext cx="1350963" cy="158750"/>
          </a:xfrm>
          <a:prstGeom prst="bentConnector3">
            <a:avLst>
              <a:gd name="adj1" fmla="val 99978"/>
            </a:avLst>
          </a:prstGeom>
          <a:ln w="1905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Elbow Connector 58"/>
          <p:cNvCxnSpPr>
            <a:stCxn id="49" idx="0"/>
          </p:cNvCxnSpPr>
          <p:nvPr/>
        </p:nvCxnSpPr>
        <p:spPr>
          <a:xfrm rot="16200000" flipV="1">
            <a:off x="8900825" y="1637232"/>
            <a:ext cx="569912" cy="1379538"/>
          </a:xfrm>
          <a:prstGeom prst="bentConnector2">
            <a:avLst/>
          </a:prstGeom>
          <a:ln w="19050">
            <a:solidFill>
              <a:schemeClr val="tx1"/>
            </a:solidFill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56" name="TextBox 114"/>
          <p:cNvSpPr txBox="1">
            <a:spLocks noChangeArrowheads="1"/>
          </p:cNvSpPr>
          <p:nvPr/>
        </p:nvSpPr>
        <p:spPr bwMode="auto">
          <a:xfrm>
            <a:off x="4407473" y="4506617"/>
            <a:ext cx="215008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n-US" altLang="el-GR" sz="1400" dirty="0">
                <a:latin typeface="+mn-lt"/>
                <a:cs typeface="Times New Roman" panose="02020603050405020304" pitchFamily="18" charset="0"/>
              </a:rPr>
              <a:t>Generated Output Dataset</a:t>
            </a:r>
            <a:endParaRPr lang="el-GR" altLang="el-GR" sz="1400" dirty="0">
              <a:latin typeface="+mn-lt"/>
              <a:cs typeface="Times New Roman" panose="02020603050405020304" pitchFamily="18" charset="0"/>
            </a:endParaRPr>
          </a:p>
        </p:txBody>
      </p:sp>
      <p:sp>
        <p:nvSpPr>
          <p:cNvPr id="61" name="Rectangle 60"/>
          <p:cNvSpPr/>
          <p:nvPr/>
        </p:nvSpPr>
        <p:spPr>
          <a:xfrm>
            <a:off x="4746337" y="3808933"/>
            <a:ext cx="1244600" cy="3349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 err="1">
                <a:solidFill>
                  <a:schemeClr val="tx1"/>
                </a:solidFill>
                <a:cs typeface="Times New Roman" panose="02020603050405020304" pitchFamily="18" charset="0"/>
              </a:rPr>
              <a:t>GraphMap</a:t>
            </a:r>
            <a:endParaRPr lang="el-GR" sz="14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62" name="Rectangle 61"/>
          <p:cNvSpPr/>
          <p:nvPr/>
        </p:nvSpPr>
        <p:spPr>
          <a:xfrm>
            <a:off x="9391362" y="4882083"/>
            <a:ext cx="965200" cy="3349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cs typeface="Times New Roman" panose="02020603050405020304" pitchFamily="18" charset="0"/>
              </a:rPr>
              <a:t>Join</a:t>
            </a:r>
            <a:endParaRPr lang="el-GR" sz="1400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63" name="Rectangle 62"/>
          <p:cNvSpPr/>
          <p:nvPr/>
        </p:nvSpPr>
        <p:spPr>
          <a:xfrm>
            <a:off x="9251662" y="3513658"/>
            <a:ext cx="1244600" cy="3349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 err="1">
                <a:solidFill>
                  <a:schemeClr val="tx1"/>
                </a:solidFill>
                <a:cs typeface="Times New Roman" panose="02020603050405020304" pitchFamily="18" charset="0"/>
              </a:rPr>
              <a:t>ObjectMap</a:t>
            </a:r>
            <a:endParaRPr lang="el-GR" sz="14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64" name="Rectangle 63"/>
          <p:cNvSpPr/>
          <p:nvPr/>
        </p:nvSpPr>
        <p:spPr>
          <a:xfrm>
            <a:off x="7848312" y="3802582"/>
            <a:ext cx="1244600" cy="33655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 err="1">
                <a:solidFill>
                  <a:schemeClr val="tx1"/>
                </a:solidFill>
                <a:cs typeface="Times New Roman" panose="02020603050405020304" pitchFamily="18" charset="0"/>
              </a:rPr>
              <a:t>PredicateMap</a:t>
            </a:r>
            <a:endParaRPr lang="el-GR" sz="14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65" name="Rectangle 64"/>
          <p:cNvSpPr/>
          <p:nvPr/>
        </p:nvSpPr>
        <p:spPr>
          <a:xfrm>
            <a:off x="5243225" y="2254770"/>
            <a:ext cx="1244600" cy="33496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 err="1">
                <a:solidFill>
                  <a:schemeClr val="tx1"/>
                </a:solidFill>
                <a:cs typeface="Times New Roman" panose="02020603050405020304" pitchFamily="18" charset="0"/>
              </a:rPr>
              <a:t>LogicalTable</a:t>
            </a:r>
            <a:endParaRPr lang="el-GR" sz="1400" dirty="0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66" name="Diamond 65"/>
          <p:cNvSpPr/>
          <p:nvPr/>
        </p:nvSpPr>
        <p:spPr>
          <a:xfrm>
            <a:off x="7478425" y="2232546"/>
            <a:ext cx="101600" cy="166687"/>
          </a:xfrm>
          <a:prstGeom prst="diamond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67" name="Diamond 66"/>
          <p:cNvSpPr/>
          <p:nvPr/>
        </p:nvSpPr>
        <p:spPr>
          <a:xfrm>
            <a:off x="7973725" y="2232546"/>
            <a:ext cx="101600" cy="166687"/>
          </a:xfrm>
          <a:prstGeom prst="diamond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68" name="Diamond 67"/>
          <p:cNvSpPr/>
          <p:nvPr/>
        </p:nvSpPr>
        <p:spPr>
          <a:xfrm>
            <a:off x="9823162" y="2956446"/>
            <a:ext cx="101600" cy="166687"/>
          </a:xfrm>
          <a:prstGeom prst="diamond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400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69" name="Diamond 68"/>
          <p:cNvSpPr/>
          <p:nvPr/>
        </p:nvSpPr>
        <p:spPr>
          <a:xfrm>
            <a:off x="9324687" y="2956446"/>
            <a:ext cx="103188" cy="166687"/>
          </a:xfrm>
          <a:prstGeom prst="diamond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400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70" name="Diamond 69"/>
          <p:cNvSpPr/>
          <p:nvPr/>
        </p:nvSpPr>
        <p:spPr>
          <a:xfrm>
            <a:off x="10305762" y="2956446"/>
            <a:ext cx="101600" cy="166687"/>
          </a:xfrm>
          <a:prstGeom prst="diamond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400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71" name="Diamond 70"/>
          <p:cNvSpPr/>
          <p:nvPr/>
        </p:nvSpPr>
        <p:spPr>
          <a:xfrm>
            <a:off x="9823162" y="4485207"/>
            <a:ext cx="101600" cy="165100"/>
          </a:xfrm>
          <a:prstGeom prst="diamond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400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72" name="Diamond 71"/>
          <p:cNvSpPr/>
          <p:nvPr/>
        </p:nvSpPr>
        <p:spPr>
          <a:xfrm rot="5400000">
            <a:off x="8873837" y="2691332"/>
            <a:ext cx="101600" cy="165100"/>
          </a:xfrm>
          <a:prstGeom prst="diamond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400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73" name="Diamond 72"/>
          <p:cNvSpPr/>
          <p:nvPr/>
        </p:nvSpPr>
        <p:spPr>
          <a:xfrm rot="5400000">
            <a:off x="8484106" y="1961876"/>
            <a:ext cx="101600" cy="166688"/>
          </a:xfrm>
          <a:prstGeom prst="diamond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1400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  <p:sp>
        <p:nvSpPr>
          <p:cNvPr id="74" name="Diamond 73"/>
          <p:cNvSpPr/>
          <p:nvPr/>
        </p:nvSpPr>
        <p:spPr>
          <a:xfrm rot="5400000">
            <a:off x="6293356" y="3892276"/>
            <a:ext cx="101600" cy="166688"/>
          </a:xfrm>
          <a:prstGeom prst="diamond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dirty="0" err="1">
              <a:solidFill>
                <a:schemeClr val="tx1"/>
              </a:solidFill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42583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R2RML (1)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defRPr/>
            </a:pPr>
            <a:r>
              <a:rPr lang="en-US" sz="3200" dirty="0" smtClean="0"/>
              <a:t>An R2RML mapping</a:t>
            </a:r>
          </a:p>
          <a:p>
            <a:pPr lvl="1">
              <a:defRPr/>
            </a:pPr>
            <a:r>
              <a:rPr lang="en-US" sz="2800" dirty="0" smtClean="0"/>
              <a:t>Associates </a:t>
            </a:r>
            <a:r>
              <a:rPr lang="en-US" sz="2800" dirty="0"/>
              <a:t>relational views with functions that generate RDF </a:t>
            </a:r>
            <a:r>
              <a:rPr lang="en-US" sz="2800" dirty="0" smtClean="0"/>
              <a:t>terms</a:t>
            </a:r>
          </a:p>
          <a:p>
            <a:pPr>
              <a:defRPr/>
            </a:pPr>
            <a:r>
              <a:rPr lang="en-US" sz="3200" dirty="0" smtClean="0"/>
              <a:t>Logical </a:t>
            </a:r>
            <a:r>
              <a:rPr lang="en-US" sz="3200" dirty="0"/>
              <a:t>tables</a:t>
            </a:r>
            <a:endParaRPr lang="en-US" sz="3200" dirty="0" smtClean="0"/>
          </a:p>
          <a:p>
            <a:pPr lvl="1">
              <a:defRPr/>
            </a:pPr>
            <a:r>
              <a:rPr lang="en-US" sz="2800" dirty="0" smtClean="0"/>
              <a:t>Relations or (custom) views </a:t>
            </a:r>
            <a:r>
              <a:rPr lang="en-US" sz="2800" dirty="0"/>
              <a:t>defined in the </a:t>
            </a:r>
            <a:r>
              <a:rPr lang="en-US" sz="2800" dirty="0" smtClean="0"/>
              <a:t>relational schema</a:t>
            </a:r>
          </a:p>
          <a:p>
            <a:pPr>
              <a:defRPr/>
            </a:pPr>
            <a:r>
              <a:rPr lang="en-US" sz="3200" dirty="0" smtClean="0"/>
              <a:t>Term maps</a:t>
            </a:r>
          </a:p>
          <a:p>
            <a:pPr lvl="1">
              <a:defRPr/>
            </a:pPr>
            <a:r>
              <a:rPr lang="en-US" sz="2800" dirty="0" smtClean="0"/>
              <a:t>RDF </a:t>
            </a:r>
            <a:r>
              <a:rPr lang="en-US" sz="2800" dirty="0"/>
              <a:t>generating functions </a:t>
            </a:r>
            <a:endParaRPr lang="en-US" sz="2800" dirty="0" smtClean="0"/>
          </a:p>
          <a:p>
            <a:pPr lvl="1">
              <a:defRPr/>
            </a:pPr>
            <a:r>
              <a:rPr lang="en-US" sz="2800" dirty="0" smtClean="0"/>
              <a:t>Distinguished </a:t>
            </a:r>
            <a:r>
              <a:rPr lang="en-US" sz="2800" dirty="0"/>
              <a:t>according to the position of the RDF term in the generated </a:t>
            </a:r>
            <a:r>
              <a:rPr lang="en-US" sz="2800" dirty="0" smtClean="0"/>
              <a:t>triple</a:t>
            </a:r>
          </a:p>
          <a:p>
            <a:pPr lvl="2">
              <a:defRPr/>
            </a:pPr>
            <a:r>
              <a:rPr lang="en-US" sz="2400" dirty="0" smtClean="0"/>
              <a:t>Subject,</a:t>
            </a:r>
            <a:r>
              <a:rPr lang="en-US" sz="2400" dirty="0"/>
              <a:t> predicate, and object </a:t>
            </a:r>
            <a:r>
              <a:rPr lang="en-US" sz="2400" dirty="0" smtClean="0"/>
              <a:t>maps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3273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R2RML (2)</a:t>
            </a:r>
          </a:p>
        </p:txBody>
      </p:sp>
      <p:sp>
        <p:nvSpPr>
          <p:cNvPr id="16387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el-GR" sz="3200" dirty="0" smtClean="0"/>
              <a:t>Triples maps</a:t>
            </a:r>
          </a:p>
          <a:p>
            <a:pPr lvl="1"/>
            <a:r>
              <a:rPr lang="en-US" altLang="el-GR" sz="2800" dirty="0" smtClean="0"/>
              <a:t>Functions that map relational data to a set of RDF triples</a:t>
            </a:r>
          </a:p>
          <a:p>
            <a:pPr lvl="1"/>
            <a:r>
              <a:rPr lang="en-US" altLang="el-GR" sz="2800" dirty="0" smtClean="0"/>
              <a:t>Groups of term maps</a:t>
            </a:r>
          </a:p>
          <a:p>
            <a:pPr lvl="1"/>
            <a:r>
              <a:rPr lang="en-US" altLang="el-GR" sz="2800" dirty="0" smtClean="0"/>
              <a:t>R2RML mappings contain one or more triples maps</a:t>
            </a:r>
          </a:p>
          <a:p>
            <a:r>
              <a:rPr lang="en-US" altLang="el-GR" sz="3200" dirty="0" smtClean="0"/>
              <a:t>Graph maps</a:t>
            </a:r>
          </a:p>
          <a:p>
            <a:pPr lvl="1"/>
            <a:r>
              <a:rPr lang="en-US" altLang="el-GR" sz="2800" dirty="0" smtClean="0"/>
              <a:t>Generated RDF triples can be organized into named graphs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79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94943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Introduction</a:t>
            </a:r>
          </a:p>
          <a:p>
            <a:r>
              <a:rPr lang="en-US" sz="2800" dirty="0" smtClean="0"/>
              <a:t>RDF and RDF Schema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Description Logics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Querying RDF data with SPARQL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Mapping relational data with R2RML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Other technologies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Ontologies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Datasets</a:t>
            </a:r>
            <a:endParaRPr lang="en-US" sz="28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4921957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R2RML Example (1)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el-GR" sz="3200" dirty="0" smtClean="0"/>
              <a:t>A relational instance</a:t>
            </a:r>
          </a:p>
          <a:p>
            <a:endParaRPr lang="en-US" altLang="el-GR" sz="3200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80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4774942"/>
              </p:ext>
            </p:extLst>
          </p:nvPr>
        </p:nvGraphicFramePr>
        <p:xfrm>
          <a:off x="1698173" y="2883954"/>
          <a:ext cx="4998535" cy="1119894"/>
        </p:xfrm>
        <a:graphic>
          <a:graphicData uri="http://schemas.openxmlformats.org/drawingml/2006/table">
            <a:tbl>
              <a:tblPr firstRow="1" bandRow="1"/>
              <a:tblGrid>
                <a:gridCol w="595001"/>
                <a:gridCol w="2201768"/>
                <a:gridCol w="975068"/>
                <a:gridCol w="1226698"/>
              </a:tblGrid>
              <a:tr h="221629">
                <a:tc gridSpan="4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r>
                        <a:rPr lang="en-US" sz="2000" b="1" dirty="0" smtClean="0">
                          <a:latin typeface="+mn-lt"/>
                          <a:cs typeface="Times New Roman" panose="02020603050405020304" pitchFamily="18" charset="0"/>
                        </a:rPr>
                        <a:t>FILM</a:t>
                      </a:r>
                      <a:endParaRPr lang="el-GR" sz="2000" b="1" i="0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91" marR="68591" marT="34249" marB="34249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l-GR" sz="800" dirty="0"/>
                    </a:p>
                  </a:txBody>
                  <a:tcPr>
                    <a:lnL w="12700" cap="flat" cmpd="sng" algn="ctr">
                      <a:solidFill>
                        <a:sysClr val="window" lastClr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" lastClr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FD13B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l-GR" sz="1000" b="1" i="0" dirty="0">
                        <a:solidFill>
                          <a:schemeClr val="tx1"/>
                        </a:solidFill>
                        <a:latin typeface="Century Schoolbook" panose="02040604050505020304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l-GR" sz="1000" b="1" i="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2162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b="0" i="1" dirty="0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ID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91" marR="68591" marT="34249" marB="34249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b="0" i="1" dirty="0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Title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91" marR="68591" marT="34249" marB="34249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en-US" sz="2000" b="0" i="1" dirty="0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Year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91" marR="68591" marT="34249" marB="34249">
                    <a:lnL w="12700" cmpd="sng">
                      <a:solidFill>
                        <a:sysClr val="windowText" lastClr="000000"/>
                      </a:solidFill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dirty="0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Director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91" marR="68591" marT="34249" marB="34249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6017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91" marR="68591" marT="34249" marB="34249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The Hunger Games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91" marR="68591" marT="34249" marB="34249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2012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91" marR="68591" marT="34249" marB="34249">
                    <a:lnL w="12700" cmpd="sng">
                      <a:solidFill>
                        <a:sysClr val="windowText" lastClr="000000"/>
                      </a:solidFill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91" marR="68591" marT="34249" marB="34249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4293879"/>
              </p:ext>
            </p:extLst>
          </p:nvPr>
        </p:nvGraphicFramePr>
        <p:xfrm>
          <a:off x="1097280" y="4079165"/>
          <a:ext cx="5599429" cy="1492976"/>
        </p:xfrm>
        <a:graphic>
          <a:graphicData uri="http://schemas.openxmlformats.org/drawingml/2006/table">
            <a:tbl>
              <a:tblPr firstRow="1" bandRow="1"/>
              <a:tblGrid>
                <a:gridCol w="648667"/>
                <a:gridCol w="2072757"/>
                <a:gridCol w="1252602"/>
                <a:gridCol w="1625403"/>
              </a:tblGrid>
              <a:tr h="281781">
                <a:tc gridSpan="4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r>
                        <a:rPr lang="en-US" sz="2000" b="1" dirty="0" smtClean="0">
                          <a:latin typeface="+mn-lt"/>
                          <a:cs typeface="Times New Roman" panose="02020603050405020304" pitchFamily="18" charset="0"/>
                        </a:rPr>
                        <a:t>ACTOR</a:t>
                      </a:r>
                      <a:endParaRPr lang="el-GR" sz="2000" b="1" i="0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l-GR" sz="800" dirty="0"/>
                    </a:p>
                  </a:txBody>
                  <a:tcPr>
                    <a:lnL w="12700" cap="flat" cmpd="sng" algn="ctr">
                      <a:solidFill>
                        <a:sysClr val="window" lastClr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" lastClr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FD13B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l-GR" sz="1000" b="1" i="0" dirty="0">
                        <a:solidFill>
                          <a:schemeClr val="tx1"/>
                        </a:solidFill>
                        <a:latin typeface="Century Schoolbook" panose="02040604050505020304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l-GR" sz="1000" b="1" i="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1781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b="0" i="1" dirty="0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ID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b="0" i="1" dirty="0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Name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en-US" sz="2000" b="0" i="1" dirty="0" err="1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BirthYear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solidFill>
                        <a:sysClr val="windowText" lastClr="000000"/>
                      </a:solidFill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dirty="0" err="1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BirthLocation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1781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Jennifer</a:t>
                      </a:r>
                      <a:r>
                        <a:rPr lang="en-US" sz="2000" baseline="0" dirty="0" smtClean="0">
                          <a:latin typeface="+mn-lt"/>
                          <a:cs typeface="Times New Roman" panose="02020603050405020304" pitchFamily="18" charset="0"/>
                        </a:rPr>
                        <a:t> Lawrence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1990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solidFill>
                        <a:sysClr val="windowText" lastClr="000000"/>
                      </a:solidFill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Louisville,</a:t>
                      </a:r>
                      <a:r>
                        <a:rPr lang="en-US" sz="2000" baseline="0" dirty="0" smtClean="0">
                          <a:latin typeface="+mn-lt"/>
                          <a:cs typeface="Times New Roman" panose="02020603050405020304" pitchFamily="18" charset="0"/>
                        </a:rPr>
                        <a:t> KY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1781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2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mpd="sng">
                      <a:solidFill>
                        <a:sysClr val="windowText" lastClr="000000"/>
                      </a:solidFill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Josh Hutcherson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1992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Union, KY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577" marR="68577" marT="34222" marB="34222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2000882"/>
              </p:ext>
            </p:extLst>
          </p:nvPr>
        </p:nvGraphicFramePr>
        <p:xfrm>
          <a:off x="7147554" y="4079165"/>
          <a:ext cx="3128560" cy="1493120"/>
        </p:xfrm>
        <a:graphic>
          <a:graphicData uri="http://schemas.openxmlformats.org/drawingml/2006/table">
            <a:tbl>
              <a:tblPr firstRow="1" bandRow="1"/>
              <a:tblGrid>
                <a:gridCol w="1481951"/>
                <a:gridCol w="1646609"/>
              </a:tblGrid>
              <a:tr h="281781"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r>
                        <a:rPr lang="en-US" sz="2000" b="1" dirty="0" smtClean="0">
                          <a:latin typeface="+mn-lt"/>
                          <a:cs typeface="Times New Roman" panose="02020603050405020304" pitchFamily="18" charset="0"/>
                        </a:rPr>
                        <a:t>FILM2ACTOR</a:t>
                      </a:r>
                      <a:endParaRPr lang="el-GR" sz="2000" b="1" i="0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9" marR="68609" marT="34240" marB="34240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l-GR" sz="800" dirty="0"/>
                    </a:p>
                  </a:txBody>
                  <a:tcPr>
                    <a:lnL w="12700" cap="flat" cmpd="sng" algn="ctr">
                      <a:solidFill>
                        <a:sysClr val="window" lastClr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" lastClr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FD13B"/>
                    </a:solidFill>
                  </a:tcPr>
                </a:tc>
              </a:tr>
              <a:tr h="281781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b="0" i="1" dirty="0" err="1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FilmID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9" marR="68609" marT="34240" marB="34240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b="0" i="1" dirty="0" err="1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ActorID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9" marR="68609" marT="34240" marB="34240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1781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9" marR="68609" marT="34240" marB="34240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9" marR="68609" marT="34240" marB="34240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1781"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9" marR="68609" marT="34240" marB="34240">
                    <a:lnL w="12700" cmpd="sng">
                      <a:solidFill>
                        <a:sysClr val="windowText" lastClr="000000"/>
                      </a:solidFill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2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9" marR="68609" marT="34240" marB="34240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94330587"/>
              </p:ext>
            </p:extLst>
          </p:nvPr>
        </p:nvGraphicFramePr>
        <p:xfrm>
          <a:off x="7147554" y="2872664"/>
          <a:ext cx="3372400" cy="1120290"/>
        </p:xfrm>
        <a:graphic>
          <a:graphicData uri="http://schemas.openxmlformats.org/drawingml/2006/table">
            <a:tbl>
              <a:tblPr firstRow="1" bandRow="1"/>
              <a:tblGrid>
                <a:gridCol w="1064763"/>
                <a:gridCol w="1183069"/>
                <a:gridCol w="1124568"/>
              </a:tblGrid>
              <a:tr h="282046">
                <a:tc grid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r>
                        <a:rPr lang="en-US" sz="2000" b="1" dirty="0" smtClean="0">
                          <a:latin typeface="+mn-lt"/>
                          <a:cs typeface="Times New Roman" panose="02020603050405020304" pitchFamily="18" charset="0"/>
                        </a:rPr>
                        <a:t>DIRECTOR</a:t>
                      </a:r>
                      <a:endParaRPr lang="el-GR" sz="2000" b="1" i="0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7" marR="68607" marT="34315" marB="34315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l-GR" sz="800" dirty="0"/>
                    </a:p>
                  </a:txBody>
                  <a:tcPr>
                    <a:lnL w="12700" cap="flat" cmpd="sng" algn="ctr">
                      <a:solidFill>
                        <a:sysClr val="window" lastClr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" lastClr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FD13B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l-GR" sz="1000" b="1" i="0" dirty="0">
                        <a:solidFill>
                          <a:schemeClr val="tx1"/>
                        </a:solidFill>
                        <a:latin typeface="Century Schoolbook" panose="02040604050505020304" pitchFamily="18" charset="0"/>
                      </a:endParaRPr>
                    </a:p>
                  </a:txBody>
                  <a:tcPr/>
                </a:tc>
              </a:tr>
              <a:tr h="28204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b="0" i="1" dirty="0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ID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7" marR="68607" marT="34315" marB="34315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b="0" i="1" dirty="0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Name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7" marR="68607" marT="34315" marB="34315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en-US" sz="2000" b="0" i="1" dirty="0" err="1" smtClean="0">
                          <a:solidFill>
                            <a:schemeClr val="tx1"/>
                          </a:solidFill>
                          <a:latin typeface="+mn-lt"/>
                          <a:cs typeface="Times New Roman" panose="02020603050405020304" pitchFamily="18" charset="0"/>
                        </a:rPr>
                        <a:t>BirthYear</a:t>
                      </a:r>
                      <a:endParaRPr lang="el-GR" sz="2000" b="0" i="1" dirty="0">
                        <a:solidFill>
                          <a:schemeClr val="tx1"/>
                        </a:solidFill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7" marR="68607" marT="34315" marB="34315">
                    <a:lnL w="12700" cmpd="sng">
                      <a:solidFill>
                        <a:sysClr val="windowText" lastClr="000000"/>
                      </a:solidFill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8204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7" marR="68607" marT="34315" marB="34315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entury Schoolbook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Gary Ross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7" marR="68607" marT="34315" marB="34315">
                    <a:lnL w="12700" cmpd="sng">
                      <a:solidFill>
                        <a:sysClr val="windowText" lastClr="000000"/>
                      </a:solidFill>
                    </a:lnL>
                    <a:lnR w="12700" cmpd="sng">
                      <a:solidFill>
                        <a:sysClr val="windowText" lastClr="000000"/>
                      </a:solidFill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r>
                        <a:rPr lang="en-US" sz="2000" dirty="0" smtClean="0">
                          <a:latin typeface="+mn-lt"/>
                          <a:cs typeface="Times New Roman" panose="02020603050405020304" pitchFamily="18" charset="0"/>
                        </a:rPr>
                        <a:t>1956</a:t>
                      </a:r>
                      <a:endParaRPr lang="el-GR" sz="2000" dirty="0">
                        <a:latin typeface="+mn-lt"/>
                        <a:cs typeface="Times New Roman" panose="02020603050405020304" pitchFamily="18" charset="0"/>
                      </a:endParaRPr>
                    </a:p>
                  </a:txBody>
                  <a:tcPr marL="68607" marR="68607" marT="34315" marB="34315">
                    <a:lnL w="12700" cmpd="sng">
                      <a:solidFill>
                        <a:sysClr val="windowText" lastClr="000000"/>
                      </a:solidFill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ysClr val="windowText" lastClr="000000"/>
                      </a:solidFill>
                    </a:lnT>
                    <a:lnB w="12700" cmpd="sng">
                      <a:solidFill>
                        <a:sysClr val="windowText" lastClr="000000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21855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R2RML Example (2)</a:t>
            </a:r>
          </a:p>
        </p:txBody>
      </p:sp>
      <p:sp>
        <p:nvSpPr>
          <p:cNvPr id="18435" name="Content Placeholder 2"/>
          <p:cNvSpPr>
            <a:spLocks noGrp="1"/>
          </p:cNvSpPr>
          <p:nvPr>
            <p:ph idx="1"/>
          </p:nvPr>
        </p:nvSpPr>
        <p:spPr>
          <a:xfrm>
            <a:off x="1098000" y="1846800"/>
            <a:ext cx="2410326" cy="4351338"/>
          </a:xfrm>
        </p:spPr>
        <p:txBody>
          <a:bodyPr>
            <a:normAutofit/>
          </a:bodyPr>
          <a:lstStyle/>
          <a:p>
            <a:r>
              <a:rPr lang="en-US" altLang="el-GR" sz="3200" dirty="0" smtClean="0"/>
              <a:t>An R2RML triples map</a:t>
            </a:r>
          </a:p>
          <a:p>
            <a:endParaRPr lang="en-US" altLang="el-GR" sz="3200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81</a:t>
            </a:fld>
            <a:endParaRPr lang="en-US"/>
          </a:p>
        </p:txBody>
      </p:sp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9142876"/>
              </p:ext>
            </p:extLst>
          </p:nvPr>
        </p:nvGraphicFramePr>
        <p:xfrm>
          <a:off x="3679138" y="1971413"/>
          <a:ext cx="7510638" cy="417468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7510638"/>
              </a:tblGrid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@prefix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 &lt;http://www.w3.org/ns/r2rml#&gt;.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@prefix ex: &lt;http://www.example.org/&gt;.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@prefix dc: &lt;http://purl.org/dc/terms/&gt;.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 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&lt;#TriplesMap1&gt;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rr:logicalTable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rr:tableName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"FILM"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rr:subjectMap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rr:template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"http://data.example.org/film/{ID}";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rr:class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ex:Movie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dc:title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rr:column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"Title"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ex:releasedIn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rr:column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"Year";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rr:datatype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  <a:tr h="219720">
                <a:tc>
                  <a:txBody>
                    <a:bodyPr/>
                    <a:lstStyle/>
                    <a:p>
                      <a:pPr marL="432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kern="12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].</a:t>
                      </a:r>
                      <a:endParaRPr lang="en-US" sz="1400" kern="1200" dirty="0">
                        <a:solidFill>
                          <a:schemeClr val="dk1"/>
                        </a:solidFill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37" marR="51437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659861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dirty="0" smtClean="0"/>
              <a:t>R2RML Example (3)</a:t>
            </a:r>
          </a:p>
        </p:txBody>
      </p:sp>
      <p:sp>
        <p:nvSpPr>
          <p:cNvPr id="19459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el-GR" sz="3200" dirty="0" smtClean="0"/>
              <a:t>The result (in Turtle)</a:t>
            </a:r>
          </a:p>
          <a:p>
            <a:endParaRPr lang="en-US" altLang="el-GR" sz="3200" dirty="0" smtClean="0"/>
          </a:p>
          <a:p>
            <a:endParaRPr lang="en-US" altLang="el-GR" sz="3200" dirty="0" smtClean="0"/>
          </a:p>
          <a:p>
            <a:endParaRPr lang="en-US" altLang="el-GR" sz="3200" dirty="0" smtClean="0"/>
          </a:p>
          <a:p>
            <a:r>
              <a:rPr lang="en-US" altLang="el-GR" sz="3200" dirty="0" smtClean="0"/>
              <a:t>Note the reuse of terms from external ontologies</a:t>
            </a:r>
          </a:p>
          <a:p>
            <a:pPr lvl="1"/>
            <a:r>
              <a:rPr lang="en-US" altLang="el-GR" sz="2800" dirty="0" smtClean="0"/>
              <a:t>E.g. </a:t>
            </a:r>
            <a:r>
              <a:rPr lang="en-US" altLang="el-GR" sz="2800" dirty="0" err="1" smtClean="0"/>
              <a:t>dc:title</a:t>
            </a:r>
            <a:r>
              <a:rPr lang="en-US" altLang="el-GR" sz="2800" dirty="0" smtClean="0"/>
              <a:t> from Dublin Core</a:t>
            </a:r>
          </a:p>
          <a:p>
            <a:endParaRPr lang="en-US" altLang="el-GR" sz="3200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82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80146378"/>
              </p:ext>
            </p:extLst>
          </p:nvPr>
        </p:nvGraphicFramePr>
        <p:xfrm>
          <a:off x="1145959" y="2732283"/>
          <a:ext cx="9586209" cy="1113366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9586209"/>
              </a:tblGrid>
              <a:tr h="37112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&lt;http://data.example.org/film/1&gt; a </a:t>
                      </a:r>
                      <a:r>
                        <a:rPr lang="en-US" sz="2400" kern="1200" dirty="0" err="1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ex:Movie</a:t>
                      </a:r>
                      <a:r>
                        <a:rPr lang="en-US" sz="2400" kern="12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2400" kern="1200" dirty="0">
                        <a:solidFill>
                          <a:schemeClr val="dk1"/>
                        </a:solidFill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43" marR="51443" marT="0" marB="0" anchor="ctr"/>
                </a:tc>
              </a:tr>
              <a:tr h="37112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</a:t>
                      </a:r>
                      <a:r>
                        <a:rPr lang="en-US" sz="2400" kern="1200" dirty="0" err="1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dc:title</a:t>
                      </a:r>
                      <a:r>
                        <a:rPr lang="en-US" sz="2400" kern="12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"The Hunger Games";</a:t>
                      </a:r>
                      <a:endParaRPr lang="en-US" sz="2400" kern="1200" dirty="0">
                        <a:solidFill>
                          <a:schemeClr val="dk1"/>
                        </a:solidFill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43" marR="51443" marT="0" marB="0" anchor="ctr"/>
                </a:tc>
              </a:tr>
              <a:tr h="37112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</a:t>
                      </a:r>
                      <a:r>
                        <a:rPr lang="en-US" sz="2400" kern="1200" dirty="0" err="1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ex:releasedIn</a:t>
                      </a:r>
                      <a:r>
                        <a:rPr lang="en-US" sz="2400" kern="12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"2012"^^</a:t>
                      </a:r>
                      <a:r>
                        <a:rPr lang="en-US" sz="2400" kern="1200" dirty="0" err="1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2400" kern="12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sz="2400" kern="1200" dirty="0">
                        <a:solidFill>
                          <a:schemeClr val="dk1"/>
                        </a:solidFill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43" marR="51443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39631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R2RML Example (4)</a:t>
            </a:r>
          </a:p>
        </p:txBody>
      </p:sp>
      <p:sp>
        <p:nvSpPr>
          <p:cNvPr id="2048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el-GR" sz="3200" dirty="0" smtClean="0"/>
              <a:t>The R2RML mapping graph of the example</a:t>
            </a:r>
          </a:p>
          <a:p>
            <a:pPr lvl="1"/>
            <a:r>
              <a:rPr lang="en-US" altLang="el-GR" sz="2800" dirty="0" smtClean="0"/>
              <a:t>Specifies the generation of a set of RDF triples for every row of the FILM relation</a:t>
            </a:r>
          </a:p>
          <a:p>
            <a:pPr lvl="1"/>
            <a:r>
              <a:rPr lang="en-US" altLang="el-GR" sz="2800" dirty="0" smtClean="0"/>
              <a:t>Is the simplest possible</a:t>
            </a:r>
          </a:p>
          <a:p>
            <a:pPr lvl="2"/>
            <a:r>
              <a:rPr lang="en-US" altLang="el-GR" sz="2400" dirty="0" smtClean="0"/>
              <a:t>Contains only one triples map</a:t>
            </a:r>
          </a:p>
          <a:p>
            <a:r>
              <a:rPr lang="en-US" altLang="el-GR" sz="3200" dirty="0" smtClean="0"/>
              <a:t>Every triples map must have exactly </a:t>
            </a:r>
          </a:p>
          <a:p>
            <a:pPr lvl="1"/>
            <a:r>
              <a:rPr lang="en-US" altLang="el-GR" sz="2800" dirty="0" smtClean="0"/>
              <a:t>One logical table</a:t>
            </a:r>
          </a:p>
          <a:p>
            <a:pPr lvl="1"/>
            <a:r>
              <a:rPr lang="en-US" altLang="el-GR" sz="2800" dirty="0" smtClean="0"/>
              <a:t>One subject map</a:t>
            </a:r>
          </a:p>
          <a:p>
            <a:pPr lvl="1"/>
            <a:r>
              <a:rPr lang="en-US" altLang="el-GR" sz="2800" dirty="0" smtClean="0"/>
              <a:t>One or more predicate-object maps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1309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R2RML Example (5)</a:t>
            </a:r>
          </a:p>
        </p:txBody>
      </p:sp>
      <p:sp>
        <p:nvSpPr>
          <p:cNvPr id="21507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el-GR" sz="3200" dirty="0" smtClean="0"/>
              <a:t>A logical table represents an SQL result set</a:t>
            </a:r>
          </a:p>
          <a:p>
            <a:pPr lvl="1"/>
            <a:r>
              <a:rPr lang="en-US" altLang="el-GR" sz="2800" dirty="0" smtClean="0"/>
              <a:t>Each row gives rise to an RDF triple</a:t>
            </a:r>
          </a:p>
          <a:p>
            <a:pPr lvl="2"/>
            <a:r>
              <a:rPr lang="en-US" altLang="el-GR" sz="2400" dirty="0" smtClean="0"/>
              <a:t>Or quad in the general case, when named graphs are used</a:t>
            </a:r>
          </a:p>
          <a:p>
            <a:r>
              <a:rPr lang="en-US" altLang="el-GR" sz="3200" dirty="0" smtClean="0"/>
              <a:t>A subject map is simply a term map that produces the subject of an RDF triple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5176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R2RML Example (6)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defRPr/>
            </a:pPr>
            <a:r>
              <a:rPr lang="en-US" sz="3200" dirty="0"/>
              <a:t>Term </a:t>
            </a:r>
            <a:r>
              <a:rPr lang="en-US" sz="3200" dirty="0" smtClean="0"/>
              <a:t>maps</a:t>
            </a:r>
            <a:endParaRPr lang="en-US" sz="3200" dirty="0"/>
          </a:p>
          <a:p>
            <a:pPr lvl="1">
              <a:defRPr/>
            </a:pPr>
            <a:r>
              <a:rPr lang="en-US" sz="2800" dirty="0"/>
              <a:t>Template-valued </a:t>
            </a:r>
            <a:r>
              <a:rPr lang="en-US" sz="2800" dirty="0" smtClean="0"/>
              <a:t>(</a:t>
            </a:r>
            <a:r>
              <a:rPr lang="en-US" sz="2800" dirty="0" err="1" smtClean="0"/>
              <a:t>rr:template</a:t>
            </a:r>
            <a:r>
              <a:rPr lang="en-US" sz="2800" dirty="0" smtClean="0"/>
              <a:t>)</a:t>
            </a:r>
            <a:endParaRPr lang="en-US" sz="2800" dirty="0"/>
          </a:p>
          <a:p>
            <a:pPr lvl="2">
              <a:defRPr/>
            </a:pPr>
            <a:r>
              <a:rPr lang="en-US" sz="2400" dirty="0"/>
              <a:t>The subject map of the </a:t>
            </a:r>
            <a:r>
              <a:rPr lang="en-US" sz="2400" dirty="0" smtClean="0"/>
              <a:t>example</a:t>
            </a:r>
          </a:p>
          <a:p>
            <a:pPr lvl="1">
              <a:defRPr/>
            </a:pPr>
            <a:r>
              <a:rPr lang="en-US" sz="2800" dirty="0"/>
              <a:t>Constant-valued (</a:t>
            </a:r>
            <a:r>
              <a:rPr lang="en-US" sz="2800" dirty="0" err="1"/>
              <a:t>rr:predicate</a:t>
            </a:r>
            <a:r>
              <a:rPr lang="en-US" sz="2800" dirty="0"/>
              <a:t>)</a:t>
            </a:r>
            <a:endParaRPr lang="en-US" sz="2800" dirty="0" smtClean="0"/>
          </a:p>
          <a:p>
            <a:pPr lvl="2">
              <a:defRPr/>
            </a:pPr>
            <a:r>
              <a:rPr lang="en-US" sz="2400" dirty="0" smtClean="0"/>
              <a:t>The predicate map of the example</a:t>
            </a:r>
          </a:p>
          <a:p>
            <a:pPr lvl="1">
              <a:defRPr/>
            </a:pPr>
            <a:r>
              <a:rPr lang="en-US" sz="2800" dirty="0"/>
              <a:t>Column-valued (</a:t>
            </a:r>
            <a:r>
              <a:rPr lang="en-US" sz="2800" dirty="0" err="1"/>
              <a:t>rr:column</a:t>
            </a:r>
            <a:r>
              <a:rPr lang="en-US" sz="2800" dirty="0"/>
              <a:t>)</a:t>
            </a:r>
            <a:endParaRPr lang="en-US" sz="2800" dirty="0" smtClean="0"/>
          </a:p>
          <a:p>
            <a:pPr lvl="2">
              <a:defRPr/>
            </a:pPr>
            <a:r>
              <a:rPr lang="en-US" sz="2400" dirty="0"/>
              <a:t>The object </a:t>
            </a:r>
            <a:r>
              <a:rPr lang="en-US" sz="2400" dirty="0" smtClean="0"/>
              <a:t>map of the example</a:t>
            </a:r>
          </a:p>
          <a:p>
            <a:pPr>
              <a:defRPr/>
            </a:pPr>
            <a:r>
              <a:rPr lang="en-US" sz="3200" dirty="0" smtClean="0"/>
              <a:t>Every </a:t>
            </a:r>
            <a:r>
              <a:rPr lang="en-US" sz="3200" dirty="0"/>
              <a:t>generated resource will be an instance of </a:t>
            </a:r>
            <a:r>
              <a:rPr lang="en-US" sz="3200" dirty="0" err="1" smtClean="0"/>
              <a:t>ex:Movie</a:t>
            </a:r>
            <a:endParaRPr lang="en-US" sz="3200" dirty="0"/>
          </a:p>
          <a:p>
            <a:pPr lvl="1">
              <a:defRPr/>
            </a:pPr>
            <a:r>
              <a:rPr lang="en-US" sz="2800" dirty="0" smtClean="0"/>
              <a:t>Use of </a:t>
            </a:r>
            <a:r>
              <a:rPr lang="en-US" sz="2800" dirty="0" err="1" smtClean="0"/>
              <a:t>rr:class</a:t>
            </a:r>
            <a:endParaRPr lang="en-US" sz="28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8185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R2RML Example (7)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defRPr/>
            </a:pPr>
            <a:r>
              <a:rPr lang="en-US" sz="2800" dirty="0" smtClean="0"/>
              <a:t>Subject maps</a:t>
            </a:r>
          </a:p>
          <a:p>
            <a:pPr lvl="1">
              <a:defRPr/>
            </a:pPr>
            <a:r>
              <a:rPr lang="en-US" sz="2400" dirty="0" smtClean="0"/>
              <a:t>Generate subjects</a:t>
            </a:r>
          </a:p>
          <a:p>
            <a:pPr>
              <a:defRPr/>
            </a:pPr>
            <a:r>
              <a:rPr lang="en-US" sz="3000" dirty="0" smtClean="0"/>
              <a:t>Predicate-object maps</a:t>
            </a:r>
          </a:p>
          <a:p>
            <a:pPr lvl="1">
              <a:defRPr/>
            </a:pPr>
            <a:r>
              <a:rPr lang="en-US" sz="2400" dirty="0" smtClean="0"/>
              <a:t>Generate </a:t>
            </a:r>
            <a:r>
              <a:rPr lang="en-US" sz="2400" dirty="0"/>
              <a:t>pairs of predicates and </a:t>
            </a:r>
            <a:r>
              <a:rPr lang="en-US" sz="2400" dirty="0" smtClean="0"/>
              <a:t>objects</a:t>
            </a:r>
            <a:endParaRPr lang="en-US" sz="2400" dirty="0"/>
          </a:p>
          <a:p>
            <a:pPr lvl="1">
              <a:defRPr/>
            </a:pPr>
            <a:r>
              <a:rPr lang="en-US" sz="2400" dirty="0" smtClean="0"/>
              <a:t>Contain </a:t>
            </a:r>
            <a:r>
              <a:rPr lang="en-US" sz="2400" dirty="0"/>
              <a:t>at least one predicate </a:t>
            </a:r>
            <a:r>
              <a:rPr lang="en-US" sz="2400" dirty="0" smtClean="0"/>
              <a:t>map</a:t>
            </a:r>
          </a:p>
          <a:p>
            <a:pPr lvl="1">
              <a:defRPr/>
            </a:pPr>
            <a:r>
              <a:rPr lang="en-US" sz="2400" dirty="0"/>
              <a:t>Contain </a:t>
            </a:r>
            <a:r>
              <a:rPr lang="en-US" sz="2400" dirty="0" smtClean="0"/>
              <a:t>at </a:t>
            </a:r>
            <a:r>
              <a:rPr lang="en-US" sz="2400" dirty="0"/>
              <a:t>least one object </a:t>
            </a:r>
            <a:r>
              <a:rPr lang="en-US" sz="2400" dirty="0" smtClean="0"/>
              <a:t>map</a:t>
            </a:r>
          </a:p>
          <a:p>
            <a:pPr>
              <a:defRPr/>
            </a:pPr>
            <a:r>
              <a:rPr lang="en-US" sz="2800" dirty="0" smtClean="0"/>
              <a:t>Typed Literals</a:t>
            </a:r>
          </a:p>
          <a:p>
            <a:pPr lvl="1">
              <a:defRPr/>
            </a:pPr>
            <a:r>
              <a:rPr lang="en-US" sz="2400" dirty="0" smtClean="0"/>
              <a:t>Use of </a:t>
            </a:r>
            <a:r>
              <a:rPr lang="en-US" sz="2400" dirty="0" err="1" smtClean="0"/>
              <a:t>rr:datatype</a:t>
            </a:r>
            <a:endParaRPr lang="en-US" sz="2400" dirty="0" smtClean="0"/>
          </a:p>
          <a:p>
            <a:pPr lvl="1">
              <a:defRPr/>
            </a:pPr>
            <a:r>
              <a:rPr lang="en-US" sz="2400" dirty="0" smtClean="0"/>
              <a:t>The second object map of the example specifies that the datatype of </a:t>
            </a:r>
            <a:r>
              <a:rPr lang="en-US" sz="2400" dirty="0"/>
              <a:t>the RDF literal that will be </a:t>
            </a:r>
            <a:r>
              <a:rPr lang="en-US" sz="2400" dirty="0" smtClean="0"/>
              <a:t>generated will be </a:t>
            </a:r>
            <a:r>
              <a:rPr lang="en-US" sz="2400" dirty="0" err="1" smtClean="0"/>
              <a:t>xsd:gYear</a:t>
            </a:r>
            <a:endParaRPr lang="en-US" sz="24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5807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Foreign Keys (1)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8000" y="1846800"/>
            <a:ext cx="4074891" cy="4382734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en-US" sz="2800" dirty="0" smtClean="0"/>
              <a:t>Add </a:t>
            </a:r>
            <a:r>
              <a:rPr lang="en-US" sz="2800" dirty="0"/>
              <a:t>another predicate-object map that operates on the DIRECTOR relation</a:t>
            </a:r>
          </a:p>
          <a:p>
            <a:pPr>
              <a:defRPr/>
            </a:pPr>
            <a:r>
              <a:rPr lang="en-US" sz="2800" dirty="0"/>
              <a:t>Specify the generation of three RDF triples per row of the DIRECTOR </a:t>
            </a:r>
            <a:r>
              <a:rPr lang="en-US" sz="2800" dirty="0" smtClean="0"/>
              <a:t>relation</a:t>
            </a:r>
            <a:endParaRPr lang="en-US" sz="28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87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2875491"/>
              </p:ext>
            </p:extLst>
          </p:nvPr>
        </p:nvGraphicFramePr>
        <p:xfrm>
          <a:off x="5146340" y="714382"/>
          <a:ext cx="6897510" cy="5508974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897510"/>
              </a:tblGrid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@prefix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 &lt;http://www.w3.org/ns/r2rml#&gt;.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@prefix ex: &lt;http://www.example.org/&gt;.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@prefix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 &lt;http://xmlns.com/foaf/0.1/&gt;.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 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&lt;#TriplesMap2&gt;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rr:logicalTable [ rr:tableName "DIRECTOR" ];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rr:subjectMap [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rr:template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"http://data.example.org/director/{ID}";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rr:class ex:Director;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rr:predicateObjectMap [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rr:predicate foaf:name;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rr:objectMap [ rr:column "Name" ];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];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rr:predicateObjectMap [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rr:predicate ex:bornIn;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rr:objectMap [ rr:column "BirthYear";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  rr:datatype xsd:gYear;];</a:t>
                      </a:r>
                      <a:endParaRPr lang="en-US" sz="14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  <a:tr h="289946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].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70" marR="4737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69724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Foreign Keys (2)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8000" y="1846800"/>
            <a:ext cx="4580468" cy="4170181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en-US" sz="2800" dirty="0" smtClean="0"/>
              <a:t>Add </a:t>
            </a:r>
            <a:r>
              <a:rPr lang="en-US" sz="2800" dirty="0"/>
              <a:t>another predicate-object map, the referencing object </a:t>
            </a:r>
            <a:r>
              <a:rPr lang="en-US" sz="2800" dirty="0" smtClean="0"/>
              <a:t>map</a:t>
            </a:r>
          </a:p>
          <a:p>
            <a:pPr>
              <a:defRPr/>
            </a:pPr>
            <a:r>
              <a:rPr lang="en-US" sz="2800" dirty="0" smtClean="0"/>
              <a:t>Link </a:t>
            </a:r>
            <a:r>
              <a:rPr lang="en-US" sz="2800" dirty="0"/>
              <a:t>entities described in separate </a:t>
            </a:r>
            <a:r>
              <a:rPr lang="en-US" sz="2800" dirty="0" smtClean="0"/>
              <a:t>tables</a:t>
            </a:r>
          </a:p>
          <a:p>
            <a:pPr>
              <a:defRPr/>
            </a:pPr>
            <a:r>
              <a:rPr lang="en-US" sz="2800" dirty="0" smtClean="0"/>
              <a:t>Exploit the </a:t>
            </a:r>
            <a:r>
              <a:rPr lang="en-US" sz="2800" dirty="0"/>
              <a:t>foreign key relationship of </a:t>
            </a:r>
            <a:r>
              <a:rPr lang="en-US" sz="2800" dirty="0" err="1" smtClean="0"/>
              <a:t>FILM.Director</a:t>
            </a:r>
            <a:r>
              <a:rPr lang="en-US" sz="2800" dirty="0" smtClean="0"/>
              <a:t> </a:t>
            </a:r>
            <a:r>
              <a:rPr lang="en-US" sz="2800" dirty="0"/>
              <a:t>and </a:t>
            </a:r>
            <a:r>
              <a:rPr lang="en-US" sz="2800" dirty="0" smtClean="0"/>
              <a:t>DIRECTOR.ID</a:t>
            </a:r>
            <a:endParaRPr lang="en-US" sz="2800" dirty="0"/>
          </a:p>
          <a:p>
            <a:pPr>
              <a:defRPr/>
            </a:pPr>
            <a:endParaRPr lang="en-US" sz="2800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88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5840429"/>
              </p:ext>
            </p:extLst>
          </p:nvPr>
        </p:nvGraphicFramePr>
        <p:xfrm>
          <a:off x="5688401" y="344122"/>
          <a:ext cx="6296378" cy="5836700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296378"/>
              </a:tblGrid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&lt;#TriplesMap1&gt;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rr:logicalTable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rr:tableName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"FILM"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rr:subjectMap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rr:template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"http://data.example.org/film/{ID}";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rr:class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ex:Movie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dc:title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rr:column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"Title"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ex:releasedIn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rr:column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"Year";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rr:datatype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kern="1200" dirty="0">
                        <a:solidFill>
                          <a:schemeClr val="dk1"/>
                        </a:solidFill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[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67" marR="4736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ex:directedBy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67" marR="4736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rr:objectMap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[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67" marR="4736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rr:parentTriplesMap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&lt;#TriplesMap2&gt;;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67" marR="4736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rr:joinCondition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[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67" marR="4736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rr:child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"Director";  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67" marR="4736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        </a:t>
                      </a:r>
                      <a:r>
                        <a:rPr lang="en-US" sz="14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rr:parent</a:t>
                      </a: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"ID";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67" marR="4736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            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67" marR="4736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];</a:t>
                      </a:r>
                      <a:endParaRPr lang="en-US" sz="14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47367" marR="47367" marT="0" marB="0"/>
                </a:tc>
              </a:tr>
              <a:tr h="233468">
                <a:tc>
                  <a:txBody>
                    <a:bodyPr/>
                    <a:lstStyle/>
                    <a:p>
                      <a:pPr marL="18000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baseline="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400" kern="1200" dirty="0" smtClean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].</a:t>
                      </a:r>
                      <a:endParaRPr lang="en-US" sz="1400" kern="1200" dirty="0" smtClean="0">
                        <a:solidFill>
                          <a:schemeClr val="dk1"/>
                        </a:solidFill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1427" marR="51427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85802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Foreign Keys (3)</a:t>
            </a:r>
          </a:p>
        </p:txBody>
      </p:sp>
      <p:sp>
        <p:nvSpPr>
          <p:cNvPr id="26627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el-GR" sz="3200" dirty="0" smtClean="0"/>
              <a:t>TriplesMap1 now contains a </a:t>
            </a:r>
            <a:r>
              <a:rPr lang="en-US" altLang="el-GR" sz="3200" i="1" dirty="0" smtClean="0"/>
              <a:t>referencing object map</a:t>
            </a:r>
            <a:endParaRPr lang="en-US" altLang="el-GR" sz="3200" dirty="0" smtClean="0"/>
          </a:p>
          <a:p>
            <a:pPr lvl="1"/>
            <a:r>
              <a:rPr lang="en-US" altLang="el-GR" sz="2800" dirty="0" smtClean="0"/>
              <a:t>Responsible for the generation of the object of a triple</a:t>
            </a:r>
          </a:p>
          <a:p>
            <a:pPr lvl="1"/>
            <a:r>
              <a:rPr lang="en-US" altLang="el-GR" sz="2800" dirty="0" smtClean="0"/>
              <a:t>Referencing object maps are a special case of object maps</a:t>
            </a:r>
          </a:p>
          <a:p>
            <a:pPr lvl="1"/>
            <a:r>
              <a:rPr lang="en-US" altLang="el-GR" sz="2800" dirty="0" smtClean="0"/>
              <a:t>Follows the generation rules of the subject map of another triples map</a:t>
            </a:r>
          </a:p>
          <a:p>
            <a:pPr lvl="2"/>
            <a:r>
              <a:rPr lang="en-US" altLang="el-GR" sz="2400" dirty="0" smtClean="0"/>
              <a:t>Called </a:t>
            </a:r>
            <a:r>
              <a:rPr lang="en-US" altLang="el-GR" sz="2400" i="1" dirty="0" smtClean="0"/>
              <a:t>parent triples </a:t>
            </a:r>
            <a:r>
              <a:rPr lang="en-US" altLang="el-GR" sz="2400" dirty="0" smtClean="0"/>
              <a:t>map</a:t>
            </a:r>
          </a:p>
          <a:p>
            <a:pPr lvl="1"/>
            <a:r>
              <a:rPr lang="en-US" altLang="el-GR" sz="2800" dirty="0" smtClean="0"/>
              <a:t>Join conditions are also specified in order to select the appropriate row of the logical table of the </a:t>
            </a:r>
            <a:r>
              <a:rPr lang="en-US" altLang="el-GR" sz="2800" i="1" dirty="0" smtClean="0"/>
              <a:t>parent triples </a:t>
            </a:r>
            <a:r>
              <a:rPr lang="en-US" altLang="el-GR" sz="2800" dirty="0" smtClean="0"/>
              <a:t>map</a:t>
            </a:r>
          </a:p>
          <a:p>
            <a:endParaRPr lang="en-US" altLang="el-GR" sz="3200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89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433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Modeling Data Using RDF Graphs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 dirty="0" smtClean="0"/>
              <a:t>Ontologies </a:t>
            </a:r>
            <a:r>
              <a:rPr lang="en-US" sz="3200" dirty="0"/>
              <a:t>in the Semantic </a:t>
            </a:r>
            <a:r>
              <a:rPr lang="en-US" sz="3200" dirty="0" smtClean="0"/>
              <a:t>Web</a:t>
            </a:r>
          </a:p>
          <a:p>
            <a:pPr lvl="1"/>
            <a:r>
              <a:rPr lang="en-US" sz="2800" dirty="0" smtClean="0"/>
              <a:t>Model </a:t>
            </a:r>
            <a:r>
              <a:rPr lang="en-US" sz="2800" dirty="0"/>
              <a:t>a system’s </a:t>
            </a:r>
            <a:r>
              <a:rPr lang="en-US" sz="2800" dirty="0" smtClean="0"/>
              <a:t>knowledge</a:t>
            </a:r>
          </a:p>
          <a:p>
            <a:pPr lvl="1"/>
            <a:r>
              <a:rPr lang="en-US" sz="2800" dirty="0" smtClean="0"/>
              <a:t>Based </a:t>
            </a:r>
            <a:r>
              <a:rPr lang="en-US" sz="2800" dirty="0"/>
              <a:t>on </a:t>
            </a:r>
            <a:r>
              <a:rPr lang="en-US" sz="2800" dirty="0" smtClean="0"/>
              <a:t>RDF</a:t>
            </a:r>
          </a:p>
          <a:p>
            <a:pPr lvl="2"/>
            <a:r>
              <a:rPr lang="en-US" sz="2400" dirty="0" smtClean="0"/>
              <a:t>Model the perception </a:t>
            </a:r>
            <a:r>
              <a:rPr lang="en-US" sz="2400" dirty="0"/>
              <a:t>of the world </a:t>
            </a:r>
            <a:r>
              <a:rPr lang="en-US" sz="2400" dirty="0" smtClean="0"/>
              <a:t>as </a:t>
            </a:r>
            <a:r>
              <a:rPr lang="en-US" sz="2400" dirty="0"/>
              <a:t>a </a:t>
            </a:r>
            <a:r>
              <a:rPr lang="en-US" sz="2400" dirty="0" smtClean="0"/>
              <a:t>graph</a:t>
            </a:r>
          </a:p>
          <a:p>
            <a:pPr lvl="2"/>
            <a:r>
              <a:rPr lang="en-US" sz="2400" dirty="0" smtClean="0"/>
              <a:t>OWL builds </a:t>
            </a:r>
            <a:r>
              <a:rPr lang="en-US" sz="2400" dirty="0"/>
              <a:t>on top of </a:t>
            </a:r>
            <a:r>
              <a:rPr lang="en-US" sz="2400" dirty="0" smtClean="0"/>
              <a:t>RDF</a:t>
            </a:r>
            <a:endParaRPr lang="en-US" sz="2400" dirty="0"/>
          </a:p>
          <a:p>
            <a:r>
              <a:rPr lang="en-US" sz="3200" dirty="0" smtClean="0"/>
              <a:t>RDF 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data model for the </a:t>
            </a:r>
            <a:r>
              <a:rPr lang="en-US" sz="2800" dirty="0" smtClean="0"/>
              <a:t>Web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framework that allows representing </a:t>
            </a:r>
            <a:r>
              <a:rPr lang="en-US" sz="2800" dirty="0" smtClean="0"/>
              <a:t>knowledge</a:t>
            </a:r>
          </a:p>
          <a:p>
            <a:pPr lvl="1"/>
            <a:r>
              <a:rPr lang="en-US" sz="2800" dirty="0" smtClean="0"/>
              <a:t>Model </a:t>
            </a:r>
            <a:r>
              <a:rPr lang="en-US" sz="2800" dirty="0"/>
              <a:t>knowledge as a directed and labeled graph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9137959"/>
      </p:ext>
    </p:extLst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smtClean="0"/>
              <a:t>Foreign Keys (4)</a:t>
            </a:r>
          </a:p>
        </p:txBody>
      </p:sp>
      <p:sp>
        <p:nvSpPr>
          <p:cNvPr id="27651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el-GR" sz="2800" dirty="0" smtClean="0"/>
              <a:t>Not necessary for this foreign key relationship to be explicitly defined as a constraint in the relational schema</a:t>
            </a:r>
          </a:p>
          <a:p>
            <a:r>
              <a:rPr lang="en-US" altLang="el-GR" sz="2800" dirty="0" smtClean="0"/>
              <a:t>R2RML is flexible enough to allow the linkage of any column set among different relations</a:t>
            </a:r>
          </a:p>
          <a:p>
            <a:r>
              <a:rPr lang="en-US" altLang="el-GR" sz="2800" dirty="0" smtClean="0"/>
              <a:t>TriplesMap1 result</a:t>
            </a:r>
          </a:p>
          <a:p>
            <a:endParaRPr lang="en-US" altLang="el-GR" sz="1600" dirty="0" smtClean="0"/>
          </a:p>
          <a:p>
            <a:r>
              <a:rPr lang="en-US" altLang="el-GR" sz="2800" dirty="0" smtClean="0"/>
              <a:t>TriplesMap2 result</a:t>
            </a:r>
          </a:p>
          <a:p>
            <a:endParaRPr lang="el-GR" altLang="el-GR" sz="2800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90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3998424"/>
              </p:ext>
            </p:extLst>
          </p:nvPr>
        </p:nvGraphicFramePr>
        <p:xfrm>
          <a:off x="1148126" y="4236863"/>
          <a:ext cx="10811756" cy="411337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10811756"/>
              </a:tblGrid>
              <a:tr h="411337">
                <a:tc>
                  <a:txBody>
                    <a:bodyPr/>
                    <a:lstStyle/>
                    <a:p>
                      <a:pPr marL="180000"/>
                      <a:r>
                        <a:rPr lang="en-US" sz="16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&lt;http://data.example.org/film/1&gt; </a:t>
                      </a:r>
                      <a:r>
                        <a:rPr lang="en-US" sz="16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ex:directedBy</a:t>
                      </a:r>
                      <a:r>
                        <a:rPr lang="en-US" sz="16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&lt;http://data.example.org/director/1&gt;.</a:t>
                      </a:r>
                    </a:p>
                  </a:txBody>
                  <a:tcPr marL="68577" marR="68577" marT="34349" marB="34349" anchor="ctr"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54604508"/>
              </p:ext>
            </p:extLst>
          </p:nvPr>
        </p:nvGraphicFramePr>
        <p:xfrm>
          <a:off x="1156416" y="5183190"/>
          <a:ext cx="6773332" cy="993774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773332"/>
              </a:tblGrid>
              <a:tr h="331258">
                <a:tc>
                  <a:txBody>
                    <a:bodyPr/>
                    <a:lstStyle/>
                    <a:p>
                      <a:pPr marL="180000" lvl="1"/>
                      <a:r>
                        <a:rPr lang="en-US" sz="16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&lt;http://data.example.org/director/1&gt; a </a:t>
                      </a:r>
                      <a:r>
                        <a:rPr lang="en-US" sz="16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ex:Director</a:t>
                      </a:r>
                      <a:r>
                        <a:rPr lang="en-US" sz="16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600" dirty="0"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 marL="47373" marR="47373" marT="0" marB="0" anchor="ctr"/>
                </a:tc>
              </a:tr>
              <a:tr h="331258">
                <a:tc>
                  <a:txBody>
                    <a:bodyPr/>
                    <a:lstStyle/>
                    <a:p>
                      <a:pPr marL="180000" lvl="1"/>
                      <a:r>
                        <a:rPr lang="en-US" sz="16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6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16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"Gary Ross";</a:t>
                      </a:r>
                      <a:endParaRPr lang="en-US" sz="1600" dirty="0"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 marL="47373" marR="47373" marT="0" marB="0" anchor="ctr"/>
                </a:tc>
              </a:tr>
              <a:tr h="331258">
                <a:tc>
                  <a:txBody>
                    <a:bodyPr/>
                    <a:lstStyle/>
                    <a:p>
                      <a:pPr marL="180000" lvl="1"/>
                      <a:r>
                        <a:rPr lang="en-US" sz="16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6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16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"1956"^^</a:t>
                      </a:r>
                      <a:r>
                        <a:rPr lang="en-US" sz="16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16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.</a:t>
                      </a:r>
                      <a:endParaRPr lang="en-US" sz="1600" dirty="0"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 marL="47373" marR="47373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3308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dirty="0" smtClean="0"/>
              <a:t>Custom Views (1)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idx="1"/>
          </p:nvPr>
        </p:nvSpPr>
        <p:spPr>
          <a:xfrm>
            <a:off x="1098000" y="1846800"/>
            <a:ext cx="4400926" cy="4426373"/>
          </a:xfrm>
        </p:spPr>
        <p:txBody>
          <a:bodyPr>
            <a:noAutofit/>
          </a:bodyPr>
          <a:lstStyle/>
          <a:p>
            <a:r>
              <a:rPr lang="en-US" altLang="el-GR" sz="2400" dirty="0"/>
              <a:t>R2RML view defined via the </a:t>
            </a:r>
            <a:r>
              <a:rPr lang="en-US" altLang="el-GR" sz="2400" dirty="0" err="1"/>
              <a:t>rr:sqlQuery</a:t>
            </a:r>
            <a:r>
              <a:rPr lang="en-US" altLang="el-GR" sz="2400" dirty="0"/>
              <a:t> property</a:t>
            </a:r>
          </a:p>
          <a:p>
            <a:r>
              <a:rPr lang="en-US" altLang="el-GR" sz="2400" dirty="0"/>
              <a:t>Used just as the native logical tables</a:t>
            </a:r>
          </a:p>
          <a:p>
            <a:r>
              <a:rPr lang="en-US" altLang="el-GR" sz="2400" dirty="0"/>
              <a:t>Could also have been defined as an SQL view in the underlying database system</a:t>
            </a:r>
          </a:p>
          <a:p>
            <a:pPr lvl="1"/>
            <a:r>
              <a:rPr lang="en-US" altLang="el-GR" sz="2000" dirty="0"/>
              <a:t>Not always feasible/desirable</a:t>
            </a:r>
          </a:p>
          <a:p>
            <a:r>
              <a:rPr lang="en-US" altLang="el-GR" sz="2400" dirty="0" smtClean="0"/>
              <a:t>Produced </a:t>
            </a:r>
            <a:r>
              <a:rPr lang="en-US" altLang="el-GR" sz="2400" dirty="0"/>
              <a:t>result set must not contain columns with the same name</a:t>
            </a:r>
          </a:p>
          <a:p>
            <a:endParaRPr lang="en-US" altLang="el-GR" sz="2400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91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8081945"/>
              </p:ext>
            </p:extLst>
          </p:nvPr>
        </p:nvGraphicFramePr>
        <p:xfrm>
          <a:off x="5463018" y="542713"/>
          <a:ext cx="6608517" cy="5708987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6608517"/>
              </a:tblGrid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@prefix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: &lt;http://www.w3.org/ns/r2rml#&gt;.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@prefix ex: &lt;http://www.example.org/&gt;.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@prefix dc: &lt;http://purl.org/dc/terms/&gt;.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 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&lt;#TriplesMap3&gt;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104964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rr:logicalTable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rr:sqlQuery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"""</a:t>
                      </a:r>
                    </a:p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 SELECT ACTOR.ID AS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ActorId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,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ACTOR.Name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AS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ActorName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,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ACTOR.BirthYear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AS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ActorBirth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, FILM.ID AS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FilmId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FROM ACTOR, FILM, FILM2ACTOR WHERE FILM.ID=FILM2ACTOR.FilmID AND ACTOR.ID=FILM2ACTOR.ActorID; """];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rr:subjectMap [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36832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rr:template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"http://data.example.org/actor/{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ActorId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}";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rr:class ex:Actor;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];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rr:predicateObjectMap [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rr:predicate foaf:name;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rr:objectMap [ rr:column "ActorName" ];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];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rr:predicateObjectMap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rr:objectMap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rr:column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ActorBirth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";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 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rr:datatype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;];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].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rr:predicateObjectMap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rr:predicate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36832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rr:objectMap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[ </a:t>
                      </a:r>
                      <a:r>
                        <a:rPr lang="en-US" sz="1200" dirty="0" err="1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rr:template</a:t>
                      </a: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"http://data.example.org/film/{ID}";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                   ];</a:t>
                      </a:r>
                      <a:endParaRPr lang="en-US" sz="120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  <a:tr h="184161">
                <a:tc>
                  <a:txBody>
                    <a:bodyPr/>
                    <a:lstStyle/>
                    <a:p>
                      <a:pPr marL="18000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].</a:t>
                      </a:r>
                      <a:endParaRPr lang="en-US" sz="1200" dirty="0">
                        <a:effectLst/>
                        <a:latin typeface="Courier New" panose="02070309020205020404" pitchFamily="49" charset="0"/>
                        <a:ea typeface="Calibri" panose="020F0502020204030204" pitchFamily="34" charset="0"/>
                        <a:cs typeface="Courier New" panose="02070309020205020404" pitchFamily="49" charset="0"/>
                      </a:endParaRPr>
                    </a:p>
                  </a:txBody>
                  <a:tcPr marL="50636" marR="50636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484562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dirty="0" smtClean="0"/>
              <a:t>Custom Views (2)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idx="1"/>
          </p:nvPr>
        </p:nvSpPr>
        <p:spPr>
          <a:xfrm>
            <a:off x="1098000" y="1846800"/>
            <a:ext cx="9017000" cy="1154646"/>
          </a:xfrm>
        </p:spPr>
        <p:txBody>
          <a:bodyPr>
            <a:normAutofit/>
          </a:bodyPr>
          <a:lstStyle/>
          <a:p>
            <a:r>
              <a:rPr lang="en-US" altLang="el-GR" sz="3200" dirty="0" smtClean="0"/>
              <a:t>TriplesMap3 generates the following triples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92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3300804"/>
              </p:ext>
            </p:extLst>
          </p:nvPr>
        </p:nvGraphicFramePr>
        <p:xfrm>
          <a:off x="1259007" y="2516154"/>
          <a:ext cx="9930897" cy="3194632"/>
        </p:xfrm>
        <a:graphic>
          <a:graphicData uri="http://schemas.openxmlformats.org/drawingml/2006/table">
            <a:tbl>
              <a:tblPr bandRow="1">
                <a:tableStyleId>{21E4AEA4-8DFA-4A89-87EB-49C32662AFE0}</a:tableStyleId>
              </a:tblPr>
              <a:tblGrid>
                <a:gridCol w="9930897"/>
              </a:tblGrid>
              <a:tr h="399329">
                <a:tc>
                  <a:txBody>
                    <a:bodyPr/>
                    <a:lstStyle/>
                    <a:p>
                      <a:pPr marL="540000" lvl="1"/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&lt;http://data.example.org/actor/1&gt; a </a:t>
                      </a:r>
                      <a:r>
                        <a:rPr lang="en-US" sz="24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4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2400" dirty="0">
                        <a:latin typeface="Courier New" panose="02070309020205020404" pitchFamily="49" charset="0"/>
                        <a:cs typeface="Courier New" panose="02070309020205020404" pitchFamily="49" charset="0"/>
                      </a:endParaRPr>
                    </a:p>
                  </a:txBody>
                  <a:tcPr marL="47381" marR="47381" marT="0" marB="0" anchor="ctr"/>
                </a:tc>
              </a:tr>
              <a:tr h="399329">
                <a:tc>
                  <a:txBody>
                    <a:bodyPr/>
                    <a:lstStyle/>
                    <a:p>
                      <a:pPr marL="540000" lvl="1"/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24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"Jennifer Lawrence";</a:t>
                      </a:r>
                      <a:endParaRPr lang="en-US" sz="2400" kern="1200" dirty="0">
                        <a:solidFill>
                          <a:schemeClr val="dk1"/>
                        </a:solidFill>
                        <a:latin typeface="Courier New" panose="02070309020205020404" pitchFamily="49" charset="0"/>
                        <a:ea typeface="+mn-ea"/>
                        <a:cs typeface="Courier New" panose="02070309020205020404" pitchFamily="49" charset="0"/>
                      </a:endParaRPr>
                    </a:p>
                  </a:txBody>
                  <a:tcPr marL="47381" marR="47381" marT="0" marB="0" anchor="ctr"/>
                </a:tc>
              </a:tr>
              <a:tr h="399329">
                <a:tc>
                  <a:txBody>
                    <a:bodyPr/>
                    <a:lstStyle/>
                    <a:p>
                      <a:pPr marL="540000" lvl="1"/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24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"1990"^^</a:t>
                      </a:r>
                      <a:r>
                        <a:rPr lang="en-US" sz="24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2400" kern="1200" dirty="0">
                        <a:solidFill>
                          <a:schemeClr val="dk1"/>
                        </a:solidFill>
                        <a:latin typeface="Courier New" panose="02070309020205020404" pitchFamily="49" charset="0"/>
                        <a:ea typeface="+mn-ea"/>
                        <a:cs typeface="Courier New" panose="02070309020205020404" pitchFamily="49" charset="0"/>
                      </a:endParaRPr>
                    </a:p>
                  </a:txBody>
                  <a:tcPr marL="47381" marR="47381" marT="0" marB="0" anchor="ctr"/>
                </a:tc>
              </a:tr>
              <a:tr h="399329">
                <a:tc>
                  <a:txBody>
                    <a:bodyPr/>
                    <a:lstStyle/>
                    <a:p>
                      <a:pPr marL="540000" lvl="1"/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</a:t>
                      </a:r>
                      <a:r>
                        <a:rPr lang="en-US" sz="24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&lt;http://data.example.org/film/1&gt;.</a:t>
                      </a:r>
                      <a:endParaRPr lang="en-US" sz="2400" kern="1200" dirty="0">
                        <a:solidFill>
                          <a:schemeClr val="dk1"/>
                        </a:solidFill>
                        <a:latin typeface="Courier New" panose="02070309020205020404" pitchFamily="49" charset="0"/>
                        <a:ea typeface="+mn-ea"/>
                        <a:cs typeface="Courier New" panose="02070309020205020404" pitchFamily="49" charset="0"/>
                      </a:endParaRPr>
                    </a:p>
                  </a:txBody>
                  <a:tcPr marL="47381" marR="47381" marT="0" marB="0" anchor="ctr"/>
                </a:tc>
              </a:tr>
              <a:tr h="399329">
                <a:tc>
                  <a:txBody>
                    <a:bodyPr/>
                    <a:lstStyle/>
                    <a:p>
                      <a:pPr marL="540000" lvl="1"/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&lt;http://data.example.org/actor/2&gt; a </a:t>
                      </a:r>
                      <a:r>
                        <a:rPr lang="en-US" sz="24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ex:Actor</a:t>
                      </a:r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2400" kern="1200" dirty="0">
                        <a:solidFill>
                          <a:schemeClr val="dk1"/>
                        </a:solidFill>
                        <a:latin typeface="Courier New" panose="02070309020205020404" pitchFamily="49" charset="0"/>
                        <a:ea typeface="+mn-ea"/>
                        <a:cs typeface="Courier New" panose="02070309020205020404" pitchFamily="49" charset="0"/>
                      </a:endParaRPr>
                    </a:p>
                  </a:txBody>
                  <a:tcPr marL="47381" marR="47381" marT="0" marB="0" anchor="ctr"/>
                </a:tc>
              </a:tr>
              <a:tr h="399329">
                <a:tc>
                  <a:txBody>
                    <a:bodyPr/>
                    <a:lstStyle/>
                    <a:p>
                      <a:pPr marL="540000" lvl="1"/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24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foaf:name</a:t>
                      </a:r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"Josh Hutcherson";</a:t>
                      </a:r>
                      <a:endParaRPr lang="en-US" sz="2400" kern="1200" dirty="0">
                        <a:solidFill>
                          <a:schemeClr val="dk1"/>
                        </a:solidFill>
                        <a:latin typeface="Courier New" panose="02070309020205020404" pitchFamily="49" charset="0"/>
                        <a:ea typeface="+mn-ea"/>
                        <a:cs typeface="Courier New" panose="02070309020205020404" pitchFamily="49" charset="0"/>
                      </a:endParaRPr>
                    </a:p>
                  </a:txBody>
                  <a:tcPr marL="47381" marR="47381" marT="0" marB="0" anchor="ctr"/>
                </a:tc>
              </a:tr>
              <a:tr h="399329">
                <a:tc>
                  <a:txBody>
                    <a:bodyPr/>
                    <a:lstStyle/>
                    <a:p>
                      <a:pPr marL="540000" lvl="1"/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24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ex:bornIn</a:t>
                      </a:r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"1992"^^</a:t>
                      </a:r>
                      <a:r>
                        <a:rPr lang="en-US" sz="24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xsd:gYear</a:t>
                      </a:r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;</a:t>
                      </a:r>
                      <a:endParaRPr lang="en-US" sz="2400" kern="1200" dirty="0">
                        <a:solidFill>
                          <a:schemeClr val="dk1"/>
                        </a:solidFill>
                        <a:latin typeface="Courier New" panose="02070309020205020404" pitchFamily="49" charset="0"/>
                        <a:ea typeface="+mn-ea"/>
                        <a:cs typeface="Courier New" panose="02070309020205020404" pitchFamily="49" charset="0"/>
                      </a:endParaRPr>
                    </a:p>
                  </a:txBody>
                  <a:tcPr marL="47381" marR="47381" marT="0" marB="0" anchor="ctr"/>
                </a:tc>
              </a:tr>
              <a:tr h="399329">
                <a:tc>
                  <a:txBody>
                    <a:bodyPr/>
                    <a:lstStyle/>
                    <a:p>
                      <a:pPr marL="540000" lvl="1"/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   </a:t>
                      </a:r>
                      <a:r>
                        <a:rPr lang="en-US" sz="2400" kern="1200" dirty="0" err="1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ex:starsIn</a:t>
                      </a:r>
                      <a:r>
                        <a:rPr lang="en-US" sz="2400" kern="1200" dirty="0" smtClean="0">
                          <a:latin typeface="Courier New" panose="02070309020205020404" pitchFamily="49" charset="0"/>
                          <a:cs typeface="Courier New" panose="02070309020205020404" pitchFamily="49" charset="0"/>
                        </a:rPr>
                        <a:t> &lt;http://data.example.org/film/1&gt;.</a:t>
                      </a:r>
                      <a:endParaRPr lang="en-US" sz="2400" kern="1200" dirty="0">
                        <a:solidFill>
                          <a:schemeClr val="dk1"/>
                        </a:solidFill>
                        <a:latin typeface="Courier New" panose="02070309020205020404" pitchFamily="49" charset="0"/>
                        <a:ea typeface="+mn-ea"/>
                        <a:cs typeface="Courier New" panose="02070309020205020404" pitchFamily="49" charset="0"/>
                      </a:endParaRPr>
                    </a:p>
                  </a:txBody>
                  <a:tcPr marL="47381" marR="47381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732747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dirty="0" smtClean="0"/>
              <a:t>Direct Mapping (1)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93</a:t>
            </a:fld>
            <a:endParaRPr lang="en-US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1098000" y="1846800"/>
            <a:ext cx="10515600" cy="4351338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>
            <a:lvl1pPr marL="91440" indent="-91440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4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84048" indent="-18288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 marL="566928" indent="-18288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 marL="749808" indent="-18288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 marL="932688" indent="-18288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  <a:lvl6pPr marL="1100000" indent="-22860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6pPr>
            <a:lvl7pPr marL="1300000" indent="-22860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7pPr>
            <a:lvl8pPr marL="1500000" indent="-22860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8pPr>
            <a:lvl9pPr marL="1700000" indent="-22860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9pPr>
          </a:lstStyle>
          <a:p>
            <a:r>
              <a:rPr lang="en-US" altLang="el-GR" sz="3200" dirty="0">
                <a:solidFill>
                  <a:schemeClr val="tx1"/>
                </a:solidFill>
              </a:rPr>
              <a:t>A default strategy for translating a relational instance to an RDF graph</a:t>
            </a:r>
          </a:p>
          <a:p>
            <a:r>
              <a:rPr lang="en-US" altLang="el-GR" sz="3200" dirty="0">
                <a:solidFill>
                  <a:schemeClr val="tx1"/>
                </a:solidFill>
              </a:rPr>
              <a:t>A trivial transformation strategy</a:t>
            </a:r>
          </a:p>
          <a:p>
            <a:r>
              <a:rPr lang="en-US" altLang="el-GR" sz="3200" dirty="0">
                <a:solidFill>
                  <a:schemeClr val="tx1"/>
                </a:solidFill>
              </a:rPr>
              <a:t>A recommendation by W3C since 2012</a:t>
            </a:r>
          </a:p>
          <a:p>
            <a:r>
              <a:rPr lang="en-US" altLang="el-GR" sz="3200" dirty="0">
                <a:solidFill>
                  <a:schemeClr val="tx1"/>
                </a:solidFill>
              </a:rPr>
              <a:t>Defines a standard URI generation policy for all kinds of </a:t>
            </a:r>
            <a:r>
              <a:rPr lang="en-US" altLang="el-GR" sz="3200" dirty="0" smtClean="0">
                <a:solidFill>
                  <a:schemeClr val="tx1"/>
                </a:solidFill>
              </a:rPr>
              <a:t>relations</a:t>
            </a:r>
            <a:endParaRPr lang="en-US" altLang="el-GR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36935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l-GR" dirty="0" smtClean="0"/>
              <a:t>Direct Mapping (2)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94</a:t>
            </a:fld>
            <a:endParaRPr lang="en-US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1098000" y="1846800"/>
            <a:ext cx="10515600" cy="4351338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>
            <a:lvl1pPr marL="91440" indent="-91440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4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384048" indent="-18288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 marL="566928" indent="-18288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 marL="749808" indent="-18288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 marL="932688" indent="-18288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  <a:lvl6pPr marL="1100000" indent="-22860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6pPr>
            <a:lvl7pPr marL="1300000" indent="-22860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7pPr>
            <a:lvl8pPr marL="1500000" indent="-22860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8pPr>
            <a:lvl9pPr marL="1700000" indent="-228600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9pPr>
          </a:lstStyle>
          <a:p>
            <a:r>
              <a:rPr lang="en-US" altLang="el-GR" sz="3200" dirty="0" smtClean="0">
                <a:solidFill>
                  <a:schemeClr val="tx1"/>
                </a:solidFill>
              </a:rPr>
              <a:t>Maps every relation to a new ontology class and every relation row to an instance of the respective class</a:t>
            </a:r>
          </a:p>
          <a:p>
            <a:r>
              <a:rPr lang="en-US" altLang="el-GR" sz="3200" dirty="0" smtClean="0">
                <a:solidFill>
                  <a:schemeClr val="tx1"/>
                </a:solidFill>
              </a:rPr>
              <a:t>The generated RDF graph essentially mirrors the relational structure</a:t>
            </a:r>
          </a:p>
          <a:p>
            <a:r>
              <a:rPr lang="en-US" altLang="el-GR" sz="3200" dirty="0" smtClean="0">
                <a:solidFill>
                  <a:schemeClr val="tx1"/>
                </a:solidFill>
              </a:rPr>
              <a:t>Can be useful as a starting point for mapping authors who can then augment and customize it accordingly using R2RML</a:t>
            </a:r>
            <a:endParaRPr lang="en-US" altLang="el-GR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59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Introduction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RDF and RDF Schema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Description Logics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Querying RDF data with SPARQL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Mapping relational data with R2RML</a:t>
            </a:r>
          </a:p>
          <a:p>
            <a:r>
              <a:rPr lang="en-US" sz="2800" dirty="0" smtClean="0"/>
              <a:t>Other technologies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Ontologies</a:t>
            </a:r>
          </a:p>
          <a:p>
            <a:r>
              <a:rPr 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Datasets</a:t>
            </a:r>
            <a:endParaRPr lang="en-US" sz="28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0149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POWDER – </a:t>
            </a:r>
            <a:r>
              <a:rPr lang="en-US" sz="3600" dirty="0" smtClean="0"/>
              <a:t>Protocol </a:t>
            </a:r>
            <a:r>
              <a:rPr lang="en-US" sz="3600" dirty="0"/>
              <a:t>for Web Description </a:t>
            </a:r>
            <a:r>
              <a:rPr lang="en-US" sz="3600" dirty="0" smtClean="0"/>
              <a:t>Resources (1)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845734"/>
            <a:ext cx="10450286" cy="4023360"/>
          </a:xfrm>
        </p:spPr>
        <p:txBody>
          <a:bodyPr>
            <a:noAutofit/>
          </a:bodyPr>
          <a:lstStyle/>
          <a:p>
            <a:r>
              <a:rPr lang="en-US" sz="3200" dirty="0" smtClean="0"/>
              <a:t>XML-based protocol</a:t>
            </a:r>
          </a:p>
          <a:p>
            <a:r>
              <a:rPr lang="en-US" sz="3200" dirty="0" smtClean="0"/>
              <a:t>Allows provision </a:t>
            </a:r>
            <a:r>
              <a:rPr lang="en-US" sz="3200" dirty="0"/>
              <a:t>of information about RDF </a:t>
            </a:r>
            <a:r>
              <a:rPr lang="en-US" sz="3200" dirty="0" smtClean="0"/>
              <a:t>resources</a:t>
            </a:r>
          </a:p>
          <a:p>
            <a:r>
              <a:rPr lang="en-US" sz="3200" dirty="0" smtClean="0"/>
              <a:t>A POWDER document contains</a:t>
            </a:r>
          </a:p>
          <a:p>
            <a:pPr lvl="1"/>
            <a:r>
              <a:rPr lang="en-US" sz="2800" dirty="0" smtClean="0"/>
              <a:t>Its </a:t>
            </a:r>
            <a:r>
              <a:rPr lang="en-US" sz="2800" dirty="0"/>
              <a:t>own provenance </a:t>
            </a:r>
            <a:r>
              <a:rPr lang="en-US" sz="2800" dirty="0" smtClean="0"/>
              <a:t>information</a:t>
            </a:r>
          </a:p>
          <a:p>
            <a:pPr lvl="2"/>
            <a:r>
              <a:rPr lang="en-US" sz="2400" dirty="0" smtClean="0"/>
              <a:t>Information </a:t>
            </a:r>
            <a:r>
              <a:rPr lang="en-US" sz="2400" dirty="0"/>
              <a:t>about its creator, when it </a:t>
            </a:r>
            <a:r>
              <a:rPr lang="en-US" sz="2400" dirty="0" smtClean="0"/>
              <a:t>was created, etc.</a:t>
            </a:r>
          </a:p>
          <a:p>
            <a:pPr lvl="1"/>
            <a:r>
              <a:rPr lang="en-US" sz="2800" dirty="0" smtClean="0"/>
              <a:t>A </a:t>
            </a:r>
            <a:r>
              <a:rPr lang="en-US" sz="2800" dirty="0"/>
              <a:t>list of </a:t>
            </a:r>
            <a:r>
              <a:rPr lang="en-US" sz="2800" dirty="0" smtClean="0"/>
              <a:t>description resources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4506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POWDER – </a:t>
            </a:r>
            <a:r>
              <a:rPr lang="en-US" sz="3600" dirty="0" smtClean="0"/>
              <a:t>Protocol </a:t>
            </a:r>
            <a:r>
              <a:rPr lang="en-US" sz="3600" dirty="0"/>
              <a:t>for Web Description </a:t>
            </a:r>
            <a:r>
              <a:rPr lang="en-US" sz="3600" dirty="0" smtClean="0"/>
              <a:t>Resources (2)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845734"/>
            <a:ext cx="10450286" cy="4023360"/>
          </a:xfrm>
        </p:spPr>
        <p:txBody>
          <a:bodyPr>
            <a:noAutofit/>
          </a:bodyPr>
          <a:lstStyle/>
          <a:p>
            <a:r>
              <a:rPr lang="en-US" sz="3200" dirty="0" smtClean="0"/>
              <a:t>Description resource</a:t>
            </a:r>
          </a:p>
          <a:p>
            <a:pPr lvl="1"/>
            <a:r>
              <a:rPr lang="en-US" sz="2800" dirty="0" smtClean="0"/>
              <a:t>Contains a </a:t>
            </a:r>
            <a:r>
              <a:rPr lang="en-US" sz="2800" dirty="0"/>
              <a:t>set of property-value </a:t>
            </a:r>
            <a:r>
              <a:rPr lang="en-US" sz="2800" dirty="0" smtClean="0"/>
              <a:t>pairs in RDF</a:t>
            </a:r>
          </a:p>
          <a:p>
            <a:pPr lvl="1"/>
            <a:r>
              <a:rPr lang="en-US" sz="2800" dirty="0" smtClean="0"/>
              <a:t>For </a:t>
            </a:r>
            <a:r>
              <a:rPr lang="en-US" sz="2800" dirty="0"/>
              <a:t>a given resource or group </a:t>
            </a:r>
            <a:r>
              <a:rPr lang="en-US" sz="2800" dirty="0" smtClean="0"/>
              <a:t>of resources</a:t>
            </a:r>
          </a:p>
          <a:p>
            <a:r>
              <a:rPr lang="en-US" sz="3200" dirty="0" smtClean="0"/>
              <a:t>Allows </a:t>
            </a:r>
            <a:r>
              <a:rPr lang="en-US" sz="3200" dirty="0"/>
              <a:t>for quick annotation of large amounts of content with </a:t>
            </a:r>
            <a:r>
              <a:rPr lang="en-US" sz="3200" dirty="0" smtClean="0"/>
              <a:t>metadata</a:t>
            </a:r>
          </a:p>
          <a:p>
            <a:r>
              <a:rPr lang="en-US" sz="3200" dirty="0" smtClean="0"/>
              <a:t>Ideal </a:t>
            </a:r>
            <a:r>
              <a:rPr lang="en-US" sz="3200" dirty="0"/>
              <a:t>for </a:t>
            </a:r>
            <a:r>
              <a:rPr lang="en-US" sz="3200" dirty="0" smtClean="0"/>
              <a:t>scenarios </a:t>
            </a:r>
            <a:r>
              <a:rPr lang="en-US" sz="3200" dirty="0"/>
              <a:t>involving personalized delivery of content, trust control </a:t>
            </a:r>
            <a:r>
              <a:rPr lang="en-US" sz="3200" dirty="0" smtClean="0"/>
              <a:t>and semantic annotation</a:t>
            </a:r>
            <a:endParaRPr lang="en-US" sz="32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73866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RIF – Rule </a:t>
            </a:r>
            <a:r>
              <a:rPr lang="en-US" dirty="0"/>
              <a:t>Interchange Format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800" dirty="0" smtClean="0"/>
              <a:t>An extensible </a:t>
            </a:r>
            <a:r>
              <a:rPr lang="en-US" sz="2800" dirty="0"/>
              <a:t>framework for the representation of </a:t>
            </a:r>
            <a:r>
              <a:rPr lang="en-US" sz="2800" dirty="0" smtClean="0"/>
              <a:t>rule dialects</a:t>
            </a:r>
          </a:p>
          <a:p>
            <a:r>
              <a:rPr lang="en-US" sz="2800" dirty="0" smtClean="0"/>
              <a:t>A W3C recommendation</a:t>
            </a:r>
          </a:p>
          <a:p>
            <a:r>
              <a:rPr lang="en-US" sz="2800" dirty="0" smtClean="0"/>
              <a:t>A family </a:t>
            </a:r>
            <a:r>
              <a:rPr lang="en-US" sz="2800" dirty="0"/>
              <a:t>of </a:t>
            </a:r>
            <a:r>
              <a:rPr lang="en-US" sz="2800" dirty="0" smtClean="0"/>
              <a:t>specifications</a:t>
            </a:r>
          </a:p>
          <a:p>
            <a:pPr lvl="1"/>
            <a:r>
              <a:rPr lang="en-US" sz="2400" dirty="0" smtClean="0"/>
              <a:t>Three </a:t>
            </a:r>
            <a:r>
              <a:rPr lang="en-US" sz="2400" dirty="0"/>
              <a:t>rule </a:t>
            </a:r>
            <a:r>
              <a:rPr lang="en-US" sz="2400" dirty="0" smtClean="0"/>
              <a:t>dialects</a:t>
            </a:r>
          </a:p>
          <a:p>
            <a:pPr lvl="2"/>
            <a:r>
              <a:rPr lang="en-US" sz="2000" dirty="0" smtClean="0"/>
              <a:t>RIF-BLD </a:t>
            </a:r>
            <a:r>
              <a:rPr lang="en-US" sz="2000" dirty="0"/>
              <a:t>(Basic Logic </a:t>
            </a:r>
            <a:r>
              <a:rPr lang="en-US" sz="2000" dirty="0" smtClean="0"/>
              <a:t>Dialect)</a:t>
            </a:r>
          </a:p>
          <a:p>
            <a:pPr lvl="2"/>
            <a:r>
              <a:rPr lang="en-US" sz="2000" dirty="0" smtClean="0"/>
              <a:t>RIF-Core and</a:t>
            </a:r>
          </a:p>
          <a:p>
            <a:pPr lvl="2"/>
            <a:r>
              <a:rPr lang="en-US" sz="2000" dirty="0" smtClean="0"/>
              <a:t>RIF-PRD </a:t>
            </a:r>
            <a:r>
              <a:rPr lang="en-US" sz="2000" dirty="0"/>
              <a:t>(Production Rule Dialect</a:t>
            </a:r>
            <a:r>
              <a:rPr lang="en-US" sz="2000" dirty="0" smtClean="0"/>
              <a:t>)</a:t>
            </a:r>
          </a:p>
          <a:p>
            <a:pPr lvl="1"/>
            <a:r>
              <a:rPr lang="en-US" sz="2400" dirty="0" smtClean="0"/>
              <a:t>RIF-FLD </a:t>
            </a:r>
            <a:r>
              <a:rPr lang="en-US" sz="2400" dirty="0"/>
              <a:t>(Framework for Logic Dialects</a:t>
            </a:r>
            <a:r>
              <a:rPr lang="en-US" sz="2400" dirty="0" smtClean="0"/>
              <a:t>)</a:t>
            </a:r>
          </a:p>
          <a:p>
            <a:pPr lvl="2"/>
            <a:r>
              <a:rPr lang="en-US" sz="2000" dirty="0" smtClean="0"/>
              <a:t>Allows the definition </a:t>
            </a:r>
            <a:r>
              <a:rPr lang="en-US" sz="2000" dirty="0"/>
              <a:t>of other rule </a:t>
            </a:r>
            <a:r>
              <a:rPr lang="en-US" sz="2000" dirty="0" smtClean="0"/>
              <a:t>dialects</a:t>
            </a:r>
          </a:p>
          <a:p>
            <a:pPr lvl="2"/>
            <a:r>
              <a:rPr lang="en-US" sz="2000" dirty="0" smtClean="0"/>
              <a:t>Specifies </a:t>
            </a:r>
            <a:r>
              <a:rPr lang="en-US" sz="2000" dirty="0"/>
              <a:t>the interface of rules expressed in a </a:t>
            </a:r>
            <a:r>
              <a:rPr lang="en-US" sz="2000" dirty="0" smtClean="0"/>
              <a:t>logic-based RIF </a:t>
            </a:r>
            <a:r>
              <a:rPr lang="en-US" sz="2000" dirty="0"/>
              <a:t>dialect with RDF and </a:t>
            </a:r>
            <a:r>
              <a:rPr lang="en-US" sz="2000" dirty="0" smtClean="0"/>
              <a:t>OWL</a:t>
            </a:r>
            <a:endParaRPr lang="en-US" sz="20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982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SPIN – </a:t>
            </a:r>
            <a:r>
              <a:rPr lang="en-US" dirty="0" smtClean="0"/>
              <a:t>SPARQL </a:t>
            </a:r>
            <a:r>
              <a:rPr lang="en-US" dirty="0" err="1"/>
              <a:t>Inferencing</a:t>
            </a:r>
            <a:r>
              <a:rPr lang="en-US" dirty="0"/>
              <a:t> Notation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RIF uptake </a:t>
            </a:r>
            <a:r>
              <a:rPr lang="en-US" sz="3200" dirty="0" smtClean="0"/>
              <a:t>not </a:t>
            </a:r>
            <a:r>
              <a:rPr lang="en-US" sz="3200" dirty="0"/>
              <a:t>as massive as </a:t>
            </a:r>
            <a:r>
              <a:rPr lang="en-US" sz="3200" dirty="0" smtClean="0"/>
              <a:t>expected </a:t>
            </a:r>
          </a:p>
          <a:p>
            <a:pPr lvl="1"/>
            <a:r>
              <a:rPr lang="en-US" sz="2800" dirty="0" smtClean="0"/>
              <a:t>Complexity, lack </a:t>
            </a:r>
            <a:r>
              <a:rPr lang="en-US" sz="2800" dirty="0"/>
              <a:t>of supporting </a:t>
            </a:r>
            <a:r>
              <a:rPr lang="en-US" sz="2800" dirty="0" smtClean="0"/>
              <a:t>tools</a:t>
            </a:r>
          </a:p>
          <a:p>
            <a:r>
              <a:rPr lang="en-US" sz="3200" dirty="0" smtClean="0"/>
              <a:t>SPIN</a:t>
            </a:r>
          </a:p>
          <a:p>
            <a:pPr lvl="1"/>
            <a:r>
              <a:rPr lang="en-US" sz="2800" dirty="0" smtClean="0"/>
              <a:t>SPARQL-based</a:t>
            </a:r>
          </a:p>
          <a:p>
            <a:pPr lvl="1"/>
            <a:r>
              <a:rPr lang="en-US" sz="2800" dirty="0" smtClean="0"/>
              <a:t>Production rules</a:t>
            </a:r>
          </a:p>
          <a:p>
            <a:r>
              <a:rPr lang="en-US" sz="3200" dirty="0" smtClean="0"/>
              <a:t>Links RDFS </a:t>
            </a:r>
            <a:r>
              <a:rPr lang="en-US" sz="3200" dirty="0"/>
              <a:t>and OWL classes with </a:t>
            </a:r>
            <a:r>
              <a:rPr lang="en-US" sz="3200" dirty="0" smtClean="0"/>
              <a:t>constraint </a:t>
            </a:r>
            <a:r>
              <a:rPr lang="en-US" sz="3200" dirty="0"/>
              <a:t>checks and inference </a:t>
            </a:r>
            <a:r>
              <a:rPr lang="en-US" sz="3200" dirty="0" smtClean="0"/>
              <a:t>rules</a:t>
            </a:r>
          </a:p>
          <a:p>
            <a:pPr lvl="1"/>
            <a:r>
              <a:rPr lang="en-US" sz="2800" dirty="0" smtClean="0"/>
              <a:t>Similar </a:t>
            </a:r>
            <a:r>
              <a:rPr lang="en-US" sz="2800" dirty="0"/>
              <a:t>to </a:t>
            </a:r>
            <a:r>
              <a:rPr lang="en-US" sz="2800" dirty="0" smtClean="0"/>
              <a:t>class behavior in </a:t>
            </a:r>
            <a:r>
              <a:rPr lang="en-US" sz="2800" dirty="0"/>
              <a:t>object-oriented </a:t>
            </a:r>
            <a:r>
              <a:rPr lang="en-US" sz="2800" dirty="0" smtClean="0"/>
              <a:t>languages</a:t>
            </a:r>
            <a:endParaRPr lang="en-US" sz="28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Chapter 2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Materializing the Web of Linked Data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ECB2FE-F275-4179-BB2C-35EE9387AA7C}" type="slidenum">
              <a:rPr lang="en-US" smtClean="0"/>
              <a:t>99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2462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Retrospect">
  <a:themeElements>
    <a:clrScheme name="Blue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9CC26709-368C-4D72-9060-94E5B3FF3CD6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1147</TotalTime>
  <Words>7119</Words>
  <Application>Microsoft Office PowerPoint</Application>
  <PresentationFormat>Widescreen</PresentationFormat>
  <Paragraphs>1534</Paragraphs>
  <Slides>120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120</vt:i4>
      </vt:variant>
    </vt:vector>
  </HeadingPairs>
  <TitlesOfParts>
    <vt:vector size="127" baseType="lpstr">
      <vt:lpstr>Arial</vt:lpstr>
      <vt:lpstr>Calibri</vt:lpstr>
      <vt:lpstr>Calibri Light</vt:lpstr>
      <vt:lpstr>Cambria Math</vt:lpstr>
      <vt:lpstr>Courier New</vt:lpstr>
      <vt:lpstr>Times New Roman</vt:lpstr>
      <vt:lpstr>Retrospect</vt:lpstr>
      <vt:lpstr>Chapter 2 Technical Background</vt:lpstr>
      <vt:lpstr>Outline</vt:lpstr>
      <vt:lpstr>Introduction</vt:lpstr>
      <vt:lpstr>HTTP – HyperText Transfer Protocol</vt:lpstr>
      <vt:lpstr>URI – Uniform Resource Identifier</vt:lpstr>
      <vt:lpstr>HTML – HyperText Markup Language</vt:lpstr>
      <vt:lpstr>XML – eXtensible Markup Language</vt:lpstr>
      <vt:lpstr>Outline</vt:lpstr>
      <vt:lpstr>Modeling Data Using RDF Graphs</vt:lpstr>
      <vt:lpstr>RDF (1)</vt:lpstr>
      <vt:lpstr>RDF (2)</vt:lpstr>
      <vt:lpstr>Namespaces (1)</vt:lpstr>
      <vt:lpstr>Namespaces (2)</vt:lpstr>
      <vt:lpstr>RDF Serialization</vt:lpstr>
      <vt:lpstr>N-Triples Serialization</vt:lpstr>
      <vt:lpstr>Turtle Serialization</vt:lpstr>
      <vt:lpstr>TriG Serialization</vt:lpstr>
      <vt:lpstr>XML/RDF Serialization</vt:lpstr>
      <vt:lpstr>JSON-LD Serialization</vt:lpstr>
      <vt:lpstr>RDFa Serialization</vt:lpstr>
      <vt:lpstr>The RDF Schema (1)</vt:lpstr>
      <vt:lpstr>The RDF Schema (2)</vt:lpstr>
      <vt:lpstr>The RDF Schema (3)</vt:lpstr>
      <vt:lpstr>The RDF Schema (4)</vt:lpstr>
      <vt:lpstr>The RDF Schema (5)</vt:lpstr>
      <vt:lpstr>The RDF Schema (6)</vt:lpstr>
      <vt:lpstr>The RDF Schema (7)</vt:lpstr>
      <vt:lpstr>Reification (1)</vt:lpstr>
      <vt:lpstr>Reification (2)</vt:lpstr>
      <vt:lpstr>Classes (1)</vt:lpstr>
      <vt:lpstr>Classes (2)</vt:lpstr>
      <vt:lpstr>Classes (3)</vt:lpstr>
      <vt:lpstr>Classes (4)</vt:lpstr>
      <vt:lpstr>Properties (1)</vt:lpstr>
      <vt:lpstr>Properties (2)</vt:lpstr>
      <vt:lpstr>Properties (3)</vt:lpstr>
      <vt:lpstr>Container Classes and Properties (1)</vt:lpstr>
      <vt:lpstr>Container Classes and Properties (2)</vt:lpstr>
      <vt:lpstr>Collections (1)</vt:lpstr>
      <vt:lpstr>Collections (2)</vt:lpstr>
      <vt:lpstr>Reification (1)</vt:lpstr>
      <vt:lpstr>Reification (2)</vt:lpstr>
      <vt:lpstr>Utility Properties</vt:lpstr>
      <vt:lpstr>Outline</vt:lpstr>
      <vt:lpstr>Ontologies Based on Description Logics</vt:lpstr>
      <vt:lpstr>Description Logics (1)</vt:lpstr>
      <vt:lpstr>Description Logics (2)</vt:lpstr>
      <vt:lpstr>Description Logics (3)</vt:lpstr>
      <vt:lpstr>The Web Ontology Language (1)</vt:lpstr>
      <vt:lpstr>The Web Ontology Language (2)</vt:lpstr>
      <vt:lpstr>The Web Ontology Language (3)</vt:lpstr>
      <vt:lpstr>The Web Ontology Language (4)</vt:lpstr>
      <vt:lpstr>OWL 2</vt:lpstr>
      <vt:lpstr>OWL 2 Additional Features (1)</vt:lpstr>
      <vt:lpstr>OWL 2 Additional Features (2)</vt:lpstr>
      <vt:lpstr>OWL 2 Additional Features (3)</vt:lpstr>
      <vt:lpstr>OWL 2 Profiles (1)</vt:lpstr>
      <vt:lpstr>OWL 2 Profiles (2)</vt:lpstr>
      <vt:lpstr>OWL 2 Profiles (3)</vt:lpstr>
      <vt:lpstr>Manchester OWL syntax</vt:lpstr>
      <vt:lpstr>Outline</vt:lpstr>
      <vt:lpstr>Querying the Semantic Web with SPARQL</vt:lpstr>
      <vt:lpstr>SELECT Queries (1)</vt:lpstr>
      <vt:lpstr>SELECT Queries (2)</vt:lpstr>
      <vt:lpstr>SELECT Queries (3)</vt:lpstr>
      <vt:lpstr>SELECT Queries (4)</vt:lpstr>
      <vt:lpstr>The OPTIONAL keyword</vt:lpstr>
      <vt:lpstr>The UNION Keyword</vt:lpstr>
      <vt:lpstr>The FILTER Keyword</vt:lpstr>
      <vt:lpstr>ORDER BY and LIMIT Keywords</vt:lpstr>
      <vt:lpstr>CONSTRUCT Queries</vt:lpstr>
      <vt:lpstr>ASK Queries</vt:lpstr>
      <vt:lpstr>DESCRIBE Queries</vt:lpstr>
      <vt:lpstr>Outline</vt:lpstr>
      <vt:lpstr>Mapping Relational Data to RDF (1)</vt:lpstr>
      <vt:lpstr>Mapping Relational Data to RDF (2)</vt:lpstr>
      <vt:lpstr>R2RML Overview</vt:lpstr>
      <vt:lpstr>R2RML (1)</vt:lpstr>
      <vt:lpstr>R2RML (2)</vt:lpstr>
      <vt:lpstr>R2RML Example (1)</vt:lpstr>
      <vt:lpstr>R2RML Example (2)</vt:lpstr>
      <vt:lpstr>R2RML Example (3)</vt:lpstr>
      <vt:lpstr>R2RML Example (4)</vt:lpstr>
      <vt:lpstr>R2RML Example (5)</vt:lpstr>
      <vt:lpstr>R2RML Example (6)</vt:lpstr>
      <vt:lpstr>R2RML Example (7)</vt:lpstr>
      <vt:lpstr>Foreign Keys (1)</vt:lpstr>
      <vt:lpstr>Foreign Keys (2)</vt:lpstr>
      <vt:lpstr>Foreign Keys (3)</vt:lpstr>
      <vt:lpstr>Foreign Keys (4)</vt:lpstr>
      <vt:lpstr>Custom Views (1)</vt:lpstr>
      <vt:lpstr>Custom Views (2)</vt:lpstr>
      <vt:lpstr>Direct Mapping (1)</vt:lpstr>
      <vt:lpstr>Direct Mapping (2)</vt:lpstr>
      <vt:lpstr>Outline</vt:lpstr>
      <vt:lpstr>POWDER – Protocol for Web Description Resources (1)</vt:lpstr>
      <vt:lpstr>POWDER – Protocol for Web Description Resources (2)</vt:lpstr>
      <vt:lpstr>RIF – Rule Interchange Format</vt:lpstr>
      <vt:lpstr>SPIN – SPARQL Inferencing Notation</vt:lpstr>
      <vt:lpstr>GRDDL – Gleaning Resource Descriptions from Dialects of Languages </vt:lpstr>
      <vt:lpstr>LDP – Linked Data Platform</vt:lpstr>
      <vt:lpstr>Outline</vt:lpstr>
      <vt:lpstr>Ontologies and Datasets (1)</vt:lpstr>
      <vt:lpstr>Ontologies and Datasets (2)</vt:lpstr>
      <vt:lpstr>Ontology search engines and specialized directories</vt:lpstr>
      <vt:lpstr>DC – Dublin Core (1)</vt:lpstr>
      <vt:lpstr>DC – Dublin Core (2)</vt:lpstr>
      <vt:lpstr>FOAF – Friend-Of-A-Friend</vt:lpstr>
      <vt:lpstr>SKOS – Simple Knowledge Organization System (1)</vt:lpstr>
      <vt:lpstr>SKOS – Simple Knowledge Organization System (2)</vt:lpstr>
      <vt:lpstr>VoID – Vocabulary of Interlinked Datasets</vt:lpstr>
      <vt:lpstr>SIOC – Semantically-Interlinked Online Communities</vt:lpstr>
      <vt:lpstr>Good Relations</vt:lpstr>
      <vt:lpstr>Outline</vt:lpstr>
      <vt:lpstr>Datasets</vt:lpstr>
      <vt:lpstr>DBpedia (1)</vt:lpstr>
      <vt:lpstr>DBpedia (2)</vt:lpstr>
      <vt:lpstr>Freebase</vt:lpstr>
      <vt:lpstr>GeoNames</vt:lpstr>
      <vt:lpstr>Lexvo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Technical Background</dc:title>
  <dc:creator>Nikolaos Konstantinou</dc:creator>
  <cp:lastModifiedBy>Nikolaos Konstantinou</cp:lastModifiedBy>
  <cp:revision>117</cp:revision>
  <dcterms:created xsi:type="dcterms:W3CDTF">2015-02-23T16:50:45Z</dcterms:created>
  <dcterms:modified xsi:type="dcterms:W3CDTF">2015-07-08T14:25:50Z</dcterms:modified>
</cp:coreProperties>
</file>

<file path=docProps/thumbnail.jpeg>
</file>