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9"/>
  </p:notesMasterIdLst>
  <p:sldIdLst>
    <p:sldId id="256" r:id="rId2"/>
    <p:sldId id="257" r:id="rId3"/>
    <p:sldId id="266" r:id="rId4"/>
    <p:sldId id="258" r:id="rId5"/>
    <p:sldId id="268" r:id="rId6"/>
    <p:sldId id="302" r:id="rId7"/>
    <p:sldId id="267" r:id="rId8"/>
    <p:sldId id="269" r:id="rId9"/>
    <p:sldId id="312" r:id="rId10"/>
    <p:sldId id="270" r:id="rId11"/>
    <p:sldId id="271" r:id="rId12"/>
    <p:sldId id="310" r:id="rId13"/>
    <p:sldId id="259" r:id="rId14"/>
    <p:sldId id="272" r:id="rId15"/>
    <p:sldId id="303" r:id="rId16"/>
    <p:sldId id="260" r:id="rId17"/>
    <p:sldId id="274" r:id="rId18"/>
    <p:sldId id="311" r:id="rId19"/>
    <p:sldId id="275" r:id="rId20"/>
    <p:sldId id="273" r:id="rId21"/>
    <p:sldId id="305" r:id="rId22"/>
    <p:sldId id="307" r:id="rId23"/>
    <p:sldId id="314" r:id="rId24"/>
    <p:sldId id="279" r:id="rId25"/>
    <p:sldId id="315" r:id="rId26"/>
    <p:sldId id="280" r:id="rId27"/>
    <p:sldId id="282" r:id="rId28"/>
    <p:sldId id="308" r:id="rId29"/>
    <p:sldId id="316" r:id="rId30"/>
    <p:sldId id="283" r:id="rId31"/>
    <p:sldId id="281" r:id="rId32"/>
    <p:sldId id="276" r:id="rId33"/>
    <p:sldId id="284" r:id="rId34"/>
    <p:sldId id="261" r:id="rId35"/>
    <p:sldId id="262" r:id="rId36"/>
    <p:sldId id="263" r:id="rId37"/>
    <p:sldId id="285" r:id="rId38"/>
    <p:sldId id="286" r:id="rId39"/>
    <p:sldId id="287" r:id="rId40"/>
    <p:sldId id="264" r:id="rId41"/>
    <p:sldId id="288" r:id="rId42"/>
    <p:sldId id="265" r:id="rId43"/>
    <p:sldId id="289" r:id="rId44"/>
    <p:sldId id="290" r:id="rId45"/>
    <p:sldId id="291" r:id="rId46"/>
    <p:sldId id="292" r:id="rId47"/>
    <p:sldId id="293" r:id="rId48"/>
    <p:sldId id="313" r:id="rId49"/>
    <p:sldId id="298" r:id="rId50"/>
    <p:sldId id="306" r:id="rId51"/>
    <p:sldId id="299" r:id="rId52"/>
    <p:sldId id="304" r:id="rId53"/>
    <p:sldId id="300" r:id="rId54"/>
    <p:sldId id="309" r:id="rId55"/>
    <p:sldId id="296" r:id="rId56"/>
    <p:sldId id="301" r:id="rId57"/>
    <p:sldId id="297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D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26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D5CBFA-9C48-4E9B-8946-F4FAF715E7F0}" type="datetimeFigureOut">
              <a:rPr lang="el-GR" smtClean="0"/>
              <a:t>8/7/2015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46E6FF-A8A7-4550-ACC1-1C500E59580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68415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E6FF-A8A7-4550-ACC1-1C500E595809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34656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cap="none" baseline="0"/>
            </a:lvl1pPr>
          </a:lstStyle>
          <a:p>
            <a:r>
              <a:rPr lang="en-US" smtClean="0"/>
              <a:t>Materializing the Web of Linked Data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DE3829F2-FB2F-4D39-9255-3F895459FD5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2990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391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520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cap="none" baseline="0"/>
            </a:lvl1pPr>
          </a:lstStyle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DE3829F2-FB2F-4D39-9255-3F895459FD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660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0082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886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301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055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170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E3829F2-FB2F-4D39-9255-3F895459F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067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702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E3829F2-FB2F-4D39-9255-3F895459FD5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0821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007/978-3-319-16074-0_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Chapter 1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hlinkClick r:id="rId3"/>
              </a:rPr>
              <a:t>Introduction</a:t>
            </a:r>
            <a:br>
              <a:rPr lang="en-US" dirty="0" smtClean="0">
                <a:hlinkClick r:id="rId3"/>
              </a:rPr>
            </a:br>
            <a:r>
              <a:rPr lang="en-US" sz="4900" dirty="0" smtClean="0">
                <a:hlinkClick r:id="rId3"/>
              </a:rPr>
              <a:t>Linked </a:t>
            </a:r>
            <a:r>
              <a:rPr lang="en-US" sz="4900" dirty="0">
                <a:hlinkClick r:id="rId3"/>
              </a:rPr>
              <a:t>Data and the Semantic </a:t>
            </a:r>
            <a:r>
              <a:rPr lang="en-US" sz="4900" dirty="0" smtClean="0">
                <a:hlinkClick r:id="rId3"/>
              </a:rPr>
              <a:t>Web</a:t>
            </a:r>
            <a:endParaRPr lang="en-US" sz="49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 err="1" smtClean="0"/>
              <a:t>Nikolaos</a:t>
            </a:r>
            <a:r>
              <a:rPr lang="en-US" dirty="0" smtClean="0"/>
              <a:t> Konstantinou</a:t>
            </a:r>
          </a:p>
          <a:p>
            <a:r>
              <a:rPr lang="en-US" dirty="0" smtClean="0"/>
              <a:t>Dimitrios-Emmanuel Spanos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Materializing the Web of Linked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80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Need for Adding </a:t>
            </a:r>
            <a:r>
              <a:rPr lang="en-US" dirty="0" smtClean="0"/>
              <a:t>Semantics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Search </a:t>
            </a:r>
            <a:r>
              <a:rPr lang="en-US" sz="3200" dirty="0"/>
              <a:t>engines rely on keyword </a:t>
            </a:r>
            <a:r>
              <a:rPr lang="en-US" sz="3200" dirty="0" smtClean="0"/>
              <a:t>matches</a:t>
            </a:r>
          </a:p>
          <a:p>
            <a:pPr lvl="1"/>
            <a:r>
              <a:rPr lang="en-US" sz="2800" dirty="0" smtClean="0"/>
              <a:t>Keyword-based technologies</a:t>
            </a:r>
          </a:p>
          <a:p>
            <a:pPr lvl="2"/>
            <a:r>
              <a:rPr lang="en-US" sz="2400" dirty="0" smtClean="0"/>
              <a:t>Have </a:t>
            </a:r>
            <a:r>
              <a:rPr lang="en-US" sz="2400" dirty="0"/>
              <a:t>come a long way since the dawn of the internet</a:t>
            </a:r>
            <a:endParaRPr lang="en-US" sz="2400" dirty="0" smtClean="0"/>
          </a:p>
          <a:p>
            <a:pPr lvl="2"/>
            <a:r>
              <a:rPr lang="en-US" sz="2400" dirty="0" smtClean="0"/>
              <a:t>Will return accurate results</a:t>
            </a:r>
          </a:p>
          <a:p>
            <a:pPr lvl="2"/>
            <a:r>
              <a:rPr lang="en-US" sz="2400" dirty="0"/>
              <a:t>Based on keyword </a:t>
            </a:r>
            <a:r>
              <a:rPr lang="en-US" sz="2400" dirty="0" smtClean="0"/>
              <a:t>matches</a:t>
            </a:r>
          </a:p>
          <a:p>
            <a:pPr lvl="3"/>
            <a:r>
              <a:rPr lang="en-US" sz="2000" dirty="0" smtClean="0"/>
              <a:t>Extraction </a:t>
            </a:r>
            <a:r>
              <a:rPr lang="en-US" sz="2000" dirty="0"/>
              <a:t>and indexing of keywords contained in web pages</a:t>
            </a:r>
          </a:p>
          <a:p>
            <a:pPr lvl="1"/>
            <a:r>
              <a:rPr lang="en-US" sz="2800" dirty="0" smtClean="0"/>
              <a:t>But</a:t>
            </a:r>
            <a:endParaRPr lang="en-US" sz="2800" dirty="0"/>
          </a:p>
          <a:p>
            <a:pPr lvl="2"/>
            <a:r>
              <a:rPr lang="en-US" sz="2400" dirty="0" smtClean="0"/>
              <a:t>More </a:t>
            </a:r>
            <a:r>
              <a:rPr lang="en-US" sz="2400" dirty="0"/>
              <a:t>complex </a:t>
            </a:r>
            <a:r>
              <a:rPr lang="en-US" sz="2400" dirty="0" smtClean="0"/>
              <a:t>queries with semantics still </a:t>
            </a:r>
            <a:r>
              <a:rPr lang="en-US" sz="2400" dirty="0"/>
              <a:t>partially </a:t>
            </a:r>
            <a:r>
              <a:rPr lang="en-US" sz="2400" dirty="0" smtClean="0"/>
              <a:t>covered</a:t>
            </a:r>
          </a:p>
          <a:p>
            <a:pPr lvl="2"/>
            <a:r>
              <a:rPr lang="en-US" sz="2400" dirty="0" smtClean="0"/>
              <a:t>Most of </a:t>
            </a:r>
            <a:r>
              <a:rPr lang="en-US" sz="2400" dirty="0"/>
              <a:t>the information </a:t>
            </a:r>
            <a:r>
              <a:rPr lang="en-US" sz="2400" dirty="0" smtClean="0"/>
              <a:t>will </a:t>
            </a:r>
            <a:r>
              <a:rPr lang="en-US" sz="2400" dirty="0"/>
              <a:t>not </a:t>
            </a:r>
            <a:r>
              <a:rPr lang="en-US" sz="2400" dirty="0" smtClean="0"/>
              <a:t>be queried</a:t>
            </a:r>
          </a:p>
          <a:p>
            <a:pPr lvl="1"/>
            <a:endParaRPr lang="en-US" sz="28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656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Traditional search engines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Rely </a:t>
            </a:r>
            <a:r>
              <a:rPr lang="en-US" sz="3200" dirty="0"/>
              <a:t>on keyword </a:t>
            </a:r>
            <a:r>
              <a:rPr lang="en-US" sz="3200" dirty="0" smtClean="0"/>
              <a:t>matches</a:t>
            </a:r>
          </a:p>
          <a:p>
            <a:r>
              <a:rPr lang="en-US" sz="3200" dirty="0" smtClean="0"/>
              <a:t>Low precision</a:t>
            </a:r>
          </a:p>
          <a:p>
            <a:pPr lvl="1"/>
            <a:r>
              <a:rPr lang="en-US" sz="2800" dirty="0" smtClean="0"/>
              <a:t>Important </a:t>
            </a:r>
            <a:r>
              <a:rPr lang="en-US" sz="2800" dirty="0"/>
              <a:t>results may not be fetched, or </a:t>
            </a:r>
            <a:endParaRPr lang="en-US" sz="2800" dirty="0" smtClean="0"/>
          </a:p>
          <a:p>
            <a:pPr lvl="1"/>
            <a:r>
              <a:rPr lang="en-US" sz="2800" dirty="0" smtClean="0"/>
              <a:t>Ranked low</a:t>
            </a:r>
          </a:p>
          <a:p>
            <a:pPr lvl="2"/>
            <a:r>
              <a:rPr lang="en-US" sz="2400" dirty="0" smtClean="0"/>
              <a:t>No exact </a:t>
            </a:r>
            <a:r>
              <a:rPr lang="en-US" sz="2400" dirty="0"/>
              <a:t>keyword </a:t>
            </a:r>
            <a:r>
              <a:rPr lang="en-US" sz="2400" dirty="0" smtClean="0"/>
              <a:t>matches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50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Keyword-based searches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Do </a:t>
            </a:r>
            <a:r>
              <a:rPr lang="en-US" sz="3200" dirty="0"/>
              <a:t>not return usually the desired </a:t>
            </a:r>
            <a:r>
              <a:rPr lang="en-US" sz="3200" dirty="0" smtClean="0"/>
              <a:t>results</a:t>
            </a:r>
          </a:p>
          <a:p>
            <a:r>
              <a:rPr lang="en-US" sz="3200" dirty="0" smtClean="0"/>
              <a:t>Despite </a:t>
            </a:r>
            <a:r>
              <a:rPr lang="en-US" sz="3200" dirty="0"/>
              <a:t>the </a:t>
            </a:r>
            <a:r>
              <a:rPr lang="en-US" sz="3200" dirty="0" smtClean="0"/>
              <a:t>amounts </a:t>
            </a:r>
            <a:r>
              <a:rPr lang="en-US" sz="3200" dirty="0"/>
              <a:t>of </a:t>
            </a:r>
            <a:r>
              <a:rPr lang="en-US" sz="3200" dirty="0" smtClean="0"/>
              <a:t>information</a:t>
            </a:r>
          </a:p>
          <a:p>
            <a:r>
              <a:rPr lang="en-US" sz="3200" dirty="0" smtClean="0"/>
              <a:t>Typical </a:t>
            </a:r>
            <a:r>
              <a:rPr lang="en-US" sz="3200" dirty="0"/>
              <a:t>user </a:t>
            </a:r>
            <a:r>
              <a:rPr lang="en-US" sz="3200" dirty="0" smtClean="0"/>
              <a:t>behavior</a:t>
            </a:r>
          </a:p>
          <a:p>
            <a:pPr lvl="1"/>
            <a:r>
              <a:rPr lang="en-US" sz="2800" dirty="0" smtClean="0"/>
              <a:t>Change query rather than navigate beyond </a:t>
            </a:r>
            <a:r>
              <a:rPr lang="en-US" sz="2800" dirty="0"/>
              <a:t>the first page of the search </a:t>
            </a:r>
            <a:r>
              <a:rPr lang="en-US" sz="2800" dirty="0" smtClean="0"/>
              <a:t>results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8168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Semantic </a:t>
            </a:r>
            <a:r>
              <a:rPr lang="en-US" dirty="0" smtClean="0"/>
              <a:t>Web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Tackle </a:t>
            </a:r>
            <a:r>
              <a:rPr lang="en-US" sz="2800" dirty="0"/>
              <a:t>these </a:t>
            </a:r>
            <a:r>
              <a:rPr lang="en-US" sz="2800" dirty="0" smtClean="0"/>
              <a:t>issues</a:t>
            </a:r>
          </a:p>
          <a:p>
            <a:pPr lvl="1"/>
            <a:r>
              <a:rPr lang="en-US" sz="2400" dirty="0" smtClean="0"/>
              <a:t>By </a:t>
            </a:r>
            <a:r>
              <a:rPr lang="en-US" sz="2400" dirty="0"/>
              <a:t>offering ways to describe of Web </a:t>
            </a:r>
            <a:r>
              <a:rPr lang="en-US" sz="2400" dirty="0" smtClean="0"/>
              <a:t>resources</a:t>
            </a:r>
          </a:p>
          <a:p>
            <a:r>
              <a:rPr lang="en-US" sz="2800" dirty="0" smtClean="0"/>
              <a:t>Enrich </a:t>
            </a:r>
            <a:r>
              <a:rPr lang="en-US" sz="2800" dirty="0"/>
              <a:t>existing </a:t>
            </a:r>
            <a:r>
              <a:rPr lang="en-US" sz="2800" dirty="0" smtClean="0"/>
              <a:t>information</a:t>
            </a:r>
          </a:p>
          <a:p>
            <a:pPr lvl="1"/>
            <a:r>
              <a:rPr lang="en-US" sz="2400" dirty="0" smtClean="0"/>
              <a:t>Add semantics </a:t>
            </a:r>
            <a:r>
              <a:rPr lang="en-US" sz="2400" dirty="0"/>
              <a:t>that specify the </a:t>
            </a:r>
            <a:r>
              <a:rPr lang="en-US" sz="2400" dirty="0" smtClean="0"/>
              <a:t>resources</a:t>
            </a:r>
          </a:p>
          <a:p>
            <a:pPr lvl="1"/>
            <a:r>
              <a:rPr lang="en-US" sz="2400" dirty="0" smtClean="0"/>
              <a:t>Understandable </a:t>
            </a:r>
            <a:r>
              <a:rPr lang="en-US" sz="2400" dirty="0"/>
              <a:t>both by humans </a:t>
            </a:r>
            <a:r>
              <a:rPr lang="en-US" sz="2400" dirty="0" smtClean="0"/>
              <a:t>and computers</a:t>
            </a:r>
          </a:p>
          <a:p>
            <a:r>
              <a:rPr lang="en-US" sz="2800" dirty="0" smtClean="0"/>
              <a:t>Information </a:t>
            </a:r>
            <a:r>
              <a:rPr lang="en-US" sz="2800" dirty="0"/>
              <a:t>easier to discover, classify and </a:t>
            </a:r>
            <a:r>
              <a:rPr lang="en-US" sz="2800" dirty="0" smtClean="0"/>
              <a:t>sort</a:t>
            </a:r>
          </a:p>
          <a:p>
            <a:r>
              <a:rPr lang="en-US" sz="2800" dirty="0" smtClean="0"/>
              <a:t>Enable </a:t>
            </a:r>
            <a:r>
              <a:rPr lang="en-US" sz="2800" dirty="0"/>
              <a:t>semantic information integration </a:t>
            </a:r>
          </a:p>
          <a:p>
            <a:r>
              <a:rPr lang="en-US" sz="2800" dirty="0" smtClean="0"/>
              <a:t>Increase </a:t>
            </a:r>
            <a:r>
              <a:rPr lang="en-US" sz="2800" dirty="0"/>
              <a:t>serendipitous discovery of information</a:t>
            </a:r>
          </a:p>
          <a:p>
            <a:r>
              <a:rPr lang="en-US" sz="2800" dirty="0" smtClean="0"/>
              <a:t>Allow </a:t>
            </a:r>
            <a:r>
              <a:rPr lang="en-US" sz="2800" dirty="0"/>
              <a:t>inference</a:t>
            </a:r>
          </a:p>
          <a:p>
            <a:pPr lvl="1"/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060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Semantic Web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Example</a:t>
            </a:r>
          </a:p>
          <a:p>
            <a:pPr lvl="1"/>
            <a:r>
              <a:rPr lang="en-US" sz="2800" dirty="0" smtClean="0"/>
              <a:t>A </a:t>
            </a:r>
            <a:r>
              <a:rPr lang="en-US" sz="2800" dirty="0"/>
              <a:t>researcher </a:t>
            </a:r>
            <a:r>
              <a:rPr lang="en-US" sz="2800" dirty="0" smtClean="0"/>
              <a:t>would </a:t>
            </a:r>
            <a:r>
              <a:rPr lang="en-US" sz="2800" dirty="0"/>
              <a:t>not have to visit every result page </a:t>
            </a:r>
            <a:r>
              <a:rPr lang="en-US" sz="2800" dirty="0" smtClean="0"/>
              <a:t>and distinguish </a:t>
            </a:r>
            <a:r>
              <a:rPr lang="en-US" sz="2800" dirty="0"/>
              <a:t>the relevant from the irrelevant </a:t>
            </a:r>
            <a:r>
              <a:rPr lang="en-US" sz="2800" dirty="0" smtClean="0"/>
              <a:t>results</a:t>
            </a:r>
          </a:p>
          <a:p>
            <a:pPr lvl="1"/>
            <a:r>
              <a:rPr lang="en-US" sz="2800" dirty="0" smtClean="0"/>
              <a:t>Instead, retrieve </a:t>
            </a:r>
            <a:r>
              <a:rPr lang="en-US" sz="2800" dirty="0"/>
              <a:t>a list of more </a:t>
            </a:r>
            <a:r>
              <a:rPr lang="en-US" sz="2800" dirty="0" smtClean="0"/>
              <a:t>related, machine-</a:t>
            </a:r>
            <a:r>
              <a:rPr lang="en-US" sz="2800" dirty="0" err="1" smtClean="0"/>
              <a:t>processable</a:t>
            </a:r>
            <a:r>
              <a:rPr lang="en-US" sz="2800" dirty="0" smtClean="0"/>
              <a:t> information</a:t>
            </a:r>
          </a:p>
          <a:p>
            <a:pPr lvl="2"/>
            <a:r>
              <a:rPr lang="en-US" sz="2400" dirty="0" smtClean="0"/>
              <a:t>Ideally </a:t>
            </a:r>
            <a:r>
              <a:rPr lang="en-US" sz="2400" dirty="0"/>
              <a:t>containing links to more relevant information</a:t>
            </a:r>
            <a:endParaRPr lang="en-US" sz="24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3321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</a:p>
          <a:p>
            <a:r>
              <a:rPr lang="en-US" sz="3200" dirty="0" smtClean="0"/>
              <a:t>Preliminaries</a:t>
            </a:r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Linked Open Data Cloud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653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Data-Information-Knowledge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Data</a:t>
            </a:r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Information</a:t>
            </a:r>
          </a:p>
          <a:p>
            <a:pPr lvl="1"/>
            <a:r>
              <a:rPr lang="en-US" sz="2400" dirty="0" smtClean="0"/>
              <a:t>“facts </a:t>
            </a:r>
            <a:r>
              <a:rPr lang="en-US" sz="2400" dirty="0"/>
              <a:t>about a situation, person, event, etc</a:t>
            </a:r>
            <a:r>
              <a:rPr lang="en-US" sz="2400" dirty="0" smtClean="0"/>
              <a:t>.”</a:t>
            </a:r>
          </a:p>
          <a:p>
            <a:r>
              <a:rPr lang="en-US" sz="2800" dirty="0" smtClean="0"/>
              <a:t>Smallest </a:t>
            </a:r>
            <a:r>
              <a:rPr lang="en-US" sz="2800" dirty="0"/>
              <a:t>information </a:t>
            </a:r>
            <a:r>
              <a:rPr lang="en-US" sz="2800" dirty="0" smtClean="0"/>
              <a:t>particle</a:t>
            </a:r>
          </a:p>
          <a:p>
            <a:pPr lvl="1"/>
            <a:r>
              <a:rPr lang="en-US" sz="2400" dirty="0" smtClean="0"/>
              <a:t>The bit</a:t>
            </a:r>
          </a:p>
          <a:p>
            <a:pPr lvl="2"/>
            <a:r>
              <a:rPr lang="en-US" sz="2000" dirty="0" smtClean="0"/>
              <a:t>Replies </a:t>
            </a:r>
            <a:r>
              <a:rPr lang="en-US" sz="2000" dirty="0"/>
              <a:t>with a yes or no (1 or </a:t>
            </a:r>
            <a:r>
              <a:rPr lang="en-US" sz="2000" dirty="0" smtClean="0"/>
              <a:t>0)</a:t>
            </a:r>
          </a:p>
          <a:p>
            <a:pPr lvl="2"/>
            <a:r>
              <a:rPr lang="en-US" sz="2000" dirty="0" smtClean="0"/>
              <a:t>Can </a:t>
            </a:r>
            <a:r>
              <a:rPr lang="en-US" sz="2000" dirty="0"/>
              <a:t>carry data, but in the same time, it can carry the result of a </a:t>
            </a:r>
            <a:r>
              <a:rPr lang="en-US" sz="2000" dirty="0" smtClean="0"/>
              <a:t>process</a:t>
            </a:r>
          </a:p>
          <a:p>
            <a:pPr lvl="2"/>
            <a:r>
              <a:rPr lang="en-US" sz="2000" dirty="0" smtClean="0"/>
              <a:t>For </a:t>
            </a:r>
            <a:r>
              <a:rPr lang="en-US" sz="2000" dirty="0"/>
              <a:t>instance whether an experiment had a successful conclusion or </a:t>
            </a:r>
            <a:r>
              <a:rPr lang="en-US" sz="2000" dirty="0" smtClean="0"/>
              <a:t>not</a:t>
            </a: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340235"/>
              </p:ext>
            </p:extLst>
          </p:nvPr>
        </p:nvGraphicFramePr>
        <p:xfrm>
          <a:off x="1301398" y="2323195"/>
          <a:ext cx="9009552" cy="11887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9009552"/>
              </a:tblGrid>
              <a:tr h="370840">
                <a:tc>
                  <a:txBody>
                    <a:bodyPr/>
                    <a:lstStyle/>
                    <a:p>
                      <a:pPr marL="180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Information, especially facts or numbers, collected to be examined and considered and used to help decision-making, or information in an electronic form that can be stored and used by a computer</a:t>
                      </a:r>
                    </a:p>
                  </a:txBody>
                  <a:tcPr anchor="ctr">
                    <a:solidFill>
                      <a:srgbClr val="009D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9698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Data-Information-Knowledge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E.g. “temperature” in a relational database could be</a:t>
            </a:r>
          </a:p>
          <a:p>
            <a:pPr lvl="1"/>
            <a:r>
              <a:rPr lang="en-US" sz="2800" dirty="0" smtClean="0"/>
              <a:t>The </a:t>
            </a:r>
            <a:r>
              <a:rPr lang="en-US" sz="2800" dirty="0"/>
              <a:t>information produced after statistical analysis over numerous </a:t>
            </a:r>
            <a:r>
              <a:rPr lang="en-US" sz="2800" dirty="0" smtClean="0"/>
              <a:t>measurements</a:t>
            </a:r>
          </a:p>
          <a:p>
            <a:pPr lvl="2"/>
            <a:r>
              <a:rPr lang="en-US" sz="2400" dirty="0" smtClean="0"/>
              <a:t>By </a:t>
            </a:r>
            <a:r>
              <a:rPr lang="en-US" sz="2400" dirty="0"/>
              <a:t>a researcher wishing to extract the average value in a region over the </a:t>
            </a:r>
            <a:r>
              <a:rPr lang="en-US" sz="2400" dirty="0" smtClean="0"/>
              <a:t>years </a:t>
            </a:r>
          </a:p>
          <a:p>
            <a:pPr lvl="1"/>
            <a:r>
              <a:rPr lang="en-US" sz="2800" dirty="0" smtClean="0"/>
              <a:t>A </a:t>
            </a:r>
            <a:r>
              <a:rPr lang="en-US" sz="2800" dirty="0"/>
              <a:t>sensor </a:t>
            </a:r>
            <a:r>
              <a:rPr lang="en-US" sz="2800" dirty="0" smtClean="0"/>
              <a:t>measurement</a:t>
            </a:r>
          </a:p>
          <a:p>
            <a:pPr lvl="2"/>
            <a:r>
              <a:rPr lang="en-US" sz="2400" dirty="0" smtClean="0"/>
              <a:t>Part </a:t>
            </a:r>
            <a:r>
              <a:rPr lang="en-US" sz="2400" dirty="0"/>
              <a:t>of the data that will contribute in drawing conclusions regarding climate </a:t>
            </a:r>
            <a:r>
              <a:rPr lang="en-US" sz="2400" dirty="0" smtClean="0"/>
              <a:t>change</a:t>
            </a:r>
          </a:p>
          <a:p>
            <a:pPr lvl="1"/>
            <a:endParaRPr lang="en-US" sz="28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1219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Data-Information-Knowledge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Knowledge </a:t>
            </a:r>
          </a:p>
          <a:p>
            <a:pPr lvl="2"/>
            <a:endParaRPr lang="en-US" sz="2400" dirty="0" smtClean="0"/>
          </a:p>
          <a:p>
            <a:pPr lvl="2"/>
            <a:endParaRPr lang="en-US" sz="2400" dirty="0"/>
          </a:p>
          <a:p>
            <a:pPr lvl="2"/>
            <a:endParaRPr lang="en-US" sz="2400" dirty="0" smtClean="0"/>
          </a:p>
          <a:p>
            <a:pPr lvl="2"/>
            <a:endParaRPr lang="en-US" sz="2400" dirty="0"/>
          </a:p>
          <a:p>
            <a:pPr lvl="2"/>
            <a:r>
              <a:rPr lang="en-US" sz="2400" dirty="0" smtClean="0"/>
              <a:t>Key term: “</a:t>
            </a:r>
            <a:r>
              <a:rPr lang="en-US" sz="2400" dirty="0"/>
              <a:t>by experience or study</a:t>
            </a:r>
            <a:r>
              <a:rPr lang="en-US" sz="2400" dirty="0" smtClean="0"/>
              <a:t>”</a:t>
            </a:r>
          </a:p>
          <a:p>
            <a:pPr lvl="3"/>
            <a:r>
              <a:rPr lang="en-US" sz="2000" dirty="0" smtClean="0"/>
              <a:t>Implies </a:t>
            </a:r>
            <a:r>
              <a:rPr lang="en-US" sz="2000" dirty="0"/>
              <a:t>processing of the underlying information</a:t>
            </a:r>
          </a:p>
          <a:p>
            <a:pPr lvl="1"/>
            <a:endParaRPr lang="en-US" sz="28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18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447249"/>
              </p:ext>
            </p:extLst>
          </p:nvPr>
        </p:nvGraphicFramePr>
        <p:xfrm>
          <a:off x="1261978" y="2428147"/>
          <a:ext cx="8543759" cy="1371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543759"/>
              </a:tblGrid>
              <a:tr h="370840">
                <a:tc>
                  <a:txBody>
                    <a:bodyPr/>
                    <a:lstStyle/>
                    <a:p>
                      <a:pPr marL="180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Understanding of or information about a subject that you get by experience or study, either known by one person or by people generally</a:t>
                      </a:r>
                    </a:p>
                  </a:txBody>
                  <a:tcPr>
                    <a:solidFill>
                      <a:srgbClr val="009D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36685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Data-Information-Knowledge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No clear lines between them</a:t>
            </a:r>
          </a:p>
          <a:p>
            <a:pPr lvl="1"/>
            <a:r>
              <a:rPr lang="en-US" sz="2400" dirty="0" smtClean="0"/>
              <a:t>Term </a:t>
            </a:r>
            <a:r>
              <a:rPr lang="en-US" sz="2400" dirty="0"/>
              <a:t>that is used </a:t>
            </a:r>
            <a:r>
              <a:rPr lang="en-US" sz="2400" dirty="0" smtClean="0"/>
              <a:t>depends </a:t>
            </a:r>
            <a:r>
              <a:rPr lang="en-US" sz="2400" dirty="0"/>
              <a:t>on the respective point of </a:t>
            </a:r>
            <a:r>
              <a:rPr lang="en-US" sz="2400" dirty="0" smtClean="0"/>
              <a:t>view</a:t>
            </a:r>
          </a:p>
          <a:p>
            <a:r>
              <a:rPr lang="en-US" sz="2800" dirty="0" smtClean="0"/>
              <a:t>When </a:t>
            </a:r>
            <a:r>
              <a:rPr lang="en-US" sz="2800" dirty="0"/>
              <a:t>we process collected data in order to extract </a:t>
            </a:r>
            <a:r>
              <a:rPr lang="en-US" sz="2800" dirty="0" smtClean="0"/>
              <a:t>meaning, </a:t>
            </a:r>
            <a:r>
              <a:rPr lang="en-US" sz="2800" dirty="0"/>
              <a:t>we create new </a:t>
            </a:r>
            <a:r>
              <a:rPr lang="en-US" sz="2800" dirty="0" smtClean="0"/>
              <a:t>information</a:t>
            </a:r>
          </a:p>
          <a:p>
            <a:r>
              <a:rPr lang="en-US" sz="2800" dirty="0" smtClean="0"/>
              <a:t>Addition </a:t>
            </a:r>
            <a:r>
              <a:rPr lang="en-US" sz="2800" dirty="0"/>
              <a:t>of </a:t>
            </a:r>
            <a:r>
              <a:rPr lang="en-US" sz="2800" dirty="0" smtClean="0"/>
              <a:t>semantics</a:t>
            </a:r>
          </a:p>
          <a:p>
            <a:pPr lvl="1"/>
            <a:r>
              <a:rPr lang="en-US" sz="2400" dirty="0" smtClean="0"/>
              <a:t>Indispensable </a:t>
            </a:r>
            <a:r>
              <a:rPr lang="en-US" sz="2400" dirty="0"/>
              <a:t>in generating new </a:t>
            </a:r>
            <a:r>
              <a:rPr lang="en-US" sz="2400" dirty="0" smtClean="0"/>
              <a:t>knowledge</a:t>
            </a:r>
          </a:p>
          <a:p>
            <a:pPr lvl="1"/>
            <a:r>
              <a:rPr lang="en-US" sz="2400" dirty="0" smtClean="0"/>
              <a:t>Semantic </a:t>
            </a:r>
            <a:r>
              <a:rPr lang="en-US" sz="2400" dirty="0"/>
              <a:t>enrichment of the </a:t>
            </a:r>
            <a:r>
              <a:rPr lang="en-US" sz="2400" dirty="0" smtClean="0"/>
              <a:t>information</a:t>
            </a:r>
          </a:p>
          <a:p>
            <a:pPr lvl="2"/>
            <a:r>
              <a:rPr lang="en-US" sz="2000" dirty="0" smtClean="0"/>
              <a:t>Makes </a:t>
            </a:r>
            <a:r>
              <a:rPr lang="en-US" sz="2000" dirty="0"/>
              <a:t>it unambiguously understood by any interested party (by people generally</a:t>
            </a:r>
            <a:r>
              <a:rPr lang="en-US" sz="2000" dirty="0" smtClean="0"/>
              <a:t>)</a:t>
            </a:r>
          </a:p>
          <a:p>
            <a:r>
              <a:rPr lang="en-US" sz="2800" dirty="0" smtClean="0"/>
              <a:t>Data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sz="2800" dirty="0"/>
              <a:t> </a:t>
            </a:r>
            <a:r>
              <a:rPr lang="en-US" sz="2800" dirty="0" smtClean="0"/>
              <a:t>Information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2800" dirty="0" smtClean="0"/>
              <a:t>Knowledge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76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Introduction</a:t>
            </a:r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Preliminaries</a:t>
            </a:r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Linked Open Data Cloud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10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Heterogeneity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Distributed </a:t>
            </a:r>
            <a:r>
              <a:rPr lang="en-US" sz="3200" dirty="0"/>
              <a:t>data </a:t>
            </a:r>
            <a:r>
              <a:rPr lang="en-US" sz="3200" dirty="0" smtClean="0"/>
              <a:t>sources</a:t>
            </a:r>
          </a:p>
          <a:p>
            <a:pPr lvl="1"/>
            <a:r>
              <a:rPr lang="en-US" sz="2800" dirty="0" smtClean="0"/>
              <a:t>Interconnected, </a:t>
            </a:r>
            <a:r>
              <a:rPr lang="en-US" sz="2800" dirty="0"/>
              <a:t>or </a:t>
            </a:r>
            <a:r>
              <a:rPr lang="en-US" sz="2800" dirty="0" smtClean="0"/>
              <a:t>not</a:t>
            </a:r>
          </a:p>
          <a:p>
            <a:pPr lvl="1"/>
            <a:r>
              <a:rPr lang="en-US" sz="2800" dirty="0" smtClean="0"/>
              <a:t>Different </a:t>
            </a:r>
            <a:r>
              <a:rPr lang="en-US" sz="2800" dirty="0"/>
              <a:t>models and schemas</a:t>
            </a:r>
          </a:p>
          <a:p>
            <a:pPr lvl="1"/>
            <a:r>
              <a:rPr lang="en-US" sz="2800" dirty="0"/>
              <a:t>Differences in the vocabulary</a:t>
            </a:r>
          </a:p>
          <a:p>
            <a:pPr lvl="1"/>
            <a:r>
              <a:rPr lang="en-US" sz="2800" dirty="0"/>
              <a:t>Syntactic mismatch</a:t>
            </a:r>
          </a:p>
          <a:p>
            <a:pPr lvl="1"/>
            <a:r>
              <a:rPr lang="en-US" sz="2800" dirty="0"/>
              <a:t>Semantic mismatch</a:t>
            </a:r>
          </a:p>
          <a:p>
            <a:pPr lvl="1"/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77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Interoperability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Interoperable</a:t>
            </a:r>
          </a:p>
          <a:p>
            <a:pPr lvl="1"/>
            <a:r>
              <a:rPr lang="en-US" sz="2800" dirty="0" smtClean="0"/>
              <a:t>Two </a:t>
            </a:r>
            <a:r>
              <a:rPr lang="en-US" sz="2800" dirty="0"/>
              <a:t>systems </a:t>
            </a:r>
            <a:r>
              <a:rPr lang="en-US" sz="2800" dirty="0" smtClean="0"/>
              <a:t>in </a:t>
            </a:r>
            <a:r>
              <a:rPr lang="en-US" sz="2800" dirty="0"/>
              <a:t>position to successfully exchange </a:t>
            </a:r>
            <a:r>
              <a:rPr lang="en-US" sz="2800" dirty="0" smtClean="0"/>
              <a:t>information</a:t>
            </a:r>
          </a:p>
          <a:p>
            <a:r>
              <a:rPr lang="en-US" sz="3200" dirty="0"/>
              <a:t>3 non-mutually exclusive approaches</a:t>
            </a:r>
          </a:p>
          <a:p>
            <a:pPr lvl="1"/>
            <a:r>
              <a:rPr lang="en-US" sz="2800" dirty="0"/>
              <a:t>Mapping among the concepts of each source</a:t>
            </a:r>
          </a:p>
          <a:p>
            <a:pPr lvl="1"/>
            <a:r>
              <a:rPr lang="en-US" sz="2800" dirty="0"/>
              <a:t>Intermediation in order to translate queries</a:t>
            </a:r>
          </a:p>
          <a:p>
            <a:pPr lvl="1"/>
            <a:r>
              <a:rPr lang="en-US" sz="2800" dirty="0"/>
              <a:t>Query-based </a:t>
            </a:r>
          </a:p>
          <a:p>
            <a:r>
              <a:rPr lang="en-US" sz="3200" dirty="0"/>
              <a:t>Protocols and standards (recommendations) are crucial</a:t>
            </a:r>
          </a:p>
          <a:p>
            <a:pPr lvl="1"/>
            <a:r>
              <a:rPr lang="en-US" sz="2800" dirty="0" smtClean="0"/>
              <a:t>E.g</a:t>
            </a:r>
            <a:r>
              <a:rPr lang="en-US" sz="2800" dirty="0"/>
              <a:t>. SOAP, WSDL, </a:t>
            </a:r>
            <a:r>
              <a:rPr lang="en-US" sz="2800" dirty="0" err="1"/>
              <a:t>microformats</a:t>
            </a:r>
            <a:endParaRPr lang="en-US" sz="2800" dirty="0"/>
          </a:p>
          <a:p>
            <a:pPr lvl="1"/>
            <a:endParaRPr lang="en-US" sz="2800" dirty="0"/>
          </a:p>
          <a:p>
            <a:pPr lvl="1"/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7557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Interoperability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Key concept: </a:t>
            </a:r>
            <a:r>
              <a:rPr lang="en-US" sz="3200" i="1" dirty="0" smtClean="0"/>
              <a:t>Schema</a:t>
            </a:r>
          </a:p>
          <a:p>
            <a:pPr lvl="1"/>
            <a:r>
              <a:rPr lang="en-US" sz="2800" dirty="0" smtClean="0"/>
              <a:t>Word </a:t>
            </a:r>
            <a:r>
              <a:rPr lang="en-US" sz="2800" dirty="0"/>
              <a:t>comes from the Greek word </a:t>
            </a:r>
            <a:r>
              <a:rPr lang="en-US" sz="2800" dirty="0" err="1" smtClean="0"/>
              <a:t>σχήμ</a:t>
            </a:r>
            <a:r>
              <a:rPr lang="en-US" sz="2800" dirty="0" smtClean="0"/>
              <a:t>α</a:t>
            </a:r>
          </a:p>
          <a:p>
            <a:pPr lvl="2"/>
            <a:r>
              <a:rPr lang="en-US" sz="2400" dirty="0" smtClean="0"/>
              <a:t>Pronounced </a:t>
            </a:r>
            <a:r>
              <a:rPr lang="en-US" sz="2400" dirty="0" err="1" smtClean="0"/>
              <a:t>schíma</a:t>
            </a:r>
            <a:endParaRPr lang="en-US" sz="2400" dirty="0" smtClean="0"/>
          </a:p>
          <a:p>
            <a:pPr lvl="2"/>
            <a:r>
              <a:rPr lang="en-US" sz="2400" dirty="0" smtClean="0"/>
              <a:t>Means </a:t>
            </a:r>
            <a:r>
              <a:rPr lang="en-US" sz="2400" dirty="0"/>
              <a:t>the </a:t>
            </a:r>
            <a:r>
              <a:rPr lang="en-US" sz="2400" dirty="0" smtClean="0"/>
              <a:t>shape, the outline</a:t>
            </a:r>
          </a:p>
          <a:p>
            <a:pPr lvl="2"/>
            <a:r>
              <a:rPr lang="en-US" sz="2400" dirty="0" smtClean="0"/>
              <a:t>Can </a:t>
            </a:r>
            <a:r>
              <a:rPr lang="en-US" sz="2400" dirty="0"/>
              <a:t>be regarded as a common agreement regarding the interchanged </a:t>
            </a:r>
            <a:r>
              <a:rPr lang="en-US" sz="2400" dirty="0" smtClean="0"/>
              <a:t>data</a:t>
            </a:r>
          </a:p>
          <a:p>
            <a:pPr lvl="1"/>
            <a:r>
              <a:rPr lang="en-US" sz="2800" dirty="0"/>
              <a:t>Data schema</a:t>
            </a:r>
          </a:p>
          <a:p>
            <a:pPr lvl="2"/>
            <a:r>
              <a:rPr lang="en-US" sz="2400" dirty="0"/>
              <a:t>Defines how the data is to be structured </a:t>
            </a:r>
          </a:p>
          <a:p>
            <a:pPr lvl="1"/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267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Integration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8000" y="1846800"/>
            <a:ext cx="10515600" cy="4721931"/>
          </a:xfrm>
        </p:spPr>
        <p:txBody>
          <a:bodyPr>
            <a:noAutofit/>
          </a:bodyPr>
          <a:lstStyle/>
          <a:p>
            <a:r>
              <a:rPr lang="en-US" sz="3200" dirty="0" smtClean="0"/>
              <a:t>Combine </a:t>
            </a:r>
            <a:r>
              <a:rPr lang="en-US" sz="3200" dirty="0"/>
              <a:t>information </a:t>
            </a:r>
            <a:r>
              <a:rPr lang="en-US" sz="3200" dirty="0" smtClean="0"/>
              <a:t>from </a:t>
            </a:r>
            <a:r>
              <a:rPr lang="en-US" sz="3200" dirty="0"/>
              <a:t>heterogeneous systems, sources of storage and processing</a:t>
            </a:r>
          </a:p>
          <a:p>
            <a:pPr lvl="1"/>
            <a:r>
              <a:rPr lang="en-US" sz="2800" dirty="0"/>
              <a:t>Ability to process and handle it as a whole</a:t>
            </a:r>
          </a:p>
          <a:p>
            <a:r>
              <a:rPr lang="en-US" sz="3200" dirty="0" smtClean="0"/>
              <a:t>Global-As-View</a:t>
            </a:r>
          </a:p>
          <a:p>
            <a:pPr lvl="1"/>
            <a:r>
              <a:rPr lang="en-US" sz="2800" dirty="0" smtClean="0"/>
              <a:t>Every </a:t>
            </a:r>
            <a:r>
              <a:rPr lang="en-US" sz="2800" dirty="0"/>
              <a:t>element of the global schema is expressed as a query/view over the schemas of the </a:t>
            </a:r>
            <a:r>
              <a:rPr lang="en-US" sz="2800" dirty="0" smtClean="0"/>
              <a:t>sources</a:t>
            </a:r>
          </a:p>
          <a:p>
            <a:pPr lvl="1"/>
            <a:r>
              <a:rPr lang="en-US" sz="2800" dirty="0" smtClean="0"/>
              <a:t>Preferable </a:t>
            </a:r>
            <a:r>
              <a:rPr lang="en-US" sz="2800" dirty="0"/>
              <a:t>when the source schemas are not subject to frequent </a:t>
            </a:r>
            <a:r>
              <a:rPr lang="en-US" sz="2800" dirty="0" smtClean="0"/>
              <a:t>changes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3960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Integration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8000" y="1846800"/>
            <a:ext cx="10515600" cy="4721931"/>
          </a:xfrm>
        </p:spPr>
        <p:txBody>
          <a:bodyPr>
            <a:noAutofit/>
          </a:bodyPr>
          <a:lstStyle/>
          <a:p>
            <a:r>
              <a:rPr lang="en-US" sz="3200" dirty="0" smtClean="0"/>
              <a:t>Local-As-View</a:t>
            </a:r>
          </a:p>
          <a:p>
            <a:pPr lvl="1"/>
            <a:r>
              <a:rPr lang="en-US" sz="2800" dirty="0" smtClean="0"/>
              <a:t>Every </a:t>
            </a:r>
            <a:r>
              <a:rPr lang="en-US" sz="2800" dirty="0"/>
              <a:t>element of the local schemas is expressed as a query/view over the global </a:t>
            </a:r>
            <a:r>
              <a:rPr lang="en-US" sz="2800" dirty="0" smtClean="0"/>
              <a:t>schema</a:t>
            </a:r>
          </a:p>
          <a:p>
            <a:r>
              <a:rPr lang="en-US" sz="3200" dirty="0" smtClean="0"/>
              <a:t>P2P</a:t>
            </a:r>
          </a:p>
          <a:p>
            <a:pPr lvl="1"/>
            <a:r>
              <a:rPr lang="en-US" sz="2800" dirty="0" smtClean="0"/>
              <a:t>Mappings </a:t>
            </a:r>
            <a:r>
              <a:rPr lang="en-US" sz="2800" dirty="0"/>
              <a:t>among the sources </a:t>
            </a:r>
            <a:r>
              <a:rPr lang="en-US" sz="2800" dirty="0" smtClean="0"/>
              <a:t>exist but no common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8354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Integration Architecture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541564" cy="4023360"/>
          </a:xfrm>
        </p:spPr>
        <p:txBody>
          <a:bodyPr>
            <a:noAutofit/>
          </a:bodyPr>
          <a:lstStyle/>
          <a:p>
            <a:r>
              <a:rPr lang="en-US" sz="3200" dirty="0" smtClean="0"/>
              <a:t>A </a:t>
            </a:r>
            <a:r>
              <a:rPr lang="en-US" sz="3200" dirty="0"/>
              <a:t>source </a:t>
            </a:r>
            <a:r>
              <a:rPr lang="en-US" sz="3200" i="1" dirty="0"/>
              <a:t>Π</a:t>
            </a:r>
            <a:r>
              <a:rPr lang="en-US" sz="3200" i="1" baseline="-25000" dirty="0"/>
              <a:t>1</a:t>
            </a:r>
            <a:r>
              <a:rPr lang="en-US" sz="3200" dirty="0"/>
              <a:t> with schema </a:t>
            </a:r>
            <a:r>
              <a:rPr lang="en-US" sz="3200" i="1" dirty="0" smtClean="0"/>
              <a:t>S</a:t>
            </a:r>
            <a:r>
              <a:rPr lang="en-US" sz="3200" i="1" baseline="-25000" dirty="0" smtClean="0"/>
              <a:t>1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A </a:t>
            </a:r>
            <a:r>
              <a:rPr lang="en-US" sz="3200" dirty="0"/>
              <a:t>source </a:t>
            </a:r>
            <a:r>
              <a:rPr lang="en-US" sz="3200" i="1" dirty="0"/>
              <a:t>Π</a:t>
            </a:r>
            <a:r>
              <a:rPr lang="en-US" sz="3200" i="1" baseline="-25000" dirty="0"/>
              <a:t>2</a:t>
            </a:r>
            <a:r>
              <a:rPr lang="en-US" sz="3200" dirty="0"/>
              <a:t> with a schema </a:t>
            </a:r>
            <a:r>
              <a:rPr lang="en-US" sz="3200" i="1" dirty="0" smtClean="0"/>
              <a:t>S</a:t>
            </a:r>
            <a:r>
              <a:rPr lang="en-US" sz="3200" i="1" baseline="-25000" dirty="0" smtClean="0"/>
              <a:t>2</a:t>
            </a:r>
          </a:p>
          <a:p>
            <a:pPr marL="0" indent="0">
              <a:buNone/>
            </a:pPr>
            <a:r>
              <a:rPr lang="en-US" sz="3200" i="1" dirty="0" smtClean="0"/>
              <a:t>   …</a:t>
            </a:r>
            <a:endParaRPr lang="en-US" sz="3200" dirty="0" smtClean="0"/>
          </a:p>
          <a:p>
            <a:r>
              <a:rPr lang="en-US" sz="3200" dirty="0" smtClean="0"/>
              <a:t>A </a:t>
            </a:r>
            <a:r>
              <a:rPr lang="en-US" sz="3200" dirty="0"/>
              <a:t>source </a:t>
            </a:r>
            <a:r>
              <a:rPr lang="en-US" sz="3200" i="1" dirty="0" err="1"/>
              <a:t>Π</a:t>
            </a:r>
            <a:r>
              <a:rPr lang="en-US" sz="3200" i="1" baseline="-25000" dirty="0" err="1"/>
              <a:t>ν</a:t>
            </a:r>
            <a:r>
              <a:rPr lang="en-US" sz="3200" dirty="0"/>
              <a:t> with source </a:t>
            </a:r>
            <a:r>
              <a:rPr lang="en-US" sz="3200" i="1" dirty="0" err="1" smtClean="0"/>
              <a:t>S</a:t>
            </a:r>
            <a:r>
              <a:rPr lang="en-US" sz="3200" i="1" baseline="-25000" dirty="0" err="1" smtClean="0"/>
              <a:t>ν</a:t>
            </a:r>
            <a:endParaRPr lang="en-US" sz="3200" dirty="0" smtClean="0"/>
          </a:p>
          <a:p>
            <a:r>
              <a:rPr lang="en-US" sz="3200" dirty="0" smtClean="0"/>
              <a:t>A </a:t>
            </a:r>
            <a:r>
              <a:rPr lang="en-US" sz="3200" dirty="0"/>
              <a:t>global schema </a:t>
            </a:r>
            <a:r>
              <a:rPr lang="en-US" sz="3200" i="1" dirty="0"/>
              <a:t>S</a:t>
            </a:r>
            <a:r>
              <a:rPr lang="en-US" sz="3200" dirty="0"/>
              <a:t> in which the higher level queries are </a:t>
            </a:r>
            <a:r>
              <a:rPr lang="en-US" sz="3200" dirty="0" smtClean="0"/>
              <a:t>posed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5112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Integration Architecture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541564" cy="4023360"/>
          </a:xfrm>
        </p:spPr>
        <p:txBody>
          <a:bodyPr>
            <a:noAutofit/>
          </a:bodyPr>
          <a:lstStyle/>
          <a:p>
            <a:r>
              <a:rPr lang="en-US" sz="3200" dirty="0" smtClean="0"/>
              <a:t>The goal in the information integration problem</a:t>
            </a:r>
          </a:p>
          <a:p>
            <a:pPr lvl="1"/>
            <a:r>
              <a:rPr lang="en-US" sz="2800" dirty="0" smtClean="0"/>
              <a:t>Submit </a:t>
            </a:r>
            <a:r>
              <a:rPr lang="en-US" sz="2800" dirty="0"/>
              <a:t>queries to the </a:t>
            </a:r>
            <a:r>
              <a:rPr lang="en-US" sz="2800" dirty="0" smtClean="0"/>
              <a:t>global schema </a:t>
            </a:r>
            <a:r>
              <a:rPr lang="en-US" sz="2800" i="1" dirty="0"/>
              <a:t>S</a:t>
            </a:r>
            <a:r>
              <a:rPr lang="en-US" sz="2800" dirty="0"/>
              <a:t> </a:t>
            </a:r>
            <a:endParaRPr lang="en-US" sz="2800" dirty="0" smtClean="0"/>
          </a:p>
          <a:p>
            <a:pPr lvl="1"/>
            <a:r>
              <a:rPr lang="en-US" sz="2800" dirty="0" smtClean="0"/>
              <a:t>Receive </a:t>
            </a:r>
            <a:r>
              <a:rPr lang="en-US" sz="2800" dirty="0"/>
              <a:t>answers from </a:t>
            </a:r>
            <a:r>
              <a:rPr lang="en-US" sz="2800" i="1" dirty="0" smtClean="0"/>
              <a:t>S</a:t>
            </a:r>
            <a:r>
              <a:rPr lang="en-US" sz="2800" i="1" baseline="-25000" dirty="0" smtClean="0"/>
              <a:t>1</a:t>
            </a:r>
            <a:r>
              <a:rPr lang="en-US" sz="2800" i="1" dirty="0" smtClean="0"/>
              <a:t>, S</a:t>
            </a:r>
            <a:r>
              <a:rPr lang="en-US" sz="2800" i="1" baseline="-25000" dirty="0" smtClean="0"/>
              <a:t>2</a:t>
            </a:r>
            <a:r>
              <a:rPr lang="en-US" sz="2800" i="1" dirty="0" smtClean="0"/>
              <a:t>, …, </a:t>
            </a:r>
            <a:r>
              <a:rPr lang="en-US" sz="2800" i="1" dirty="0" err="1" smtClean="0"/>
              <a:t>S</a:t>
            </a:r>
            <a:r>
              <a:rPr lang="en-US" sz="2800" i="1" baseline="-25000" dirty="0" err="1" smtClean="0"/>
              <a:t>ν</a:t>
            </a:r>
            <a:endParaRPr lang="en-US" sz="2800" dirty="0" smtClean="0"/>
          </a:p>
          <a:p>
            <a:pPr lvl="1"/>
            <a:r>
              <a:rPr lang="en-US" sz="2800" dirty="0" smtClean="0"/>
              <a:t>Without </a:t>
            </a:r>
            <a:r>
              <a:rPr lang="en-US" sz="2800" dirty="0"/>
              <a:t>having to deal with or even being aware of the heterogeneity in the information </a:t>
            </a:r>
            <a:r>
              <a:rPr lang="en-US" sz="2800" dirty="0" smtClean="0"/>
              <a:t>sources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968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Integration (1)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3200" dirty="0" smtClean="0"/>
                  <a:t>A </a:t>
                </a:r>
                <a:r>
                  <a:rPr lang="en-US" sz="3200" dirty="0"/>
                  <a:t>data integration </a:t>
                </a:r>
                <a:r>
                  <a:rPr lang="en-US" sz="3200" dirty="0" smtClean="0"/>
                  <a:t>system</a:t>
                </a:r>
              </a:p>
              <a:p>
                <a:pPr lvl="1"/>
                <a:r>
                  <a:rPr lang="en-US" sz="2800" dirty="0" smtClean="0"/>
                  <a:t>A triple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〈"/>
                        <m:endChr m:val="〉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d>
                  </m:oMath>
                </a14:m>
                <a:endParaRPr lang="en-US" sz="2800" dirty="0"/>
              </a:p>
              <a:p>
                <a:pPr lvl="2"/>
                <a:r>
                  <a:rPr lang="en-US" sz="2400" i="1" dirty="0"/>
                  <a:t>G</a:t>
                </a:r>
                <a:r>
                  <a:rPr lang="en-US" sz="2400" dirty="0"/>
                  <a:t> is the global schema,</a:t>
                </a:r>
              </a:p>
              <a:p>
                <a:pPr lvl="2"/>
                <a:r>
                  <a:rPr lang="en-US" sz="2400" i="1" dirty="0"/>
                  <a:t>S</a:t>
                </a:r>
                <a:r>
                  <a:rPr lang="en-US" sz="2400" dirty="0"/>
                  <a:t> is the source schema and</a:t>
                </a:r>
              </a:p>
              <a:p>
                <a:pPr lvl="2"/>
                <a:r>
                  <a:rPr lang="en-US" sz="2400" i="1" dirty="0"/>
                  <a:t>M</a:t>
                </a:r>
                <a:r>
                  <a:rPr lang="en-US" sz="2400" dirty="0"/>
                  <a:t> is a </a:t>
                </a:r>
                <a:r>
                  <a:rPr lang="en-US" sz="2400" dirty="0" smtClean="0"/>
                  <a:t>set of mappings </a:t>
                </a:r>
                <a:r>
                  <a:rPr lang="en-US" sz="2400" dirty="0"/>
                  <a:t>between </a:t>
                </a:r>
                <a:r>
                  <a:rPr lang="en-US" sz="2400" i="1" dirty="0"/>
                  <a:t>G</a:t>
                </a:r>
                <a:r>
                  <a:rPr lang="en-US" sz="2400" dirty="0"/>
                  <a:t> and </a:t>
                </a:r>
                <a:r>
                  <a:rPr lang="en-US" sz="2400" i="1" dirty="0" smtClean="0"/>
                  <a:t>S</a:t>
                </a:r>
              </a:p>
              <a:p>
                <a:endParaRPr lang="en-US" sz="3200" dirty="0"/>
              </a:p>
              <a:p>
                <a:endParaRPr lang="en-US" sz="32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33" t="-29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5735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Integration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1845734"/>
            <a:ext cx="10349653" cy="4023360"/>
          </a:xfrm>
        </p:spPr>
        <p:txBody>
          <a:bodyPr>
            <a:noAutofit/>
          </a:bodyPr>
          <a:lstStyle/>
          <a:p>
            <a:r>
              <a:rPr lang="en-US" sz="3200" dirty="0" smtClean="0"/>
              <a:t>Local-As-View </a:t>
            </a:r>
          </a:p>
          <a:p>
            <a:pPr lvl="1"/>
            <a:r>
              <a:rPr lang="en-US" sz="2800" dirty="0" smtClean="0"/>
              <a:t>Each </a:t>
            </a:r>
            <a:r>
              <a:rPr lang="en-US" sz="2800" dirty="0"/>
              <a:t>declaration in </a:t>
            </a:r>
            <a:r>
              <a:rPr lang="en-US" sz="2800" i="1" dirty="0"/>
              <a:t>M</a:t>
            </a:r>
            <a:r>
              <a:rPr lang="en-US" sz="2800" dirty="0"/>
              <a:t> maps an element from the source schema </a:t>
            </a:r>
            <a:r>
              <a:rPr lang="en-US" sz="2800" i="1" dirty="0"/>
              <a:t>S</a:t>
            </a:r>
            <a:r>
              <a:rPr lang="en-US" sz="2800" dirty="0"/>
              <a:t> to a query (a view) over the global schema </a:t>
            </a:r>
            <a:r>
              <a:rPr lang="en-US" sz="2800" i="1" dirty="0" smtClean="0"/>
              <a:t>G</a:t>
            </a:r>
            <a:endParaRPr lang="en-US" sz="2800" dirty="0" smtClean="0"/>
          </a:p>
          <a:p>
            <a:r>
              <a:rPr lang="en-US" sz="3200" dirty="0" smtClean="0"/>
              <a:t>Global-As-View</a:t>
            </a:r>
          </a:p>
          <a:p>
            <a:pPr lvl="1"/>
            <a:r>
              <a:rPr lang="en-US" sz="2800" dirty="0" smtClean="0"/>
              <a:t>Each declaration </a:t>
            </a:r>
            <a:r>
              <a:rPr lang="en-US" sz="2800" dirty="0"/>
              <a:t>in </a:t>
            </a:r>
            <a:r>
              <a:rPr lang="en-US" sz="2800" i="1" dirty="0"/>
              <a:t>M</a:t>
            </a:r>
            <a:r>
              <a:rPr lang="en-US" sz="2800" dirty="0"/>
              <a:t> maps an element of the global schema </a:t>
            </a:r>
            <a:r>
              <a:rPr lang="en-US" sz="2800" i="1" dirty="0"/>
              <a:t>G</a:t>
            </a:r>
            <a:r>
              <a:rPr lang="en-US" sz="2800" dirty="0"/>
              <a:t> to a query (a view) over the source schema </a:t>
            </a:r>
            <a:r>
              <a:rPr lang="en-US" sz="2800" i="1" dirty="0" smtClean="0"/>
              <a:t>S</a:t>
            </a:r>
            <a:endParaRPr lang="en-US" sz="2800" dirty="0" smtClean="0"/>
          </a:p>
          <a:p>
            <a:r>
              <a:rPr lang="en-US" sz="3200" dirty="0" smtClean="0"/>
              <a:t>The </a:t>
            </a:r>
            <a:r>
              <a:rPr lang="en-US" sz="3200" dirty="0"/>
              <a:t>global schema </a:t>
            </a:r>
            <a:r>
              <a:rPr lang="en-US" sz="3200" i="1" dirty="0"/>
              <a:t>G</a:t>
            </a:r>
            <a:r>
              <a:rPr lang="en-US" sz="3200" dirty="0"/>
              <a:t> is a unified view over the heterogeneous set of data </a:t>
            </a:r>
            <a:r>
              <a:rPr lang="en-US" sz="3200" dirty="0" smtClean="0"/>
              <a:t>sources</a:t>
            </a:r>
          </a:p>
          <a:p>
            <a:endParaRPr lang="en-US" sz="32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4601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Integration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1845734"/>
            <a:ext cx="10349653" cy="4023360"/>
          </a:xfrm>
        </p:spPr>
        <p:txBody>
          <a:bodyPr>
            <a:noAutofit/>
          </a:bodyPr>
          <a:lstStyle/>
          <a:p>
            <a:r>
              <a:rPr lang="en-US" sz="3200" dirty="0" smtClean="0"/>
              <a:t>Same goal</a:t>
            </a:r>
          </a:p>
          <a:p>
            <a:pPr lvl="1"/>
            <a:r>
              <a:rPr lang="en-US" sz="2800" dirty="0" smtClean="0"/>
              <a:t>Unifying </a:t>
            </a:r>
            <a:r>
              <a:rPr lang="en-US" sz="2800" dirty="0"/>
              <a:t>the data sources under the same common </a:t>
            </a:r>
            <a:r>
              <a:rPr lang="en-US" sz="2800" dirty="0" smtClean="0"/>
              <a:t>schema</a:t>
            </a:r>
          </a:p>
          <a:p>
            <a:r>
              <a:rPr lang="en-US" sz="3200" i="1" dirty="0"/>
              <a:t>Semantic</a:t>
            </a:r>
            <a:r>
              <a:rPr lang="en-US" sz="3200" dirty="0"/>
              <a:t> information integration</a:t>
            </a:r>
          </a:p>
          <a:p>
            <a:pPr lvl="1"/>
            <a:r>
              <a:rPr lang="en-US" sz="2800" dirty="0"/>
              <a:t>Addition of its semantics in the resulting integration </a:t>
            </a:r>
            <a:r>
              <a:rPr lang="en-US" sz="2800" dirty="0" smtClean="0"/>
              <a:t>scheme</a:t>
            </a:r>
            <a:endParaRPr lang="en-US" sz="2800" dirty="0"/>
          </a:p>
          <a:p>
            <a:endParaRPr lang="en-US" sz="32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443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Origin of the Semantic Web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Semantic Web</a:t>
            </a:r>
          </a:p>
          <a:p>
            <a:pPr lvl="1"/>
            <a:r>
              <a:rPr lang="en-US" sz="2800" dirty="0" smtClean="0"/>
              <a:t>Term primarily coined by Tim Berners-Lee </a:t>
            </a:r>
          </a:p>
          <a:p>
            <a:pPr lvl="1"/>
            <a:r>
              <a:rPr lang="en-US" sz="2800" dirty="0" smtClean="0"/>
              <a:t>For the Web to </a:t>
            </a:r>
            <a:r>
              <a:rPr lang="en-US" sz="2800" dirty="0"/>
              <a:t>be understandable both by humans and software, it should incorporate its </a:t>
            </a:r>
            <a:r>
              <a:rPr lang="en-US" sz="2800" dirty="0" smtClean="0"/>
              <a:t>meaning</a:t>
            </a:r>
          </a:p>
          <a:p>
            <a:pPr lvl="2"/>
            <a:r>
              <a:rPr lang="en-US" sz="2400" dirty="0" smtClean="0"/>
              <a:t>Its </a:t>
            </a:r>
            <a:r>
              <a:rPr lang="en-US" sz="2400" i="1" dirty="0" smtClean="0"/>
              <a:t>semantics</a:t>
            </a:r>
          </a:p>
          <a:p>
            <a:r>
              <a:rPr lang="en-US" sz="3200" dirty="0"/>
              <a:t>Linked Data implements the Semantic Web vision</a:t>
            </a:r>
          </a:p>
          <a:p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5131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Using the definition of data integration systems, we can define the concept of </a:t>
            </a:r>
            <a:r>
              <a:rPr lang="en-US" sz="3200" dirty="0" smtClean="0"/>
              <a:t>mapping</a:t>
            </a:r>
          </a:p>
          <a:p>
            <a:pPr lvl="1"/>
            <a:r>
              <a:rPr lang="en-US" sz="2800" dirty="0" smtClean="0"/>
              <a:t>A </a:t>
            </a:r>
            <a:r>
              <a:rPr lang="en-US" sz="2800" dirty="0"/>
              <a:t>mapping </a:t>
            </a:r>
            <a:r>
              <a:rPr lang="en-US" sz="2800" i="1" dirty="0"/>
              <a:t>m</a:t>
            </a:r>
            <a:r>
              <a:rPr lang="en-US" sz="2800" dirty="0"/>
              <a:t> </a:t>
            </a:r>
            <a:r>
              <a:rPr lang="en-US" sz="2800" dirty="0" smtClean="0"/>
              <a:t>(member of </a:t>
            </a:r>
            <a:r>
              <a:rPr lang="en-US" sz="2800" i="1" dirty="0" smtClean="0"/>
              <a:t>M</a:t>
            </a:r>
            <a:r>
              <a:rPr lang="en-US" sz="2800" dirty="0" smtClean="0"/>
              <a:t>) from </a:t>
            </a:r>
            <a:r>
              <a:rPr lang="en-US" sz="2800" dirty="0"/>
              <a:t>a schema </a:t>
            </a:r>
            <a:r>
              <a:rPr lang="en-US" sz="2800" i="1" dirty="0"/>
              <a:t>S</a:t>
            </a:r>
            <a:r>
              <a:rPr lang="en-US" sz="2800" dirty="0"/>
              <a:t> to a schema </a:t>
            </a:r>
            <a:r>
              <a:rPr lang="en-US" sz="2800" i="1" dirty="0" smtClean="0"/>
              <a:t>T</a:t>
            </a:r>
            <a:endParaRPr lang="en-US" sz="2800" dirty="0"/>
          </a:p>
          <a:p>
            <a:pPr lvl="2"/>
            <a:r>
              <a:rPr lang="en-US" sz="2400" dirty="0" smtClean="0"/>
              <a:t>A </a:t>
            </a:r>
            <a:r>
              <a:rPr lang="en-US" sz="2400" dirty="0"/>
              <a:t>declaration of the form </a:t>
            </a:r>
            <a:r>
              <a:rPr lang="en-US" sz="2400" i="1" dirty="0" smtClean="0"/>
              <a:t>Q</a:t>
            </a:r>
            <a:r>
              <a:rPr lang="en-US" sz="2400" i="1" baseline="30000" dirty="0" smtClean="0"/>
              <a:t>S </a:t>
            </a:r>
            <a:r>
              <a:rPr lang="en-US" sz="2400" i="1" dirty="0" smtClean="0"/>
              <a:t>⇝ Q</a:t>
            </a:r>
            <a:r>
              <a:rPr lang="en-US" sz="2400" i="1" baseline="30000" dirty="0" smtClean="0"/>
              <a:t>T</a:t>
            </a:r>
            <a:endParaRPr lang="en-US" sz="2400" dirty="0"/>
          </a:p>
          <a:p>
            <a:pPr lvl="2"/>
            <a:r>
              <a:rPr lang="en-US" sz="2400" i="1" dirty="0" smtClean="0"/>
              <a:t>Q</a:t>
            </a:r>
            <a:r>
              <a:rPr lang="en-US" sz="2400" i="1" baseline="30000" dirty="0" smtClean="0"/>
              <a:t>S</a:t>
            </a:r>
            <a:r>
              <a:rPr lang="en-US" sz="2400" dirty="0" smtClean="0"/>
              <a:t> </a:t>
            </a:r>
            <a:r>
              <a:rPr lang="en-US" sz="2400" dirty="0"/>
              <a:t>is a query over </a:t>
            </a:r>
            <a:r>
              <a:rPr lang="en-US" sz="2400" i="1" dirty="0" smtClean="0"/>
              <a:t>S</a:t>
            </a:r>
            <a:endParaRPr lang="en-US" sz="2400" dirty="0" smtClean="0"/>
          </a:p>
          <a:p>
            <a:pPr lvl="2"/>
            <a:r>
              <a:rPr lang="en-US" sz="2400" i="1" dirty="0" smtClean="0"/>
              <a:t>Q</a:t>
            </a:r>
            <a:r>
              <a:rPr lang="en-US" sz="2400" i="1" baseline="30000" dirty="0" smtClean="0"/>
              <a:t>T</a:t>
            </a:r>
            <a:r>
              <a:rPr lang="en-US" sz="2400" dirty="0" smtClean="0"/>
              <a:t> </a:t>
            </a:r>
            <a:r>
              <a:rPr lang="en-US" sz="2400" dirty="0"/>
              <a:t>a query over </a:t>
            </a:r>
            <a:r>
              <a:rPr lang="en-US" sz="2400" i="1" dirty="0" smtClean="0"/>
              <a:t>T</a:t>
            </a:r>
          </a:p>
          <a:p>
            <a:endParaRPr lang="en-US" sz="3200" dirty="0"/>
          </a:p>
          <a:p>
            <a:endParaRPr lang="en-US" sz="32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3079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Mapping </a:t>
            </a:r>
            <a:r>
              <a:rPr lang="en-US" dirty="0" smtClean="0"/>
              <a:t>vs. Merging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8000" y="1846800"/>
            <a:ext cx="10515600" cy="487997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(Data) mapping</a:t>
            </a:r>
          </a:p>
          <a:p>
            <a:pPr lvl="1"/>
            <a:r>
              <a:rPr lang="en-US" sz="2800" dirty="0" smtClean="0"/>
              <a:t>A </a:t>
            </a:r>
            <a:r>
              <a:rPr lang="en-US" sz="2800" dirty="0"/>
              <a:t>mapping  is the specification of a </a:t>
            </a:r>
            <a:r>
              <a:rPr lang="en-US" sz="2800" dirty="0" smtClean="0"/>
              <a:t>mechanism</a:t>
            </a:r>
          </a:p>
          <a:p>
            <a:pPr lvl="2"/>
            <a:r>
              <a:rPr lang="en-US" sz="2000" dirty="0" smtClean="0"/>
              <a:t>The </a:t>
            </a:r>
            <a:r>
              <a:rPr lang="en-US" sz="2000" dirty="0"/>
              <a:t>members of a model are transformed to members of another </a:t>
            </a:r>
            <a:r>
              <a:rPr lang="en-US" sz="2000" dirty="0" smtClean="0"/>
              <a:t>model</a:t>
            </a:r>
          </a:p>
          <a:p>
            <a:pPr lvl="1"/>
            <a:r>
              <a:rPr lang="en-US" sz="2800" dirty="0" smtClean="0"/>
              <a:t>The meta-model </a:t>
            </a:r>
            <a:r>
              <a:rPr lang="en-US" sz="2800" dirty="0"/>
              <a:t>that can be the same, or </a:t>
            </a:r>
            <a:r>
              <a:rPr lang="en-US" sz="2800" dirty="0" smtClean="0"/>
              <a:t>different</a:t>
            </a:r>
          </a:p>
          <a:p>
            <a:pPr lvl="1"/>
            <a:r>
              <a:rPr lang="en-US" sz="2800" dirty="0"/>
              <a:t>A mapping can be declared as a set of relationships, constraints, rules, templates or </a:t>
            </a:r>
            <a:r>
              <a:rPr lang="en-US" sz="2800" dirty="0" smtClean="0"/>
              <a:t>parameters</a:t>
            </a:r>
          </a:p>
          <a:p>
            <a:pPr lvl="2"/>
            <a:r>
              <a:rPr lang="en-US" sz="2000" dirty="0" smtClean="0"/>
              <a:t>Defined </a:t>
            </a:r>
            <a:r>
              <a:rPr lang="en-US" sz="2000" dirty="0"/>
              <a:t>during the mapping process, or through other forms that have not yet been </a:t>
            </a:r>
            <a:r>
              <a:rPr lang="en-US" sz="2000" dirty="0" smtClean="0"/>
              <a:t>defined</a:t>
            </a:r>
          </a:p>
          <a:p>
            <a:r>
              <a:rPr lang="en-US" sz="3200" dirty="0"/>
              <a:t>Merging</a:t>
            </a:r>
          </a:p>
          <a:p>
            <a:pPr lvl="1"/>
            <a:r>
              <a:rPr lang="en-US" sz="2800" dirty="0"/>
              <a:t>Implies unifying the information at the implementation/storage layer</a:t>
            </a:r>
          </a:p>
          <a:p>
            <a:pPr lvl="2"/>
            <a:endParaRPr lang="en-US" sz="20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9788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Annotation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Addition of metadata </a:t>
            </a:r>
            <a:r>
              <a:rPr lang="en-US" sz="3200" dirty="0"/>
              <a:t>to the </a:t>
            </a:r>
            <a:r>
              <a:rPr lang="en-US" sz="3200" dirty="0" smtClean="0"/>
              <a:t>data</a:t>
            </a:r>
          </a:p>
          <a:p>
            <a:r>
              <a:rPr lang="en-US" sz="3200" dirty="0" smtClean="0"/>
              <a:t>Data can </a:t>
            </a:r>
            <a:r>
              <a:rPr lang="en-US" sz="3200" dirty="0"/>
              <a:t>be encoded in any </a:t>
            </a:r>
            <a:r>
              <a:rPr lang="en-US" sz="3200" dirty="0" smtClean="0"/>
              <a:t>standard</a:t>
            </a:r>
          </a:p>
          <a:p>
            <a:r>
              <a:rPr lang="en-US" sz="3200" dirty="0" smtClean="0"/>
              <a:t>Especially </a:t>
            </a:r>
            <a:r>
              <a:rPr lang="en-US" sz="3200" dirty="0"/>
              <a:t>important in cases when data is not human-understandable in its primary </a:t>
            </a:r>
            <a:r>
              <a:rPr lang="en-US" sz="3200" dirty="0" smtClean="0"/>
              <a:t>form</a:t>
            </a:r>
          </a:p>
          <a:p>
            <a:pPr lvl="1"/>
            <a:r>
              <a:rPr lang="en-US" sz="2800" dirty="0" smtClean="0"/>
              <a:t>E.g</a:t>
            </a:r>
            <a:r>
              <a:rPr lang="en-US" sz="2800" dirty="0"/>
              <a:t>. </a:t>
            </a:r>
            <a:r>
              <a:rPr lang="en-US" sz="2800" dirty="0" smtClean="0"/>
              <a:t>multimedia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5220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Annotation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(Simple) annotation</a:t>
            </a:r>
          </a:p>
          <a:p>
            <a:pPr lvl="1"/>
            <a:r>
              <a:rPr lang="en-US" sz="2800" dirty="0" smtClean="0"/>
              <a:t>Uses </a:t>
            </a:r>
            <a:r>
              <a:rPr lang="en-US" sz="2800" dirty="0"/>
              <a:t>keywords or other ad hoc </a:t>
            </a:r>
            <a:r>
              <a:rPr lang="en-US" sz="2800" dirty="0" smtClean="0"/>
              <a:t>serialization</a:t>
            </a:r>
          </a:p>
          <a:p>
            <a:pPr lvl="2"/>
            <a:r>
              <a:rPr lang="en-US" sz="2000" dirty="0" smtClean="0"/>
              <a:t>Impedes </a:t>
            </a:r>
            <a:r>
              <a:rPr lang="en-US" sz="2000" dirty="0"/>
              <a:t>further processing of the metadata</a:t>
            </a:r>
            <a:endParaRPr lang="en-US" sz="2000" dirty="0" smtClean="0"/>
          </a:p>
          <a:p>
            <a:r>
              <a:rPr lang="en-US" sz="3200" dirty="0" smtClean="0"/>
              <a:t>Semantic annotation</a:t>
            </a:r>
          </a:p>
          <a:p>
            <a:pPr lvl="1"/>
            <a:r>
              <a:rPr lang="en-US" sz="2800" dirty="0" smtClean="0"/>
              <a:t>Describe </a:t>
            </a:r>
            <a:r>
              <a:rPr lang="en-US" sz="2800" dirty="0"/>
              <a:t>the data using a common, established </a:t>
            </a:r>
            <a:r>
              <a:rPr lang="en-US" sz="2800" dirty="0" smtClean="0"/>
              <a:t>way</a:t>
            </a:r>
          </a:p>
          <a:p>
            <a:pPr lvl="1"/>
            <a:r>
              <a:rPr lang="en-US" sz="2800" dirty="0" smtClean="0"/>
              <a:t>Addition </a:t>
            </a:r>
            <a:r>
              <a:rPr lang="en-US" sz="2800" dirty="0"/>
              <a:t>of the semantics in the annotation (i.e. the metadata)</a:t>
            </a:r>
          </a:p>
          <a:p>
            <a:pPr lvl="1"/>
            <a:r>
              <a:rPr lang="en-US" sz="2800" dirty="0"/>
              <a:t>In a way that the annotation will be machine-</a:t>
            </a:r>
            <a:r>
              <a:rPr lang="en-US" sz="2800" dirty="0" err="1"/>
              <a:t>processable</a:t>
            </a:r>
            <a:endParaRPr lang="en-US" sz="2800" dirty="0"/>
          </a:p>
          <a:p>
            <a:pPr lvl="2"/>
            <a:r>
              <a:rPr lang="en-US" sz="2000" dirty="0"/>
              <a:t>In order to be able to infer additional knowledge</a:t>
            </a:r>
          </a:p>
          <a:p>
            <a:pPr lvl="1"/>
            <a:endParaRPr lang="en-US" sz="2800" dirty="0"/>
          </a:p>
          <a:p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6986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with (Semantic) Annotation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Time-consuming</a:t>
            </a:r>
          </a:p>
          <a:p>
            <a:pPr lvl="1"/>
            <a:r>
              <a:rPr lang="en-US" sz="2400" dirty="0" smtClean="0"/>
              <a:t>Users </a:t>
            </a:r>
            <a:r>
              <a:rPr lang="en-US" sz="2400" dirty="0"/>
              <a:t>simply do not have enough time or do not consider it important enough in order to invest time to annotate their </a:t>
            </a:r>
            <a:r>
              <a:rPr lang="en-US" sz="2400" dirty="0" smtClean="0"/>
              <a:t>content </a:t>
            </a:r>
          </a:p>
          <a:p>
            <a:r>
              <a:rPr lang="en-US" sz="2800" dirty="0" smtClean="0"/>
              <a:t>Familiarity required with both the conceptual and technical parts of the annotation</a:t>
            </a:r>
          </a:p>
          <a:p>
            <a:pPr lvl="1"/>
            <a:r>
              <a:rPr lang="en-US" sz="2400" dirty="0" smtClean="0"/>
              <a:t>User </a:t>
            </a:r>
            <a:r>
              <a:rPr lang="en-US" sz="2400" dirty="0"/>
              <a:t>performing the annotation must be </a:t>
            </a:r>
            <a:r>
              <a:rPr lang="en-US" sz="2400" dirty="0" smtClean="0"/>
              <a:t>familiar </a:t>
            </a:r>
            <a:r>
              <a:rPr lang="en-US" sz="2400" dirty="0"/>
              <a:t>with both the technical as well as the conceptual </a:t>
            </a:r>
            <a:r>
              <a:rPr lang="en-US" sz="2400" dirty="0" smtClean="0"/>
              <a:t>part</a:t>
            </a:r>
          </a:p>
          <a:p>
            <a:r>
              <a:rPr lang="en-US" sz="2800" dirty="0" smtClean="0"/>
              <a:t>Outdated annotations</a:t>
            </a:r>
          </a:p>
          <a:p>
            <a:pPr lvl="1"/>
            <a:r>
              <a:rPr lang="en-US" sz="2400" dirty="0" smtClean="0"/>
              <a:t>A risk, especially </a:t>
            </a:r>
            <a:r>
              <a:rPr lang="en-US" sz="2400" dirty="0"/>
              <a:t>in rapidly changing environments with lack of automation in the annotation </a:t>
            </a:r>
            <a:r>
              <a:rPr lang="en-US" sz="2400" dirty="0" smtClean="0"/>
              <a:t>process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70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Automated Annotation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Incomplete </a:t>
            </a:r>
            <a:r>
              <a:rPr lang="en-US" sz="3200" dirty="0"/>
              <a:t>annotation is preferable to </a:t>
            </a:r>
            <a:r>
              <a:rPr lang="en-US" sz="3200" dirty="0" smtClean="0"/>
              <a:t>absent</a:t>
            </a:r>
          </a:p>
          <a:p>
            <a:pPr marL="685800" lvl="2">
              <a:spcBef>
                <a:spcPts val="1000"/>
              </a:spcBef>
            </a:pPr>
            <a:r>
              <a:rPr lang="en-US" sz="2800" dirty="0"/>
              <a:t>E.g. in video streams</a:t>
            </a:r>
          </a:p>
          <a:p>
            <a:r>
              <a:rPr lang="en-US" sz="3200" dirty="0" smtClean="0"/>
              <a:t>Limitations of systems </a:t>
            </a:r>
            <a:r>
              <a:rPr lang="en-US" sz="3200" dirty="0"/>
              <a:t>performing automated </a:t>
            </a:r>
            <a:r>
              <a:rPr lang="en-US" sz="3200" dirty="0" smtClean="0"/>
              <a:t>annotation</a:t>
            </a:r>
          </a:p>
          <a:p>
            <a:pPr lvl="1"/>
            <a:r>
              <a:rPr lang="en-US" sz="2800" dirty="0" smtClean="0"/>
              <a:t>Limited </a:t>
            </a:r>
            <a:r>
              <a:rPr lang="en-US" sz="2800" dirty="0"/>
              <a:t>recall and precision (lost or inaccurate annotations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457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Metadata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</a:t>
            </a:r>
            <a:r>
              <a:rPr lang="en-US" sz="3200" dirty="0" smtClean="0"/>
              <a:t>ata </a:t>
            </a:r>
            <a:r>
              <a:rPr lang="en-US" sz="3200" dirty="0"/>
              <a:t>about </a:t>
            </a:r>
            <a:r>
              <a:rPr lang="en-US" sz="3200" dirty="0" smtClean="0"/>
              <a:t>data</a:t>
            </a:r>
          </a:p>
          <a:p>
            <a:r>
              <a:rPr lang="en-US" sz="3200" dirty="0" smtClean="0"/>
              <a:t>Efficient materialization with </a:t>
            </a:r>
            <a:r>
              <a:rPr lang="en-US" sz="3200" dirty="0"/>
              <a:t>the use of </a:t>
            </a:r>
            <a:r>
              <a:rPr lang="en-US" sz="3200" dirty="0" smtClean="0"/>
              <a:t>ontologies</a:t>
            </a:r>
          </a:p>
          <a:p>
            <a:r>
              <a:rPr lang="en-US" sz="3200" dirty="0" smtClean="0"/>
              <a:t>Ontologies </a:t>
            </a:r>
            <a:r>
              <a:rPr lang="en-US" sz="3200" dirty="0"/>
              <a:t>can be used to describe Web </a:t>
            </a:r>
            <a:r>
              <a:rPr lang="en-US" sz="3200" dirty="0" smtClean="0"/>
              <a:t>resources</a:t>
            </a:r>
          </a:p>
          <a:p>
            <a:pPr lvl="1"/>
            <a:r>
              <a:rPr lang="en-US" sz="2800" dirty="0" smtClean="0"/>
              <a:t>Adding </a:t>
            </a:r>
            <a:r>
              <a:rPr lang="en-US" sz="2800" dirty="0"/>
              <a:t>descriptions about their semantics and their </a:t>
            </a:r>
            <a:r>
              <a:rPr lang="en-US" sz="2800" dirty="0" smtClean="0"/>
              <a:t>relations</a:t>
            </a:r>
          </a:p>
          <a:p>
            <a:pPr lvl="1"/>
            <a:r>
              <a:rPr lang="en-US" sz="2800" dirty="0" smtClean="0"/>
              <a:t>Aims </a:t>
            </a:r>
            <a:r>
              <a:rPr lang="en-US" sz="2800" dirty="0"/>
              <a:t>to make </a:t>
            </a:r>
            <a:r>
              <a:rPr lang="en-US" sz="2800" dirty="0" smtClean="0"/>
              <a:t>resources machine-understandable</a:t>
            </a:r>
          </a:p>
          <a:p>
            <a:pPr lvl="1"/>
            <a:r>
              <a:rPr lang="en-US" sz="2800" dirty="0" smtClean="0"/>
              <a:t>Each </a:t>
            </a:r>
            <a:r>
              <a:rPr lang="en-US" sz="2800" dirty="0"/>
              <a:t>(semantic) annotation </a:t>
            </a:r>
            <a:r>
              <a:rPr lang="en-US" sz="2800" dirty="0" smtClean="0"/>
              <a:t>can correspond </a:t>
            </a:r>
            <a:r>
              <a:rPr lang="en-US" sz="2800" dirty="0"/>
              <a:t>to a piece of </a:t>
            </a:r>
            <a:r>
              <a:rPr lang="en-US" sz="2800" dirty="0" smtClean="0"/>
              <a:t>information</a:t>
            </a:r>
          </a:p>
          <a:p>
            <a:pPr lvl="1"/>
            <a:r>
              <a:rPr lang="en-US" sz="2800" dirty="0" smtClean="0"/>
              <a:t>It </a:t>
            </a:r>
            <a:r>
              <a:rPr lang="en-US" sz="2800" dirty="0"/>
              <a:t>is important </a:t>
            </a:r>
            <a:r>
              <a:rPr lang="en-US" sz="2800" dirty="0" smtClean="0"/>
              <a:t>to follow </a:t>
            </a:r>
            <a:r>
              <a:rPr lang="en-US" sz="2800" dirty="0"/>
              <a:t>a common </a:t>
            </a:r>
            <a:r>
              <a:rPr lang="en-US" sz="2800" dirty="0" smtClean="0"/>
              <a:t>standard</a:t>
            </a:r>
            <a:endParaRPr lang="en-US" sz="2800" dirty="0"/>
          </a:p>
          <a:p>
            <a:pPr lvl="1"/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92689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Metadata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Annotation </a:t>
            </a:r>
            <a:r>
              <a:rPr lang="en-US" sz="3200" dirty="0"/>
              <a:t>is commonly referred to as “metadata</a:t>
            </a:r>
            <a:r>
              <a:rPr lang="en-US" sz="3200" dirty="0" smtClean="0"/>
              <a:t>”</a:t>
            </a:r>
          </a:p>
          <a:p>
            <a:r>
              <a:rPr lang="en-US" sz="3200" dirty="0" smtClean="0"/>
              <a:t>Usually in </a:t>
            </a:r>
            <a:r>
              <a:rPr lang="en-US" sz="3200" dirty="0"/>
              <a:t>a semi-structured </a:t>
            </a:r>
            <a:r>
              <a:rPr lang="en-US" sz="3200" dirty="0" smtClean="0"/>
              <a:t>form</a:t>
            </a:r>
          </a:p>
          <a:p>
            <a:pPr lvl="1"/>
            <a:r>
              <a:rPr lang="en-US" sz="2800" dirty="0" smtClean="0"/>
              <a:t>Semi-structured </a:t>
            </a:r>
            <a:r>
              <a:rPr lang="en-US" sz="2800" dirty="0"/>
              <a:t>data </a:t>
            </a:r>
            <a:r>
              <a:rPr lang="en-US" sz="2800" dirty="0" smtClean="0"/>
              <a:t>sources</a:t>
            </a:r>
          </a:p>
          <a:p>
            <a:pPr lvl="2"/>
            <a:r>
              <a:rPr lang="en-US" sz="2400" dirty="0" smtClean="0"/>
              <a:t>Structure </a:t>
            </a:r>
            <a:r>
              <a:rPr lang="en-US" sz="2400" dirty="0"/>
              <a:t>accompanies the </a:t>
            </a:r>
            <a:r>
              <a:rPr lang="en-US" sz="2400" dirty="0" smtClean="0"/>
              <a:t>metadata</a:t>
            </a:r>
          </a:p>
          <a:p>
            <a:pPr lvl="2"/>
            <a:r>
              <a:rPr lang="en-US" sz="2400" dirty="0" smtClean="0"/>
              <a:t>E.g. XML, JSON</a:t>
            </a:r>
          </a:p>
          <a:p>
            <a:pPr lvl="1"/>
            <a:r>
              <a:rPr lang="en-US" sz="2800" dirty="0" smtClean="0"/>
              <a:t>Structured data sources</a:t>
            </a:r>
          </a:p>
          <a:p>
            <a:pPr lvl="2"/>
            <a:r>
              <a:rPr lang="en-US" sz="2400" dirty="0" smtClean="0"/>
              <a:t>Structure </a:t>
            </a:r>
            <a:r>
              <a:rPr lang="en-US" sz="2400" dirty="0"/>
              <a:t>is stored </a:t>
            </a:r>
            <a:r>
              <a:rPr lang="en-US" sz="2400" dirty="0" smtClean="0"/>
              <a:t>separately</a:t>
            </a:r>
          </a:p>
          <a:p>
            <a:pPr lvl="2"/>
            <a:r>
              <a:rPr lang="en-US" sz="2400" dirty="0" smtClean="0"/>
              <a:t>E.g</a:t>
            </a:r>
            <a:r>
              <a:rPr lang="en-US" sz="2400" dirty="0"/>
              <a:t>. relational </a:t>
            </a:r>
            <a:r>
              <a:rPr lang="en-US" sz="2400" dirty="0" smtClean="0"/>
              <a:t>databases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10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Metadata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1094720" cy="4023360"/>
          </a:xfrm>
        </p:spPr>
        <p:txBody>
          <a:bodyPr>
            <a:noAutofit/>
          </a:bodyPr>
          <a:lstStyle/>
          <a:p>
            <a:r>
              <a:rPr lang="en-US" sz="2800" dirty="0" smtClean="0"/>
              <a:t>Powerful languages</a:t>
            </a:r>
          </a:p>
          <a:p>
            <a:pPr lvl="1"/>
            <a:r>
              <a:rPr lang="en-US" sz="2400" dirty="0" smtClean="0"/>
              <a:t>Practically </a:t>
            </a:r>
            <a:r>
              <a:rPr lang="en-US" sz="2400" dirty="0"/>
              <a:t>unlimited hierarchical </a:t>
            </a:r>
            <a:r>
              <a:rPr lang="en-US" sz="2400" dirty="0" smtClean="0"/>
              <a:t>structure</a:t>
            </a:r>
          </a:p>
          <a:p>
            <a:pPr lvl="1"/>
            <a:r>
              <a:rPr lang="en-US" sz="2400" dirty="0" smtClean="0"/>
              <a:t>Covers </a:t>
            </a:r>
            <a:r>
              <a:rPr lang="en-US" sz="2400" dirty="0"/>
              <a:t>most of the description requirements that may </a:t>
            </a:r>
            <a:r>
              <a:rPr lang="en-US" sz="2400" dirty="0" smtClean="0"/>
              <a:t>occur</a:t>
            </a:r>
          </a:p>
          <a:p>
            <a:pPr lvl="1"/>
            <a:r>
              <a:rPr lang="en-US" sz="2400" dirty="0" smtClean="0"/>
              <a:t>Storage in </a:t>
            </a:r>
            <a:r>
              <a:rPr lang="en-US" sz="2400" dirty="0"/>
              <a:t>separate files </a:t>
            </a:r>
            <a:r>
              <a:rPr lang="en-US" sz="2400" dirty="0" smtClean="0"/>
              <a:t>allows </a:t>
            </a:r>
            <a:r>
              <a:rPr lang="en-US" sz="2400" dirty="0"/>
              <a:t>collaboration with communication </a:t>
            </a:r>
            <a:r>
              <a:rPr lang="en-US" sz="2400" dirty="0" smtClean="0"/>
              <a:t>protocols</a:t>
            </a:r>
          </a:p>
          <a:p>
            <a:pPr lvl="1"/>
            <a:r>
              <a:rPr lang="en-US" sz="2400" dirty="0" smtClean="0"/>
              <a:t>Files </a:t>
            </a:r>
            <a:r>
              <a:rPr lang="en-US" sz="2400" dirty="0"/>
              <a:t>are independent from the environment in which they </a:t>
            </a:r>
            <a:r>
              <a:rPr lang="en-US" sz="2400" dirty="0" smtClean="0"/>
              <a:t>reside</a:t>
            </a:r>
          </a:p>
          <a:p>
            <a:pPr lvl="2"/>
            <a:r>
              <a:rPr lang="en-US" sz="2000" dirty="0" smtClean="0"/>
              <a:t>Resilience to </a:t>
            </a:r>
            <a:r>
              <a:rPr lang="en-US" sz="2000" dirty="0"/>
              <a:t>technological </a:t>
            </a:r>
            <a:r>
              <a:rPr lang="en-US" sz="2000" dirty="0" smtClean="0"/>
              <a:t>evolutions</a:t>
            </a:r>
          </a:p>
          <a:p>
            <a:r>
              <a:rPr lang="en-US" sz="2800" dirty="0" smtClean="0"/>
              <a:t>Negatives</a:t>
            </a:r>
          </a:p>
          <a:p>
            <a:pPr lvl="1"/>
            <a:r>
              <a:rPr lang="en-US" sz="2400" dirty="0" smtClean="0"/>
              <a:t>Expressivity of the description model</a:t>
            </a:r>
          </a:p>
          <a:p>
            <a:pPr lvl="1"/>
            <a:r>
              <a:rPr lang="en-US" sz="2400" dirty="0" smtClean="0"/>
              <a:t>Limited </a:t>
            </a:r>
            <a:r>
              <a:rPr lang="en-US" sz="2400" dirty="0"/>
              <a:t>way of structuring the information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5931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Metadata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Inclusion of semantics</a:t>
            </a:r>
          </a:p>
          <a:p>
            <a:pPr lvl="1"/>
            <a:r>
              <a:rPr lang="en-US" sz="2800" dirty="0" smtClean="0"/>
              <a:t>Need for more </a:t>
            </a:r>
            <a:r>
              <a:rPr lang="en-US" sz="2800" dirty="0"/>
              <a:t>expressive capabilities and </a:t>
            </a:r>
            <a:r>
              <a:rPr lang="en-US" sz="2800" dirty="0" smtClean="0"/>
              <a:t>terminology</a:t>
            </a:r>
            <a:endParaRPr lang="en-US" sz="2800" dirty="0"/>
          </a:p>
          <a:p>
            <a:r>
              <a:rPr lang="en-US" sz="3200" dirty="0" smtClean="0"/>
              <a:t>Ontologies</a:t>
            </a:r>
          </a:p>
          <a:p>
            <a:pPr lvl="1"/>
            <a:r>
              <a:rPr lang="en-US" sz="2800" dirty="0" smtClean="0"/>
              <a:t>Offer </a:t>
            </a:r>
            <a:r>
              <a:rPr lang="en-US" sz="2800" dirty="0"/>
              <a:t>a richer way of describing </a:t>
            </a:r>
            <a:r>
              <a:rPr lang="en-US" sz="2800" dirty="0" smtClean="0"/>
              <a:t>information</a:t>
            </a:r>
          </a:p>
          <a:p>
            <a:pPr lvl="2"/>
            <a:r>
              <a:rPr lang="en-US" sz="2400" dirty="0" smtClean="0"/>
              <a:t>E.g. defining </a:t>
            </a:r>
            <a:r>
              <a:rPr lang="en-US" sz="2400" dirty="0"/>
              <a:t>relationships among concepts such as subclass/superclass, mutually </a:t>
            </a:r>
            <a:r>
              <a:rPr lang="en-US" sz="2400" dirty="0" smtClean="0"/>
              <a:t>disjoint concepts, inverse concepts, </a:t>
            </a:r>
            <a:r>
              <a:rPr lang="en-US" sz="2400" dirty="0"/>
              <a:t>etc</a:t>
            </a:r>
            <a:r>
              <a:rPr lang="en-US" sz="2400" dirty="0" smtClean="0"/>
              <a:t>.</a:t>
            </a:r>
          </a:p>
          <a:p>
            <a:pPr lvl="1"/>
            <a:r>
              <a:rPr lang="en-US" sz="2800" dirty="0" smtClean="0"/>
              <a:t>RDF can </a:t>
            </a:r>
            <a:r>
              <a:rPr lang="en-US" sz="2800" dirty="0"/>
              <a:t>be regarded as the evolution of </a:t>
            </a:r>
            <a:r>
              <a:rPr lang="en-US" sz="2800" dirty="0" smtClean="0"/>
              <a:t>XML</a:t>
            </a:r>
          </a:p>
          <a:p>
            <a:pPr lvl="1"/>
            <a:r>
              <a:rPr lang="en-US" sz="2800" dirty="0" smtClean="0"/>
              <a:t>OWL enables more </a:t>
            </a:r>
            <a:r>
              <a:rPr lang="en-US" sz="2800" dirty="0"/>
              <a:t>comprehensive, precise and consistent description of Web </a:t>
            </a:r>
            <a:r>
              <a:rPr lang="en-US" sz="2800" dirty="0" smtClean="0"/>
              <a:t>Resources</a:t>
            </a:r>
          </a:p>
          <a:p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580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 Semantic Web?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Information management</a:t>
            </a:r>
          </a:p>
          <a:p>
            <a:pPr lvl="1"/>
            <a:r>
              <a:rPr lang="en-US" sz="2800" dirty="0"/>
              <a:t>Sharing, accessing, </a:t>
            </a:r>
            <a:r>
              <a:rPr lang="en-US" sz="2800" dirty="0" smtClean="0"/>
              <a:t>retrieving, consuming information</a:t>
            </a:r>
          </a:p>
          <a:p>
            <a:pPr lvl="2"/>
            <a:r>
              <a:rPr lang="en-US" sz="2400" dirty="0" smtClean="0"/>
              <a:t>Increasingly tedious task</a:t>
            </a:r>
          </a:p>
          <a:p>
            <a:r>
              <a:rPr lang="en-US" sz="3200" dirty="0" smtClean="0"/>
              <a:t>Search engines</a:t>
            </a:r>
          </a:p>
          <a:p>
            <a:pPr lvl="1"/>
            <a:r>
              <a:rPr lang="en-US" sz="2800" dirty="0" smtClean="0"/>
              <a:t>Rely on Information Retrieval techniques</a:t>
            </a:r>
          </a:p>
          <a:p>
            <a:pPr lvl="1"/>
            <a:r>
              <a:rPr lang="en-US" sz="2800" dirty="0" smtClean="0"/>
              <a:t>Keyword-based searches</a:t>
            </a:r>
          </a:p>
          <a:p>
            <a:pPr lvl="2"/>
            <a:r>
              <a:rPr lang="en-US" sz="2400" dirty="0" smtClean="0"/>
              <a:t>Do </a:t>
            </a:r>
            <a:r>
              <a:rPr lang="en-US" sz="2400" dirty="0"/>
              <a:t>not release the </a:t>
            </a:r>
            <a:r>
              <a:rPr lang="en-US" sz="2400" dirty="0" smtClean="0"/>
              <a:t>information potential</a:t>
            </a:r>
          </a:p>
          <a:p>
            <a:pPr lvl="3"/>
            <a:r>
              <a:rPr lang="en-US" sz="2000" dirty="0" smtClean="0"/>
              <a:t>Large </a:t>
            </a:r>
            <a:r>
              <a:rPr lang="en-US" sz="2000" dirty="0"/>
              <a:t>quantity of existing data on the web </a:t>
            </a:r>
            <a:r>
              <a:rPr lang="en-US" sz="2000" dirty="0" smtClean="0"/>
              <a:t>is not </a:t>
            </a:r>
            <a:r>
              <a:rPr lang="en-US" sz="2000" dirty="0"/>
              <a:t>stored in </a:t>
            </a:r>
            <a:r>
              <a:rPr lang="en-US" sz="2000" dirty="0" smtClean="0"/>
              <a:t>HTML</a:t>
            </a:r>
          </a:p>
          <a:p>
            <a:pPr lvl="4"/>
            <a:r>
              <a:rPr lang="en-US" sz="1800" dirty="0" smtClean="0"/>
              <a:t>The Deep Web</a:t>
            </a:r>
          </a:p>
          <a:p>
            <a:pPr lvl="1"/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19488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Ontologies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Additional </a:t>
            </a:r>
            <a:r>
              <a:rPr lang="en-US" sz="3200" dirty="0"/>
              <a:t>description to an unclear model that aims to further clarify </a:t>
            </a:r>
            <a:r>
              <a:rPr lang="en-US" sz="3200" dirty="0" smtClean="0"/>
              <a:t>it</a:t>
            </a:r>
          </a:p>
          <a:p>
            <a:r>
              <a:rPr lang="en-US" sz="3200" dirty="0" smtClean="0"/>
              <a:t>Conceptual description model of a domain</a:t>
            </a:r>
          </a:p>
          <a:p>
            <a:pPr lvl="1"/>
            <a:r>
              <a:rPr lang="en-US" sz="2800" dirty="0" smtClean="0"/>
              <a:t>Describe its </a:t>
            </a:r>
            <a:r>
              <a:rPr lang="en-US" sz="2800" dirty="0"/>
              <a:t>related concepts and their relationships</a:t>
            </a:r>
          </a:p>
          <a:p>
            <a:r>
              <a:rPr lang="en-US" sz="3200" dirty="0" smtClean="0"/>
              <a:t>Can </a:t>
            </a:r>
            <a:r>
              <a:rPr lang="en-US" sz="3200" dirty="0"/>
              <a:t>be understood both by human and </a:t>
            </a:r>
            <a:r>
              <a:rPr lang="en-US" sz="3200" dirty="0" smtClean="0"/>
              <a:t>computer</a:t>
            </a:r>
          </a:p>
          <a:p>
            <a:pPr lvl="1"/>
            <a:r>
              <a:rPr lang="en-US" sz="2800" dirty="0" smtClean="0"/>
              <a:t>A </a:t>
            </a:r>
            <a:r>
              <a:rPr lang="en-US" sz="2800" dirty="0"/>
              <a:t>shared conceptualization of a given specific </a:t>
            </a:r>
            <a:r>
              <a:rPr lang="en-US" sz="2800" dirty="0" smtClean="0"/>
              <a:t>domain</a:t>
            </a:r>
            <a:endParaRPr lang="en-US" sz="2800" dirty="0"/>
          </a:p>
          <a:p>
            <a:r>
              <a:rPr lang="en-US" sz="3200" dirty="0" smtClean="0"/>
              <a:t>Aim </a:t>
            </a:r>
            <a:r>
              <a:rPr lang="en-US" sz="3200" dirty="0"/>
              <a:t>at bridging and integrating multiple and heterogeneous digital content on a semantic </a:t>
            </a:r>
            <a:r>
              <a:rPr lang="en-US" sz="3200" dirty="0" smtClean="0"/>
              <a:t>level</a:t>
            </a:r>
          </a:p>
          <a:p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3986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Ontologies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In Philosophy</a:t>
            </a:r>
            <a:r>
              <a:rPr lang="en-US" sz="3200" dirty="0"/>
              <a:t>, </a:t>
            </a:r>
            <a:r>
              <a:rPr lang="en-US" sz="3200" dirty="0" smtClean="0"/>
              <a:t>a systematic </a:t>
            </a:r>
            <a:r>
              <a:rPr lang="en-US" sz="3200" dirty="0"/>
              <a:t>recording of “Existence</a:t>
            </a:r>
            <a:r>
              <a:rPr lang="en-US" sz="3200" dirty="0" smtClean="0"/>
              <a:t>”</a:t>
            </a:r>
          </a:p>
          <a:p>
            <a:r>
              <a:rPr lang="en-US" sz="3200" dirty="0"/>
              <a:t>For a software system, something that “exists” is something that can be </a:t>
            </a:r>
            <a:r>
              <a:rPr lang="en-US" sz="3200" dirty="0" smtClean="0"/>
              <a:t>represented</a:t>
            </a:r>
          </a:p>
          <a:p>
            <a:r>
              <a:rPr lang="en-US" sz="3200" dirty="0" smtClean="0"/>
              <a:t> </a:t>
            </a:r>
          </a:p>
          <a:p>
            <a:pPr lvl="1"/>
            <a:r>
              <a:rPr lang="en-US" sz="2800" dirty="0" smtClean="0"/>
              <a:t>A </a:t>
            </a:r>
            <a:r>
              <a:rPr lang="en-US" sz="2800" dirty="0"/>
              <a:t>set of definitions that associate the names of entities in the universe of discourse with human-readable text describing the meaning of the </a:t>
            </a:r>
            <a:r>
              <a:rPr lang="en-US" sz="2800" dirty="0" smtClean="0"/>
              <a:t>names</a:t>
            </a:r>
          </a:p>
          <a:p>
            <a:pPr lvl="1"/>
            <a:r>
              <a:rPr lang="en-US" sz="2800" dirty="0" smtClean="0"/>
              <a:t>A </a:t>
            </a:r>
            <a:r>
              <a:rPr lang="en-US" sz="2800" dirty="0"/>
              <a:t>set of formal axioms that constrain the interpretation and well-formed use of these </a:t>
            </a:r>
            <a:r>
              <a:rPr lang="en-US" sz="2800" dirty="0" smtClean="0"/>
              <a:t>terms</a:t>
            </a:r>
            <a:endParaRPr lang="en-US" sz="2800" dirty="0"/>
          </a:p>
          <a:p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41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310673"/>
              </p:ext>
            </p:extLst>
          </p:nvPr>
        </p:nvGraphicFramePr>
        <p:xfrm>
          <a:off x="1308844" y="3258787"/>
          <a:ext cx="8856579" cy="5181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856579"/>
              </a:tblGrid>
              <a:tr h="370840">
                <a:tc>
                  <a:txBody>
                    <a:bodyPr/>
                    <a:lstStyle/>
                    <a:p>
                      <a:pPr marL="180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The specification of a conceptualization (Gruber 1995)</a:t>
                      </a:r>
                    </a:p>
                  </a:txBody>
                  <a:tcPr anchor="ctr">
                    <a:solidFill>
                      <a:srgbClr val="009D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473821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Ontologies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Can </a:t>
            </a:r>
            <a:r>
              <a:rPr lang="en-US" sz="2800" dirty="0"/>
              <a:t>be used to model concepts regardless to how general or specific these concepts </a:t>
            </a:r>
            <a:r>
              <a:rPr lang="en-US" sz="2800" dirty="0" smtClean="0"/>
              <a:t>are</a:t>
            </a:r>
            <a:endParaRPr lang="en-US" sz="2800" dirty="0"/>
          </a:p>
          <a:p>
            <a:r>
              <a:rPr lang="en-US" sz="2800" dirty="0" smtClean="0"/>
              <a:t>According </a:t>
            </a:r>
            <a:r>
              <a:rPr lang="en-US" sz="2800" dirty="0"/>
              <a:t>to the degree of </a:t>
            </a:r>
            <a:r>
              <a:rPr lang="en-US" sz="2800" dirty="0" smtClean="0"/>
              <a:t>generalization</a:t>
            </a:r>
          </a:p>
          <a:p>
            <a:pPr lvl="1"/>
            <a:r>
              <a:rPr lang="en-US" sz="2400" dirty="0"/>
              <a:t>T</a:t>
            </a:r>
            <a:r>
              <a:rPr lang="en-US" sz="2400" dirty="0" smtClean="0"/>
              <a:t>op-level ontology</a:t>
            </a:r>
          </a:p>
          <a:p>
            <a:pPr lvl="1"/>
            <a:r>
              <a:rPr lang="en-US" sz="2400" dirty="0" smtClean="0"/>
              <a:t>Domain ontology</a:t>
            </a:r>
          </a:p>
          <a:p>
            <a:pPr lvl="1"/>
            <a:r>
              <a:rPr lang="en-US" sz="2400" dirty="0" smtClean="0"/>
              <a:t>Task ontology</a:t>
            </a:r>
          </a:p>
          <a:p>
            <a:pPr lvl="1"/>
            <a:r>
              <a:rPr lang="en-US" sz="2400" dirty="0" smtClean="0"/>
              <a:t>Application ontology</a:t>
            </a:r>
          </a:p>
          <a:p>
            <a:r>
              <a:rPr lang="en-US" sz="2800" dirty="0" smtClean="0"/>
              <a:t>Content </a:t>
            </a:r>
            <a:r>
              <a:rPr lang="en-US" sz="2800" dirty="0"/>
              <a:t>is made suitable for machine </a:t>
            </a:r>
            <a:r>
              <a:rPr lang="en-US" sz="2800" dirty="0" smtClean="0"/>
              <a:t>consumption</a:t>
            </a:r>
          </a:p>
          <a:p>
            <a:pPr lvl="1"/>
            <a:r>
              <a:rPr lang="en-US" sz="2400" dirty="0" smtClean="0"/>
              <a:t>Automated </a:t>
            </a:r>
            <a:r>
              <a:rPr lang="en-US" sz="2400" dirty="0"/>
              <a:t>increase of the system </a:t>
            </a:r>
            <a:r>
              <a:rPr lang="en-US" sz="2400" dirty="0" smtClean="0"/>
              <a:t>knowledge</a:t>
            </a:r>
          </a:p>
          <a:p>
            <a:pPr lvl="1"/>
            <a:r>
              <a:rPr lang="en-US" sz="2400" dirty="0" smtClean="0"/>
              <a:t>Logical </a:t>
            </a:r>
            <a:r>
              <a:rPr lang="en-US" sz="2400" dirty="0"/>
              <a:t>rules </a:t>
            </a:r>
            <a:r>
              <a:rPr lang="en-US" sz="2400" dirty="0" smtClean="0"/>
              <a:t>to </a:t>
            </a:r>
            <a:r>
              <a:rPr lang="en-US" sz="2400" dirty="0"/>
              <a:t>infer implicitly declared </a:t>
            </a:r>
            <a:r>
              <a:rPr lang="en-US" sz="2400" dirty="0" smtClean="0"/>
              <a:t>facts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1470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Reasoners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Software components</a:t>
            </a:r>
          </a:p>
          <a:p>
            <a:r>
              <a:rPr lang="en-US" sz="3200" dirty="0" smtClean="0"/>
              <a:t>Validate consistency </a:t>
            </a:r>
            <a:r>
              <a:rPr lang="en-US" sz="3200" dirty="0"/>
              <a:t>of an </a:t>
            </a:r>
            <a:r>
              <a:rPr lang="en-US" sz="3200" dirty="0" smtClean="0"/>
              <a:t>ontology</a:t>
            </a:r>
          </a:p>
          <a:p>
            <a:pPr lvl="1"/>
            <a:r>
              <a:rPr lang="en-US" sz="2800" dirty="0" smtClean="0"/>
              <a:t>Perform consistency </a:t>
            </a:r>
            <a:r>
              <a:rPr lang="en-US" sz="2800" dirty="0"/>
              <a:t>checks </a:t>
            </a:r>
            <a:endParaRPr lang="en-US" sz="2800" dirty="0" smtClean="0"/>
          </a:p>
          <a:p>
            <a:pPr lvl="1"/>
            <a:r>
              <a:rPr lang="en-US" sz="2800" dirty="0" smtClean="0"/>
              <a:t>Concept </a:t>
            </a:r>
            <a:r>
              <a:rPr lang="en-US" sz="2800" dirty="0" err="1" smtClean="0"/>
              <a:t>satisfiability</a:t>
            </a:r>
            <a:r>
              <a:rPr lang="en-US" sz="2800" dirty="0" smtClean="0"/>
              <a:t> </a:t>
            </a:r>
            <a:r>
              <a:rPr lang="en-US" sz="2800" dirty="0"/>
              <a:t>and classification</a:t>
            </a:r>
            <a:endParaRPr lang="en-US" sz="2800" dirty="0" smtClean="0"/>
          </a:p>
          <a:p>
            <a:r>
              <a:rPr lang="en-US" sz="3200" dirty="0" smtClean="0"/>
              <a:t>Infer </a:t>
            </a:r>
            <a:r>
              <a:rPr lang="en-US" sz="3200" dirty="0"/>
              <a:t>implicitly declared </a:t>
            </a:r>
            <a:r>
              <a:rPr lang="en-US" sz="3200" dirty="0" smtClean="0"/>
              <a:t>knowledge</a:t>
            </a:r>
          </a:p>
          <a:p>
            <a:pPr lvl="1"/>
            <a:r>
              <a:rPr lang="en-US" sz="2800" dirty="0" smtClean="0"/>
              <a:t>Apply simple </a:t>
            </a:r>
            <a:r>
              <a:rPr lang="en-US" sz="2800" dirty="0"/>
              <a:t>rules of deductive </a:t>
            </a:r>
            <a:r>
              <a:rPr lang="en-US" sz="2800" dirty="0" smtClean="0"/>
              <a:t>reasoning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16926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Reasoners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Basic </a:t>
            </a:r>
            <a:r>
              <a:rPr lang="en-US" sz="3200" dirty="0"/>
              <a:t>reasoning procedures </a:t>
            </a:r>
            <a:endParaRPr lang="en-US" sz="3200" i="1" dirty="0" smtClean="0"/>
          </a:p>
          <a:p>
            <a:pPr lvl="1"/>
            <a:r>
              <a:rPr lang="en-US" sz="2800" dirty="0" smtClean="0"/>
              <a:t>Consistency checking</a:t>
            </a:r>
          </a:p>
          <a:p>
            <a:pPr lvl="1"/>
            <a:r>
              <a:rPr lang="en-US" sz="2800" dirty="0"/>
              <a:t>Concept </a:t>
            </a:r>
            <a:r>
              <a:rPr lang="en-US" sz="2800" dirty="0" err="1" smtClean="0"/>
              <a:t>satisfiablility</a:t>
            </a:r>
            <a:endParaRPr lang="en-US" sz="2800" dirty="0" smtClean="0"/>
          </a:p>
          <a:p>
            <a:pPr lvl="1"/>
            <a:r>
              <a:rPr lang="en-US" sz="2800" dirty="0"/>
              <a:t>Concept </a:t>
            </a:r>
            <a:r>
              <a:rPr lang="en-US" sz="2800" dirty="0" err="1" smtClean="0"/>
              <a:t>subsumption</a:t>
            </a:r>
            <a:endParaRPr lang="en-US" sz="2800" dirty="0" smtClean="0"/>
          </a:p>
          <a:p>
            <a:pPr lvl="1"/>
            <a:r>
              <a:rPr lang="en-US" sz="2800" dirty="0"/>
              <a:t>Instance </a:t>
            </a:r>
            <a:r>
              <a:rPr lang="en-US" sz="2800" dirty="0" smtClean="0"/>
              <a:t>checking </a:t>
            </a:r>
            <a:r>
              <a:rPr lang="en-US" sz="2800" dirty="0"/>
              <a:t>(</a:t>
            </a:r>
            <a:r>
              <a:rPr lang="en-US" sz="2800" dirty="0" smtClean="0"/>
              <a:t>Realization)</a:t>
            </a:r>
          </a:p>
          <a:p>
            <a:r>
              <a:rPr lang="en-US" sz="3200" dirty="0" smtClean="0"/>
              <a:t>Properties of </a:t>
            </a:r>
            <a:r>
              <a:rPr lang="en-US" sz="3200" dirty="0"/>
              <a:t>special </a:t>
            </a:r>
            <a:r>
              <a:rPr lang="en-US" sz="3200" dirty="0" smtClean="0"/>
              <a:t>interest</a:t>
            </a:r>
          </a:p>
          <a:p>
            <a:pPr lvl="1"/>
            <a:r>
              <a:rPr lang="en-US" sz="2800" dirty="0" smtClean="0"/>
              <a:t>Termination</a:t>
            </a:r>
          </a:p>
          <a:p>
            <a:pPr lvl="1"/>
            <a:r>
              <a:rPr lang="en-US" sz="2800" dirty="0" smtClean="0"/>
              <a:t>Soundness</a:t>
            </a:r>
          </a:p>
          <a:p>
            <a:pPr lvl="1"/>
            <a:r>
              <a:rPr lang="en-US" sz="2800" dirty="0"/>
              <a:t>Completeness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95087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Reasoners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Research in Reasoning</a:t>
            </a:r>
          </a:p>
          <a:p>
            <a:pPr lvl="1"/>
            <a:r>
              <a:rPr lang="en-US" sz="2800" dirty="0" smtClean="0"/>
              <a:t>Tradeoff </a:t>
            </a:r>
            <a:r>
              <a:rPr lang="en-US" sz="2800" dirty="0"/>
              <a:t>between </a:t>
            </a:r>
            <a:endParaRPr lang="en-US" sz="2800" dirty="0" smtClean="0"/>
          </a:p>
          <a:p>
            <a:pPr lvl="2"/>
            <a:r>
              <a:rPr lang="en-US" sz="2400" dirty="0" smtClean="0"/>
              <a:t>Expressiveness </a:t>
            </a:r>
            <a:r>
              <a:rPr lang="en-US" sz="2400" dirty="0"/>
              <a:t>of ontology definition </a:t>
            </a:r>
            <a:r>
              <a:rPr lang="en-US" sz="2400" dirty="0" smtClean="0"/>
              <a:t>languages</a:t>
            </a:r>
          </a:p>
          <a:p>
            <a:pPr lvl="2"/>
            <a:r>
              <a:rPr lang="en-US" sz="2400" dirty="0" smtClean="0"/>
              <a:t>Computational </a:t>
            </a:r>
            <a:r>
              <a:rPr lang="en-US" sz="2400" dirty="0"/>
              <a:t>complexity of the reasoning </a:t>
            </a:r>
            <a:r>
              <a:rPr lang="en-US" sz="2400" dirty="0" smtClean="0"/>
              <a:t>procedure</a:t>
            </a:r>
          </a:p>
          <a:p>
            <a:pPr lvl="1"/>
            <a:r>
              <a:rPr lang="en-US" sz="2800" dirty="0" smtClean="0"/>
              <a:t>Discovery </a:t>
            </a:r>
            <a:r>
              <a:rPr lang="en-US" sz="2800" dirty="0"/>
              <a:t>of efficient reasoning </a:t>
            </a:r>
            <a:r>
              <a:rPr lang="en-US" sz="2800" dirty="0" smtClean="0"/>
              <a:t>algorithms</a:t>
            </a:r>
          </a:p>
          <a:p>
            <a:r>
              <a:rPr lang="en-US" sz="3200" dirty="0" smtClean="0"/>
              <a:t>Commercial</a:t>
            </a:r>
          </a:p>
          <a:p>
            <a:pPr lvl="1"/>
            <a:r>
              <a:rPr lang="en-US" sz="2800" dirty="0" smtClean="0"/>
              <a:t>E.g. </a:t>
            </a:r>
            <a:r>
              <a:rPr lang="en-US" sz="2800" dirty="0" err="1" smtClean="0"/>
              <a:t>RacerPro</a:t>
            </a:r>
            <a:r>
              <a:rPr lang="en-US" sz="2800" dirty="0" smtClean="0"/>
              <a:t> </a:t>
            </a:r>
          </a:p>
          <a:p>
            <a:r>
              <a:rPr lang="en-US" sz="3200" dirty="0" smtClean="0"/>
              <a:t>Free </a:t>
            </a:r>
            <a:r>
              <a:rPr lang="en-US" sz="3200" dirty="0"/>
              <a:t>of </a:t>
            </a:r>
            <a:r>
              <a:rPr lang="en-US" sz="3200" dirty="0" smtClean="0"/>
              <a:t>charge</a:t>
            </a:r>
          </a:p>
          <a:p>
            <a:pPr lvl="1"/>
            <a:r>
              <a:rPr lang="en-US" sz="2800" dirty="0" smtClean="0"/>
              <a:t>E.g. Pellet, </a:t>
            </a:r>
            <a:r>
              <a:rPr lang="en-US" sz="2800" dirty="0" err="1" smtClean="0"/>
              <a:t>FaCT</a:t>
            </a:r>
            <a:r>
              <a:rPr lang="en-US" sz="2800" dirty="0" smtClean="0"/>
              <a:t>++</a:t>
            </a:r>
            <a:endParaRPr lang="en-US" sz="2800" dirty="0"/>
          </a:p>
          <a:p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53086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Knowledge </a:t>
            </a:r>
            <a:r>
              <a:rPr lang="en-US" dirty="0"/>
              <a:t>Bases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8000" y="1846800"/>
            <a:ext cx="6102531" cy="4351338"/>
          </a:xfrm>
        </p:spPr>
        <p:txBody>
          <a:bodyPr>
            <a:normAutofit/>
          </a:bodyPr>
          <a:lstStyle/>
          <a:p>
            <a:r>
              <a:rPr lang="en-US" sz="3200" dirty="0"/>
              <a:t>Terminological Box </a:t>
            </a:r>
            <a:r>
              <a:rPr lang="en-US" sz="3200" dirty="0" smtClean="0"/>
              <a:t>(</a:t>
            </a:r>
            <a:r>
              <a:rPr lang="en-US" sz="3200" dirty="0" err="1" smtClean="0"/>
              <a:t>TBox</a:t>
            </a:r>
            <a:r>
              <a:rPr lang="en-US" sz="3200" dirty="0" smtClean="0"/>
              <a:t>)</a:t>
            </a:r>
            <a:endParaRPr lang="en-US" sz="3200" dirty="0"/>
          </a:p>
          <a:p>
            <a:pPr lvl="1"/>
            <a:r>
              <a:rPr lang="en-US" sz="2800" dirty="0" smtClean="0"/>
              <a:t>Concept descriptions</a:t>
            </a:r>
          </a:p>
          <a:p>
            <a:pPr lvl="1"/>
            <a:r>
              <a:rPr lang="en-US" sz="2800" dirty="0" err="1" smtClean="0"/>
              <a:t>Intensional</a:t>
            </a:r>
            <a:r>
              <a:rPr lang="en-US" sz="2800" dirty="0" smtClean="0"/>
              <a:t> knowledge</a:t>
            </a:r>
          </a:p>
          <a:p>
            <a:pPr lvl="1"/>
            <a:r>
              <a:rPr lang="en-US" sz="2800" dirty="0" smtClean="0"/>
              <a:t>Terminology </a:t>
            </a:r>
            <a:r>
              <a:rPr lang="en-US" sz="2800" dirty="0"/>
              <a:t>and </a:t>
            </a:r>
            <a:r>
              <a:rPr lang="en-US" sz="2800" dirty="0" smtClean="0"/>
              <a:t>vocabulary</a:t>
            </a:r>
          </a:p>
          <a:p>
            <a:pPr marL="228600" lvl="1">
              <a:spcBef>
                <a:spcPts val="1000"/>
              </a:spcBef>
            </a:pPr>
            <a:r>
              <a:rPr lang="en-US" sz="3200" dirty="0" err="1"/>
              <a:t>Assertional</a:t>
            </a:r>
            <a:r>
              <a:rPr lang="en-US" sz="3200" dirty="0"/>
              <a:t> Box (</a:t>
            </a:r>
            <a:r>
              <a:rPr lang="en-US" sz="3200" dirty="0" err="1" smtClean="0"/>
              <a:t>ABox</a:t>
            </a:r>
            <a:r>
              <a:rPr lang="en-US" sz="3200" dirty="0"/>
              <a:t>)</a:t>
            </a:r>
          </a:p>
          <a:p>
            <a:pPr lvl="1"/>
            <a:r>
              <a:rPr lang="en-US" sz="2800" dirty="0" smtClean="0"/>
              <a:t>The </a:t>
            </a:r>
            <a:r>
              <a:rPr lang="en-US" sz="2800" dirty="0"/>
              <a:t>real </a:t>
            </a:r>
            <a:r>
              <a:rPr lang="en-US" sz="2800" dirty="0" smtClean="0"/>
              <a:t>data</a:t>
            </a:r>
          </a:p>
          <a:p>
            <a:pPr lvl="1"/>
            <a:r>
              <a:rPr lang="en-US" sz="2800" dirty="0" smtClean="0"/>
              <a:t>Extensional knowledge</a:t>
            </a:r>
          </a:p>
          <a:p>
            <a:pPr lvl="1"/>
            <a:r>
              <a:rPr lang="en-US" sz="2800" dirty="0" smtClean="0"/>
              <a:t>Assertions </a:t>
            </a:r>
            <a:r>
              <a:rPr lang="en-US" sz="2800" dirty="0"/>
              <a:t>about named individuals in terms of the </a:t>
            </a:r>
            <a:r>
              <a:rPr lang="en-US" sz="2800" dirty="0" err="1" smtClean="0"/>
              <a:t>TBox</a:t>
            </a:r>
            <a:r>
              <a:rPr lang="en-US" sz="2800" dirty="0" smtClean="0"/>
              <a:t> vocabulary</a:t>
            </a:r>
          </a:p>
          <a:p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46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154988" y="3096419"/>
            <a:ext cx="1677987" cy="644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TBox</a:t>
            </a:r>
            <a:endParaRPr lang="en-US" sz="20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154988" y="3988594"/>
            <a:ext cx="1677987" cy="7254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ABox</a:t>
            </a:r>
            <a:endParaRPr lang="en-US" sz="20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10" name="Straight Arrow Connector 9"/>
          <p:cNvCxnSpPr>
            <a:stCxn id="14" idx="3"/>
            <a:endCxn id="8" idx="1"/>
          </p:cNvCxnSpPr>
          <p:nvPr/>
        </p:nvCxnSpPr>
        <p:spPr>
          <a:xfrm flipV="1">
            <a:off x="7702550" y="3418681"/>
            <a:ext cx="452438" cy="5159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14" idx="3"/>
            <a:endCxn id="9" idx="1"/>
          </p:cNvCxnSpPr>
          <p:nvPr/>
        </p:nvCxnSpPr>
        <p:spPr>
          <a:xfrm>
            <a:off x="7702550" y="3934619"/>
            <a:ext cx="452438" cy="4159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5" idx="1"/>
            <a:endCxn id="8" idx="3"/>
          </p:cNvCxnSpPr>
          <p:nvPr/>
        </p:nvCxnSpPr>
        <p:spPr>
          <a:xfrm flipH="1" flipV="1">
            <a:off x="9832975" y="3418681"/>
            <a:ext cx="557213" cy="5159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5" idx="1"/>
            <a:endCxn id="9" idx="3"/>
          </p:cNvCxnSpPr>
          <p:nvPr/>
        </p:nvCxnSpPr>
        <p:spPr>
          <a:xfrm flipH="1">
            <a:off x="9832975" y="3934619"/>
            <a:ext cx="557213" cy="4159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5930900" y="3477419"/>
            <a:ext cx="1771650" cy="9144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cs typeface="Times New Roman" panose="02020603050405020304" pitchFamily="18" charset="0"/>
              </a:rPr>
              <a:t>Description</a:t>
            </a:r>
          </a:p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cs typeface="Times New Roman" panose="02020603050405020304" pitchFamily="18" charset="0"/>
              </a:rPr>
              <a:t>Language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10390188" y="3477419"/>
            <a:ext cx="1649412" cy="9144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cs typeface="Times New Roman" panose="02020603050405020304" pitchFamily="18" charset="0"/>
              </a:rPr>
              <a:t>Reasoning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967663" y="2851944"/>
            <a:ext cx="2068512" cy="24399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00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17" name="TextBox 20"/>
          <p:cNvSpPr txBox="1">
            <a:spLocks noChangeArrowheads="1"/>
          </p:cNvSpPr>
          <p:nvPr/>
        </p:nvSpPr>
        <p:spPr bwMode="auto">
          <a:xfrm>
            <a:off x="7967664" y="4807744"/>
            <a:ext cx="20685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2000" dirty="0">
                <a:latin typeface="+mn-lt"/>
                <a:cs typeface="Times New Roman" panose="02020603050405020304" pitchFamily="18" charset="0"/>
              </a:rPr>
              <a:t>Knowledge Base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8767763" y="2283619"/>
            <a:ext cx="1587" cy="5715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9001125" y="2283619"/>
            <a:ext cx="1588" cy="5683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25"/>
          <p:cNvSpPr txBox="1">
            <a:spLocks noChangeArrowheads="1"/>
          </p:cNvSpPr>
          <p:nvPr/>
        </p:nvSpPr>
        <p:spPr bwMode="auto">
          <a:xfrm>
            <a:off x="6296017" y="2326481"/>
            <a:ext cx="26812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2000" dirty="0">
                <a:latin typeface="+mn-lt"/>
                <a:cs typeface="Times New Roman" panose="02020603050405020304" pitchFamily="18" charset="0"/>
              </a:rPr>
              <a:t>Application Programs</a:t>
            </a:r>
          </a:p>
        </p:txBody>
      </p:sp>
      <p:sp>
        <p:nvSpPr>
          <p:cNvPr id="21" name="TextBox 26"/>
          <p:cNvSpPr txBox="1">
            <a:spLocks noChangeArrowheads="1"/>
          </p:cNvSpPr>
          <p:nvPr/>
        </p:nvSpPr>
        <p:spPr bwMode="auto">
          <a:xfrm>
            <a:off x="9220200" y="2334419"/>
            <a:ext cx="14160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2000">
                <a:latin typeface="+mn-lt"/>
                <a:cs typeface="Times New Roman" panose="02020603050405020304" pitchFamily="18" charset="0"/>
              </a:rPr>
              <a:t>Rules</a:t>
            </a:r>
          </a:p>
        </p:txBody>
      </p:sp>
    </p:spTree>
    <p:extLst>
      <p:ext uri="{BB962C8B-B14F-4D97-AF65-F5344CB8AC3E}">
        <p14:creationId xmlns:p14="http://schemas.microsoft.com/office/powerpoint/2010/main" val="162911029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Knowledge Bases vs. Databases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naïve approach:</a:t>
            </a:r>
          </a:p>
          <a:p>
            <a:pPr lvl="1"/>
            <a:r>
              <a:rPr lang="en-US" sz="2800" dirty="0" err="1" smtClean="0"/>
              <a:t>TBox</a:t>
            </a:r>
            <a:r>
              <a:rPr lang="en-US" sz="2800" dirty="0" smtClean="0"/>
              <a:t> </a:t>
            </a:r>
            <a:r>
              <a:rPr lang="en-US" sz="2800" dirty="0" smtClean="0">
                <a:cs typeface="Times New Roman" panose="02020603050405020304" pitchFamily="18" charset="0"/>
              </a:rPr>
              <a:t>≡ </a:t>
            </a:r>
            <a:r>
              <a:rPr lang="en-US" sz="2800" dirty="0" smtClean="0"/>
              <a:t>Schema of </a:t>
            </a:r>
            <a:r>
              <a:rPr lang="en-US" sz="2800" dirty="0"/>
              <a:t>the relational database </a:t>
            </a:r>
            <a:endParaRPr lang="en-US" sz="2800" dirty="0" smtClean="0"/>
          </a:p>
          <a:p>
            <a:pPr lvl="1"/>
            <a:r>
              <a:rPr lang="en-US" sz="2800" dirty="0" err="1" smtClean="0"/>
              <a:t>ABox</a:t>
            </a:r>
            <a:r>
              <a:rPr lang="en-US" sz="2800" dirty="0" smtClean="0"/>
              <a:t> </a:t>
            </a:r>
            <a:r>
              <a:rPr lang="en-US" sz="2800" dirty="0">
                <a:cs typeface="Times New Roman" panose="02020603050405020304" pitchFamily="18" charset="0"/>
              </a:rPr>
              <a:t>≡ </a:t>
            </a:r>
            <a:r>
              <a:rPr lang="en-US" sz="2800" dirty="0" smtClean="0"/>
              <a:t>Schema instance</a:t>
            </a:r>
          </a:p>
          <a:p>
            <a:r>
              <a:rPr lang="en-US" sz="3200" dirty="0" smtClean="0"/>
              <a:t>However, things are more complex than that</a:t>
            </a:r>
          </a:p>
          <a:p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97293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Knowledge Bases vs. Databases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Relational model</a:t>
            </a:r>
          </a:p>
          <a:p>
            <a:pPr lvl="1"/>
            <a:r>
              <a:rPr lang="en-US" sz="2400" dirty="0" smtClean="0"/>
              <a:t>Supports </a:t>
            </a:r>
            <a:r>
              <a:rPr lang="en-US" sz="2400" dirty="0"/>
              <a:t>only </a:t>
            </a:r>
            <a:r>
              <a:rPr lang="en-US" sz="2400" dirty="0" err="1"/>
              <a:t>untyped</a:t>
            </a:r>
            <a:r>
              <a:rPr lang="en-US" sz="2400" dirty="0"/>
              <a:t> relationships among </a:t>
            </a:r>
            <a:r>
              <a:rPr lang="en-US" sz="2400" dirty="0" smtClean="0"/>
              <a:t>relations</a:t>
            </a:r>
          </a:p>
          <a:p>
            <a:pPr lvl="1"/>
            <a:r>
              <a:rPr lang="en-US" sz="2400" dirty="0" smtClean="0"/>
              <a:t>Does </a:t>
            </a:r>
            <a:r>
              <a:rPr lang="en-US" sz="2400" dirty="0"/>
              <a:t>not provide enough features </a:t>
            </a:r>
            <a:r>
              <a:rPr lang="en-US" sz="2400" dirty="0" smtClean="0"/>
              <a:t>to </a:t>
            </a:r>
            <a:r>
              <a:rPr lang="en-US" sz="2400" dirty="0"/>
              <a:t>assert complex relationships among </a:t>
            </a:r>
            <a:r>
              <a:rPr lang="en-US" sz="2400" dirty="0" smtClean="0"/>
              <a:t>data</a:t>
            </a:r>
          </a:p>
          <a:p>
            <a:pPr lvl="1"/>
            <a:r>
              <a:rPr lang="en-US" sz="2400" dirty="0" smtClean="0"/>
              <a:t>Used </a:t>
            </a:r>
            <a:r>
              <a:rPr lang="en-US" sz="2400" dirty="0"/>
              <a:t>in order to manipulate large and persistent models of relatively simple data</a:t>
            </a:r>
            <a:endParaRPr lang="en-US" sz="2400" dirty="0" smtClean="0"/>
          </a:p>
          <a:p>
            <a:r>
              <a:rPr lang="en-US" sz="2800" dirty="0" smtClean="0"/>
              <a:t>Ontological scheme</a:t>
            </a:r>
          </a:p>
          <a:p>
            <a:pPr lvl="1"/>
            <a:r>
              <a:rPr lang="en-US" sz="2400" dirty="0" smtClean="0"/>
              <a:t>Allows more </a:t>
            </a:r>
            <a:r>
              <a:rPr lang="en-US" sz="2400" dirty="0"/>
              <a:t>complex </a:t>
            </a:r>
            <a:r>
              <a:rPr lang="en-US" sz="2400" dirty="0" smtClean="0"/>
              <a:t>relationships</a:t>
            </a:r>
          </a:p>
          <a:p>
            <a:pPr lvl="1"/>
            <a:r>
              <a:rPr lang="en-US" sz="2400" dirty="0" smtClean="0"/>
              <a:t>Can </a:t>
            </a:r>
            <a:r>
              <a:rPr lang="en-US" sz="2400" dirty="0"/>
              <a:t>provide answers about the model that have not been explicitly stated to it, with the use of a </a:t>
            </a:r>
            <a:r>
              <a:rPr lang="en-US" sz="2400" dirty="0" smtClean="0"/>
              <a:t>reasoner</a:t>
            </a:r>
          </a:p>
          <a:p>
            <a:pPr lvl="1"/>
            <a:r>
              <a:rPr lang="en-US" sz="2400" dirty="0" smtClean="0"/>
              <a:t>Contains </a:t>
            </a:r>
            <a:r>
              <a:rPr lang="en-US" sz="2400" dirty="0"/>
              <a:t>fewer but more complex </a:t>
            </a:r>
            <a:r>
              <a:rPr lang="en-US" sz="2400" dirty="0" smtClean="0"/>
              <a:t>data</a:t>
            </a:r>
            <a:endParaRPr lang="en-US" sz="2400" dirty="0"/>
          </a:p>
          <a:p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88339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Closed vs. Open World Assumption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r>
              <a:rPr lang="en-US" sz="3200" dirty="0"/>
              <a:t>Closed world assumption</a:t>
            </a:r>
          </a:p>
          <a:p>
            <a:pPr marL="685800" lvl="2">
              <a:spcBef>
                <a:spcPts val="1000"/>
              </a:spcBef>
            </a:pPr>
            <a:r>
              <a:rPr lang="en-US" sz="3200" dirty="0"/>
              <a:t>Relational databases</a:t>
            </a:r>
          </a:p>
          <a:p>
            <a:pPr lvl="1"/>
            <a:r>
              <a:rPr lang="en-US" sz="2400" dirty="0" smtClean="0"/>
              <a:t>Everything </a:t>
            </a:r>
            <a:r>
              <a:rPr lang="en-US" sz="2400" dirty="0"/>
              <a:t>that has not been stated as true </a:t>
            </a:r>
            <a:r>
              <a:rPr lang="en-US" sz="2400" dirty="0" smtClean="0"/>
              <a:t>is false</a:t>
            </a:r>
          </a:p>
          <a:p>
            <a:pPr lvl="2"/>
            <a:r>
              <a:rPr lang="en-US" sz="2000" dirty="0" smtClean="0"/>
              <a:t>What </a:t>
            </a:r>
            <a:r>
              <a:rPr lang="en-US" sz="2000" dirty="0"/>
              <a:t>is not currently known to be true is false</a:t>
            </a:r>
            <a:endParaRPr lang="en-US" sz="2000" dirty="0" smtClean="0"/>
          </a:p>
          <a:p>
            <a:pPr lvl="1"/>
            <a:r>
              <a:rPr lang="en-US" sz="2400" dirty="0" smtClean="0"/>
              <a:t>A </a:t>
            </a:r>
            <a:r>
              <a:rPr lang="en-US" sz="2400" dirty="0"/>
              <a:t>null value about a subject’s property denotes the </a:t>
            </a:r>
            <a:r>
              <a:rPr lang="en-US" sz="2400" dirty="0" smtClean="0"/>
              <a:t>non-existence</a:t>
            </a:r>
          </a:p>
          <a:p>
            <a:pPr lvl="2"/>
            <a:r>
              <a:rPr lang="en-US" sz="2000" dirty="0" smtClean="0"/>
              <a:t>A </a:t>
            </a:r>
            <a:r>
              <a:rPr lang="en-US" sz="2000" dirty="0"/>
              <a:t>NULL value in </a:t>
            </a:r>
            <a:r>
              <a:rPr lang="en-US" sz="2000" dirty="0" smtClean="0"/>
              <a:t>the </a:t>
            </a:r>
            <a:r>
              <a:rPr lang="en-US" sz="2000" dirty="0" err="1" smtClean="0"/>
              <a:t>isCapital</a:t>
            </a:r>
            <a:r>
              <a:rPr lang="en-US" sz="2000" dirty="0" smtClean="0"/>
              <a:t> </a:t>
            </a:r>
            <a:r>
              <a:rPr lang="en-US" sz="2000" dirty="0"/>
              <a:t>field of a table Cities claims that the city is not a </a:t>
            </a:r>
            <a:r>
              <a:rPr lang="en-US" sz="2000" dirty="0" smtClean="0"/>
              <a:t>capital</a:t>
            </a:r>
          </a:p>
          <a:p>
            <a:pPr lvl="1"/>
            <a:r>
              <a:rPr lang="en-US" sz="2400" dirty="0" smtClean="0"/>
              <a:t>The </a:t>
            </a:r>
            <a:r>
              <a:rPr lang="en-US" sz="2400" dirty="0"/>
              <a:t>database answers with </a:t>
            </a:r>
            <a:r>
              <a:rPr lang="en-US" sz="2400" dirty="0" smtClean="0"/>
              <a:t>certainty</a:t>
            </a:r>
          </a:p>
          <a:p>
            <a:pPr lvl="2"/>
            <a:r>
              <a:rPr lang="en-US" sz="2000" dirty="0" smtClean="0"/>
              <a:t>A query “</a:t>
            </a:r>
            <a:r>
              <a:rPr lang="en-US" sz="2000" dirty="0"/>
              <a:t>select cities that are capitals” will not return a city with a null value at a supposed </a:t>
            </a:r>
            <a:r>
              <a:rPr lang="en-US" sz="2000" dirty="0" err="1" smtClean="0"/>
              <a:t>boolean</a:t>
            </a:r>
            <a:r>
              <a:rPr lang="en-US" sz="2000" dirty="0" smtClean="0"/>
              <a:t> </a:t>
            </a:r>
            <a:r>
              <a:rPr lang="en-US" sz="2000" dirty="0" err="1" smtClean="0"/>
              <a:t>isCapital</a:t>
            </a:r>
            <a:r>
              <a:rPr lang="en-US" sz="2000" dirty="0" smtClean="0"/>
              <a:t> field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433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 Semantic Web?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Content meaning should be taken into account</a:t>
            </a:r>
          </a:p>
          <a:p>
            <a:pPr lvl="1"/>
            <a:r>
              <a:rPr lang="en-US" sz="2800" dirty="0" smtClean="0"/>
              <a:t>Structure to </a:t>
            </a:r>
            <a:r>
              <a:rPr lang="en-US" sz="2800" dirty="0"/>
              <a:t>the meaningful </a:t>
            </a:r>
            <a:r>
              <a:rPr lang="en-US" sz="2800" dirty="0" smtClean="0"/>
              <a:t>Web page content</a:t>
            </a:r>
          </a:p>
          <a:p>
            <a:pPr lvl="1"/>
            <a:r>
              <a:rPr lang="en-US" sz="2800" dirty="0" smtClean="0"/>
              <a:t>Enable software agents to </a:t>
            </a:r>
          </a:p>
          <a:p>
            <a:pPr lvl="2"/>
            <a:r>
              <a:rPr lang="en-US" sz="2400" dirty="0"/>
              <a:t>R</a:t>
            </a:r>
            <a:r>
              <a:rPr lang="en-US" sz="2400" dirty="0" smtClean="0"/>
              <a:t>oam from </a:t>
            </a:r>
            <a:r>
              <a:rPr lang="en-US" sz="2400" dirty="0"/>
              <a:t>page to </a:t>
            </a:r>
            <a:r>
              <a:rPr lang="en-US" sz="2400" dirty="0" smtClean="0"/>
              <a:t>page</a:t>
            </a:r>
          </a:p>
          <a:p>
            <a:pPr lvl="2"/>
            <a:r>
              <a:rPr lang="en-US" sz="2400" dirty="0" smtClean="0"/>
              <a:t>Carry </a:t>
            </a:r>
            <a:r>
              <a:rPr lang="en-US" sz="2400" dirty="0"/>
              <a:t>out sophisticated tasks for </a:t>
            </a:r>
            <a:r>
              <a:rPr lang="en-US" sz="2400" dirty="0" smtClean="0"/>
              <a:t>users</a:t>
            </a:r>
          </a:p>
          <a:p>
            <a:r>
              <a:rPr lang="en-US" sz="3200" dirty="0" smtClean="0"/>
              <a:t>Semantic Web</a:t>
            </a:r>
          </a:p>
          <a:p>
            <a:pPr lvl="1"/>
            <a:r>
              <a:rPr lang="en-US" sz="2800" dirty="0" smtClean="0"/>
              <a:t>Complement, not replace current Web</a:t>
            </a:r>
          </a:p>
          <a:p>
            <a:pPr lvl="1"/>
            <a:r>
              <a:rPr lang="en-US" sz="2800" dirty="0" smtClean="0"/>
              <a:t>Transform content into an exploitable source of knowledge</a:t>
            </a:r>
          </a:p>
          <a:p>
            <a:pPr lvl="1"/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86938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Closed vs. Open World Assumption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812498" cy="4023360"/>
          </a:xfrm>
        </p:spPr>
        <p:txBody>
          <a:bodyPr>
            <a:noAutofit/>
          </a:bodyPr>
          <a:lstStyle/>
          <a:p>
            <a:r>
              <a:rPr lang="en-US" sz="3200" dirty="0" smtClean="0"/>
              <a:t>Open world assumption</a:t>
            </a:r>
          </a:p>
          <a:p>
            <a:pPr lvl="1"/>
            <a:r>
              <a:rPr lang="en-US" sz="2800" dirty="0" smtClean="0"/>
              <a:t>Knowledge Bases</a:t>
            </a:r>
          </a:p>
          <a:p>
            <a:pPr lvl="1"/>
            <a:r>
              <a:rPr lang="en-US" sz="2800" dirty="0" smtClean="0"/>
              <a:t>A </a:t>
            </a:r>
            <a:r>
              <a:rPr lang="en-US" sz="2800" dirty="0"/>
              <a:t>query </a:t>
            </a:r>
            <a:r>
              <a:rPr lang="en-US" sz="2800" dirty="0" smtClean="0"/>
              <a:t>can return three types of answers</a:t>
            </a:r>
          </a:p>
          <a:p>
            <a:pPr lvl="2"/>
            <a:r>
              <a:rPr lang="en-US" sz="2000" dirty="0" smtClean="0"/>
              <a:t>True</a:t>
            </a:r>
            <a:r>
              <a:rPr lang="en-US" sz="2000" dirty="0"/>
              <a:t>, </a:t>
            </a:r>
            <a:r>
              <a:rPr lang="en-US" sz="2000" dirty="0" smtClean="0"/>
              <a:t>false, cannot tell</a:t>
            </a:r>
          </a:p>
          <a:p>
            <a:pPr lvl="1"/>
            <a:r>
              <a:rPr lang="en-US" sz="2800" dirty="0" smtClean="0"/>
              <a:t>Information </a:t>
            </a:r>
            <a:r>
              <a:rPr lang="en-US" sz="2800" dirty="0"/>
              <a:t>that is not explicitly declared as true is not necessarily </a:t>
            </a:r>
            <a:r>
              <a:rPr lang="en-US" sz="2800" dirty="0" smtClean="0"/>
              <a:t>false</a:t>
            </a:r>
          </a:p>
          <a:p>
            <a:pPr lvl="2"/>
            <a:r>
              <a:rPr lang="en-US" sz="2000" dirty="0" smtClean="0"/>
              <a:t>It </a:t>
            </a:r>
            <a:r>
              <a:rPr lang="en-US" sz="2000" dirty="0"/>
              <a:t>can also be </a:t>
            </a:r>
            <a:r>
              <a:rPr lang="en-US" sz="2000" dirty="0" smtClean="0"/>
              <a:t>unknown</a:t>
            </a:r>
            <a:endParaRPr lang="en-US" sz="2000" dirty="0"/>
          </a:p>
          <a:p>
            <a:pPr lvl="2"/>
            <a:r>
              <a:rPr lang="en-US" sz="2000" dirty="0" smtClean="0"/>
              <a:t>Lack </a:t>
            </a:r>
            <a:r>
              <a:rPr lang="en-US" sz="2000" dirty="0"/>
              <a:t>of knowledge does not imply </a:t>
            </a:r>
            <a:r>
              <a:rPr lang="en-US" sz="2000" dirty="0" smtClean="0"/>
              <a:t>falsity</a:t>
            </a:r>
          </a:p>
          <a:p>
            <a:pPr lvl="1"/>
            <a:r>
              <a:rPr lang="en-US" sz="2800" dirty="0" smtClean="0"/>
              <a:t>A question </a:t>
            </a:r>
            <a:r>
              <a:rPr lang="en-US" sz="2800" dirty="0"/>
              <a:t>“Is Athens a capital city?” in an appropriate schema will return “cannot tell” if the schema is </a:t>
            </a:r>
            <a:r>
              <a:rPr lang="en-US" sz="2800" dirty="0" smtClean="0"/>
              <a:t>not informed</a:t>
            </a:r>
          </a:p>
          <a:p>
            <a:pPr lvl="2"/>
            <a:r>
              <a:rPr lang="en-US" sz="2000" dirty="0" smtClean="0"/>
              <a:t>A </a:t>
            </a:r>
            <a:r>
              <a:rPr lang="en-US" sz="2000" dirty="0"/>
              <a:t>database schema would </a:t>
            </a:r>
            <a:r>
              <a:rPr lang="en-US" sz="2000" dirty="0" smtClean="0"/>
              <a:t>return false</a:t>
            </a:r>
            <a:r>
              <a:rPr lang="en-US" sz="2000" dirty="0"/>
              <a:t>, in the case of a null </a:t>
            </a:r>
            <a:r>
              <a:rPr lang="en-US" sz="2000" dirty="0" smtClean="0"/>
              <a:t>value</a:t>
            </a: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25842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Monotonicity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feature present </a:t>
            </a:r>
            <a:r>
              <a:rPr lang="en-US" sz="3200" dirty="0"/>
              <a:t>in </a:t>
            </a:r>
            <a:r>
              <a:rPr lang="en-US" sz="3200" dirty="0" smtClean="0"/>
              <a:t>Knowledge Bases</a:t>
            </a:r>
          </a:p>
          <a:p>
            <a:r>
              <a:rPr lang="en-US" sz="3200" dirty="0" smtClean="0"/>
              <a:t>A </a:t>
            </a:r>
            <a:r>
              <a:rPr lang="en-US" sz="3200" dirty="0"/>
              <a:t>system </a:t>
            </a:r>
            <a:r>
              <a:rPr lang="en-US" sz="3200" dirty="0" smtClean="0"/>
              <a:t>is considered </a:t>
            </a:r>
            <a:r>
              <a:rPr lang="en-US" sz="3200" dirty="0"/>
              <a:t>monotonic when new facts do not discard existing </a:t>
            </a:r>
            <a:r>
              <a:rPr lang="en-US" sz="3200" dirty="0" smtClean="0"/>
              <a:t>ones</a:t>
            </a:r>
          </a:p>
          <a:p>
            <a:r>
              <a:rPr lang="en-US" sz="3200" dirty="0" smtClean="0"/>
              <a:t>First </a:t>
            </a:r>
            <a:r>
              <a:rPr lang="en-US" sz="3200" dirty="0"/>
              <a:t>version of </a:t>
            </a:r>
            <a:r>
              <a:rPr lang="en-US" sz="3200" dirty="0" smtClean="0"/>
              <a:t>SPARQL did </a:t>
            </a:r>
            <a:r>
              <a:rPr lang="en-US" sz="3200" dirty="0"/>
              <a:t>not include update/delete </a:t>
            </a:r>
            <a:r>
              <a:rPr lang="en-US" sz="3200" dirty="0" smtClean="0"/>
              <a:t>functionality</a:t>
            </a:r>
          </a:p>
          <a:p>
            <a:pPr lvl="1"/>
            <a:r>
              <a:rPr lang="en-US" sz="2800" dirty="0" smtClean="0"/>
              <a:t>Included in SPARQL 1.1</a:t>
            </a:r>
          </a:p>
          <a:p>
            <a:pPr lvl="2"/>
            <a:r>
              <a:rPr lang="en-US" sz="2400" dirty="0" smtClean="0"/>
              <a:t>Recommendation </a:t>
            </a:r>
            <a:r>
              <a:rPr lang="en-US" sz="2400" dirty="0"/>
              <a:t>describes that these functions should be </a:t>
            </a:r>
            <a:r>
              <a:rPr lang="en-US" sz="2400" dirty="0" smtClean="0"/>
              <a:t>supported</a:t>
            </a:r>
          </a:p>
          <a:p>
            <a:pPr lvl="3"/>
            <a:r>
              <a:rPr lang="en-US" sz="2000" dirty="0" smtClean="0"/>
              <a:t>Does </a:t>
            </a:r>
            <a:r>
              <a:rPr lang="en-US" sz="2000" dirty="0"/>
              <a:t>not describe </a:t>
            </a:r>
            <a:r>
              <a:rPr lang="en-US" sz="2000" dirty="0" smtClean="0"/>
              <a:t>the exact behavior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38590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Preliminaries</a:t>
            </a:r>
          </a:p>
          <a:p>
            <a:r>
              <a:rPr lang="en-US" sz="3200" dirty="0" smtClean="0"/>
              <a:t>The Linked Open Data Cloud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95494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LOD Cloud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Structured data</a:t>
            </a:r>
          </a:p>
          <a:p>
            <a:r>
              <a:rPr lang="en-US" sz="3200" dirty="0" smtClean="0"/>
              <a:t>Open format</a:t>
            </a:r>
          </a:p>
          <a:p>
            <a:r>
              <a:rPr lang="en-US" sz="3200" dirty="0" smtClean="0"/>
              <a:t>Available </a:t>
            </a:r>
            <a:r>
              <a:rPr lang="en-US" sz="3200" dirty="0"/>
              <a:t>for everyone </a:t>
            </a:r>
            <a:r>
              <a:rPr lang="en-US" sz="3200" dirty="0" smtClean="0"/>
              <a:t>to use it</a:t>
            </a:r>
          </a:p>
          <a:p>
            <a:r>
              <a:rPr lang="en-US" sz="3200" dirty="0" smtClean="0"/>
              <a:t>Published on </a:t>
            </a:r>
            <a:r>
              <a:rPr lang="en-US" sz="3200" dirty="0"/>
              <a:t>the Web and </a:t>
            </a:r>
            <a:r>
              <a:rPr lang="en-US" sz="3200" dirty="0" smtClean="0"/>
              <a:t>connected using </a:t>
            </a:r>
            <a:r>
              <a:rPr lang="en-US" sz="3200" dirty="0"/>
              <a:t>Web </a:t>
            </a:r>
            <a:r>
              <a:rPr lang="en-US" sz="3200" dirty="0" smtClean="0"/>
              <a:t>technologies</a:t>
            </a:r>
          </a:p>
          <a:p>
            <a:r>
              <a:rPr lang="en-US" sz="3200" dirty="0" smtClean="0"/>
              <a:t>Related </a:t>
            </a:r>
            <a:r>
              <a:rPr lang="en-US" sz="3200" dirty="0"/>
              <a:t>data that was </a:t>
            </a:r>
            <a:r>
              <a:rPr lang="en-US" sz="3200" dirty="0" smtClean="0"/>
              <a:t>not previously linked</a:t>
            </a:r>
          </a:p>
          <a:p>
            <a:pPr lvl="1"/>
            <a:r>
              <a:rPr lang="en-US" sz="2800" dirty="0" smtClean="0"/>
              <a:t>Or </a:t>
            </a:r>
            <a:r>
              <a:rPr lang="en-US" sz="2800" dirty="0"/>
              <a:t>was linked using other </a:t>
            </a:r>
            <a:r>
              <a:rPr lang="en-US" sz="2800" dirty="0" smtClean="0"/>
              <a:t>methods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27262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LOD Cloud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Using </a:t>
            </a:r>
            <a:r>
              <a:rPr lang="en-US" sz="3200" dirty="0"/>
              <a:t>URIs and RDF </a:t>
            </a:r>
            <a:r>
              <a:rPr lang="en-US" sz="3200" dirty="0" smtClean="0"/>
              <a:t>for this is goal is very convenient</a:t>
            </a:r>
          </a:p>
          <a:p>
            <a:pPr lvl="1"/>
            <a:r>
              <a:rPr lang="en-US" sz="2800" dirty="0" smtClean="0"/>
              <a:t>Data can be interlinked</a:t>
            </a:r>
          </a:p>
          <a:p>
            <a:pPr lvl="1"/>
            <a:r>
              <a:rPr lang="en-US" sz="2800" dirty="0" smtClean="0"/>
              <a:t>Create a large pool of data</a:t>
            </a:r>
          </a:p>
          <a:p>
            <a:pPr lvl="1"/>
            <a:r>
              <a:rPr lang="en-US" sz="2800" dirty="0" smtClean="0"/>
              <a:t>Ability to search, combine and exploit</a:t>
            </a:r>
          </a:p>
          <a:p>
            <a:pPr lvl="1"/>
            <a:r>
              <a:rPr lang="en-US" sz="2800" dirty="0" smtClean="0"/>
              <a:t>Navigate </a:t>
            </a:r>
            <a:r>
              <a:rPr lang="en-US" sz="2800" dirty="0"/>
              <a:t>between different data sources, following RDF </a:t>
            </a:r>
            <a:r>
              <a:rPr lang="en-US" sz="2800" dirty="0" smtClean="0"/>
              <a:t>links</a:t>
            </a:r>
          </a:p>
          <a:p>
            <a:pPr lvl="2"/>
            <a:r>
              <a:rPr lang="en-US" sz="2400" dirty="0" smtClean="0"/>
              <a:t>Browse </a:t>
            </a:r>
            <a:r>
              <a:rPr lang="en-US" sz="2400" dirty="0"/>
              <a:t>a potentially endless </a:t>
            </a:r>
            <a:r>
              <a:rPr lang="en-US" sz="2400" dirty="0" smtClean="0"/>
              <a:t>Web </a:t>
            </a:r>
            <a:r>
              <a:rPr lang="en-US" sz="2400" dirty="0"/>
              <a:t>of connected data </a:t>
            </a:r>
            <a:r>
              <a:rPr lang="en-US" sz="2400" dirty="0" smtClean="0"/>
              <a:t>sources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26807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LOD Cloud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Applications </a:t>
            </a:r>
            <a:r>
              <a:rPr lang="en-US" sz="3200" dirty="0"/>
              <a:t>in many cases out of the </a:t>
            </a:r>
            <a:r>
              <a:rPr lang="en-US" sz="3200" dirty="0" smtClean="0"/>
              <a:t>academia</a:t>
            </a:r>
          </a:p>
          <a:p>
            <a:r>
              <a:rPr lang="en-US" sz="3200" dirty="0" smtClean="0"/>
              <a:t>Technology maturity</a:t>
            </a:r>
          </a:p>
          <a:p>
            <a:r>
              <a:rPr lang="en-US" sz="3200" dirty="0" smtClean="0"/>
              <a:t>Open </a:t>
            </a:r>
            <a:r>
              <a:rPr lang="en-US" sz="3200" dirty="0"/>
              <a:t>state/government </a:t>
            </a:r>
            <a:r>
              <a:rPr lang="en-US" sz="3200" dirty="0" smtClean="0"/>
              <a:t>data</a:t>
            </a:r>
          </a:p>
          <a:p>
            <a:pPr lvl="1"/>
            <a:r>
              <a:rPr lang="en-US" sz="2800" dirty="0" smtClean="0"/>
              <a:t>data.gov </a:t>
            </a:r>
            <a:r>
              <a:rPr lang="en-US" sz="2800" dirty="0"/>
              <a:t>(US</a:t>
            </a:r>
            <a:r>
              <a:rPr lang="en-US" sz="2800" dirty="0" smtClean="0"/>
              <a:t>)</a:t>
            </a:r>
          </a:p>
          <a:p>
            <a:pPr lvl="1"/>
            <a:r>
              <a:rPr lang="en-US" sz="2800" dirty="0" smtClean="0"/>
              <a:t>data.gov.uk </a:t>
            </a:r>
            <a:r>
              <a:rPr lang="en-US" sz="2800" dirty="0"/>
              <a:t>(UK</a:t>
            </a:r>
            <a:r>
              <a:rPr lang="en-US" sz="2800" dirty="0" smtClean="0"/>
              <a:t>)</a:t>
            </a:r>
          </a:p>
          <a:p>
            <a:pPr lvl="1"/>
            <a:r>
              <a:rPr lang="en-US" sz="2800" dirty="0" smtClean="0"/>
              <a:t>data.gov.au </a:t>
            </a:r>
            <a:r>
              <a:rPr lang="en-US" sz="2800" dirty="0"/>
              <a:t>(</a:t>
            </a:r>
            <a:r>
              <a:rPr lang="en-US" sz="2800" dirty="0" smtClean="0"/>
              <a:t>Australia)</a:t>
            </a:r>
          </a:p>
          <a:p>
            <a:pPr lvl="1"/>
            <a:r>
              <a:rPr lang="en-US" sz="2800" dirty="0" smtClean="0"/>
              <a:t>opengov.se  </a:t>
            </a:r>
            <a:r>
              <a:rPr lang="en-US" sz="2800" dirty="0"/>
              <a:t>(Sweden</a:t>
            </a:r>
            <a:r>
              <a:rPr lang="en-US" sz="2800" dirty="0" smtClean="0"/>
              <a:t>)</a:t>
            </a:r>
          </a:p>
          <a:p>
            <a:r>
              <a:rPr lang="en-US" sz="3200" dirty="0" smtClean="0"/>
              <a:t>Open does </a:t>
            </a:r>
            <a:r>
              <a:rPr lang="en-US" sz="3200" dirty="0"/>
              <a:t>not necessarily mean </a:t>
            </a:r>
            <a:r>
              <a:rPr lang="en-US" sz="3200" dirty="0" smtClean="0"/>
              <a:t>Linked</a:t>
            </a:r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49424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LOD Cloud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Published datasets span </a:t>
            </a:r>
            <a:r>
              <a:rPr lang="en-US" sz="3200" dirty="0"/>
              <a:t>several domains of </a:t>
            </a:r>
            <a:r>
              <a:rPr lang="en-US" sz="3200" dirty="0" smtClean="0"/>
              <a:t>human activities</a:t>
            </a:r>
          </a:p>
          <a:p>
            <a:pPr lvl="1"/>
            <a:r>
              <a:rPr lang="en-US" sz="2800" dirty="0" smtClean="0"/>
              <a:t>Much </a:t>
            </a:r>
            <a:r>
              <a:rPr lang="en-US" sz="2800" dirty="0"/>
              <a:t>more beyond government data</a:t>
            </a:r>
            <a:endParaRPr lang="en-US" sz="2800" dirty="0" smtClean="0"/>
          </a:p>
          <a:p>
            <a:pPr lvl="1"/>
            <a:r>
              <a:rPr lang="en-US" sz="2800" dirty="0" smtClean="0"/>
              <a:t>Form the LOD cloud</a:t>
            </a:r>
          </a:p>
          <a:p>
            <a:pPr lvl="2"/>
            <a:r>
              <a:rPr lang="en-US" sz="2400" dirty="0" smtClean="0"/>
              <a:t>Constantly </a:t>
            </a:r>
            <a:r>
              <a:rPr lang="en-US" sz="2400" dirty="0"/>
              <a:t>increasing in terms of </a:t>
            </a:r>
            <a:r>
              <a:rPr lang="en-US" sz="2400" dirty="0" smtClean="0"/>
              <a:t>volume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05143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LOD Cloud (5)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Evolution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57</a:t>
            </a:fld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46" y="2987948"/>
            <a:ext cx="2198254" cy="1318512"/>
          </a:xfrm>
          <a:prstGeom prst="rect">
            <a:avLst/>
          </a:prstGeom>
        </p:spPr>
      </p:pic>
      <p:pic>
        <p:nvPicPr>
          <p:cNvPr id="2050" name="Picture 2" descr="nkons-dspanos-fig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266" y="2339641"/>
            <a:ext cx="3498306" cy="2615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nkons-dspanos-fig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9" t="15039" r="50331" b="41281"/>
          <a:stretch>
            <a:fillRect/>
          </a:stretch>
        </p:blipFill>
        <p:spPr bwMode="auto">
          <a:xfrm>
            <a:off x="6671761" y="1975556"/>
            <a:ext cx="5388795" cy="334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4773" y="5412513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2007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081719" y="5412513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2009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8718458" y="5412513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2014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4026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 Semantic Web?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Web of Data</a:t>
            </a:r>
          </a:p>
          <a:p>
            <a:pPr lvl="1"/>
            <a:r>
              <a:rPr lang="en-US" sz="2800" dirty="0" smtClean="0"/>
              <a:t>An </a:t>
            </a:r>
            <a:r>
              <a:rPr lang="en-US" sz="2800" dirty="0"/>
              <a:t>emerging web of interconnected published datasets in the form of Linked </a:t>
            </a:r>
            <a:r>
              <a:rPr lang="en-US" sz="2800" dirty="0" smtClean="0"/>
              <a:t>Data</a:t>
            </a:r>
          </a:p>
          <a:p>
            <a:pPr lvl="1"/>
            <a:r>
              <a:rPr lang="en-US" sz="2800" dirty="0"/>
              <a:t>Implements the Semantic Web vision</a:t>
            </a:r>
          </a:p>
          <a:p>
            <a:pPr lvl="1"/>
            <a:endParaRPr lang="en-US" sz="2800" dirty="0" smtClean="0"/>
          </a:p>
          <a:p>
            <a:pPr lvl="1"/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235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Need for Adding </a:t>
            </a:r>
            <a:r>
              <a:rPr lang="en-US" dirty="0" smtClean="0"/>
              <a:t>Semantics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Semantics</a:t>
            </a:r>
          </a:p>
          <a:p>
            <a:pPr lvl="1"/>
            <a:r>
              <a:rPr lang="en-US" sz="2800" dirty="0" smtClean="0"/>
              <a:t>From </a:t>
            </a:r>
            <a:r>
              <a:rPr lang="en-US" sz="2800" dirty="0"/>
              <a:t>the Greek </a:t>
            </a:r>
            <a:r>
              <a:rPr lang="en-US" sz="2800" dirty="0" smtClean="0"/>
              <a:t>word </a:t>
            </a:r>
            <a:r>
              <a:rPr lang="en-US" sz="2800" i="1" dirty="0" err="1" smtClean="0"/>
              <a:t>σημ</a:t>
            </a:r>
            <a:r>
              <a:rPr lang="en-US" sz="2800" i="1" dirty="0" smtClean="0"/>
              <a:t>αντικός</a:t>
            </a:r>
          </a:p>
          <a:p>
            <a:pPr lvl="2"/>
            <a:r>
              <a:rPr lang="en-US" sz="2400" dirty="0" smtClean="0"/>
              <a:t>Pronounced </a:t>
            </a:r>
            <a:r>
              <a:rPr lang="en-US" sz="2400" i="1" dirty="0" err="1" smtClean="0"/>
              <a:t>si</a:t>
            </a:r>
            <a:r>
              <a:rPr lang="en-US" sz="2400" i="1" dirty="0" err="1"/>
              <a:t>̱</a:t>
            </a:r>
            <a:r>
              <a:rPr lang="en-US" sz="2400" i="1" dirty="0" err="1" smtClean="0"/>
              <a:t>mantikós</a:t>
            </a:r>
            <a:r>
              <a:rPr lang="en-US" sz="2400" dirty="0" smtClean="0"/>
              <a:t>, means </a:t>
            </a:r>
            <a:r>
              <a:rPr lang="en-US" sz="2400" i="1" dirty="0" smtClean="0"/>
              <a:t>significant</a:t>
            </a:r>
          </a:p>
          <a:p>
            <a:pPr lvl="1"/>
            <a:r>
              <a:rPr lang="en-US" sz="2800" dirty="0" smtClean="0"/>
              <a:t>Term typically </a:t>
            </a:r>
            <a:r>
              <a:rPr lang="en-US" sz="2800" dirty="0"/>
              <a:t>used to denote the study of </a:t>
            </a:r>
            <a:r>
              <a:rPr lang="en-US" sz="2800" dirty="0" smtClean="0"/>
              <a:t>meaning</a:t>
            </a:r>
          </a:p>
          <a:p>
            <a:pPr lvl="1"/>
            <a:r>
              <a:rPr lang="en-US" sz="2800" dirty="0" smtClean="0"/>
              <a:t>Using semantics</a:t>
            </a:r>
          </a:p>
          <a:p>
            <a:pPr lvl="2"/>
            <a:r>
              <a:rPr lang="en-US" sz="2400" dirty="0" smtClean="0"/>
              <a:t>Capture </a:t>
            </a:r>
            <a:r>
              <a:rPr lang="en-US" sz="2400" dirty="0"/>
              <a:t>the interpretation of a formal or natural </a:t>
            </a:r>
            <a:r>
              <a:rPr lang="en-US" sz="2400" dirty="0" smtClean="0"/>
              <a:t>language</a:t>
            </a:r>
          </a:p>
          <a:p>
            <a:pPr lvl="2"/>
            <a:r>
              <a:rPr lang="en-US" sz="2400" dirty="0" smtClean="0"/>
              <a:t>Enables </a:t>
            </a:r>
            <a:r>
              <a:rPr lang="en-US" sz="2400" dirty="0"/>
              <a:t>entailment, application of logical </a:t>
            </a:r>
            <a:r>
              <a:rPr lang="en-US" sz="2400" dirty="0" smtClean="0"/>
              <a:t>consequence</a:t>
            </a:r>
          </a:p>
          <a:p>
            <a:pPr lvl="3"/>
            <a:r>
              <a:rPr lang="en-US" sz="2000" dirty="0" smtClean="0"/>
              <a:t>About relationships </a:t>
            </a:r>
            <a:r>
              <a:rPr lang="en-US" sz="2000" dirty="0"/>
              <a:t>between the statements that are expressed in this language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955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Need for Adding </a:t>
            </a:r>
            <a:r>
              <a:rPr lang="en-US" dirty="0" smtClean="0"/>
              <a:t>Semantics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Syntax</a:t>
            </a:r>
          </a:p>
          <a:p>
            <a:pPr lvl="1"/>
            <a:r>
              <a:rPr lang="en-US" sz="2800" dirty="0" smtClean="0"/>
              <a:t>The </a:t>
            </a:r>
            <a:r>
              <a:rPr lang="en-US" sz="2800" dirty="0"/>
              <a:t>study of the principles and processes by which sentences can be </a:t>
            </a:r>
            <a:r>
              <a:rPr lang="en-US" sz="2800" dirty="0" smtClean="0"/>
              <a:t>formed</a:t>
            </a:r>
            <a:endParaRPr lang="en-US" sz="2800" dirty="0"/>
          </a:p>
          <a:p>
            <a:pPr lvl="1"/>
            <a:r>
              <a:rPr lang="en-US" sz="2800" dirty="0" smtClean="0"/>
              <a:t>Also </a:t>
            </a:r>
            <a:r>
              <a:rPr lang="en-US" sz="2800" dirty="0"/>
              <a:t>of Greek </a:t>
            </a:r>
            <a:r>
              <a:rPr lang="en-US" sz="2800" dirty="0" smtClean="0"/>
              <a:t>origin</a:t>
            </a:r>
          </a:p>
          <a:p>
            <a:pPr lvl="2"/>
            <a:r>
              <a:rPr lang="en-US" sz="2400" dirty="0" err="1" smtClean="0"/>
              <a:t>συν</a:t>
            </a:r>
            <a:r>
              <a:rPr lang="en-US" sz="2400" dirty="0" smtClean="0"/>
              <a:t> </a:t>
            </a:r>
            <a:r>
              <a:rPr lang="en-US" sz="2400" dirty="0"/>
              <a:t>and </a:t>
            </a:r>
            <a:r>
              <a:rPr lang="en-US" sz="2400" dirty="0" err="1" smtClean="0"/>
              <a:t>τάξις</a:t>
            </a:r>
            <a:endParaRPr lang="en-US" sz="2400" dirty="0"/>
          </a:p>
          <a:p>
            <a:pPr lvl="2"/>
            <a:r>
              <a:rPr lang="en-US" sz="2400" dirty="0" smtClean="0"/>
              <a:t>Pronounced sin </a:t>
            </a:r>
            <a:r>
              <a:rPr lang="en-US" sz="2400" dirty="0"/>
              <a:t>and </a:t>
            </a:r>
            <a:r>
              <a:rPr lang="en-US" sz="2400" dirty="0" smtClean="0"/>
              <a:t>taxis</a:t>
            </a:r>
            <a:endParaRPr lang="en-US" sz="2400" dirty="0"/>
          </a:p>
          <a:p>
            <a:pPr lvl="2"/>
            <a:r>
              <a:rPr lang="en-US" sz="2400" dirty="0" smtClean="0"/>
              <a:t>Mean together </a:t>
            </a:r>
            <a:r>
              <a:rPr lang="en-US" sz="2400" dirty="0"/>
              <a:t>and </a:t>
            </a:r>
            <a:r>
              <a:rPr lang="en-US" sz="2400" dirty="0" smtClean="0"/>
              <a:t>ordering, respectively</a:t>
            </a:r>
          </a:p>
          <a:p>
            <a:pPr lvl="1"/>
            <a:endParaRPr lang="en-US" sz="28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073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Need for Adding </a:t>
            </a:r>
            <a:r>
              <a:rPr lang="en-US" dirty="0" smtClean="0"/>
              <a:t>Semantics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Two statements can be syntactically different but semantically equivalent</a:t>
            </a:r>
          </a:p>
          <a:p>
            <a:pPr lvl="1"/>
            <a:r>
              <a:rPr lang="en-US" sz="2800" dirty="0" smtClean="0"/>
              <a:t>Their meaning (semantics) is the same, the syntax is different</a:t>
            </a:r>
          </a:p>
          <a:p>
            <a:pPr lvl="2"/>
            <a:r>
              <a:rPr lang="en-US" sz="2400" dirty="0" smtClean="0"/>
              <a:t>More than one ways to state an assumption</a:t>
            </a:r>
          </a:p>
          <a:p>
            <a:pPr lvl="1"/>
            <a:endParaRPr lang="en-US" sz="28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29F2-FB2F-4D39-9255-3F895459FD5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8394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601</TotalTime>
  <Words>3093</Words>
  <Application>Microsoft Office PowerPoint</Application>
  <PresentationFormat>Widescreen</PresentationFormat>
  <Paragraphs>587</Paragraphs>
  <Slides>57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2" baseType="lpstr">
      <vt:lpstr>Calibri</vt:lpstr>
      <vt:lpstr>Calibri Light</vt:lpstr>
      <vt:lpstr>Cambria Math</vt:lpstr>
      <vt:lpstr>Times New Roman</vt:lpstr>
      <vt:lpstr>Retrospect</vt:lpstr>
      <vt:lpstr>Chapter 1 Introduction Linked Data and the Semantic Web</vt:lpstr>
      <vt:lpstr>Outline</vt:lpstr>
      <vt:lpstr>The Origin of the Semantic Web</vt:lpstr>
      <vt:lpstr>Why a Semantic Web? (1)</vt:lpstr>
      <vt:lpstr>Why a Semantic Web? (2)</vt:lpstr>
      <vt:lpstr>Why a Semantic Web? (3)</vt:lpstr>
      <vt:lpstr>The Need for Adding Semantics (1)</vt:lpstr>
      <vt:lpstr>The Need for Adding Semantics (2)</vt:lpstr>
      <vt:lpstr>The Need for Adding Semantics (3)</vt:lpstr>
      <vt:lpstr>The Need for Adding Semantics (4)</vt:lpstr>
      <vt:lpstr>Traditional search engines</vt:lpstr>
      <vt:lpstr>Keyword-based searches</vt:lpstr>
      <vt:lpstr>The Semantic Web (1)</vt:lpstr>
      <vt:lpstr>The Semantic Web (2)</vt:lpstr>
      <vt:lpstr>Outline</vt:lpstr>
      <vt:lpstr>Data-Information-Knowledge (1)</vt:lpstr>
      <vt:lpstr>Data-Information-Knowledge (2)</vt:lpstr>
      <vt:lpstr>Data-Information-Knowledge (3)</vt:lpstr>
      <vt:lpstr>Data-Information-Knowledge (4)</vt:lpstr>
      <vt:lpstr>Heterogeneity</vt:lpstr>
      <vt:lpstr>Interoperability (1)</vt:lpstr>
      <vt:lpstr>Interoperability (2)</vt:lpstr>
      <vt:lpstr>Information Integration (1)</vt:lpstr>
      <vt:lpstr>Information Integration (2)</vt:lpstr>
      <vt:lpstr>Information Integration Architecture (1)</vt:lpstr>
      <vt:lpstr>Information Integration Architecture (2)</vt:lpstr>
      <vt:lpstr>Data Integration (1)</vt:lpstr>
      <vt:lpstr>Data Integration (2)</vt:lpstr>
      <vt:lpstr>Data Integration (3)</vt:lpstr>
      <vt:lpstr>Mapping</vt:lpstr>
      <vt:lpstr>Mapping vs. Merging</vt:lpstr>
      <vt:lpstr>Annotation (1)</vt:lpstr>
      <vt:lpstr>Annotation (2)</vt:lpstr>
      <vt:lpstr>Problems with (Semantic) Annotation</vt:lpstr>
      <vt:lpstr>Automated Annotation</vt:lpstr>
      <vt:lpstr>Metadata (1)</vt:lpstr>
      <vt:lpstr>Metadata (2)</vt:lpstr>
      <vt:lpstr>Metadata (3)</vt:lpstr>
      <vt:lpstr>Metadata (4)</vt:lpstr>
      <vt:lpstr>Ontologies (1)</vt:lpstr>
      <vt:lpstr>Ontologies (2)</vt:lpstr>
      <vt:lpstr>Ontologies (3)</vt:lpstr>
      <vt:lpstr>Reasoners (1)</vt:lpstr>
      <vt:lpstr>Reasoners (2)</vt:lpstr>
      <vt:lpstr>Reasoners (3)</vt:lpstr>
      <vt:lpstr>Knowledge Bases</vt:lpstr>
      <vt:lpstr>Knowledge Bases vs. Databases (1)</vt:lpstr>
      <vt:lpstr>Knowledge Bases vs. Databases (2)</vt:lpstr>
      <vt:lpstr>Closed vs. Open World Assumption (1)</vt:lpstr>
      <vt:lpstr>Closed vs. Open World Assumption (2)</vt:lpstr>
      <vt:lpstr>Monotonicity</vt:lpstr>
      <vt:lpstr>Outline</vt:lpstr>
      <vt:lpstr>The LOD Cloud (1)</vt:lpstr>
      <vt:lpstr>The LOD Cloud (2)</vt:lpstr>
      <vt:lpstr>The LOD Cloud (3)</vt:lpstr>
      <vt:lpstr>The LOD Cloud (4)</vt:lpstr>
      <vt:lpstr>The LOD Cloud (5)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Nikolaos Konstantinou</dc:creator>
  <cp:lastModifiedBy>Nikolaos Konstantinou</cp:lastModifiedBy>
  <cp:revision>81</cp:revision>
  <dcterms:created xsi:type="dcterms:W3CDTF">2015-02-23T08:06:43Z</dcterms:created>
  <dcterms:modified xsi:type="dcterms:W3CDTF">2015-07-08T14:23:32Z</dcterms:modified>
</cp:coreProperties>
</file>