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3"/>
  </p:notesMasterIdLst>
  <p:sldIdLst>
    <p:sldId id="263" r:id="rId2"/>
    <p:sldId id="264" r:id="rId3"/>
    <p:sldId id="268" r:id="rId4"/>
    <p:sldId id="303" r:id="rId5"/>
    <p:sldId id="274" r:id="rId6"/>
    <p:sldId id="275" r:id="rId7"/>
    <p:sldId id="276" r:id="rId8"/>
    <p:sldId id="279" r:id="rId9"/>
    <p:sldId id="280" r:id="rId10"/>
    <p:sldId id="281" r:id="rId11"/>
    <p:sldId id="282" r:id="rId12"/>
    <p:sldId id="283" r:id="rId13"/>
    <p:sldId id="284" r:id="rId14"/>
    <p:sldId id="286" r:id="rId15"/>
    <p:sldId id="287" r:id="rId16"/>
    <p:sldId id="305" r:id="rId17"/>
    <p:sldId id="304" r:id="rId18"/>
    <p:sldId id="306" r:id="rId19"/>
    <p:sldId id="307" r:id="rId20"/>
    <p:sldId id="290" r:id="rId21"/>
    <p:sldId id="308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28" autoAdjust="0"/>
  </p:normalViewPr>
  <p:slideViewPr>
    <p:cSldViewPr>
      <p:cViewPr>
        <p:scale>
          <a:sx n="77" d="100"/>
          <a:sy n="77" d="100"/>
        </p:scale>
        <p:origin x="-11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DA04B-2483-4095-868C-07F2051048B0}" type="datetimeFigureOut">
              <a:rPr lang="de-DE" smtClean="0"/>
              <a:pPr/>
              <a:t>10.05.2016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0C0AB-4724-4DFA-B980-0E45769A3E0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766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0C0AB-4724-4DFA-B980-0E45769A3E01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7968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6042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794EF830-073A-4BE5-B451-6F416B25BE4D}" type="slidenum">
              <a:rPr lang="de-DE" smtClean="0">
                <a:solidFill>
                  <a:srgbClr val="000000"/>
                </a:solidFill>
                <a:latin typeface="Arial" pitchFamily="34" charset="0"/>
              </a:rPr>
              <a:pPr defTabSz="912813"/>
              <a:t>10</a:t>
            </a:fld>
            <a:endParaRPr lang="de-DE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574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6144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836DFE4D-F678-4B03-9956-AC79DEA3D4D5}" type="slidenum">
              <a:rPr lang="de-DE" smtClean="0">
                <a:solidFill>
                  <a:srgbClr val="000000"/>
                </a:solidFill>
                <a:latin typeface="Arial" pitchFamily="34" charset="0"/>
              </a:rPr>
              <a:pPr defTabSz="912813"/>
              <a:t>11</a:t>
            </a:fld>
            <a:endParaRPr lang="de-DE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794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6246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287C542F-4271-437D-95FE-CDC117BCC2E8}" type="slidenum">
              <a:rPr lang="de-DE" smtClean="0">
                <a:solidFill>
                  <a:srgbClr val="000000"/>
                </a:solidFill>
                <a:latin typeface="Arial" pitchFamily="34" charset="0"/>
              </a:rPr>
              <a:pPr defTabSz="912813"/>
              <a:t>12</a:t>
            </a:fld>
            <a:endParaRPr lang="de-DE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8268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634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B4A64694-36A3-449A-9178-80F8B4D6BEC7}" type="slidenum">
              <a:rPr lang="de-DE" smtClean="0">
                <a:latin typeface="Arial" pitchFamily="34" charset="0"/>
              </a:rPr>
              <a:pPr defTabSz="912813"/>
              <a:t>13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9379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655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0094C929-6F93-4C72-92DA-A371AC648B1D}" type="slidenum">
              <a:rPr lang="de-DE" smtClean="0">
                <a:latin typeface="Arial" pitchFamily="34" charset="0"/>
              </a:rPr>
              <a:pPr defTabSz="912813"/>
              <a:t>14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7058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665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4C8A8BCB-1982-45F3-A118-BB4F98A61C6E}" type="slidenum">
              <a:rPr lang="de-DE" smtClean="0">
                <a:latin typeface="Arial" pitchFamily="34" charset="0"/>
              </a:rPr>
              <a:pPr defTabSz="912813"/>
              <a:t>15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6716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6861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DD8FBEB5-7F34-4262-8094-E778E6714FB9}" type="slidenum">
              <a:rPr lang="de-DE" smtClean="0">
                <a:solidFill>
                  <a:srgbClr val="000000"/>
                </a:solidFill>
                <a:latin typeface="Arial" pitchFamily="34" charset="0"/>
              </a:rPr>
              <a:pPr defTabSz="912813"/>
              <a:t>16</a:t>
            </a:fld>
            <a:endParaRPr lang="de-DE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5522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5427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3D4F9569-BF9F-4045-9AC4-B2E1E866359B}" type="slidenum">
              <a:rPr lang="de-DE" smtClean="0">
                <a:latin typeface="Arial" pitchFamily="34" charset="0"/>
              </a:rPr>
              <a:pPr defTabSz="912813"/>
              <a:t>17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3618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  <p:sp>
        <p:nvSpPr>
          <p:cNvPr id="7987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9F86ED-99B8-46BB-A640-32B336A86975}" type="slidenum">
              <a:rPr lang="de-DE" smtClean="0">
                <a:latin typeface="Arial" pitchFamily="34" charset="0"/>
              </a:rPr>
              <a:pPr/>
              <a:t>18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1663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  <p:sp>
        <p:nvSpPr>
          <p:cNvPr id="7168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0B4B27E4-6E96-4A13-918F-252DCC286021}" type="slidenum">
              <a:rPr lang="de-DE" smtClean="0">
                <a:latin typeface="Arial" pitchFamily="34" charset="0"/>
              </a:rPr>
              <a:pPr defTabSz="912813"/>
              <a:t>19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682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4403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18FEDBAA-821F-4397-A302-13FE221E6F39}" type="slidenum">
              <a:rPr lang="de-DE" smtClean="0">
                <a:latin typeface="Arial" pitchFamily="34" charset="0"/>
              </a:rPr>
              <a:pPr defTabSz="912813"/>
              <a:t>2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7431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6963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FA198689-C8F0-4238-B7F1-B999769F6353}" type="slidenum">
              <a:rPr lang="de-DE" smtClean="0">
                <a:solidFill>
                  <a:srgbClr val="000000"/>
                </a:solidFill>
                <a:latin typeface="Arial" pitchFamily="34" charset="0"/>
              </a:rPr>
              <a:pPr defTabSz="912813"/>
              <a:t>20</a:t>
            </a:fld>
            <a:endParaRPr lang="de-DE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6017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6963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FA198689-C8F0-4238-B7F1-B999769F6353}" type="slidenum">
              <a:rPr lang="de-DE" smtClean="0">
                <a:solidFill>
                  <a:srgbClr val="000000"/>
                </a:solidFill>
                <a:latin typeface="Arial" pitchFamily="34" charset="0"/>
              </a:rPr>
              <a:pPr defTabSz="912813"/>
              <a:t>21</a:t>
            </a:fld>
            <a:endParaRPr lang="de-DE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56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796797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313561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5427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3D4F9569-BF9F-4045-9AC4-B2E1E866359B}" type="slidenum">
              <a:rPr lang="de-DE" smtClean="0">
                <a:latin typeface="Arial" pitchFamily="34" charset="0"/>
              </a:rPr>
              <a:pPr defTabSz="912813"/>
              <a:t>5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345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5530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159CBBA2-793A-412E-8B4D-3228211566A7}" type="slidenum">
              <a:rPr lang="de-DE" smtClean="0">
                <a:latin typeface="Arial" pitchFamily="34" charset="0"/>
              </a:rPr>
              <a:pPr defTabSz="912813"/>
              <a:t>6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061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5632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65E16DB5-9049-44FE-B111-7C55D77A9774}" type="slidenum">
              <a:rPr lang="de-DE" smtClean="0">
                <a:solidFill>
                  <a:srgbClr val="000000"/>
                </a:solidFill>
                <a:latin typeface="Arial" pitchFamily="34" charset="0"/>
              </a:rPr>
              <a:pPr defTabSz="912813"/>
              <a:t>7</a:t>
            </a:fld>
            <a:endParaRPr lang="de-DE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577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5837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18FD9E02-EF79-4816-843F-68024F3A7E41}" type="slidenum">
              <a:rPr lang="de-DE" smtClean="0">
                <a:latin typeface="Arial" pitchFamily="34" charset="0"/>
              </a:rPr>
              <a:pPr defTabSz="912813"/>
              <a:t>8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971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5939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F0C84882-B394-454C-AEDB-A8584283E407}" type="slidenum">
              <a:rPr lang="de-DE" smtClean="0">
                <a:latin typeface="Arial" pitchFamily="34" charset="0"/>
              </a:rPr>
              <a:pPr defTabSz="912813"/>
              <a:t>9</a:t>
            </a:fld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086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2268" y="0"/>
            <a:ext cx="9157843" cy="1200031"/>
            <a:chOff x="0" y="-138971"/>
            <a:chExt cx="9146268" cy="1482241"/>
          </a:xfrm>
        </p:grpSpPr>
        <p:pic>
          <p:nvPicPr>
            <p:cNvPr id="11" name="Bild 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953084"/>
              <a:ext cx="9144000" cy="258589"/>
            </a:xfrm>
            <a:prstGeom prst="rect">
              <a:avLst/>
            </a:prstGeom>
          </p:spPr>
        </p:pic>
        <p:pic>
          <p:nvPicPr>
            <p:cNvPr id="12" name="Bild 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101229"/>
              <a:ext cx="9144000" cy="242041"/>
            </a:xfrm>
            <a:prstGeom prst="rect">
              <a:avLst/>
            </a:prstGeom>
          </p:spPr>
        </p:pic>
        <p:pic>
          <p:nvPicPr>
            <p:cNvPr id="13" name="Bild 4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-138971"/>
              <a:ext cx="9146268" cy="1129756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232" y="196723"/>
            <a:ext cx="9001000" cy="79208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r">
              <a:defRPr sz="3600" b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254" y="1607208"/>
            <a:ext cx="8229600" cy="452596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Rechteck 7"/>
          <p:cNvSpPr/>
          <p:nvPr userDrawn="1"/>
        </p:nvSpPr>
        <p:spPr>
          <a:xfrm>
            <a:off x="267629" y="1268760"/>
            <a:ext cx="8624851" cy="486441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4" y="21279"/>
            <a:ext cx="1279716" cy="959449"/>
          </a:xfrm>
          <a:prstGeom prst="rect">
            <a:avLst/>
          </a:prstGeom>
        </p:spPr>
      </p:pic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9512" y="6356350"/>
            <a:ext cx="61045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5876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9512" y="6356350"/>
            <a:ext cx="61045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0F0"/>
                </a:solidFill>
              </a:defRPr>
            </a:lvl1pPr>
          </a:lstStyle>
          <a:p>
            <a:fld id="{7E6E2BF3-6303-4A70-87C0-10AE1A22473D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-2268" y="0"/>
            <a:ext cx="9157843" cy="1200031"/>
            <a:chOff x="0" y="-138971"/>
            <a:chExt cx="9146268" cy="1482241"/>
          </a:xfrm>
        </p:grpSpPr>
        <p:pic>
          <p:nvPicPr>
            <p:cNvPr id="11" name="Bild 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953084"/>
              <a:ext cx="9144000" cy="258589"/>
            </a:xfrm>
            <a:prstGeom prst="rect">
              <a:avLst/>
            </a:prstGeom>
          </p:spPr>
        </p:pic>
        <p:pic>
          <p:nvPicPr>
            <p:cNvPr id="12" name="Bild 3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101229"/>
              <a:ext cx="9144000" cy="242041"/>
            </a:xfrm>
            <a:prstGeom prst="rect">
              <a:avLst/>
            </a:prstGeom>
          </p:spPr>
        </p:pic>
        <p:pic>
          <p:nvPicPr>
            <p:cNvPr id="13" name="Bild 4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-138971"/>
              <a:ext cx="9146268" cy="1129756"/>
            </a:xfrm>
            <a:prstGeom prst="rect">
              <a:avLst/>
            </a:prstGeom>
          </p:spPr>
        </p:pic>
      </p:grp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4" y="21279"/>
            <a:ext cx="1279716" cy="959449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267629" y="1268760"/>
            <a:ext cx="8624851" cy="486441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646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Modul 1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de-DE" sz="4000" b="1" dirty="0" smtClean="0"/>
          </a:p>
          <a:p>
            <a:pPr algn="ctr">
              <a:buNone/>
            </a:pPr>
            <a:r>
              <a:rPr lang="de-DE" sz="4000" b="1" dirty="0" smtClean="0"/>
              <a:t>Wissensvermittlung I:</a:t>
            </a:r>
          </a:p>
          <a:p>
            <a:pPr algn="ctr">
              <a:buNone/>
            </a:pPr>
            <a:r>
              <a:rPr lang="de-DE" sz="4000" b="1" dirty="0" smtClean="0"/>
              <a:t/>
            </a:r>
            <a:br>
              <a:rPr lang="de-DE" sz="4000" b="1" dirty="0" smtClean="0"/>
            </a:br>
            <a:r>
              <a:rPr lang="de-DE" sz="4000" b="1" dirty="0" smtClean="0"/>
              <a:t>Innovationen und die Gestaltung von Innovationsprozessen</a:t>
            </a:r>
          </a:p>
          <a:p>
            <a:pPr algn="ctr">
              <a:buNone/>
            </a:pPr>
            <a:r>
              <a:rPr lang="de-DE" sz="4000" b="1" dirty="0" smtClean="0"/>
              <a:t>(Beispiel: Handwerk)</a:t>
            </a:r>
            <a:endParaRPr lang="de-DE" sz="40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80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el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704856" cy="792088"/>
          </a:xfrm>
        </p:spPr>
        <p:txBody>
          <a:bodyPr>
            <a:noAutofit/>
          </a:bodyPr>
          <a:lstStyle/>
          <a:p>
            <a:r>
              <a:rPr lang="de-DE" sz="3200" dirty="0" smtClean="0"/>
              <a:t>Trend 2: Zunehmende Verbreitung von IKT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83568" y="1556792"/>
            <a:ext cx="7309495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 b="1" dirty="0">
                <a:latin typeface="+mn-lt"/>
              </a:rPr>
              <a:t>Potenziale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Zusätzlicher Service über die Website (</a:t>
            </a:r>
            <a:r>
              <a:rPr lang="de-DE" sz="2000" dirty="0" err="1">
                <a:latin typeface="+mn-lt"/>
              </a:rPr>
              <a:t>Anfahrtskizze</a:t>
            </a:r>
            <a:r>
              <a:rPr lang="de-DE" sz="2000" dirty="0">
                <a:latin typeface="+mn-lt"/>
              </a:rPr>
              <a:t>, Simulation des Leistungsangebots, Angebotskalkulation, …)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Auftragsakquise über Internet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 smtClean="0">
                <a:latin typeface="+mn-lt"/>
              </a:rPr>
              <a:t>Onlineshop</a:t>
            </a:r>
            <a:endParaRPr lang="de-DE" sz="2000" dirty="0">
              <a:latin typeface="+mn-lt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Soziale Netzwerke</a:t>
            </a:r>
          </a:p>
          <a:p>
            <a:pPr>
              <a:defRPr/>
            </a:pPr>
            <a:endParaRPr lang="de-DE" sz="2000" dirty="0">
              <a:latin typeface="+mn-lt"/>
            </a:endParaRPr>
          </a:p>
          <a:p>
            <a:pPr>
              <a:defRPr/>
            </a:pPr>
            <a:endParaRPr lang="de-DE" sz="2000" dirty="0">
              <a:latin typeface="+mn-lt"/>
            </a:endParaRPr>
          </a:p>
          <a:p>
            <a:pPr>
              <a:defRPr/>
            </a:pPr>
            <a:r>
              <a:rPr lang="de-DE" sz="2000" b="1" dirty="0">
                <a:latin typeface="+mn-lt"/>
              </a:rPr>
              <a:t>Maßnahmen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Aktive und kontinuierliche Kundenansprache über das Internet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Steigerung Bekanntheit durch Nutzung sozialer Netzwerke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Angebot von </a:t>
            </a:r>
            <a:r>
              <a:rPr lang="de-DE" sz="2000" dirty="0" smtClean="0">
                <a:latin typeface="+mn-lt"/>
              </a:rPr>
              <a:t>zusätzlichem </a:t>
            </a:r>
            <a:r>
              <a:rPr lang="de-DE" sz="2000" dirty="0">
                <a:latin typeface="+mn-lt"/>
              </a:rPr>
              <a:t>Service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>
              <a:latin typeface="Arial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>
              <a:latin typeface="Arial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>
              <a:latin typeface="Arial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>
              <a:latin typeface="Arial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539552" y="5661248"/>
            <a:ext cx="79928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000" dirty="0"/>
              <a:t>Quelle: DHI (Hrsg.): Bernhard </a:t>
            </a:r>
            <a:r>
              <a:rPr lang="de-DE" sz="1000" dirty="0" err="1"/>
              <a:t>Zoch</a:t>
            </a:r>
            <a:r>
              <a:rPr lang="de-DE" sz="1000" dirty="0"/>
              <a:t> (2011): Wichtige Trends und daraus resultierende Marktpotenziale für das Handwerk. München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82255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el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704856" cy="792087"/>
          </a:xfrm>
        </p:spPr>
        <p:txBody>
          <a:bodyPr>
            <a:noAutofit/>
          </a:bodyPr>
          <a:lstStyle/>
          <a:p>
            <a:r>
              <a:rPr lang="de-DE" sz="3200" dirty="0" smtClean="0"/>
              <a:t>Trend 3: zunehmendes Umweltbewusstsein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11560" y="1484784"/>
            <a:ext cx="738150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 b="1" dirty="0">
                <a:latin typeface="+mn-lt"/>
              </a:rPr>
              <a:t>Potenziale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Energetische Optimierung von Kraftfahrzeugen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Vertrieb von ökologisch hergestellten Produkten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Reduktion des Energieverbrauchs von Gebäuden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Erzeugung von Energie an Gebäuden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sz="2000" dirty="0">
              <a:latin typeface="+mn-lt"/>
            </a:endParaRPr>
          </a:p>
          <a:p>
            <a:pPr>
              <a:defRPr/>
            </a:pPr>
            <a:endParaRPr lang="de-DE" sz="2000" dirty="0">
              <a:latin typeface="+mn-lt"/>
            </a:endParaRPr>
          </a:p>
          <a:p>
            <a:pPr>
              <a:defRPr/>
            </a:pPr>
            <a:r>
              <a:rPr lang="de-DE" sz="2000" b="1" dirty="0">
                <a:latin typeface="+mn-lt"/>
              </a:rPr>
              <a:t>Maßnahmen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Aufgaben von verschiedenen Gewerken verschmelzen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Strategische Orientierung auf Nischenstrategie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Handwerker als Technologiewegbereiter beim Kunden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>
                <a:latin typeface="+mn-lt"/>
              </a:rPr>
              <a:t>Zielgruppe derzeit noch hohe Preisbereitschaft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467544" y="5733256"/>
            <a:ext cx="78488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000" dirty="0"/>
              <a:t>Quelle: DHI (Hrsg.): Bernhard </a:t>
            </a:r>
            <a:r>
              <a:rPr lang="de-DE" sz="1000" dirty="0" err="1"/>
              <a:t>Zoch</a:t>
            </a:r>
            <a:r>
              <a:rPr lang="de-DE" sz="1000" dirty="0"/>
              <a:t> (2011): Wichtige Trends und daraus resultierende Marktpotenziale für das Handwerk. München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31768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Trends im Bäckereigewerbe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82564" y="1268760"/>
            <a:ext cx="7761362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b="1" dirty="0"/>
              <a:t>Hoher Stellenwert des Bäckereigewerbes: </a:t>
            </a:r>
          </a:p>
          <a:p>
            <a:pPr>
              <a:defRPr/>
            </a:pPr>
            <a:r>
              <a:rPr lang="de-DE" sz="1600" dirty="0"/>
              <a:t>2011 rund </a:t>
            </a:r>
            <a:r>
              <a:rPr lang="de-DE" sz="1600" dirty="0" smtClean="0"/>
              <a:t>50 % </a:t>
            </a:r>
            <a:r>
              <a:rPr lang="de-DE" sz="1600" dirty="0"/>
              <a:t>der Brote bei Handwerksbäckereien gekauft (</a:t>
            </a:r>
            <a:r>
              <a:rPr lang="de-DE" sz="1600" dirty="0" smtClean="0"/>
              <a:t>3000 </a:t>
            </a:r>
            <a:r>
              <a:rPr lang="de-DE" sz="1600" dirty="0"/>
              <a:t>Brotspezialitäten)</a:t>
            </a:r>
          </a:p>
          <a:p>
            <a:pPr marL="285750" indent="-285750">
              <a:defRPr/>
            </a:pPr>
            <a:endParaRPr lang="de-DE" sz="1000" b="1" dirty="0"/>
          </a:p>
          <a:p>
            <a:pPr marL="285750" indent="-285750">
              <a:spcAft>
                <a:spcPts val="600"/>
              </a:spcAft>
              <a:defRPr/>
            </a:pPr>
            <a:r>
              <a:rPr lang="de-DE" b="1" dirty="0">
                <a:sym typeface="Wingdings" pitchFamily="2" charset="2"/>
              </a:rPr>
              <a:t>Betriebe reagieren mit Angebots- und Qualitätsoptimierung auf: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/>
              <a:t>Wachsende Nachfrage nach mediterranen Brotspezialitäten 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/>
              <a:t>Gesundheitsbewusste Ernährung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/>
              <a:t>Zunehmenden Außer-Haus-Verzehr</a:t>
            </a:r>
          </a:p>
          <a:p>
            <a:pPr marL="285750" indent="-285750">
              <a:defRPr/>
            </a:pPr>
            <a:endParaRPr lang="de-DE" sz="1000" b="1" dirty="0"/>
          </a:p>
          <a:p>
            <a:pPr marL="285750" indent="-285750">
              <a:spcAft>
                <a:spcPts val="600"/>
              </a:spcAft>
              <a:defRPr/>
            </a:pPr>
            <a:r>
              <a:rPr lang="de-DE" b="1" dirty="0" smtClean="0"/>
              <a:t>Mit </a:t>
            </a:r>
            <a:r>
              <a:rPr lang="de-DE" b="1" dirty="0"/>
              <a:t>Maßnahmen wie 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 err="1"/>
              <a:t>Frontbaking</a:t>
            </a:r>
            <a:endParaRPr lang="de-DE" sz="1600" dirty="0"/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/>
              <a:t>Computer in der </a:t>
            </a:r>
            <a:r>
              <a:rPr lang="de-DE" sz="1600" dirty="0" smtClean="0"/>
              <a:t>Backstube, Einsatz </a:t>
            </a:r>
            <a:r>
              <a:rPr lang="de-DE" sz="1600" dirty="0"/>
              <a:t>von Kältetechnik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/>
              <a:t>Beratung im Verkauf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/>
              <a:t>Produktion von gesunden Lebensmitteln verbunden mit Beratung und Zustellservice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/>
              <a:t>Kaffeekonzepten jenseits von Coffee-</a:t>
            </a:r>
            <a:r>
              <a:rPr lang="de-DE" sz="1600" dirty="0" err="1"/>
              <a:t>to</a:t>
            </a:r>
            <a:r>
              <a:rPr lang="de-DE" sz="1600" dirty="0"/>
              <a:t>-</a:t>
            </a:r>
            <a:r>
              <a:rPr lang="de-DE" sz="1600" dirty="0" err="1"/>
              <a:t>go</a:t>
            </a:r>
            <a:endParaRPr lang="de-DE" sz="1600" dirty="0"/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/>
              <a:t>Prozessoptimierung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1600" dirty="0"/>
              <a:t>Energiemanagement vor dem Hintergrund steigender </a:t>
            </a:r>
            <a:r>
              <a:rPr lang="de-DE" sz="1600" dirty="0" smtClean="0"/>
              <a:t>Energiepreise</a:t>
            </a:r>
          </a:p>
          <a:p>
            <a:pPr>
              <a:spcAft>
                <a:spcPts val="0"/>
              </a:spcAft>
              <a:defRPr/>
            </a:pPr>
            <a:endParaRPr lang="de-DE" sz="1000" dirty="0"/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à"/>
              <a:defRPr/>
            </a:pPr>
            <a:r>
              <a:rPr lang="de-DE" b="1" dirty="0"/>
              <a:t>Wachstumsfelder sind Snack- und </a:t>
            </a:r>
            <a:r>
              <a:rPr lang="de-DE" b="1" dirty="0" smtClean="0"/>
              <a:t>Cafébereich</a:t>
            </a:r>
            <a:endParaRPr lang="de-DE" dirty="0">
              <a:latin typeface="Arial" charset="0"/>
            </a:endParaRPr>
          </a:p>
        </p:txBody>
      </p:sp>
      <p:sp>
        <p:nvSpPr>
          <p:cNvPr id="23557" name="Textfeld 2"/>
          <p:cNvSpPr txBox="1">
            <a:spLocks noChangeArrowheads="1"/>
          </p:cNvSpPr>
          <p:nvPr/>
        </p:nvSpPr>
        <p:spPr bwMode="auto">
          <a:xfrm>
            <a:off x="251520" y="5708112"/>
            <a:ext cx="74025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Quellen: Zentralverband des Deutschen Bäckerhandwerks e.V.: Geschäftsbericht 2011/12; </a:t>
            </a:r>
            <a:r>
              <a:rPr lang="de-DE" sz="1200" i="1" u="sng" dirty="0">
                <a:solidFill>
                  <a:schemeClr val="tx2"/>
                </a:solidFill>
              </a:rPr>
              <a:t>http://</a:t>
            </a:r>
            <a:r>
              <a:rPr lang="de-DE" sz="1200" i="1" dirty="0">
                <a:solidFill>
                  <a:schemeClr val="tx2"/>
                </a:solidFill>
              </a:rPr>
              <a:t>www.baeckerhandwerk.de/baeckerhandwerk/trends</a:t>
            </a:r>
            <a:r>
              <a:rPr lang="de-DE" sz="1200" i="1" u="sng" dirty="0">
                <a:solidFill>
                  <a:schemeClr val="tx2"/>
                </a:solidFill>
              </a:rPr>
              <a:t>/#/faq/1576</a:t>
            </a:r>
            <a:r>
              <a:rPr lang="de-DE" sz="1200" dirty="0">
                <a:solidFill>
                  <a:schemeClr val="tx2"/>
                </a:solidFill>
              </a:rPr>
              <a:t>  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807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feld 1"/>
          <p:cNvSpPr txBox="1">
            <a:spLocks noChangeArrowheads="1"/>
          </p:cNvSpPr>
          <p:nvPr/>
        </p:nvSpPr>
        <p:spPr bwMode="auto">
          <a:xfrm>
            <a:off x="746125" y="1268413"/>
            <a:ext cx="7335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4821" name="Textfeld 5"/>
          <p:cNvSpPr txBox="1">
            <a:spLocks noChangeArrowheads="1"/>
          </p:cNvSpPr>
          <p:nvPr/>
        </p:nvSpPr>
        <p:spPr bwMode="auto">
          <a:xfrm>
            <a:off x="755576" y="1340768"/>
            <a:ext cx="7920880" cy="43396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b="1" dirty="0">
                <a:latin typeface="+mn-lt"/>
              </a:rPr>
              <a:t>Rückläufiges Marktvolumen – </a:t>
            </a:r>
            <a:r>
              <a:rPr lang="de-DE" b="1" dirty="0" smtClean="0">
                <a:latin typeface="+mn-lt"/>
              </a:rPr>
              <a:t>älterer </a:t>
            </a:r>
            <a:r>
              <a:rPr lang="de-DE" b="1" dirty="0">
                <a:latin typeface="+mn-lt"/>
              </a:rPr>
              <a:t>Fahrzeugbestand</a:t>
            </a:r>
          </a:p>
          <a:p>
            <a:pPr eaLnBrk="1" hangingPunct="1">
              <a:defRPr/>
            </a:pPr>
            <a:r>
              <a:rPr lang="de-DE" sz="1600" dirty="0">
                <a:latin typeface="+mn-lt"/>
              </a:rPr>
              <a:t>Ursachen: </a:t>
            </a:r>
            <a:r>
              <a:rPr lang="de-DE" sz="1600" dirty="0" smtClean="0">
                <a:latin typeface="+mn-lt"/>
              </a:rPr>
              <a:t> Zunehmende Fahrzeug- und </a:t>
            </a:r>
            <a:r>
              <a:rPr lang="de-DE" sz="1600" dirty="0">
                <a:latin typeface="+mn-lt"/>
              </a:rPr>
              <a:t>Komponentenqualität</a:t>
            </a:r>
          </a:p>
          <a:p>
            <a:pPr eaLnBrk="1" hangingPunct="1">
              <a:defRPr/>
            </a:pPr>
            <a:r>
              <a:rPr lang="de-DE" sz="1600" dirty="0">
                <a:latin typeface="+mn-lt"/>
              </a:rPr>
              <a:t>  	Rückläufige Entwicklung der Fahrleistungen je PKW</a:t>
            </a:r>
          </a:p>
          <a:p>
            <a:pPr eaLnBrk="1" hangingPunct="1">
              <a:defRPr/>
            </a:pPr>
            <a:r>
              <a:rPr lang="de-DE" sz="1600" dirty="0">
                <a:latin typeface="+mn-lt"/>
              </a:rPr>
              <a:t>  	Neue Kundenanforderungen, weniger Neuzulassungen</a:t>
            </a:r>
          </a:p>
          <a:p>
            <a:pPr eaLnBrk="1" hangingPunct="1">
              <a:defRPr/>
            </a:pPr>
            <a:endParaRPr lang="de-DE" sz="1000" dirty="0">
              <a:latin typeface="+mn-lt"/>
            </a:endParaRPr>
          </a:p>
          <a:p>
            <a:pPr eaLnBrk="1" hangingPunct="1">
              <a:defRPr/>
            </a:pPr>
            <a:r>
              <a:rPr lang="de-DE" b="1" dirty="0">
                <a:latin typeface="+mn-lt"/>
              </a:rPr>
              <a:t>Intensivierung der Kontakte zu Bestandskunden</a:t>
            </a:r>
          </a:p>
          <a:p>
            <a:pPr eaLnBrk="1" hangingPunct="1">
              <a:defRPr/>
            </a:pPr>
            <a:r>
              <a:rPr lang="de-DE" sz="1600" dirty="0">
                <a:latin typeface="+mn-lt"/>
              </a:rPr>
              <a:t>(</a:t>
            </a:r>
            <a:r>
              <a:rPr lang="de-DE" sz="1600" dirty="0" smtClean="0">
                <a:latin typeface="+mn-lt"/>
              </a:rPr>
              <a:t>1500 </a:t>
            </a:r>
            <a:r>
              <a:rPr lang="de-DE" sz="1600" dirty="0">
                <a:latin typeface="+mn-lt"/>
              </a:rPr>
              <a:t>Euro </a:t>
            </a:r>
            <a:r>
              <a:rPr lang="de-DE" sz="1600" dirty="0" smtClean="0">
                <a:latin typeface="+mn-lt"/>
              </a:rPr>
              <a:t>Umsatz/Kunde </a:t>
            </a:r>
            <a:r>
              <a:rPr lang="de-DE" sz="1600" dirty="0">
                <a:latin typeface="+mn-lt"/>
              </a:rPr>
              <a:t>im After-</a:t>
            </a:r>
            <a:r>
              <a:rPr lang="de-DE" sz="1600" dirty="0" err="1">
                <a:latin typeface="+mn-lt"/>
              </a:rPr>
              <a:t>Sales</a:t>
            </a:r>
            <a:r>
              <a:rPr lang="de-DE" sz="1600" dirty="0">
                <a:latin typeface="+mn-lt"/>
              </a:rPr>
              <a:t>-Geschäft bereits im 1. Fahrzeugjahr </a:t>
            </a:r>
            <a:r>
              <a:rPr lang="de-DE" sz="1600" dirty="0" smtClean="0">
                <a:latin typeface="+mn-lt"/>
              </a:rPr>
              <a:t>möglich) </a:t>
            </a:r>
            <a:endParaRPr lang="de-DE" sz="1600" dirty="0">
              <a:latin typeface="+mn-lt"/>
            </a:endParaRPr>
          </a:p>
          <a:p>
            <a:pPr eaLnBrk="1" hangingPunct="1">
              <a:defRPr/>
            </a:pPr>
            <a:endParaRPr lang="de-DE" sz="1000" b="1" dirty="0" smtClean="0">
              <a:latin typeface="+mn-lt"/>
            </a:endParaRPr>
          </a:p>
          <a:p>
            <a:pPr eaLnBrk="1" hangingPunct="1">
              <a:defRPr/>
            </a:pPr>
            <a:r>
              <a:rPr lang="de-DE" b="1" dirty="0" smtClean="0">
                <a:latin typeface="+mn-lt"/>
              </a:rPr>
              <a:t>Orientierung </a:t>
            </a:r>
            <a:r>
              <a:rPr lang="de-DE" b="1" dirty="0">
                <a:latin typeface="+mn-lt"/>
              </a:rPr>
              <a:t>auf junge Menschen als Gebrauchtwagenkunden und auf Frauen </a:t>
            </a:r>
            <a:r>
              <a:rPr lang="de-DE" sz="1600" dirty="0">
                <a:latin typeface="+mn-lt"/>
              </a:rPr>
              <a:t>(starkes Wachstum weiblicher </a:t>
            </a:r>
            <a:r>
              <a:rPr lang="de-DE" sz="1600" dirty="0" smtClean="0">
                <a:latin typeface="+mn-lt"/>
              </a:rPr>
              <a:t>Autobesitzer </a:t>
            </a:r>
            <a:r>
              <a:rPr lang="de-DE" sz="1600" dirty="0">
                <a:latin typeface="+mn-lt"/>
              </a:rPr>
              <a:t>mit anderen Ansprüchen als Männer)</a:t>
            </a:r>
          </a:p>
          <a:p>
            <a:pPr eaLnBrk="1" hangingPunct="1">
              <a:defRPr/>
            </a:pPr>
            <a:endParaRPr lang="de-DE" sz="1000" dirty="0">
              <a:latin typeface="+mn-lt"/>
            </a:endParaRPr>
          </a:p>
          <a:p>
            <a:pPr eaLnBrk="1" hangingPunct="1">
              <a:defRPr/>
            </a:pPr>
            <a:r>
              <a:rPr lang="de-DE" b="1" dirty="0">
                <a:latin typeface="+mn-lt"/>
              </a:rPr>
              <a:t>Orientierung auf alternative Antriebe, steigenden Elektronikanteil, bessere Diagnostik</a:t>
            </a:r>
          </a:p>
          <a:p>
            <a:pPr eaLnBrk="1" hangingPunct="1">
              <a:defRPr/>
            </a:pPr>
            <a:endParaRPr lang="de-DE" sz="1000" b="1" dirty="0">
              <a:latin typeface="+mn-lt"/>
            </a:endParaRPr>
          </a:p>
          <a:p>
            <a:pPr eaLnBrk="1" hangingPunct="1">
              <a:defRPr/>
            </a:pPr>
            <a:r>
              <a:rPr lang="de-DE" b="1" dirty="0">
                <a:latin typeface="+mn-lt"/>
              </a:rPr>
              <a:t>Optimierung des Werkstattgeschäfts als tragende Säule</a:t>
            </a:r>
          </a:p>
          <a:p>
            <a:pPr>
              <a:defRPr/>
            </a:pPr>
            <a:r>
              <a:rPr lang="de-DE" sz="1600" dirty="0">
                <a:latin typeface="+mn-lt"/>
              </a:rPr>
              <a:t>Neue Leistungsbausteine (z</a:t>
            </a:r>
            <a:r>
              <a:rPr lang="de-DE" sz="1600" dirty="0" smtClean="0">
                <a:latin typeface="+mn-lt"/>
              </a:rPr>
              <a:t>. B</a:t>
            </a:r>
            <a:r>
              <a:rPr lang="de-DE" sz="1600" dirty="0">
                <a:latin typeface="+mn-lt"/>
              </a:rPr>
              <a:t>. </a:t>
            </a:r>
            <a:r>
              <a:rPr lang="de-DE" sz="1600" dirty="0" smtClean="0">
                <a:latin typeface="+mn-lt"/>
              </a:rPr>
              <a:t>Hol-Bringe-Dienst</a:t>
            </a:r>
            <a:r>
              <a:rPr lang="de-DE" sz="1600" dirty="0">
                <a:latin typeface="+mn-lt"/>
              </a:rPr>
              <a:t>), Verankerung alternativer Antriebsformen, </a:t>
            </a:r>
            <a:r>
              <a:rPr lang="de-DE" sz="1600" dirty="0" smtClean="0">
                <a:latin typeface="+mn-lt"/>
              </a:rPr>
              <a:t>Ausbau von Internetdienstleistungen, </a:t>
            </a:r>
            <a:r>
              <a:rPr lang="de-DE" sz="1600" dirty="0">
                <a:latin typeface="+mn-lt"/>
              </a:rPr>
              <a:t>…)  </a:t>
            </a:r>
            <a:endParaRPr lang="de-DE" sz="1600" b="1" dirty="0">
              <a:latin typeface="+mn-lt"/>
            </a:endParaRPr>
          </a:p>
          <a:p>
            <a:pPr eaLnBrk="1" hangingPunct="1">
              <a:defRPr/>
            </a:pPr>
            <a:endParaRPr lang="de-DE" sz="1600" b="1" dirty="0" smtClean="0">
              <a:latin typeface="+mn-lt"/>
            </a:endParaRPr>
          </a:p>
        </p:txBody>
      </p:sp>
      <p:sp>
        <p:nvSpPr>
          <p:cNvPr id="24582" name="Textfeld 8"/>
          <p:cNvSpPr txBox="1">
            <a:spLocks noChangeArrowheads="1"/>
          </p:cNvSpPr>
          <p:nvPr/>
        </p:nvSpPr>
        <p:spPr bwMode="auto">
          <a:xfrm>
            <a:off x="611560" y="5733256"/>
            <a:ext cx="74707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Quellen: Studien „Zeitenwende im Automobilservice (2010)“,  „Automobilservice 2025 – Entwicklungslinien im Servicegeschäft der Zukunft“, „Junge Autofahrer – Wie man sie gewinnt und an das Autohaus bindet“ </a:t>
            </a:r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DIW-Wochenbericht 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47/2012, Fokus-Studie „Werkstatt der Zukunft“ 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704856" cy="792088"/>
          </a:xfrm>
        </p:spPr>
        <p:txBody>
          <a:bodyPr anchor="t">
            <a:normAutofit/>
          </a:bodyPr>
          <a:lstStyle/>
          <a:p>
            <a:r>
              <a:rPr lang="de-DE" sz="3600" dirty="0" smtClean="0"/>
              <a:t>Trends im KFZ-Gewerbe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422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feld 1"/>
          <p:cNvSpPr txBox="1">
            <a:spLocks noChangeArrowheads="1"/>
          </p:cNvSpPr>
          <p:nvPr/>
        </p:nvSpPr>
        <p:spPr bwMode="auto">
          <a:xfrm>
            <a:off x="746125" y="1268413"/>
            <a:ext cx="7335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611560" y="1306599"/>
            <a:ext cx="792088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>
                <a:latin typeface="+mn-lt"/>
              </a:rPr>
              <a:t>Mittelfristig </a:t>
            </a:r>
            <a:r>
              <a:rPr lang="de-DE" b="1" dirty="0">
                <a:latin typeface="+mn-lt"/>
              </a:rPr>
              <a:t>Neuausrichtung der Tätigkeitsfelder </a:t>
            </a:r>
            <a:r>
              <a:rPr lang="de-DE" dirty="0">
                <a:latin typeface="+mn-lt"/>
              </a:rPr>
              <a:t>aufgrund des intensiven Wettbewerbsdrucks durch Montagebetriebe</a:t>
            </a:r>
          </a:p>
          <a:p>
            <a:pPr>
              <a:defRPr/>
            </a:pPr>
            <a:r>
              <a:rPr lang="de-DE" sz="1600" dirty="0">
                <a:latin typeface="+mn-lt"/>
              </a:rPr>
              <a:t>(für Möbeltischler ist Industriefertigung stärkster Konkurrent)</a:t>
            </a:r>
          </a:p>
          <a:p>
            <a:pPr>
              <a:defRPr/>
            </a:pPr>
            <a:r>
              <a:rPr lang="de-DE" dirty="0">
                <a:latin typeface="+mn-lt"/>
              </a:rPr>
              <a:t>  </a:t>
            </a:r>
          </a:p>
          <a:p>
            <a:pPr>
              <a:defRPr/>
            </a:pPr>
            <a:r>
              <a:rPr lang="de-DE" dirty="0">
                <a:latin typeface="+mn-lt"/>
              </a:rPr>
              <a:t>Zunehmende </a:t>
            </a:r>
            <a:r>
              <a:rPr lang="de-DE" b="1" dirty="0">
                <a:latin typeface="+mn-lt"/>
              </a:rPr>
              <a:t>Spezialisierung</a:t>
            </a:r>
            <a:r>
              <a:rPr lang="de-DE" dirty="0">
                <a:latin typeface="+mn-lt"/>
              </a:rPr>
              <a:t> auf bestimmte Tätigkeitsfelder </a:t>
            </a:r>
          </a:p>
          <a:p>
            <a:pPr>
              <a:defRPr/>
            </a:pPr>
            <a:r>
              <a:rPr lang="de-DE" sz="1600" dirty="0" smtClean="0">
                <a:latin typeface="+mn-lt"/>
                <a:sym typeface="Wingdings" pitchFamily="2" charset="2"/>
              </a:rPr>
              <a:t>(Trend </a:t>
            </a:r>
            <a:r>
              <a:rPr lang="de-DE" sz="1600" dirty="0">
                <a:latin typeface="+mn-lt"/>
                <a:sym typeface="Wingdings" pitchFamily="2" charset="2"/>
              </a:rPr>
              <a:t>zu kleineren </a:t>
            </a:r>
            <a:r>
              <a:rPr lang="de-DE" sz="1600" dirty="0" smtClean="0">
                <a:latin typeface="+mn-lt"/>
                <a:sym typeface="Wingdings" pitchFamily="2" charset="2"/>
              </a:rPr>
              <a:t>Betriebsgrößen - im </a:t>
            </a:r>
            <a:r>
              <a:rPr lang="de-DE" sz="1600" dirty="0">
                <a:latin typeface="+mn-lt"/>
                <a:sym typeface="Wingdings" pitchFamily="2" charset="2"/>
              </a:rPr>
              <a:t>Durchschnitt 5 </a:t>
            </a:r>
            <a:r>
              <a:rPr lang="de-DE" sz="1600" dirty="0" smtClean="0">
                <a:latin typeface="+mn-lt"/>
                <a:sym typeface="Wingdings" pitchFamily="2" charset="2"/>
              </a:rPr>
              <a:t>Beschäftigte)</a:t>
            </a:r>
            <a:endParaRPr lang="de-DE" sz="1600" dirty="0">
              <a:latin typeface="+mn-lt"/>
              <a:sym typeface="Wingdings" pitchFamily="2" charset="2"/>
            </a:endParaRPr>
          </a:p>
          <a:p>
            <a:pPr>
              <a:defRPr/>
            </a:pPr>
            <a:endParaRPr lang="de-DE" sz="1600" dirty="0">
              <a:latin typeface="+mn-lt"/>
              <a:sym typeface="Wingdings" pitchFamily="2" charset="2"/>
            </a:endParaRPr>
          </a:p>
          <a:p>
            <a:pPr>
              <a:tabLst>
                <a:tab pos="273050" algn="l"/>
              </a:tabLst>
              <a:defRPr/>
            </a:pPr>
            <a:r>
              <a:rPr lang="de-DE" b="1" dirty="0">
                <a:latin typeface="+mn-lt"/>
              </a:rPr>
              <a:t>Erschließung neuer Kundengruppen </a:t>
            </a:r>
            <a:r>
              <a:rPr lang="de-DE" dirty="0">
                <a:latin typeface="+mn-lt"/>
              </a:rPr>
              <a:t>und Absatzmärkte</a:t>
            </a:r>
          </a:p>
          <a:p>
            <a:pPr>
              <a:defRPr/>
            </a:pPr>
            <a:endParaRPr lang="de-DE" sz="1600" dirty="0">
              <a:latin typeface="+mn-lt"/>
            </a:endParaRPr>
          </a:p>
          <a:p>
            <a:pPr>
              <a:defRPr/>
            </a:pPr>
            <a:r>
              <a:rPr lang="de-DE" dirty="0" smtClean="0">
                <a:latin typeface="+mn-lt"/>
              </a:rPr>
              <a:t>60 % </a:t>
            </a:r>
            <a:r>
              <a:rPr lang="de-DE" dirty="0">
                <a:latin typeface="+mn-lt"/>
              </a:rPr>
              <a:t>der </a:t>
            </a:r>
            <a:r>
              <a:rPr lang="de-DE" b="1" dirty="0">
                <a:latin typeface="+mn-lt"/>
              </a:rPr>
              <a:t>Erlöse mit privaten Haushalten </a:t>
            </a:r>
            <a:r>
              <a:rPr lang="de-DE" dirty="0">
                <a:latin typeface="+mn-lt"/>
              </a:rPr>
              <a:t>erzielt </a:t>
            </a:r>
            <a:endParaRPr lang="de-DE" dirty="0" smtClean="0">
              <a:latin typeface="+mn-lt"/>
            </a:endParaRPr>
          </a:p>
          <a:p>
            <a:pPr>
              <a:defRPr/>
            </a:pPr>
            <a:r>
              <a:rPr lang="de-DE" sz="1600" dirty="0" smtClean="0">
                <a:latin typeface="+mn-lt"/>
              </a:rPr>
              <a:t>(</a:t>
            </a:r>
            <a:r>
              <a:rPr lang="de-DE" sz="1600" dirty="0">
                <a:latin typeface="+mn-lt"/>
              </a:rPr>
              <a:t>Nachfragerelevante Entscheidungskriterien: Wunsch nach individualisiertem Umfeld, Werterhalt/-steigerung von Immobilien)</a:t>
            </a:r>
          </a:p>
          <a:p>
            <a:pPr>
              <a:defRPr/>
            </a:pPr>
            <a:endParaRPr lang="de-DE" sz="1600" dirty="0">
              <a:latin typeface="+mn-lt"/>
            </a:endParaRPr>
          </a:p>
          <a:p>
            <a:pPr>
              <a:defRPr/>
            </a:pPr>
            <a:r>
              <a:rPr lang="de-DE" b="1" dirty="0">
                <a:latin typeface="+mn-lt"/>
              </a:rPr>
              <a:t>Wohnungsbau</a:t>
            </a:r>
            <a:r>
              <a:rPr lang="de-DE" dirty="0">
                <a:latin typeface="+mn-lt"/>
              </a:rPr>
              <a:t> mittelfristig </a:t>
            </a:r>
            <a:r>
              <a:rPr lang="de-DE" b="1" dirty="0">
                <a:latin typeface="+mn-lt"/>
              </a:rPr>
              <a:t>als Impulsgeber </a:t>
            </a:r>
            <a:r>
              <a:rPr lang="de-DE" dirty="0">
                <a:latin typeface="+mn-lt"/>
              </a:rPr>
              <a:t>für die Branche</a:t>
            </a:r>
          </a:p>
          <a:p>
            <a:pPr>
              <a:defRPr/>
            </a:pPr>
            <a:endParaRPr lang="de-DE" sz="1600" b="1" dirty="0">
              <a:latin typeface="+mn-lt"/>
            </a:endParaRPr>
          </a:p>
          <a:p>
            <a:pPr>
              <a:defRPr/>
            </a:pPr>
            <a:r>
              <a:rPr lang="de-DE" b="1" dirty="0">
                <a:latin typeface="+mn-lt"/>
              </a:rPr>
              <a:t>Absatzchancen durch demografischen Wandel:</a:t>
            </a:r>
          </a:p>
          <a:p>
            <a:pPr indent="-285750">
              <a:defRPr/>
            </a:pPr>
            <a:r>
              <a:rPr lang="de-DE" sz="1600" dirty="0" smtClean="0">
                <a:latin typeface="+mn-lt"/>
              </a:rPr>
              <a:t>(Individuelle Wohnraumanpassung, z. B</a:t>
            </a:r>
            <a:r>
              <a:rPr lang="de-DE" sz="1600" dirty="0">
                <a:latin typeface="+mn-lt"/>
              </a:rPr>
              <a:t>. durch </a:t>
            </a:r>
            <a:r>
              <a:rPr lang="de-DE" sz="1600" dirty="0" err="1">
                <a:latin typeface="+mn-lt"/>
              </a:rPr>
              <a:t>barrierefreien</a:t>
            </a:r>
            <a:r>
              <a:rPr lang="de-DE" sz="1600" dirty="0">
                <a:latin typeface="+mn-lt"/>
              </a:rPr>
              <a:t> Umbau)</a:t>
            </a:r>
          </a:p>
          <a:p>
            <a:pPr>
              <a:defRPr/>
            </a:pPr>
            <a:endParaRPr lang="de-DE" sz="1600" dirty="0">
              <a:latin typeface="Arial" charset="0"/>
            </a:endParaRPr>
          </a:p>
          <a:p>
            <a:pPr>
              <a:defRPr/>
            </a:pPr>
            <a:endParaRPr lang="de-DE" dirty="0">
              <a:latin typeface="Arial" charset="0"/>
            </a:endParaRPr>
          </a:p>
        </p:txBody>
      </p:sp>
      <p:sp>
        <p:nvSpPr>
          <p:cNvPr id="26630" name="Textfeld 1"/>
          <p:cNvSpPr txBox="1">
            <a:spLocks noChangeArrowheads="1"/>
          </p:cNvSpPr>
          <p:nvPr/>
        </p:nvSpPr>
        <p:spPr bwMode="auto">
          <a:xfrm>
            <a:off x="611560" y="5805264"/>
            <a:ext cx="7561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Quellen: VR Branchen 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</a:rPr>
              <a:t>special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, Berichte Nr. 8 (Februar 2013), DHI (Hrsg.): Bernhard 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</a:rPr>
              <a:t>Zoch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: Wichtige Trends …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</a:rPr>
              <a:t>aa.O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704856" cy="792088"/>
          </a:xfrm>
        </p:spPr>
        <p:txBody>
          <a:bodyPr anchor="t">
            <a:normAutofit/>
          </a:bodyPr>
          <a:lstStyle/>
          <a:p>
            <a:r>
              <a:rPr lang="de-DE" sz="3600" dirty="0" smtClean="0"/>
              <a:t>Trends im Tischlereigewerbe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67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feld 1"/>
          <p:cNvSpPr txBox="1">
            <a:spLocks noChangeArrowheads="1"/>
          </p:cNvSpPr>
          <p:nvPr/>
        </p:nvSpPr>
        <p:spPr bwMode="auto">
          <a:xfrm>
            <a:off x="593530" y="1263035"/>
            <a:ext cx="8064896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>
                <a:latin typeface="+mn-lt"/>
              </a:rPr>
              <a:t>Hoher Stellenwert des </a:t>
            </a:r>
            <a:r>
              <a:rPr lang="de-DE" b="1" dirty="0">
                <a:latin typeface="+mn-lt"/>
              </a:rPr>
              <a:t>Kundendienstgeschäfts</a:t>
            </a:r>
            <a:r>
              <a:rPr lang="de-DE" dirty="0">
                <a:latin typeface="+mn-lt"/>
              </a:rPr>
              <a:t>  für Installateure und Heizungsbauer (Wartung und Reparatur von Anlagen)</a:t>
            </a:r>
          </a:p>
          <a:p>
            <a:pPr>
              <a:defRPr/>
            </a:pPr>
            <a:endParaRPr lang="de-DE" sz="1200" dirty="0">
              <a:latin typeface="+mn-lt"/>
            </a:endParaRPr>
          </a:p>
          <a:p>
            <a:pPr>
              <a:defRPr/>
            </a:pPr>
            <a:r>
              <a:rPr lang="de-DE" dirty="0" smtClean="0">
                <a:latin typeface="+mn-lt"/>
              </a:rPr>
              <a:t>63 % </a:t>
            </a:r>
            <a:r>
              <a:rPr lang="de-DE" dirty="0">
                <a:latin typeface="+mn-lt"/>
              </a:rPr>
              <a:t>der Aufträge von privaten Haushalten </a:t>
            </a:r>
          </a:p>
          <a:p>
            <a:pPr>
              <a:defRPr/>
            </a:pPr>
            <a:endParaRPr lang="de-DE" sz="1200" dirty="0">
              <a:latin typeface="+mn-lt"/>
            </a:endParaRPr>
          </a:p>
          <a:p>
            <a:pPr>
              <a:defRPr/>
            </a:pPr>
            <a:r>
              <a:rPr lang="de-DE" b="1" dirty="0">
                <a:latin typeface="+mn-lt"/>
              </a:rPr>
              <a:t>Einbau und Wartung neuartiger Heizsysteme  </a:t>
            </a:r>
            <a:r>
              <a:rPr lang="de-DE" dirty="0">
                <a:latin typeface="+mn-lt"/>
              </a:rPr>
              <a:t>(Wärmepumpen, Festbrennstoffkessel, Solaranlagen, Anlagen zur Wohnungslüftung)</a:t>
            </a:r>
          </a:p>
          <a:p>
            <a:pPr>
              <a:defRPr/>
            </a:pPr>
            <a:endParaRPr lang="de-DE" sz="1200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Hohes Potenzial: </a:t>
            </a:r>
            <a:r>
              <a:rPr lang="de-DE" b="1" dirty="0">
                <a:latin typeface="+mn-lt"/>
              </a:rPr>
              <a:t>Badmodernisierung</a:t>
            </a:r>
            <a:r>
              <a:rPr lang="de-DE" dirty="0">
                <a:latin typeface="+mn-lt"/>
              </a:rPr>
              <a:t>  (21,5 </a:t>
            </a:r>
            <a:r>
              <a:rPr lang="de-DE" dirty="0" err="1">
                <a:latin typeface="+mn-lt"/>
              </a:rPr>
              <a:t>Mio</a:t>
            </a:r>
            <a:r>
              <a:rPr lang="de-DE" dirty="0">
                <a:latin typeface="+mn-lt"/>
              </a:rPr>
              <a:t> noch nicht renoviert)</a:t>
            </a:r>
          </a:p>
          <a:p>
            <a:pPr>
              <a:defRPr/>
            </a:pPr>
            <a:endParaRPr lang="de-DE" sz="1200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Unternehmenspolitik: Fachliche Kompetenz und Leistungsfähigkeit </a:t>
            </a:r>
            <a:r>
              <a:rPr lang="de-DE" dirty="0" smtClean="0">
                <a:latin typeface="+mn-lt"/>
              </a:rPr>
              <a:t>durch </a:t>
            </a:r>
            <a:r>
              <a:rPr lang="de-DE" b="1" dirty="0">
                <a:latin typeface="+mn-lt"/>
              </a:rPr>
              <a:t>aktives Marketing</a:t>
            </a:r>
            <a:r>
              <a:rPr lang="de-DE" dirty="0">
                <a:latin typeface="+mn-lt"/>
              </a:rPr>
              <a:t> sichtbar machen</a:t>
            </a:r>
          </a:p>
          <a:p>
            <a:pPr>
              <a:defRPr/>
            </a:pPr>
            <a:endParaRPr lang="de-DE" sz="1200" dirty="0">
              <a:latin typeface="+mn-lt"/>
            </a:endParaRPr>
          </a:p>
          <a:p>
            <a:pPr>
              <a:defRPr/>
            </a:pPr>
            <a:r>
              <a:rPr lang="de-DE" b="1" dirty="0">
                <a:latin typeface="+mn-lt"/>
              </a:rPr>
              <a:t>Absatzchancen durch demografischen Wandel</a:t>
            </a:r>
            <a:r>
              <a:rPr lang="de-DE" dirty="0">
                <a:latin typeface="+mn-lt"/>
              </a:rPr>
              <a:t>: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>
                <a:latin typeface="+mn-lt"/>
              </a:rPr>
              <a:t>Technische Unterstützung der zu Hause Lebenden im Alter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>
                <a:latin typeface="+mn-lt"/>
              </a:rPr>
              <a:t>Herstellung und Reparatur von technischen Geräten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>
                <a:latin typeface="+mn-lt"/>
              </a:rPr>
              <a:t>Technische Unterstützung bei Hilfs- und Pflegetätigkeiten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>
                <a:latin typeface="+mn-lt"/>
              </a:rPr>
              <a:t>Altersgerechte Umgestaltung von </a:t>
            </a:r>
            <a:r>
              <a:rPr lang="de-DE" dirty="0" smtClean="0">
                <a:latin typeface="+mn-lt"/>
              </a:rPr>
              <a:t>Bädern</a:t>
            </a:r>
          </a:p>
          <a:p>
            <a:pPr>
              <a:defRPr/>
            </a:pPr>
            <a:endParaRPr lang="de-DE" sz="1100" dirty="0" smtClean="0"/>
          </a:p>
          <a:p>
            <a:pPr>
              <a:defRPr/>
            </a:pPr>
            <a:r>
              <a:rPr lang="de-DE" sz="1100" dirty="0" smtClean="0"/>
              <a:t>Quellen: VR Branchen </a:t>
            </a:r>
            <a:r>
              <a:rPr lang="de-DE" sz="1100" dirty="0" err="1" smtClean="0"/>
              <a:t>special</a:t>
            </a:r>
            <a:r>
              <a:rPr lang="de-DE" sz="1100" dirty="0" smtClean="0"/>
              <a:t>, Berichte Nr. 40 (Febr. 2013), Nr. 78 (März 2013); DHI (Hrsg.): B. </a:t>
            </a:r>
            <a:r>
              <a:rPr lang="de-DE" sz="1100" dirty="0" err="1" smtClean="0"/>
              <a:t>Zoch</a:t>
            </a:r>
            <a:r>
              <a:rPr lang="de-DE" sz="1100" dirty="0" smtClean="0"/>
              <a:t>: Wichtige Trends …a.a.O.</a:t>
            </a:r>
            <a:endParaRPr lang="de-DE" sz="1100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145457" y="116632"/>
            <a:ext cx="7704856" cy="792088"/>
          </a:xfrm>
        </p:spPr>
        <p:txBody>
          <a:bodyPr anchor="t">
            <a:normAutofit/>
          </a:bodyPr>
          <a:lstStyle/>
          <a:p>
            <a:r>
              <a:rPr lang="de-DE" sz="3600" dirty="0" smtClean="0"/>
              <a:t>Trends im Metall- und Elektro-Gewerbe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50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el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640960" cy="1008111"/>
          </a:xfrm>
        </p:spPr>
        <p:txBody>
          <a:bodyPr>
            <a:noAutofit/>
          </a:bodyPr>
          <a:lstStyle/>
          <a:p>
            <a:r>
              <a:rPr lang="de-DE" dirty="0" smtClean="0"/>
              <a:t>Wettbewerbssituation in den Gewerken </a:t>
            </a:r>
          </a:p>
        </p:txBody>
      </p:sp>
      <p:sp>
        <p:nvSpPr>
          <p:cNvPr id="29700" name="Textfeld 2"/>
          <p:cNvSpPr txBox="1">
            <a:spLocks noChangeArrowheads="1"/>
          </p:cNvSpPr>
          <p:nvPr/>
        </p:nvSpPr>
        <p:spPr bwMode="auto">
          <a:xfrm>
            <a:off x="395536" y="5661248"/>
            <a:ext cx="8424936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Quellen: 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</a:rPr>
              <a:t>ifoInstitut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 (Hrsg.): VR Branchen 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</a:rPr>
              <a:t>special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, Berichte Nr. 8 (Februar 2013), Nr. 14 (März 2013), Nr. 40 (Februar 2013); 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</a:rPr>
              <a:t>Nr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: 78 (März 2013), Fokus-Studie „Werkstatt der Zukunft“ 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449943"/>
              </p:ext>
            </p:extLst>
          </p:nvPr>
        </p:nvGraphicFramePr>
        <p:xfrm>
          <a:off x="611560" y="1412776"/>
          <a:ext cx="8136904" cy="4111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607"/>
                <a:gridCol w="6079297"/>
              </a:tblGrid>
              <a:tr h="391555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marL="91425" marR="91425" marT="45730" marB="4573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Wettbewerbssituation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25" marR="91425" marT="45730" marB="45730">
                    <a:solidFill>
                      <a:srgbClr val="92D050"/>
                    </a:solidFill>
                  </a:tcPr>
                </a:tc>
              </a:tr>
              <a:tr h="976597">
                <a:tc>
                  <a:txBody>
                    <a:bodyPr/>
                    <a:lstStyle/>
                    <a:p>
                      <a:r>
                        <a:rPr lang="de-DE" sz="1800" b="1" dirty="0" smtClean="0"/>
                        <a:t>Bäcker</a:t>
                      </a:r>
                      <a:endParaRPr lang="de-DE" sz="1800" b="1" dirty="0"/>
                    </a:p>
                  </a:txBody>
                  <a:tcPr marL="91425" marR="91425" marT="45730" marB="4573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Harter Verdrängungswettbewerb</a:t>
                      </a:r>
                      <a:r>
                        <a:rPr lang="de-DE" sz="1800" baseline="0" dirty="0" smtClean="0"/>
                        <a:t> (Großbäckereien, LEH, …)</a:t>
                      </a:r>
                    </a:p>
                    <a:p>
                      <a:r>
                        <a:rPr lang="de-DE" sz="1800" baseline="0" dirty="0" smtClean="0"/>
                        <a:t>Preisdruck durch SB-Backshops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/>
                        <a:t>Beschäftigtenzahl in letzten Jahren stetig</a:t>
                      </a:r>
                      <a:r>
                        <a:rPr lang="de-DE" sz="1800" baseline="0" dirty="0" smtClean="0"/>
                        <a:t> zugenommen</a:t>
                      </a:r>
                      <a:endParaRPr lang="de-DE" sz="1800" dirty="0"/>
                    </a:p>
                  </a:txBody>
                  <a:tcPr marL="91425" marR="91425" marT="45730" marB="4573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de-DE" sz="1800" b="1" dirty="0" smtClean="0"/>
                        <a:t>Bau- und Möbeltischler</a:t>
                      </a:r>
                      <a:endParaRPr lang="de-DE" sz="1800" b="1" dirty="0"/>
                    </a:p>
                  </a:txBody>
                  <a:tcPr marL="91425" marR="91425" marT="45730" marB="4573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Stark zunehmende</a:t>
                      </a:r>
                      <a:r>
                        <a:rPr lang="de-DE" sz="1800" baseline="0" dirty="0" smtClean="0"/>
                        <a:t> Konkurrenz durch Montagebetriebe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/>
                        <a:t>Trend</a:t>
                      </a:r>
                      <a:r>
                        <a:rPr lang="de-DE" sz="1800" baseline="0" dirty="0" smtClean="0"/>
                        <a:t> zu kleineren Betriebsgrößen</a:t>
                      </a:r>
                      <a:r>
                        <a:rPr lang="de-DE" sz="1800" dirty="0" smtClean="0"/>
                        <a:t> </a:t>
                      </a:r>
                    </a:p>
                    <a:p>
                      <a:endParaRPr lang="de-DE" sz="1800" dirty="0"/>
                    </a:p>
                  </a:txBody>
                  <a:tcPr marL="91425" marR="91425" marT="45730" marB="4573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80971"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KFZ-Gewerbe</a:t>
                      </a:r>
                    </a:p>
                  </a:txBody>
                  <a:tcPr marL="91425" marR="91425" marT="45730" marB="4573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Hohe Konkurrenz zwischen</a:t>
                      </a:r>
                      <a:r>
                        <a:rPr lang="de-DE" sz="1800" baseline="0" dirty="0" smtClean="0"/>
                        <a:t> Vertragswerkstätten, Filialsystemen, </a:t>
                      </a:r>
                      <a:r>
                        <a:rPr lang="de-DE" sz="1800" baseline="0" dirty="0" err="1" smtClean="0"/>
                        <a:t>Franchisebetrieben</a:t>
                      </a:r>
                      <a:r>
                        <a:rPr lang="de-DE" sz="1800" baseline="0" dirty="0" smtClean="0"/>
                        <a:t> und Freien Werkstätten</a:t>
                      </a:r>
                      <a:endParaRPr lang="de-DE" sz="1800" dirty="0" smtClean="0"/>
                    </a:p>
                    <a:p>
                      <a:r>
                        <a:rPr lang="de-DE" sz="1800" dirty="0" smtClean="0"/>
                        <a:t>Rückläufige</a:t>
                      </a:r>
                      <a:r>
                        <a:rPr lang="de-DE" sz="1800" baseline="0" dirty="0" smtClean="0"/>
                        <a:t> Beschäftigung und Umsätze</a:t>
                      </a:r>
                    </a:p>
                  </a:txBody>
                  <a:tcPr marL="91425" marR="91425" marT="45730" marB="4573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80971"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Installateure und Heizungsbauer</a:t>
                      </a:r>
                    </a:p>
                  </a:txBody>
                  <a:tcPr marL="91425" marR="91425" marT="45730" marB="4573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Hohe Wettbewerbsintensität</a:t>
                      </a:r>
                    </a:p>
                    <a:p>
                      <a:r>
                        <a:rPr lang="de-DE" sz="1800" dirty="0" smtClean="0"/>
                        <a:t>Wartung neuartiger Heizsysteme</a:t>
                      </a:r>
                      <a:r>
                        <a:rPr lang="de-DE" sz="1800" baseline="0" dirty="0" smtClean="0"/>
                        <a:t> möglich durch Aufhebung des Kehrmonopols der Schornsteinfeger</a:t>
                      </a:r>
                      <a:endParaRPr lang="de-DE" sz="1800" dirty="0"/>
                    </a:p>
                  </a:txBody>
                  <a:tcPr marL="91425" marR="91425" marT="45730" marB="4573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30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4"/>
          <p:cNvSpPr>
            <a:spLocks noGrp="1"/>
          </p:cNvSpPr>
          <p:nvPr>
            <p:ph type="title"/>
          </p:nvPr>
        </p:nvSpPr>
        <p:spPr>
          <a:xfrm>
            <a:off x="5868143" y="260648"/>
            <a:ext cx="2707819" cy="792088"/>
          </a:xfrm>
        </p:spPr>
        <p:txBody>
          <a:bodyPr anchor="t"/>
          <a:lstStyle/>
          <a:p>
            <a:r>
              <a:rPr lang="de-DE" sz="3600" dirty="0" smtClean="0"/>
              <a:t>Inhalt</a:t>
            </a:r>
          </a:p>
        </p:txBody>
      </p:sp>
      <p:sp>
        <p:nvSpPr>
          <p:cNvPr id="17412" name="Textfeld 1"/>
          <p:cNvSpPr txBox="1">
            <a:spLocks noChangeArrowheads="1"/>
          </p:cNvSpPr>
          <p:nvPr/>
        </p:nvSpPr>
        <p:spPr bwMode="auto">
          <a:xfrm>
            <a:off x="755576" y="1947995"/>
            <a:ext cx="7785100" cy="261610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200000"/>
              </a:lnSpc>
              <a:buFontTx/>
              <a:buAutoNum type="arabicPlain"/>
              <a:defRPr/>
            </a:pPr>
            <a:r>
              <a:rPr lang="de-DE" sz="2400" b="1" dirty="0" smtClean="0">
                <a:latin typeface="+mn-lt"/>
              </a:rPr>
              <a:t>Innovationsverständnis</a:t>
            </a:r>
          </a:p>
          <a:p>
            <a:pPr eaLnBrk="1" hangingPunct="1">
              <a:lnSpc>
                <a:spcPct val="200000"/>
              </a:lnSpc>
              <a:buFontTx/>
              <a:buAutoNum type="arabicPlain"/>
              <a:defRPr/>
            </a:pPr>
            <a:r>
              <a:rPr lang="de-DE" sz="2400" b="1" dirty="0" smtClean="0">
                <a:latin typeface="+mn-lt"/>
              </a:rPr>
              <a:t>Trends und Nachfragepotenziale im Handwerk</a:t>
            </a:r>
          </a:p>
          <a:p>
            <a:pPr eaLnBrk="1" hangingPunct="1">
              <a:lnSpc>
                <a:spcPct val="200000"/>
              </a:lnSpc>
              <a:buFontTx/>
              <a:buAutoNum type="arabicPlain"/>
              <a:defRPr/>
            </a:pPr>
            <a:r>
              <a:rPr lang="de-DE" sz="2400" b="1" dirty="0" smtClean="0">
                <a:solidFill>
                  <a:srgbClr val="FF0000"/>
                </a:solidFill>
                <a:latin typeface="+mn-lt"/>
              </a:rPr>
              <a:t>Innovative Ideen mit </a:t>
            </a:r>
            <a:r>
              <a:rPr lang="de-DE" sz="2400" b="1" dirty="0" err="1" smtClean="0">
                <a:solidFill>
                  <a:srgbClr val="FF0000"/>
                </a:solidFill>
                <a:latin typeface="+mn-lt"/>
              </a:rPr>
              <a:t>InnoGeKo</a:t>
            </a:r>
            <a:r>
              <a:rPr lang="de-DE" sz="2400" b="1" dirty="0" smtClean="0">
                <a:solidFill>
                  <a:srgbClr val="FF0000"/>
                </a:solidFill>
                <a:latin typeface="+mn-lt"/>
              </a:rPr>
              <a:t> entwickeln und umsetzen</a:t>
            </a:r>
          </a:p>
          <a:p>
            <a:pPr marL="0" indent="0" eaLnBrk="1" hangingPunct="1">
              <a:defRPr/>
            </a:pPr>
            <a:r>
              <a:rPr lang="de-DE" sz="2000" b="1" dirty="0" smtClean="0">
                <a:latin typeface="+mn-lt"/>
              </a:rPr>
              <a:t>	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53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Innovationen mit </a:t>
            </a:r>
            <a:r>
              <a:rPr lang="de-DE" sz="3600" dirty="0" err="1" smtClean="0"/>
              <a:t>InnoGeKo</a:t>
            </a:r>
            <a:endParaRPr lang="de-DE" sz="3600" dirty="0" smtClean="0"/>
          </a:p>
        </p:txBody>
      </p:sp>
      <p:sp>
        <p:nvSpPr>
          <p:cNvPr id="2" name="Textfeld 1"/>
          <p:cNvSpPr txBox="1"/>
          <p:nvPr/>
        </p:nvSpPr>
        <p:spPr>
          <a:xfrm>
            <a:off x="657225" y="2754313"/>
            <a:ext cx="7200900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b="1" dirty="0">
                <a:latin typeface="Arial" charset="0"/>
              </a:rPr>
              <a:t>Quellen:</a:t>
            </a:r>
          </a:p>
          <a:p>
            <a:pPr marL="285750" indent="-285750">
              <a:buFontTx/>
              <a:buChar char="-"/>
              <a:defRPr/>
            </a:pPr>
            <a:r>
              <a:rPr lang="de-DE" dirty="0">
                <a:latin typeface="Arial" charset="0"/>
              </a:rPr>
              <a:t>Kundenanalyse</a:t>
            </a:r>
          </a:p>
          <a:p>
            <a:pPr marL="285750" indent="-285750">
              <a:buFontTx/>
              <a:buChar char="-"/>
              <a:defRPr/>
            </a:pPr>
            <a:r>
              <a:rPr lang="de-DE" dirty="0">
                <a:latin typeface="Arial" charset="0"/>
              </a:rPr>
              <a:t>Mitarbeitergespräch</a:t>
            </a:r>
          </a:p>
          <a:p>
            <a:pPr marL="285750" indent="-285750">
              <a:buFontTx/>
              <a:buChar char="-"/>
              <a:defRPr/>
            </a:pPr>
            <a:r>
              <a:rPr lang="de-DE" dirty="0">
                <a:latin typeface="Arial" charset="0"/>
              </a:rPr>
              <a:t>Anregungen aus dem heutigen Tag</a:t>
            </a:r>
          </a:p>
          <a:p>
            <a:pPr marL="285750" indent="-285750">
              <a:buFontTx/>
              <a:buChar char="-"/>
              <a:defRPr/>
            </a:pPr>
            <a:r>
              <a:rPr lang="de-DE" dirty="0">
                <a:latin typeface="Arial" charset="0"/>
              </a:rPr>
              <a:t>Blick auf die Konkurrenz </a:t>
            </a:r>
          </a:p>
          <a:p>
            <a:pPr marL="285750" indent="-285750">
              <a:buFontTx/>
              <a:buChar char="-"/>
              <a:defRPr/>
            </a:pPr>
            <a:endParaRPr lang="de-DE" dirty="0">
              <a:latin typeface="Arial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161946"/>
              </p:ext>
            </p:extLst>
          </p:nvPr>
        </p:nvGraphicFramePr>
        <p:xfrm>
          <a:off x="476250" y="1340767"/>
          <a:ext cx="8154988" cy="4446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355"/>
                <a:gridCol w="3015103"/>
                <a:gridCol w="3384530"/>
              </a:tblGrid>
              <a:tr h="590572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 marL="91431" marR="91431" marT="45727" marB="4572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Kundenorientierte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</a:rPr>
                        <a:t> Produkt-/  Dienstleistungsinnovation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7" marB="4572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Prozess- oder </a:t>
                      </a:r>
                    </a:p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</a:rPr>
                        <a:t>Sozialinnovation</a:t>
                      </a:r>
                      <a:endParaRPr lang="de-DE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27" marB="45727">
                    <a:solidFill>
                      <a:srgbClr val="92D050"/>
                    </a:solidFill>
                  </a:tcPr>
                </a:tc>
              </a:tr>
              <a:tr h="1349862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Quellen</a:t>
                      </a:r>
                    </a:p>
                    <a:p>
                      <a:endParaRPr lang="de-DE" sz="1600" b="1" dirty="0"/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</a:rPr>
                        <a:t>Kundenanalyse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/>
                        <a:t>Mitarbeitergespräch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/>
                        <a:t>Anregungen des heutigen Tages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</a:rPr>
                        <a:t>Wettbewerbsanalyse</a:t>
                      </a:r>
                      <a:endParaRPr lang="de-DE" sz="1600" dirty="0">
                        <a:solidFill>
                          <a:srgbClr val="C00000"/>
                        </a:solidFill>
                      </a:endParaRPr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err="1" smtClean="0"/>
                        <a:t>Innoscoutanalyse</a:t>
                      </a:r>
                      <a:r>
                        <a:rPr lang="de-DE" sz="1600" baseline="0" dirty="0" smtClean="0"/>
                        <a:t> zu  Arbeitsbedingungen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baseline="0" dirty="0" smtClean="0"/>
                        <a:t>Beschäftigtenbefragung 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baseline="0" dirty="0" smtClean="0"/>
                        <a:t>Mitarbeitergespräch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</a:rPr>
                        <a:t>Altersstrukturanalyse</a:t>
                      </a:r>
                      <a:endParaRPr lang="de-DE" sz="1600" dirty="0"/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155911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Umsetzbarkeits-kriterien</a:t>
                      </a:r>
                      <a:endParaRPr lang="de-DE" sz="1600" b="1" dirty="0"/>
                    </a:p>
                  </a:txBody>
                  <a:tcPr marL="91431" marR="91431" marT="45727" marB="45727"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/>
                        <a:t>Realistische Finanzierung  (ggf. nötige Investitionen</a:t>
                      </a:r>
                      <a:r>
                        <a:rPr lang="de-DE" sz="1600" baseline="0" dirty="0" smtClean="0"/>
                        <a:t> gesichert)</a:t>
                      </a:r>
                      <a:endParaRPr lang="de-DE" sz="16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/>
                        <a:t>Aufwand für Entwicklung und Umsetzung (keine Banalitäten)</a:t>
                      </a:r>
                      <a:endParaRPr lang="de-DE" sz="1600" dirty="0" smtClean="0"/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dirty="0" smtClean="0"/>
                        <a:t>Zeithorizont</a:t>
                      </a:r>
                      <a:r>
                        <a:rPr lang="de-DE" sz="1600" baseline="0" dirty="0" smtClean="0"/>
                        <a:t> für Umsetzung maximal 1 Jahr</a:t>
                      </a:r>
                    </a:p>
                    <a:p>
                      <a:pPr marL="285750" indent="-285750">
                        <a:buFontTx/>
                        <a:buNone/>
                      </a:pPr>
                      <a:r>
                        <a:rPr lang="de-DE" sz="1600" baseline="0" dirty="0" smtClean="0"/>
                        <a:t>Bereitschaft zum Erfahrungsaustausch im Netzwerk</a:t>
                      </a:r>
                    </a:p>
                  </a:txBody>
                  <a:tcPr marL="91431" marR="91431" marT="45727" marB="45727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349862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Beispiele</a:t>
                      </a:r>
                      <a:endParaRPr lang="de-DE" sz="1600" b="1" dirty="0"/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u="sng" baseline="0" dirty="0" smtClean="0"/>
                        <a:t>Tischler</a:t>
                      </a:r>
                      <a:r>
                        <a:rPr lang="de-DE" sz="1600" baseline="0" dirty="0" smtClean="0"/>
                        <a:t>: Rampen für Türschwellen (</a:t>
                      </a:r>
                      <a:r>
                        <a:rPr lang="de-DE" sz="1600" baseline="0" dirty="0" err="1" smtClean="0"/>
                        <a:t>Barrierefreiheit</a:t>
                      </a:r>
                      <a:r>
                        <a:rPr lang="de-DE" sz="1600" baseline="0" dirty="0" smtClean="0"/>
                        <a:t>)</a:t>
                      </a:r>
                      <a:endParaRPr lang="de-DE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u="sng" dirty="0" smtClean="0"/>
                        <a:t>Bäcker</a:t>
                      </a:r>
                      <a:r>
                        <a:rPr lang="de-DE" sz="1600" dirty="0" smtClean="0"/>
                        <a:t>: Entwicklung einer speziellen</a:t>
                      </a:r>
                      <a:r>
                        <a:rPr lang="de-DE" sz="1600" baseline="0" dirty="0" smtClean="0"/>
                        <a:t> Werbeaktion</a:t>
                      </a:r>
                      <a:endParaRPr lang="de-DE" sz="1600" dirty="0"/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u="sng" dirty="0" smtClean="0"/>
                        <a:t>Metall</a:t>
                      </a:r>
                      <a:r>
                        <a:rPr lang="de-DE" sz="1600" dirty="0" smtClean="0"/>
                        <a:t>:</a:t>
                      </a:r>
                      <a:r>
                        <a:rPr lang="de-DE" sz="1600" baseline="0" dirty="0" smtClean="0"/>
                        <a:t> </a:t>
                      </a:r>
                      <a:r>
                        <a:rPr lang="de-DE" sz="1600" dirty="0" smtClean="0"/>
                        <a:t>Einführung</a:t>
                      </a:r>
                      <a:r>
                        <a:rPr lang="de-DE" sz="1600" baseline="0" dirty="0" smtClean="0"/>
                        <a:t> eines online-Bestellsystems</a:t>
                      </a:r>
                    </a:p>
                    <a:p>
                      <a:r>
                        <a:rPr lang="de-DE" sz="1600" u="sng" baseline="0" dirty="0" smtClean="0"/>
                        <a:t>KFZ</a:t>
                      </a:r>
                      <a:r>
                        <a:rPr lang="de-DE" sz="1600" baseline="0" dirty="0" smtClean="0"/>
                        <a:t>: Gesundheitsförderliche Umgestaltung eines Werkstattarbeitsplatzes</a:t>
                      </a:r>
                      <a:endParaRPr lang="de-DE" sz="1600" dirty="0"/>
                    </a:p>
                  </a:txBody>
                  <a:tcPr marL="91431" marR="91431" marT="45727" marB="45727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63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el 1"/>
          <p:cNvSpPr>
            <a:spLocks noGrp="1"/>
          </p:cNvSpPr>
          <p:nvPr>
            <p:ph type="title"/>
          </p:nvPr>
        </p:nvSpPr>
        <p:spPr>
          <a:xfrm>
            <a:off x="-108520" y="116632"/>
            <a:ext cx="9001000" cy="792088"/>
          </a:xfrm>
        </p:spPr>
        <p:txBody>
          <a:bodyPr/>
          <a:lstStyle/>
          <a:p>
            <a:r>
              <a:rPr lang="de-DE" sz="3600" dirty="0" smtClean="0"/>
              <a:t>Kundenanalyse</a:t>
            </a:r>
          </a:p>
        </p:txBody>
      </p:sp>
      <p:sp>
        <p:nvSpPr>
          <p:cNvPr id="40976" name="Textfeld 10"/>
          <p:cNvSpPr txBox="1">
            <a:spLocks noChangeArrowheads="1"/>
          </p:cNvSpPr>
          <p:nvPr/>
        </p:nvSpPr>
        <p:spPr bwMode="auto">
          <a:xfrm>
            <a:off x="628543" y="1484784"/>
            <a:ext cx="7786687" cy="415498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DE" sz="2000" b="1" dirty="0" smtClean="0">
                <a:latin typeface="+mn-lt"/>
              </a:rPr>
              <a:t>Wissen Sie über Ihre Kunden Bescheid?</a:t>
            </a:r>
            <a:endParaRPr lang="de-DE" sz="2000" b="1" dirty="0">
              <a:latin typeface="+mn-lt"/>
            </a:endParaRPr>
          </a:p>
          <a:p>
            <a:pPr>
              <a:defRPr/>
            </a:pPr>
            <a:endParaRPr lang="de-DE" sz="2000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Wer sind </a:t>
            </a:r>
            <a:r>
              <a:rPr lang="de-DE" dirty="0" smtClean="0">
                <a:latin typeface="+mn-lt"/>
              </a:rPr>
              <a:t>Ihre Kunden?</a:t>
            </a:r>
          </a:p>
          <a:p>
            <a:pPr>
              <a:defRPr/>
            </a:pPr>
            <a:r>
              <a:rPr lang="de-DE" dirty="0" smtClean="0">
                <a:latin typeface="+mn-lt"/>
                <a:sym typeface="Wingdings" pitchFamily="2" charset="2"/>
              </a:rPr>
              <a:t>Wie gut kennen Sie Ihre Bedürfnisse, Wünsche oder Probleme?</a:t>
            </a:r>
            <a:endParaRPr lang="de-DE" dirty="0">
              <a:latin typeface="+mn-lt"/>
              <a:sym typeface="Wingdings" pitchFamily="2" charset="2"/>
            </a:endParaRPr>
          </a:p>
          <a:p>
            <a:pPr>
              <a:defRPr/>
            </a:pPr>
            <a:r>
              <a:rPr lang="de-DE" dirty="0" smtClean="0">
                <a:latin typeface="+mn-lt"/>
                <a:sym typeface="Wingdings" pitchFamily="2" charset="2"/>
              </a:rPr>
              <a:t>Wie gut nutzen Sie die bereits vorhandenen </a:t>
            </a:r>
            <a:r>
              <a:rPr lang="de-DE" dirty="0">
                <a:latin typeface="+mn-lt"/>
                <a:sym typeface="Wingdings" pitchFamily="2" charset="2"/>
              </a:rPr>
              <a:t>Informationen </a:t>
            </a:r>
            <a:r>
              <a:rPr lang="de-DE" dirty="0" smtClean="0">
                <a:latin typeface="+mn-lt"/>
                <a:sym typeface="Wingdings" pitchFamily="2" charset="2"/>
              </a:rPr>
              <a:t>über Ihre Kunden?</a:t>
            </a:r>
            <a:endParaRPr lang="de-DE" dirty="0">
              <a:latin typeface="+mn-lt"/>
              <a:sym typeface="Wingdings" pitchFamily="2" charset="2"/>
            </a:endParaRPr>
          </a:p>
          <a:p>
            <a:pPr>
              <a:defRPr/>
            </a:pPr>
            <a:endParaRPr lang="de-DE" sz="2000" dirty="0">
              <a:latin typeface="+mn-lt"/>
            </a:endParaRPr>
          </a:p>
          <a:p>
            <a:pPr>
              <a:defRPr/>
            </a:pPr>
            <a:r>
              <a:rPr lang="de-DE" sz="2000" b="1" dirty="0">
                <a:latin typeface="+mn-lt"/>
              </a:rPr>
              <a:t>Möglicher </a:t>
            </a:r>
            <a:r>
              <a:rPr lang="de-DE" sz="2000" b="1" dirty="0" smtClean="0">
                <a:latin typeface="+mn-lt"/>
              </a:rPr>
              <a:t>Nutzen einer Kundenanalyse:</a:t>
            </a:r>
            <a:endParaRPr lang="de-DE" sz="2000" b="1" dirty="0">
              <a:latin typeface="+mn-lt"/>
            </a:endParaRPr>
          </a:p>
          <a:p>
            <a:pPr>
              <a:defRPr/>
            </a:pPr>
            <a:endParaRPr lang="de-DE" dirty="0" smtClean="0">
              <a:latin typeface="+mn-lt"/>
            </a:endParaRPr>
          </a:p>
          <a:p>
            <a:pPr>
              <a:defRPr/>
            </a:pPr>
            <a:r>
              <a:rPr lang="de-DE" dirty="0" smtClean="0">
                <a:latin typeface="+mn-lt"/>
              </a:rPr>
              <a:t>Ideen </a:t>
            </a:r>
            <a:r>
              <a:rPr lang="de-DE" dirty="0">
                <a:latin typeface="+mn-lt"/>
              </a:rPr>
              <a:t>für neue/verbesserte </a:t>
            </a:r>
            <a:r>
              <a:rPr lang="de-DE" dirty="0" smtClean="0">
                <a:latin typeface="+mn-lt"/>
              </a:rPr>
              <a:t>Leistungsangebote</a:t>
            </a:r>
          </a:p>
          <a:p>
            <a:pPr>
              <a:defRPr/>
            </a:pPr>
            <a:r>
              <a:rPr lang="de-DE" dirty="0" smtClean="0">
                <a:latin typeface="+mn-lt"/>
              </a:rPr>
              <a:t>bessere </a:t>
            </a:r>
            <a:r>
              <a:rPr lang="de-DE" dirty="0" err="1" smtClean="0">
                <a:latin typeface="+mn-lt"/>
              </a:rPr>
              <a:t>Akquisestrategie</a:t>
            </a:r>
            <a:endParaRPr lang="de-DE" dirty="0" smtClean="0">
              <a:latin typeface="+mn-lt"/>
            </a:endParaRPr>
          </a:p>
          <a:p>
            <a:pPr>
              <a:defRPr/>
            </a:pPr>
            <a:r>
              <a:rPr lang="de-DE" dirty="0" smtClean="0">
                <a:latin typeface="+mn-lt"/>
              </a:rPr>
              <a:t>bessere Kundenbindung</a:t>
            </a:r>
          </a:p>
          <a:p>
            <a:pPr>
              <a:defRPr/>
            </a:pPr>
            <a:r>
              <a:rPr lang="de-DE" dirty="0" smtClean="0">
                <a:latin typeface="+mn-lt"/>
              </a:rPr>
              <a:t>Zugang zu  neuen Kunden</a:t>
            </a:r>
            <a:endParaRPr lang="de-DE" dirty="0">
              <a:latin typeface="+mn-lt"/>
            </a:endParaRPr>
          </a:p>
          <a:p>
            <a:pPr algn="ctr">
              <a:defRPr/>
            </a:pPr>
            <a:endParaRPr lang="de-DE" sz="2000" b="1" dirty="0" smtClean="0">
              <a:latin typeface="+mn-lt"/>
            </a:endParaRPr>
          </a:p>
          <a:p>
            <a:pPr algn="ctr">
              <a:defRPr/>
            </a:pPr>
            <a:r>
              <a:rPr lang="de-DE" sz="2000" b="1" dirty="0" smtClean="0">
                <a:latin typeface="+mn-lt"/>
              </a:rPr>
              <a:t>Wir </a:t>
            </a:r>
            <a:r>
              <a:rPr lang="de-DE" sz="2000" b="1" dirty="0">
                <a:latin typeface="+mn-lt"/>
              </a:rPr>
              <a:t>bieten Ihnen </a:t>
            </a:r>
            <a:r>
              <a:rPr lang="de-DE" sz="2000" b="1" dirty="0" smtClean="0">
                <a:latin typeface="+mn-lt"/>
              </a:rPr>
              <a:t>gern Unterstützung </a:t>
            </a:r>
            <a:r>
              <a:rPr lang="de-DE" sz="2000" b="1" dirty="0">
                <a:latin typeface="+mn-lt"/>
              </a:rPr>
              <a:t>an</a:t>
            </a:r>
            <a:r>
              <a:rPr lang="de-DE" sz="2000" b="1" dirty="0" smtClean="0">
                <a:latin typeface="+mn-lt"/>
              </a:rPr>
              <a:t>.</a:t>
            </a:r>
            <a:endParaRPr lang="de-DE" sz="2000" dirty="0" smtClean="0">
              <a:latin typeface="+mn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602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feld 1"/>
          <p:cNvSpPr txBox="1">
            <a:spLocks noChangeArrowheads="1"/>
          </p:cNvSpPr>
          <p:nvPr/>
        </p:nvSpPr>
        <p:spPr bwMode="auto">
          <a:xfrm>
            <a:off x="683568" y="1772816"/>
            <a:ext cx="7785100" cy="261610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200000"/>
              </a:lnSpc>
              <a:buFontTx/>
              <a:buAutoNum type="arabicPlain"/>
              <a:defRPr/>
            </a:pPr>
            <a:r>
              <a:rPr lang="de-DE" sz="2400" b="1" dirty="0" smtClean="0">
                <a:latin typeface="+mn-lt"/>
              </a:rPr>
              <a:t>Innovationsverständnis</a:t>
            </a:r>
          </a:p>
          <a:p>
            <a:pPr eaLnBrk="1" hangingPunct="1">
              <a:lnSpc>
                <a:spcPct val="200000"/>
              </a:lnSpc>
              <a:buFontTx/>
              <a:buAutoNum type="arabicPlain"/>
              <a:defRPr/>
            </a:pPr>
            <a:r>
              <a:rPr lang="de-DE" sz="2400" b="1" dirty="0" smtClean="0">
                <a:latin typeface="+mn-lt"/>
              </a:rPr>
              <a:t>Trends und Nachfragepotenziale im Handwerk</a:t>
            </a:r>
          </a:p>
          <a:p>
            <a:pPr eaLnBrk="1" hangingPunct="1">
              <a:lnSpc>
                <a:spcPct val="200000"/>
              </a:lnSpc>
              <a:buFontTx/>
              <a:buAutoNum type="arabicPlain"/>
              <a:defRPr/>
            </a:pPr>
            <a:r>
              <a:rPr lang="de-DE" sz="2400" b="1" dirty="0" smtClean="0">
                <a:latin typeface="+mn-lt"/>
              </a:rPr>
              <a:t>Innovative Ideen mit </a:t>
            </a:r>
            <a:r>
              <a:rPr lang="de-DE" sz="2400" b="1" dirty="0" err="1" smtClean="0">
                <a:latin typeface="+mn-lt"/>
              </a:rPr>
              <a:t>InnoGeKo</a:t>
            </a:r>
            <a:r>
              <a:rPr lang="de-DE" sz="2400" b="1" dirty="0" smtClean="0">
                <a:latin typeface="+mn-lt"/>
              </a:rPr>
              <a:t> entwickeln und umsetzen</a:t>
            </a:r>
          </a:p>
          <a:p>
            <a:pPr marL="0" indent="0" eaLnBrk="1" hangingPunct="1">
              <a:defRPr/>
            </a:pPr>
            <a:r>
              <a:rPr lang="de-DE" sz="2000" b="1" dirty="0" smtClean="0">
                <a:latin typeface="+mn-lt"/>
              </a:rPr>
              <a:t>	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232" y="260648"/>
            <a:ext cx="9001000" cy="792088"/>
          </a:xfrm>
        </p:spPr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56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el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264696" cy="648072"/>
          </a:xfrm>
        </p:spPr>
        <p:txBody>
          <a:bodyPr>
            <a:noAutofit/>
          </a:bodyPr>
          <a:lstStyle/>
          <a:p>
            <a:r>
              <a:rPr lang="de-DE" dirty="0" smtClean="0"/>
              <a:t>Wettbewerbsanalyse</a:t>
            </a:r>
          </a:p>
        </p:txBody>
      </p:sp>
      <p:sp>
        <p:nvSpPr>
          <p:cNvPr id="30725" name="Textfeld 8"/>
          <p:cNvSpPr txBox="1">
            <a:spLocks noChangeArrowheads="1"/>
          </p:cNvSpPr>
          <p:nvPr/>
        </p:nvSpPr>
        <p:spPr bwMode="auto">
          <a:xfrm>
            <a:off x="767797" y="1340768"/>
            <a:ext cx="7930654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000" b="1" dirty="0"/>
              <a:t>Wissen Sie über Ihre Hauptwettbewerber Bescheid?</a:t>
            </a:r>
          </a:p>
          <a:p>
            <a:endParaRPr lang="de-DE" dirty="0"/>
          </a:p>
          <a:p>
            <a:pPr>
              <a:spcAft>
                <a:spcPts val="600"/>
              </a:spcAft>
            </a:pPr>
            <a:r>
              <a:rPr lang="de-DE" dirty="0"/>
              <a:t>Welchen </a:t>
            </a:r>
            <a:r>
              <a:rPr lang="de-DE" b="1" dirty="0"/>
              <a:t>Marktanteil</a:t>
            </a:r>
            <a:r>
              <a:rPr lang="de-DE" dirty="0"/>
              <a:t> haben Ihre Hauptwettbewerber?</a:t>
            </a:r>
          </a:p>
          <a:p>
            <a:pPr>
              <a:spcAft>
                <a:spcPts val="600"/>
              </a:spcAft>
            </a:pPr>
            <a:r>
              <a:rPr lang="de-DE" dirty="0"/>
              <a:t>Worin unterscheidet sich deren </a:t>
            </a:r>
            <a:r>
              <a:rPr lang="de-DE" b="1" dirty="0"/>
              <a:t>Leistungsangebot</a:t>
            </a:r>
            <a:r>
              <a:rPr lang="de-DE" dirty="0"/>
              <a:t> von Ihrem?</a:t>
            </a:r>
          </a:p>
          <a:p>
            <a:pPr>
              <a:spcAft>
                <a:spcPts val="600"/>
              </a:spcAft>
            </a:pPr>
            <a:r>
              <a:rPr lang="de-DE" dirty="0"/>
              <a:t>Wer weist die erfolgreichste </a:t>
            </a:r>
            <a:r>
              <a:rPr lang="de-DE" b="1" dirty="0"/>
              <a:t>Entwicklung</a:t>
            </a:r>
            <a:r>
              <a:rPr lang="de-DE" dirty="0"/>
              <a:t> in den letzten Jahren auf?</a:t>
            </a:r>
          </a:p>
          <a:p>
            <a:pPr>
              <a:spcAft>
                <a:spcPts val="600"/>
              </a:spcAft>
            </a:pPr>
            <a:r>
              <a:rPr lang="de-DE" dirty="0"/>
              <a:t>Welche </a:t>
            </a:r>
            <a:r>
              <a:rPr lang="de-DE" b="1" dirty="0"/>
              <a:t>Marketingstrategien</a:t>
            </a:r>
            <a:r>
              <a:rPr lang="de-DE" dirty="0"/>
              <a:t> verfolgen die Hauptwettbewerber? 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Welches </a:t>
            </a:r>
            <a:r>
              <a:rPr lang="de-DE" b="1" dirty="0"/>
              <a:t>Image</a:t>
            </a:r>
            <a:r>
              <a:rPr lang="de-DE" dirty="0"/>
              <a:t> haben die Hauptwettbewerber?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Haben Sie </a:t>
            </a:r>
            <a:r>
              <a:rPr lang="de-DE" b="1" dirty="0"/>
              <a:t>Aufträge</a:t>
            </a:r>
            <a:r>
              <a:rPr lang="de-DE" dirty="0"/>
              <a:t> </a:t>
            </a:r>
            <a:r>
              <a:rPr lang="de-DE" dirty="0" smtClean="0"/>
              <a:t>gegen </a:t>
            </a:r>
            <a:r>
              <a:rPr lang="de-DE" dirty="0"/>
              <a:t>wichtige Wettbewerber </a:t>
            </a:r>
            <a:r>
              <a:rPr lang="de-DE" b="1" dirty="0" smtClean="0"/>
              <a:t>verloren </a:t>
            </a:r>
            <a:r>
              <a:rPr lang="de-DE" dirty="0" smtClean="0"/>
              <a:t>und warum?</a:t>
            </a:r>
            <a:endParaRPr lang="de-DE" dirty="0"/>
          </a:p>
          <a:p>
            <a:pPr>
              <a:spcAft>
                <a:spcPts val="600"/>
              </a:spcAft>
            </a:pPr>
            <a:endParaRPr lang="de-DE" sz="1100" dirty="0" smtClean="0"/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de-DE" dirty="0" smtClean="0"/>
              <a:t>Welche </a:t>
            </a:r>
            <a:r>
              <a:rPr lang="de-DE" b="1" dirty="0"/>
              <a:t>Anregungen</a:t>
            </a:r>
            <a:r>
              <a:rPr lang="de-DE" dirty="0"/>
              <a:t> lassen sich aus der Arbeit der Wettbewerber auf Ihr Unternehmen übertragen</a:t>
            </a:r>
            <a:r>
              <a:rPr lang="de-DE" dirty="0" smtClean="0"/>
              <a:t>?</a:t>
            </a:r>
          </a:p>
          <a:p>
            <a:pPr>
              <a:spcAft>
                <a:spcPts val="600"/>
              </a:spcAft>
            </a:pPr>
            <a:endParaRPr lang="de-DE" sz="1200" dirty="0" smtClean="0"/>
          </a:p>
          <a:p>
            <a:pPr algn="ctr">
              <a:spcAft>
                <a:spcPts val="600"/>
              </a:spcAft>
            </a:pPr>
            <a:r>
              <a:rPr lang="de-DE" b="1" dirty="0"/>
              <a:t>Wir bieten Ihnen </a:t>
            </a:r>
            <a:r>
              <a:rPr lang="de-DE" b="1" dirty="0" smtClean="0"/>
              <a:t>gern Unterstützung </a:t>
            </a:r>
            <a:r>
              <a:rPr lang="de-DE" b="1" dirty="0"/>
              <a:t>an</a:t>
            </a:r>
            <a:r>
              <a:rPr lang="de-DE" b="1" dirty="0" smtClean="0"/>
              <a:t>.</a:t>
            </a:r>
            <a:endParaRPr lang="de-DE" dirty="0"/>
          </a:p>
        </p:txBody>
      </p:sp>
      <p:sp>
        <p:nvSpPr>
          <p:cNvPr id="30726" name="Textfeld 5"/>
          <p:cNvSpPr txBox="1">
            <a:spLocks noChangeArrowheads="1"/>
          </p:cNvSpPr>
          <p:nvPr/>
        </p:nvSpPr>
        <p:spPr bwMode="auto">
          <a:xfrm>
            <a:off x="539552" y="5805264"/>
            <a:ext cx="74707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Quelle: 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</a:rPr>
              <a:t>Pleschak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, F., 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</a:rPr>
              <a:t>Sabisch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, H. (1996): Innovationsmanagement, Stuttgart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8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el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264696" cy="648072"/>
          </a:xfrm>
        </p:spPr>
        <p:txBody>
          <a:bodyPr>
            <a:noAutofit/>
          </a:bodyPr>
          <a:lstStyle/>
          <a:p>
            <a:r>
              <a:rPr lang="de-DE" dirty="0" smtClean="0"/>
              <a:t>Altersstrukturanalyse</a:t>
            </a:r>
          </a:p>
        </p:txBody>
      </p:sp>
      <p:sp>
        <p:nvSpPr>
          <p:cNvPr id="30725" name="Textfeld 8"/>
          <p:cNvSpPr txBox="1">
            <a:spLocks noChangeArrowheads="1"/>
          </p:cNvSpPr>
          <p:nvPr/>
        </p:nvSpPr>
        <p:spPr bwMode="auto">
          <a:xfrm>
            <a:off x="683568" y="1340768"/>
            <a:ext cx="7930654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000" b="1" dirty="0"/>
              <a:t>Wissen Sie über </a:t>
            </a:r>
            <a:r>
              <a:rPr lang="de-DE" sz="2000" b="1" dirty="0" smtClean="0"/>
              <a:t>die Altersstruktur und das Kompetenzprofil Ihrer Belegschaft Bescheid?</a:t>
            </a:r>
          </a:p>
          <a:p>
            <a:endParaRPr lang="de-DE" dirty="0"/>
          </a:p>
          <a:p>
            <a:pPr>
              <a:spcAft>
                <a:spcPts val="600"/>
              </a:spcAft>
            </a:pPr>
            <a:r>
              <a:rPr lang="de-DE" dirty="0"/>
              <a:t>Wie entwickelt sich die Altersstruktur der Belegschaft in den nächsten 10 Jahren?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Welche Mitarbeiter scheiden wann altersbedingt aus? 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Wie verändert sich dadurch das Kompetenzprofil der Belegschaft?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Wie sieht Ihr zukünftiger Personalbedarf aus?</a:t>
            </a:r>
          </a:p>
          <a:p>
            <a:pPr>
              <a:spcAft>
                <a:spcPts val="600"/>
              </a:spcAft>
            </a:pPr>
            <a:endParaRPr lang="de-DE" dirty="0" smtClean="0"/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de-DE" dirty="0" smtClean="0"/>
              <a:t>Der Einsatz von Analysetools könnte hilfreich sein. </a:t>
            </a:r>
            <a:endParaRPr lang="de-DE" sz="1100" dirty="0" smtClean="0"/>
          </a:p>
          <a:p>
            <a:pPr>
              <a:spcAft>
                <a:spcPts val="600"/>
              </a:spcAft>
            </a:pPr>
            <a:endParaRPr lang="de-DE" sz="1200" dirty="0" smtClean="0"/>
          </a:p>
          <a:p>
            <a:pPr algn="ctr">
              <a:spcAft>
                <a:spcPts val="600"/>
              </a:spcAft>
            </a:pPr>
            <a:r>
              <a:rPr lang="de-DE" b="1" dirty="0" smtClean="0"/>
              <a:t>Wir bieten Ihnen gern Unterstützung an.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96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sz="3600" dirty="0" smtClean="0"/>
              <a:t>Ergebnisse einer Firmenbefragung</a:t>
            </a:r>
          </a:p>
        </p:txBody>
      </p:sp>
      <p:sp>
        <p:nvSpPr>
          <p:cNvPr id="4100" name="Textfeld 2"/>
          <p:cNvSpPr txBox="1">
            <a:spLocks noChangeArrowheads="1"/>
          </p:cNvSpPr>
          <p:nvPr/>
        </p:nvSpPr>
        <p:spPr bwMode="auto">
          <a:xfrm>
            <a:off x="469662" y="1268760"/>
            <a:ext cx="8134785" cy="486287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600" dirty="0" smtClean="0">
                <a:latin typeface="+mn-lt"/>
              </a:rPr>
              <a:t>70 Handwerksbetriebe der Region Osnabrück-Emsland  aus 5 Gewerken realisierten im Fünfjahreszeitraum 2009 bis 2013 insgesamt 232 Innovationen:</a:t>
            </a:r>
          </a:p>
          <a:p>
            <a:pPr eaLnBrk="1" hangingPunct="1">
              <a:defRPr/>
            </a:pPr>
            <a:endParaRPr lang="de-DE" sz="1600" dirty="0" smtClean="0">
              <a:latin typeface="+mn-lt"/>
            </a:endParaRPr>
          </a:p>
          <a:p>
            <a:pPr eaLnBrk="1" hangingPunct="1">
              <a:defRPr/>
            </a:pPr>
            <a:r>
              <a:rPr lang="de-DE" sz="1600" b="1" dirty="0" smtClean="0">
                <a:latin typeface="+mn-lt"/>
              </a:rPr>
              <a:t>100 Produkt-/Dienstleistungsinnovationen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Verbessertes Marketing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Spezialisierung/Angebotsänderung/Kundenwechsel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Verbessertes/neues Produkt/Neue Dienstleistung</a:t>
            </a:r>
          </a:p>
          <a:p>
            <a:pPr lvl="1" eaLnBrk="1" hangingPunct="1">
              <a:buFontTx/>
              <a:buChar char="-"/>
              <a:defRPr/>
            </a:pPr>
            <a:endParaRPr lang="de-DE" sz="1100" dirty="0" smtClean="0">
              <a:latin typeface="+mn-lt"/>
            </a:endParaRPr>
          </a:p>
          <a:p>
            <a:pPr eaLnBrk="1" hangingPunct="1">
              <a:defRPr/>
            </a:pPr>
            <a:r>
              <a:rPr lang="de-DE" sz="1600" b="1" dirty="0" smtClean="0">
                <a:latin typeface="+mn-lt"/>
              </a:rPr>
              <a:t>96 Prozessinnovationen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Einsatz neuer Maschinen/Geräte/Software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Änderung von Abläufen/Verfahren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Betriebserweiterungen/-verlagerungen</a:t>
            </a:r>
          </a:p>
          <a:p>
            <a:pPr lvl="1" eaLnBrk="1" hangingPunct="1">
              <a:buFontTx/>
              <a:buChar char="-"/>
              <a:defRPr/>
            </a:pPr>
            <a:endParaRPr lang="de-DE" sz="1100" dirty="0" smtClean="0">
              <a:latin typeface="+mn-lt"/>
            </a:endParaRPr>
          </a:p>
          <a:p>
            <a:pPr eaLnBrk="1" hangingPunct="1">
              <a:defRPr/>
            </a:pPr>
            <a:r>
              <a:rPr lang="de-DE" sz="1600" b="1" dirty="0" smtClean="0">
                <a:latin typeface="+mn-lt"/>
              </a:rPr>
              <a:t>36 Sozialinnovationen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Veränderte Arbeitszeitregelungen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Teambildungsmaßnahmen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Spezielle Schulungen</a:t>
            </a:r>
          </a:p>
          <a:p>
            <a:pPr lvl="1" eaLnBrk="1" hangingPunct="1">
              <a:buFontTx/>
              <a:buChar char="-"/>
              <a:defRPr/>
            </a:pPr>
            <a:r>
              <a:rPr lang="de-DE" sz="1600" dirty="0" smtClean="0">
                <a:latin typeface="+mn-lt"/>
              </a:rPr>
              <a:t>Gesundheitsförderliche Maßnahmen </a:t>
            </a:r>
          </a:p>
          <a:p>
            <a:pPr indent="-285750" eaLnBrk="1" hangingPunct="1">
              <a:defRPr/>
            </a:pPr>
            <a:endParaRPr lang="de-DE" sz="1100" dirty="0" smtClean="0">
              <a:latin typeface="+mn-lt"/>
            </a:endParaRPr>
          </a:p>
          <a:p>
            <a:pPr indent="-285750" eaLnBrk="1" hangingPunct="1">
              <a:defRPr/>
            </a:pPr>
            <a:r>
              <a:rPr lang="de-DE" sz="1100" dirty="0" smtClean="0">
                <a:latin typeface="+mn-lt"/>
              </a:rPr>
              <a:t>Quelle:  Firmenbefragung im Rahmen des BMBF-geförderten Verbundprojekts </a:t>
            </a:r>
            <a:r>
              <a:rPr lang="de-DE" sz="1100" dirty="0" err="1" smtClean="0">
                <a:latin typeface="+mn-lt"/>
              </a:rPr>
              <a:t>HanD</a:t>
            </a:r>
            <a:r>
              <a:rPr lang="de-DE" sz="1100" dirty="0" smtClean="0">
                <a:latin typeface="+mn-lt"/>
              </a:rPr>
              <a:t>/I: Innovationen durch gesunde Unternehmensstrukturen im handwerklichen Kleinbetrieb im Zeitraum von  Oktober 2012 bis März 2013</a:t>
            </a:r>
            <a:endParaRPr lang="de-DE" sz="1100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14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sz="3600" dirty="0" smtClean="0"/>
              <a:t>Innovationsverständnis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39552" y="1484784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 smtClean="0"/>
              <a:t>Betriebliche </a:t>
            </a:r>
            <a:r>
              <a:rPr lang="de-DE" dirty="0"/>
              <a:t>Veränderung </a:t>
            </a:r>
            <a:r>
              <a:rPr lang="de-DE" dirty="0" smtClean="0"/>
              <a:t>ist eine </a:t>
            </a:r>
            <a:r>
              <a:rPr lang="de-DE" dirty="0"/>
              <a:t>Innovation, wenn sie erstmals durchgeführt wird – unabhängig davon, ob diese bereits in anderen Betrieben realisiert wurde </a:t>
            </a:r>
          </a:p>
          <a:p>
            <a:pPr>
              <a:defRPr/>
            </a:pPr>
            <a:endParaRPr lang="de-DE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/>
              <a:t>Das Ausmaß der Veränderung bestimmt den sog. Innovationsgrad (z</a:t>
            </a:r>
            <a:r>
              <a:rPr lang="de-DE" dirty="0" smtClean="0"/>
              <a:t>. B</a:t>
            </a:r>
            <a:r>
              <a:rPr lang="de-DE" dirty="0"/>
              <a:t>. gering, mittel, groß), wobei es kein objektives Bewertungsmaß gibt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/>
              <a:t>Innovationen können nicht nur auf das Leistungsangebot (Produkte und Dienstleistungen für den Kunden) bezogen sein, sondern auch auf betriebliche Prozesse und Maßnahmen im sozialen Bereich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dirty="0"/>
              <a:t>Es gibt </a:t>
            </a:r>
            <a:r>
              <a:rPr lang="de-DE" dirty="0" smtClean="0"/>
              <a:t>interne und externe </a:t>
            </a:r>
            <a:r>
              <a:rPr lang="de-DE" dirty="0"/>
              <a:t>Anstöße für Innovationen: Kunden, Konkurrenten, technologische Entwicklung, </a:t>
            </a:r>
            <a:r>
              <a:rPr lang="de-DE" dirty="0" smtClean="0"/>
              <a:t>ineffiziente betriebliche Abläufe, veränderte Anforderungen an die Gestaltung von Arbeitsplätzen (Alterung), …</a:t>
            </a:r>
            <a:endParaRPr lang="de-DE" dirty="0"/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12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4"/>
          <p:cNvSpPr>
            <a:spLocks noGrp="1"/>
          </p:cNvSpPr>
          <p:nvPr>
            <p:ph type="title"/>
          </p:nvPr>
        </p:nvSpPr>
        <p:spPr>
          <a:xfrm>
            <a:off x="5868143" y="260648"/>
            <a:ext cx="2707819" cy="792088"/>
          </a:xfrm>
        </p:spPr>
        <p:txBody>
          <a:bodyPr anchor="t"/>
          <a:lstStyle/>
          <a:p>
            <a:r>
              <a:rPr lang="de-DE" sz="3600" dirty="0" smtClean="0"/>
              <a:t>Inhalt</a:t>
            </a:r>
          </a:p>
        </p:txBody>
      </p:sp>
      <p:sp>
        <p:nvSpPr>
          <p:cNvPr id="17412" name="Textfeld 1"/>
          <p:cNvSpPr txBox="1">
            <a:spLocks noChangeArrowheads="1"/>
          </p:cNvSpPr>
          <p:nvPr/>
        </p:nvSpPr>
        <p:spPr bwMode="auto">
          <a:xfrm>
            <a:off x="755576" y="1947995"/>
            <a:ext cx="7785100" cy="261610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200000"/>
              </a:lnSpc>
              <a:buFontTx/>
              <a:buAutoNum type="arabicPlain"/>
              <a:defRPr/>
            </a:pPr>
            <a:r>
              <a:rPr lang="de-DE" sz="2400" b="1" dirty="0" smtClean="0">
                <a:latin typeface="+mn-lt"/>
              </a:rPr>
              <a:t>Innovationsverständnis</a:t>
            </a:r>
          </a:p>
          <a:p>
            <a:pPr eaLnBrk="1" hangingPunct="1">
              <a:lnSpc>
                <a:spcPct val="200000"/>
              </a:lnSpc>
              <a:buFontTx/>
              <a:buAutoNum type="arabicPlain"/>
              <a:defRPr/>
            </a:pPr>
            <a:r>
              <a:rPr lang="de-DE" sz="2400" b="1" dirty="0" smtClean="0">
                <a:solidFill>
                  <a:srgbClr val="FF3300"/>
                </a:solidFill>
                <a:latin typeface="+mn-lt"/>
              </a:rPr>
              <a:t>Trends und Nachfragepotenziale im Handwerk</a:t>
            </a:r>
          </a:p>
          <a:p>
            <a:pPr eaLnBrk="1" hangingPunct="1">
              <a:lnSpc>
                <a:spcPct val="200000"/>
              </a:lnSpc>
              <a:buFontTx/>
              <a:buAutoNum type="arabicPlain"/>
              <a:defRPr/>
            </a:pPr>
            <a:r>
              <a:rPr lang="de-DE" sz="2400" b="1" dirty="0" smtClean="0">
                <a:latin typeface="+mn-lt"/>
              </a:rPr>
              <a:t>Innovative Ideen mit </a:t>
            </a:r>
            <a:r>
              <a:rPr lang="de-DE" sz="2400" b="1" dirty="0" err="1" smtClean="0">
                <a:latin typeface="+mn-lt"/>
              </a:rPr>
              <a:t>InnoGeKo</a:t>
            </a:r>
            <a:r>
              <a:rPr lang="de-DE" sz="2400" b="1" dirty="0" smtClean="0">
                <a:latin typeface="+mn-lt"/>
              </a:rPr>
              <a:t> entwickeln und umsetzen</a:t>
            </a:r>
          </a:p>
          <a:p>
            <a:pPr marL="0" indent="0" eaLnBrk="1" hangingPunct="1">
              <a:defRPr/>
            </a:pPr>
            <a:r>
              <a:rPr lang="de-DE" sz="2000" b="1" dirty="0" smtClean="0">
                <a:latin typeface="+mn-lt"/>
              </a:rPr>
              <a:t>	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61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704856" cy="791815"/>
          </a:xfrm>
        </p:spPr>
        <p:txBody>
          <a:bodyPr anchor="t">
            <a:normAutofit/>
          </a:bodyPr>
          <a:lstStyle/>
          <a:p>
            <a:r>
              <a:rPr lang="de-DE" sz="3600" dirty="0" smtClean="0"/>
              <a:t>Bedeutende Trends für das Handwerk</a:t>
            </a:r>
          </a:p>
        </p:txBody>
      </p:sp>
      <p:sp>
        <p:nvSpPr>
          <p:cNvPr id="16388" name="Textfeld 1"/>
          <p:cNvSpPr txBox="1">
            <a:spLocks noChangeArrowheads="1"/>
          </p:cNvSpPr>
          <p:nvPr/>
        </p:nvSpPr>
        <p:spPr bwMode="auto">
          <a:xfrm>
            <a:off x="746125" y="1268413"/>
            <a:ext cx="7335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701675" y="1314450"/>
            <a:ext cx="7696200" cy="48628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de-DE" sz="2400" b="1" dirty="0">
                <a:latin typeface="+mn-lt"/>
              </a:rPr>
              <a:t>Drei bedeutende Trends für das Handwerk: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de-DE" sz="2400" b="1" dirty="0">
                <a:latin typeface="+mn-lt"/>
              </a:rPr>
              <a:t> </a:t>
            </a:r>
            <a:r>
              <a:rPr lang="de-DE" sz="2400" dirty="0">
                <a:latin typeface="+mn-lt"/>
              </a:rPr>
              <a:t>Demografische Entwicklung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de-DE" sz="2400" dirty="0">
                <a:latin typeface="+mn-lt"/>
              </a:rPr>
              <a:t> Zunehmende Verbreitung von IKT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de-DE" sz="2400" dirty="0">
                <a:latin typeface="+mn-lt"/>
              </a:rPr>
              <a:t> Steigendes </a:t>
            </a:r>
            <a:r>
              <a:rPr lang="de-DE" sz="2400" dirty="0" smtClean="0">
                <a:latin typeface="+mn-lt"/>
              </a:rPr>
              <a:t>Umweltbewusstsein</a:t>
            </a:r>
          </a:p>
          <a:p>
            <a:pPr>
              <a:lnSpc>
                <a:spcPct val="200000"/>
              </a:lnSpc>
              <a:defRPr/>
            </a:pPr>
            <a:endParaRPr lang="de-DE" sz="2400" dirty="0" smtClean="0"/>
          </a:p>
          <a:p>
            <a:pPr>
              <a:lnSpc>
                <a:spcPct val="200000"/>
              </a:lnSpc>
              <a:defRPr/>
            </a:pPr>
            <a:endParaRPr lang="de-DE" sz="2400" dirty="0"/>
          </a:p>
          <a:p>
            <a:pPr>
              <a:defRPr/>
            </a:pPr>
            <a:r>
              <a:rPr lang="de-DE" sz="1100" dirty="0" smtClean="0">
                <a:latin typeface="+mn-lt"/>
              </a:rPr>
              <a:t>Quelle: DHI (Hrsg.): Bernhard </a:t>
            </a:r>
            <a:r>
              <a:rPr lang="de-DE" sz="1100" dirty="0" err="1" smtClean="0">
                <a:latin typeface="+mn-lt"/>
              </a:rPr>
              <a:t>Zoch</a:t>
            </a:r>
            <a:r>
              <a:rPr lang="de-DE" sz="1100" dirty="0" smtClean="0">
                <a:latin typeface="+mn-lt"/>
              </a:rPr>
              <a:t> (2011): Wichtige Trends und daraus resultierende Marktpotenziale für das Handwerk. München</a:t>
            </a:r>
            <a:endParaRPr lang="de-DE" sz="1100" dirty="0">
              <a:latin typeface="+mn-lt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93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Trend 1: Demografischer Wandel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57225" y="1538288"/>
            <a:ext cx="7994650" cy="3878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de-DE" sz="2400" b="1" dirty="0">
                <a:latin typeface="+mn-lt"/>
              </a:rPr>
              <a:t>Potenziale: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de-DE" sz="2400" dirty="0">
                <a:latin typeface="+mn-lt"/>
              </a:rPr>
              <a:t>Weiter wachsendes Marktsegment der Älteren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de-DE" sz="2400" dirty="0">
                <a:latin typeface="+mn-lt"/>
              </a:rPr>
              <a:t>Hohes Kaufkraftpotenzial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  <a:defRPr/>
            </a:pPr>
            <a:r>
              <a:rPr lang="de-DE" sz="2400" dirty="0">
                <a:latin typeface="+mn-lt"/>
              </a:rPr>
              <a:t>Hohe Erwartungen an Qualität und Service</a:t>
            </a:r>
          </a:p>
          <a:p>
            <a:pPr>
              <a:defRPr/>
            </a:pPr>
            <a:endParaRPr lang="de-DE" dirty="0">
              <a:latin typeface="Arial" charset="0"/>
            </a:endParaRPr>
          </a:p>
          <a:p>
            <a:pPr>
              <a:defRPr/>
            </a:pPr>
            <a:endParaRPr lang="de-DE" dirty="0">
              <a:latin typeface="Arial" charset="0"/>
            </a:endParaRPr>
          </a:p>
          <a:p>
            <a:pPr>
              <a:defRPr/>
            </a:pPr>
            <a:endParaRPr lang="de-DE" dirty="0">
              <a:latin typeface="Arial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395536" y="5733256"/>
            <a:ext cx="81123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000" dirty="0"/>
              <a:t>Quelle: DHI (Hrsg.): Bernhard </a:t>
            </a:r>
            <a:r>
              <a:rPr lang="de-DE" sz="1000" dirty="0" err="1"/>
              <a:t>Zoch</a:t>
            </a:r>
            <a:r>
              <a:rPr lang="de-DE" sz="1000" dirty="0"/>
              <a:t> (2011): Wichtige Trends und daraus resultierende Marktpotenziale für das Handwerk. München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50972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04856" cy="792088"/>
          </a:xfrm>
        </p:spPr>
        <p:txBody>
          <a:bodyPr anchor="t">
            <a:normAutofit/>
          </a:bodyPr>
          <a:lstStyle/>
          <a:p>
            <a:r>
              <a:rPr lang="de-DE" sz="3600" dirty="0" smtClean="0"/>
              <a:t>Entwicklung der Nachfrage</a:t>
            </a:r>
          </a:p>
        </p:txBody>
      </p:sp>
      <p:sp>
        <p:nvSpPr>
          <p:cNvPr id="19460" name="Textfeld 1"/>
          <p:cNvSpPr txBox="1">
            <a:spLocks noChangeArrowheads="1"/>
          </p:cNvSpPr>
          <p:nvPr/>
        </p:nvSpPr>
        <p:spPr bwMode="auto">
          <a:xfrm>
            <a:off x="746125" y="1268413"/>
            <a:ext cx="7335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821681" y="1453356"/>
            <a:ext cx="7570291" cy="4539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 b="1" dirty="0"/>
              <a:t>Wie verändert der demografische Wandel das Handwerk?  </a:t>
            </a:r>
          </a:p>
          <a:p>
            <a:pPr>
              <a:defRPr/>
            </a:pPr>
            <a:endParaRPr lang="de-DE" sz="900" b="1" dirty="0"/>
          </a:p>
          <a:p>
            <a:pPr>
              <a:defRPr/>
            </a:pPr>
            <a:r>
              <a:rPr lang="de-DE" sz="2000" b="1" dirty="0"/>
              <a:t>Ergebnisse einer Studie:</a:t>
            </a:r>
          </a:p>
          <a:p>
            <a:pPr>
              <a:defRPr/>
            </a:pPr>
            <a:endParaRPr lang="de-DE" sz="2000" b="1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/>
              <a:t>Rein demografische Faktoren beeinflussen die Konsumentwicklung  deutlich weniger als ökonomische Faktoren</a:t>
            </a:r>
          </a:p>
          <a:p>
            <a:pPr>
              <a:defRPr/>
            </a:pPr>
            <a:endParaRPr lang="de-DE" sz="9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/>
              <a:t>Relative Bedeutung von Konsumenten unterschiedlichen Alters wird sich für die Nachfrage innerhalb einzelner Konsumentensegmente stark verändern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sz="9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de-DE" sz="2000" dirty="0"/>
              <a:t>Die insgesamt positiven Botschaften für einzelne Branchen gelten nicht für jedes Einzelunternehmen (Bevölkerungsdynamik lokal sehr unterschiedlich</a:t>
            </a:r>
            <a:r>
              <a:rPr lang="de-DE" sz="20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sz="2000" dirty="0" smtClean="0"/>
          </a:p>
          <a:p>
            <a:pPr>
              <a:defRPr/>
            </a:pPr>
            <a:r>
              <a:rPr lang="de-DE" sz="1100" dirty="0" smtClean="0"/>
              <a:t>Quelle: Haverkamp, Katarzyna (2011): Nachfragepotenziale und Absatzchancen des Handwerks im demografischen Wandel. Göttinger Handwerkswirtschaftliche Arbeitshefte Nr. 69, Duderstadt </a:t>
            </a:r>
            <a:endParaRPr lang="de-DE" sz="11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445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feld 1"/>
          <p:cNvSpPr txBox="1">
            <a:spLocks noChangeArrowheads="1"/>
          </p:cNvSpPr>
          <p:nvPr/>
        </p:nvSpPr>
        <p:spPr bwMode="auto">
          <a:xfrm>
            <a:off x="746125" y="1268413"/>
            <a:ext cx="7335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95537" y="1403350"/>
            <a:ext cx="835292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  <a:defRPr/>
            </a:pPr>
            <a:r>
              <a:rPr lang="de-DE" sz="2400" dirty="0" smtClean="0">
                <a:latin typeface="+mn-lt"/>
              </a:rPr>
              <a:t>KFZ-Handwerk </a:t>
            </a:r>
            <a:r>
              <a:rPr lang="de-DE" sz="2400" dirty="0">
                <a:latin typeface="+mn-lt"/>
              </a:rPr>
              <a:t>(Serviceleistungen für Fahrzeughalter) bleibt mittelfristig von gravierenden demografischen Effekten </a:t>
            </a:r>
            <a:r>
              <a:rPr lang="de-DE" sz="2400" dirty="0" smtClean="0">
                <a:latin typeface="+mn-lt"/>
              </a:rPr>
              <a:t>unbeeinflusst</a:t>
            </a:r>
          </a:p>
          <a:p>
            <a:pPr>
              <a:defRPr/>
            </a:pPr>
            <a:endParaRPr lang="de-DE" sz="2400" dirty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de-DE" sz="2400" dirty="0" smtClean="0">
                <a:latin typeface="+mn-lt"/>
              </a:rPr>
              <a:t>Lebensmittelhandwerke </a:t>
            </a:r>
            <a:r>
              <a:rPr lang="de-DE" sz="2400" dirty="0">
                <a:latin typeface="+mn-lt"/>
              </a:rPr>
              <a:t>können kaum profitieren 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endParaRPr lang="de-DE" sz="2400" dirty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sz="2400" dirty="0">
                <a:latin typeface="+mn-lt"/>
              </a:rPr>
              <a:t>Wirtschaftlich positive Auswirkungen für Bauhauptgewerbe, die Ausbau- und Gesundheitshandwerke sowie haushaltsnahe Dienstleistungen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704856" cy="792088"/>
          </a:xfrm>
        </p:spPr>
        <p:txBody>
          <a:bodyPr anchor="t">
            <a:normAutofit/>
          </a:bodyPr>
          <a:lstStyle/>
          <a:p>
            <a:r>
              <a:rPr lang="de-DE" sz="3600" dirty="0" smtClean="0"/>
              <a:t>Auswirkungen für einzelne Gewerke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DE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mtClean="0">
                <a:ea typeface="Calibri" panose="020F0502020204030204" pitchFamily="34" charset="0"/>
                <a:cs typeface="Times New Roman" panose="02020603050405020304" pitchFamily="18" charset="0"/>
              </a:rPr>
              <a:t>© Springer-Verlag Berlin Heidelberg 2016. Aus: A. Ducki et al.: Innovationen gesund gestalten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2BF3-6303-4A70-87C0-10AE1A22473D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539552" y="5510994"/>
            <a:ext cx="71510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/>
              <a:t>Quelle: Haverkamp, Katarzyna (2011): Nachfragepotenziale und Absatzchancen des Handwerks im demografischen Wandel. Göttinger Handwerkswirtschaftliche Arbeitshefte Nr. 69, Duderstadt </a:t>
            </a:r>
          </a:p>
        </p:txBody>
      </p:sp>
    </p:spTree>
    <p:extLst>
      <p:ext uri="{BB962C8B-B14F-4D97-AF65-F5344CB8AC3E}">
        <p14:creationId xmlns:p14="http://schemas.microsoft.com/office/powerpoint/2010/main" val="218262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1813</Words>
  <Application>Microsoft Office PowerPoint</Application>
  <PresentationFormat>Bildschirmpräsentation (4:3)</PresentationFormat>
  <Paragraphs>349</Paragraphs>
  <Slides>21</Slides>
  <Notes>21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1_Larissa</vt:lpstr>
      <vt:lpstr>Modul 1</vt:lpstr>
      <vt:lpstr>Inhalt</vt:lpstr>
      <vt:lpstr>Ergebnisse einer Firmenbefragung</vt:lpstr>
      <vt:lpstr>Innovationsverständnis</vt:lpstr>
      <vt:lpstr>Inhalt</vt:lpstr>
      <vt:lpstr>Bedeutende Trends für das Handwerk</vt:lpstr>
      <vt:lpstr>Trend 1: Demografischer Wandel</vt:lpstr>
      <vt:lpstr>Entwicklung der Nachfrage</vt:lpstr>
      <vt:lpstr>Auswirkungen für einzelne Gewerke</vt:lpstr>
      <vt:lpstr>Trend 2: Zunehmende Verbreitung von IKT</vt:lpstr>
      <vt:lpstr>Trend 3: zunehmendes Umweltbewusstsein </vt:lpstr>
      <vt:lpstr>Trends im Bäckereigewerbe</vt:lpstr>
      <vt:lpstr>Trends im KFZ-Gewerbe</vt:lpstr>
      <vt:lpstr>Trends im Tischlereigewerbe</vt:lpstr>
      <vt:lpstr>Trends im Metall- und Elektro-Gewerbe</vt:lpstr>
      <vt:lpstr>Wettbewerbssituation in den Gewerken </vt:lpstr>
      <vt:lpstr>Inhalt</vt:lpstr>
      <vt:lpstr>Innovationen mit InnoGeKo</vt:lpstr>
      <vt:lpstr>Kundenanalyse</vt:lpstr>
      <vt:lpstr>Wettbewerbsanalyse</vt:lpstr>
      <vt:lpstr>Altersstrukturanalyse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Antje Ducki</dc:creator>
  <cp:lastModifiedBy>Martina Brandt</cp:lastModifiedBy>
  <cp:revision>72</cp:revision>
  <cp:lastPrinted>2013-05-15T15:03:20Z</cp:lastPrinted>
  <dcterms:created xsi:type="dcterms:W3CDTF">2013-05-08T16:08:08Z</dcterms:created>
  <dcterms:modified xsi:type="dcterms:W3CDTF">2016-05-10T13:09:15Z</dcterms:modified>
</cp:coreProperties>
</file>