
<file path=[Content_Types].xml><?xml version="1.0" encoding="utf-8"?>
<Types xmlns="http://schemas.openxmlformats.org/package/2006/content-types">
  <Default Extension="png" ContentType="image/png"/>
  <Default Extension="emf" ContentType="image/x-emf"/>
  <Default Extension="xls" ContentType="application/vnd.ms-excel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8" r:id="rId2"/>
    <p:sldId id="259" r:id="rId3"/>
    <p:sldId id="261" r:id="rId4"/>
    <p:sldId id="262" r:id="rId5"/>
    <p:sldId id="263" r:id="rId6"/>
    <p:sldId id="264" r:id="rId7"/>
    <p:sldId id="265" r:id="rId8"/>
    <p:sldId id="266" r:id="rId9"/>
    <p:sldId id="267" r:id="rId10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77" d="100"/>
          <a:sy n="77" d="100"/>
        </p:scale>
        <p:origin x="989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2452" y="3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noProof="0" smtClean="0"/>
              <a:t>Klicken Sie, um die Formate des Vorlagentextes zu bearbeiten</a:t>
            </a:r>
          </a:p>
          <a:p>
            <a:pPr lvl="1"/>
            <a:r>
              <a:rPr lang="de-DE" altLang="de-DE" noProof="0" smtClean="0"/>
              <a:t>Zweite Ebene</a:t>
            </a:r>
          </a:p>
          <a:p>
            <a:pPr lvl="2"/>
            <a:r>
              <a:rPr lang="de-DE" altLang="de-DE" noProof="0" smtClean="0"/>
              <a:t>Dritte Ebene</a:t>
            </a:r>
          </a:p>
          <a:p>
            <a:pPr lvl="3"/>
            <a:r>
              <a:rPr lang="de-DE" altLang="de-DE" noProof="0" smtClean="0"/>
              <a:t>Vierte Ebene</a:t>
            </a:r>
          </a:p>
          <a:p>
            <a:pPr lvl="4"/>
            <a:r>
              <a:rPr lang="de-DE" altLang="de-DE" noProof="0" smtClean="0"/>
              <a:t>Fünfte Ebene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D88635C-E7C3-4605-868C-E88D9DD79BDD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231894501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635C-E7C3-4605-868C-E88D9DD79BDD}" type="slidenum">
              <a:rPr lang="de-DE" altLang="de-DE" smtClean="0"/>
              <a:pPr/>
              <a:t>1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289622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D88635C-E7C3-4605-868C-E88D9DD79BDD}" type="slidenum">
              <a:rPr lang="de-DE" altLang="de-DE" smtClean="0"/>
              <a:pPr/>
              <a:t>4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476587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3C243034-8C23-488A-ABB3-0A02333B06BF}" type="slidenum">
              <a:rPr lang="de-DE" altLang="de-DE"/>
              <a:pPr eaLnBrk="1" hangingPunct="1">
                <a:spcBef>
                  <a:spcPct val="0"/>
                </a:spcBef>
              </a:pPr>
              <a:t>5</a:t>
            </a:fld>
            <a:endParaRPr lang="de-DE" altLang="de-DE"/>
          </a:p>
        </p:txBody>
      </p:sp>
      <p:sp>
        <p:nvSpPr>
          <p:cNvPr id="12291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2" name="Notizenplatzhalt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de-DE" altLang="de-DE" smtClean="0"/>
          </a:p>
        </p:txBody>
      </p:sp>
      <p:sp>
        <p:nvSpPr>
          <p:cNvPr id="12293" name="Foliennummernplatzhalt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BCF0C1E7-EFEB-436F-A509-62A6E9AE754F}" type="slidenum">
              <a:rPr lang="de-DE" altLang="de-DE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5</a:t>
            </a:fld>
            <a:endParaRPr lang="de-DE" altLang="de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90086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9173143A-8A47-432E-8160-6DB61F62D14F}" type="slidenum">
              <a:rPr lang="de-DE" altLang="de-DE"/>
              <a:pPr eaLnBrk="1" hangingPunct="1">
                <a:spcBef>
                  <a:spcPct val="0"/>
                </a:spcBef>
              </a:pPr>
              <a:t>8</a:t>
            </a:fld>
            <a:endParaRPr lang="de-DE" altLang="de-DE"/>
          </a:p>
        </p:txBody>
      </p:sp>
      <p:sp>
        <p:nvSpPr>
          <p:cNvPr id="13315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6" name="Notizenplatzhalt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de-DE" altLang="de-DE" smtClean="0"/>
          </a:p>
        </p:txBody>
      </p:sp>
      <p:sp>
        <p:nvSpPr>
          <p:cNvPr id="13317" name="Foliennummernplatzhalt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221F7AD6-402F-4F37-9BDA-00E71716A64C}" type="slidenum">
              <a:rPr lang="de-DE" altLang="de-DE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8</a:t>
            </a:fld>
            <a:endParaRPr lang="de-DE" altLang="de-DE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4648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B649C40-77AB-45AD-9D0A-340184FE9607}" type="slidenum">
              <a:rPr lang="de-DE" altLang="de-DE"/>
              <a:pPr eaLnBrk="1" hangingPunct="1">
                <a:spcBef>
                  <a:spcPct val="0"/>
                </a:spcBef>
              </a:pPr>
              <a:t>9</a:t>
            </a:fld>
            <a:endParaRPr lang="de-DE" altLang="de-DE"/>
          </a:p>
        </p:txBody>
      </p:sp>
      <p:sp>
        <p:nvSpPr>
          <p:cNvPr id="14339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40" name="Notizenplatzhalter 2"/>
          <p:cNvSpPr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de-DE" altLang="de-DE" sz="1800" smtClean="0">
              <a:latin typeface="Arial" panose="020B0604020202020204" pitchFamily="34" charset="0"/>
            </a:endParaRPr>
          </a:p>
        </p:txBody>
      </p:sp>
      <p:sp>
        <p:nvSpPr>
          <p:cNvPr id="14341" name="Foliennummernplatzhalter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128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128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530D5704-19B5-4485-B382-EC69B6C02566}" type="slidenum">
              <a:rPr lang="de-DE" altLang="de-DE" sz="1800">
                <a:latin typeface="Arial" panose="020B0604020202020204" pitchFamily="34" charset="0"/>
              </a:rPr>
              <a:pPr algn="r" eaLnBrk="1" hangingPunct="1">
                <a:spcBef>
                  <a:spcPct val="0"/>
                </a:spcBef>
              </a:pPr>
              <a:t>9</a:t>
            </a:fld>
            <a:endParaRPr lang="de-DE" altLang="de-DE" sz="18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2500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95536" y="5346700"/>
            <a:ext cx="76962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/>
          </a:p>
        </p:txBody>
      </p:sp>
      <p:sp>
        <p:nvSpPr>
          <p:cNvPr id="4" name="Fußzeilenplatzhalter 1"/>
          <p:cNvSpPr>
            <a:spLocks noGrp="1"/>
          </p:cNvSpPr>
          <p:nvPr>
            <p:ph type="ftr" sz="quarter" idx="3"/>
          </p:nvPr>
        </p:nvSpPr>
        <p:spPr>
          <a:xfrm>
            <a:off x="323528" y="6356350"/>
            <a:ext cx="60486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 smtClean="0"/>
          </a:p>
          <a:p>
            <a:r>
              <a:rPr lang="de-DE" dirty="0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5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B0F0"/>
                </a:solidFill>
              </a:defRPr>
            </a:lvl1pPr>
          </a:lstStyle>
          <a:p>
            <a:fld id="{E15ABE8E-A698-44B2-B778-97D3B1D24D4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147815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3568" y="4941168"/>
            <a:ext cx="76962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5" name="Fußzeilenplatzhalter 1"/>
          <p:cNvSpPr>
            <a:spLocks noGrp="1"/>
          </p:cNvSpPr>
          <p:nvPr>
            <p:ph type="ftr" sz="quarter" idx="3"/>
          </p:nvPr>
        </p:nvSpPr>
        <p:spPr>
          <a:xfrm>
            <a:off x="323528" y="6356350"/>
            <a:ext cx="60486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 smtClean="0"/>
          </a:p>
          <a:p>
            <a:r>
              <a:rPr lang="de-DE" dirty="0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6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B0F0"/>
                </a:solidFill>
              </a:defRPr>
            </a:lvl1pPr>
          </a:lstStyle>
          <a:p>
            <a:fld id="{E15ABE8E-A698-44B2-B778-97D3B1D24D44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92252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emf"/><Relationship Id="rId5" Type="http://schemas.openxmlformats.org/officeDocument/2006/relationships/image" Target="../media/image2.emf"/><Relationship Id="rId4" Type="http://schemas.openxmlformats.org/officeDocument/2006/relationships/image" Target="../media/image1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152400"/>
            <a:ext cx="7772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de-DE" altLang="de-DE" dirty="0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altLang="de-DE" dirty="0" smtClean="0"/>
              <a:t>Klicken Sie, um die Formate des Vorlagentextes zu bearbeiten</a:t>
            </a:r>
          </a:p>
          <a:p>
            <a:pPr lvl="1"/>
            <a:r>
              <a:rPr lang="de-DE" altLang="de-DE" dirty="0" smtClean="0"/>
              <a:t>Zweite Ebene</a:t>
            </a:r>
          </a:p>
          <a:p>
            <a:pPr lvl="2"/>
            <a:r>
              <a:rPr lang="de-DE" altLang="de-DE" dirty="0" smtClean="0"/>
              <a:t>Dritte Ebene</a:t>
            </a:r>
          </a:p>
          <a:p>
            <a:pPr lvl="3"/>
            <a:r>
              <a:rPr lang="de-DE" altLang="de-DE" dirty="0" smtClean="0"/>
              <a:t>Vierte Ebene</a:t>
            </a:r>
          </a:p>
          <a:p>
            <a:pPr lvl="4"/>
            <a:r>
              <a:rPr lang="de-DE" altLang="de-DE" dirty="0" smtClean="0"/>
              <a:t>Fünfte Ebene</a:t>
            </a:r>
          </a:p>
        </p:txBody>
      </p:sp>
      <p:sp>
        <p:nvSpPr>
          <p:cNvPr id="1030" name="Rectangle 14"/>
          <p:cNvSpPr>
            <a:spLocks noChangeArrowheads="1"/>
          </p:cNvSpPr>
          <p:nvPr userDrawn="1"/>
        </p:nvSpPr>
        <p:spPr bwMode="auto">
          <a:xfrm>
            <a:off x="0" y="31908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de-DE" altLang="de-DE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0" y="3190875"/>
            <a:ext cx="9144000" cy="26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r>
              <a:rPr lang="de-DE" altLang="de-DE" sz="1100" smtClean="0">
                <a:latin typeface="Arial" charset="0"/>
                <a:cs typeface="Times New Roman" pitchFamily="18" charset="0"/>
              </a:rPr>
              <a:t>   </a:t>
            </a:r>
            <a:endParaRPr lang="de-DE" altLang="de-DE" smtClean="0"/>
          </a:p>
        </p:txBody>
      </p:sp>
      <p:sp>
        <p:nvSpPr>
          <p:cNvPr id="1032" name="Rectangle 17"/>
          <p:cNvSpPr>
            <a:spLocks noChangeArrowheads="1"/>
          </p:cNvSpPr>
          <p:nvPr userDrawn="1"/>
        </p:nvSpPr>
        <p:spPr bwMode="auto">
          <a:xfrm>
            <a:off x="4162425" y="32051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de-DE" altLang="de-DE" smtClean="0"/>
          </a:p>
        </p:txBody>
      </p:sp>
      <p:sp>
        <p:nvSpPr>
          <p:cNvPr id="1033" name="Rectangle 19"/>
          <p:cNvSpPr>
            <a:spLocks noChangeArrowheads="1"/>
          </p:cNvSpPr>
          <p:nvPr userDrawn="1"/>
        </p:nvSpPr>
        <p:spPr bwMode="auto">
          <a:xfrm>
            <a:off x="4086225" y="32099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de-DE" altLang="de-DE" smtClean="0"/>
          </a:p>
        </p:txBody>
      </p:sp>
      <p:sp>
        <p:nvSpPr>
          <p:cNvPr id="1034" name="Rectangle 21"/>
          <p:cNvSpPr>
            <a:spLocks noChangeArrowheads="1"/>
          </p:cNvSpPr>
          <p:nvPr userDrawn="1"/>
        </p:nvSpPr>
        <p:spPr bwMode="auto">
          <a:xfrm>
            <a:off x="4062413" y="3200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defRPr/>
            </a:pPr>
            <a:endParaRPr lang="de-DE" altLang="de-DE" smtClean="0"/>
          </a:p>
        </p:txBody>
      </p:sp>
      <p:grpSp>
        <p:nvGrpSpPr>
          <p:cNvPr id="1035" name="Group 28"/>
          <p:cNvGrpSpPr>
            <a:grpSpLocks/>
          </p:cNvGrpSpPr>
          <p:nvPr userDrawn="1"/>
        </p:nvGrpSpPr>
        <p:grpSpPr bwMode="auto">
          <a:xfrm>
            <a:off x="3535363" y="3190875"/>
            <a:ext cx="5848350" cy="0"/>
            <a:chOff x="28" y="0"/>
            <a:chExt cx="3684" cy="0"/>
          </a:xfrm>
        </p:grpSpPr>
        <p:sp>
          <p:nvSpPr>
            <p:cNvPr id="1047" name="Rectangle 25"/>
            <p:cNvSpPr>
              <a:spLocks noChangeArrowheads="1"/>
            </p:cNvSpPr>
            <p:nvPr userDrawn="1"/>
          </p:nvSpPr>
          <p:spPr bwMode="auto">
            <a:xfrm>
              <a:off x="28" y="0"/>
              <a:ext cx="1228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</a:defRPr>
              </a:lvl9pPr>
            </a:lstStyle>
            <a:p>
              <a:pPr eaLnBrk="1" hangingPunct="1">
                <a:defRPr/>
              </a:pPr>
              <a:endParaRPr lang="de-DE" altLang="de-DE" smtClean="0"/>
            </a:p>
          </p:txBody>
        </p:sp>
        <p:sp>
          <p:nvSpPr>
            <p:cNvPr id="1048" name="Rectangle 26"/>
            <p:cNvSpPr>
              <a:spLocks noChangeArrowheads="1" noTextEdit="1"/>
            </p:cNvSpPr>
            <p:nvPr userDrawn="1"/>
          </p:nvSpPr>
          <p:spPr bwMode="auto">
            <a:xfrm>
              <a:off x="1256" y="0"/>
              <a:ext cx="1228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de-DE"/>
            </a:p>
          </p:txBody>
        </p:sp>
        <p:sp>
          <p:nvSpPr>
            <p:cNvPr id="1049" name="Rectangle 27"/>
            <p:cNvSpPr>
              <a:spLocks noChangeArrowheads="1" noTextEdit="1"/>
            </p:cNvSpPr>
            <p:nvPr userDrawn="1"/>
          </p:nvSpPr>
          <p:spPr bwMode="auto">
            <a:xfrm>
              <a:off x="2484" y="0"/>
              <a:ext cx="1228" cy="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endParaRPr lang="de-DE"/>
            </a:p>
          </p:txBody>
        </p:sp>
      </p:grpSp>
      <p:grpSp>
        <p:nvGrpSpPr>
          <p:cNvPr id="26" name="Gruppieren 9"/>
          <p:cNvGrpSpPr>
            <a:grpSpLocks/>
          </p:cNvGrpSpPr>
          <p:nvPr userDrawn="1"/>
        </p:nvGrpSpPr>
        <p:grpSpPr bwMode="auto">
          <a:xfrm>
            <a:off x="-6351" y="0"/>
            <a:ext cx="9156701" cy="1200150"/>
            <a:chOff x="0" y="-138971"/>
            <a:chExt cx="9146268" cy="1482241"/>
          </a:xfrm>
        </p:grpSpPr>
        <p:pic>
          <p:nvPicPr>
            <p:cNvPr id="27" name="Bild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953084"/>
              <a:ext cx="9144000" cy="25858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Bild 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1101229"/>
              <a:ext cx="9144000" cy="2420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9" name="Bild 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138971"/>
              <a:ext cx="9146268" cy="11297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0" name="Grafik 14"/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75" y="68873"/>
            <a:ext cx="1187450" cy="890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>
          <a:xfrm>
            <a:off x="323528" y="6356350"/>
            <a:ext cx="604867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 dirty="0" smtClean="0"/>
          </a:p>
          <a:p>
            <a:r>
              <a:rPr lang="de-DE" dirty="0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B0F0"/>
                </a:solidFill>
              </a:defRPr>
            </a:lvl1pPr>
          </a:lstStyle>
          <a:p>
            <a:fld id="{E15ABE8E-A698-44B2-B778-97D3B1D24D44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Rechteck 19"/>
          <p:cNvSpPr/>
          <p:nvPr userDrawn="1"/>
        </p:nvSpPr>
        <p:spPr>
          <a:xfrm>
            <a:off x="267629" y="1268760"/>
            <a:ext cx="8624851" cy="4864411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</p:sldLayoutIdLst>
  <p:timing>
    <p:tnLst>
      <p:par>
        <p:cTn id="1" dur="indefinite" restart="never" nodeType="tmRoot"/>
      </p:par>
    </p:tnLst>
  </p:timing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oleObject" Target="../embeddings/Microsoft_Excel_97-2003_Worksheet1.xls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el 1"/>
          <p:cNvSpPr>
            <a:spLocks noGrp="1"/>
          </p:cNvSpPr>
          <p:nvPr>
            <p:ph type="title"/>
          </p:nvPr>
        </p:nvSpPr>
        <p:spPr>
          <a:xfrm>
            <a:off x="69850" y="196850"/>
            <a:ext cx="9001125" cy="792163"/>
          </a:xfrm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de-DE" altLang="de-DE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Modul 4</a:t>
            </a:r>
          </a:p>
        </p:txBody>
      </p:sp>
      <p:sp>
        <p:nvSpPr>
          <p:cNvPr id="2051" name="Inhaltsplatzhalter 2"/>
          <p:cNvSpPr>
            <a:spLocks noGrp="1"/>
          </p:cNvSpPr>
          <p:nvPr>
            <p:ph idx="4294967295"/>
          </p:nvPr>
        </p:nvSpPr>
        <p:spPr>
          <a:xfrm>
            <a:off x="457200" y="1981200"/>
            <a:ext cx="8305800" cy="3463925"/>
          </a:xfrm>
        </p:spPr>
        <p:txBody>
          <a:bodyPr/>
          <a:lstStyle/>
          <a:p>
            <a:pPr algn="ctr" eaLnBrk="1" hangingPunct="1">
              <a:buFontTx/>
              <a:buNone/>
            </a:pPr>
            <a:endParaRPr lang="de-DE" altLang="de-DE" sz="4000" b="1" smtClean="0">
              <a:latin typeface="Calibri" panose="020F0502020204030204" pitchFamily="34" charset="0"/>
            </a:endParaRPr>
          </a:p>
          <a:p>
            <a:pPr algn="ctr" eaLnBrk="1" hangingPunct="1">
              <a:buFontTx/>
              <a:buNone/>
            </a:pPr>
            <a:r>
              <a:rPr lang="de-DE" altLang="de-DE" sz="4400" b="1" smtClean="0">
                <a:latin typeface="Calibri" panose="020F0502020204030204" pitchFamily="34" charset="0"/>
              </a:rPr>
              <a:t>Projektcafé</a:t>
            </a:r>
          </a:p>
          <a:p>
            <a:pPr algn="ctr" eaLnBrk="1" hangingPunct="1">
              <a:buFontTx/>
              <a:buNone/>
            </a:pPr>
            <a:r>
              <a:rPr lang="de-DE" altLang="de-DE" sz="3600" smtClean="0">
                <a:latin typeface="Calibri" panose="020F0502020204030204" pitchFamily="34" charset="0"/>
              </a:rPr>
              <a:t>Umsetzungspläne im Erfahrungsaustausch</a:t>
            </a:r>
          </a:p>
          <a:p>
            <a:pPr algn="ctr" eaLnBrk="1" hangingPunct="1">
              <a:buFontTx/>
              <a:buNone/>
            </a:pPr>
            <a:endParaRPr lang="de-DE" altLang="de-DE" sz="4000" smtClean="0">
              <a:latin typeface="Calibri" panose="020F0502020204030204" pitchFamily="34" charset="0"/>
            </a:endParaRPr>
          </a:p>
          <a:p>
            <a:pPr algn="ctr" eaLnBrk="1" hangingPunct="1">
              <a:buFontTx/>
              <a:buNone/>
            </a:pPr>
            <a:r>
              <a:rPr lang="de-DE" altLang="de-DE" sz="2400" smtClean="0">
                <a:latin typeface="Calibri" panose="020F0502020204030204" pitchFamily="34" charset="0"/>
              </a:rPr>
              <a:t>(Datum)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15ABE8E-A698-44B2-B778-97D3B1D24D44}" type="slidenum">
              <a:rPr lang="de-DE" smtClean="0"/>
              <a:pPr/>
              <a:t>1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el 1"/>
          <p:cNvSpPr>
            <a:spLocks noGrp="1"/>
          </p:cNvSpPr>
          <p:nvPr>
            <p:ph type="title"/>
          </p:nvPr>
        </p:nvSpPr>
        <p:spPr>
          <a:xfrm>
            <a:off x="69850" y="196850"/>
            <a:ext cx="9001125" cy="792163"/>
          </a:xfrm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de-DE" altLang="de-DE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Ablauf des heutigen Tages </a:t>
            </a:r>
          </a:p>
        </p:txBody>
      </p:sp>
      <p:sp>
        <p:nvSpPr>
          <p:cNvPr id="3075" name="Textfeld 2"/>
          <p:cNvSpPr txBox="1">
            <a:spLocks noChangeArrowheads="1"/>
          </p:cNvSpPr>
          <p:nvPr/>
        </p:nvSpPr>
        <p:spPr bwMode="auto">
          <a:xfrm>
            <a:off x="688975" y="1484313"/>
            <a:ext cx="7704138" cy="3170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0150" indent="-28575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200000"/>
              </a:lnSpc>
              <a:spcBef>
                <a:spcPct val="0"/>
              </a:spcBef>
              <a:buFont typeface="Calibri" panose="020F0502020204030204" pitchFamily="34" charset="0"/>
              <a:buAutoNum type="arabicPeriod"/>
            </a:pPr>
            <a:r>
              <a:rPr lang="de-DE" altLang="de-DE" sz="2000" dirty="0">
                <a:latin typeface="Calibri" panose="020F0502020204030204" pitchFamily="34" charset="0"/>
              </a:rPr>
              <a:t>Begrüßung und Einstieg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 typeface="Calibri" panose="020F0502020204030204" pitchFamily="34" charset="0"/>
              <a:buAutoNum type="arabicPeriod"/>
            </a:pPr>
            <a:r>
              <a:rPr lang="de-DE" altLang="de-DE" sz="2000" dirty="0">
                <a:latin typeface="Calibri" panose="020F0502020204030204" pitchFamily="34" charset="0"/>
              </a:rPr>
              <a:t>Resümee zum Ideenfindungsprozess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 typeface="Calibri" panose="020F0502020204030204" pitchFamily="34" charset="0"/>
              <a:buAutoNum type="arabicPeriod"/>
            </a:pPr>
            <a:r>
              <a:rPr lang="de-DE" altLang="de-DE" sz="2000" dirty="0" err="1" smtClean="0">
                <a:latin typeface="Calibri" panose="020F0502020204030204" pitchFamily="34" charset="0"/>
              </a:rPr>
              <a:t>Posterpräsentationen</a:t>
            </a:r>
            <a:r>
              <a:rPr lang="de-DE" altLang="de-DE" sz="2000" dirty="0" smtClean="0">
                <a:latin typeface="Calibri" panose="020F0502020204030204" pitchFamily="34" charset="0"/>
              </a:rPr>
              <a:t> </a:t>
            </a:r>
            <a:r>
              <a:rPr lang="de-DE" altLang="de-DE" sz="2000" dirty="0">
                <a:latin typeface="Calibri" panose="020F0502020204030204" pitchFamily="34" charset="0"/>
              </a:rPr>
              <a:t>mit Diskussion</a:t>
            </a:r>
          </a:p>
          <a:p>
            <a:pPr eaLnBrk="1" hangingPunct="1">
              <a:lnSpc>
                <a:spcPct val="200000"/>
              </a:lnSpc>
              <a:spcBef>
                <a:spcPct val="0"/>
              </a:spcBef>
              <a:buFont typeface="Calibri" panose="020F0502020204030204" pitchFamily="34" charset="0"/>
              <a:buAutoNum type="arabicPeriod"/>
            </a:pPr>
            <a:r>
              <a:rPr lang="de-DE" altLang="de-DE" sz="2000" dirty="0">
                <a:latin typeface="Calibri" panose="020F0502020204030204" pitchFamily="34" charset="0"/>
              </a:rPr>
              <a:t>Zusammenfassung und Ausblick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2000" dirty="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2000" dirty="0">
                <a:latin typeface="Calibri" panose="020F0502020204030204" pitchFamily="34" charset="0"/>
              </a:rPr>
              <a:t>	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15ABE8E-A698-44B2-B778-97D3B1D24D44}" type="slidenum">
              <a:rPr lang="de-DE" smtClean="0"/>
              <a:pPr/>
              <a:t>2</a:t>
            </a:fld>
            <a:endParaRPr lang="de-D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el 1"/>
          <p:cNvSpPr>
            <a:spLocks noGrp="1"/>
          </p:cNvSpPr>
          <p:nvPr>
            <p:ph type="title"/>
          </p:nvPr>
        </p:nvSpPr>
        <p:spPr>
          <a:xfrm>
            <a:off x="69850" y="196850"/>
            <a:ext cx="9001125" cy="792163"/>
          </a:xfrm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de-DE" altLang="de-DE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Rückblick auf Modul 3</a:t>
            </a:r>
          </a:p>
        </p:txBody>
      </p:sp>
      <p:sp>
        <p:nvSpPr>
          <p:cNvPr id="4099" name="Textfeld 2"/>
          <p:cNvSpPr txBox="1">
            <a:spLocks noChangeArrowheads="1"/>
          </p:cNvSpPr>
          <p:nvPr/>
        </p:nvSpPr>
        <p:spPr bwMode="auto">
          <a:xfrm>
            <a:off x="688975" y="1484313"/>
            <a:ext cx="7704138" cy="435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200150" indent="-28575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2000" b="1" dirty="0">
                <a:latin typeface="Calibri" panose="020F0502020204030204" pitchFamily="34" charset="0"/>
              </a:rPr>
              <a:t>Teil 1:</a:t>
            </a:r>
            <a:r>
              <a:rPr lang="de-DE" altLang="de-DE" sz="2000" dirty="0">
                <a:latin typeface="Calibri" panose="020F0502020204030204" pitchFamily="34" charset="0"/>
              </a:rPr>
              <a:t> 	</a:t>
            </a:r>
            <a:r>
              <a:rPr lang="de-DE" altLang="de-DE" sz="2000" b="1" dirty="0">
                <a:latin typeface="Calibri" panose="020F0502020204030204" pitchFamily="34" charset="0"/>
              </a:rPr>
              <a:t>Zusammenführen aller Analyseergebnisse</a:t>
            </a:r>
          </a:p>
          <a:p>
            <a:pPr lvl="2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de-DE" altLang="de-DE" sz="2000" dirty="0">
                <a:latin typeface="Calibri" panose="020F0502020204030204" pitchFamily="34" charset="0"/>
              </a:rPr>
              <a:t>Ergebnisse der Mitarbeiterbefragung</a:t>
            </a:r>
          </a:p>
          <a:p>
            <a:pPr lvl="2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de-DE" altLang="de-DE" sz="2000" dirty="0">
                <a:latin typeface="Calibri" panose="020F0502020204030204" pitchFamily="34" charset="0"/>
              </a:rPr>
              <a:t>Ergebnisse der Arbeitsplatzanalysen (</a:t>
            </a:r>
            <a:r>
              <a:rPr lang="de-DE" altLang="de-DE" sz="2000" dirty="0" err="1">
                <a:latin typeface="Calibri" panose="020F0502020204030204" pitchFamily="34" charset="0"/>
              </a:rPr>
              <a:t>Innoscout</a:t>
            </a:r>
            <a:r>
              <a:rPr lang="de-DE" altLang="de-DE" sz="2000" dirty="0">
                <a:latin typeface="Calibri" panose="020F0502020204030204" pitchFamily="34" charset="0"/>
              </a:rPr>
              <a:t>)</a:t>
            </a:r>
          </a:p>
          <a:p>
            <a:pPr lvl="2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de-DE" altLang="de-DE" sz="2000" dirty="0">
                <a:latin typeface="Calibri" panose="020F0502020204030204" pitchFamily="34" charset="0"/>
              </a:rPr>
              <a:t>Ergebnisse der Geschäftsführerbefragung</a:t>
            </a:r>
          </a:p>
          <a:p>
            <a:pPr lvl="2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de-DE" altLang="de-DE" sz="2000" dirty="0">
                <a:latin typeface="Calibri" panose="020F0502020204030204" pitchFamily="34" charset="0"/>
              </a:rPr>
              <a:t>Gespiegelte Ergebnisse zu Führung (GF/MA)</a:t>
            </a:r>
          </a:p>
          <a:p>
            <a:pPr lvl="2" eaLnBrk="1" hangingPunct="1">
              <a:spcBef>
                <a:spcPct val="0"/>
              </a:spcBef>
              <a:buFont typeface="Wingdings" panose="05000000000000000000" pitchFamily="2" charset="2"/>
              <a:buChar char="ü"/>
            </a:pPr>
            <a:r>
              <a:rPr lang="de-DE" altLang="de-DE" sz="2000" dirty="0">
                <a:latin typeface="Calibri" panose="020F0502020204030204" pitchFamily="34" charset="0"/>
              </a:rPr>
              <a:t>Ergebnisse weiterer Analysen (ASA, Kundenanalyse)	</a:t>
            </a:r>
            <a:br>
              <a:rPr lang="de-DE" altLang="de-DE" sz="2000" dirty="0">
                <a:latin typeface="Calibri" panose="020F0502020204030204" pitchFamily="34" charset="0"/>
              </a:rPr>
            </a:br>
            <a:endParaRPr lang="de-DE" altLang="de-DE" sz="2000" dirty="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2000" dirty="0">
                <a:latin typeface="Calibri" panose="020F0502020204030204" pitchFamily="34" charset="0"/>
              </a:rPr>
              <a:t>	</a:t>
            </a:r>
            <a:r>
              <a:rPr lang="de-DE" altLang="de-DE" sz="2000" b="1" dirty="0">
                <a:latin typeface="Calibri" panose="020F0502020204030204" pitchFamily="34" charset="0"/>
              </a:rPr>
              <a:t>Ideengenerierung und Austausch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2000" b="1" dirty="0">
                <a:latin typeface="Calibri" panose="020F0502020204030204" pitchFamily="34" charset="0"/>
              </a:rPr>
              <a:t>	</a:t>
            </a:r>
            <a:r>
              <a:rPr lang="de-DE" altLang="de-DE" sz="2000" dirty="0">
                <a:latin typeface="Calibri" panose="020F0502020204030204" pitchFamily="34" charset="0"/>
              </a:rPr>
              <a:t>Moderierte Diskussion an 3 Thementischen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2000" dirty="0">
                <a:latin typeface="Calibri" panose="020F0502020204030204" pitchFamily="34" charset="0"/>
              </a:rPr>
              <a:t>	Rotationsprinzip, wechselnde Teams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2000" dirty="0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2000" b="1" dirty="0">
                <a:latin typeface="Calibri" panose="020F0502020204030204" pitchFamily="34" charset="0"/>
              </a:rPr>
              <a:t>Teil 2:	Priorisierung von Ideen, Erarbeitung von Umsetzungsplänen </a:t>
            </a:r>
            <a:r>
              <a:rPr lang="de-DE" altLang="de-DE" sz="2000" dirty="0">
                <a:latin typeface="Calibri" panose="020F0502020204030204" pitchFamily="34" charset="0"/>
              </a:rPr>
              <a:t>	(begleitet vor Ort)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2000" dirty="0">
                <a:latin typeface="Calibri" panose="020F0502020204030204" pitchFamily="34" charset="0"/>
              </a:rPr>
              <a:t>      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15ABE8E-A698-44B2-B778-97D3B1D24D44}" type="slidenum">
              <a:rPr lang="de-DE" smtClean="0"/>
              <a:pPr/>
              <a:t>3</a:t>
            </a:fld>
            <a:endParaRPr lang="de-D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uppieren 15"/>
          <p:cNvGrpSpPr>
            <a:grpSpLocks/>
          </p:cNvGrpSpPr>
          <p:nvPr/>
        </p:nvGrpSpPr>
        <p:grpSpPr bwMode="auto">
          <a:xfrm>
            <a:off x="304800" y="762000"/>
            <a:ext cx="8320088" cy="5486400"/>
            <a:chOff x="-9376771" y="-464023"/>
            <a:chExt cx="8337550" cy="5621338"/>
          </a:xfrm>
        </p:grpSpPr>
        <p:graphicFrame>
          <p:nvGraphicFramePr>
            <p:cNvPr id="5130" name="Object 3"/>
            <p:cNvGraphicFramePr>
              <a:graphicFrameLocks/>
            </p:cNvGraphicFramePr>
            <p:nvPr/>
          </p:nvGraphicFramePr>
          <p:xfrm>
            <a:off x="-9376771" y="-464023"/>
            <a:ext cx="8337550" cy="5621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42" name="Chart" r:id="rId4" imgW="8346147" imgH="5627096" progId="Excel.Sheet.8">
                    <p:embed/>
                  </p:oleObj>
                </mc:Choice>
                <mc:Fallback>
                  <p:oleObj name="Chart" r:id="rId4" imgW="8346147" imgH="5627096" progId="Excel.Sheet.8">
                    <p:embed/>
                    <p:pic>
                      <p:nvPicPr>
                        <p:cNvPr id="0" name="Object 3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-9376771" y="-464023"/>
                          <a:ext cx="8337550" cy="562133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" name="Rechteck 14"/>
            <p:cNvSpPr/>
            <p:nvPr/>
          </p:nvSpPr>
          <p:spPr>
            <a:xfrm>
              <a:off x="-3753180" y="3956925"/>
              <a:ext cx="2225573" cy="1037735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de-DE" sz="1800"/>
            </a:p>
          </p:txBody>
        </p:sp>
      </p:grpSp>
      <p:sp>
        <p:nvSpPr>
          <p:cNvPr id="5123" name="Rectangle 5"/>
          <p:cNvSpPr>
            <a:spLocks noGrp="1" noChangeArrowheads="1"/>
          </p:cNvSpPr>
          <p:nvPr>
            <p:ph type="title"/>
          </p:nvPr>
        </p:nvSpPr>
        <p:spPr>
          <a:xfrm>
            <a:off x="1295400" y="209550"/>
            <a:ext cx="7705725" cy="781050"/>
          </a:xfrm>
          <a:noFill/>
        </p:spPr>
        <p:txBody>
          <a:bodyPr/>
          <a:lstStyle/>
          <a:p>
            <a:pPr eaLnBrk="1" hangingPunct="1"/>
            <a:r>
              <a:rPr lang="de-DE" altLang="de-DE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Innovationskompetenznetz „IKONE“</a:t>
            </a:r>
          </a:p>
        </p:txBody>
      </p:sp>
      <p:sp>
        <p:nvSpPr>
          <p:cNvPr id="5" name="Gefaltete Ecke 4"/>
          <p:cNvSpPr/>
          <p:nvPr/>
        </p:nvSpPr>
        <p:spPr>
          <a:xfrm>
            <a:off x="455613" y="4648200"/>
            <a:ext cx="1654175" cy="847725"/>
          </a:xfrm>
          <a:prstGeom prst="foldedCorne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0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000" dirty="0"/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000" dirty="0">
              <a:solidFill>
                <a:schemeClr val="tx1"/>
              </a:solidFill>
              <a:latin typeface="Calibri" panose="020F050202020403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  <a:latin typeface="Calibri" panose="020F0502020204030204" pitchFamily="34" charset="0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Handlungsspielraum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Vollständigkeit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Vielfalt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Arbeitsplatzgestaltung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000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de-DE" sz="1800" dirty="0"/>
          </a:p>
        </p:txBody>
      </p:sp>
      <p:sp>
        <p:nvSpPr>
          <p:cNvPr id="8" name="Gefaltete Ecke 7"/>
          <p:cNvSpPr/>
          <p:nvPr/>
        </p:nvSpPr>
        <p:spPr>
          <a:xfrm>
            <a:off x="398463" y="3276600"/>
            <a:ext cx="1595437" cy="865188"/>
          </a:xfrm>
          <a:prstGeom prst="foldedCorne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Fehlerkultur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Lernkultur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Teamklima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Soziale Unterstützung</a:t>
            </a:r>
          </a:p>
        </p:txBody>
      </p:sp>
      <p:sp>
        <p:nvSpPr>
          <p:cNvPr id="9" name="Gefaltete Ecke 8"/>
          <p:cNvSpPr/>
          <p:nvPr/>
        </p:nvSpPr>
        <p:spPr>
          <a:xfrm>
            <a:off x="455613" y="1371600"/>
            <a:ext cx="1654175" cy="946150"/>
          </a:xfrm>
          <a:prstGeom prst="foldedCorne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Umgang mit </a:t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>
                <a:solidFill>
                  <a:schemeClr val="tx1"/>
                </a:solidFill>
              </a:rPr>
              <a:t>  Veränderungen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Eigeninitiative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Arbeitsfreude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Zugehörigkeitsgefühl.…</a:t>
            </a:r>
          </a:p>
        </p:txBody>
      </p:sp>
      <p:sp>
        <p:nvSpPr>
          <p:cNvPr id="10" name="Gefaltete Ecke 9"/>
          <p:cNvSpPr/>
          <p:nvPr/>
        </p:nvSpPr>
        <p:spPr>
          <a:xfrm>
            <a:off x="6359525" y="1371600"/>
            <a:ext cx="2346325" cy="914400"/>
          </a:xfrm>
          <a:prstGeom prst="foldedCorne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de-DE" sz="1000" dirty="0">
              <a:solidFill>
                <a:schemeClr val="tx1"/>
              </a:solidFill>
            </a:endParaRP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Kundenorientiertes Verhalten</a:t>
            </a:r>
          </a:p>
          <a:p>
            <a:pPr marL="85725" indent="-85725"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Kundenfreundliche Öffnungszeiten</a:t>
            </a:r>
          </a:p>
          <a:p>
            <a:pPr fontAlgn="auto">
              <a:lnSpc>
                <a:spcPts val="15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Innovationsstrategie</a:t>
            </a:r>
          </a:p>
          <a:p>
            <a:pPr fontAlgn="auto">
              <a:lnSpc>
                <a:spcPts val="16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</a:t>
            </a:r>
            <a:r>
              <a:rPr lang="de-DE" sz="1000" dirty="0"/>
              <a:t>-</a:t>
            </a:r>
            <a:r>
              <a:rPr lang="de-DE" sz="1000" dirty="0">
                <a:solidFill>
                  <a:schemeClr val="tx1"/>
                </a:solidFill>
              </a:rPr>
              <a:t>Netzwerkerfahrungen…</a:t>
            </a:r>
          </a:p>
        </p:txBody>
      </p:sp>
      <p:sp>
        <p:nvSpPr>
          <p:cNvPr id="11" name="Gefaltete Ecke 10"/>
          <p:cNvSpPr/>
          <p:nvPr/>
        </p:nvSpPr>
        <p:spPr>
          <a:xfrm>
            <a:off x="6446838" y="2982913"/>
            <a:ext cx="1736725" cy="930275"/>
          </a:xfrm>
          <a:prstGeom prst="foldedCorne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Informationsbereitstellung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Rückmeldung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Kommunikationsmittel.…</a:t>
            </a:r>
          </a:p>
        </p:txBody>
      </p:sp>
      <p:sp>
        <p:nvSpPr>
          <p:cNvPr id="12" name="Gefaltete Ecke 11"/>
          <p:cNvSpPr/>
          <p:nvPr/>
        </p:nvSpPr>
        <p:spPr>
          <a:xfrm>
            <a:off x="6350000" y="4973638"/>
            <a:ext cx="2162175" cy="865187"/>
          </a:xfrm>
          <a:prstGeom prst="foldedCorner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Förderung der Fähigkeiten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Individuelle Wertschätzung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Ideenumsetzung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00" dirty="0">
                <a:solidFill>
                  <a:schemeClr val="tx1"/>
                </a:solidFill>
              </a:rPr>
              <a:t>- Sorge um Mitarbeitergesundheit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15ABE8E-A698-44B2-B778-97D3B1D24D44}" type="slidenum">
              <a:rPr lang="de-DE" smtClean="0"/>
              <a:pPr/>
              <a:t>4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utoUpdateAnimBg="0"/>
      <p:bldP spid="8" grpId="0" animBg="1" autoUpdateAnimBg="0"/>
      <p:bldP spid="9" grpId="0" animBg="1" autoUpdateAnimBg="0"/>
      <p:bldP spid="10" grpId="0" animBg="1" autoUpdateAnimBg="0"/>
      <p:bldP spid="11" grpId="0" animBg="1" autoUpdateAnimBg="0"/>
      <p:bldP spid="12" grpId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el 4"/>
          <p:cNvSpPr>
            <a:spLocks noGrp="1"/>
          </p:cNvSpPr>
          <p:nvPr>
            <p:ph type="title"/>
          </p:nvPr>
        </p:nvSpPr>
        <p:spPr>
          <a:xfrm>
            <a:off x="69850" y="196850"/>
            <a:ext cx="9001125" cy="792163"/>
          </a:xfrm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r" eaLnBrk="1" hangingPunct="1"/>
            <a:r>
              <a:rPr lang="de-DE" altLang="de-DE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Führung/ Markt / Netzwerke</a:t>
            </a:r>
          </a:p>
        </p:txBody>
      </p:sp>
      <p:sp>
        <p:nvSpPr>
          <p:cNvPr id="7172" name="Textfeld 3"/>
          <p:cNvSpPr txBox="1">
            <a:spLocks noChangeArrowheads="1"/>
          </p:cNvSpPr>
          <p:nvPr/>
        </p:nvSpPr>
        <p:spPr bwMode="auto">
          <a:xfrm>
            <a:off x="303213" y="1484313"/>
            <a:ext cx="8569325" cy="374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2000" b="1" dirty="0" smtClean="0">
                <a:latin typeface="Calibri" pitchFamily="34" charset="0"/>
              </a:rPr>
              <a:t>Eingeschätzt wurden: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1800" dirty="0" smtClean="0">
                <a:latin typeface="Calibri" pitchFamily="34" charset="0"/>
              </a:rPr>
              <a:t>Führungsstil, Innovationsförderliche Führung, Gesundheitsförderliche Mitarbeiter- und Selbstführung, Kundennähe, Wettbewerbsfähigkeit, Kooperationen und Netzwerke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de-DE" altLang="de-DE" sz="1600" dirty="0" smtClean="0">
              <a:solidFill>
                <a:srgbClr val="00823B"/>
              </a:solidFill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de-DE" altLang="de-DE" sz="2000" b="1" dirty="0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de-DE" altLang="de-DE" sz="2000" b="1" dirty="0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2000" b="1" dirty="0" smtClean="0">
                <a:latin typeface="Calibri" pitchFamily="34" charset="0"/>
              </a:rPr>
              <a:t>Identifizierte Veränderungsbedarfe:</a:t>
            </a:r>
          </a:p>
          <a:p>
            <a:pPr marL="457200" lvl="1" indent="0"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1800" dirty="0" smtClean="0">
                <a:latin typeface="Calibri" pitchFamily="34" charset="0"/>
                <a:cs typeface="Times New Roman" pitchFamily="18" charset="0"/>
              </a:rPr>
              <a:t>z. B.: </a:t>
            </a:r>
            <a:r>
              <a:rPr lang="de-DE" altLang="de-DE" sz="1800" dirty="0" smtClean="0">
                <a:latin typeface="Calibri" pitchFamily="34" charset="0"/>
              </a:rPr>
              <a:t> 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  <a:cs typeface="Times New Roman" pitchFamily="18" charset="0"/>
              </a:rPr>
              <a:t>Arbeitgebermarke aufbauen</a:t>
            </a:r>
            <a:r>
              <a:rPr lang="de-DE" altLang="de-DE" sz="1800" dirty="0" smtClean="0">
                <a:latin typeface="Calibri" pitchFamily="34" charset="0"/>
              </a:rPr>
              <a:t> 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  <a:cs typeface="Times New Roman" pitchFamily="18" charset="0"/>
              </a:rPr>
              <a:t>Erschließen eines neuen Geschäftsfeldes</a:t>
            </a:r>
            <a:endParaRPr lang="de-DE" altLang="de-DE" sz="1800" dirty="0" smtClean="0">
              <a:latin typeface="Calibri" pitchFamily="34" charset="0"/>
            </a:endParaRP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  <a:cs typeface="Times New Roman" pitchFamily="18" charset="0"/>
              </a:rPr>
              <a:t>Kundenanalyse</a:t>
            </a:r>
            <a:r>
              <a:rPr lang="de-DE" altLang="de-DE" sz="1800" dirty="0" smtClean="0">
                <a:latin typeface="Calibri" pitchFamily="34" charset="0"/>
              </a:rPr>
              <a:t> durchführen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</a:rPr>
              <a:t>…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de-DE" altLang="de-DE" sz="1500" dirty="0" smtClean="0">
              <a:latin typeface="Calibri" pitchFamily="34" charset="0"/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15ABE8E-A698-44B2-B778-97D3B1D24D44}" type="slidenum">
              <a:rPr lang="de-DE" smtClean="0"/>
              <a:pPr/>
              <a:t>5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el 1"/>
          <p:cNvSpPr>
            <a:spLocks noGrp="1"/>
          </p:cNvSpPr>
          <p:nvPr>
            <p:ph type="title"/>
          </p:nvPr>
        </p:nvSpPr>
        <p:spPr>
          <a:xfrm>
            <a:off x="69850" y="196850"/>
            <a:ext cx="9001125" cy="792163"/>
          </a:xfrm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de-DE" altLang="de-DE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Arbeitsbedingungen/Prozesse</a:t>
            </a:r>
          </a:p>
        </p:txBody>
      </p:sp>
      <p:sp>
        <p:nvSpPr>
          <p:cNvPr id="8195" name="Textfeld 3"/>
          <p:cNvSpPr txBox="1">
            <a:spLocks noChangeArrowheads="1"/>
          </p:cNvSpPr>
          <p:nvPr/>
        </p:nvSpPr>
        <p:spPr bwMode="auto">
          <a:xfrm>
            <a:off x="468313" y="1628775"/>
            <a:ext cx="8135937" cy="385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2000" b="1" dirty="0" smtClean="0">
                <a:latin typeface="Calibri" pitchFamily="34" charset="0"/>
              </a:rPr>
              <a:t>Eingeschätzt wurden: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1800" dirty="0" smtClean="0">
                <a:latin typeface="Calibri" pitchFamily="34" charset="0"/>
              </a:rPr>
              <a:t>Mitspracherecht u. Initiative Mitarbeiter, Zuständigkeiten, Planung, Controlling von Ressourcen und Zeit, Organisation von Abläufen, Arbeitsplätze nach Handlungsspielraum, Vollständigkeit, Vielfalt, Ergonomie</a:t>
            </a:r>
            <a:endParaRPr lang="de-DE" altLang="de-DE" sz="1800" dirty="0" smtClean="0">
              <a:solidFill>
                <a:srgbClr val="00823B"/>
              </a:solidFill>
              <a:latin typeface="Calibri" pitchFamily="34" charset="0"/>
            </a:endParaRPr>
          </a:p>
          <a:p>
            <a:pPr eaLnBrk="1" hangingPunct="1">
              <a:lnSpc>
                <a:spcPct val="55000"/>
              </a:lnSpc>
              <a:spcBef>
                <a:spcPct val="0"/>
              </a:spcBef>
              <a:buFontTx/>
              <a:buNone/>
              <a:defRPr/>
            </a:pPr>
            <a:endParaRPr lang="de-DE" altLang="de-DE" sz="1600" dirty="0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de-DE" altLang="de-DE" sz="1900" b="1" dirty="0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de-DE" altLang="de-DE" sz="1900" b="1" dirty="0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2000" b="1" dirty="0" smtClean="0">
                <a:latin typeface="Calibri" pitchFamily="34" charset="0"/>
              </a:rPr>
              <a:t>Identifizierte Veränderungsbedarfe:</a:t>
            </a:r>
            <a:endParaRPr lang="de-DE" altLang="de-DE" sz="2000" dirty="0" smtClean="0">
              <a:latin typeface="Calibri" pitchFamily="34" charset="0"/>
              <a:cs typeface="Times New Roman" pitchFamily="18" charset="0"/>
            </a:endParaRPr>
          </a:p>
          <a:p>
            <a:pPr marL="457200" lvl="1" indent="0"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1800" dirty="0" smtClean="0">
                <a:latin typeface="Calibri" pitchFamily="34" charset="0"/>
                <a:cs typeface="Times New Roman" pitchFamily="18" charset="0"/>
              </a:rPr>
              <a:t>z. B.: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  <a:cs typeface="Arial" charset="0"/>
              </a:rPr>
              <a:t>Stellenbeschreibungen überarbeiten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  <a:cs typeface="Arial" charset="0"/>
              </a:rPr>
              <a:t>Zuständigkeiten kommunizieren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  <a:cs typeface="Times New Roman" pitchFamily="18" charset="0"/>
              </a:rPr>
              <a:t>Projektverantwortung</a:t>
            </a:r>
            <a:r>
              <a:rPr lang="de-DE" altLang="de-DE" sz="1800" dirty="0" smtClean="0">
                <a:latin typeface="Calibri" pitchFamily="34" charset="0"/>
              </a:rPr>
              <a:t> rotieren lassen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</a:rPr>
              <a:t>…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de-DE" altLang="de-DE" sz="1400" dirty="0" smtClean="0">
              <a:latin typeface="Calibri" pitchFamily="34" charset="0"/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15ABE8E-A698-44B2-B778-97D3B1D24D44}" type="slidenum">
              <a:rPr lang="de-DE" smtClean="0"/>
              <a:pPr/>
              <a:t>6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el 1"/>
          <p:cNvSpPr>
            <a:spLocks noGrp="1"/>
          </p:cNvSpPr>
          <p:nvPr>
            <p:ph type="title"/>
          </p:nvPr>
        </p:nvSpPr>
        <p:spPr>
          <a:xfrm>
            <a:off x="142875" y="196850"/>
            <a:ext cx="9001125" cy="792163"/>
          </a:xfrm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r" eaLnBrk="1" hangingPunct="1"/>
            <a:r>
              <a:rPr lang="de-DE" altLang="de-DE" sz="3400" dirty="0" smtClean="0">
                <a:solidFill>
                  <a:schemeClr val="bg1"/>
                </a:solidFill>
                <a:latin typeface="Calibri" panose="020F0502020204030204" pitchFamily="34" charset="0"/>
              </a:rPr>
              <a:t>Kommunikation/Kultur/Mitarbeiterpotential</a:t>
            </a:r>
          </a:p>
        </p:txBody>
      </p:sp>
      <p:sp>
        <p:nvSpPr>
          <p:cNvPr id="9219" name="Textfeld 3"/>
          <p:cNvSpPr txBox="1">
            <a:spLocks noChangeArrowheads="1"/>
          </p:cNvSpPr>
          <p:nvPr/>
        </p:nvSpPr>
        <p:spPr bwMode="auto">
          <a:xfrm>
            <a:off x="435054" y="1557337"/>
            <a:ext cx="8294688" cy="401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2000" b="1" dirty="0" smtClean="0">
                <a:latin typeface="Calibri" pitchFamily="34" charset="0"/>
              </a:rPr>
              <a:t>Eingeschätzt wurden: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1800" dirty="0" smtClean="0">
                <a:latin typeface="Calibri" pitchFamily="34" charset="0"/>
              </a:rPr>
              <a:t>Informationsmittel, -bereitstellung, Rückmeldung, Fehler- und Lernkultur, Teamklima und soziale Unterstützung, Umgang mit Veränderungen, Umgang mit Gesundheit, Beziehung zur Arbeit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de-DE" altLang="de-DE" sz="1600" dirty="0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de-DE" altLang="de-DE" sz="2000" b="1" dirty="0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de-DE" altLang="de-DE" sz="2000" b="1" dirty="0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2000" b="1" dirty="0" smtClean="0">
                <a:latin typeface="Calibri" pitchFamily="34" charset="0"/>
              </a:rPr>
              <a:t>Identifizierte Veränderungsbedarfe:</a:t>
            </a:r>
          </a:p>
          <a:p>
            <a:pPr marL="457200" lvl="1" indent="0" eaLnBrk="1" hangingPunct="1">
              <a:spcBef>
                <a:spcPct val="0"/>
              </a:spcBef>
              <a:buFontTx/>
              <a:buNone/>
              <a:defRPr/>
            </a:pPr>
            <a:r>
              <a:rPr lang="de-DE" altLang="de-DE" sz="1800" dirty="0" smtClean="0">
                <a:latin typeface="Calibri" pitchFamily="34" charset="0"/>
                <a:cs typeface="Arial" charset="0"/>
              </a:rPr>
              <a:t>  z. B.:  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  <a:cs typeface="Times New Roman" pitchFamily="18" charset="0"/>
              </a:rPr>
              <a:t> Regelmäßig Verbesserungsvorschläge der Beschäftigten einholen</a:t>
            </a:r>
            <a:r>
              <a:rPr lang="de-DE" altLang="de-DE" sz="1800" dirty="0" smtClean="0">
                <a:latin typeface="Calibri" pitchFamily="34" charset="0"/>
              </a:rPr>
              <a:t> 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</a:rPr>
              <a:t> </a:t>
            </a:r>
            <a:r>
              <a:rPr lang="de-DE" altLang="de-DE" sz="1800" dirty="0" smtClean="0">
                <a:latin typeface="Calibri" pitchFamily="34" charset="0"/>
                <a:cs typeface="Arial" charset="0"/>
              </a:rPr>
              <a:t>Frühzeitig</a:t>
            </a:r>
            <a:r>
              <a:rPr lang="de-DE" altLang="de-DE" sz="1800" dirty="0" smtClean="0">
                <a:latin typeface="Calibri" pitchFamily="34" charset="0"/>
                <a:cs typeface="Times New Roman" pitchFamily="18" charset="0"/>
              </a:rPr>
              <a:t> </a:t>
            </a:r>
            <a:r>
              <a:rPr lang="de-DE" altLang="de-DE" sz="1800" dirty="0" smtClean="0">
                <a:latin typeface="Calibri" pitchFamily="34" charset="0"/>
                <a:cs typeface="Arial" charset="0"/>
              </a:rPr>
              <a:t>über</a:t>
            </a:r>
            <a:r>
              <a:rPr lang="de-DE" altLang="de-DE" sz="1800" dirty="0" smtClean="0">
                <a:latin typeface="Calibri" pitchFamily="34" charset="0"/>
                <a:cs typeface="Times New Roman" pitchFamily="18" charset="0"/>
              </a:rPr>
              <a:t> Projekte</a:t>
            </a:r>
            <a:r>
              <a:rPr lang="de-DE" altLang="de-DE" sz="1800" dirty="0" smtClean="0">
                <a:latin typeface="Calibri" pitchFamily="34" charset="0"/>
              </a:rPr>
              <a:t> informieren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  <a:cs typeface="Arial" charset="0"/>
              </a:rPr>
              <a:t> Fehlerkonsequenzen</a:t>
            </a:r>
            <a:r>
              <a:rPr lang="de-DE" altLang="de-DE" sz="1800" dirty="0" smtClean="0">
                <a:latin typeface="Calibri" pitchFamily="34" charset="0"/>
                <a:cs typeface="Times New Roman" pitchFamily="18" charset="0"/>
              </a:rPr>
              <a:t> für Beschäftigte sichtbar machen</a:t>
            </a:r>
            <a:r>
              <a:rPr lang="de-DE" altLang="de-DE" sz="1800" dirty="0" smtClean="0">
                <a:latin typeface="Calibri" pitchFamily="34" charset="0"/>
              </a:rPr>
              <a:t> </a:t>
            </a:r>
          </a:p>
          <a:p>
            <a:pPr lvl="1" eaLnBrk="1" hangingPunct="1">
              <a:spcBef>
                <a:spcPct val="0"/>
              </a:spcBef>
              <a:buFontTx/>
              <a:buChar char="-"/>
              <a:defRPr/>
            </a:pPr>
            <a:r>
              <a:rPr lang="de-DE" altLang="de-DE" sz="1800" dirty="0" smtClean="0">
                <a:latin typeface="Calibri" pitchFamily="34" charset="0"/>
                <a:cs typeface="Arial" charset="0"/>
              </a:rPr>
              <a:t>„Dienstagsgespräch“ </a:t>
            </a:r>
            <a:r>
              <a:rPr lang="de-DE" altLang="de-DE" sz="1800" dirty="0" smtClean="0">
                <a:latin typeface="Calibri" pitchFamily="34" charset="0"/>
                <a:cs typeface="Times New Roman" pitchFamily="18" charset="0"/>
              </a:rPr>
              <a:t>fest einplanen</a:t>
            </a:r>
            <a:endParaRPr lang="de-DE" altLang="de-DE" sz="1800" dirty="0" smtClean="0">
              <a:latin typeface="Calibri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de-DE" altLang="de-DE" sz="1500" dirty="0" smtClean="0">
              <a:latin typeface="Calibri" pitchFamily="34" charset="0"/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15ABE8E-A698-44B2-B778-97D3B1D24D44}" type="slidenum">
              <a:rPr lang="de-DE" smtClean="0"/>
              <a:pPr/>
              <a:t>7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tern mit 5 Zacken 12"/>
          <p:cNvSpPr/>
          <p:nvPr/>
        </p:nvSpPr>
        <p:spPr>
          <a:xfrm>
            <a:off x="2676525" y="2122488"/>
            <a:ext cx="3041650" cy="2981325"/>
          </a:xfrm>
          <a:prstGeom prst="star5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e-DE" sz="1800"/>
          </a:p>
        </p:txBody>
      </p:sp>
      <p:sp>
        <p:nvSpPr>
          <p:cNvPr id="9219" name="Titel 4"/>
          <p:cNvSpPr>
            <a:spLocks noGrp="1"/>
          </p:cNvSpPr>
          <p:nvPr>
            <p:ph type="title"/>
          </p:nvPr>
        </p:nvSpPr>
        <p:spPr>
          <a:xfrm>
            <a:off x="69850" y="196850"/>
            <a:ext cx="9001125" cy="792163"/>
          </a:xfrm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r" eaLnBrk="1" hangingPunct="1"/>
            <a:r>
              <a:rPr lang="de-DE" altLang="de-DE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Fazit</a:t>
            </a:r>
          </a:p>
        </p:txBody>
      </p:sp>
      <p:sp>
        <p:nvSpPr>
          <p:cNvPr id="9221" name="Textfeld 9"/>
          <p:cNvSpPr txBox="1">
            <a:spLocks noChangeArrowheads="1"/>
          </p:cNvSpPr>
          <p:nvPr/>
        </p:nvSpPr>
        <p:spPr bwMode="auto">
          <a:xfrm>
            <a:off x="3313113" y="3275013"/>
            <a:ext cx="17684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de-DE" sz="2000" b="1">
                <a:latin typeface="Calibri" panose="020F0502020204030204" pitchFamily="34" charset="0"/>
              </a:rPr>
              <a:t>Mehr 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de-DE" altLang="de-DE" sz="2000" b="1">
                <a:latin typeface="Calibri" panose="020F0502020204030204" pitchFamily="34" charset="0"/>
              </a:rPr>
              <a:t>als xx Ideen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2000" b="1">
              <a:latin typeface="Calibri" panose="020F0502020204030204" pitchFamily="34" charset="0"/>
            </a:endParaRPr>
          </a:p>
        </p:txBody>
      </p:sp>
      <p:sp>
        <p:nvSpPr>
          <p:cNvPr id="9222" name="Textfeld 3"/>
          <p:cNvSpPr txBox="1">
            <a:spLocks noChangeArrowheads="1"/>
          </p:cNvSpPr>
          <p:nvPr/>
        </p:nvSpPr>
        <p:spPr bwMode="auto">
          <a:xfrm>
            <a:off x="1042988" y="1484313"/>
            <a:ext cx="71294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/>
            <a:r>
              <a:rPr lang="de-DE" altLang="de-DE" sz="1800" i="1">
                <a:latin typeface="Calibri" panose="020F0502020204030204" pitchFamily="34" charset="0"/>
              </a:rPr>
              <a:t>(Um die Ideenfülle zu veranschaulichen, hier noch einmal alle Ideen rund um den Stern visualisieren)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15ABE8E-A698-44B2-B778-97D3B1D24D44}" type="slidenum">
              <a:rPr lang="de-DE" smtClean="0"/>
              <a:pPr/>
              <a:t>8</a:t>
            </a:fld>
            <a:endParaRPr lang="de-D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el 4"/>
          <p:cNvSpPr>
            <a:spLocks noGrp="1"/>
          </p:cNvSpPr>
          <p:nvPr>
            <p:ph type="title"/>
          </p:nvPr>
        </p:nvSpPr>
        <p:spPr>
          <a:xfrm>
            <a:off x="69850" y="196850"/>
            <a:ext cx="9001125" cy="792163"/>
          </a:xfrm>
          <a:extLst>
            <a:ext uri="{909E8E84-426E-40DD-AFC4-6F175D3DCCD1}">
              <a14:hiddenFill xmlns:a14="http://schemas.microsoft.com/office/drawing/2010/main">
                <a:solidFill>
                  <a:srgbClr val="00B05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bg1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algn="r" eaLnBrk="1" hangingPunct="1"/>
            <a:r>
              <a:rPr lang="de-DE" altLang="de-DE" sz="4000" dirty="0" smtClean="0">
                <a:solidFill>
                  <a:schemeClr val="bg1"/>
                </a:solidFill>
                <a:latin typeface="Calibri" panose="020F0502020204030204" pitchFamily="34" charset="0"/>
              </a:rPr>
              <a:t>Umgesetzte Ideen</a:t>
            </a:r>
          </a:p>
        </p:txBody>
      </p:sp>
      <p:sp>
        <p:nvSpPr>
          <p:cNvPr id="10244" name="Textfeld 3"/>
          <p:cNvSpPr txBox="1">
            <a:spLocks noChangeArrowheads="1"/>
          </p:cNvSpPr>
          <p:nvPr/>
        </p:nvSpPr>
        <p:spPr bwMode="auto">
          <a:xfrm>
            <a:off x="587375" y="1412875"/>
            <a:ext cx="7921625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800" i="1">
                <a:latin typeface="Calibri" panose="020F0502020204030204" pitchFamily="34" charset="0"/>
              </a:rPr>
              <a:t>(Hier die Präsentationsthemen bündeln und die Reihenfolge der Präsentationen festlegen, z. B. …)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1800" b="1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Calibri" panose="020F0502020204030204" pitchFamily="34" charset="0"/>
              </a:rPr>
              <a:t>Bei Kunden und Mitarbeitern neue Wege beschreiten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altLang="de-DE" sz="1700">
                <a:latin typeface="Calibri" panose="020F0502020204030204" pitchFamily="34" charset="0"/>
              </a:rPr>
              <a:t>Firma a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altLang="de-DE" sz="1700">
                <a:latin typeface="Calibri" panose="020F0502020204030204" pitchFamily="34" charset="0"/>
              </a:rPr>
              <a:t>Firma b 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altLang="de-DE" sz="1700">
                <a:latin typeface="Calibri" panose="020F0502020204030204" pitchFamily="34" charset="0"/>
              </a:rPr>
              <a:t>Firma c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endParaRPr lang="de-DE" altLang="de-DE" sz="1600" b="1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Calibri" panose="020F0502020204030204" pitchFamily="34" charset="0"/>
              </a:rPr>
              <a:t>Unternehmenskommunikation verbessern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altLang="de-DE" sz="1700">
                <a:latin typeface="Calibri" panose="020F0502020204030204" pitchFamily="34" charset="0"/>
              </a:rPr>
              <a:t>Firma d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altLang="de-DE" sz="1700">
                <a:latin typeface="Calibri" panose="020F0502020204030204" pitchFamily="34" charset="0"/>
              </a:rPr>
              <a:t>Firma e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altLang="de-DE" sz="1700">
                <a:latin typeface="Calibri" panose="020F0502020204030204" pitchFamily="34" charset="0"/>
              </a:rPr>
              <a:t>Firma f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de-DE" altLang="de-DE" sz="1700" b="1">
              <a:latin typeface="Calibri" panose="020F0502020204030204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de-DE" altLang="de-DE" sz="1800" b="1">
                <a:latin typeface="Calibri" panose="020F0502020204030204" pitchFamily="34" charset="0"/>
              </a:rPr>
              <a:t>Prozesse effizient gestalten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altLang="de-DE" sz="1700">
                <a:latin typeface="Calibri" panose="020F0502020204030204" pitchFamily="34" charset="0"/>
              </a:rPr>
              <a:t>Firma g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altLang="de-DE" sz="1700">
                <a:latin typeface="Calibri" panose="020F0502020204030204" pitchFamily="34" charset="0"/>
              </a:rPr>
              <a:t>Firma h</a:t>
            </a:r>
          </a:p>
          <a:p>
            <a:pPr lvl="1" eaLnBrk="1" hangingPunct="1">
              <a:spcBef>
                <a:spcPct val="0"/>
              </a:spcBef>
              <a:buFont typeface="Arial" panose="020B0604020202020204" pitchFamily="34" charset="0"/>
              <a:buChar char="•"/>
            </a:pPr>
            <a:r>
              <a:rPr lang="de-DE" altLang="de-DE" sz="1700">
                <a:latin typeface="Calibri" panose="020F0502020204030204" pitchFamily="34" charset="0"/>
              </a:rPr>
              <a:t>Firma i</a:t>
            </a: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endParaRPr lang="de-DE" smtClean="0"/>
          </a:p>
          <a:p>
            <a:r>
              <a:rPr lang="de-DE" smtClean="0"/>
              <a:t>© Springer-Verlag Berlin Heidelberg 2016. Aus: A. Ducki et al.: Innovationen gesund gestalten</a:t>
            </a:r>
          </a:p>
          <a:p>
            <a:endParaRPr lang="de-DE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E15ABE8E-A698-44B2-B778-97D3B1D24D44}" type="slidenum">
              <a:rPr lang="de-DE" smtClean="0"/>
              <a:pPr/>
              <a:t>9</a:t>
            </a:fld>
            <a:endParaRPr lang="de-D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tandarddesign">
  <a:themeElements>
    <a:clrScheme name="Standard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Standard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tandard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tandard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tandard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480</Words>
  <Application>Microsoft Office PowerPoint</Application>
  <PresentationFormat>Bildschirmpräsentation (4:3)</PresentationFormat>
  <Paragraphs>147</Paragraphs>
  <Slides>9</Slides>
  <Notes>5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5" baseType="lpstr">
      <vt:lpstr>Arial</vt:lpstr>
      <vt:lpstr>Calibri</vt:lpstr>
      <vt:lpstr>Times New Roman</vt:lpstr>
      <vt:lpstr>Wingdings</vt:lpstr>
      <vt:lpstr>Standarddesign</vt:lpstr>
      <vt:lpstr>Chart</vt:lpstr>
      <vt:lpstr>Modul 4</vt:lpstr>
      <vt:lpstr>Ablauf des heutigen Tages </vt:lpstr>
      <vt:lpstr>Rückblick auf Modul 3</vt:lpstr>
      <vt:lpstr>Innovationskompetenznetz „IKONE“</vt:lpstr>
      <vt:lpstr>Führung/ Markt / Netzwerke</vt:lpstr>
      <vt:lpstr>Arbeitsbedingungen/Prozesse</vt:lpstr>
      <vt:lpstr>Kommunikation/Kultur/Mitarbeiterpotential</vt:lpstr>
      <vt:lpstr>Fazit</vt:lpstr>
      <vt:lpstr>Umgesetzte Ideen</vt:lpstr>
    </vt:vector>
  </TitlesOfParts>
  <Company>AOK Niedersachsen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Administrator</dc:creator>
  <cp:lastModifiedBy>Daniela Kunze</cp:lastModifiedBy>
  <cp:revision>26</cp:revision>
  <dcterms:created xsi:type="dcterms:W3CDTF">2014-01-16T06:13:57Z</dcterms:created>
  <dcterms:modified xsi:type="dcterms:W3CDTF">2016-05-10T12:21:07Z</dcterms:modified>
</cp:coreProperties>
</file>