
<file path=[Content_Types].xml><?xml version="1.0" encoding="utf-8"?>
<Types xmlns="http://schemas.openxmlformats.org/package/2006/content-types">
  <Default Extension="png" ContentType="image/png"/>
  <Default Extension="emf" ContentType="image/x-emf"/>
  <Default Extension="wmf" ContentType="image/x-w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16"/>
  </p:notesMasterIdLst>
  <p:sldIdLst>
    <p:sldId id="263" r:id="rId2"/>
    <p:sldId id="264" r:id="rId3"/>
    <p:sldId id="362" r:id="rId4"/>
    <p:sldId id="363" r:id="rId5"/>
    <p:sldId id="310" r:id="rId6"/>
    <p:sldId id="314" r:id="rId7"/>
    <p:sldId id="308" r:id="rId8"/>
    <p:sldId id="317" r:id="rId9"/>
    <p:sldId id="323" r:id="rId10"/>
    <p:sldId id="365" r:id="rId11"/>
    <p:sldId id="316" r:id="rId12"/>
    <p:sldId id="321" r:id="rId13"/>
    <p:sldId id="319" r:id="rId14"/>
    <p:sldId id="272" r:id="rId15"/>
  </p:sldIdLst>
  <p:sldSz cx="9144000" cy="6858000" type="screen4x3"/>
  <p:notesSz cx="6858000" cy="9144000"/>
  <p:defaultTextStyle>
    <a:defPPr>
      <a:defRPr lang="de-DE"/>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Helle Formatvorlage 2 - Akz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5" autoAdjust="0"/>
    <p:restoredTop sz="92494" autoAdjust="0"/>
  </p:normalViewPr>
  <p:slideViewPr>
    <p:cSldViewPr>
      <p:cViewPr varScale="1">
        <p:scale>
          <a:sx n="79" d="100"/>
          <a:sy n="79" d="100"/>
        </p:scale>
        <p:origin x="1493" y="6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A56DCB41-7924-4F11-9A71-2013220486E2}" type="datetimeFigureOut">
              <a:rPr lang="de-DE"/>
              <a:pPr>
                <a:defRPr/>
              </a:pPr>
              <a:t>10.05.2016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CBDD8C90-61D8-48E7-B0D8-4D7447AC3129}" type="slidenum">
              <a:rPr lang="de-DE" altLang="de-DE"/>
              <a:pPr>
                <a:defRPr/>
              </a:pPr>
              <a:t>‹Nr.›</a:t>
            </a:fld>
            <a:endParaRPr lang="de-DE" altLang="de-DE"/>
          </a:p>
        </p:txBody>
      </p:sp>
    </p:spTree>
    <p:extLst>
      <p:ext uri="{BB962C8B-B14F-4D97-AF65-F5344CB8AC3E}">
        <p14:creationId xmlns:p14="http://schemas.microsoft.com/office/powerpoint/2010/main" val="36127987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1946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fld id="{7A8665F6-7908-42CA-806A-E9C937830485}" type="slidenum">
              <a:rPr lang="de-DE" altLang="de-DE" smtClean="0"/>
              <a:pPr/>
              <a:t>2</a:t>
            </a:fld>
            <a:endParaRPr lang="de-DE" altLang="de-DE" smtClean="0"/>
          </a:p>
        </p:txBody>
      </p:sp>
    </p:spTree>
    <p:extLst>
      <p:ext uri="{BB962C8B-B14F-4D97-AF65-F5344CB8AC3E}">
        <p14:creationId xmlns:p14="http://schemas.microsoft.com/office/powerpoint/2010/main" val="641557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2765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fld id="{DE175501-3C5F-428A-8243-2FC7836AF0F2}" type="slidenum">
              <a:rPr lang="de-DE" altLang="de-DE" smtClean="0"/>
              <a:pPr/>
              <a:t>14</a:t>
            </a:fld>
            <a:endParaRPr lang="de-DE" altLang="de-DE" smtClean="0"/>
          </a:p>
        </p:txBody>
      </p:sp>
    </p:spTree>
    <p:extLst>
      <p:ext uri="{BB962C8B-B14F-4D97-AF65-F5344CB8AC3E}">
        <p14:creationId xmlns:p14="http://schemas.microsoft.com/office/powerpoint/2010/main" val="1160982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2048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AA445FA-A836-4771-8E7C-B6A9AA7DC06D}" type="slidenum">
              <a:rPr lang="de-DE" altLang="de-DE" smtClean="0">
                <a:ea typeface="MS PGothic" pitchFamily="34" charset="-128"/>
              </a:rPr>
              <a:pPr/>
              <a:t>3</a:t>
            </a:fld>
            <a:endParaRPr lang="de-DE" altLang="de-DE" smtClean="0">
              <a:ea typeface="MS PGothic" pitchFamily="34" charset="-128"/>
            </a:endParaRPr>
          </a:p>
        </p:txBody>
      </p:sp>
    </p:spTree>
    <p:extLst>
      <p:ext uri="{BB962C8B-B14F-4D97-AF65-F5344CB8AC3E}">
        <p14:creationId xmlns:p14="http://schemas.microsoft.com/office/powerpoint/2010/main" val="252872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izenplatzhalter 2"/>
          <p:cNvSpPr>
            <a:spLocks noGrp="1"/>
          </p:cNvSpPr>
          <p:nvPr>
            <p:ph type="body" idx="1"/>
          </p:nvPr>
        </p:nvSpPr>
        <p:spPr bwMode="auto">
          <a:extLst/>
        </p:spPr>
        <p:txBody>
          <a:bodyPr wrap="square" numCol="1" anchor="t" anchorCtr="0" compatLnSpc="1">
            <a:prstTxWarp prst="textNoShape">
              <a:avLst/>
            </a:prstTxWarp>
            <a:normAutofit lnSpcReduction="10000"/>
          </a:bodyPr>
          <a:lstStyle/>
          <a:p>
            <a:pPr eaLnBrk="1" hangingPunct="1">
              <a:spcBef>
                <a:spcPct val="0"/>
              </a:spcBef>
              <a:defRPr/>
            </a:pPr>
            <a:endParaRPr lang="de-DE" altLang="de-DE" sz="1000" smtClean="0"/>
          </a:p>
          <a:p>
            <a:pPr eaLnBrk="1" hangingPunct="1">
              <a:spcBef>
                <a:spcPct val="0"/>
              </a:spcBef>
              <a:defRPr/>
            </a:pPr>
            <a:r>
              <a:rPr lang="de-DE" altLang="de-DE" sz="1000" smtClean="0"/>
              <a:t>Unberücksichtigt ist hierbei dass wir ja auch Produktivitätssteigerungen durch effizienteres Arbeiten erreichen können</a:t>
            </a:r>
          </a:p>
          <a:p>
            <a:pPr eaLnBrk="1" hangingPunct="1">
              <a:spcBef>
                <a:spcPct val="0"/>
              </a:spcBef>
              <a:defRPr/>
            </a:pPr>
            <a:r>
              <a:rPr lang="de-DE" altLang="de-DE" sz="1000" smtClean="0"/>
              <a:t>gRünde für den Anstieg:</a:t>
            </a:r>
          </a:p>
          <a:p>
            <a:pPr eaLnBrk="1" hangingPunct="1">
              <a:spcBef>
                <a:spcPct val="0"/>
              </a:spcBef>
              <a:defRPr/>
            </a:pPr>
            <a:r>
              <a:rPr lang="de-DE" altLang="de-DE" sz="1000" smtClean="0"/>
              <a:t>Wirtschaftliche Aufschwung  hat deutlich kräftigere Spuren am Arbeitsmarkt hinterlassen</a:t>
            </a:r>
          </a:p>
          <a:p>
            <a:pPr eaLnBrk="1" hangingPunct="1">
              <a:spcBef>
                <a:spcPct val="0"/>
              </a:spcBef>
              <a:defRPr/>
            </a:pPr>
            <a:r>
              <a:rPr lang="de-DE" altLang="de-DE" sz="1000" smtClean="0"/>
              <a:t>Fachkräftemangel</a:t>
            </a:r>
          </a:p>
          <a:p>
            <a:pPr eaLnBrk="1" hangingPunct="1">
              <a:spcBef>
                <a:spcPct val="0"/>
              </a:spcBef>
              <a:defRPr/>
            </a:pPr>
            <a:r>
              <a:rPr lang="de-DE" altLang="de-DE" sz="1000" i="1" smtClean="0"/>
              <a:t>Reformen der Arbeitsmarktpolitik und der Rentensysteme</a:t>
            </a:r>
          </a:p>
          <a:p>
            <a:pPr eaLnBrk="1" hangingPunct="1">
              <a:spcBef>
                <a:spcPct val="0"/>
              </a:spcBef>
              <a:defRPr/>
            </a:pPr>
            <a:r>
              <a:rPr lang="de-DE" altLang="de-DE" sz="1000" smtClean="0"/>
              <a:t>(1) Dies betrifft die mit den Hartz-Gesetzen verkürzte Bezugsdauer für das Arbeitslosengeld:  bei Älteren (maximal 18 Monate statt zuvor bis 32 Monate), die zum Jahresbeginn 2008 teilweise revidiert wurde (18 Monate für 55 bis 57 Jahre alte Erwerbslose, 15 statt 12 Monate für 50 bis 54 Jahre alte Erwerbslose, 18 (statt 24) Monate für mindestens 58-jährige Erwerbslose, wenn in den fünf Jahren vor Eintritt der Arbeitslosigkeit mindestens 30, 36 bzw. 48 Monate lang Arbeitslosenbeiträge gezahlt wurden).</a:t>
            </a:r>
          </a:p>
          <a:p>
            <a:pPr eaLnBrk="1" hangingPunct="1">
              <a:spcBef>
                <a:spcPct val="0"/>
              </a:spcBef>
              <a:defRPr/>
            </a:pPr>
            <a:r>
              <a:rPr lang="de-DE" altLang="de-DE" sz="1000" smtClean="0"/>
              <a:t>(2) Ebenso bedeutsam ist die so genannte 58er-Regelung, die in der ursprünglichen Form bis zum 31. Dezember 2007 galt und vorsah, dass Arbeitslose, die das 58. Lebensjahr vollendet hatten, Arbeitslosengeld I und II unter erleichterten Bedingungen beziehen konnten, indem sie der Arbeitsagentur beziehungsweise dem Jobcenter gegenüber erklärten, dem Arbeitsmarkt nicht mehr zur Verfügung zu stehen. Für Arbeitslosengeld-II-Bezieher und -Bezieherinnen ist nun aufgrund der Nachrangigkeit dieser staatlichen Fürsorgeleistung gegenüber prinzipiell allen anderen Einkommensmöglichkeiten auch eine mit Abschlägen verbundene vorzeitige Rente eine vorrangige Leistung</a:t>
            </a:r>
          </a:p>
          <a:p>
            <a:pPr eaLnBrk="1" hangingPunct="1">
              <a:spcBef>
                <a:spcPct val="0"/>
              </a:spcBef>
              <a:defRPr/>
            </a:pPr>
            <a:r>
              <a:rPr lang="de-DE" altLang="de-DE" sz="1000" smtClean="0"/>
              <a:t>(3) Abbau der Altersteilzeit die beschäftigungspolitischen Erwartungen haben sich nicht erfüllt, denn der Anteil der Arbeitslosen, die auf Altersteilzeitstellen nachrücken, ist seit 1997 kontinuierlich gesunken</a:t>
            </a:r>
          </a:p>
          <a:p>
            <a:pPr eaLnBrk="1" hangingPunct="1">
              <a:spcBef>
                <a:spcPct val="0"/>
              </a:spcBef>
              <a:defRPr/>
            </a:pPr>
            <a:r>
              <a:rPr lang="de-DE" altLang="de-DE" sz="1000" smtClean="0"/>
              <a:t>(4)die Altersgrenzen für den abschlagsfreien Bezug dieser Altersrenten schrittweise auf das 65. Lebensjahr angehoben; ein vorzeitiger Bezug wird mit Abschlägen von 0,3 Prozent für jeden Monat des früheren Beginns belegt. Mit der Rentenreform von 2004 wurde darüber hinaus die Altersgrenze für den frühestmöglichen Zugang bei der Altersrente wegen Arbeitslosigkeit oder nach Altersteilzeit schrittweise vom 60. auf das 63. Lebensjahr angehoben (Quelle: alles Altenbericht)</a:t>
            </a:r>
          </a:p>
        </p:txBody>
      </p:sp>
      <p:sp>
        <p:nvSpPr>
          <p:cNvPr id="2150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65D0FCD-B5FF-473D-8BDD-07AE589F37B4}" type="slidenum">
              <a:rPr lang="de-DE" altLang="de-DE" smtClean="0">
                <a:ea typeface="MS PGothic" pitchFamily="34" charset="-128"/>
              </a:rPr>
              <a:pPr/>
              <a:t>4</a:t>
            </a:fld>
            <a:endParaRPr lang="de-DE" altLang="de-DE" smtClean="0">
              <a:ea typeface="MS PGothic" pitchFamily="34" charset="-128"/>
            </a:endParaRPr>
          </a:p>
        </p:txBody>
      </p:sp>
    </p:spTree>
    <p:extLst>
      <p:ext uri="{BB962C8B-B14F-4D97-AF65-F5344CB8AC3E}">
        <p14:creationId xmlns:p14="http://schemas.microsoft.com/office/powerpoint/2010/main" val="2681415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de-DE" altLang="de-DE" smtClean="0"/>
              <a:t>Nur Hintergrund!</a:t>
            </a:r>
          </a:p>
          <a:p>
            <a:pPr eaLnBrk="1" hangingPunct="1">
              <a:spcBef>
                <a:spcPct val="0"/>
              </a:spcBef>
            </a:pPr>
            <a:endParaRPr lang="de-DE" altLang="de-DE" smtClean="0"/>
          </a:p>
          <a:p>
            <a:pPr eaLnBrk="1" hangingPunct="1">
              <a:spcBef>
                <a:spcPct val="0"/>
              </a:spcBef>
            </a:pPr>
            <a:r>
              <a:rPr lang="de-DE" altLang="de-DE" smtClean="0"/>
              <a:t>Metz, A.-M., Rothe, H.-J. &amp; Panek, F. (2007). Screening psychischer Arbeitsbelastungen (SPA) - Verfahrensentwicklung und Anwendungserfahrungen. In Bärenz, Metz, Rothe (Hrsg.). Psychologie der Arbeitssicherheit und Gesundheit. 14. Workshop 2007. Kröning: Asanger Verlag</a:t>
            </a:r>
          </a:p>
        </p:txBody>
      </p:sp>
      <p:sp>
        <p:nvSpPr>
          <p:cNvPr id="2253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FC2CE73-EAF4-4B83-90C9-8EE8BDD4B352}" type="slidenum">
              <a:rPr lang="de-DE" altLang="de-DE" smtClean="0">
                <a:latin typeface="Calibri" pitchFamily="34" charset="0"/>
              </a:rPr>
              <a:pPr/>
              <a:t>6</a:t>
            </a:fld>
            <a:endParaRPr lang="de-DE" altLang="de-DE" smtClean="0">
              <a:latin typeface="Calibri" pitchFamily="34" charset="0"/>
            </a:endParaRPr>
          </a:p>
        </p:txBody>
      </p:sp>
    </p:spTree>
    <p:extLst>
      <p:ext uri="{BB962C8B-B14F-4D97-AF65-F5344CB8AC3E}">
        <p14:creationId xmlns:p14="http://schemas.microsoft.com/office/powerpoint/2010/main" val="331436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CBDD8C90-61D8-48E7-B0D8-4D7447AC3129}" type="slidenum">
              <a:rPr lang="de-DE" altLang="de-DE" smtClean="0"/>
              <a:pPr>
                <a:defRPr/>
              </a:pPr>
              <a:t>7</a:t>
            </a:fld>
            <a:endParaRPr lang="de-DE" altLang="de-DE"/>
          </a:p>
        </p:txBody>
      </p:sp>
    </p:spTree>
    <p:extLst>
      <p:ext uri="{BB962C8B-B14F-4D97-AF65-F5344CB8AC3E}">
        <p14:creationId xmlns:p14="http://schemas.microsoft.com/office/powerpoint/2010/main" val="1914126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de-DE" altLang="de-DE" smtClean="0"/>
              <a:t>Nur Hintergrundinformation</a:t>
            </a:r>
          </a:p>
        </p:txBody>
      </p:sp>
      <p:sp>
        <p:nvSpPr>
          <p:cNvPr id="2355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9ECA236-A521-442A-97FA-2D3BC55B5150}" type="slidenum">
              <a:rPr lang="de-DE" altLang="de-DE" smtClean="0">
                <a:latin typeface="Calibri" pitchFamily="34" charset="0"/>
              </a:rPr>
              <a:pPr/>
              <a:t>8</a:t>
            </a:fld>
            <a:endParaRPr lang="de-DE" altLang="de-DE" smtClean="0">
              <a:latin typeface="Calibri" pitchFamily="34" charset="0"/>
            </a:endParaRPr>
          </a:p>
        </p:txBody>
      </p:sp>
    </p:spTree>
    <p:extLst>
      <p:ext uri="{BB962C8B-B14F-4D97-AF65-F5344CB8AC3E}">
        <p14:creationId xmlns:p14="http://schemas.microsoft.com/office/powerpoint/2010/main" val="19418796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2458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fld id="{00AC4C12-EEB0-41FC-8539-51D048DBF71A}" type="slidenum">
              <a:rPr lang="de-DE" altLang="de-DE" smtClean="0"/>
              <a:pPr/>
              <a:t>10</a:t>
            </a:fld>
            <a:endParaRPr lang="de-DE" altLang="de-DE" smtClean="0"/>
          </a:p>
        </p:txBody>
      </p:sp>
    </p:spTree>
    <p:extLst>
      <p:ext uri="{BB962C8B-B14F-4D97-AF65-F5344CB8AC3E}">
        <p14:creationId xmlns:p14="http://schemas.microsoft.com/office/powerpoint/2010/main" val="2410368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2560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59E4E96-4930-48B4-BFDC-134D5F8956A9}" type="slidenum">
              <a:rPr lang="de-DE" altLang="de-DE" smtClean="0">
                <a:latin typeface="Calibri" pitchFamily="34" charset="0"/>
              </a:rPr>
              <a:pPr/>
              <a:t>12</a:t>
            </a:fld>
            <a:endParaRPr lang="de-DE" altLang="de-DE" smtClean="0">
              <a:latin typeface="Calibri" pitchFamily="34" charset="0"/>
            </a:endParaRPr>
          </a:p>
        </p:txBody>
      </p:sp>
    </p:spTree>
    <p:extLst>
      <p:ext uri="{BB962C8B-B14F-4D97-AF65-F5344CB8AC3E}">
        <p14:creationId xmlns:p14="http://schemas.microsoft.com/office/powerpoint/2010/main" val="1037997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2662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F21BC6C-14F9-4922-9F95-7BFB1FB37006}" type="slidenum">
              <a:rPr lang="de-DE" altLang="de-DE" smtClean="0">
                <a:latin typeface="Calibri" pitchFamily="34" charset="0"/>
              </a:rPr>
              <a:pPr/>
              <a:t>13</a:t>
            </a:fld>
            <a:endParaRPr lang="de-DE" altLang="de-DE" smtClean="0">
              <a:latin typeface="Calibri" pitchFamily="34" charset="0"/>
            </a:endParaRPr>
          </a:p>
        </p:txBody>
      </p:sp>
    </p:spTree>
    <p:extLst>
      <p:ext uri="{BB962C8B-B14F-4D97-AF65-F5344CB8AC3E}">
        <p14:creationId xmlns:p14="http://schemas.microsoft.com/office/powerpoint/2010/main" val="35612246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emf"/></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grpSp>
        <p:nvGrpSpPr>
          <p:cNvPr id="4" name="Gruppieren 9"/>
          <p:cNvGrpSpPr>
            <a:grpSpLocks/>
          </p:cNvGrpSpPr>
          <p:nvPr userDrawn="1"/>
        </p:nvGrpSpPr>
        <p:grpSpPr bwMode="auto">
          <a:xfrm>
            <a:off x="-1588" y="0"/>
            <a:ext cx="9156701" cy="1200150"/>
            <a:chOff x="0" y="-138971"/>
            <a:chExt cx="9146268" cy="1482241"/>
          </a:xfrm>
        </p:grpSpPr>
        <p:pic>
          <p:nvPicPr>
            <p:cNvPr id="5" name="Bild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3084"/>
              <a:ext cx="9144000" cy="25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Bild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101229"/>
              <a:ext cx="9144000" cy="24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Bild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38971"/>
              <a:ext cx="9146268" cy="1129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Rechteck 7"/>
          <p:cNvSpPr/>
          <p:nvPr userDrawn="1"/>
        </p:nvSpPr>
        <p:spPr>
          <a:xfrm>
            <a:off x="268288" y="1268413"/>
            <a:ext cx="8624887" cy="4864100"/>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9" name="Grafik 14"/>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4925" y="44450"/>
            <a:ext cx="11525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69232" y="196723"/>
            <a:ext cx="9001000" cy="792088"/>
          </a:xfrm>
          <a:prstGeom prst="rect">
            <a:avLst/>
          </a:prstGeom>
          <a:noFill/>
          <a:ln>
            <a:noFill/>
          </a:ln>
        </p:spPr>
        <p:txBody>
          <a:bodyPr/>
          <a:lstStyle>
            <a:lvl1pPr algn="r">
              <a:defRPr sz="3600" b="0"/>
            </a:lvl1pPr>
          </a:lstStyle>
          <a:p>
            <a:r>
              <a:rPr lang="de-DE" dirty="0" smtClean="0"/>
              <a:t>Titelmasterformat durch Klicken bearbeiten</a:t>
            </a:r>
            <a:endParaRPr lang="de-DE" dirty="0"/>
          </a:p>
        </p:txBody>
      </p:sp>
      <p:sp>
        <p:nvSpPr>
          <p:cNvPr id="3" name="Inhaltsplatzhalter 2"/>
          <p:cNvSpPr>
            <a:spLocks noGrp="1"/>
          </p:cNvSpPr>
          <p:nvPr>
            <p:ph idx="1"/>
          </p:nvPr>
        </p:nvSpPr>
        <p:spPr>
          <a:xfrm>
            <a:off x="465254" y="1607208"/>
            <a:ext cx="8229600" cy="4525963"/>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0" name="Fußzeilenplatzhalter 4"/>
          <p:cNvSpPr>
            <a:spLocks noGrp="1"/>
          </p:cNvSpPr>
          <p:nvPr>
            <p:ph type="ftr" sz="quarter" idx="3"/>
          </p:nvPr>
        </p:nvSpPr>
        <p:spPr>
          <a:xfrm>
            <a:off x="268288" y="6356350"/>
            <a:ext cx="5959896"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de-DE" dirty="0" smtClean="0">
              <a:ea typeface="Calibri" panose="020F0502020204030204" pitchFamily="34" charset="0"/>
              <a:cs typeface="Times New Roman" panose="02020603050405020304" pitchFamily="18" charset="0"/>
            </a:endParaRPr>
          </a:p>
          <a:p>
            <a:pPr>
              <a:defRPr/>
            </a:pPr>
            <a:r>
              <a:rPr lang="de-DE" dirty="0"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11" name="Foliennummernplatzhalt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00B0F0"/>
                </a:solidFill>
                <a:latin typeface="Calibri" pitchFamily="34" charset="0"/>
              </a:defRPr>
            </a:lvl1pPr>
          </a:lstStyle>
          <a:p>
            <a:pPr>
              <a:defRPr/>
            </a:pPr>
            <a:fld id="{EF0C2358-76E8-4CF6-B389-277B431F2BC5}" type="slidenum">
              <a:rPr lang="de-DE" altLang="de-DE" smtClean="0"/>
              <a:pPr>
                <a:defRPr/>
              </a:pPr>
              <a:t>‹Nr.›</a:t>
            </a:fld>
            <a:endParaRPr lang="de-DE" altLang="de-DE" dirty="0"/>
          </a:p>
        </p:txBody>
      </p:sp>
    </p:spTree>
    <p:extLst>
      <p:ext uri="{BB962C8B-B14F-4D97-AF65-F5344CB8AC3E}">
        <p14:creationId xmlns:p14="http://schemas.microsoft.com/office/powerpoint/2010/main" val="29660999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dirty="0" smtClean="0"/>
              <a:t>Textmasterformat bearbeiten</a:t>
            </a:r>
          </a:p>
          <a:p>
            <a:pPr lvl="1"/>
            <a:r>
              <a:rPr lang="de-DE" altLang="de-DE" dirty="0" smtClean="0"/>
              <a:t>Zweite Ebene</a:t>
            </a:r>
          </a:p>
          <a:p>
            <a:pPr lvl="2"/>
            <a:r>
              <a:rPr lang="de-DE" altLang="de-DE" dirty="0" smtClean="0"/>
              <a:t>Dritte Ebene</a:t>
            </a:r>
          </a:p>
          <a:p>
            <a:pPr lvl="3"/>
            <a:r>
              <a:rPr lang="de-DE" altLang="de-DE" dirty="0" smtClean="0"/>
              <a:t>Vierte Ebene</a:t>
            </a:r>
          </a:p>
          <a:p>
            <a:pPr lvl="4"/>
            <a:r>
              <a:rPr lang="de-DE" altLang="de-DE" dirty="0" smtClean="0"/>
              <a:t>Fünfte Ebene</a:t>
            </a:r>
          </a:p>
        </p:txBody>
      </p:sp>
      <p:sp>
        <p:nvSpPr>
          <p:cNvPr id="5" name="Fußzeilenplatzhalter 4"/>
          <p:cNvSpPr>
            <a:spLocks noGrp="1"/>
          </p:cNvSpPr>
          <p:nvPr>
            <p:ph type="ftr" sz="quarter" idx="3"/>
          </p:nvPr>
        </p:nvSpPr>
        <p:spPr>
          <a:xfrm>
            <a:off x="268288" y="6356350"/>
            <a:ext cx="5959896"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de-DE" dirty="0" smtClean="0">
              <a:ea typeface="Calibri" panose="020F0502020204030204" pitchFamily="34" charset="0"/>
              <a:cs typeface="Times New Roman" panose="02020603050405020304" pitchFamily="18" charset="0"/>
            </a:endParaRPr>
          </a:p>
          <a:p>
            <a:pPr>
              <a:defRPr/>
            </a:pPr>
            <a:r>
              <a:rPr lang="de-DE" dirty="0"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00B0F0"/>
                </a:solidFill>
                <a:latin typeface="Calibri" pitchFamily="34" charset="0"/>
              </a:defRPr>
            </a:lvl1pPr>
          </a:lstStyle>
          <a:p>
            <a:pPr>
              <a:defRPr/>
            </a:pPr>
            <a:fld id="{EF0C2358-76E8-4CF6-B389-277B431F2BC5}" type="slidenum">
              <a:rPr lang="de-DE" altLang="de-DE" smtClean="0"/>
              <a:pPr>
                <a:defRPr/>
              </a:pPr>
              <a:t>‹Nr.›</a:t>
            </a:fld>
            <a:endParaRPr lang="de-DE" altLang="de-DE" dirty="0"/>
          </a:p>
        </p:txBody>
      </p:sp>
      <p:grpSp>
        <p:nvGrpSpPr>
          <p:cNvPr id="10" name="Gruppieren 9"/>
          <p:cNvGrpSpPr>
            <a:grpSpLocks/>
          </p:cNvGrpSpPr>
          <p:nvPr userDrawn="1"/>
        </p:nvGrpSpPr>
        <p:grpSpPr bwMode="auto">
          <a:xfrm>
            <a:off x="-12701" y="0"/>
            <a:ext cx="9156701" cy="1200150"/>
            <a:chOff x="0" y="-138971"/>
            <a:chExt cx="9146268" cy="1482241"/>
          </a:xfrm>
        </p:grpSpPr>
        <p:pic>
          <p:nvPicPr>
            <p:cNvPr id="11" name="Bild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53084"/>
              <a:ext cx="9144000" cy="25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Bild 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101229"/>
              <a:ext cx="9144000" cy="24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Bild 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38971"/>
              <a:ext cx="9146268" cy="1129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4" name="Grafik 14"/>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4925" y="44450"/>
            <a:ext cx="11525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el 1"/>
          <p:cNvSpPr txBox="1">
            <a:spLocks/>
          </p:cNvSpPr>
          <p:nvPr userDrawn="1"/>
        </p:nvSpPr>
        <p:spPr>
          <a:xfrm>
            <a:off x="69232" y="196723"/>
            <a:ext cx="9001000" cy="792088"/>
          </a:xfrm>
          <a:prstGeom prst="rect">
            <a:avLst/>
          </a:prstGeom>
          <a:noFill/>
          <a:ln>
            <a:noFill/>
          </a:ln>
        </p:spPr>
        <p:txBody>
          <a:bodyPr/>
          <a:lstStyle>
            <a:lvl1pPr algn="r" rtl="0" eaLnBrk="0" fontAlgn="base" hangingPunct="0">
              <a:spcBef>
                <a:spcPct val="0"/>
              </a:spcBef>
              <a:spcAft>
                <a:spcPct val="0"/>
              </a:spcAft>
              <a:defRPr sz="3600" b="0" kern="1200">
                <a:solidFill>
                  <a:schemeClr val="bg1"/>
                </a:solidFill>
                <a:latin typeface="+mj-lt"/>
                <a:ea typeface="+mj-ea"/>
                <a:cs typeface="+mj-cs"/>
              </a:defRPr>
            </a:lvl1pPr>
            <a:lvl2pPr algn="ctr" rtl="0" eaLnBrk="0" fontAlgn="base" hangingPunct="0">
              <a:spcBef>
                <a:spcPct val="0"/>
              </a:spcBef>
              <a:spcAft>
                <a:spcPct val="0"/>
              </a:spcAft>
              <a:defRPr sz="4000">
                <a:solidFill>
                  <a:schemeClr val="bg1"/>
                </a:solidFill>
                <a:latin typeface="Calibri" pitchFamily="34" charset="0"/>
              </a:defRPr>
            </a:lvl2pPr>
            <a:lvl3pPr algn="ctr" rtl="0" eaLnBrk="0" fontAlgn="base" hangingPunct="0">
              <a:spcBef>
                <a:spcPct val="0"/>
              </a:spcBef>
              <a:spcAft>
                <a:spcPct val="0"/>
              </a:spcAft>
              <a:defRPr sz="4000">
                <a:solidFill>
                  <a:schemeClr val="bg1"/>
                </a:solidFill>
                <a:latin typeface="Calibri" pitchFamily="34" charset="0"/>
              </a:defRPr>
            </a:lvl3pPr>
            <a:lvl4pPr algn="ctr" rtl="0" eaLnBrk="0" fontAlgn="base" hangingPunct="0">
              <a:spcBef>
                <a:spcPct val="0"/>
              </a:spcBef>
              <a:spcAft>
                <a:spcPct val="0"/>
              </a:spcAft>
              <a:defRPr sz="4000">
                <a:solidFill>
                  <a:schemeClr val="bg1"/>
                </a:solidFill>
                <a:latin typeface="Calibri" pitchFamily="34" charset="0"/>
              </a:defRPr>
            </a:lvl4pPr>
            <a:lvl5pPr algn="ctr" rtl="0" eaLnBrk="0" fontAlgn="base" hangingPunct="0">
              <a:spcBef>
                <a:spcPct val="0"/>
              </a:spcBef>
              <a:spcAft>
                <a:spcPct val="0"/>
              </a:spcAft>
              <a:defRPr sz="4000">
                <a:solidFill>
                  <a:schemeClr val="bg1"/>
                </a:solidFill>
                <a:latin typeface="Calibri" pitchFamily="34" charset="0"/>
              </a:defRPr>
            </a:lvl5pPr>
            <a:lvl6pPr marL="457200" algn="ctr" rtl="0" fontAlgn="base">
              <a:spcBef>
                <a:spcPct val="0"/>
              </a:spcBef>
              <a:spcAft>
                <a:spcPct val="0"/>
              </a:spcAft>
              <a:defRPr sz="4000">
                <a:solidFill>
                  <a:schemeClr val="bg1"/>
                </a:solidFill>
                <a:latin typeface="Calibri" pitchFamily="34" charset="0"/>
              </a:defRPr>
            </a:lvl6pPr>
            <a:lvl7pPr marL="914400" algn="ctr" rtl="0" fontAlgn="base">
              <a:spcBef>
                <a:spcPct val="0"/>
              </a:spcBef>
              <a:spcAft>
                <a:spcPct val="0"/>
              </a:spcAft>
              <a:defRPr sz="4000">
                <a:solidFill>
                  <a:schemeClr val="bg1"/>
                </a:solidFill>
                <a:latin typeface="Calibri" pitchFamily="34" charset="0"/>
              </a:defRPr>
            </a:lvl7pPr>
            <a:lvl8pPr marL="1371600" algn="ctr" rtl="0" fontAlgn="base">
              <a:spcBef>
                <a:spcPct val="0"/>
              </a:spcBef>
              <a:spcAft>
                <a:spcPct val="0"/>
              </a:spcAft>
              <a:defRPr sz="4000">
                <a:solidFill>
                  <a:schemeClr val="bg1"/>
                </a:solidFill>
                <a:latin typeface="Calibri" pitchFamily="34" charset="0"/>
              </a:defRPr>
            </a:lvl8pPr>
            <a:lvl9pPr marL="1828800" algn="ctr" rtl="0" fontAlgn="base">
              <a:spcBef>
                <a:spcPct val="0"/>
              </a:spcBef>
              <a:spcAft>
                <a:spcPct val="0"/>
              </a:spcAft>
              <a:defRPr sz="4000">
                <a:solidFill>
                  <a:schemeClr val="bg1"/>
                </a:solidFill>
                <a:latin typeface="Calibri" pitchFamily="34" charset="0"/>
              </a:defRPr>
            </a:lvl9pPr>
          </a:lstStyle>
          <a:p>
            <a:r>
              <a:rPr lang="de-DE" smtClean="0"/>
              <a:t>Titelmasterformat durch Klicken bearbeiten</a:t>
            </a:r>
            <a:endParaRPr lang="de-DE" dirty="0"/>
          </a:p>
        </p:txBody>
      </p:sp>
      <p:sp>
        <p:nvSpPr>
          <p:cNvPr id="16" name="Rechteck 15"/>
          <p:cNvSpPr/>
          <p:nvPr userDrawn="1"/>
        </p:nvSpPr>
        <p:spPr>
          <a:xfrm>
            <a:off x="268288" y="1268413"/>
            <a:ext cx="8624887" cy="4864100"/>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Tree>
  </p:cSld>
  <p:clrMap bg1="lt1" tx1="dk1" bg2="lt2" tx2="dk2" accent1="accent1" accent2="accent2" accent3="accent3" accent4="accent4" accent5="accent5" accent6="accent6" hlink="hlink" folHlink="folHlink"/>
  <p:sldLayoutIdLst>
    <p:sldLayoutId id="2147483810" r:id="rId1"/>
  </p:sldLayoutIdLst>
  <p:timing>
    <p:tnLst>
      <p:par>
        <p:cTn id="1" dur="indefinite" restart="never" nodeType="tmRoot"/>
      </p:par>
    </p:tnLst>
  </p:timing>
  <p:hf hdr="0" dt="0"/>
  <p:txStyles>
    <p:titleStyle>
      <a:lvl1pPr algn="ctr" rtl="0" eaLnBrk="0" fontAlgn="base" hangingPunct="0">
        <a:spcBef>
          <a:spcPct val="0"/>
        </a:spcBef>
        <a:spcAft>
          <a:spcPct val="0"/>
        </a:spcAft>
        <a:defRPr sz="4000" kern="1200">
          <a:solidFill>
            <a:schemeClr val="bg1"/>
          </a:solidFill>
          <a:latin typeface="+mj-lt"/>
          <a:ea typeface="+mj-ea"/>
          <a:cs typeface="+mj-cs"/>
        </a:defRPr>
      </a:lvl1pPr>
      <a:lvl2pPr algn="ctr" rtl="0" eaLnBrk="0" fontAlgn="base" hangingPunct="0">
        <a:spcBef>
          <a:spcPct val="0"/>
        </a:spcBef>
        <a:spcAft>
          <a:spcPct val="0"/>
        </a:spcAft>
        <a:defRPr sz="4000">
          <a:solidFill>
            <a:schemeClr val="bg1"/>
          </a:solidFill>
          <a:latin typeface="Calibri" pitchFamily="34" charset="0"/>
        </a:defRPr>
      </a:lvl2pPr>
      <a:lvl3pPr algn="ctr" rtl="0" eaLnBrk="0" fontAlgn="base" hangingPunct="0">
        <a:spcBef>
          <a:spcPct val="0"/>
        </a:spcBef>
        <a:spcAft>
          <a:spcPct val="0"/>
        </a:spcAft>
        <a:defRPr sz="4000">
          <a:solidFill>
            <a:schemeClr val="bg1"/>
          </a:solidFill>
          <a:latin typeface="Calibri" pitchFamily="34" charset="0"/>
        </a:defRPr>
      </a:lvl3pPr>
      <a:lvl4pPr algn="ctr" rtl="0" eaLnBrk="0" fontAlgn="base" hangingPunct="0">
        <a:spcBef>
          <a:spcPct val="0"/>
        </a:spcBef>
        <a:spcAft>
          <a:spcPct val="0"/>
        </a:spcAft>
        <a:defRPr sz="4000">
          <a:solidFill>
            <a:schemeClr val="bg1"/>
          </a:solidFill>
          <a:latin typeface="Calibri" pitchFamily="34" charset="0"/>
        </a:defRPr>
      </a:lvl4pPr>
      <a:lvl5pPr algn="ctr" rtl="0" eaLnBrk="0" fontAlgn="base" hangingPunct="0">
        <a:spcBef>
          <a:spcPct val="0"/>
        </a:spcBef>
        <a:spcAft>
          <a:spcPct val="0"/>
        </a:spcAft>
        <a:defRPr sz="4000">
          <a:solidFill>
            <a:schemeClr val="bg1"/>
          </a:solidFill>
          <a:latin typeface="Calibri" pitchFamily="34" charset="0"/>
        </a:defRPr>
      </a:lvl5pPr>
      <a:lvl6pPr marL="457200" algn="ctr" rtl="0" fontAlgn="base">
        <a:spcBef>
          <a:spcPct val="0"/>
        </a:spcBef>
        <a:spcAft>
          <a:spcPct val="0"/>
        </a:spcAft>
        <a:defRPr sz="4000">
          <a:solidFill>
            <a:schemeClr val="bg1"/>
          </a:solidFill>
          <a:latin typeface="Calibri" pitchFamily="34" charset="0"/>
        </a:defRPr>
      </a:lvl6pPr>
      <a:lvl7pPr marL="914400" algn="ctr" rtl="0" fontAlgn="base">
        <a:spcBef>
          <a:spcPct val="0"/>
        </a:spcBef>
        <a:spcAft>
          <a:spcPct val="0"/>
        </a:spcAft>
        <a:defRPr sz="4000">
          <a:solidFill>
            <a:schemeClr val="bg1"/>
          </a:solidFill>
          <a:latin typeface="Calibri" pitchFamily="34" charset="0"/>
        </a:defRPr>
      </a:lvl7pPr>
      <a:lvl8pPr marL="1371600" algn="ctr" rtl="0" fontAlgn="base">
        <a:spcBef>
          <a:spcPct val="0"/>
        </a:spcBef>
        <a:spcAft>
          <a:spcPct val="0"/>
        </a:spcAft>
        <a:defRPr sz="4000">
          <a:solidFill>
            <a:schemeClr val="bg1"/>
          </a:solidFill>
          <a:latin typeface="Calibri" pitchFamily="34" charset="0"/>
        </a:defRPr>
      </a:lvl8pPr>
      <a:lvl9pPr marL="1828800" algn="ctr" rtl="0" fontAlgn="base">
        <a:spcBef>
          <a:spcPct val="0"/>
        </a:spcBef>
        <a:spcAft>
          <a:spcPct val="0"/>
        </a:spcAft>
        <a:defRPr sz="40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8.wmf"/><Relationship Id="rId5" Type="http://schemas.openxmlformats.org/officeDocument/2006/relationships/image" Target="../media/image7.emf"/><Relationship Id="rId4" Type="http://schemas.openxmlformats.org/officeDocument/2006/relationships/oleObject" Target="../embeddings/Microsoft_Excel_97-2003_Worksheet1.xls"/></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10.emf"/><Relationship Id="rId4" Type="http://schemas.openxmlformats.org/officeDocument/2006/relationships/oleObject" Target="../embeddings/Microsoft_Excel_97-2003_Worksheet2.xls"/></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oleObject" Target="../embeddings/Microsoft_Excel_97-2003_Worksheet3.xls"/><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lstStyle/>
          <a:p>
            <a:pPr eaLnBrk="1" hangingPunct="1"/>
            <a:r>
              <a:rPr lang="de-DE" altLang="de-DE" smtClean="0"/>
              <a:t>Modul 1</a:t>
            </a:r>
          </a:p>
        </p:txBody>
      </p:sp>
      <p:sp>
        <p:nvSpPr>
          <p:cNvPr id="4099" name="Inhaltsplatzhalter 2"/>
          <p:cNvSpPr>
            <a:spLocks noGrp="1"/>
          </p:cNvSpPr>
          <p:nvPr>
            <p:ph idx="1"/>
          </p:nvPr>
        </p:nvSpPr>
        <p:spPr>
          <a:xfrm>
            <a:off x="465138" y="1606550"/>
            <a:ext cx="8229600" cy="4525963"/>
          </a:xfrm>
        </p:spPr>
        <p:txBody>
          <a:bodyPr/>
          <a:lstStyle/>
          <a:p>
            <a:pPr algn="ctr" eaLnBrk="1" hangingPunct="1">
              <a:buFont typeface="Arial" charset="0"/>
              <a:buNone/>
            </a:pPr>
            <a:endParaRPr lang="de-DE" altLang="de-DE" sz="4000" b="1" smtClean="0"/>
          </a:p>
          <a:p>
            <a:pPr algn="ctr" eaLnBrk="1" hangingPunct="1">
              <a:buFont typeface="Arial" charset="0"/>
              <a:buNone/>
            </a:pPr>
            <a:r>
              <a:rPr lang="de-DE" altLang="de-DE" sz="4000" b="1" smtClean="0"/>
              <a:t>Wissensvermittlung II:</a:t>
            </a:r>
          </a:p>
          <a:p>
            <a:pPr algn="ctr" eaLnBrk="1" hangingPunct="1">
              <a:buFont typeface="Arial" charset="0"/>
              <a:buNone/>
            </a:pPr>
            <a:r>
              <a:rPr lang="de-DE" altLang="de-DE" sz="4000" b="1" smtClean="0"/>
              <a:t/>
            </a:r>
            <a:br>
              <a:rPr lang="de-DE" altLang="de-DE" sz="4000" b="1" smtClean="0"/>
            </a:br>
            <a:r>
              <a:rPr lang="de-DE" altLang="de-DE" sz="4000" b="1" smtClean="0"/>
              <a:t>Arbeitsbedingungen und deren Auswirkung auf die Gesundheit</a:t>
            </a:r>
            <a:endParaRPr lang="de-DE" altLang="de-DE" sz="4000" smtClean="0"/>
          </a:p>
        </p:txBody>
      </p:sp>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1</a:t>
            </a:fld>
            <a:endParaRPr lang="de-DE" altLang="de-D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nchor="t"/>
          <a:lstStyle/>
          <a:p>
            <a:pPr eaLnBrk="1" hangingPunct="1"/>
            <a:r>
              <a:rPr lang="de-DE" altLang="de-DE" smtClean="0"/>
              <a:t>Belastungen in den einzelnen Gewerken</a:t>
            </a:r>
          </a:p>
        </p:txBody>
      </p:sp>
      <p:sp>
        <p:nvSpPr>
          <p:cNvPr id="23556" name="Textfeld 1"/>
          <p:cNvSpPr txBox="1">
            <a:spLocks noChangeArrowheads="1"/>
          </p:cNvSpPr>
          <p:nvPr/>
        </p:nvSpPr>
        <p:spPr bwMode="auto">
          <a:xfrm>
            <a:off x="755650" y="1268413"/>
            <a:ext cx="6965950" cy="369887"/>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auto" hangingPunct="1">
              <a:spcBef>
                <a:spcPts val="0"/>
              </a:spcBef>
              <a:spcAft>
                <a:spcPts val="0"/>
              </a:spcAft>
              <a:defRPr/>
            </a:pPr>
            <a:r>
              <a:rPr lang="de-DE" b="1" dirty="0" smtClean="0">
                <a:latin typeface="+mn-lt"/>
              </a:rPr>
              <a:t>Beispiele aus den Interviews</a:t>
            </a:r>
          </a:p>
        </p:txBody>
      </p:sp>
      <p:graphicFrame>
        <p:nvGraphicFramePr>
          <p:cNvPr id="4" name="Tabelle 3"/>
          <p:cNvGraphicFramePr>
            <a:graphicFrameLocks noGrp="1"/>
          </p:cNvGraphicFramePr>
          <p:nvPr/>
        </p:nvGraphicFramePr>
        <p:xfrm>
          <a:off x="1042988" y="1916113"/>
          <a:ext cx="6929437" cy="3600450"/>
        </p:xfrm>
        <a:graphic>
          <a:graphicData uri="http://schemas.openxmlformats.org/drawingml/2006/table">
            <a:tbl>
              <a:tblPr firstRow="1" bandRow="1">
                <a:tableStyleId>{5C22544A-7EE6-4342-B048-85BDC9FD1C3A}</a:tableStyleId>
              </a:tblPr>
              <a:tblGrid>
                <a:gridCol w="2214890"/>
                <a:gridCol w="4714547"/>
              </a:tblGrid>
              <a:tr h="398166">
                <a:tc>
                  <a:txBody>
                    <a:bodyPr/>
                    <a:lstStyle/>
                    <a:p>
                      <a:endParaRPr lang="de-DE" sz="1800" dirty="0"/>
                    </a:p>
                  </a:txBody>
                  <a:tcPr marL="91426" marR="91426" marT="45694" marB="45694">
                    <a:solidFill>
                      <a:srgbClr val="92D050"/>
                    </a:solidFill>
                  </a:tcPr>
                </a:tc>
                <a:tc>
                  <a:txBody>
                    <a:bodyPr/>
                    <a:lstStyle/>
                    <a:p>
                      <a:r>
                        <a:rPr lang="de-DE" sz="1800" dirty="0" smtClean="0"/>
                        <a:t>Belastungen</a:t>
                      </a:r>
                      <a:r>
                        <a:rPr lang="de-DE" sz="1800" baseline="0" dirty="0" smtClean="0"/>
                        <a:t> </a:t>
                      </a:r>
                      <a:endParaRPr lang="de-DE" sz="1800" dirty="0"/>
                    </a:p>
                  </a:txBody>
                  <a:tcPr marL="91426" marR="91426" marT="45694" marB="45694">
                    <a:solidFill>
                      <a:srgbClr val="92D050"/>
                    </a:solidFill>
                  </a:tcPr>
                </a:tc>
              </a:tr>
              <a:tr h="669221">
                <a:tc>
                  <a:txBody>
                    <a:bodyPr/>
                    <a:lstStyle/>
                    <a:p>
                      <a:r>
                        <a:rPr lang="de-DE" sz="1800" dirty="0" smtClean="0"/>
                        <a:t>Tischler</a:t>
                      </a:r>
                      <a:endParaRPr lang="de-DE" sz="1800" dirty="0"/>
                    </a:p>
                  </a:txBody>
                  <a:tcPr marL="91426" marR="91426" marT="45694" marB="45694">
                    <a:solidFill>
                      <a:schemeClr val="accent3">
                        <a:lumMod val="20000"/>
                        <a:lumOff val="80000"/>
                      </a:schemeClr>
                    </a:solidFill>
                  </a:tcPr>
                </a:tc>
                <a:tc>
                  <a:txBody>
                    <a:bodyPr/>
                    <a:lstStyle/>
                    <a:p>
                      <a:r>
                        <a:rPr lang="de-DE" sz="1400" dirty="0" smtClean="0"/>
                        <a:t>Schweres Heben, hohe Auftragsdichte, Partikelbelastung bei Oberflächenbehandlung</a:t>
                      </a:r>
                      <a:endParaRPr lang="de-DE" sz="1400" dirty="0"/>
                    </a:p>
                  </a:txBody>
                  <a:tcPr marL="91426" marR="91426" marT="45694" marB="45694">
                    <a:solidFill>
                      <a:schemeClr val="accent3">
                        <a:lumMod val="20000"/>
                        <a:lumOff val="80000"/>
                      </a:schemeClr>
                    </a:solidFill>
                  </a:tcPr>
                </a:tc>
              </a:tr>
              <a:tr h="686992">
                <a:tc>
                  <a:txBody>
                    <a:bodyPr/>
                    <a:lstStyle/>
                    <a:p>
                      <a:r>
                        <a:rPr lang="de-DE" sz="1800" dirty="0" smtClean="0"/>
                        <a:t>Bäcker</a:t>
                      </a:r>
                      <a:endParaRPr lang="de-DE" sz="1800" dirty="0"/>
                    </a:p>
                  </a:txBody>
                  <a:tcPr marL="91426" marR="91426" marT="45694" marB="45694">
                    <a:solidFill>
                      <a:schemeClr val="accent3">
                        <a:lumMod val="20000"/>
                        <a:lumOff val="80000"/>
                      </a:schemeClr>
                    </a:solidFill>
                  </a:tcPr>
                </a:tc>
                <a:tc>
                  <a:txBody>
                    <a:bodyPr/>
                    <a:lstStyle/>
                    <a:p>
                      <a:r>
                        <a:rPr lang="de-DE" sz="1400" dirty="0" smtClean="0"/>
                        <a:t>Hitze in der Backstube,  Zugluft, schweres Heben, Stress durch Personalmangel</a:t>
                      </a:r>
                      <a:endParaRPr lang="de-DE" sz="1400" dirty="0"/>
                    </a:p>
                  </a:txBody>
                  <a:tcPr marL="91426" marR="91426" marT="45694" marB="45694">
                    <a:solidFill>
                      <a:schemeClr val="accent3">
                        <a:lumMod val="20000"/>
                        <a:lumOff val="80000"/>
                      </a:schemeClr>
                    </a:solidFill>
                  </a:tcPr>
                </a:tc>
              </a:tr>
              <a:tr h="611008">
                <a:tc>
                  <a:txBody>
                    <a:bodyPr/>
                    <a:lstStyle/>
                    <a:p>
                      <a:r>
                        <a:rPr lang="de-DE" sz="1800" dirty="0" err="1" smtClean="0"/>
                        <a:t>Elektro</a:t>
                      </a:r>
                      <a:endParaRPr lang="de-DE" sz="1800" dirty="0"/>
                    </a:p>
                  </a:txBody>
                  <a:tcPr marL="91426" marR="91426" marT="45694" marB="45694">
                    <a:solidFill>
                      <a:schemeClr val="accent3">
                        <a:lumMod val="20000"/>
                        <a:lumOff val="80000"/>
                      </a:schemeClr>
                    </a:solidFill>
                  </a:tcPr>
                </a:tc>
                <a:tc>
                  <a:txBody>
                    <a:bodyPr/>
                    <a:lstStyle/>
                    <a:p>
                      <a:r>
                        <a:rPr lang="de-DE" sz="1400" dirty="0" smtClean="0"/>
                        <a:t>Staub, Witterungsbedingungen, schweres Heben</a:t>
                      </a:r>
                      <a:endParaRPr lang="de-DE" sz="1400" dirty="0"/>
                    </a:p>
                  </a:txBody>
                  <a:tcPr marL="91426" marR="91426" marT="45694" marB="45694">
                    <a:solidFill>
                      <a:schemeClr val="accent3">
                        <a:lumMod val="20000"/>
                        <a:lumOff val="80000"/>
                      </a:schemeClr>
                    </a:solidFill>
                  </a:tcPr>
                </a:tc>
              </a:tr>
              <a:tr h="607490">
                <a:tc>
                  <a:txBody>
                    <a:bodyPr/>
                    <a:lstStyle/>
                    <a:p>
                      <a:r>
                        <a:rPr lang="de-DE" sz="1800" dirty="0" smtClean="0"/>
                        <a:t>Metall</a:t>
                      </a:r>
                      <a:endParaRPr lang="de-DE" sz="1800" dirty="0"/>
                    </a:p>
                  </a:txBody>
                  <a:tcPr marL="91426" marR="91426" marT="45694" marB="45694">
                    <a:solidFill>
                      <a:schemeClr val="accent3">
                        <a:lumMod val="20000"/>
                        <a:lumOff val="80000"/>
                      </a:schemeClr>
                    </a:solidFill>
                  </a:tcPr>
                </a:tc>
                <a:tc>
                  <a:txBody>
                    <a:bodyPr/>
                    <a:lstStyle/>
                    <a:p>
                      <a:r>
                        <a:rPr lang="de-DE" sz="1400" dirty="0" smtClean="0"/>
                        <a:t>Gebückte</a:t>
                      </a:r>
                      <a:r>
                        <a:rPr lang="de-DE" sz="1400" baseline="0" dirty="0" smtClean="0"/>
                        <a:t> oder </a:t>
                      </a:r>
                      <a:r>
                        <a:rPr lang="de-DE" sz="1400" baseline="0" dirty="0" err="1" smtClean="0"/>
                        <a:t>knieende</a:t>
                      </a:r>
                      <a:r>
                        <a:rPr lang="de-DE" sz="1400" baseline="0" dirty="0" smtClean="0"/>
                        <a:t> Körperhaltung, schweres Heben, Schweißrauch, Arbeiten in großer Höhe</a:t>
                      </a:r>
                      <a:endParaRPr lang="de-DE" sz="1400" dirty="0"/>
                    </a:p>
                  </a:txBody>
                  <a:tcPr marL="91426" marR="91426" marT="45694" marB="45694">
                    <a:solidFill>
                      <a:schemeClr val="accent3">
                        <a:lumMod val="20000"/>
                        <a:lumOff val="80000"/>
                      </a:schemeClr>
                    </a:solidFill>
                  </a:tcPr>
                </a:tc>
              </a:tr>
              <a:tr h="627573">
                <a:tc>
                  <a:txBody>
                    <a:bodyPr/>
                    <a:lstStyle/>
                    <a:p>
                      <a:r>
                        <a:rPr lang="de-DE" sz="1800" dirty="0" smtClean="0"/>
                        <a:t>KFZ</a:t>
                      </a:r>
                      <a:endParaRPr lang="de-DE" sz="1800" dirty="0"/>
                    </a:p>
                  </a:txBody>
                  <a:tcPr marL="91426" marR="91426" marT="45694" marB="45694">
                    <a:solidFill>
                      <a:schemeClr val="accent3">
                        <a:lumMod val="20000"/>
                        <a:lumOff val="80000"/>
                      </a:schemeClr>
                    </a:solidFill>
                  </a:tcPr>
                </a:tc>
                <a:tc>
                  <a:txBody>
                    <a:bodyPr/>
                    <a:lstStyle/>
                    <a:p>
                      <a:r>
                        <a:rPr lang="de-DE" sz="1400" dirty="0" smtClean="0"/>
                        <a:t>Lack-, Farbendämpfe, Kältegefälle  beim Öffnen</a:t>
                      </a:r>
                      <a:r>
                        <a:rPr lang="de-DE" sz="1400" baseline="0" dirty="0" smtClean="0"/>
                        <a:t> der Tore,  Hektik, Stress durch Leistungsdruck (Herstellertest)</a:t>
                      </a:r>
                      <a:endParaRPr lang="de-DE" sz="1400" dirty="0"/>
                    </a:p>
                  </a:txBody>
                  <a:tcPr marL="91426" marR="91426" marT="45694" marB="45694">
                    <a:solidFill>
                      <a:schemeClr val="accent3">
                        <a:lumMod val="20000"/>
                        <a:lumOff val="80000"/>
                      </a:schemeClr>
                    </a:solidFill>
                  </a:tcPr>
                </a:tc>
              </a:tr>
            </a:tbl>
          </a:graphicData>
        </a:graphic>
      </p:graphicFrame>
      <p:sp>
        <p:nvSpPr>
          <p:cNvPr id="13340" name="Textfeld 1"/>
          <p:cNvSpPr txBox="1">
            <a:spLocks noChangeArrowheads="1"/>
          </p:cNvSpPr>
          <p:nvPr/>
        </p:nvSpPr>
        <p:spPr bwMode="auto">
          <a:xfrm>
            <a:off x="1116013" y="5661025"/>
            <a:ext cx="6605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de-DE" altLang="de-DE" sz="1800">
                <a:latin typeface="Arial" charset="0"/>
                <a:sym typeface="Wingdings" pitchFamily="2" charset="2"/>
              </a:rPr>
              <a:t> Welche Belastungen haben Ihre Mitarbeiter?</a:t>
            </a:r>
            <a:endParaRPr lang="de-DE" altLang="de-DE" sz="1800">
              <a:latin typeface="Arial" charset="0"/>
            </a:endParaRPr>
          </a:p>
        </p:txBody>
      </p:sp>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10</a:t>
            </a:fld>
            <a:endParaRPr lang="de-DE" altLang="de-D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lstStyle/>
          <a:p>
            <a:pPr eaLnBrk="1" hangingPunct="1"/>
            <a:r>
              <a:rPr lang="de-DE" altLang="de-DE" smtClean="0"/>
              <a:t>Ressourcen</a:t>
            </a:r>
          </a:p>
        </p:txBody>
      </p:sp>
      <p:graphicFrame>
        <p:nvGraphicFramePr>
          <p:cNvPr id="44105" name="Group 73"/>
          <p:cNvGraphicFramePr>
            <a:graphicFrameLocks noGrp="1"/>
          </p:cNvGraphicFramePr>
          <p:nvPr/>
        </p:nvGraphicFramePr>
        <p:xfrm>
          <a:off x="468313" y="1604963"/>
          <a:ext cx="8064500" cy="3949711"/>
        </p:xfrm>
        <a:graphic>
          <a:graphicData uri="http://schemas.openxmlformats.org/drawingml/2006/table">
            <a:tbl>
              <a:tblPr/>
              <a:tblGrid>
                <a:gridCol w="4032250"/>
                <a:gridCol w="4032250"/>
              </a:tblGrid>
              <a:tr h="599847">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de-DE" altLang="de-DE" sz="1800" b="1" i="0" u="none" strike="noStrike" cap="none" normalizeH="0" baseline="0" dirty="0" smtClean="0">
                          <a:ln>
                            <a:noFill/>
                          </a:ln>
                          <a:solidFill>
                            <a:schemeClr val="bg1"/>
                          </a:solidFill>
                          <a:effectLst/>
                          <a:latin typeface="Calibri" pitchFamily="34" charset="0"/>
                        </a:rPr>
                        <a:t>Kategorien zur Frage Spaß in Beruf</a:t>
                      </a:r>
                      <a:endParaRPr kumimoji="0" lang="de-DE" altLang="de-DE" sz="18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endParaRPr>
                    </a:p>
                  </a:txBody>
                  <a:tcPr marL="68580" marR="68580" marT="0" marB="0" horzOverflow="overflow">
                    <a:lnL w="9525" cap="flat" cmpd="sng" algn="ctr">
                      <a:solidFill>
                        <a:srgbClr val="98B954"/>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solidFill>
                      <a:srgbClr val="9BBB59"/>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de-DE" altLang="de-DE" sz="1800" b="1" i="0" u="none" strike="noStrike" cap="none" normalizeH="0" baseline="0" smtClean="0">
                          <a:ln>
                            <a:noFill/>
                          </a:ln>
                          <a:solidFill>
                            <a:schemeClr val="bg1"/>
                          </a:solidFill>
                          <a:effectLst/>
                          <a:latin typeface="Calibri" pitchFamily="34" charset="0"/>
                        </a:rPr>
                        <a:t>Beispiele</a:t>
                      </a:r>
                      <a:endParaRPr kumimoji="0" lang="de-DE" altLang="de-DE" sz="1800" b="1" i="0" u="none" strike="noStrike" cap="none" normalizeH="0" baseline="0" smtClean="0">
                        <a:ln>
                          <a:noFill/>
                        </a:ln>
                        <a:solidFill>
                          <a:schemeClr val="bg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9525" cap="flat" cmpd="sng" algn="ctr">
                      <a:solidFill>
                        <a:srgbClr val="98B954"/>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solidFill>
                      <a:srgbClr val="9BBB59"/>
                    </a:solidFill>
                  </a:tcPr>
                </a:tc>
              </a:tr>
              <a:tr h="431637">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ts val="1200"/>
                        </a:spcAft>
                        <a:buClrTx/>
                        <a:buSzTx/>
                        <a:buFont typeface="Symbol" pitchFamily="18" charset="2"/>
                        <a:buNone/>
                        <a:tabLst/>
                      </a:pPr>
                      <a:r>
                        <a:rPr kumimoji="0" lang="de-DE" altLang="de-DE" sz="1400" b="1" i="0" u="none" strike="noStrike" cap="none" normalizeH="0" baseline="0" smtClean="0">
                          <a:ln>
                            <a:noFill/>
                          </a:ln>
                          <a:solidFill>
                            <a:schemeClr val="tx1"/>
                          </a:solidFill>
                          <a:effectLst/>
                          <a:latin typeface="Calibri" pitchFamily="34" charset="0"/>
                        </a:rPr>
                        <a:t>Arbeitsinhalt (36 Nennungen)</a:t>
                      </a:r>
                    </a:p>
                  </a:txBody>
                  <a:tcPr marL="68580" marR="68580" marT="0" marB="0" horzOverflow="overflow">
                    <a:lnL w="9525" cap="flat" cmpd="sng" algn="ctr">
                      <a:solidFill>
                        <a:srgbClr val="98B954"/>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noFill/>
                  </a:tcPr>
                </a:tc>
                <a:tc>
                  <a:txBody>
                    <a:bodyPr/>
                    <a:lstStyle>
                      <a:lvl1pPr indent="12700">
                        <a:spcBef>
                          <a:spcPct val="20000"/>
                        </a:spcBef>
                        <a:buFont typeface="Arial" pitchFamily="34" charset="0"/>
                        <a:defRPr sz="2800">
                          <a:solidFill>
                            <a:schemeClr val="tx1"/>
                          </a:solidFill>
                          <a:latin typeface="Calibri" pitchFamily="34" charset="0"/>
                        </a:defRPr>
                      </a:lvl1pPr>
                      <a:lvl2pPr marL="820738" indent="-285750">
                        <a:spcBef>
                          <a:spcPct val="20000"/>
                        </a:spcBef>
                        <a:buFont typeface="Arial" pitchFamily="34" charset="0"/>
                        <a:defRPr sz="2400">
                          <a:solidFill>
                            <a:schemeClr val="tx1"/>
                          </a:solidFill>
                          <a:latin typeface="Calibri" pitchFamily="34" charset="0"/>
                        </a:defRPr>
                      </a:lvl2pPr>
                      <a:lvl3pPr marL="1228725" indent="-228600">
                        <a:spcBef>
                          <a:spcPct val="20000"/>
                        </a:spcBef>
                        <a:buFont typeface="Arial" pitchFamily="34" charset="0"/>
                        <a:defRPr sz="2000">
                          <a:solidFill>
                            <a:schemeClr val="tx1"/>
                          </a:solidFill>
                          <a:latin typeface="Calibri" pitchFamily="34" charset="0"/>
                        </a:defRPr>
                      </a:lvl3pPr>
                      <a:lvl4pPr marL="1636713"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12700" algn="just" defTabSz="914400" rtl="0" eaLnBrk="1" fontAlgn="base" latinLnBrk="0" hangingPunct="1">
                        <a:lnSpc>
                          <a:spcPct val="115000"/>
                        </a:lnSpc>
                        <a:spcBef>
                          <a:spcPct val="0"/>
                        </a:spcBef>
                        <a:spcAft>
                          <a:spcPts val="1200"/>
                        </a:spcAft>
                        <a:buClrTx/>
                        <a:buSzTx/>
                        <a:buFont typeface="Symbol" pitchFamily="18" charset="2"/>
                        <a:buNone/>
                        <a:tabLst/>
                      </a:pPr>
                      <a:r>
                        <a:rPr kumimoji="0" lang="de-DE" altLang="de-DE"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Tätigkeiten, Abwechslung in der Arbeit, Produkte</a:t>
                      </a:r>
                    </a:p>
                  </a:txBody>
                  <a:tcPr marL="68580" marR="68580" marT="0" marB="0" horzOverflow="overflow">
                    <a:lnL w="12700" cap="flat" cmpd="sng" algn="ctr">
                      <a:solidFill>
                        <a:schemeClr val="tx1"/>
                      </a:solidFill>
                      <a:prstDash val="solid"/>
                      <a:round/>
                      <a:headEnd type="none" w="med" len="med"/>
                      <a:tailEnd type="none" w="med" len="med"/>
                    </a:lnL>
                    <a:lnR w="9525" cap="flat" cmpd="sng" algn="ctr">
                      <a:solidFill>
                        <a:srgbClr val="98B954"/>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noFill/>
                  </a:tcPr>
                </a:tc>
              </a:tr>
              <a:tr h="431637">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ts val="1200"/>
                        </a:spcAft>
                        <a:buClrTx/>
                        <a:buSzTx/>
                        <a:buFont typeface="Symbol" pitchFamily="18" charset="2"/>
                        <a:buNone/>
                        <a:tabLst/>
                      </a:pPr>
                      <a:r>
                        <a:rPr kumimoji="0" lang="de-DE" altLang="de-DE" sz="1400" b="1" i="0" u="none" strike="noStrike" cap="none" normalizeH="0" baseline="0" smtClean="0">
                          <a:ln>
                            <a:noFill/>
                          </a:ln>
                          <a:solidFill>
                            <a:schemeClr val="tx1"/>
                          </a:solidFill>
                          <a:effectLst/>
                          <a:latin typeface="Calibri" pitchFamily="34" charset="0"/>
                        </a:rPr>
                        <a:t>Arbeitsklima (30 Nennungen)</a:t>
                      </a:r>
                      <a:endParaRPr kumimoji="0" lang="de-DE" altLang="de-DE" sz="1400" b="1" i="0" u="none" strike="noStrike" cap="none" normalizeH="0" baseline="0" smtClean="0">
                        <a:ln>
                          <a:noFill/>
                        </a:ln>
                        <a:solidFill>
                          <a:srgbClr val="76923C"/>
                        </a:solidFill>
                        <a:effectLst/>
                        <a:latin typeface="Calibri" pitchFamily="34" charset="0"/>
                        <a:ea typeface="Calibri" pitchFamily="34" charset="0"/>
                        <a:cs typeface="Times New Roman" pitchFamily="18" charset="0"/>
                      </a:endParaRPr>
                    </a:p>
                  </a:txBody>
                  <a:tcPr marL="68580" marR="68580" marT="0" marB="0" horzOverflow="overflow">
                    <a:lnL w="9525" cap="flat" cmpd="sng" algn="ctr">
                      <a:solidFill>
                        <a:srgbClr val="98B954"/>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noFill/>
                  </a:tcPr>
                </a:tc>
                <a:tc>
                  <a:txBody>
                    <a:bodyPr/>
                    <a:lstStyle>
                      <a:lvl1pPr marL="342900" indent="-342900">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342900" marR="0" lvl="0" indent="-342900" algn="just" defTabSz="914400" rtl="0" eaLnBrk="1" fontAlgn="base" latinLnBrk="0" hangingPunct="1">
                        <a:lnSpc>
                          <a:spcPct val="115000"/>
                        </a:lnSpc>
                        <a:spcBef>
                          <a:spcPct val="0"/>
                        </a:spcBef>
                        <a:spcAft>
                          <a:spcPts val="1200"/>
                        </a:spcAft>
                        <a:buClrTx/>
                        <a:buSzTx/>
                        <a:buFont typeface="Symbol" pitchFamily="18" charset="2"/>
                        <a:buNone/>
                        <a:tabLst/>
                      </a:pPr>
                      <a:r>
                        <a:rPr kumimoji="0" lang="de-DE" altLang="de-DE"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Team, Kollegen, Miteinander</a:t>
                      </a:r>
                    </a:p>
                  </a:txBody>
                  <a:tcPr marL="68580" marR="68580" marT="0" marB="0" horzOverflow="overflow">
                    <a:lnL w="12700" cap="flat" cmpd="sng" algn="ctr">
                      <a:solidFill>
                        <a:schemeClr val="tx1"/>
                      </a:solidFill>
                      <a:prstDash val="solid"/>
                      <a:round/>
                      <a:headEnd type="none" w="med" len="med"/>
                      <a:tailEnd type="none" w="med" len="med"/>
                    </a:lnL>
                    <a:lnR w="9525" cap="flat" cmpd="sng" algn="ctr">
                      <a:solidFill>
                        <a:srgbClr val="98B954"/>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noFill/>
                  </a:tcPr>
                </a:tc>
              </a:tr>
              <a:tr h="523678">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ts val="1200"/>
                        </a:spcAft>
                        <a:buClrTx/>
                        <a:buSzTx/>
                        <a:buFont typeface="Symbol" pitchFamily="18" charset="2"/>
                        <a:buNone/>
                        <a:tabLst/>
                      </a:pPr>
                      <a:r>
                        <a:rPr kumimoji="0" lang="de-DE" altLang="de-DE" sz="1400" b="1" i="0" u="none" strike="noStrike" cap="none" normalizeH="0" baseline="0" smtClean="0">
                          <a:ln>
                            <a:noFill/>
                          </a:ln>
                          <a:solidFill>
                            <a:schemeClr val="tx1"/>
                          </a:solidFill>
                          <a:effectLst/>
                          <a:latin typeface="Calibri" pitchFamily="34" charset="0"/>
                        </a:rPr>
                        <a:t>Wertschätzung (15 Nennungen)</a:t>
                      </a:r>
                      <a:endParaRPr kumimoji="0" lang="de-DE" altLang="de-DE" sz="1400" b="1" i="0" u="none" strike="noStrike" cap="none" normalizeH="0" baseline="0" smtClean="0">
                        <a:ln>
                          <a:noFill/>
                        </a:ln>
                        <a:solidFill>
                          <a:srgbClr val="76923C"/>
                        </a:solidFill>
                        <a:effectLst/>
                        <a:latin typeface="Calibri" pitchFamily="34" charset="0"/>
                        <a:ea typeface="Calibri" pitchFamily="34" charset="0"/>
                        <a:cs typeface="Times New Roman" pitchFamily="18" charset="0"/>
                      </a:endParaRPr>
                    </a:p>
                  </a:txBody>
                  <a:tcPr marL="68580" marR="68580" marT="0" marB="0" horzOverflow="overflow">
                    <a:lnL w="9525" cap="flat" cmpd="sng" algn="ctr">
                      <a:solidFill>
                        <a:srgbClr val="98B954"/>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noFill/>
                  </a:tcPr>
                </a:tc>
                <a:tc>
                  <a:txBody>
                    <a:bodyPr/>
                    <a:lstStyle>
                      <a:lvl1pPr indent="12700">
                        <a:spcBef>
                          <a:spcPct val="20000"/>
                        </a:spcBef>
                        <a:buFont typeface="Arial" pitchFamily="34" charset="0"/>
                        <a:defRPr sz="2800">
                          <a:solidFill>
                            <a:schemeClr val="tx1"/>
                          </a:solidFill>
                          <a:latin typeface="Calibri" pitchFamily="34" charset="0"/>
                        </a:defRPr>
                      </a:lvl1pPr>
                      <a:lvl2pPr marL="1000125" indent="-285750">
                        <a:spcBef>
                          <a:spcPct val="20000"/>
                        </a:spcBef>
                        <a:buFont typeface="Arial" pitchFamily="34" charset="0"/>
                        <a:defRPr sz="2400">
                          <a:solidFill>
                            <a:schemeClr val="tx1"/>
                          </a:solidFill>
                          <a:latin typeface="Calibri" pitchFamily="34" charset="0"/>
                        </a:defRPr>
                      </a:lvl2pPr>
                      <a:lvl3pPr marL="1408113" indent="-228600">
                        <a:spcBef>
                          <a:spcPct val="20000"/>
                        </a:spcBef>
                        <a:buFont typeface="Arial" pitchFamily="34" charset="0"/>
                        <a:defRPr sz="2000">
                          <a:solidFill>
                            <a:schemeClr val="tx1"/>
                          </a:solidFill>
                          <a:latin typeface="Calibri" pitchFamily="34" charset="0"/>
                        </a:defRPr>
                      </a:lvl3pPr>
                      <a:lvl4pPr marL="1816100" indent="-228600">
                        <a:spcBef>
                          <a:spcPct val="20000"/>
                        </a:spcBef>
                        <a:buFont typeface="Arial" pitchFamily="34" charset="0"/>
                        <a:defRPr>
                          <a:solidFill>
                            <a:schemeClr val="tx1"/>
                          </a:solidFill>
                          <a:latin typeface="Calibri" pitchFamily="34" charset="0"/>
                        </a:defRPr>
                      </a:lvl4pPr>
                      <a:lvl5pPr marL="2224088" indent="-228600">
                        <a:spcBef>
                          <a:spcPct val="20000"/>
                        </a:spcBef>
                        <a:buFont typeface="Arial" pitchFamily="34" charset="0"/>
                        <a:defRPr>
                          <a:solidFill>
                            <a:schemeClr val="tx1"/>
                          </a:solidFill>
                          <a:latin typeface="Calibri" pitchFamily="34" charset="0"/>
                        </a:defRPr>
                      </a:lvl5pPr>
                      <a:lvl6pPr marL="2681288" indent="-228600" fontAlgn="base">
                        <a:spcBef>
                          <a:spcPct val="20000"/>
                        </a:spcBef>
                        <a:spcAft>
                          <a:spcPct val="0"/>
                        </a:spcAft>
                        <a:buFont typeface="Arial" pitchFamily="34" charset="0"/>
                        <a:defRPr>
                          <a:solidFill>
                            <a:schemeClr val="tx1"/>
                          </a:solidFill>
                          <a:latin typeface="Calibri" pitchFamily="34" charset="0"/>
                        </a:defRPr>
                      </a:lvl6pPr>
                      <a:lvl7pPr marL="3138488" indent="-228600" fontAlgn="base">
                        <a:spcBef>
                          <a:spcPct val="20000"/>
                        </a:spcBef>
                        <a:spcAft>
                          <a:spcPct val="0"/>
                        </a:spcAft>
                        <a:buFont typeface="Arial" pitchFamily="34" charset="0"/>
                        <a:defRPr>
                          <a:solidFill>
                            <a:schemeClr val="tx1"/>
                          </a:solidFill>
                          <a:latin typeface="Calibri" pitchFamily="34" charset="0"/>
                        </a:defRPr>
                      </a:lvl7pPr>
                      <a:lvl8pPr marL="3595688" indent="-228600" fontAlgn="base">
                        <a:spcBef>
                          <a:spcPct val="20000"/>
                        </a:spcBef>
                        <a:spcAft>
                          <a:spcPct val="0"/>
                        </a:spcAft>
                        <a:buFont typeface="Arial" pitchFamily="34" charset="0"/>
                        <a:defRPr>
                          <a:solidFill>
                            <a:schemeClr val="tx1"/>
                          </a:solidFill>
                          <a:latin typeface="Calibri" pitchFamily="34" charset="0"/>
                        </a:defRPr>
                      </a:lvl8pPr>
                      <a:lvl9pPr marL="4052888"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12700" algn="just" defTabSz="914400" rtl="0" eaLnBrk="1" fontAlgn="base" latinLnBrk="0" hangingPunct="1">
                        <a:lnSpc>
                          <a:spcPct val="115000"/>
                        </a:lnSpc>
                        <a:spcBef>
                          <a:spcPct val="0"/>
                        </a:spcBef>
                        <a:spcAft>
                          <a:spcPts val="1200"/>
                        </a:spcAft>
                        <a:buClrTx/>
                        <a:buSzTx/>
                        <a:buFont typeface="Symbol" pitchFamily="18" charset="2"/>
                        <a:buNone/>
                        <a:tabLst/>
                      </a:pPr>
                      <a:r>
                        <a:rPr kumimoji="0" lang="de-DE" altLang="de-DE" sz="1400" b="0" i="0" u="none" strike="noStrike" cap="none" normalizeH="0" baseline="0" smtClean="0">
                          <a:ln>
                            <a:noFill/>
                          </a:ln>
                          <a:solidFill>
                            <a:schemeClr val="tx1"/>
                          </a:solidFill>
                          <a:effectLst/>
                          <a:latin typeface="Calibri" pitchFamily="34" charset="0"/>
                        </a:rPr>
                        <a:t>Lob und Anerkennung von der Firmenleitung, positive Kundenresonanz</a:t>
                      </a:r>
                    </a:p>
                  </a:txBody>
                  <a:tcPr marL="68580" marR="68580" marT="0" marB="0" horzOverflow="overflow">
                    <a:lnL w="12700" cap="flat" cmpd="sng" algn="ctr">
                      <a:solidFill>
                        <a:schemeClr val="tx1"/>
                      </a:solidFill>
                      <a:prstDash val="solid"/>
                      <a:round/>
                      <a:headEnd type="none" w="med" len="med"/>
                      <a:tailEnd type="none" w="med" len="med"/>
                    </a:lnL>
                    <a:lnR w="9525" cap="flat" cmpd="sng" algn="ctr">
                      <a:solidFill>
                        <a:srgbClr val="98B954"/>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noFill/>
                  </a:tcPr>
                </a:tc>
              </a:tr>
              <a:tr h="981450">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ts val="1200"/>
                        </a:spcAft>
                        <a:buClrTx/>
                        <a:buSzTx/>
                        <a:buFont typeface="Symbol" pitchFamily="18" charset="2"/>
                        <a:buNone/>
                        <a:tabLst/>
                      </a:pPr>
                      <a:r>
                        <a:rPr kumimoji="0" lang="de-DE" altLang="de-DE" sz="1400" b="1" i="0" u="none" strike="noStrike" cap="none" normalizeH="0" baseline="0" smtClean="0">
                          <a:ln>
                            <a:noFill/>
                          </a:ln>
                          <a:solidFill>
                            <a:schemeClr val="tx1"/>
                          </a:solidFill>
                          <a:effectLst/>
                          <a:latin typeface="Calibri" pitchFamily="34" charset="0"/>
                        </a:rPr>
                        <a:t>Tätigkeitsspielraum (14 Nennungen)</a:t>
                      </a:r>
                      <a:endParaRPr kumimoji="0" lang="de-DE" altLang="de-DE" sz="1400" b="1" i="0" u="none" strike="noStrike" cap="none" normalizeH="0" baseline="0" smtClean="0">
                        <a:ln>
                          <a:noFill/>
                        </a:ln>
                        <a:solidFill>
                          <a:srgbClr val="76923C"/>
                        </a:solidFill>
                        <a:effectLst/>
                        <a:latin typeface="Calibri" pitchFamily="34" charset="0"/>
                        <a:ea typeface="Calibri" pitchFamily="34" charset="0"/>
                        <a:cs typeface="Times New Roman" pitchFamily="18" charset="0"/>
                      </a:endParaRPr>
                    </a:p>
                  </a:txBody>
                  <a:tcPr marL="68580" marR="68580" marT="0" marB="0" horzOverflow="overflow">
                    <a:lnL w="9525" cap="flat" cmpd="sng" algn="ctr">
                      <a:solidFill>
                        <a:srgbClr val="98B954"/>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sz="2800">
                          <a:solidFill>
                            <a:schemeClr val="tx1"/>
                          </a:solidFill>
                          <a:latin typeface="Calibri" pitchFamily="34" charset="0"/>
                        </a:defRPr>
                      </a:lvl1pPr>
                      <a:lvl2pPr marL="820738" indent="-285750">
                        <a:spcBef>
                          <a:spcPct val="20000"/>
                        </a:spcBef>
                        <a:buFont typeface="Arial" pitchFamily="34" charset="0"/>
                        <a:defRPr sz="2400">
                          <a:solidFill>
                            <a:schemeClr val="tx1"/>
                          </a:solidFill>
                          <a:latin typeface="Calibri" pitchFamily="34" charset="0"/>
                        </a:defRPr>
                      </a:lvl2pPr>
                      <a:lvl3pPr marL="1228725" indent="-228600">
                        <a:spcBef>
                          <a:spcPct val="20000"/>
                        </a:spcBef>
                        <a:buFont typeface="Arial" pitchFamily="34" charset="0"/>
                        <a:defRPr sz="2000">
                          <a:solidFill>
                            <a:schemeClr val="tx1"/>
                          </a:solidFill>
                          <a:latin typeface="Calibri" pitchFamily="34" charset="0"/>
                        </a:defRPr>
                      </a:lvl3pPr>
                      <a:lvl4pPr marL="1636713"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ts val="1200"/>
                        </a:spcAft>
                        <a:buClrTx/>
                        <a:buSzTx/>
                        <a:buFont typeface="Symbol" pitchFamily="18" charset="2"/>
                        <a:buNone/>
                        <a:tabLst/>
                      </a:pPr>
                      <a:r>
                        <a:rPr kumimoji="0" lang="de-DE" altLang="de-DE"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Arbeitszeit selbst zu regeln, Flexibilität, eigenständiges Handeln/dürfen Entscheidungen immer selbst treffen und müssen nicht ständig von der Baustelle anrufen</a:t>
                      </a:r>
                    </a:p>
                  </a:txBody>
                  <a:tcPr marL="68580" marR="68580" marT="0" marB="0" horzOverflow="overflow">
                    <a:lnL w="12700" cap="flat" cmpd="sng" algn="ctr">
                      <a:solidFill>
                        <a:schemeClr val="tx1"/>
                      </a:solidFill>
                      <a:prstDash val="solid"/>
                      <a:round/>
                      <a:headEnd type="none" w="med" len="med"/>
                      <a:tailEnd type="none" w="med" len="med"/>
                    </a:lnL>
                    <a:lnR w="9525" cap="flat" cmpd="sng" algn="ctr">
                      <a:solidFill>
                        <a:srgbClr val="98B954"/>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noFill/>
                  </a:tcPr>
                </a:tc>
              </a:tr>
              <a:tr h="981450">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ts val="1200"/>
                        </a:spcAft>
                        <a:buClrTx/>
                        <a:buSzTx/>
                        <a:buFont typeface="Symbol" pitchFamily="18" charset="2"/>
                        <a:buNone/>
                        <a:tabLst/>
                      </a:pPr>
                      <a:r>
                        <a:rPr kumimoji="0" lang="de-DE" altLang="de-DE" sz="1400" b="1" i="0" u="none" strike="noStrike" cap="none" normalizeH="0" baseline="0" smtClean="0">
                          <a:ln>
                            <a:noFill/>
                          </a:ln>
                          <a:solidFill>
                            <a:schemeClr val="tx1"/>
                          </a:solidFill>
                          <a:effectLst/>
                          <a:latin typeface="Calibri" pitchFamily="34" charset="0"/>
                        </a:rPr>
                        <a:t>Stolz/Erfolg (12 Nennungen)</a:t>
                      </a:r>
                      <a:endParaRPr kumimoji="0" lang="de-DE" altLang="de-DE" sz="1400" b="1" i="0" u="none" strike="noStrike" cap="none" normalizeH="0" baseline="0" smtClean="0">
                        <a:ln>
                          <a:noFill/>
                        </a:ln>
                        <a:solidFill>
                          <a:srgbClr val="76923C"/>
                        </a:solidFill>
                        <a:effectLst/>
                        <a:latin typeface="Calibri" pitchFamily="34" charset="0"/>
                        <a:ea typeface="Calibri" pitchFamily="34" charset="0"/>
                        <a:cs typeface="Times New Roman" pitchFamily="18" charset="0"/>
                      </a:endParaRPr>
                    </a:p>
                  </a:txBody>
                  <a:tcPr marL="68580" marR="68580" marT="0" marB="0" horzOverflow="overflow">
                    <a:lnL w="9525" cap="flat" cmpd="sng" algn="ctr">
                      <a:solidFill>
                        <a:srgbClr val="98B954"/>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6175"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just" defTabSz="914400" rtl="0" eaLnBrk="1" fontAlgn="base" latinLnBrk="0" hangingPunct="1">
                        <a:lnSpc>
                          <a:spcPct val="115000"/>
                        </a:lnSpc>
                        <a:spcBef>
                          <a:spcPct val="0"/>
                        </a:spcBef>
                        <a:spcAft>
                          <a:spcPts val="1200"/>
                        </a:spcAft>
                        <a:buClrTx/>
                        <a:buSzTx/>
                        <a:buFont typeface="Symbol" pitchFamily="18" charset="2"/>
                        <a:buNone/>
                        <a:tabLst/>
                      </a:pPr>
                      <a:r>
                        <a:rPr kumimoji="0" lang="de-DE" altLang="de-DE" sz="1400" b="0" i="0" u="none" strike="noStrike" cap="none" normalizeH="0" baseline="0" dirty="0" smtClean="0">
                          <a:ln>
                            <a:noFill/>
                          </a:ln>
                          <a:solidFill>
                            <a:schemeClr val="tx1"/>
                          </a:solidFill>
                          <a:effectLst/>
                          <a:latin typeface="Calibri" pitchFamily="34" charset="0"/>
                        </a:rPr>
                        <a:t>Zufriedenheit mit der Arbeit: Produkte werden von Kunden angenommen, Stolz sein auf eigene Leistung, wenn man sieht, dass etwas fertig ist und gut geworden ist</a:t>
                      </a:r>
                      <a:endParaRPr kumimoji="0" lang="de-DE" altLang="de-DE"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9525" cap="flat" cmpd="sng" algn="ctr">
                      <a:solidFill>
                        <a:srgbClr val="98B954"/>
                      </a:solidFill>
                      <a:prstDash val="solid"/>
                      <a:round/>
                      <a:headEnd type="none" w="med" len="med"/>
                      <a:tailEnd type="none" w="med" len="med"/>
                    </a:lnR>
                    <a:lnT w="9525" cap="flat" cmpd="sng" algn="ctr">
                      <a:solidFill>
                        <a:srgbClr val="98B954"/>
                      </a:solidFill>
                      <a:prstDash val="solid"/>
                      <a:round/>
                      <a:headEnd type="none" w="med" len="med"/>
                      <a:tailEnd type="none" w="med" len="med"/>
                    </a:lnT>
                    <a:lnB w="9525" cap="flat" cmpd="sng" algn="ctr">
                      <a:solidFill>
                        <a:srgbClr val="98B954"/>
                      </a:solidFill>
                      <a:prstDash val="solid"/>
                      <a:round/>
                      <a:headEnd type="none" w="med" len="med"/>
                      <a:tailEnd type="none" w="med" len="med"/>
                    </a:lnB>
                    <a:lnTlToBr>
                      <a:noFill/>
                    </a:lnTlToBr>
                    <a:lnBlToTr>
                      <a:noFill/>
                    </a:lnBlToTr>
                    <a:noFill/>
                  </a:tcPr>
                </a:tc>
              </a:tr>
            </a:tbl>
          </a:graphicData>
        </a:graphic>
      </p:graphicFrame>
      <p:sp>
        <p:nvSpPr>
          <p:cNvPr id="14363" name="Rectangle 246"/>
          <p:cNvSpPr>
            <a:spLocks noChangeArrowheads="1"/>
          </p:cNvSpPr>
          <p:nvPr/>
        </p:nvSpPr>
        <p:spPr bwMode="auto">
          <a:xfrm>
            <a:off x="1331913" y="5589588"/>
            <a:ext cx="765016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nSpc>
                <a:spcPct val="85000"/>
              </a:lnSpc>
              <a:spcBef>
                <a:spcPts val="300"/>
              </a:spcBef>
              <a:buClr>
                <a:srgbClr val="000000"/>
              </a:buClr>
              <a:buSzPct val="33000"/>
              <a:buFontTx/>
              <a:buNone/>
            </a:pPr>
            <a:r>
              <a:rPr lang="de-DE" altLang="de-DE" sz="1800"/>
              <a:t>Ressourcen sind Arbeitsbedingungen, die den Mitarbeitern Kraft und Energie geben und ungünstige Arbeitsbedingungen „abpuffern“ können.</a:t>
            </a:r>
          </a:p>
        </p:txBody>
      </p:sp>
      <p:sp>
        <p:nvSpPr>
          <p:cNvPr id="7" name="AutoShape 247"/>
          <p:cNvSpPr>
            <a:spLocks noChangeArrowheads="1"/>
          </p:cNvSpPr>
          <p:nvPr/>
        </p:nvSpPr>
        <p:spPr bwMode="auto">
          <a:xfrm>
            <a:off x="179388" y="5589588"/>
            <a:ext cx="1008062" cy="43338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accent3">
              <a:lumMod val="50000"/>
            </a:schemeClr>
          </a:solidFill>
          <a:ln>
            <a:noFill/>
          </a:ln>
          <a:effectLst/>
        </p:spPr>
        <p:txBody>
          <a:bodyPr wrap="none" anchor="ctr"/>
          <a:lstStyle/>
          <a:p>
            <a:pPr eaLnBrk="1" fontAlgn="auto" hangingPunct="1">
              <a:spcBef>
                <a:spcPts val="0"/>
              </a:spcBef>
              <a:spcAft>
                <a:spcPts val="0"/>
              </a:spcAft>
              <a:defRPr/>
            </a:pPr>
            <a:endParaRPr lang="de-DE">
              <a:latin typeface="+mn-lt"/>
            </a:endParaRPr>
          </a:p>
        </p:txBody>
      </p:sp>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11</a:t>
            </a:fld>
            <a:endParaRPr lang="de-DE" altLang="de-D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lstStyle/>
          <a:p>
            <a:pPr eaLnBrk="1" hangingPunct="1"/>
            <a:r>
              <a:rPr lang="de-DE" altLang="de-DE" smtClean="0"/>
              <a:t>Umsetzung einer gesunden Arbeit</a:t>
            </a:r>
          </a:p>
        </p:txBody>
      </p:sp>
      <p:graphicFrame>
        <p:nvGraphicFramePr>
          <p:cNvPr id="4" name="Inhaltsplatzhalter 3"/>
          <p:cNvGraphicFramePr>
            <a:graphicFrameLocks noGrp="1"/>
          </p:cNvGraphicFramePr>
          <p:nvPr>
            <p:ph idx="1"/>
          </p:nvPr>
        </p:nvGraphicFramePr>
        <p:xfrm>
          <a:off x="457200" y="1600200"/>
          <a:ext cx="8229600" cy="2930716"/>
        </p:xfrm>
        <a:graphic>
          <a:graphicData uri="http://schemas.openxmlformats.org/drawingml/2006/table">
            <a:tbl>
              <a:tblPr firstRow="1" bandRow="1">
                <a:tableStyleId>{F5AB1C69-6EDB-4FF4-983F-18BD219EF322}</a:tableStyleId>
              </a:tblPr>
              <a:tblGrid>
                <a:gridCol w="4114800"/>
                <a:gridCol w="4114800"/>
              </a:tblGrid>
              <a:tr h="370484">
                <a:tc>
                  <a:txBody>
                    <a:bodyPr/>
                    <a:lstStyle/>
                    <a:p>
                      <a:r>
                        <a:rPr lang="de-DE" sz="1800" kern="1200" dirty="0" smtClean="0">
                          <a:effectLst/>
                        </a:rPr>
                        <a:t>Förderliche Faktoren</a:t>
                      </a:r>
                      <a:endParaRPr lang="de-DE" sz="1800" dirty="0"/>
                    </a:p>
                  </a:txBody>
                  <a:tcPr marT="45676" marB="45676"/>
                </a:tc>
                <a:tc>
                  <a:txBody>
                    <a:bodyPr/>
                    <a:lstStyle/>
                    <a:p>
                      <a:r>
                        <a:rPr lang="de-DE" sz="1800" kern="1200" dirty="0" smtClean="0">
                          <a:effectLst/>
                        </a:rPr>
                        <a:t>Hemmende Faktoren</a:t>
                      </a:r>
                      <a:endParaRPr lang="de-DE" sz="1800" dirty="0"/>
                    </a:p>
                  </a:txBody>
                  <a:tcPr marT="45676" marB="45676"/>
                </a:tc>
              </a:tr>
              <a:tr h="2560041">
                <a:tc>
                  <a:txBody>
                    <a:bodyPr/>
                    <a:lstStyle/>
                    <a:p>
                      <a:pPr marL="285750" lvl="0" indent="-285750">
                        <a:buFont typeface="Arial" pitchFamily="34" charset="0"/>
                        <a:buChar char="•"/>
                      </a:pPr>
                      <a:r>
                        <a:rPr lang="de-DE" sz="1800" kern="1200" dirty="0" smtClean="0">
                          <a:effectLst/>
                        </a:rPr>
                        <a:t>Positives Betriebsklima                                  (28 Nennungen)</a:t>
                      </a:r>
                    </a:p>
                    <a:p>
                      <a:pPr marL="285750" lvl="0" indent="-285750">
                        <a:buFont typeface="Arial" pitchFamily="34" charset="0"/>
                        <a:buChar char="•"/>
                      </a:pPr>
                      <a:r>
                        <a:rPr lang="de-DE" sz="1800" kern="1200" dirty="0" smtClean="0">
                          <a:effectLst/>
                        </a:rPr>
                        <a:t>Gesunde Arbeitsbedingungen                             (13 Nennungen)</a:t>
                      </a:r>
                    </a:p>
                    <a:p>
                      <a:pPr marL="285750" lvl="0" indent="-285750">
                        <a:buFont typeface="Arial" pitchFamily="34" charset="0"/>
                        <a:buChar char="•"/>
                      </a:pPr>
                      <a:r>
                        <a:rPr lang="de-DE" sz="1800" kern="1200" dirty="0" smtClean="0">
                          <a:effectLst/>
                        </a:rPr>
                        <a:t>Gute Arbeitsorganisation                                 (9 Nennungen)</a:t>
                      </a:r>
                    </a:p>
                    <a:p>
                      <a:pPr marL="285750" lvl="0" indent="-285750">
                        <a:buFont typeface="Arial" pitchFamily="34" charset="0"/>
                        <a:buChar char="•"/>
                      </a:pPr>
                      <a:r>
                        <a:rPr lang="de-DE" sz="1800" kern="1200" dirty="0" smtClean="0">
                          <a:effectLst/>
                        </a:rPr>
                        <a:t>Rahmenbedingungen (9 Nennungen)</a:t>
                      </a:r>
                    </a:p>
                    <a:p>
                      <a:pPr marL="285750" lvl="0" indent="-285750">
                        <a:buFont typeface="Arial" pitchFamily="34" charset="0"/>
                        <a:buChar char="•"/>
                      </a:pPr>
                      <a:r>
                        <a:rPr lang="de-DE" sz="1800" kern="1200" dirty="0" smtClean="0">
                          <a:effectLst/>
                        </a:rPr>
                        <a:t>Sport (8 Nennungen)</a:t>
                      </a:r>
                    </a:p>
                    <a:p>
                      <a:pPr marL="285750" indent="-285750">
                        <a:buFont typeface="Arial" pitchFamily="34" charset="0"/>
                        <a:buChar char="•"/>
                      </a:pPr>
                      <a:endParaRPr lang="de-DE" sz="1800" dirty="0"/>
                    </a:p>
                  </a:txBody>
                  <a:tcPr marT="45676" marB="45676"/>
                </a:tc>
                <a:tc>
                  <a:txBody>
                    <a:bodyPr/>
                    <a:lstStyle/>
                    <a:p>
                      <a:pPr marL="285750" lvl="0" indent="-285750">
                        <a:buFont typeface="Arial" pitchFamily="34" charset="0"/>
                        <a:buChar char="•"/>
                      </a:pPr>
                      <a:r>
                        <a:rPr lang="de-DE" sz="1800" kern="1200" dirty="0" smtClean="0">
                          <a:effectLst/>
                        </a:rPr>
                        <a:t>Körperliche /klimatische Belastungen             (19 Nennungen)</a:t>
                      </a:r>
                    </a:p>
                    <a:p>
                      <a:pPr marL="285750" lvl="0" indent="-285750">
                        <a:buFont typeface="Arial" pitchFamily="34" charset="0"/>
                        <a:buChar char="•"/>
                      </a:pPr>
                      <a:r>
                        <a:rPr lang="de-DE" sz="1800" kern="1200" dirty="0" smtClean="0">
                          <a:effectLst/>
                        </a:rPr>
                        <a:t>Stress/Zeitdruck (17 Nennungen)</a:t>
                      </a:r>
                    </a:p>
                    <a:p>
                      <a:pPr marL="285750" lvl="0" indent="-285750">
                        <a:buFont typeface="Arial" pitchFamily="34" charset="0"/>
                        <a:buChar char="•"/>
                      </a:pPr>
                      <a:r>
                        <a:rPr lang="de-DE" sz="1800" kern="1200" dirty="0" smtClean="0">
                          <a:effectLst/>
                        </a:rPr>
                        <a:t>Finanzielle Gründe (14 Nennungen)</a:t>
                      </a:r>
                    </a:p>
                    <a:p>
                      <a:pPr marL="285750" lvl="0" indent="-285750">
                        <a:buFont typeface="Arial" pitchFamily="34" charset="0"/>
                        <a:buChar char="•"/>
                      </a:pPr>
                      <a:r>
                        <a:rPr lang="de-DE" sz="1800" kern="1200" dirty="0" smtClean="0">
                          <a:effectLst/>
                        </a:rPr>
                        <a:t>Individuelle Gründe  (13 Nennungen)</a:t>
                      </a:r>
                    </a:p>
                    <a:p>
                      <a:pPr marL="285750" lvl="0" indent="-285750">
                        <a:buFont typeface="Arial" pitchFamily="34" charset="0"/>
                        <a:buChar char="•"/>
                      </a:pPr>
                      <a:r>
                        <a:rPr lang="de-DE" sz="1800" kern="1200" dirty="0" smtClean="0">
                          <a:effectLst/>
                        </a:rPr>
                        <a:t>Betriebsklima (8 Nennungen)</a:t>
                      </a:r>
                    </a:p>
                    <a:p>
                      <a:pPr marL="285750" indent="-285750">
                        <a:buFont typeface="Arial" pitchFamily="34" charset="0"/>
                        <a:buChar char="•"/>
                      </a:pPr>
                      <a:endParaRPr lang="de-DE" sz="1800" dirty="0"/>
                    </a:p>
                  </a:txBody>
                  <a:tcPr marT="45676" marB="45676"/>
                </a:tc>
              </a:tr>
            </a:tbl>
          </a:graphicData>
        </a:graphic>
      </p:graphicFrame>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12</a:t>
            </a:fld>
            <a:endParaRPr lang="de-DE" altLang="de-DE"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lstStyle/>
          <a:p>
            <a:pPr eaLnBrk="1" hangingPunct="1"/>
            <a:r>
              <a:rPr lang="de-DE" altLang="de-DE" smtClean="0"/>
              <a:t>Maßnahmen zur Minderung von Stress</a:t>
            </a:r>
          </a:p>
        </p:txBody>
      </p:sp>
      <p:graphicFrame>
        <p:nvGraphicFramePr>
          <p:cNvPr id="4" name="Inhaltsplatzhalter 3"/>
          <p:cNvGraphicFramePr>
            <a:graphicFrameLocks noGrp="1"/>
          </p:cNvGraphicFramePr>
          <p:nvPr>
            <p:ph idx="1"/>
          </p:nvPr>
        </p:nvGraphicFramePr>
        <p:xfrm>
          <a:off x="468313" y="1412875"/>
          <a:ext cx="8229600" cy="4480338"/>
        </p:xfrm>
        <a:graphic>
          <a:graphicData uri="http://schemas.openxmlformats.org/drawingml/2006/table">
            <a:tbl>
              <a:tblPr firstRow="1" bandRow="1">
                <a:tableStyleId>{F5AB1C69-6EDB-4FF4-983F-18BD219EF322}</a:tableStyleId>
              </a:tblPr>
              <a:tblGrid>
                <a:gridCol w="1810544"/>
                <a:gridCol w="3590056"/>
                <a:gridCol w="2829000"/>
              </a:tblGrid>
              <a:tr h="639952">
                <a:tc>
                  <a:txBody>
                    <a:bodyPr/>
                    <a:lstStyle/>
                    <a:p>
                      <a:endParaRPr lang="de-DE" sz="1800" dirty="0"/>
                    </a:p>
                  </a:txBody>
                  <a:tcPr marT="45683" marB="45683"/>
                </a:tc>
                <a:tc>
                  <a:txBody>
                    <a:bodyPr/>
                    <a:lstStyle/>
                    <a:p>
                      <a:r>
                        <a:rPr lang="de-DE" sz="1800" dirty="0" smtClean="0"/>
                        <a:t>Veränderung der Bedingungen</a:t>
                      </a:r>
                      <a:endParaRPr lang="de-DE" sz="1800" dirty="0"/>
                    </a:p>
                  </a:txBody>
                  <a:tcPr marT="45683" marB="45683"/>
                </a:tc>
                <a:tc>
                  <a:txBody>
                    <a:bodyPr/>
                    <a:lstStyle/>
                    <a:p>
                      <a:r>
                        <a:rPr lang="de-DE" sz="1800" dirty="0" smtClean="0"/>
                        <a:t>Veränderung des Verhaltens</a:t>
                      </a:r>
                      <a:endParaRPr lang="de-DE" sz="1800" dirty="0"/>
                    </a:p>
                  </a:txBody>
                  <a:tcPr marT="45683" marB="45683"/>
                </a:tc>
              </a:tr>
              <a:tr h="2148564">
                <a:tc>
                  <a:txBody>
                    <a:bodyPr/>
                    <a:lstStyle/>
                    <a:p>
                      <a:r>
                        <a:rPr lang="de-DE" sz="1800" dirty="0" smtClean="0"/>
                        <a:t>Belastungen abbauen</a:t>
                      </a:r>
                      <a:endParaRPr lang="de-DE" sz="1800" dirty="0"/>
                    </a:p>
                  </a:txBody>
                  <a:tcPr marT="45683" marB="45683"/>
                </a:tc>
                <a:tc>
                  <a:txBody>
                    <a:bodyPr/>
                    <a:lstStyle/>
                    <a:p>
                      <a:pPr marL="285750" indent="-285750">
                        <a:buFont typeface="Arial" pitchFamily="34" charset="0"/>
                        <a:buChar char="•"/>
                      </a:pPr>
                      <a:r>
                        <a:rPr lang="de-DE" sz="1500" dirty="0" smtClean="0"/>
                        <a:t>Ergonomische Arbeitsplatzgestaltung</a:t>
                      </a:r>
                    </a:p>
                    <a:p>
                      <a:pPr marL="285750" indent="-285750">
                        <a:buFont typeface="Arial" pitchFamily="34" charset="0"/>
                        <a:buChar char="•"/>
                      </a:pPr>
                      <a:r>
                        <a:rPr lang="de-DE" sz="1500" dirty="0" smtClean="0"/>
                        <a:t>Optimierung der Arbeitsorganisation</a:t>
                      </a:r>
                    </a:p>
                    <a:p>
                      <a:pPr marL="285750" indent="-285750">
                        <a:buFont typeface="Arial" pitchFamily="34" charset="0"/>
                        <a:buChar char="•"/>
                      </a:pPr>
                      <a:r>
                        <a:rPr lang="de-DE" sz="1500" dirty="0" smtClean="0"/>
                        <a:t>Zeitdruck</a:t>
                      </a:r>
                      <a:r>
                        <a:rPr lang="de-DE" sz="1500" baseline="0" dirty="0" smtClean="0"/>
                        <a:t> vermindern</a:t>
                      </a:r>
                    </a:p>
                    <a:p>
                      <a:pPr marL="285750" indent="-285750">
                        <a:buFont typeface="Arial" pitchFamily="34" charset="0"/>
                        <a:buChar char="•"/>
                      </a:pPr>
                      <a:r>
                        <a:rPr lang="de-DE" sz="1500" baseline="0" dirty="0" smtClean="0"/>
                        <a:t>Unfallgefahren beseitigen</a:t>
                      </a:r>
                    </a:p>
                    <a:p>
                      <a:pPr marL="285750" marR="0" lvl="1"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500" dirty="0" smtClean="0"/>
                        <a:t>Passung Arbeitsaufgabe Qualifikation (Qualifizierung, Einarbeitung)</a:t>
                      </a:r>
                    </a:p>
                    <a:p>
                      <a:pPr marL="285750" marR="0" lvl="1"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500" dirty="0" smtClean="0"/>
                        <a:t>Arbeitsanforderungen überschaubar und eindeutig</a:t>
                      </a:r>
                    </a:p>
                    <a:p>
                      <a:pPr marL="285750" marR="0" lvl="1"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500" dirty="0" smtClean="0"/>
                        <a:t>Altersgemischte Teams</a:t>
                      </a:r>
                    </a:p>
                  </a:txBody>
                  <a:tcPr marT="45683" marB="45683"/>
                </a:tc>
                <a:tc>
                  <a:txBody>
                    <a:bodyPr/>
                    <a:lstStyle/>
                    <a:p>
                      <a:pPr marL="285750" indent="-285750">
                        <a:buFont typeface="Arial" pitchFamily="34" charset="0"/>
                        <a:buChar char="•"/>
                      </a:pPr>
                      <a:r>
                        <a:rPr lang="de-DE" sz="1500" dirty="0" smtClean="0"/>
                        <a:t>Rückenschule</a:t>
                      </a:r>
                    </a:p>
                    <a:p>
                      <a:pPr marL="285750" indent="-285750">
                        <a:buFont typeface="Arial" pitchFamily="34" charset="0"/>
                        <a:buChar char="•"/>
                      </a:pPr>
                      <a:r>
                        <a:rPr lang="de-DE" sz="1500" dirty="0" smtClean="0"/>
                        <a:t>Unterweisungen</a:t>
                      </a:r>
                    </a:p>
                    <a:p>
                      <a:pPr marL="285750" indent="-285750">
                        <a:buFont typeface="Arial" pitchFamily="34" charset="0"/>
                        <a:buChar char="•"/>
                      </a:pPr>
                      <a:r>
                        <a:rPr lang="de-DE" sz="1500" dirty="0" smtClean="0"/>
                        <a:t>Anwendung von Hebehilfen</a:t>
                      </a:r>
                    </a:p>
                    <a:p>
                      <a:pPr marL="285750" indent="-285750">
                        <a:buFont typeface="Arial" pitchFamily="34" charset="0"/>
                        <a:buChar char="•"/>
                      </a:pPr>
                      <a:r>
                        <a:rPr lang="de-DE" sz="1500" dirty="0" smtClean="0"/>
                        <a:t>Zeitmanagement</a:t>
                      </a:r>
                      <a:endParaRPr lang="de-DE" sz="1500" dirty="0"/>
                    </a:p>
                  </a:txBody>
                  <a:tcPr marT="45683" marB="45683"/>
                </a:tc>
              </a:tr>
              <a:tr h="1691409">
                <a:tc>
                  <a:txBody>
                    <a:bodyPr/>
                    <a:lstStyle/>
                    <a:p>
                      <a:r>
                        <a:rPr lang="de-DE" sz="1800" dirty="0" smtClean="0"/>
                        <a:t>Ressourcen stärken</a:t>
                      </a:r>
                      <a:endParaRPr lang="de-DE" sz="1800" dirty="0"/>
                    </a:p>
                  </a:txBody>
                  <a:tcPr marT="45683" marB="45683"/>
                </a:tc>
                <a:tc>
                  <a:txBody>
                    <a:bodyPr/>
                    <a:lstStyle/>
                    <a:p>
                      <a:pPr marL="285750" indent="-285750">
                        <a:buFont typeface="Arial" pitchFamily="34" charset="0"/>
                        <a:buChar char="•"/>
                      </a:pPr>
                      <a:r>
                        <a:rPr lang="de-DE" sz="1500" dirty="0" smtClean="0"/>
                        <a:t>Handlungs-/Entscheidungsspielraum</a:t>
                      </a:r>
                      <a:r>
                        <a:rPr lang="de-DE" sz="1500" baseline="0" dirty="0" smtClean="0"/>
                        <a:t> erhöhen</a:t>
                      </a:r>
                    </a:p>
                    <a:p>
                      <a:pPr marL="285750" indent="-285750">
                        <a:buFont typeface="Arial" pitchFamily="34" charset="0"/>
                        <a:buChar char="•"/>
                      </a:pPr>
                      <a:r>
                        <a:rPr lang="de-DE" sz="1500" baseline="0" dirty="0" smtClean="0"/>
                        <a:t>Gute Kommunikation</a:t>
                      </a:r>
                    </a:p>
                    <a:p>
                      <a:pPr marL="285750" indent="-285750">
                        <a:buFont typeface="Arial" pitchFamily="34" charset="0"/>
                        <a:buChar char="•"/>
                      </a:pPr>
                      <a:r>
                        <a:rPr lang="de-DE" sz="1500" baseline="0" dirty="0" smtClean="0"/>
                        <a:t>Flexible Arbeitszeitmodelle</a:t>
                      </a:r>
                    </a:p>
                    <a:p>
                      <a:pPr marL="285750" indent="-285750">
                        <a:buFont typeface="Arial" pitchFamily="34" charset="0"/>
                        <a:buChar char="•"/>
                      </a:pPr>
                      <a:r>
                        <a:rPr lang="de-DE" sz="1500" baseline="0" dirty="0" smtClean="0"/>
                        <a:t>Gutes Betriebsklima</a:t>
                      </a:r>
                    </a:p>
                    <a:p>
                      <a:pPr marL="285750" marR="0" lvl="1"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500" dirty="0" smtClean="0"/>
                        <a:t>Gute Führung (gesundheitsförderlich,</a:t>
                      </a:r>
                      <a:r>
                        <a:rPr lang="de-DE" sz="1500" baseline="0" dirty="0" smtClean="0"/>
                        <a:t> </a:t>
                      </a:r>
                      <a:r>
                        <a:rPr lang="de-DE" sz="1500" baseline="0" dirty="0" err="1" smtClean="0"/>
                        <a:t>demografiesensibel</a:t>
                      </a:r>
                      <a:r>
                        <a:rPr lang="de-DE" sz="1500" baseline="0" dirty="0" smtClean="0"/>
                        <a:t>)</a:t>
                      </a:r>
                      <a:endParaRPr lang="de-DE" sz="1500" dirty="0" smtClean="0"/>
                    </a:p>
                  </a:txBody>
                  <a:tcPr marT="45683" marB="45683"/>
                </a:tc>
                <a:tc>
                  <a:txBody>
                    <a:bodyPr/>
                    <a:lstStyle/>
                    <a:p>
                      <a:pPr marL="285750" indent="-285750">
                        <a:buFont typeface="Arial" pitchFamily="34" charset="0"/>
                        <a:buChar char="•"/>
                      </a:pPr>
                      <a:r>
                        <a:rPr lang="de-DE" sz="1500" dirty="0" smtClean="0"/>
                        <a:t>Gesundheitsberatung</a:t>
                      </a:r>
                    </a:p>
                    <a:p>
                      <a:pPr marL="285750" indent="-285750">
                        <a:buFont typeface="Arial" pitchFamily="34" charset="0"/>
                        <a:buChar char="•"/>
                      </a:pPr>
                      <a:r>
                        <a:rPr lang="de-DE" sz="1500" dirty="0" smtClean="0"/>
                        <a:t>Betriebssport</a:t>
                      </a:r>
                    </a:p>
                    <a:p>
                      <a:pPr marL="285750" indent="-285750">
                        <a:buFont typeface="Arial" pitchFamily="34" charset="0"/>
                        <a:buChar char="•"/>
                      </a:pPr>
                      <a:r>
                        <a:rPr lang="de-DE" sz="1500" dirty="0" smtClean="0"/>
                        <a:t>Qualifizierung (auch für Ältere)</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500" dirty="0" smtClean="0"/>
                        <a:t>Erfahrungsaustausch fördern</a:t>
                      </a:r>
                    </a:p>
                  </a:txBody>
                  <a:tcPr marT="45683" marB="45683"/>
                </a:tc>
              </a:tr>
            </a:tbl>
          </a:graphicData>
        </a:graphic>
      </p:graphicFrame>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13</a:t>
            </a:fld>
            <a:endParaRPr lang="de-DE" altLang="de-D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nchor="t"/>
          <a:lstStyle/>
          <a:p>
            <a:pPr eaLnBrk="1" hangingPunct="1"/>
            <a:r>
              <a:rPr lang="de-DE" altLang="de-DE" smtClean="0"/>
              <a:t>Maßnahmen der Gesundheitsförderung</a:t>
            </a:r>
          </a:p>
        </p:txBody>
      </p:sp>
      <p:sp>
        <p:nvSpPr>
          <p:cNvPr id="23556" name="Textfeld 1"/>
          <p:cNvSpPr txBox="1">
            <a:spLocks noChangeArrowheads="1"/>
          </p:cNvSpPr>
          <p:nvPr/>
        </p:nvSpPr>
        <p:spPr bwMode="auto">
          <a:xfrm>
            <a:off x="755650" y="1268413"/>
            <a:ext cx="6965950" cy="1754187"/>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auto" hangingPunct="1">
              <a:spcBef>
                <a:spcPts val="0"/>
              </a:spcBef>
              <a:spcAft>
                <a:spcPts val="0"/>
              </a:spcAft>
              <a:defRPr/>
            </a:pPr>
            <a:r>
              <a:rPr lang="de-DE" b="1" dirty="0" smtClean="0">
                <a:latin typeface="+mn-lt"/>
              </a:rPr>
              <a:t>Beispiele aus den Interviews</a:t>
            </a:r>
          </a:p>
          <a:p>
            <a:pPr eaLnBrk="1" fontAlgn="auto" hangingPunct="1">
              <a:spcBef>
                <a:spcPts val="0"/>
              </a:spcBef>
              <a:spcAft>
                <a:spcPts val="0"/>
              </a:spcAft>
              <a:defRPr/>
            </a:pPr>
            <a:endParaRPr lang="de-DE" b="1" dirty="0" smtClean="0"/>
          </a:p>
          <a:p>
            <a:pPr eaLnBrk="1" fontAlgn="auto" hangingPunct="1">
              <a:spcBef>
                <a:spcPts val="0"/>
              </a:spcBef>
              <a:spcAft>
                <a:spcPts val="0"/>
              </a:spcAft>
              <a:defRPr/>
            </a:pPr>
            <a:endParaRPr lang="de-DE" b="1" dirty="0" smtClean="0"/>
          </a:p>
          <a:p>
            <a:pPr eaLnBrk="1" fontAlgn="auto" hangingPunct="1">
              <a:spcBef>
                <a:spcPts val="0"/>
              </a:spcBef>
              <a:spcAft>
                <a:spcPts val="0"/>
              </a:spcAft>
              <a:defRPr/>
            </a:pPr>
            <a:endParaRPr lang="de-DE" b="1" dirty="0" smtClean="0"/>
          </a:p>
          <a:p>
            <a:pPr eaLnBrk="1" fontAlgn="auto" hangingPunct="1">
              <a:spcBef>
                <a:spcPts val="0"/>
              </a:spcBef>
              <a:spcAft>
                <a:spcPts val="0"/>
              </a:spcAft>
              <a:defRPr/>
            </a:pPr>
            <a:endParaRPr lang="de-DE" b="1" dirty="0" smtClean="0"/>
          </a:p>
          <a:p>
            <a:pPr eaLnBrk="1" fontAlgn="auto" hangingPunct="1">
              <a:spcBef>
                <a:spcPts val="0"/>
              </a:spcBef>
              <a:spcAft>
                <a:spcPts val="0"/>
              </a:spcAft>
              <a:defRPr/>
            </a:pPr>
            <a:endParaRPr lang="de-DE" dirty="0" smtClean="0"/>
          </a:p>
        </p:txBody>
      </p:sp>
      <p:graphicFrame>
        <p:nvGraphicFramePr>
          <p:cNvPr id="51255" name="Group 55"/>
          <p:cNvGraphicFramePr>
            <a:graphicFrameLocks noGrp="1"/>
          </p:cNvGraphicFramePr>
          <p:nvPr/>
        </p:nvGraphicFramePr>
        <p:xfrm>
          <a:off x="539750" y="1557338"/>
          <a:ext cx="8208963" cy="4157662"/>
        </p:xfrm>
        <a:graphic>
          <a:graphicData uri="http://schemas.openxmlformats.org/drawingml/2006/table">
            <a:tbl>
              <a:tblPr/>
              <a:tblGrid>
                <a:gridCol w="1878013"/>
                <a:gridCol w="6330950"/>
              </a:tblGrid>
              <a:tr h="365771">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1" i="0" u="none" strike="noStrike" cap="none" normalizeH="0" baseline="0" dirty="0" smtClean="0">
                        <a:ln>
                          <a:noFill/>
                        </a:ln>
                        <a:solidFill>
                          <a:srgbClr val="FFFFFF"/>
                        </a:solidFill>
                        <a:effectLst/>
                        <a:latin typeface="Calibri" pitchFamily="34" charset="0"/>
                      </a:endParaRP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2D050"/>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Calibri" pitchFamily="34" charset="0"/>
                        </a:rPr>
                        <a:t>Maßnahmen der Gesundheitsförderung</a:t>
                      </a: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2D050"/>
                    </a:solidFill>
                  </a:tcPr>
                </a:tc>
              </a:tr>
              <a:tr h="640140">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0" i="0" u="none" strike="noStrike" cap="none" normalizeH="0" baseline="0" smtClean="0">
                          <a:ln>
                            <a:noFill/>
                          </a:ln>
                          <a:solidFill>
                            <a:srgbClr val="000000"/>
                          </a:solidFill>
                          <a:effectLst/>
                          <a:latin typeface="Calibri" pitchFamily="34" charset="0"/>
                        </a:rPr>
                        <a:t>Tischler</a:t>
                      </a: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1DE"/>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200" b="0" i="0" u="none" strike="noStrike" cap="none" normalizeH="0" baseline="0" smtClean="0">
                          <a:ln>
                            <a:noFill/>
                          </a:ln>
                          <a:solidFill>
                            <a:srgbClr val="000000"/>
                          </a:solidFill>
                          <a:effectLst/>
                          <a:latin typeface="Calibri" pitchFamily="34" charset="0"/>
                        </a:rPr>
                        <a:t>Höhenverstellbare Werkbänke, Transportwagen in der Werkstatt zum Rollen, im Arbeitsablauf gegensteuern, Reduktion der Arbeitsschritte</a:t>
                      </a:r>
                      <a:r>
                        <a:rPr kumimoji="0" lang="de-DE" altLang="de-DE" sz="1200" b="0" i="0" u="none" strike="noStrike" cap="none" normalizeH="0" baseline="0" smtClean="0">
                          <a:ln>
                            <a:noFill/>
                          </a:ln>
                          <a:solidFill>
                            <a:schemeClr val="tx1"/>
                          </a:solidFill>
                          <a:effectLst/>
                          <a:latin typeface="Calibri" pitchFamily="34" charset="0"/>
                        </a:rPr>
                        <a:t>, </a:t>
                      </a:r>
                      <a:r>
                        <a:rPr kumimoji="0" lang="de-DE" altLang="de-DE" sz="1200" b="0" i="0" u="none" strike="noStrike" cap="none" normalizeH="0" baseline="0" smtClean="0">
                          <a:ln>
                            <a:noFill/>
                          </a:ln>
                          <a:solidFill>
                            <a:srgbClr val="000000"/>
                          </a:solidFill>
                          <a:effectLst/>
                          <a:latin typeface="Calibri" pitchFamily="34" charset="0"/>
                        </a:rPr>
                        <a:t>immer Hinweise an Maschinen zur richtigen und sicheren Handhabe </a:t>
                      </a: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1DE"/>
                    </a:solidFill>
                  </a:tcPr>
                </a:tc>
              </a:tr>
              <a:tr h="868518">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0" i="0" u="none" strike="noStrike" cap="none" normalizeH="0" baseline="0" smtClean="0">
                          <a:ln>
                            <a:noFill/>
                          </a:ln>
                          <a:solidFill>
                            <a:srgbClr val="000000"/>
                          </a:solidFill>
                          <a:effectLst/>
                          <a:latin typeface="Calibri" pitchFamily="34" charset="0"/>
                        </a:rPr>
                        <a:t>Bäcker</a:t>
                      </a: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1DE"/>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200" b="0" i="0" u="none" strike="noStrike" cap="none" normalizeH="0" baseline="0" dirty="0" smtClean="0">
                          <a:ln>
                            <a:noFill/>
                          </a:ln>
                          <a:solidFill>
                            <a:srgbClr val="000000"/>
                          </a:solidFill>
                          <a:effectLst/>
                          <a:latin typeface="Calibri" pitchFamily="34" charset="0"/>
                        </a:rPr>
                        <a:t>Einhaltung einer korrekten Arbeitshaltung, Rückenschule, Abdeckungen auf Knetmaschinen</a:t>
                      </a:r>
                      <a:r>
                        <a:rPr kumimoji="0" lang="de-DE" altLang="de-DE" sz="1200" b="0" i="0" u="none" strike="noStrike" cap="none" normalizeH="0" baseline="0" dirty="0" smtClean="0">
                          <a:ln>
                            <a:noFill/>
                          </a:ln>
                          <a:solidFill>
                            <a:schemeClr val="tx1"/>
                          </a:solidFill>
                          <a:effectLst/>
                          <a:latin typeface="Calibri" pitchFamily="34" charset="0"/>
                        </a:rPr>
                        <a:t>, </a:t>
                      </a:r>
                      <a:r>
                        <a:rPr kumimoji="0" lang="de-DE" altLang="de-DE" sz="1200" b="0" i="0" u="none" strike="noStrike" cap="none" normalizeH="0" baseline="0" dirty="0" smtClean="0">
                          <a:ln>
                            <a:noFill/>
                          </a:ln>
                          <a:solidFill>
                            <a:srgbClr val="000000"/>
                          </a:solidFill>
                          <a:effectLst/>
                          <a:latin typeface="Calibri" pitchFamily="34" charset="0"/>
                        </a:rPr>
                        <a:t>Lüftungsanlage, auch für Ofendämpfe, geeignetes Schuhwerk, Arbeitsplatzhöhe: Anpassung, wo es geht, durch Unterbauung, Sockel etc. </a:t>
                      </a:r>
                      <a:r>
                        <a:rPr kumimoji="0" lang="de-DE" altLang="de-DE" sz="1200" b="0" i="0" u="none" strike="noStrike" cap="none" normalizeH="0" baseline="0" dirty="0" smtClean="0">
                          <a:ln>
                            <a:noFill/>
                          </a:ln>
                          <a:solidFill>
                            <a:schemeClr val="tx1"/>
                          </a:solidFill>
                          <a:effectLst/>
                          <a:latin typeface="Calibri" pitchFamily="34" charset="0"/>
                        </a:rPr>
                        <a:t>, </a:t>
                      </a:r>
                      <a:r>
                        <a:rPr kumimoji="0" lang="de-DE" altLang="de-DE" sz="1200" b="0" i="0" u="none" strike="noStrike" cap="none" normalizeH="0" baseline="0" dirty="0" smtClean="0">
                          <a:ln>
                            <a:noFill/>
                          </a:ln>
                          <a:solidFill>
                            <a:srgbClr val="000000"/>
                          </a:solidFill>
                          <a:effectLst/>
                          <a:latin typeface="Calibri" pitchFamily="34" charset="0"/>
                        </a:rPr>
                        <a:t>konzentriertes Arbeiten, um z. B. wenig Mehlstaubentwicklung zu erzeugen</a:t>
                      </a: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1DE"/>
                    </a:solidFill>
                  </a:tcPr>
                </a:tc>
              </a:tr>
              <a:tr h="873281">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0" i="0" u="none" strike="noStrike" cap="none" normalizeH="0" baseline="0" smtClean="0">
                          <a:ln>
                            <a:noFill/>
                          </a:ln>
                          <a:solidFill>
                            <a:srgbClr val="000000"/>
                          </a:solidFill>
                          <a:effectLst/>
                          <a:latin typeface="Calibri" pitchFamily="34" charset="0"/>
                        </a:rPr>
                        <a:t>Elektro</a:t>
                      </a: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1DE"/>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200" b="0" i="0" u="none" strike="noStrike" cap="none" normalizeH="0" baseline="0" dirty="0" smtClean="0">
                          <a:ln>
                            <a:noFill/>
                          </a:ln>
                          <a:solidFill>
                            <a:srgbClr val="000000"/>
                          </a:solidFill>
                          <a:effectLst/>
                          <a:latin typeface="Calibri" pitchFamily="34" charset="0"/>
                        </a:rPr>
                        <a:t>Ergonomische Stühle, Knieschoner und auch Einsatz von Hilfsmitteln (z. B. LKW mit Kran für Beleuchtungsmasten), mache selbst Lehrgänge als Sicherheitsbeauftragter der Firma</a:t>
                      </a:r>
                      <a:endParaRPr kumimoji="0" lang="de-DE" altLang="de-DE" sz="12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200" b="0" i="0" u="none" strike="noStrike" cap="none" normalizeH="0" baseline="0" dirty="0" smtClean="0">
                          <a:ln>
                            <a:noFill/>
                          </a:ln>
                          <a:solidFill>
                            <a:srgbClr val="000000"/>
                          </a:solidFill>
                          <a:effectLst/>
                          <a:latin typeface="Calibri" pitchFamily="34" charset="0"/>
                        </a:rPr>
                        <a:t>zertifizierte Kurse dürfen für einen Pauschalbetrag von 16 € von den Mitarbeitern in Anspruch genommen werden (Kooperationen mit Sportanbietern) Staubabsaugungen, Staubmasken</a:t>
                      </a: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1DE"/>
                    </a:solidFill>
                  </a:tcPr>
                </a:tc>
              </a:tr>
              <a:tr h="712915">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0" i="0" u="none" strike="noStrike" cap="none" normalizeH="0" baseline="0" smtClean="0">
                          <a:ln>
                            <a:noFill/>
                          </a:ln>
                          <a:solidFill>
                            <a:srgbClr val="000000"/>
                          </a:solidFill>
                          <a:effectLst/>
                          <a:latin typeface="Calibri" pitchFamily="34" charset="0"/>
                        </a:rPr>
                        <a:t>Metall</a:t>
                      </a: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1DE"/>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200" b="0" i="0" u="none" strike="noStrike" cap="none" normalizeH="0" baseline="0" dirty="0" smtClean="0">
                          <a:ln>
                            <a:noFill/>
                          </a:ln>
                          <a:solidFill>
                            <a:srgbClr val="000000"/>
                          </a:solidFill>
                          <a:effectLst/>
                          <a:latin typeface="Calibri" pitchFamily="34" charset="0"/>
                        </a:rPr>
                        <a:t>Rückenschule, Kräne an den Arbeitsplätzen, schwere Lasten zu zweit tragen, die Mitarbeiter anhalten und auf Eigeninitiative hoffen, ergonomische Gestaltung der Arbeitsplätze, transportable Hebemittel zum Rollen, Kettenzüge über den Arbeitstischen um Gewicht zu minimieren</a:t>
                      </a: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1DE"/>
                    </a:solidFill>
                  </a:tcPr>
                </a:tc>
              </a:tr>
              <a:tr h="697037">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0" i="0" u="none" strike="noStrike" cap="none" normalizeH="0" baseline="0" dirty="0" smtClean="0">
                          <a:ln>
                            <a:noFill/>
                          </a:ln>
                          <a:solidFill>
                            <a:srgbClr val="000000"/>
                          </a:solidFill>
                          <a:effectLst/>
                          <a:latin typeface="Calibri" pitchFamily="34" charset="0"/>
                        </a:rPr>
                        <a:t>KFZ</a:t>
                      </a: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1DE"/>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200" b="0" i="0" u="none" strike="noStrike" cap="none" normalizeH="0" baseline="0" dirty="0" smtClean="0">
                          <a:ln>
                            <a:noFill/>
                          </a:ln>
                          <a:solidFill>
                            <a:srgbClr val="000000"/>
                          </a:solidFill>
                          <a:effectLst/>
                          <a:latin typeface="Calibri" pitchFamily="34" charset="0"/>
                        </a:rPr>
                        <a:t>Abgase in der Halle vermeiden,</a:t>
                      </a:r>
                      <a:r>
                        <a:rPr kumimoji="0" lang="de-DE" altLang="de-DE" sz="1200" b="0" i="0" u="none" strike="noStrike" cap="none" normalizeH="0" baseline="0" dirty="0" smtClean="0">
                          <a:ln>
                            <a:noFill/>
                          </a:ln>
                          <a:solidFill>
                            <a:schemeClr val="tx1"/>
                          </a:solidFill>
                          <a:effectLst/>
                          <a:latin typeface="Calibri" pitchFamily="34" charset="0"/>
                        </a:rPr>
                        <a:t> </a:t>
                      </a:r>
                      <a:r>
                        <a:rPr kumimoji="0" lang="de-DE" altLang="de-DE" sz="1200" b="0" i="0" u="none" strike="noStrike" cap="none" normalizeH="0" baseline="0" dirty="0" smtClean="0">
                          <a:ln>
                            <a:noFill/>
                          </a:ln>
                          <a:solidFill>
                            <a:srgbClr val="000000"/>
                          </a:solidFill>
                          <a:effectLst/>
                          <a:latin typeface="Calibri" pitchFamily="34" charset="0"/>
                        </a:rPr>
                        <a:t>Absauganlage, Gehörschutz</a:t>
                      </a:r>
                      <a:r>
                        <a:rPr kumimoji="0" lang="de-DE" altLang="de-DE" sz="1200" b="0" i="0" u="none" strike="noStrike" cap="none" normalizeH="0" baseline="0" dirty="0" smtClean="0">
                          <a:ln>
                            <a:noFill/>
                          </a:ln>
                          <a:solidFill>
                            <a:schemeClr val="tx1"/>
                          </a:solidFill>
                          <a:effectLst/>
                          <a:latin typeface="Calibri" pitchFamily="34" charset="0"/>
                        </a:rPr>
                        <a:t>, </a:t>
                      </a:r>
                      <a:r>
                        <a:rPr kumimoji="0" lang="de-DE" altLang="de-DE" sz="1200" b="0" i="0" u="none" strike="noStrike" cap="none" normalizeH="0" baseline="0" dirty="0" smtClean="0">
                          <a:ln>
                            <a:noFill/>
                          </a:ln>
                          <a:solidFill>
                            <a:srgbClr val="000000"/>
                          </a:solidFill>
                          <a:effectLst/>
                          <a:latin typeface="Calibri" pitchFamily="34" charset="0"/>
                        </a:rPr>
                        <a:t>nicht überarbeiten, regelmäßige Ruhepausen einlegen</a:t>
                      </a:r>
                      <a:r>
                        <a:rPr kumimoji="0" lang="de-DE" altLang="de-DE" sz="1200" b="0" i="0" u="none" strike="noStrike" cap="none" normalizeH="0" baseline="0" dirty="0" smtClean="0">
                          <a:ln>
                            <a:noFill/>
                          </a:ln>
                          <a:solidFill>
                            <a:schemeClr val="tx1"/>
                          </a:solidFill>
                          <a:effectLst/>
                          <a:latin typeface="Calibri" pitchFamily="34" charset="0"/>
                        </a:rPr>
                        <a:t>, </a:t>
                      </a:r>
                      <a:r>
                        <a:rPr kumimoji="0" lang="de-DE" altLang="de-DE" sz="1200" b="0" i="0" u="none" strike="noStrike" cap="none" normalizeH="0" baseline="0" dirty="0" smtClean="0">
                          <a:ln>
                            <a:noFill/>
                          </a:ln>
                          <a:solidFill>
                            <a:srgbClr val="000000"/>
                          </a:solidFill>
                          <a:effectLst/>
                          <a:latin typeface="Calibri" pitchFamily="34" charset="0"/>
                        </a:rPr>
                        <a:t>Vorschläge zu Thema Arbeitssicherheit umsetzen</a:t>
                      </a:r>
                      <a:r>
                        <a:rPr kumimoji="0" lang="de-DE" altLang="de-DE" sz="1200" b="0" i="0" u="none" strike="noStrike" cap="none" normalizeH="0" baseline="0" dirty="0" smtClean="0">
                          <a:ln>
                            <a:noFill/>
                          </a:ln>
                          <a:solidFill>
                            <a:schemeClr val="tx1"/>
                          </a:solidFill>
                          <a:effectLst/>
                          <a:latin typeface="Calibri" pitchFamily="34" charset="0"/>
                        </a:rPr>
                        <a:t>, </a:t>
                      </a:r>
                      <a:r>
                        <a:rPr kumimoji="0" lang="de-DE" altLang="de-DE" sz="1200" b="0" i="0" u="none" strike="noStrike" cap="none" normalizeH="0" baseline="0" dirty="0" smtClean="0">
                          <a:ln>
                            <a:noFill/>
                          </a:ln>
                          <a:solidFill>
                            <a:srgbClr val="000000"/>
                          </a:solidFill>
                          <a:effectLst/>
                          <a:latin typeface="Calibri" pitchFamily="34" charset="0"/>
                        </a:rPr>
                        <a:t>Seminar zur Vermeidung von Stress</a:t>
                      </a:r>
                      <a:r>
                        <a:rPr kumimoji="0" lang="de-DE" altLang="de-DE" sz="1200" b="0" i="0" u="none" strike="noStrike" cap="none" normalizeH="0" baseline="0" dirty="0" smtClean="0">
                          <a:ln>
                            <a:noFill/>
                          </a:ln>
                          <a:solidFill>
                            <a:schemeClr val="tx1"/>
                          </a:solidFill>
                          <a:effectLst/>
                          <a:latin typeface="Calibri" pitchFamily="34" charset="0"/>
                        </a:rPr>
                        <a:t>, </a:t>
                      </a:r>
                      <a:r>
                        <a:rPr kumimoji="0" lang="de-DE" altLang="de-DE" sz="1200" b="0" i="0" u="none" strike="noStrike" cap="none" normalizeH="0" baseline="0" dirty="0" smtClean="0">
                          <a:ln>
                            <a:noFill/>
                          </a:ln>
                          <a:solidFill>
                            <a:srgbClr val="000000"/>
                          </a:solidFill>
                          <a:effectLst/>
                          <a:latin typeface="Calibri" pitchFamily="34" charset="0"/>
                        </a:rPr>
                        <a:t>Angebot Rückenfitness (Betriebsarzt)</a:t>
                      </a:r>
                    </a:p>
                  </a:txBody>
                  <a:tcPr marL="91426" marR="91426" marT="45701" marB="457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BF1DE"/>
                    </a:solidFill>
                  </a:tcPr>
                </a:tc>
              </a:tr>
            </a:tbl>
          </a:graphicData>
        </a:graphic>
      </p:graphicFrame>
      <p:sp>
        <p:nvSpPr>
          <p:cNvPr id="17436" name="Textfeld 1"/>
          <p:cNvSpPr txBox="1">
            <a:spLocks noChangeArrowheads="1"/>
          </p:cNvSpPr>
          <p:nvPr/>
        </p:nvSpPr>
        <p:spPr bwMode="auto">
          <a:xfrm>
            <a:off x="250825" y="5732463"/>
            <a:ext cx="84978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de-DE" altLang="de-DE" sz="1800">
                <a:latin typeface="Arial" charset="0"/>
                <a:sym typeface="Wingdings" pitchFamily="2" charset="2"/>
              </a:rPr>
              <a:t> Was haben Sie in Ihrem Betrieb bereits umgesetzt, wie sind Sie vorgegangen?</a:t>
            </a:r>
            <a:endParaRPr lang="de-DE" altLang="de-DE" sz="1800">
              <a:latin typeface="Arial" charset="0"/>
            </a:endParaRPr>
          </a:p>
        </p:txBody>
      </p:sp>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14</a:t>
            </a:fld>
            <a:endParaRPr lang="de-DE" altLang="de-D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4"/>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nchor="t"/>
          <a:lstStyle/>
          <a:p>
            <a:pPr eaLnBrk="1" hangingPunct="1"/>
            <a:r>
              <a:rPr lang="de-DE" altLang="de-DE" sz="3200" smtClean="0"/>
              <a:t>Inhalt</a:t>
            </a:r>
          </a:p>
        </p:txBody>
      </p:sp>
      <p:sp>
        <p:nvSpPr>
          <p:cNvPr id="17412" name="Textfeld 1"/>
          <p:cNvSpPr txBox="1">
            <a:spLocks noChangeArrowheads="1"/>
          </p:cNvSpPr>
          <p:nvPr/>
        </p:nvSpPr>
        <p:spPr bwMode="auto">
          <a:xfrm>
            <a:off x="684213" y="1773238"/>
            <a:ext cx="7785100" cy="2554287"/>
          </a:xfrm>
          <a:prstGeom prst="rect">
            <a:avLst/>
          </a:prstGeom>
          <a:noFill/>
          <a:ln>
            <a:noFill/>
          </a:ln>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auto" hangingPunct="1">
              <a:lnSpc>
                <a:spcPct val="200000"/>
              </a:lnSpc>
              <a:spcBef>
                <a:spcPts val="0"/>
              </a:spcBef>
              <a:spcAft>
                <a:spcPts val="0"/>
              </a:spcAft>
              <a:buFontTx/>
              <a:buAutoNum type="arabicPlain"/>
              <a:defRPr/>
            </a:pPr>
            <a:r>
              <a:rPr lang="de-DE" sz="2000" b="1" dirty="0" smtClean="0">
                <a:latin typeface="+mn-lt"/>
              </a:rPr>
              <a:t>Notwendigkeit von Gesundheitsförderung</a:t>
            </a:r>
            <a:endParaRPr lang="de-DE" sz="2000" b="1" dirty="0">
              <a:latin typeface="+mn-lt"/>
            </a:endParaRPr>
          </a:p>
          <a:p>
            <a:pPr eaLnBrk="1" fontAlgn="auto" hangingPunct="1">
              <a:lnSpc>
                <a:spcPct val="200000"/>
              </a:lnSpc>
              <a:spcBef>
                <a:spcPts val="0"/>
              </a:spcBef>
              <a:spcAft>
                <a:spcPts val="0"/>
              </a:spcAft>
              <a:buFontTx/>
              <a:buAutoNum type="arabicPlain"/>
              <a:defRPr/>
            </a:pPr>
            <a:r>
              <a:rPr lang="de-DE" sz="2000" b="1" dirty="0" smtClean="0">
                <a:latin typeface="+mn-lt"/>
              </a:rPr>
              <a:t>Mögliche Ursachen von Erkrankungen</a:t>
            </a:r>
            <a:endParaRPr lang="de-DE" sz="2000" b="1" dirty="0">
              <a:latin typeface="+mn-lt"/>
            </a:endParaRPr>
          </a:p>
          <a:p>
            <a:pPr eaLnBrk="1" fontAlgn="auto" hangingPunct="1">
              <a:lnSpc>
                <a:spcPct val="200000"/>
              </a:lnSpc>
              <a:spcBef>
                <a:spcPts val="0"/>
              </a:spcBef>
              <a:spcAft>
                <a:spcPts val="0"/>
              </a:spcAft>
              <a:buFontTx/>
              <a:buAutoNum type="arabicPlain"/>
              <a:defRPr/>
            </a:pPr>
            <a:r>
              <a:rPr lang="de-DE" sz="2000" b="1" dirty="0" smtClean="0">
                <a:latin typeface="+mn-lt"/>
              </a:rPr>
              <a:t>Gesunde Arbeitsbedingungen</a:t>
            </a:r>
          </a:p>
          <a:p>
            <a:pPr eaLnBrk="1" fontAlgn="auto" hangingPunct="1">
              <a:lnSpc>
                <a:spcPct val="200000"/>
              </a:lnSpc>
              <a:spcBef>
                <a:spcPts val="0"/>
              </a:spcBef>
              <a:spcAft>
                <a:spcPts val="0"/>
              </a:spcAft>
              <a:buFontTx/>
              <a:buAutoNum type="arabicPlain"/>
              <a:defRPr/>
            </a:pPr>
            <a:r>
              <a:rPr lang="de-DE" sz="2000" b="1" dirty="0" smtClean="0">
                <a:latin typeface="+mn-lt"/>
              </a:rPr>
              <a:t>Gestaltungsmöglichkeiten</a:t>
            </a:r>
          </a:p>
        </p:txBody>
      </p:sp>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2</a:t>
            </a:fld>
            <a:endParaRPr lang="de-DE" altLang="de-DE"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a:xfrm>
            <a:off x="69850" y="196850"/>
            <a:ext cx="9001125" cy="792163"/>
          </a:xfrm>
        </p:spPr>
        <p:txBody>
          <a:bodyPr rtlCol="0">
            <a:noAutofit/>
          </a:bodyPr>
          <a:lstStyle/>
          <a:p>
            <a:pPr eaLnBrk="1" fontAlgn="auto" hangingPunct="1">
              <a:spcAft>
                <a:spcPts val="0"/>
              </a:spcAft>
              <a:defRPr/>
            </a:pPr>
            <a:r>
              <a:rPr lang="de-DE" sz="3200" dirty="0" smtClean="0">
                <a:latin typeface="+mn-lt"/>
              </a:rPr>
              <a:t>Der demografische Wandel in Deutschland</a:t>
            </a:r>
          </a:p>
        </p:txBody>
      </p:sp>
      <p:sp>
        <p:nvSpPr>
          <p:cNvPr id="6147" name="Inhaltsplatzhalter 2"/>
          <p:cNvSpPr>
            <a:spLocks noGrp="1"/>
          </p:cNvSpPr>
          <p:nvPr>
            <p:ph idx="1"/>
          </p:nvPr>
        </p:nvSpPr>
        <p:spPr>
          <a:xfrm>
            <a:off x="5667375" y="1484313"/>
            <a:ext cx="3313113" cy="574675"/>
          </a:xfrm>
        </p:spPr>
        <p:txBody>
          <a:bodyPr rtlCol="0">
            <a:normAutofit fontScale="92500" lnSpcReduction="10000"/>
          </a:bodyPr>
          <a:lstStyle/>
          <a:p>
            <a:pPr algn="ctr" eaLnBrk="1" fontAlgn="auto" hangingPunct="1">
              <a:spcAft>
                <a:spcPts val="0"/>
              </a:spcAft>
              <a:buFontTx/>
              <a:buNone/>
              <a:defRPr/>
            </a:pPr>
            <a:r>
              <a:rPr lang="de-DE" sz="1800" b="1" dirty="0" smtClean="0"/>
              <a:t>Die deutsche Bevölkerung schrumpft. </a:t>
            </a:r>
          </a:p>
        </p:txBody>
      </p:sp>
      <p:pic>
        <p:nvPicPr>
          <p:cNvPr id="6149" name="Picture 2" descr="C:\Dokumente und Einstellungen\Ducki\Lokale Einstellungen\Temporary Internet Files\Content.IE5\HCPR384N\MC90039099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463" y="1484313"/>
            <a:ext cx="501650"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Textfeld 10"/>
          <p:cNvSpPr txBox="1">
            <a:spLocks noChangeArrowheads="1"/>
          </p:cNvSpPr>
          <p:nvPr/>
        </p:nvSpPr>
        <p:spPr bwMode="auto">
          <a:xfrm>
            <a:off x="6310313" y="3487738"/>
            <a:ext cx="2027237" cy="830262"/>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auto" hangingPunct="1">
              <a:spcBef>
                <a:spcPts val="0"/>
              </a:spcBef>
              <a:spcAft>
                <a:spcPts val="0"/>
              </a:spcAft>
              <a:defRPr/>
            </a:pPr>
            <a:r>
              <a:rPr lang="de-DE" sz="1200" dirty="0">
                <a:latin typeface="+mn-lt"/>
                <a:ea typeface="MS PGothic" pitchFamily="34" charset="-128"/>
              </a:rPr>
              <a:t>Geburtenziffer 2010: 1,39 für die Erhaltung der Bevölkerungszahl notwendig: 2,1 </a:t>
            </a:r>
          </a:p>
        </p:txBody>
      </p:sp>
      <p:pic>
        <p:nvPicPr>
          <p:cNvPr id="2"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1725" y="1371600"/>
            <a:ext cx="4970463" cy="464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Geschweifte Klammer links 12"/>
          <p:cNvSpPr/>
          <p:nvPr/>
        </p:nvSpPr>
        <p:spPr>
          <a:xfrm>
            <a:off x="6084888" y="3357563"/>
            <a:ext cx="215900" cy="1150937"/>
          </a:xfrm>
          <a:prstGeom prst="lef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de-DE"/>
          </a:p>
        </p:txBody>
      </p:sp>
      <p:sp>
        <p:nvSpPr>
          <p:cNvPr id="6153" name="Rechteck 8"/>
          <p:cNvSpPr>
            <a:spLocks noChangeArrowheads="1"/>
          </p:cNvSpPr>
          <p:nvPr/>
        </p:nvSpPr>
        <p:spPr bwMode="auto">
          <a:xfrm>
            <a:off x="590550" y="5792788"/>
            <a:ext cx="792003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de-DE" altLang="de-DE" sz="1100"/>
              <a:t>Demografiebericht 2011, BMI</a:t>
            </a:r>
          </a:p>
        </p:txBody>
      </p:sp>
      <p:sp>
        <p:nvSpPr>
          <p:cNvPr id="3" name="Fußzeilenplatzhalter 2"/>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4" name="Foliennummernplatzhalter 3"/>
          <p:cNvSpPr>
            <a:spLocks noGrp="1"/>
          </p:cNvSpPr>
          <p:nvPr>
            <p:ph type="sldNum" sz="quarter" idx="4"/>
          </p:nvPr>
        </p:nvSpPr>
        <p:spPr/>
        <p:txBody>
          <a:bodyPr/>
          <a:lstStyle/>
          <a:p>
            <a:pPr>
              <a:defRPr/>
            </a:pPr>
            <a:fld id="{EF0C2358-76E8-4CF6-B389-277B431F2BC5}" type="slidenum">
              <a:rPr lang="de-DE" altLang="de-DE" smtClean="0"/>
              <a:pPr>
                <a:defRPr/>
              </a:pPr>
              <a:t>3</a:t>
            </a:fld>
            <a:endParaRPr lang="de-DE" altLang="de-DE"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title"/>
          </p:nvPr>
        </p:nvSpPr>
        <p:spPr>
          <a:xfrm>
            <a:off x="69850" y="196850"/>
            <a:ext cx="9001125" cy="792163"/>
          </a:xfrm>
        </p:spPr>
        <p:txBody>
          <a:bodyPr rtlCol="0">
            <a:noAutofit/>
          </a:bodyPr>
          <a:lstStyle/>
          <a:p>
            <a:pPr eaLnBrk="1" fontAlgn="auto" hangingPunct="1">
              <a:spcAft>
                <a:spcPts val="0"/>
              </a:spcAft>
              <a:defRPr/>
            </a:pPr>
            <a:r>
              <a:rPr lang="de-DE" sz="3200" dirty="0" smtClean="0">
                <a:latin typeface="+mn-lt"/>
              </a:rPr>
              <a:t>Der demografische Wandel in Deutschland</a:t>
            </a:r>
          </a:p>
        </p:txBody>
      </p:sp>
      <p:sp>
        <p:nvSpPr>
          <p:cNvPr id="7171" name="Inhaltsplatzhalter 2"/>
          <p:cNvSpPr>
            <a:spLocks noGrp="1"/>
          </p:cNvSpPr>
          <p:nvPr>
            <p:ph idx="1"/>
          </p:nvPr>
        </p:nvSpPr>
        <p:spPr>
          <a:xfrm>
            <a:off x="747713" y="1125538"/>
            <a:ext cx="7640637" cy="647700"/>
          </a:xfrm>
        </p:spPr>
        <p:txBody>
          <a:bodyPr/>
          <a:lstStyle/>
          <a:p>
            <a:pPr algn="ctr" eaLnBrk="1" hangingPunct="1">
              <a:buFontTx/>
              <a:buNone/>
            </a:pPr>
            <a:r>
              <a:rPr lang="de-DE" altLang="de-DE" smtClean="0"/>
              <a:t>Deswegen müssen wir länger arbeiten!</a:t>
            </a:r>
          </a:p>
        </p:txBody>
      </p:sp>
      <p:graphicFrame>
        <p:nvGraphicFramePr>
          <p:cNvPr id="7172" name="Object 9"/>
          <p:cNvGraphicFramePr>
            <a:graphicFrameLocks/>
          </p:cNvGraphicFramePr>
          <p:nvPr/>
        </p:nvGraphicFramePr>
        <p:xfrm>
          <a:off x="1066800" y="1722438"/>
          <a:ext cx="7159625" cy="4157662"/>
        </p:xfrm>
        <a:graphic>
          <a:graphicData uri="http://schemas.openxmlformats.org/presentationml/2006/ole">
            <mc:AlternateContent xmlns:mc="http://schemas.openxmlformats.org/markup-compatibility/2006">
              <mc:Choice xmlns:v="urn:schemas-microsoft-com:vml" Requires="v">
                <p:oleObj spid="_x0000_s7181" name="Arbeitsblatt" r:id="rId4" imgW="7162881" imgH="4162376" progId="Excel.Sheet.8">
                  <p:embed/>
                </p:oleObj>
              </mc:Choice>
              <mc:Fallback>
                <p:oleObj name="Arbeitsblatt" r:id="rId4" imgW="7162881" imgH="4162376" progId="Excel.Sheet.8">
                  <p:embed/>
                  <p:pic>
                    <p:nvPicPr>
                      <p:cNvPr id="0" name="Object 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1722438"/>
                        <a:ext cx="7159625" cy="415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7173" name="Picture 5" descr="C:\Dokumente und Einstellungen\Ducki\Lokale Einstellungen\Temporary Internet Files\Content.IE5\7QRAUSPF\MC900383622[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9438" y="1368425"/>
            <a:ext cx="752475"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Rechteck 9"/>
          <p:cNvSpPr>
            <a:spLocks noChangeArrowheads="1"/>
          </p:cNvSpPr>
          <p:nvPr/>
        </p:nvSpPr>
        <p:spPr bwMode="auto">
          <a:xfrm>
            <a:off x="468313" y="5805488"/>
            <a:ext cx="90011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de-DE" altLang="de-DE" sz="1100"/>
              <a:t>OECD (2012), </a:t>
            </a:r>
            <a:r>
              <a:rPr lang="de-DE" altLang="de-DE" sz="1100">
                <a:latin typeface="Arial" charset="0"/>
              </a:rPr>
              <a:t>„</a:t>
            </a:r>
            <a:r>
              <a:rPr lang="de-DE" altLang="de-DE" sz="1100"/>
              <a:t>Beschäftigungsquoten nach Altersgruppe”, in Die OECD in Zahlen und Fakten 2011</a:t>
            </a:r>
            <a:r>
              <a:rPr lang="de-DE" altLang="de-DE" sz="1100">
                <a:latin typeface="Arial" charset="0"/>
              </a:rPr>
              <a:t>– </a:t>
            </a:r>
            <a:r>
              <a:rPr lang="de-DE" altLang="de-DE" sz="1100"/>
              <a:t>2012: Wirtschaft, Umwelt, Gesellschaft</a:t>
            </a:r>
          </a:p>
        </p:txBody>
      </p:sp>
      <p:sp>
        <p:nvSpPr>
          <p:cNvPr id="11" name="Rechteck 10"/>
          <p:cNvSpPr/>
          <p:nvPr/>
        </p:nvSpPr>
        <p:spPr>
          <a:xfrm>
            <a:off x="1117600" y="4868863"/>
            <a:ext cx="6127750" cy="7921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7177" name="Textfeld 12"/>
          <p:cNvSpPr txBox="1">
            <a:spLocks noChangeArrowheads="1"/>
          </p:cNvSpPr>
          <p:nvPr/>
        </p:nvSpPr>
        <p:spPr bwMode="auto">
          <a:xfrm>
            <a:off x="6305550" y="3438525"/>
            <a:ext cx="2447925" cy="922338"/>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auto" hangingPunct="1">
              <a:spcBef>
                <a:spcPts val="0"/>
              </a:spcBef>
              <a:spcAft>
                <a:spcPts val="0"/>
              </a:spcAft>
              <a:defRPr/>
            </a:pPr>
            <a:r>
              <a:rPr lang="de-DE" dirty="0">
                <a:latin typeface="+mn-lt"/>
                <a:ea typeface="MS PGothic" pitchFamily="34" charset="-128"/>
              </a:rPr>
              <a:t>Zunahme der Beschäftigtenquote in einer Dekade: </a:t>
            </a:r>
            <a:r>
              <a:rPr lang="de-DE" dirty="0" smtClean="0">
                <a:latin typeface="+mn-lt"/>
                <a:ea typeface="MS PGothic" pitchFamily="34" charset="-128"/>
              </a:rPr>
              <a:t>21 %</a:t>
            </a:r>
            <a:endParaRPr lang="de-DE" dirty="0">
              <a:latin typeface="+mn-lt"/>
              <a:ea typeface="MS PGothic" pitchFamily="34" charset="-128"/>
            </a:endParaRPr>
          </a:p>
        </p:txBody>
      </p:sp>
      <p:sp>
        <p:nvSpPr>
          <p:cNvPr id="3" name="Fußzeilenplatzhalter 2"/>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4" name="Foliennummernplatzhalter 3"/>
          <p:cNvSpPr>
            <a:spLocks noGrp="1"/>
          </p:cNvSpPr>
          <p:nvPr>
            <p:ph type="sldNum" sz="quarter" idx="4"/>
          </p:nvPr>
        </p:nvSpPr>
        <p:spPr/>
        <p:txBody>
          <a:bodyPr/>
          <a:lstStyle/>
          <a:p>
            <a:pPr>
              <a:defRPr/>
            </a:pPr>
            <a:fld id="{EF0C2358-76E8-4CF6-B389-277B431F2BC5}" type="slidenum">
              <a:rPr lang="de-DE" altLang="de-DE" smtClean="0"/>
              <a:pPr>
                <a:defRPr/>
              </a:pPr>
              <a:t>4</a:t>
            </a:fld>
            <a:endParaRPr lang="de-DE" altLang="de-DE"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lstStyle/>
          <a:p>
            <a:pPr eaLnBrk="1" hangingPunct="1"/>
            <a:r>
              <a:rPr lang="de-DE" altLang="de-DE" sz="3200" smtClean="0"/>
              <a:t>Demografischer Wandel – Fachkräftemangel</a:t>
            </a:r>
          </a:p>
        </p:txBody>
      </p:sp>
      <p:pic>
        <p:nvPicPr>
          <p:cNvPr id="8196" name="Picture 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6442" t="957" r="6033" b="42181"/>
          <a:stretch>
            <a:fillRect/>
          </a:stretch>
        </p:blipFill>
        <p:spPr>
          <a:xfrm>
            <a:off x="323850" y="1341438"/>
            <a:ext cx="8569325" cy="4175125"/>
          </a:xfrm>
          <a:noFill/>
        </p:spPr>
      </p:pic>
      <p:sp>
        <p:nvSpPr>
          <p:cNvPr id="8197" name="Textfeld 2"/>
          <p:cNvSpPr txBox="1">
            <a:spLocks noChangeArrowheads="1"/>
          </p:cNvSpPr>
          <p:nvPr/>
        </p:nvSpPr>
        <p:spPr bwMode="auto">
          <a:xfrm>
            <a:off x="323850" y="5805488"/>
            <a:ext cx="3816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de-DE" altLang="de-DE" sz="1400">
                <a:latin typeface="Arial" charset="0"/>
              </a:rPr>
              <a:t>*Daten aus 70 Interviews</a:t>
            </a:r>
          </a:p>
        </p:txBody>
      </p:sp>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5</a:t>
            </a:fld>
            <a:endParaRPr lang="de-DE" altLang="de-DE"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6"/>
          <p:cNvSpPr txBox="1">
            <a:spLocks noChangeArrowheads="1"/>
          </p:cNvSpPr>
          <p:nvPr/>
        </p:nvSpPr>
        <p:spPr bwMode="auto">
          <a:xfrm>
            <a:off x="484188" y="1370013"/>
            <a:ext cx="2565400" cy="701675"/>
          </a:xfrm>
          <a:prstGeom prst="rect">
            <a:avLst/>
          </a:prstGeom>
          <a:noFill/>
          <a:ln>
            <a:noFill/>
          </a:ln>
          <a:effectLst/>
          <a:extLst/>
        </p:spPr>
        <p:txBody>
          <a:bodyPr>
            <a:spAutoFit/>
          </a:bodyPr>
          <a:lstStyle>
            <a:lvl1pPr eaLnBrk="0" hangingPunct="0">
              <a:defRPr sz="2400">
                <a:solidFill>
                  <a:schemeClr val="bg1"/>
                </a:solidFill>
                <a:latin typeface="Times New Roman" pitchFamily="18" charset="0"/>
              </a:defRPr>
            </a:lvl1pPr>
            <a:lvl2pPr marL="742950" indent="-285750" eaLnBrk="0" hangingPunct="0">
              <a:defRPr sz="2400">
                <a:solidFill>
                  <a:schemeClr val="bg1"/>
                </a:solidFill>
                <a:latin typeface="Times New Roman" pitchFamily="18" charset="0"/>
              </a:defRPr>
            </a:lvl2pPr>
            <a:lvl3pPr marL="1143000" indent="-228600" eaLnBrk="0" hangingPunct="0">
              <a:defRPr sz="2400">
                <a:solidFill>
                  <a:schemeClr val="bg1"/>
                </a:solidFill>
                <a:latin typeface="Times New Roman" pitchFamily="18" charset="0"/>
              </a:defRPr>
            </a:lvl3pPr>
            <a:lvl4pPr marL="1600200" indent="-228600" eaLnBrk="0" hangingPunct="0">
              <a:defRPr sz="2400">
                <a:solidFill>
                  <a:schemeClr val="bg1"/>
                </a:solidFill>
                <a:latin typeface="Times New Roman" pitchFamily="18" charset="0"/>
              </a:defRPr>
            </a:lvl4pPr>
            <a:lvl5pPr marL="2057400" indent="-228600" eaLnBrk="0" hangingPunct="0">
              <a:defRPr sz="2400">
                <a:solidFill>
                  <a:schemeClr val="bg1"/>
                </a:solidFill>
                <a:latin typeface="Times New Roman" pitchFamily="18" charset="0"/>
              </a:defRPr>
            </a:lvl5pPr>
            <a:lvl6pPr marL="25146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6pPr>
            <a:lvl7pPr marL="29718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7pPr>
            <a:lvl8pPr marL="34290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8pPr>
            <a:lvl9pPr marL="38862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9pPr>
          </a:lstStyle>
          <a:p>
            <a:pPr fontAlgn="auto">
              <a:spcBef>
                <a:spcPts val="0"/>
              </a:spcBef>
              <a:spcAft>
                <a:spcPts val="0"/>
              </a:spcAft>
              <a:defRPr/>
            </a:pPr>
            <a:r>
              <a:rPr lang="de-DE" sz="2000" b="1">
                <a:solidFill>
                  <a:srgbClr val="333399"/>
                </a:solidFill>
                <a:latin typeface="+mn-lt"/>
              </a:rPr>
              <a:t>Arbeitssituation/</a:t>
            </a:r>
          </a:p>
          <a:p>
            <a:pPr fontAlgn="auto">
              <a:spcBef>
                <a:spcPts val="0"/>
              </a:spcBef>
              <a:spcAft>
                <a:spcPts val="0"/>
              </a:spcAft>
              <a:defRPr/>
            </a:pPr>
            <a:r>
              <a:rPr lang="de-DE" sz="2000" b="1">
                <a:solidFill>
                  <a:srgbClr val="333399"/>
                </a:solidFill>
                <a:latin typeface="+mn-lt"/>
              </a:rPr>
              <a:t>Arbeitsbedingungen</a:t>
            </a:r>
            <a:endParaRPr lang="de-DE" sz="2000">
              <a:solidFill>
                <a:srgbClr val="333399"/>
              </a:solidFill>
              <a:latin typeface="+mn-lt"/>
            </a:endParaRPr>
          </a:p>
        </p:txBody>
      </p:sp>
      <p:sp>
        <p:nvSpPr>
          <p:cNvPr id="8" name="Text Box 7"/>
          <p:cNvSpPr txBox="1">
            <a:spLocks noChangeArrowheads="1"/>
          </p:cNvSpPr>
          <p:nvPr/>
        </p:nvSpPr>
        <p:spPr bwMode="auto">
          <a:xfrm>
            <a:off x="839788" y="2314575"/>
            <a:ext cx="1611312" cy="415925"/>
          </a:xfrm>
          <a:prstGeom prst="rect">
            <a:avLst/>
          </a:prstGeom>
          <a:solidFill>
            <a:srgbClr val="CCECFF"/>
          </a:solidFill>
          <a:ln w="19050">
            <a:solidFill>
              <a:srgbClr val="333399"/>
            </a:solidFill>
            <a:miter lim="800000"/>
            <a:headEnd type="none" w="sm" len="sm"/>
            <a:tailEnd type="none" w="med" len="lg"/>
          </a:ln>
          <a:effectLst/>
          <a:extLst/>
        </p:spPr>
        <p:txBody>
          <a:bodyPr>
            <a:spAutoFit/>
          </a:bodyPr>
          <a:lstStyle>
            <a:lvl1pPr eaLnBrk="0" hangingPunct="0">
              <a:defRPr sz="2400">
                <a:solidFill>
                  <a:schemeClr val="bg1"/>
                </a:solidFill>
                <a:latin typeface="Times New Roman" pitchFamily="18" charset="0"/>
              </a:defRPr>
            </a:lvl1pPr>
            <a:lvl2pPr marL="742950" indent="-285750" eaLnBrk="0" hangingPunct="0">
              <a:defRPr sz="2400">
                <a:solidFill>
                  <a:schemeClr val="bg1"/>
                </a:solidFill>
                <a:latin typeface="Times New Roman" pitchFamily="18" charset="0"/>
              </a:defRPr>
            </a:lvl2pPr>
            <a:lvl3pPr marL="1143000" indent="-228600" eaLnBrk="0" hangingPunct="0">
              <a:defRPr sz="2400">
                <a:solidFill>
                  <a:schemeClr val="bg1"/>
                </a:solidFill>
                <a:latin typeface="Times New Roman" pitchFamily="18" charset="0"/>
              </a:defRPr>
            </a:lvl3pPr>
            <a:lvl4pPr marL="1600200" indent="-228600" eaLnBrk="0" hangingPunct="0">
              <a:defRPr sz="2400">
                <a:solidFill>
                  <a:schemeClr val="bg1"/>
                </a:solidFill>
                <a:latin typeface="Times New Roman" pitchFamily="18" charset="0"/>
              </a:defRPr>
            </a:lvl4pPr>
            <a:lvl5pPr marL="2057400" indent="-228600" eaLnBrk="0" hangingPunct="0">
              <a:defRPr sz="2400">
                <a:solidFill>
                  <a:schemeClr val="bg1"/>
                </a:solidFill>
                <a:latin typeface="Times New Roman" pitchFamily="18" charset="0"/>
              </a:defRPr>
            </a:lvl5pPr>
            <a:lvl6pPr marL="25146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6pPr>
            <a:lvl7pPr marL="29718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7pPr>
            <a:lvl8pPr marL="34290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8pPr>
            <a:lvl9pPr marL="38862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9pPr>
          </a:lstStyle>
          <a:p>
            <a:pPr algn="ctr" fontAlgn="auto">
              <a:spcBef>
                <a:spcPts val="0"/>
              </a:spcBef>
              <a:spcAft>
                <a:spcPts val="0"/>
              </a:spcAft>
              <a:defRPr/>
            </a:pPr>
            <a:r>
              <a:rPr lang="de-DE" sz="2000" b="1">
                <a:solidFill>
                  <a:srgbClr val="333399"/>
                </a:solidFill>
                <a:latin typeface="+mn-lt"/>
              </a:rPr>
              <a:t>Belastung</a:t>
            </a:r>
          </a:p>
        </p:txBody>
      </p:sp>
      <p:sp>
        <p:nvSpPr>
          <p:cNvPr id="9" name="Text Box 8"/>
          <p:cNvSpPr txBox="1">
            <a:spLocks noChangeArrowheads="1"/>
          </p:cNvSpPr>
          <p:nvPr/>
        </p:nvSpPr>
        <p:spPr bwMode="auto">
          <a:xfrm>
            <a:off x="3349625" y="2314575"/>
            <a:ext cx="1955800" cy="415925"/>
          </a:xfrm>
          <a:prstGeom prst="rect">
            <a:avLst/>
          </a:prstGeom>
          <a:solidFill>
            <a:srgbClr val="CCECFF"/>
          </a:solidFill>
          <a:ln w="19050">
            <a:solidFill>
              <a:srgbClr val="333399"/>
            </a:solidFill>
            <a:miter lim="800000"/>
            <a:headEnd type="none" w="sm" len="sm"/>
            <a:tailEnd type="none" w="med" len="lg"/>
          </a:ln>
          <a:effectLst/>
          <a:extLst/>
        </p:spPr>
        <p:txBody>
          <a:bodyPr>
            <a:spAutoFit/>
          </a:bodyPr>
          <a:lstStyle>
            <a:lvl1pPr eaLnBrk="0" hangingPunct="0">
              <a:defRPr sz="2400">
                <a:solidFill>
                  <a:schemeClr val="bg1"/>
                </a:solidFill>
                <a:latin typeface="Times New Roman" pitchFamily="18" charset="0"/>
              </a:defRPr>
            </a:lvl1pPr>
            <a:lvl2pPr marL="742950" indent="-285750" eaLnBrk="0" hangingPunct="0">
              <a:defRPr sz="2400">
                <a:solidFill>
                  <a:schemeClr val="bg1"/>
                </a:solidFill>
                <a:latin typeface="Times New Roman" pitchFamily="18" charset="0"/>
              </a:defRPr>
            </a:lvl2pPr>
            <a:lvl3pPr marL="1143000" indent="-228600" eaLnBrk="0" hangingPunct="0">
              <a:defRPr sz="2400">
                <a:solidFill>
                  <a:schemeClr val="bg1"/>
                </a:solidFill>
                <a:latin typeface="Times New Roman" pitchFamily="18" charset="0"/>
              </a:defRPr>
            </a:lvl3pPr>
            <a:lvl4pPr marL="1600200" indent="-228600" eaLnBrk="0" hangingPunct="0">
              <a:defRPr sz="2400">
                <a:solidFill>
                  <a:schemeClr val="bg1"/>
                </a:solidFill>
                <a:latin typeface="Times New Roman" pitchFamily="18" charset="0"/>
              </a:defRPr>
            </a:lvl4pPr>
            <a:lvl5pPr marL="2057400" indent="-228600" eaLnBrk="0" hangingPunct="0">
              <a:defRPr sz="2400">
                <a:solidFill>
                  <a:schemeClr val="bg1"/>
                </a:solidFill>
                <a:latin typeface="Times New Roman" pitchFamily="18" charset="0"/>
              </a:defRPr>
            </a:lvl5pPr>
            <a:lvl6pPr marL="25146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6pPr>
            <a:lvl7pPr marL="29718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7pPr>
            <a:lvl8pPr marL="34290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8pPr>
            <a:lvl9pPr marL="38862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9pPr>
          </a:lstStyle>
          <a:p>
            <a:pPr fontAlgn="auto">
              <a:spcBef>
                <a:spcPts val="0"/>
              </a:spcBef>
              <a:spcAft>
                <a:spcPts val="0"/>
              </a:spcAft>
              <a:defRPr/>
            </a:pPr>
            <a:r>
              <a:rPr lang="de-DE" sz="2000" b="1" dirty="0">
                <a:solidFill>
                  <a:srgbClr val="333399"/>
                </a:solidFill>
                <a:latin typeface="+mn-lt"/>
              </a:rPr>
              <a:t>Beanspruchung</a:t>
            </a:r>
          </a:p>
        </p:txBody>
      </p:sp>
      <p:sp>
        <p:nvSpPr>
          <p:cNvPr id="9221" name="AutoShape 9"/>
          <p:cNvSpPr>
            <a:spLocks noChangeArrowheads="1"/>
          </p:cNvSpPr>
          <p:nvPr/>
        </p:nvSpPr>
        <p:spPr bwMode="auto">
          <a:xfrm>
            <a:off x="5349875" y="2378075"/>
            <a:ext cx="544513" cy="193675"/>
          </a:xfrm>
          <a:prstGeom prst="rightArrow">
            <a:avLst>
              <a:gd name="adj1" fmla="val 50000"/>
              <a:gd name="adj2" fmla="val 70287"/>
            </a:avLst>
          </a:prstGeom>
          <a:solidFill>
            <a:srgbClr val="CCECFF"/>
          </a:solidFill>
          <a:ln w="12700">
            <a:solidFill>
              <a:srgbClr val="333399"/>
            </a:solidFill>
            <a:miter lim="800000"/>
            <a:headEnd type="none" w="sm" len="sm"/>
            <a:tailEnd type="none" w="med" len="lg"/>
          </a:ln>
        </p:spPr>
        <p:txBody>
          <a:bodyPr wrap="none"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de-DE" altLang="de-DE" sz="1800"/>
          </a:p>
        </p:txBody>
      </p:sp>
      <p:sp>
        <p:nvSpPr>
          <p:cNvPr id="11" name="Text Box 10"/>
          <p:cNvSpPr txBox="1">
            <a:spLocks noChangeArrowheads="1"/>
          </p:cNvSpPr>
          <p:nvPr/>
        </p:nvSpPr>
        <p:spPr bwMode="auto">
          <a:xfrm>
            <a:off x="5915025" y="2336800"/>
            <a:ext cx="2935288" cy="400050"/>
          </a:xfrm>
          <a:prstGeom prst="rect">
            <a:avLst/>
          </a:prstGeom>
          <a:solidFill>
            <a:srgbClr val="CCECFF"/>
          </a:solidFill>
          <a:ln w="19050">
            <a:solidFill>
              <a:srgbClr val="333399"/>
            </a:solidFill>
            <a:miter lim="800000"/>
            <a:headEnd type="none" w="sm" len="sm"/>
            <a:tailEnd type="none" w="med" len="lg"/>
          </a:ln>
          <a:effectLst/>
          <a:extLst/>
        </p:spPr>
        <p:txBody>
          <a:bodyPr>
            <a:spAutoFit/>
          </a:bodyPr>
          <a:lstStyle>
            <a:lvl1pPr eaLnBrk="0" hangingPunct="0">
              <a:defRPr sz="2400">
                <a:solidFill>
                  <a:schemeClr val="bg1"/>
                </a:solidFill>
                <a:latin typeface="Times New Roman" pitchFamily="18" charset="0"/>
              </a:defRPr>
            </a:lvl1pPr>
            <a:lvl2pPr marL="742950" indent="-285750" eaLnBrk="0" hangingPunct="0">
              <a:defRPr sz="2400">
                <a:solidFill>
                  <a:schemeClr val="bg1"/>
                </a:solidFill>
                <a:latin typeface="Times New Roman" pitchFamily="18" charset="0"/>
              </a:defRPr>
            </a:lvl2pPr>
            <a:lvl3pPr marL="1143000" indent="-228600" eaLnBrk="0" hangingPunct="0">
              <a:defRPr sz="2400">
                <a:solidFill>
                  <a:schemeClr val="bg1"/>
                </a:solidFill>
                <a:latin typeface="Times New Roman" pitchFamily="18" charset="0"/>
              </a:defRPr>
            </a:lvl3pPr>
            <a:lvl4pPr marL="1600200" indent="-228600" eaLnBrk="0" hangingPunct="0">
              <a:defRPr sz="2400">
                <a:solidFill>
                  <a:schemeClr val="bg1"/>
                </a:solidFill>
                <a:latin typeface="Times New Roman" pitchFamily="18" charset="0"/>
              </a:defRPr>
            </a:lvl4pPr>
            <a:lvl5pPr marL="2057400" indent="-228600" eaLnBrk="0" hangingPunct="0">
              <a:defRPr sz="2400">
                <a:solidFill>
                  <a:schemeClr val="bg1"/>
                </a:solidFill>
                <a:latin typeface="Times New Roman" pitchFamily="18" charset="0"/>
              </a:defRPr>
            </a:lvl5pPr>
            <a:lvl6pPr marL="25146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6pPr>
            <a:lvl7pPr marL="29718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7pPr>
            <a:lvl8pPr marL="34290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8pPr>
            <a:lvl9pPr marL="38862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9pPr>
          </a:lstStyle>
          <a:p>
            <a:pPr algn="ctr" fontAlgn="auto">
              <a:spcBef>
                <a:spcPts val="0"/>
              </a:spcBef>
              <a:spcAft>
                <a:spcPts val="0"/>
              </a:spcAft>
              <a:defRPr/>
            </a:pPr>
            <a:r>
              <a:rPr lang="de-DE" sz="2000" b="1" dirty="0" smtClean="0">
                <a:solidFill>
                  <a:srgbClr val="333399"/>
                </a:solidFill>
                <a:latin typeface="+mn-lt"/>
              </a:rPr>
              <a:t>Beanspruchungsfolgen</a:t>
            </a:r>
            <a:endParaRPr lang="de-DE" sz="2000" b="1" dirty="0">
              <a:solidFill>
                <a:srgbClr val="333399"/>
              </a:solidFill>
              <a:latin typeface="+mn-lt"/>
            </a:endParaRPr>
          </a:p>
        </p:txBody>
      </p:sp>
      <p:sp>
        <p:nvSpPr>
          <p:cNvPr id="9223" name="AutoShape 11"/>
          <p:cNvSpPr>
            <a:spLocks noChangeArrowheads="1"/>
          </p:cNvSpPr>
          <p:nvPr/>
        </p:nvSpPr>
        <p:spPr bwMode="auto">
          <a:xfrm>
            <a:off x="2555875" y="2376488"/>
            <a:ext cx="787400" cy="195262"/>
          </a:xfrm>
          <a:prstGeom prst="rightArrow">
            <a:avLst>
              <a:gd name="adj1" fmla="val 50000"/>
              <a:gd name="adj2" fmla="val 100813"/>
            </a:avLst>
          </a:prstGeom>
          <a:solidFill>
            <a:srgbClr val="CCECFF"/>
          </a:solidFill>
          <a:ln w="12700">
            <a:solidFill>
              <a:srgbClr val="333399"/>
            </a:solidFill>
            <a:miter lim="800000"/>
            <a:headEnd type="none" w="sm" len="sm"/>
            <a:tailEnd type="none" w="med" len="lg"/>
          </a:ln>
        </p:spPr>
        <p:txBody>
          <a:bodyPr wrap="none"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de-DE" altLang="de-DE" sz="1800"/>
          </a:p>
        </p:txBody>
      </p:sp>
      <p:sp>
        <p:nvSpPr>
          <p:cNvPr id="9224" name="Line 12"/>
          <p:cNvSpPr>
            <a:spLocks noChangeShapeType="1"/>
          </p:cNvSpPr>
          <p:nvPr/>
        </p:nvSpPr>
        <p:spPr bwMode="auto">
          <a:xfrm flipV="1">
            <a:off x="1477963" y="2676525"/>
            <a:ext cx="0" cy="206375"/>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de-DE"/>
          </a:p>
        </p:txBody>
      </p:sp>
      <p:sp>
        <p:nvSpPr>
          <p:cNvPr id="16" name="Text Box 15"/>
          <p:cNvSpPr txBox="1">
            <a:spLocks noChangeArrowheads="1"/>
          </p:cNvSpPr>
          <p:nvPr/>
        </p:nvSpPr>
        <p:spPr bwMode="auto">
          <a:xfrm>
            <a:off x="3400425" y="2954338"/>
            <a:ext cx="1838325" cy="593725"/>
          </a:xfrm>
          <a:prstGeom prst="rect">
            <a:avLst/>
          </a:prstGeom>
          <a:noFill/>
          <a:ln w="12700">
            <a:solidFill>
              <a:srgbClr val="333399"/>
            </a:solidFill>
            <a:miter lim="800000"/>
            <a:headEnd type="none" w="sm" len="sm"/>
            <a:tailEnd type="none" w="med" len="lg"/>
          </a:ln>
          <a:effectLst/>
          <a:extLst/>
        </p:spPr>
        <p:txBody>
          <a:bodyPr>
            <a:spAutoFit/>
          </a:bodyPr>
          <a:lstStyle>
            <a:lvl1pPr eaLnBrk="0" hangingPunct="0">
              <a:defRPr sz="2400">
                <a:solidFill>
                  <a:schemeClr val="bg1"/>
                </a:solidFill>
                <a:latin typeface="Times New Roman" pitchFamily="18" charset="0"/>
              </a:defRPr>
            </a:lvl1pPr>
            <a:lvl2pPr marL="742950" indent="-285750" eaLnBrk="0" hangingPunct="0">
              <a:defRPr sz="2400">
                <a:solidFill>
                  <a:schemeClr val="bg1"/>
                </a:solidFill>
                <a:latin typeface="Times New Roman" pitchFamily="18" charset="0"/>
              </a:defRPr>
            </a:lvl2pPr>
            <a:lvl3pPr marL="1143000" indent="-228600" eaLnBrk="0" hangingPunct="0">
              <a:defRPr sz="2400">
                <a:solidFill>
                  <a:schemeClr val="bg1"/>
                </a:solidFill>
                <a:latin typeface="Times New Roman" pitchFamily="18" charset="0"/>
              </a:defRPr>
            </a:lvl3pPr>
            <a:lvl4pPr marL="1600200" indent="-228600" eaLnBrk="0" hangingPunct="0">
              <a:defRPr sz="2400">
                <a:solidFill>
                  <a:schemeClr val="bg1"/>
                </a:solidFill>
                <a:latin typeface="Times New Roman" pitchFamily="18" charset="0"/>
              </a:defRPr>
            </a:lvl4pPr>
            <a:lvl5pPr marL="2057400" indent="-228600" eaLnBrk="0" hangingPunct="0">
              <a:defRPr sz="2400">
                <a:solidFill>
                  <a:schemeClr val="bg1"/>
                </a:solidFill>
                <a:latin typeface="Times New Roman" pitchFamily="18" charset="0"/>
              </a:defRPr>
            </a:lvl5pPr>
            <a:lvl6pPr marL="25146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6pPr>
            <a:lvl7pPr marL="29718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7pPr>
            <a:lvl8pPr marL="34290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8pPr>
            <a:lvl9pPr marL="38862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9pPr>
          </a:lstStyle>
          <a:p>
            <a:pPr algn="ctr" fontAlgn="auto">
              <a:spcBef>
                <a:spcPts val="0"/>
              </a:spcBef>
              <a:spcAft>
                <a:spcPts val="0"/>
              </a:spcAft>
              <a:defRPr/>
            </a:pPr>
            <a:r>
              <a:rPr lang="de-DE" sz="1600" b="1">
                <a:solidFill>
                  <a:srgbClr val="333399"/>
                </a:solidFill>
                <a:latin typeface="+mn-lt"/>
              </a:rPr>
              <a:t>Leistungs-voraussetzungen </a:t>
            </a:r>
          </a:p>
        </p:txBody>
      </p:sp>
      <p:sp>
        <p:nvSpPr>
          <p:cNvPr id="17" name="Text Box 16"/>
          <p:cNvSpPr txBox="1">
            <a:spLocks noChangeArrowheads="1"/>
          </p:cNvSpPr>
          <p:nvPr/>
        </p:nvSpPr>
        <p:spPr bwMode="auto">
          <a:xfrm>
            <a:off x="5969000" y="2852738"/>
            <a:ext cx="2881313" cy="3232150"/>
          </a:xfrm>
          <a:prstGeom prst="rect">
            <a:avLst/>
          </a:prstGeom>
          <a:noFill/>
          <a:ln>
            <a:noFill/>
          </a:ln>
          <a:effectLst/>
          <a:extLst/>
        </p:spPr>
        <p:txBody>
          <a:bodyPr>
            <a:spAutoFit/>
          </a:bodyPr>
          <a:lstStyle>
            <a:lvl1pPr defTabSz="180975" eaLnBrk="0" hangingPunct="0">
              <a:defRPr sz="2400">
                <a:solidFill>
                  <a:schemeClr val="bg1"/>
                </a:solidFill>
                <a:latin typeface="Times New Roman" pitchFamily="18" charset="0"/>
              </a:defRPr>
            </a:lvl1pPr>
            <a:lvl2pPr marL="180975" defTabSz="180975" eaLnBrk="0" hangingPunct="0">
              <a:defRPr sz="2400">
                <a:solidFill>
                  <a:schemeClr val="bg1"/>
                </a:solidFill>
                <a:latin typeface="Times New Roman" pitchFamily="18" charset="0"/>
              </a:defRPr>
            </a:lvl2pPr>
            <a:lvl3pPr marL="1143000" indent="-228600" defTabSz="180975" eaLnBrk="0" hangingPunct="0">
              <a:defRPr sz="2400">
                <a:solidFill>
                  <a:schemeClr val="bg1"/>
                </a:solidFill>
                <a:latin typeface="Times New Roman" pitchFamily="18" charset="0"/>
              </a:defRPr>
            </a:lvl3pPr>
            <a:lvl4pPr marL="1600200" indent="-228600" defTabSz="180975" eaLnBrk="0" hangingPunct="0">
              <a:defRPr sz="2400">
                <a:solidFill>
                  <a:schemeClr val="bg1"/>
                </a:solidFill>
                <a:latin typeface="Times New Roman" pitchFamily="18" charset="0"/>
              </a:defRPr>
            </a:lvl4pPr>
            <a:lvl5pPr marL="2057400" indent="-228600" defTabSz="180975" eaLnBrk="0" hangingPunct="0">
              <a:defRPr sz="2400">
                <a:solidFill>
                  <a:schemeClr val="bg1"/>
                </a:solidFill>
                <a:latin typeface="Times New Roman" pitchFamily="18" charset="0"/>
              </a:defRPr>
            </a:lvl5pPr>
            <a:lvl6pPr marL="2514600" indent="-228600" defTabSz="180975"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6pPr>
            <a:lvl7pPr marL="2971800" indent="-228600" defTabSz="180975"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7pPr>
            <a:lvl8pPr marL="3429000" indent="-228600" defTabSz="180975"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8pPr>
            <a:lvl9pPr marL="3886200" indent="-228600" defTabSz="180975"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9pPr>
          </a:lstStyle>
          <a:p>
            <a:pPr lvl="1" fontAlgn="auto">
              <a:spcBef>
                <a:spcPts val="0"/>
              </a:spcBef>
              <a:spcAft>
                <a:spcPts val="0"/>
              </a:spcAft>
              <a:defRPr/>
            </a:pPr>
            <a:endParaRPr lang="de-DE" sz="1000" dirty="0">
              <a:solidFill>
                <a:schemeClr val="tx1"/>
              </a:solidFill>
              <a:latin typeface="+mn-lt"/>
            </a:endParaRPr>
          </a:p>
          <a:p>
            <a:pPr fontAlgn="auto">
              <a:spcBef>
                <a:spcPts val="0"/>
              </a:spcBef>
              <a:spcAft>
                <a:spcPts val="0"/>
              </a:spcAft>
              <a:buFontTx/>
              <a:buChar char="•"/>
              <a:defRPr/>
            </a:pPr>
            <a:r>
              <a:rPr lang="de-DE" sz="1400" dirty="0" smtClean="0">
                <a:solidFill>
                  <a:schemeClr val="tx1"/>
                </a:solidFill>
                <a:latin typeface="+mn-lt"/>
              </a:rPr>
              <a:t>positive Folgen</a:t>
            </a:r>
            <a:endParaRPr lang="de-DE" sz="1400" dirty="0">
              <a:solidFill>
                <a:schemeClr val="tx1"/>
              </a:solidFill>
              <a:latin typeface="+mn-lt"/>
            </a:endParaRPr>
          </a:p>
          <a:p>
            <a:pPr marL="266700" lvl="1" indent="-80963" fontAlgn="auto">
              <a:spcBef>
                <a:spcPts val="0"/>
              </a:spcBef>
              <a:spcAft>
                <a:spcPts val="0"/>
              </a:spcAft>
              <a:buFontTx/>
              <a:buChar char="•"/>
              <a:defRPr/>
            </a:pPr>
            <a:r>
              <a:rPr lang="de-DE" sz="1200" dirty="0" smtClean="0">
                <a:solidFill>
                  <a:schemeClr val="tx1"/>
                </a:solidFill>
                <a:latin typeface="+mn-lt"/>
              </a:rPr>
              <a:t>Erhalt und Weiterentwicklung des Leistungsvermögens</a:t>
            </a:r>
          </a:p>
          <a:p>
            <a:pPr marL="266700" lvl="1" indent="-80963" fontAlgn="auto">
              <a:spcBef>
                <a:spcPts val="0"/>
              </a:spcBef>
              <a:spcAft>
                <a:spcPts val="0"/>
              </a:spcAft>
              <a:buFontTx/>
              <a:buChar char="•"/>
              <a:defRPr/>
            </a:pPr>
            <a:r>
              <a:rPr lang="de-DE" sz="1200" dirty="0" smtClean="0">
                <a:solidFill>
                  <a:schemeClr val="tx1"/>
                </a:solidFill>
                <a:latin typeface="+mn-lt"/>
              </a:rPr>
              <a:t>Zunahme von Motivation und Arbeitszufriedenheit</a:t>
            </a:r>
          </a:p>
          <a:p>
            <a:pPr marL="266700" lvl="1" indent="-80963" fontAlgn="auto">
              <a:spcBef>
                <a:spcPts val="0"/>
              </a:spcBef>
              <a:spcAft>
                <a:spcPts val="0"/>
              </a:spcAft>
              <a:buFontTx/>
              <a:buChar char="•"/>
              <a:defRPr/>
            </a:pPr>
            <a:r>
              <a:rPr lang="de-DE" sz="1200" dirty="0" smtClean="0">
                <a:solidFill>
                  <a:schemeClr val="tx1"/>
                </a:solidFill>
                <a:latin typeface="+mn-lt"/>
              </a:rPr>
              <a:t>Erhalt und Förderung der Gesundheit</a:t>
            </a:r>
            <a:endParaRPr lang="de-DE" sz="1200" dirty="0">
              <a:solidFill>
                <a:schemeClr val="tx1"/>
              </a:solidFill>
              <a:latin typeface="+mn-lt"/>
            </a:endParaRPr>
          </a:p>
          <a:p>
            <a:pPr fontAlgn="auto">
              <a:spcBef>
                <a:spcPts val="0"/>
              </a:spcBef>
              <a:spcAft>
                <a:spcPts val="0"/>
              </a:spcAft>
              <a:buFontTx/>
              <a:buChar char="•"/>
              <a:defRPr/>
            </a:pPr>
            <a:endParaRPr lang="de-DE" sz="1000" dirty="0">
              <a:solidFill>
                <a:schemeClr val="tx1"/>
              </a:solidFill>
              <a:latin typeface="+mn-lt"/>
            </a:endParaRPr>
          </a:p>
          <a:p>
            <a:pPr fontAlgn="auto">
              <a:spcBef>
                <a:spcPts val="0"/>
              </a:spcBef>
              <a:spcAft>
                <a:spcPts val="0"/>
              </a:spcAft>
              <a:buFontTx/>
              <a:buChar char="•"/>
              <a:defRPr/>
            </a:pPr>
            <a:r>
              <a:rPr lang="de-DE" sz="1400" dirty="0" smtClean="0">
                <a:solidFill>
                  <a:schemeClr val="tx1"/>
                </a:solidFill>
                <a:latin typeface="+mn-lt"/>
              </a:rPr>
              <a:t>negative Folgen</a:t>
            </a:r>
            <a:endParaRPr lang="de-DE" sz="1400" dirty="0">
              <a:solidFill>
                <a:schemeClr val="tx1"/>
              </a:solidFill>
              <a:latin typeface="+mn-lt"/>
            </a:endParaRPr>
          </a:p>
          <a:p>
            <a:pPr marL="266700" lvl="1" indent="-80963" fontAlgn="auto">
              <a:spcBef>
                <a:spcPts val="0"/>
              </a:spcBef>
              <a:spcAft>
                <a:spcPts val="0"/>
              </a:spcAft>
              <a:buFontTx/>
              <a:buChar char="•"/>
              <a:defRPr/>
            </a:pPr>
            <a:r>
              <a:rPr lang="de-DE" sz="1200" dirty="0" smtClean="0">
                <a:solidFill>
                  <a:schemeClr val="tx1"/>
                </a:solidFill>
                <a:latin typeface="+mn-lt"/>
              </a:rPr>
              <a:t>erlebte Über- oder Unterforderung</a:t>
            </a:r>
          </a:p>
          <a:p>
            <a:pPr marL="266700" lvl="1" indent="-80963" fontAlgn="auto">
              <a:spcBef>
                <a:spcPts val="0"/>
              </a:spcBef>
              <a:spcAft>
                <a:spcPts val="0"/>
              </a:spcAft>
              <a:buFontTx/>
              <a:buChar char="•"/>
              <a:defRPr/>
            </a:pPr>
            <a:r>
              <a:rPr lang="de-DE" sz="1200" dirty="0" smtClean="0">
                <a:solidFill>
                  <a:schemeClr val="tx1"/>
                </a:solidFill>
                <a:latin typeface="+mn-lt"/>
              </a:rPr>
              <a:t>Zunahme von Fehlhandlungen</a:t>
            </a:r>
          </a:p>
          <a:p>
            <a:pPr marL="266700" lvl="1" indent="-80963" fontAlgn="auto">
              <a:spcBef>
                <a:spcPts val="0"/>
              </a:spcBef>
              <a:spcAft>
                <a:spcPts val="0"/>
              </a:spcAft>
              <a:buFontTx/>
              <a:buChar char="•"/>
              <a:defRPr/>
            </a:pPr>
            <a:r>
              <a:rPr lang="de-DE" sz="1200" dirty="0" smtClean="0">
                <a:solidFill>
                  <a:schemeClr val="tx1"/>
                </a:solidFill>
                <a:latin typeface="+mn-lt"/>
              </a:rPr>
              <a:t>Abnahme der quantitativen und qualitativen Leistung</a:t>
            </a:r>
          </a:p>
          <a:p>
            <a:pPr marL="266700" lvl="1" indent="-80963" fontAlgn="auto">
              <a:spcBef>
                <a:spcPts val="0"/>
              </a:spcBef>
              <a:spcAft>
                <a:spcPts val="0"/>
              </a:spcAft>
              <a:buFontTx/>
              <a:buChar char="•"/>
              <a:defRPr/>
            </a:pPr>
            <a:r>
              <a:rPr lang="de-DE" sz="1200" dirty="0" smtClean="0">
                <a:solidFill>
                  <a:schemeClr val="tx1"/>
                </a:solidFill>
                <a:latin typeface="+mn-lt"/>
              </a:rPr>
              <a:t>geringere Erholungsfähigkeit</a:t>
            </a:r>
          </a:p>
          <a:p>
            <a:pPr marL="266700" lvl="1" indent="-80963" fontAlgn="auto">
              <a:spcBef>
                <a:spcPts val="0"/>
              </a:spcBef>
              <a:spcAft>
                <a:spcPts val="0"/>
              </a:spcAft>
              <a:buFontTx/>
              <a:buChar char="•"/>
              <a:defRPr/>
            </a:pPr>
            <a:r>
              <a:rPr lang="de-DE" sz="1200" dirty="0" smtClean="0">
                <a:solidFill>
                  <a:schemeClr val="tx1"/>
                </a:solidFill>
                <a:latin typeface="+mn-lt"/>
              </a:rPr>
              <a:t>häufigere und längere krankheitsbedingte Ausfälle</a:t>
            </a:r>
          </a:p>
          <a:p>
            <a:pPr marL="266700" lvl="1" indent="-80963" fontAlgn="auto">
              <a:spcBef>
                <a:spcPts val="0"/>
              </a:spcBef>
              <a:spcAft>
                <a:spcPts val="0"/>
              </a:spcAft>
              <a:buFontTx/>
              <a:buChar char="•"/>
              <a:defRPr/>
            </a:pPr>
            <a:r>
              <a:rPr lang="de-DE" sz="1200" dirty="0" smtClean="0">
                <a:solidFill>
                  <a:schemeClr val="tx1"/>
                </a:solidFill>
                <a:latin typeface="+mn-lt"/>
              </a:rPr>
              <a:t>häufigere Unfälle</a:t>
            </a:r>
          </a:p>
        </p:txBody>
      </p:sp>
      <p:sp>
        <p:nvSpPr>
          <p:cNvPr id="22" name="Text Box 22"/>
          <p:cNvSpPr txBox="1">
            <a:spLocks noChangeArrowheads="1"/>
          </p:cNvSpPr>
          <p:nvPr/>
        </p:nvSpPr>
        <p:spPr bwMode="auto">
          <a:xfrm>
            <a:off x="3146425" y="1687513"/>
            <a:ext cx="1720850" cy="396875"/>
          </a:xfrm>
          <a:prstGeom prst="rect">
            <a:avLst/>
          </a:prstGeom>
          <a:noFill/>
          <a:ln>
            <a:noFill/>
          </a:ln>
          <a:effectLst/>
          <a:extLst/>
        </p:spPr>
        <p:txBody>
          <a:bodyPr wrap="none">
            <a:spAutoFit/>
          </a:bodyPr>
          <a:lstStyle>
            <a:lvl1pPr eaLnBrk="0" hangingPunct="0">
              <a:defRPr sz="2400">
                <a:solidFill>
                  <a:schemeClr val="bg1"/>
                </a:solidFill>
                <a:latin typeface="Times New Roman" pitchFamily="18" charset="0"/>
              </a:defRPr>
            </a:lvl1pPr>
            <a:lvl2pPr marL="742950" indent="-285750" eaLnBrk="0" hangingPunct="0">
              <a:defRPr sz="2400">
                <a:solidFill>
                  <a:schemeClr val="bg1"/>
                </a:solidFill>
                <a:latin typeface="Times New Roman" pitchFamily="18" charset="0"/>
              </a:defRPr>
            </a:lvl2pPr>
            <a:lvl3pPr marL="1143000" indent="-228600" eaLnBrk="0" hangingPunct="0">
              <a:defRPr sz="2400">
                <a:solidFill>
                  <a:schemeClr val="bg1"/>
                </a:solidFill>
                <a:latin typeface="Times New Roman" pitchFamily="18" charset="0"/>
              </a:defRPr>
            </a:lvl3pPr>
            <a:lvl4pPr marL="1600200" indent="-228600" eaLnBrk="0" hangingPunct="0">
              <a:defRPr sz="2400">
                <a:solidFill>
                  <a:schemeClr val="bg1"/>
                </a:solidFill>
                <a:latin typeface="Times New Roman" pitchFamily="18" charset="0"/>
              </a:defRPr>
            </a:lvl4pPr>
            <a:lvl5pPr marL="2057400" indent="-228600" eaLnBrk="0" hangingPunct="0">
              <a:defRPr sz="2400">
                <a:solidFill>
                  <a:schemeClr val="bg1"/>
                </a:solidFill>
                <a:latin typeface="Times New Roman" pitchFamily="18" charset="0"/>
              </a:defRPr>
            </a:lvl5pPr>
            <a:lvl6pPr marL="25146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6pPr>
            <a:lvl7pPr marL="29718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7pPr>
            <a:lvl8pPr marL="34290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8pPr>
            <a:lvl9pPr marL="38862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9pPr>
          </a:lstStyle>
          <a:p>
            <a:pPr fontAlgn="auto">
              <a:spcBef>
                <a:spcPts val="0"/>
              </a:spcBef>
              <a:spcAft>
                <a:spcPts val="0"/>
              </a:spcAft>
              <a:defRPr/>
            </a:pPr>
            <a:r>
              <a:rPr lang="de-DE" sz="2000" b="1">
                <a:solidFill>
                  <a:srgbClr val="333399"/>
                </a:solidFill>
                <a:latin typeface="+mn-lt"/>
              </a:rPr>
              <a:t>Arbeitsperson</a:t>
            </a:r>
            <a:endParaRPr lang="de-DE" sz="2000">
              <a:solidFill>
                <a:srgbClr val="333399"/>
              </a:solidFill>
              <a:latin typeface="+mn-lt"/>
            </a:endParaRPr>
          </a:p>
        </p:txBody>
      </p:sp>
      <p:sp>
        <p:nvSpPr>
          <p:cNvPr id="9228" name="Line 23"/>
          <p:cNvSpPr>
            <a:spLocks noChangeShapeType="1"/>
          </p:cNvSpPr>
          <p:nvPr/>
        </p:nvSpPr>
        <p:spPr bwMode="auto">
          <a:xfrm>
            <a:off x="542925" y="2024063"/>
            <a:ext cx="8308975" cy="0"/>
          </a:xfrm>
          <a:prstGeom prst="line">
            <a:avLst/>
          </a:prstGeom>
          <a:noFill/>
          <a:ln w="38100">
            <a:solidFill>
              <a:srgbClr val="333399"/>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24" name="Text Box 25"/>
          <p:cNvSpPr txBox="1">
            <a:spLocks noChangeArrowheads="1"/>
          </p:cNvSpPr>
          <p:nvPr/>
        </p:nvSpPr>
        <p:spPr bwMode="auto">
          <a:xfrm>
            <a:off x="568325" y="3602038"/>
            <a:ext cx="2266950" cy="457200"/>
          </a:xfrm>
          <a:prstGeom prst="rect">
            <a:avLst/>
          </a:prstGeom>
          <a:noFill/>
          <a:ln>
            <a:noFill/>
          </a:ln>
          <a:effectLst/>
          <a:extLst/>
        </p:spPr>
        <p:txBody>
          <a:bodyPr>
            <a:spAutoFit/>
          </a:bodyPr>
          <a:lstStyle>
            <a:lvl1pPr eaLnBrk="0" hangingPunct="0">
              <a:defRPr sz="2400">
                <a:solidFill>
                  <a:schemeClr val="bg1"/>
                </a:solidFill>
                <a:latin typeface="Times New Roman" pitchFamily="18" charset="0"/>
              </a:defRPr>
            </a:lvl1pPr>
            <a:lvl2pPr marL="742950" indent="-285750" eaLnBrk="0" hangingPunct="0">
              <a:defRPr sz="2400">
                <a:solidFill>
                  <a:schemeClr val="bg1"/>
                </a:solidFill>
                <a:latin typeface="Times New Roman" pitchFamily="18" charset="0"/>
              </a:defRPr>
            </a:lvl2pPr>
            <a:lvl3pPr marL="1143000" indent="-228600" eaLnBrk="0" hangingPunct="0">
              <a:defRPr sz="2400">
                <a:solidFill>
                  <a:schemeClr val="bg1"/>
                </a:solidFill>
                <a:latin typeface="Times New Roman" pitchFamily="18" charset="0"/>
              </a:defRPr>
            </a:lvl3pPr>
            <a:lvl4pPr marL="1600200" indent="-228600" eaLnBrk="0" hangingPunct="0">
              <a:defRPr sz="2400">
                <a:solidFill>
                  <a:schemeClr val="bg1"/>
                </a:solidFill>
                <a:latin typeface="Times New Roman" pitchFamily="18" charset="0"/>
              </a:defRPr>
            </a:lvl4pPr>
            <a:lvl5pPr marL="2057400" indent="-228600" eaLnBrk="0" hangingPunct="0">
              <a:defRPr sz="2400">
                <a:solidFill>
                  <a:schemeClr val="bg1"/>
                </a:solidFill>
                <a:latin typeface="Times New Roman" pitchFamily="18" charset="0"/>
              </a:defRPr>
            </a:lvl5pPr>
            <a:lvl6pPr marL="25146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6pPr>
            <a:lvl7pPr marL="29718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7pPr>
            <a:lvl8pPr marL="34290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8pPr>
            <a:lvl9pPr marL="38862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9pPr>
          </a:lstStyle>
          <a:p>
            <a:pPr fontAlgn="auto">
              <a:spcBef>
                <a:spcPct val="50000"/>
              </a:spcBef>
              <a:spcAft>
                <a:spcPts val="0"/>
              </a:spcAft>
              <a:defRPr/>
            </a:pPr>
            <a:endParaRPr lang="de-DE">
              <a:solidFill>
                <a:schemeClr val="tx1"/>
              </a:solidFill>
              <a:latin typeface="+mn-lt"/>
            </a:endParaRPr>
          </a:p>
        </p:txBody>
      </p:sp>
      <p:sp>
        <p:nvSpPr>
          <p:cNvPr id="25" name="Text Box 26"/>
          <p:cNvSpPr txBox="1">
            <a:spLocks noChangeArrowheads="1"/>
          </p:cNvSpPr>
          <p:nvPr/>
        </p:nvSpPr>
        <p:spPr bwMode="auto">
          <a:xfrm>
            <a:off x="250825" y="2924175"/>
            <a:ext cx="2808288" cy="2462213"/>
          </a:xfrm>
          <a:prstGeom prst="rect">
            <a:avLst/>
          </a:prstGeom>
          <a:noFill/>
          <a:ln>
            <a:noFill/>
          </a:ln>
          <a:effectLst/>
          <a:extLst/>
        </p:spPr>
        <p:txBody>
          <a:bodyPr>
            <a:spAutoFit/>
          </a:bodyPr>
          <a:lstStyle>
            <a:lvl1pPr eaLnBrk="0" hangingPunct="0">
              <a:tabLst>
                <a:tab pos="180975" algn="l"/>
              </a:tabLst>
              <a:defRPr sz="2400">
                <a:solidFill>
                  <a:schemeClr val="bg1"/>
                </a:solidFill>
                <a:latin typeface="Times New Roman" pitchFamily="18" charset="0"/>
              </a:defRPr>
            </a:lvl1pPr>
            <a:lvl2pPr eaLnBrk="0" hangingPunct="0">
              <a:tabLst>
                <a:tab pos="180975" algn="l"/>
              </a:tabLst>
              <a:defRPr sz="2400">
                <a:solidFill>
                  <a:schemeClr val="bg1"/>
                </a:solidFill>
                <a:latin typeface="Times New Roman" pitchFamily="18" charset="0"/>
              </a:defRPr>
            </a:lvl2pPr>
            <a:lvl3pPr marL="895350" indent="19050" eaLnBrk="0" hangingPunct="0">
              <a:tabLst>
                <a:tab pos="180975" algn="l"/>
              </a:tabLst>
              <a:defRPr sz="2400">
                <a:solidFill>
                  <a:schemeClr val="bg1"/>
                </a:solidFill>
                <a:latin typeface="Times New Roman" pitchFamily="18" charset="0"/>
              </a:defRPr>
            </a:lvl3pPr>
            <a:lvl4pPr eaLnBrk="0" hangingPunct="0">
              <a:tabLst>
                <a:tab pos="180975" algn="l"/>
              </a:tabLst>
              <a:defRPr sz="2400">
                <a:solidFill>
                  <a:schemeClr val="bg1"/>
                </a:solidFill>
                <a:latin typeface="Times New Roman" pitchFamily="18" charset="0"/>
              </a:defRPr>
            </a:lvl4pPr>
            <a:lvl5pPr marL="2057400" indent="-228600" eaLnBrk="0" hangingPunct="0">
              <a:tabLst>
                <a:tab pos="180975" algn="l"/>
              </a:tabLst>
              <a:defRPr sz="2400">
                <a:solidFill>
                  <a:schemeClr val="bg1"/>
                </a:solidFill>
                <a:latin typeface="Times New Roman" pitchFamily="18" charset="0"/>
              </a:defRPr>
            </a:lvl5pPr>
            <a:lvl6pPr marL="2514600" indent="-228600" defTabSz="449263" eaLnBrk="0" fontAlgn="base" hangingPunct="0">
              <a:lnSpc>
                <a:spcPct val="95000"/>
              </a:lnSpc>
              <a:spcBef>
                <a:spcPct val="0"/>
              </a:spcBef>
              <a:spcAft>
                <a:spcPct val="0"/>
              </a:spcAft>
              <a:buClr>
                <a:srgbClr val="000000"/>
              </a:buClr>
              <a:buSzPct val="100000"/>
              <a:buFont typeface="Times New Roman" pitchFamily="18" charset="0"/>
              <a:tabLst>
                <a:tab pos="180975" algn="l"/>
              </a:tabLst>
              <a:defRPr sz="2400">
                <a:solidFill>
                  <a:schemeClr val="bg1"/>
                </a:solidFill>
                <a:latin typeface="Times New Roman" pitchFamily="18" charset="0"/>
              </a:defRPr>
            </a:lvl6pPr>
            <a:lvl7pPr marL="2971800" indent="-228600" defTabSz="449263" eaLnBrk="0" fontAlgn="base" hangingPunct="0">
              <a:lnSpc>
                <a:spcPct val="95000"/>
              </a:lnSpc>
              <a:spcBef>
                <a:spcPct val="0"/>
              </a:spcBef>
              <a:spcAft>
                <a:spcPct val="0"/>
              </a:spcAft>
              <a:buClr>
                <a:srgbClr val="000000"/>
              </a:buClr>
              <a:buSzPct val="100000"/>
              <a:buFont typeface="Times New Roman" pitchFamily="18" charset="0"/>
              <a:tabLst>
                <a:tab pos="180975" algn="l"/>
              </a:tabLst>
              <a:defRPr sz="2400">
                <a:solidFill>
                  <a:schemeClr val="bg1"/>
                </a:solidFill>
                <a:latin typeface="Times New Roman" pitchFamily="18" charset="0"/>
              </a:defRPr>
            </a:lvl7pPr>
            <a:lvl8pPr marL="3429000" indent="-228600" defTabSz="449263" eaLnBrk="0" fontAlgn="base" hangingPunct="0">
              <a:lnSpc>
                <a:spcPct val="95000"/>
              </a:lnSpc>
              <a:spcBef>
                <a:spcPct val="0"/>
              </a:spcBef>
              <a:spcAft>
                <a:spcPct val="0"/>
              </a:spcAft>
              <a:buClr>
                <a:srgbClr val="000000"/>
              </a:buClr>
              <a:buSzPct val="100000"/>
              <a:buFont typeface="Times New Roman" pitchFamily="18" charset="0"/>
              <a:tabLst>
                <a:tab pos="180975" algn="l"/>
              </a:tabLst>
              <a:defRPr sz="2400">
                <a:solidFill>
                  <a:schemeClr val="bg1"/>
                </a:solidFill>
                <a:latin typeface="Times New Roman" pitchFamily="18" charset="0"/>
              </a:defRPr>
            </a:lvl8pPr>
            <a:lvl9pPr marL="3886200" indent="-228600" defTabSz="449263" eaLnBrk="0" fontAlgn="base" hangingPunct="0">
              <a:lnSpc>
                <a:spcPct val="95000"/>
              </a:lnSpc>
              <a:spcBef>
                <a:spcPct val="0"/>
              </a:spcBef>
              <a:spcAft>
                <a:spcPct val="0"/>
              </a:spcAft>
              <a:buClr>
                <a:srgbClr val="000000"/>
              </a:buClr>
              <a:buSzPct val="100000"/>
              <a:buFont typeface="Times New Roman" pitchFamily="18" charset="0"/>
              <a:tabLst>
                <a:tab pos="180975" algn="l"/>
              </a:tabLst>
              <a:defRPr sz="2400">
                <a:solidFill>
                  <a:schemeClr val="bg1"/>
                </a:solidFill>
                <a:latin typeface="Times New Roman" pitchFamily="18" charset="0"/>
              </a:defRPr>
            </a:lvl9pPr>
          </a:lstStyle>
          <a:p>
            <a:pPr eaLnBrk="1" fontAlgn="auto" hangingPunct="1">
              <a:spcBef>
                <a:spcPts val="0"/>
              </a:spcBef>
              <a:spcAft>
                <a:spcPts val="0"/>
              </a:spcAft>
              <a:buFont typeface="Times New Roman" pitchFamily="18" charset="0"/>
              <a:buChar char="•"/>
              <a:defRPr/>
            </a:pPr>
            <a:r>
              <a:rPr lang="de-DE" sz="1400" dirty="0" smtClean="0">
                <a:solidFill>
                  <a:schemeClr val="tx1"/>
                </a:solidFill>
                <a:latin typeface="+mn-lt"/>
              </a:rPr>
              <a:t>Anforderungen der Arbeitsaufgabe</a:t>
            </a:r>
            <a:endParaRPr lang="de-DE" sz="1400" dirty="0">
              <a:solidFill>
                <a:schemeClr val="tx1"/>
              </a:solidFill>
              <a:latin typeface="+mn-lt"/>
            </a:endParaRPr>
          </a:p>
          <a:p>
            <a:pPr eaLnBrk="1" fontAlgn="auto" hangingPunct="1">
              <a:spcBef>
                <a:spcPts val="0"/>
              </a:spcBef>
              <a:spcAft>
                <a:spcPts val="0"/>
              </a:spcAft>
              <a:buFont typeface="Times New Roman" pitchFamily="18" charset="0"/>
              <a:buChar char="•"/>
              <a:defRPr/>
            </a:pPr>
            <a:r>
              <a:rPr lang="de-DE" sz="1400" dirty="0" smtClean="0">
                <a:solidFill>
                  <a:schemeClr val="tx1"/>
                </a:solidFill>
                <a:latin typeface="+mn-lt"/>
              </a:rPr>
              <a:t>Arbeitsbedingungen</a:t>
            </a:r>
            <a:endParaRPr lang="de-DE" sz="1200" dirty="0" smtClean="0">
              <a:solidFill>
                <a:schemeClr val="tx1"/>
              </a:solidFill>
              <a:latin typeface="+mn-lt"/>
            </a:endParaRPr>
          </a:p>
          <a:p>
            <a:pPr marL="442913" indent="-171450" eaLnBrk="1" fontAlgn="auto" hangingPunct="1">
              <a:spcBef>
                <a:spcPts val="0"/>
              </a:spcBef>
              <a:spcAft>
                <a:spcPts val="0"/>
              </a:spcAft>
              <a:buFont typeface="Arial" pitchFamily="34" charset="0"/>
              <a:buChar char="•"/>
              <a:tabLst>
                <a:tab pos="271463" algn="l"/>
              </a:tabLst>
              <a:defRPr/>
            </a:pPr>
            <a:r>
              <a:rPr lang="de-DE" sz="1200" dirty="0" smtClean="0">
                <a:solidFill>
                  <a:schemeClr val="tx1"/>
                </a:solidFill>
                <a:latin typeface="+mn-lt"/>
              </a:rPr>
              <a:t>Arbeitsorganisation</a:t>
            </a:r>
          </a:p>
          <a:p>
            <a:pPr marL="442913" indent="-171450" eaLnBrk="1" fontAlgn="auto" hangingPunct="1">
              <a:spcBef>
                <a:spcPts val="0"/>
              </a:spcBef>
              <a:spcAft>
                <a:spcPts val="0"/>
              </a:spcAft>
              <a:buFont typeface="Arial" pitchFamily="34" charset="0"/>
              <a:buChar char="•"/>
              <a:tabLst>
                <a:tab pos="271463" algn="l"/>
              </a:tabLst>
              <a:defRPr/>
            </a:pPr>
            <a:r>
              <a:rPr lang="de-DE" sz="1200" dirty="0">
                <a:solidFill>
                  <a:schemeClr val="tx1"/>
                </a:solidFill>
                <a:latin typeface="+mn-lt"/>
              </a:rPr>
              <a:t>Arbeitsmittel</a:t>
            </a:r>
          </a:p>
          <a:p>
            <a:pPr marL="442913" indent="-171450" eaLnBrk="1" fontAlgn="auto" hangingPunct="1">
              <a:spcBef>
                <a:spcPts val="0"/>
              </a:spcBef>
              <a:spcAft>
                <a:spcPts val="0"/>
              </a:spcAft>
              <a:buFont typeface="Arial" pitchFamily="34" charset="0"/>
              <a:buChar char="•"/>
              <a:tabLst>
                <a:tab pos="271463" algn="l"/>
              </a:tabLst>
              <a:defRPr/>
            </a:pPr>
            <a:r>
              <a:rPr lang="de-DE" sz="1200" dirty="0" smtClean="0">
                <a:solidFill>
                  <a:schemeClr val="tx1"/>
                </a:solidFill>
                <a:latin typeface="+mn-lt"/>
              </a:rPr>
              <a:t>Arbeitsverfahren</a:t>
            </a:r>
          </a:p>
          <a:p>
            <a:pPr marL="442913" indent="-171450" eaLnBrk="1" fontAlgn="auto" hangingPunct="1">
              <a:spcBef>
                <a:spcPts val="0"/>
              </a:spcBef>
              <a:spcAft>
                <a:spcPts val="0"/>
              </a:spcAft>
              <a:buFont typeface="Arial" pitchFamily="34" charset="0"/>
              <a:buChar char="•"/>
              <a:tabLst>
                <a:tab pos="271463" algn="l"/>
              </a:tabLst>
              <a:defRPr/>
            </a:pPr>
            <a:r>
              <a:rPr lang="de-DE" sz="1200" dirty="0" smtClean="0">
                <a:solidFill>
                  <a:schemeClr val="tx1"/>
                </a:solidFill>
                <a:latin typeface="+mn-lt"/>
              </a:rPr>
              <a:t>Arbeitsplatzgestaltung</a:t>
            </a:r>
          </a:p>
          <a:p>
            <a:pPr marL="442913" indent="-171450" eaLnBrk="1" fontAlgn="auto" hangingPunct="1">
              <a:spcBef>
                <a:spcPts val="0"/>
              </a:spcBef>
              <a:spcAft>
                <a:spcPts val="0"/>
              </a:spcAft>
              <a:buFont typeface="Arial" pitchFamily="34" charset="0"/>
              <a:buChar char="•"/>
              <a:tabLst>
                <a:tab pos="271463" algn="l"/>
              </a:tabLst>
              <a:defRPr/>
            </a:pPr>
            <a:r>
              <a:rPr lang="de-DE" sz="1200" dirty="0" smtClean="0">
                <a:solidFill>
                  <a:schemeClr val="tx1"/>
                </a:solidFill>
                <a:latin typeface="+mn-lt"/>
              </a:rPr>
              <a:t>Arbeitsumgebung</a:t>
            </a:r>
          </a:p>
          <a:p>
            <a:pPr marL="442913" indent="-171450" eaLnBrk="1" fontAlgn="auto" hangingPunct="1">
              <a:spcBef>
                <a:spcPts val="0"/>
              </a:spcBef>
              <a:spcAft>
                <a:spcPts val="0"/>
              </a:spcAft>
              <a:buFont typeface="Arial" pitchFamily="34" charset="0"/>
              <a:buChar char="•"/>
              <a:tabLst>
                <a:tab pos="271463" algn="l"/>
              </a:tabLst>
              <a:defRPr/>
            </a:pPr>
            <a:endParaRPr lang="de-DE" sz="1200" dirty="0">
              <a:solidFill>
                <a:schemeClr val="tx1"/>
              </a:solidFill>
              <a:latin typeface="+mn-lt"/>
            </a:endParaRPr>
          </a:p>
          <a:p>
            <a:pPr lvl="1" eaLnBrk="1" fontAlgn="auto" hangingPunct="1">
              <a:spcBef>
                <a:spcPts val="0"/>
              </a:spcBef>
              <a:spcAft>
                <a:spcPts val="0"/>
              </a:spcAft>
              <a:defRPr/>
            </a:pPr>
            <a:endParaRPr lang="de-DE" sz="1000" dirty="0">
              <a:solidFill>
                <a:schemeClr val="tx1"/>
              </a:solidFill>
              <a:latin typeface="+mn-lt"/>
            </a:endParaRPr>
          </a:p>
          <a:p>
            <a:pPr lvl="2" eaLnBrk="1" fontAlgn="auto" hangingPunct="1">
              <a:spcBef>
                <a:spcPts val="0"/>
              </a:spcBef>
              <a:spcAft>
                <a:spcPts val="0"/>
              </a:spcAft>
              <a:defRPr/>
            </a:pPr>
            <a:endParaRPr lang="de-DE" sz="1000" dirty="0">
              <a:solidFill>
                <a:schemeClr val="tx1"/>
              </a:solidFill>
              <a:latin typeface="+mn-lt"/>
            </a:endParaRPr>
          </a:p>
          <a:p>
            <a:pPr lvl="3" eaLnBrk="1" fontAlgn="auto" hangingPunct="1">
              <a:spcBef>
                <a:spcPts val="0"/>
              </a:spcBef>
              <a:spcAft>
                <a:spcPts val="0"/>
              </a:spcAft>
              <a:defRPr/>
            </a:pPr>
            <a:r>
              <a:rPr lang="de-DE" sz="1000" dirty="0">
                <a:solidFill>
                  <a:schemeClr val="tx1"/>
                </a:solidFill>
                <a:latin typeface="+mn-lt"/>
              </a:rPr>
              <a:t>	</a:t>
            </a:r>
          </a:p>
          <a:p>
            <a:pPr fontAlgn="auto">
              <a:spcBef>
                <a:spcPts val="0"/>
              </a:spcBef>
              <a:spcAft>
                <a:spcPts val="0"/>
              </a:spcAft>
              <a:buFontTx/>
              <a:buChar char="•"/>
              <a:defRPr/>
            </a:pPr>
            <a:endParaRPr lang="de-DE" sz="1000" dirty="0">
              <a:solidFill>
                <a:schemeClr val="tx1"/>
              </a:solidFill>
              <a:latin typeface="+mn-lt"/>
            </a:endParaRPr>
          </a:p>
          <a:p>
            <a:pPr fontAlgn="auto">
              <a:spcBef>
                <a:spcPts val="0"/>
              </a:spcBef>
              <a:spcAft>
                <a:spcPts val="0"/>
              </a:spcAft>
              <a:buFontTx/>
              <a:buChar char="•"/>
              <a:defRPr/>
            </a:pPr>
            <a:endParaRPr lang="de-DE" sz="1400" dirty="0">
              <a:solidFill>
                <a:schemeClr val="tx1"/>
              </a:solidFill>
              <a:latin typeface="+mn-lt"/>
            </a:endParaRPr>
          </a:p>
        </p:txBody>
      </p:sp>
      <p:sp>
        <p:nvSpPr>
          <p:cNvPr id="9231" name="Line 30"/>
          <p:cNvSpPr>
            <a:spLocks noChangeShapeType="1"/>
          </p:cNvSpPr>
          <p:nvPr/>
        </p:nvSpPr>
        <p:spPr bwMode="auto">
          <a:xfrm flipV="1">
            <a:off x="6321425" y="2708275"/>
            <a:ext cx="0" cy="207963"/>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de-DE"/>
          </a:p>
        </p:txBody>
      </p:sp>
      <p:sp>
        <p:nvSpPr>
          <p:cNvPr id="9232" name="Line 32"/>
          <p:cNvSpPr>
            <a:spLocks noChangeShapeType="1"/>
          </p:cNvSpPr>
          <p:nvPr/>
        </p:nvSpPr>
        <p:spPr bwMode="auto">
          <a:xfrm flipV="1">
            <a:off x="4211638" y="2738438"/>
            <a:ext cx="0" cy="206375"/>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de-DE"/>
          </a:p>
        </p:txBody>
      </p:sp>
      <p:sp>
        <p:nvSpPr>
          <p:cNvPr id="33" name="Text Box 34"/>
          <p:cNvSpPr txBox="1">
            <a:spLocks noChangeArrowheads="1"/>
          </p:cNvSpPr>
          <p:nvPr/>
        </p:nvSpPr>
        <p:spPr bwMode="auto">
          <a:xfrm>
            <a:off x="3443288" y="3548063"/>
            <a:ext cx="2449512" cy="1446212"/>
          </a:xfrm>
          <a:prstGeom prst="rect">
            <a:avLst/>
          </a:prstGeom>
          <a:noFill/>
          <a:ln>
            <a:noFill/>
          </a:ln>
          <a:effectLst/>
          <a:extLst/>
        </p:spPr>
        <p:txBody>
          <a:bodyPr>
            <a:spAutoFit/>
          </a:bodyPr>
          <a:lstStyle>
            <a:lvl1pPr eaLnBrk="0" hangingPunct="0">
              <a:defRPr sz="2400">
                <a:solidFill>
                  <a:schemeClr val="bg1"/>
                </a:solidFill>
                <a:latin typeface="Times New Roman" pitchFamily="18" charset="0"/>
              </a:defRPr>
            </a:lvl1pPr>
            <a:lvl2pPr marL="180975" eaLnBrk="0" hangingPunct="0">
              <a:defRPr sz="2400">
                <a:solidFill>
                  <a:schemeClr val="bg1"/>
                </a:solidFill>
                <a:latin typeface="Times New Roman" pitchFamily="18" charset="0"/>
              </a:defRPr>
            </a:lvl2pPr>
            <a:lvl3pPr marL="1143000" indent="-228600" eaLnBrk="0" hangingPunct="0">
              <a:defRPr sz="2400">
                <a:solidFill>
                  <a:schemeClr val="bg1"/>
                </a:solidFill>
                <a:latin typeface="Times New Roman" pitchFamily="18" charset="0"/>
              </a:defRPr>
            </a:lvl3pPr>
            <a:lvl4pPr marL="1600200" indent="-228600" eaLnBrk="0" hangingPunct="0">
              <a:defRPr sz="2400">
                <a:solidFill>
                  <a:schemeClr val="bg1"/>
                </a:solidFill>
                <a:latin typeface="Times New Roman" pitchFamily="18" charset="0"/>
              </a:defRPr>
            </a:lvl4pPr>
            <a:lvl5pPr marL="2057400" indent="-228600" eaLnBrk="0" hangingPunct="0">
              <a:defRPr sz="2400">
                <a:solidFill>
                  <a:schemeClr val="bg1"/>
                </a:solidFill>
                <a:latin typeface="Times New Roman" pitchFamily="18" charset="0"/>
              </a:defRPr>
            </a:lvl5pPr>
            <a:lvl6pPr marL="25146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6pPr>
            <a:lvl7pPr marL="29718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7pPr>
            <a:lvl8pPr marL="34290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8pPr>
            <a:lvl9pPr marL="38862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9pPr>
          </a:lstStyle>
          <a:p>
            <a:pPr eaLnBrk="1" fontAlgn="auto" hangingPunct="1">
              <a:spcBef>
                <a:spcPts val="0"/>
              </a:spcBef>
              <a:spcAft>
                <a:spcPts val="0"/>
              </a:spcAft>
              <a:buFont typeface="Times New Roman" pitchFamily="18" charset="0"/>
              <a:buChar char="•"/>
              <a:defRPr/>
            </a:pPr>
            <a:r>
              <a:rPr lang="de-DE" sz="1400" dirty="0" smtClean="0">
                <a:solidFill>
                  <a:schemeClr val="tx1"/>
                </a:solidFill>
                <a:latin typeface="+mn-lt"/>
              </a:rPr>
              <a:t>psychische</a:t>
            </a:r>
            <a:endParaRPr lang="de-DE" sz="1400" dirty="0">
              <a:solidFill>
                <a:schemeClr val="tx1"/>
              </a:solidFill>
              <a:latin typeface="+mn-lt"/>
            </a:endParaRPr>
          </a:p>
          <a:p>
            <a:pPr lvl="1" eaLnBrk="1" fontAlgn="auto" hangingPunct="1">
              <a:spcBef>
                <a:spcPts val="0"/>
              </a:spcBef>
              <a:spcAft>
                <a:spcPts val="0"/>
              </a:spcAft>
              <a:defRPr/>
            </a:pPr>
            <a:r>
              <a:rPr lang="de-DE" sz="1200" dirty="0" smtClean="0">
                <a:solidFill>
                  <a:schemeClr val="tx1"/>
                </a:solidFill>
                <a:latin typeface="+mn-lt"/>
              </a:rPr>
              <a:t>kognitive, emotionale, soziale, motivationale Faktoren</a:t>
            </a:r>
          </a:p>
          <a:p>
            <a:pPr eaLnBrk="1" fontAlgn="auto" hangingPunct="1">
              <a:spcBef>
                <a:spcPts val="0"/>
              </a:spcBef>
              <a:spcAft>
                <a:spcPts val="0"/>
              </a:spcAft>
              <a:buFont typeface="Times New Roman" pitchFamily="18" charset="0"/>
              <a:buChar char="•"/>
              <a:defRPr/>
            </a:pPr>
            <a:r>
              <a:rPr lang="de-DE" sz="1400" dirty="0" smtClean="0">
                <a:solidFill>
                  <a:schemeClr val="tx1"/>
                </a:solidFill>
                <a:latin typeface="+mn-lt"/>
              </a:rPr>
              <a:t>körperliche</a:t>
            </a:r>
            <a:endParaRPr lang="de-DE" sz="1400" dirty="0">
              <a:solidFill>
                <a:schemeClr val="tx1"/>
              </a:solidFill>
              <a:latin typeface="+mn-lt"/>
            </a:endParaRPr>
          </a:p>
          <a:p>
            <a:pPr lvl="1" eaLnBrk="1" fontAlgn="auto" hangingPunct="1">
              <a:spcBef>
                <a:spcPts val="0"/>
              </a:spcBef>
              <a:spcAft>
                <a:spcPts val="0"/>
              </a:spcAft>
              <a:defRPr/>
            </a:pPr>
            <a:r>
              <a:rPr lang="de-DE" sz="1200" dirty="0" smtClean="0">
                <a:solidFill>
                  <a:schemeClr val="tx1"/>
                </a:solidFill>
                <a:latin typeface="+mn-lt"/>
              </a:rPr>
              <a:t>Alter, Geschlecht, Gesundheitszustand, Körpermaße, Körperkräfte</a:t>
            </a:r>
            <a:endParaRPr lang="de-DE" sz="1200" dirty="0">
              <a:solidFill>
                <a:schemeClr val="tx1"/>
              </a:solidFill>
              <a:latin typeface="+mn-lt"/>
            </a:endParaRPr>
          </a:p>
        </p:txBody>
      </p:sp>
      <p:sp>
        <p:nvSpPr>
          <p:cNvPr id="35" name="Text Box 15"/>
          <p:cNvSpPr txBox="1">
            <a:spLocks noChangeArrowheads="1"/>
          </p:cNvSpPr>
          <p:nvPr/>
        </p:nvSpPr>
        <p:spPr bwMode="auto">
          <a:xfrm>
            <a:off x="3400425" y="5184775"/>
            <a:ext cx="1838325" cy="339725"/>
          </a:xfrm>
          <a:prstGeom prst="rect">
            <a:avLst/>
          </a:prstGeom>
          <a:noFill/>
          <a:ln w="12700">
            <a:solidFill>
              <a:srgbClr val="333399"/>
            </a:solidFill>
            <a:miter lim="800000"/>
            <a:headEnd type="none" w="sm" len="sm"/>
            <a:tailEnd type="none" w="med" len="lg"/>
          </a:ln>
          <a:effectLst/>
          <a:extLst/>
        </p:spPr>
        <p:txBody>
          <a:bodyPr>
            <a:spAutoFit/>
          </a:bodyPr>
          <a:lstStyle>
            <a:lvl1pPr eaLnBrk="0" hangingPunct="0">
              <a:defRPr sz="2400">
                <a:solidFill>
                  <a:schemeClr val="bg1"/>
                </a:solidFill>
                <a:latin typeface="Times New Roman" pitchFamily="18" charset="0"/>
              </a:defRPr>
            </a:lvl1pPr>
            <a:lvl2pPr marL="742950" indent="-285750" eaLnBrk="0" hangingPunct="0">
              <a:defRPr sz="2400">
                <a:solidFill>
                  <a:schemeClr val="bg1"/>
                </a:solidFill>
                <a:latin typeface="Times New Roman" pitchFamily="18" charset="0"/>
              </a:defRPr>
            </a:lvl2pPr>
            <a:lvl3pPr marL="1143000" indent="-228600" eaLnBrk="0" hangingPunct="0">
              <a:defRPr sz="2400">
                <a:solidFill>
                  <a:schemeClr val="bg1"/>
                </a:solidFill>
                <a:latin typeface="Times New Roman" pitchFamily="18" charset="0"/>
              </a:defRPr>
            </a:lvl3pPr>
            <a:lvl4pPr marL="1600200" indent="-228600" eaLnBrk="0" hangingPunct="0">
              <a:defRPr sz="2400">
                <a:solidFill>
                  <a:schemeClr val="bg1"/>
                </a:solidFill>
                <a:latin typeface="Times New Roman" pitchFamily="18" charset="0"/>
              </a:defRPr>
            </a:lvl4pPr>
            <a:lvl5pPr marL="2057400" indent="-228600" eaLnBrk="0" hangingPunct="0">
              <a:defRPr sz="2400">
                <a:solidFill>
                  <a:schemeClr val="bg1"/>
                </a:solidFill>
                <a:latin typeface="Times New Roman" pitchFamily="18" charset="0"/>
              </a:defRPr>
            </a:lvl5pPr>
            <a:lvl6pPr marL="25146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6pPr>
            <a:lvl7pPr marL="29718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7pPr>
            <a:lvl8pPr marL="34290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8pPr>
            <a:lvl9pPr marL="3886200" indent="-228600" defTabSz="449263" eaLnBrk="0" fontAlgn="base" hangingPunct="0">
              <a:lnSpc>
                <a:spcPct val="95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defRPr>
            </a:lvl9pPr>
          </a:lstStyle>
          <a:p>
            <a:pPr algn="ctr" fontAlgn="auto">
              <a:spcBef>
                <a:spcPts val="0"/>
              </a:spcBef>
              <a:spcAft>
                <a:spcPts val="0"/>
              </a:spcAft>
              <a:defRPr/>
            </a:pPr>
            <a:r>
              <a:rPr lang="de-DE" sz="1600" b="1" dirty="0" smtClean="0">
                <a:solidFill>
                  <a:srgbClr val="333399"/>
                </a:solidFill>
                <a:latin typeface="+mn-lt"/>
              </a:rPr>
              <a:t>Ressourcen </a:t>
            </a:r>
            <a:endParaRPr lang="de-DE" sz="1600" b="1" dirty="0">
              <a:solidFill>
                <a:srgbClr val="333399"/>
              </a:solidFill>
              <a:latin typeface="+mn-lt"/>
            </a:endParaRPr>
          </a:p>
        </p:txBody>
      </p:sp>
      <p:sp>
        <p:nvSpPr>
          <p:cNvPr id="9235" name="Line 32"/>
          <p:cNvSpPr>
            <a:spLocks noChangeShapeType="1"/>
          </p:cNvSpPr>
          <p:nvPr/>
        </p:nvSpPr>
        <p:spPr bwMode="auto">
          <a:xfrm flipV="1">
            <a:off x="4211638" y="4968875"/>
            <a:ext cx="0" cy="206375"/>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de-DE"/>
          </a:p>
        </p:txBody>
      </p:sp>
      <p:sp>
        <p:nvSpPr>
          <p:cNvPr id="37" name="Titel 1"/>
          <p:cNvSpPr>
            <a:spLocks noGrp="1"/>
          </p:cNvSpPr>
          <p:nvPr>
            <p:ph type="title"/>
          </p:nvPr>
        </p:nvSpPr>
        <p:spPr>
          <a:xfrm>
            <a:off x="752475" y="0"/>
            <a:ext cx="8229600" cy="1143000"/>
          </a:xfrm>
        </p:spPr>
        <p:txBody>
          <a:bodyPr rtlCol="0">
            <a:noAutofit/>
          </a:bodyPr>
          <a:lstStyle/>
          <a:p>
            <a:pPr eaLnBrk="1" fontAlgn="auto" hangingPunct="1">
              <a:spcAft>
                <a:spcPts val="0"/>
              </a:spcAft>
              <a:defRPr/>
            </a:pPr>
            <a:r>
              <a:rPr lang="de-DE" dirty="0" smtClean="0">
                <a:latin typeface="+mn-lt"/>
              </a:rPr>
              <a:t>Theoretische Basis</a:t>
            </a:r>
            <a:endParaRPr lang="de-DE" dirty="0">
              <a:latin typeface="+mn-lt"/>
            </a:endParaRPr>
          </a:p>
        </p:txBody>
      </p:sp>
      <p:sp>
        <p:nvSpPr>
          <p:cNvPr id="9238" name="Textfeld 1"/>
          <p:cNvSpPr txBox="1">
            <a:spLocks noChangeArrowheads="1"/>
          </p:cNvSpPr>
          <p:nvPr/>
        </p:nvSpPr>
        <p:spPr bwMode="auto">
          <a:xfrm>
            <a:off x="484188" y="5876925"/>
            <a:ext cx="2216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de-DE" altLang="de-DE" sz="800">
                <a:latin typeface="Arial" charset="0"/>
              </a:rPr>
              <a:t>Metz, A.-M., Rothe, H.-J. &amp; Panek, F. (2007)</a:t>
            </a:r>
          </a:p>
        </p:txBody>
      </p:sp>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6</a:t>
            </a:fld>
            <a:endParaRPr lang="de-DE" altLang="de-DE" dirty="0"/>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lstStyle/>
          <a:p>
            <a:pPr eaLnBrk="1" hangingPunct="1"/>
            <a:r>
              <a:rPr lang="de-DE" altLang="de-DE" sz="3200" smtClean="0"/>
              <a:t>Gründe für Fehlzeiten (Diagnosen)</a:t>
            </a:r>
          </a:p>
        </p:txBody>
      </p:sp>
      <p:graphicFrame>
        <p:nvGraphicFramePr>
          <p:cNvPr id="10243" name="Inhaltsplatzhalter 3"/>
          <p:cNvGraphicFramePr>
            <a:graphicFrameLocks noGrp="1"/>
          </p:cNvGraphicFramePr>
          <p:nvPr>
            <p:ph idx="1"/>
            <p:extLst>
              <p:ext uri="{D42A27DB-BD31-4B8C-83A1-F6EECF244321}">
                <p14:modId xmlns:p14="http://schemas.microsoft.com/office/powerpoint/2010/main" val="3750293495"/>
              </p:ext>
            </p:extLst>
          </p:nvPr>
        </p:nvGraphicFramePr>
        <p:xfrm>
          <a:off x="439737" y="1370806"/>
          <a:ext cx="8261350" cy="4700588"/>
        </p:xfrm>
        <a:graphic>
          <a:graphicData uri="http://schemas.openxmlformats.org/presentationml/2006/ole">
            <mc:AlternateContent xmlns:mc="http://schemas.openxmlformats.org/markup-compatibility/2006">
              <mc:Choice xmlns:v="urn:schemas-microsoft-com:vml" Requires="v">
                <p:oleObj spid="_x0000_s10248" name="Diagramm" r:id="rId4" imgW="8286645" imgH="4714930" progId="Excel.Chart.8">
                  <p:embed/>
                </p:oleObj>
              </mc:Choice>
              <mc:Fallback>
                <p:oleObj name="Diagramm" r:id="rId4" imgW="8286645" imgH="4714930" progId="Excel.Chart.8">
                  <p:embed/>
                  <p:pic>
                    <p:nvPicPr>
                      <p:cNvPr id="0" name="Inhaltsplatzhalter 3"/>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9737" y="1370806"/>
                        <a:ext cx="8261350" cy="470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7</a:t>
            </a:fld>
            <a:endParaRPr lang="de-DE" altLang="de-DE"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lstStyle/>
          <a:p>
            <a:pPr eaLnBrk="1" hangingPunct="1"/>
            <a:r>
              <a:rPr lang="de-DE" altLang="de-DE" smtClean="0"/>
              <a:t>Beanspruchungsfolgen</a:t>
            </a:r>
          </a:p>
        </p:txBody>
      </p:sp>
      <p:graphicFrame>
        <p:nvGraphicFramePr>
          <p:cNvPr id="4" name="Inhaltsplatzhalter 3"/>
          <p:cNvGraphicFramePr>
            <a:graphicFrameLocks noGrp="1"/>
          </p:cNvGraphicFramePr>
          <p:nvPr>
            <p:ph idx="1"/>
          </p:nvPr>
        </p:nvGraphicFramePr>
        <p:xfrm>
          <a:off x="395288" y="1412875"/>
          <a:ext cx="8229600" cy="4632630"/>
        </p:xfrm>
        <a:graphic>
          <a:graphicData uri="http://schemas.openxmlformats.org/drawingml/2006/table">
            <a:tbl>
              <a:tblPr firstRow="1" bandRow="1">
                <a:tableStyleId>{F5AB1C69-6EDB-4FF4-983F-18BD219EF322}</a:tableStyleId>
              </a:tblPr>
              <a:tblGrid>
                <a:gridCol w="1306488"/>
                <a:gridCol w="1224136"/>
                <a:gridCol w="2797968"/>
                <a:gridCol w="2901008"/>
              </a:tblGrid>
              <a:tr h="639974">
                <a:tc gridSpan="2">
                  <a:txBody>
                    <a:bodyPr/>
                    <a:lstStyle/>
                    <a:p>
                      <a:endParaRPr lang="de-DE" sz="1800" dirty="0"/>
                    </a:p>
                  </a:txBody>
                  <a:tcPr marT="45687" marB="45687">
                    <a:solidFill>
                      <a:schemeClr val="accent3">
                        <a:lumMod val="50000"/>
                      </a:schemeClr>
                    </a:solidFill>
                  </a:tcPr>
                </a:tc>
                <a:tc hMerge="1">
                  <a:txBody>
                    <a:bodyPr/>
                    <a:lstStyle/>
                    <a:p>
                      <a:endParaRPr lang="de-DE" dirty="0"/>
                    </a:p>
                  </a:txBody>
                  <a:tcPr/>
                </a:tc>
                <a:tc>
                  <a:txBody>
                    <a:bodyPr/>
                    <a:lstStyle/>
                    <a:p>
                      <a:r>
                        <a:rPr lang="de-DE" sz="1800" dirty="0" smtClean="0"/>
                        <a:t>Kurzfristige </a:t>
                      </a:r>
                    </a:p>
                    <a:p>
                      <a:r>
                        <a:rPr lang="de-DE" sz="1800" dirty="0" smtClean="0"/>
                        <a:t>Reaktionen</a:t>
                      </a:r>
                      <a:endParaRPr lang="de-DE" sz="1800" dirty="0"/>
                    </a:p>
                  </a:txBody>
                  <a:tcPr marT="45687" marB="45687">
                    <a:solidFill>
                      <a:schemeClr val="accent3">
                        <a:lumMod val="50000"/>
                      </a:schemeClr>
                    </a:solidFill>
                  </a:tcPr>
                </a:tc>
                <a:tc>
                  <a:txBody>
                    <a:bodyPr/>
                    <a:lstStyle/>
                    <a:p>
                      <a:r>
                        <a:rPr lang="de-DE" sz="1800" dirty="0" smtClean="0"/>
                        <a:t>Mittel- bis langfristige Reaktionen</a:t>
                      </a:r>
                      <a:endParaRPr lang="de-DE" sz="1800" dirty="0"/>
                    </a:p>
                  </a:txBody>
                  <a:tcPr marT="45687" marB="45687">
                    <a:solidFill>
                      <a:schemeClr val="accent3">
                        <a:lumMod val="50000"/>
                      </a:schemeClr>
                    </a:solidFill>
                  </a:tcPr>
                </a:tc>
              </a:tr>
              <a:tr h="1158096">
                <a:tc gridSpan="2">
                  <a:txBody>
                    <a:bodyPr/>
                    <a:lstStyle/>
                    <a:p>
                      <a:r>
                        <a:rPr lang="de-DE" sz="1400" dirty="0" smtClean="0"/>
                        <a:t>Körperlich</a:t>
                      </a:r>
                      <a:endParaRPr lang="de-DE" sz="1400" dirty="0"/>
                    </a:p>
                  </a:txBody>
                  <a:tcPr marT="45687" marB="45687"/>
                </a:tc>
                <a:tc hMerge="1">
                  <a:txBody>
                    <a:bodyPr/>
                    <a:lstStyle/>
                    <a:p>
                      <a:endParaRPr lang="de-DE" dirty="0"/>
                    </a:p>
                  </a:txBody>
                  <a:tcPr/>
                </a:tc>
                <a:tc>
                  <a:txBody>
                    <a:bodyPr/>
                    <a:lstStyle/>
                    <a:p>
                      <a:pPr marL="285750" indent="-285750">
                        <a:buFont typeface="Arial" pitchFamily="34" charset="0"/>
                        <a:buChar char="•"/>
                      </a:pPr>
                      <a:r>
                        <a:rPr lang="de-DE" sz="1400" dirty="0" smtClean="0"/>
                        <a:t>Erhöhung von Herzfrequenz,</a:t>
                      </a:r>
                      <a:r>
                        <a:rPr lang="de-DE" sz="1400" baseline="0" dirty="0" smtClean="0"/>
                        <a:t> </a:t>
                      </a:r>
                      <a:r>
                        <a:rPr lang="de-DE" sz="1400" dirty="0" smtClean="0"/>
                        <a:t>Blutdruck,</a:t>
                      </a:r>
                      <a:r>
                        <a:rPr lang="de-DE" sz="1400" baseline="0" dirty="0" smtClean="0"/>
                        <a:t> </a:t>
                      </a:r>
                      <a:r>
                        <a:rPr lang="de-DE" sz="1400" dirty="0" smtClean="0"/>
                        <a:t>Blutfetten,</a:t>
                      </a:r>
                      <a:r>
                        <a:rPr lang="de-DE" sz="1400" baseline="0" dirty="0" smtClean="0"/>
                        <a:t> </a:t>
                      </a:r>
                      <a:r>
                        <a:rPr lang="de-DE" sz="1400" dirty="0" smtClean="0"/>
                        <a:t>Adrenalin</a:t>
                      </a:r>
                      <a:endParaRPr lang="de-DE" sz="1400" dirty="0"/>
                    </a:p>
                  </a:txBody>
                  <a:tcPr marT="45687" marB="45687"/>
                </a:tc>
                <a:tc>
                  <a:txBody>
                    <a:bodyPr/>
                    <a:lstStyle/>
                    <a:p>
                      <a:pPr marL="285750" indent="-285750">
                        <a:buFont typeface="Arial" pitchFamily="34" charset="0"/>
                        <a:buChar char="•"/>
                      </a:pPr>
                      <a:r>
                        <a:rPr lang="de-DE" sz="1400" dirty="0" smtClean="0"/>
                        <a:t>Magen-Darm-Erkrankungen</a:t>
                      </a:r>
                    </a:p>
                    <a:p>
                      <a:pPr marL="285750" indent="-285750">
                        <a:buFont typeface="Arial" pitchFamily="34" charset="0"/>
                        <a:buChar char="•"/>
                      </a:pPr>
                      <a:r>
                        <a:rPr lang="de-DE" sz="1400" dirty="0" smtClean="0"/>
                        <a:t>Herz-Kreislauf-Erkrankungen, Herzinfarkt</a:t>
                      </a:r>
                    </a:p>
                    <a:p>
                      <a:pPr marL="285750" indent="-285750">
                        <a:buFont typeface="Arial" pitchFamily="34" charset="0"/>
                        <a:buChar char="•"/>
                      </a:pPr>
                      <a:r>
                        <a:rPr lang="de-DE" sz="1400" dirty="0" smtClean="0"/>
                        <a:t>Schwächung des Immunsystems</a:t>
                      </a:r>
                    </a:p>
                    <a:p>
                      <a:pPr marL="285750" indent="-285750">
                        <a:buFont typeface="Arial" pitchFamily="34" charset="0"/>
                        <a:buChar char="•"/>
                      </a:pPr>
                      <a:r>
                        <a:rPr lang="de-DE" sz="1400" dirty="0" smtClean="0"/>
                        <a:t>Muskel-Skelett-Erkrankungen</a:t>
                      </a:r>
                      <a:endParaRPr lang="de-DE" sz="1400" dirty="0"/>
                    </a:p>
                  </a:txBody>
                  <a:tcPr marT="45687" marB="45687"/>
                </a:tc>
              </a:tr>
              <a:tr h="1158096">
                <a:tc gridSpan="2">
                  <a:txBody>
                    <a:bodyPr/>
                    <a:lstStyle/>
                    <a:p>
                      <a:r>
                        <a:rPr lang="de-DE" sz="1400" dirty="0" smtClean="0"/>
                        <a:t>Psychisch</a:t>
                      </a:r>
                      <a:endParaRPr lang="de-DE" sz="1400" dirty="0"/>
                    </a:p>
                  </a:txBody>
                  <a:tcPr marT="45687" marB="45687"/>
                </a:tc>
                <a:tc hMerge="1">
                  <a:txBody>
                    <a:bodyPr/>
                    <a:lstStyle/>
                    <a:p>
                      <a:endParaRPr lang="de-DE" dirty="0"/>
                    </a:p>
                  </a:txBody>
                  <a:tcPr/>
                </a:tc>
                <a:tc>
                  <a:txBody>
                    <a:bodyPr/>
                    <a:lstStyle/>
                    <a:p>
                      <a:pPr marL="285750" indent="-285750">
                        <a:buFont typeface="Arial" pitchFamily="34" charset="0"/>
                        <a:buChar char="•"/>
                      </a:pPr>
                      <a:r>
                        <a:rPr lang="de-DE" sz="1400" dirty="0" smtClean="0"/>
                        <a:t>Anspannung </a:t>
                      </a:r>
                    </a:p>
                    <a:p>
                      <a:pPr marL="285750" indent="-285750">
                        <a:buFont typeface="Arial" pitchFamily="34" charset="0"/>
                        <a:buChar char="•"/>
                      </a:pPr>
                      <a:r>
                        <a:rPr lang="de-DE" sz="1400" dirty="0" smtClean="0"/>
                        <a:t>Frustration</a:t>
                      </a:r>
                    </a:p>
                    <a:p>
                      <a:pPr marL="285750" indent="-285750">
                        <a:buFont typeface="Arial" pitchFamily="34" charset="0"/>
                        <a:buChar char="•"/>
                      </a:pPr>
                      <a:r>
                        <a:rPr lang="de-DE" sz="1400" dirty="0" smtClean="0"/>
                        <a:t>Ärger</a:t>
                      </a:r>
                    </a:p>
                    <a:p>
                      <a:pPr marL="285750" indent="-285750">
                        <a:buFont typeface="Arial" pitchFamily="34" charset="0"/>
                        <a:buChar char="•"/>
                      </a:pPr>
                      <a:r>
                        <a:rPr lang="de-DE" sz="1400" dirty="0" smtClean="0"/>
                        <a:t>Ermüdung</a:t>
                      </a:r>
                    </a:p>
                    <a:p>
                      <a:pPr marL="285750" indent="-285750">
                        <a:buFont typeface="Arial" pitchFamily="34" charset="0"/>
                        <a:buChar char="•"/>
                      </a:pPr>
                      <a:r>
                        <a:rPr lang="de-DE" sz="1400" dirty="0" smtClean="0"/>
                        <a:t>Monotonie</a:t>
                      </a:r>
                    </a:p>
                  </a:txBody>
                  <a:tcPr marT="45687" marB="45687"/>
                </a:tc>
                <a:tc>
                  <a:txBody>
                    <a:bodyPr/>
                    <a:lstStyle/>
                    <a:p>
                      <a:pPr marL="285750" indent="-285750">
                        <a:buFont typeface="Arial" pitchFamily="34" charset="0"/>
                        <a:buChar char="•"/>
                      </a:pPr>
                      <a:r>
                        <a:rPr lang="de-DE" sz="1400" dirty="0" smtClean="0"/>
                        <a:t>Unzufriedenheit</a:t>
                      </a:r>
                    </a:p>
                    <a:p>
                      <a:pPr marL="285750" indent="-285750">
                        <a:buFont typeface="Arial" pitchFamily="34" charset="0"/>
                        <a:buChar char="•"/>
                      </a:pPr>
                      <a:r>
                        <a:rPr lang="de-DE" sz="1400" dirty="0" smtClean="0"/>
                        <a:t>Resignation</a:t>
                      </a:r>
                    </a:p>
                    <a:p>
                      <a:pPr marL="285750" indent="-285750">
                        <a:buFont typeface="Arial" pitchFamily="34" charset="0"/>
                        <a:buChar char="•"/>
                      </a:pPr>
                      <a:r>
                        <a:rPr lang="de-DE" sz="1400" dirty="0" smtClean="0"/>
                        <a:t>Depression</a:t>
                      </a:r>
                    </a:p>
                    <a:p>
                      <a:pPr marL="285750" indent="-285750">
                        <a:buFont typeface="Arial" pitchFamily="34" charset="0"/>
                        <a:buChar char="•"/>
                      </a:pPr>
                      <a:r>
                        <a:rPr lang="de-DE" sz="1400" dirty="0" smtClean="0"/>
                        <a:t>Burnout</a:t>
                      </a:r>
                      <a:endParaRPr lang="de-DE" sz="1400" dirty="0"/>
                    </a:p>
                  </a:txBody>
                  <a:tcPr marT="45687" marB="45687"/>
                </a:tc>
              </a:tr>
              <a:tr h="944752">
                <a:tc>
                  <a:txBody>
                    <a:bodyPr/>
                    <a:lstStyle/>
                    <a:p>
                      <a:r>
                        <a:rPr lang="de-DE" sz="1400" dirty="0" smtClean="0"/>
                        <a:t>Verhalten</a:t>
                      </a:r>
                      <a:endParaRPr lang="de-DE" sz="1400" dirty="0"/>
                    </a:p>
                  </a:txBody>
                  <a:tcPr marT="45687" marB="45687"/>
                </a:tc>
                <a:tc>
                  <a:txBody>
                    <a:bodyPr/>
                    <a:lstStyle/>
                    <a:p>
                      <a:r>
                        <a:rPr lang="de-DE" sz="1400" dirty="0" smtClean="0"/>
                        <a:t>Individuell</a:t>
                      </a:r>
                      <a:endParaRPr lang="de-DE" sz="1400" dirty="0"/>
                    </a:p>
                  </a:txBody>
                  <a:tcPr marT="45687" marB="45687"/>
                </a:tc>
                <a:tc>
                  <a:txBody>
                    <a:bodyPr/>
                    <a:lstStyle/>
                    <a:p>
                      <a:pPr marL="285750" indent="-285750">
                        <a:buFont typeface="Arial" pitchFamily="34" charset="0"/>
                        <a:buChar char="•"/>
                      </a:pPr>
                      <a:r>
                        <a:rPr lang="de-DE" sz="1400" dirty="0" smtClean="0"/>
                        <a:t>Leistungsschwankungen</a:t>
                      </a:r>
                    </a:p>
                    <a:p>
                      <a:pPr marL="285750" indent="-285750">
                        <a:buFont typeface="Arial" pitchFamily="34" charset="0"/>
                        <a:buChar char="•"/>
                      </a:pPr>
                      <a:r>
                        <a:rPr lang="de-DE" sz="1400" dirty="0" smtClean="0"/>
                        <a:t>Konzentrationsschwäche</a:t>
                      </a:r>
                    </a:p>
                    <a:p>
                      <a:pPr marL="285750" indent="-285750">
                        <a:buFont typeface="Arial" pitchFamily="34" charset="0"/>
                        <a:buChar char="•"/>
                      </a:pPr>
                      <a:r>
                        <a:rPr lang="de-DE" sz="1400" dirty="0" smtClean="0"/>
                        <a:t>Erhöhung</a:t>
                      </a:r>
                      <a:r>
                        <a:rPr lang="de-DE" sz="1400" baseline="0" dirty="0" smtClean="0"/>
                        <a:t> der Fehlerzahl</a:t>
                      </a:r>
                      <a:endParaRPr lang="de-DE" sz="1400" dirty="0"/>
                    </a:p>
                  </a:txBody>
                  <a:tcPr marT="45687" marB="45687"/>
                </a:tc>
                <a:tc>
                  <a:txBody>
                    <a:bodyPr/>
                    <a:lstStyle/>
                    <a:p>
                      <a:pPr marL="285750" indent="-285750">
                        <a:buFont typeface="Arial" pitchFamily="34" charset="0"/>
                        <a:buChar char="•"/>
                      </a:pPr>
                      <a:r>
                        <a:rPr lang="de-DE" sz="1400" dirty="0" smtClean="0"/>
                        <a:t>Suchtgefahr</a:t>
                      </a:r>
                    </a:p>
                    <a:p>
                      <a:pPr marL="285750" indent="-285750">
                        <a:buFont typeface="Arial" pitchFamily="34" charset="0"/>
                        <a:buChar char="•"/>
                      </a:pPr>
                      <a:r>
                        <a:rPr lang="de-DE" sz="1400" dirty="0" smtClean="0"/>
                        <a:t>Fehlzeiten</a:t>
                      </a:r>
                    </a:p>
                    <a:p>
                      <a:pPr marL="285750" indent="-285750">
                        <a:buFont typeface="Arial" pitchFamily="34" charset="0"/>
                        <a:buChar char="•"/>
                      </a:pPr>
                      <a:r>
                        <a:rPr lang="de-DE" sz="1400" dirty="0" smtClean="0"/>
                        <a:t>Leistungsminderung</a:t>
                      </a:r>
                    </a:p>
                    <a:p>
                      <a:pPr marL="285750" indent="-285750">
                        <a:buFont typeface="Arial" pitchFamily="34" charset="0"/>
                        <a:buChar char="•"/>
                      </a:pPr>
                      <a:r>
                        <a:rPr lang="de-DE" sz="1400" dirty="0" smtClean="0"/>
                        <a:t>Qualitätseinbußen</a:t>
                      </a:r>
                      <a:endParaRPr lang="de-DE" sz="1400" dirty="0"/>
                    </a:p>
                  </a:txBody>
                  <a:tcPr marT="45687" marB="45687"/>
                </a:tc>
              </a:tr>
              <a:tr h="731407">
                <a:tc>
                  <a:txBody>
                    <a:bodyPr/>
                    <a:lstStyle/>
                    <a:p>
                      <a:endParaRPr lang="de-DE" sz="1400" dirty="0"/>
                    </a:p>
                  </a:txBody>
                  <a:tcPr marT="45687" marB="45687"/>
                </a:tc>
                <a:tc>
                  <a:txBody>
                    <a:bodyPr/>
                    <a:lstStyle/>
                    <a:p>
                      <a:r>
                        <a:rPr lang="de-DE" sz="1400" dirty="0" smtClean="0"/>
                        <a:t>Sozial</a:t>
                      </a:r>
                      <a:endParaRPr lang="de-DE" sz="1400" dirty="0"/>
                    </a:p>
                  </a:txBody>
                  <a:tcPr marT="45687" marB="45687"/>
                </a:tc>
                <a:tc gridSpan="2">
                  <a:txBody>
                    <a:bodyPr/>
                    <a:lstStyle/>
                    <a:p>
                      <a:pPr marL="285750" indent="-285750">
                        <a:buFont typeface="Arial" pitchFamily="34" charset="0"/>
                        <a:buChar char="•"/>
                      </a:pPr>
                      <a:r>
                        <a:rPr lang="de-DE" sz="1400" dirty="0" smtClean="0"/>
                        <a:t>Konflikte</a:t>
                      </a:r>
                    </a:p>
                    <a:p>
                      <a:pPr marL="285750" indent="-285750">
                        <a:buFont typeface="Arial" pitchFamily="34" charset="0"/>
                        <a:buChar char="•"/>
                      </a:pPr>
                      <a:r>
                        <a:rPr lang="de-DE" sz="1400" dirty="0" smtClean="0"/>
                        <a:t>Streit,</a:t>
                      </a:r>
                      <a:r>
                        <a:rPr lang="de-DE" sz="1400" baseline="0" dirty="0" smtClean="0"/>
                        <a:t> </a:t>
                      </a:r>
                      <a:r>
                        <a:rPr lang="de-DE" sz="1400" dirty="0" smtClean="0"/>
                        <a:t>Aggression</a:t>
                      </a:r>
                    </a:p>
                    <a:p>
                      <a:pPr marL="285750" indent="-285750">
                        <a:buFont typeface="Arial" pitchFamily="34" charset="0"/>
                        <a:buChar char="•"/>
                      </a:pPr>
                      <a:r>
                        <a:rPr lang="de-DE" sz="1400" dirty="0" smtClean="0"/>
                        <a:t>Isolation</a:t>
                      </a:r>
                      <a:endParaRPr lang="de-DE" sz="1400" dirty="0"/>
                    </a:p>
                  </a:txBody>
                  <a:tcPr marT="45687" marB="45687"/>
                </a:tc>
                <a:tc hMerge="1">
                  <a:txBody>
                    <a:bodyPr/>
                    <a:lstStyle/>
                    <a:p>
                      <a:endParaRPr lang="de-DE" dirty="0"/>
                    </a:p>
                  </a:txBody>
                  <a:tcPr/>
                </a:tc>
              </a:tr>
            </a:tbl>
          </a:graphicData>
        </a:graphic>
      </p:graphicFrame>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8</a:t>
            </a:fld>
            <a:endParaRPr lang="de-DE" altLang="de-DE" dirty="0"/>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69850" y="196850"/>
            <a:ext cx="9001125" cy="792163"/>
          </a:xfrm>
          <a:noFill/>
          <a:extLst>
            <a:ext uri="{909E8E84-426E-40DD-AFC4-6F175D3DCCD1}">
              <a14:hiddenFill xmlns:a14="http://schemas.microsoft.com/office/drawing/2010/main">
                <a:solidFill>
                  <a:srgbClr val="00B050"/>
                </a:solidFill>
              </a14:hiddenFill>
            </a:ext>
            <a:ext uri="{91240B29-F687-4F45-9708-019B960494DF}">
              <a14:hiddenLine xmlns:a14="http://schemas.microsoft.com/office/drawing/2010/main" w="9525">
                <a:solidFill>
                  <a:schemeClr val="bg1"/>
                </a:solidFill>
                <a:miter lim="800000"/>
                <a:headEnd/>
                <a:tailEnd/>
              </a14:hiddenLine>
            </a:ext>
          </a:extLst>
        </p:spPr>
        <p:txBody>
          <a:bodyPr/>
          <a:lstStyle/>
          <a:p>
            <a:pPr eaLnBrk="1" hangingPunct="1"/>
            <a:r>
              <a:rPr lang="de-DE" altLang="de-DE" sz="3500" smtClean="0"/>
              <a:t>Risiken für einen vorzeitigen Berufsausstieg</a:t>
            </a:r>
          </a:p>
        </p:txBody>
      </p:sp>
      <p:graphicFrame>
        <p:nvGraphicFramePr>
          <p:cNvPr id="12291" name="Inhaltsplatzhalter 3"/>
          <p:cNvGraphicFramePr>
            <a:graphicFrameLocks noGrp="1"/>
          </p:cNvGraphicFramePr>
          <p:nvPr>
            <p:ph idx="1"/>
            <p:extLst>
              <p:ext uri="{D42A27DB-BD31-4B8C-83A1-F6EECF244321}">
                <p14:modId xmlns:p14="http://schemas.microsoft.com/office/powerpoint/2010/main" val="2040325217"/>
              </p:ext>
            </p:extLst>
          </p:nvPr>
        </p:nvGraphicFramePr>
        <p:xfrm>
          <a:off x="330201" y="1340768"/>
          <a:ext cx="8490272" cy="4825082"/>
        </p:xfrm>
        <a:graphic>
          <a:graphicData uri="http://schemas.openxmlformats.org/presentationml/2006/ole">
            <mc:AlternateContent xmlns:mc="http://schemas.openxmlformats.org/markup-compatibility/2006">
              <mc:Choice xmlns:v="urn:schemas-microsoft-com:vml" Requires="v">
                <p:oleObj spid="_x0000_s12296" name="Diagramm" r:id="rId3" imgW="8772538" imgH="5057745" progId="Excel.Chart.8">
                  <p:embed/>
                </p:oleObj>
              </mc:Choice>
              <mc:Fallback>
                <p:oleObj name="Diagramm" r:id="rId3" imgW="8772538" imgH="5057745" progId="Excel.Chart.8">
                  <p:embed/>
                  <p:pic>
                    <p:nvPicPr>
                      <p:cNvPr id="0" name="Inhaltsplatzhalter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201" y="1340768"/>
                        <a:ext cx="8490272" cy="4825082"/>
                      </a:xfrm>
                      <a:prstGeom prst="rect">
                        <a:avLst/>
                      </a:prstGeom>
                      <a:noFill/>
                      <a:ln>
                        <a:noFill/>
                      </a:ln>
                      <a:extLst/>
                    </p:spPr>
                  </p:pic>
                </p:oleObj>
              </mc:Fallback>
            </mc:AlternateContent>
          </a:graphicData>
        </a:graphic>
      </p:graphicFrame>
      <p:sp>
        <p:nvSpPr>
          <p:cNvPr id="2" name="Fußzeilenplatzhalter 1"/>
          <p:cNvSpPr>
            <a:spLocks noGrp="1"/>
          </p:cNvSpPr>
          <p:nvPr>
            <p:ph type="ftr" sz="quarter" idx="3"/>
          </p:nvPr>
        </p:nvSpPr>
        <p:spPr/>
        <p:txBody>
          <a:bodyPr/>
          <a:lstStyle/>
          <a:p>
            <a:pPr>
              <a:defRPr/>
            </a:pPr>
            <a:endParaRPr lang="de-DE" smtClean="0">
              <a:ea typeface="Calibri" panose="020F0502020204030204" pitchFamily="34" charset="0"/>
              <a:cs typeface="Times New Roman" panose="02020603050405020304" pitchFamily="18" charset="0"/>
            </a:endParaRPr>
          </a:p>
          <a:p>
            <a:pPr>
              <a:defRPr/>
            </a:pPr>
            <a:r>
              <a:rPr lang="de-DE" smtClean="0">
                <a:ea typeface="Calibri" panose="020F0502020204030204" pitchFamily="34" charset="0"/>
                <a:cs typeface="Times New Roman" panose="02020603050405020304" pitchFamily="18" charset="0"/>
              </a:rPr>
              <a:t>© Springer-Verlag Berlin Heidelberg 2016. Aus: A. Ducki et al.: Innovationen gesund gestalten</a:t>
            </a:r>
          </a:p>
          <a:p>
            <a:pPr>
              <a:defRPr/>
            </a:pPr>
            <a:endParaRPr lang="de-DE" dirty="0"/>
          </a:p>
        </p:txBody>
      </p:sp>
      <p:sp>
        <p:nvSpPr>
          <p:cNvPr id="3" name="Foliennummernplatzhalter 2"/>
          <p:cNvSpPr>
            <a:spLocks noGrp="1"/>
          </p:cNvSpPr>
          <p:nvPr>
            <p:ph type="sldNum" sz="quarter" idx="4"/>
          </p:nvPr>
        </p:nvSpPr>
        <p:spPr/>
        <p:txBody>
          <a:bodyPr/>
          <a:lstStyle/>
          <a:p>
            <a:pPr>
              <a:defRPr/>
            </a:pPr>
            <a:fld id="{EF0C2358-76E8-4CF6-B389-277B431F2BC5}" type="slidenum">
              <a:rPr lang="de-DE" altLang="de-DE" smtClean="0"/>
              <a:pPr>
                <a:defRPr/>
              </a:pPr>
              <a:t>9</a:t>
            </a:fld>
            <a:endParaRPr lang="de-DE" altLang="de-DE"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1472</Words>
  <Application>Microsoft Office PowerPoint</Application>
  <PresentationFormat>Bildschirmpräsentation (4:3)</PresentationFormat>
  <Paragraphs>242</Paragraphs>
  <Slides>14</Slides>
  <Notes>10</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2</vt:i4>
      </vt:variant>
      <vt:variant>
        <vt:lpstr>Folientitel</vt:lpstr>
      </vt:variant>
      <vt:variant>
        <vt:i4>14</vt:i4>
      </vt:variant>
    </vt:vector>
  </HeadingPairs>
  <TitlesOfParts>
    <vt:vector size="23" baseType="lpstr">
      <vt:lpstr>MS PGothic</vt:lpstr>
      <vt:lpstr>Arial</vt:lpstr>
      <vt:lpstr>Calibri</vt:lpstr>
      <vt:lpstr>Symbol</vt:lpstr>
      <vt:lpstr>Times New Roman</vt:lpstr>
      <vt:lpstr>Wingdings</vt:lpstr>
      <vt:lpstr>1_Larissa</vt:lpstr>
      <vt:lpstr>Arbeitsblatt</vt:lpstr>
      <vt:lpstr>Diagramm</vt:lpstr>
      <vt:lpstr>Modul 1</vt:lpstr>
      <vt:lpstr>Inhalt</vt:lpstr>
      <vt:lpstr>Der demografische Wandel in Deutschland</vt:lpstr>
      <vt:lpstr>Der demografische Wandel in Deutschland</vt:lpstr>
      <vt:lpstr>Demografischer Wandel – Fachkräftemangel</vt:lpstr>
      <vt:lpstr>Theoretische Basis</vt:lpstr>
      <vt:lpstr>Gründe für Fehlzeiten (Diagnosen)</vt:lpstr>
      <vt:lpstr>Beanspruchungsfolgen</vt:lpstr>
      <vt:lpstr>Risiken für einen vorzeitigen Berufsausstieg</vt:lpstr>
      <vt:lpstr>Belastungen in den einzelnen Gewerken</vt:lpstr>
      <vt:lpstr>Ressourcen</vt:lpstr>
      <vt:lpstr>Umsetzung einer gesunden Arbeit</vt:lpstr>
      <vt:lpstr>Maßnahmen zur Minderung von Stress</vt:lpstr>
      <vt:lpstr>Maßnahmen der Gesundheitsförderung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Antje Ducki</dc:creator>
  <cp:lastModifiedBy>Daniela Kunze</cp:lastModifiedBy>
  <cp:revision>95</cp:revision>
  <cp:lastPrinted>2013-05-15T15:03:20Z</cp:lastPrinted>
  <dcterms:created xsi:type="dcterms:W3CDTF">2013-05-08T16:08:08Z</dcterms:created>
  <dcterms:modified xsi:type="dcterms:W3CDTF">2016-05-10T12:04:55Z</dcterms:modified>
</cp:coreProperties>
</file>