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drawings/drawing4.xml" ContentType="application/vnd.openxmlformats-officedocument.drawingml.chartshapes+xml"/>
  <Override PartName="/ppt/charts/chart6.xml" ContentType="application/vnd.openxmlformats-officedocument.drawingml.chart+xml"/>
  <Override PartName="/ppt/drawings/drawing5.xml" ContentType="application/vnd.openxmlformats-officedocument.drawingml.chartshapes+xml"/>
  <Override PartName="/ppt/charts/chart7.xml" ContentType="application/vnd.openxmlformats-officedocument.drawingml.chart+xml"/>
  <Override PartName="/ppt/drawings/drawing6.xml" ContentType="application/vnd.openxmlformats-officedocument.drawingml.chartshapes+xml"/>
  <Override PartName="/ppt/charts/chart8.xml" ContentType="application/vnd.openxmlformats-officedocument.drawingml.chart+xml"/>
  <Override PartName="/ppt/drawings/drawing7.xml" ContentType="application/vnd.openxmlformats-officedocument.drawingml.chartshapes+xml"/>
  <Override PartName="/ppt/charts/chart9.xml" ContentType="application/vnd.openxmlformats-officedocument.drawingml.chart+xml"/>
  <Override PartName="/ppt/drawings/drawing8.xml" ContentType="application/vnd.openxmlformats-officedocument.drawingml.chartshapes+xml"/>
  <Override PartName="/ppt/charts/chart10.xml" ContentType="application/vnd.openxmlformats-officedocument.drawingml.chart+xml"/>
  <Override PartName="/ppt/drawings/drawing9.xml" ContentType="application/vnd.openxmlformats-officedocument.drawingml.chartshapes+xml"/>
  <Override PartName="/ppt/charts/chart11.xml" ContentType="application/vnd.openxmlformats-officedocument.drawingml.chart+xml"/>
  <Override PartName="/ppt/drawings/drawing10.xml" ContentType="application/vnd.openxmlformats-officedocument.drawingml.chartshapes+xml"/>
  <Override PartName="/ppt/charts/chart12.xml" ContentType="application/vnd.openxmlformats-officedocument.drawingml.chart+xml"/>
  <Override PartName="/ppt/drawings/drawing1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13.xml" ContentType="application/vnd.openxmlformats-officedocument.drawingml.chart+xml"/>
  <Override PartName="/ppt/drawings/drawing1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14"/>
  </p:notesMasterIdLst>
  <p:handoutMasterIdLst>
    <p:handoutMasterId r:id="rId15"/>
  </p:handoutMasterIdLst>
  <p:sldIdLst>
    <p:sldId id="302" r:id="rId2"/>
    <p:sldId id="303" r:id="rId3"/>
    <p:sldId id="304" r:id="rId4"/>
    <p:sldId id="305" r:id="rId5"/>
    <p:sldId id="306" r:id="rId6"/>
    <p:sldId id="307" r:id="rId7"/>
    <p:sldId id="308" r:id="rId8"/>
    <p:sldId id="309" r:id="rId9"/>
    <p:sldId id="310" r:id="rId10"/>
    <p:sldId id="311" r:id="rId11"/>
    <p:sldId id="312" r:id="rId12"/>
    <p:sldId id="313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42D"/>
    <a:srgbClr val="0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28" autoAdjust="0"/>
  </p:normalViewPr>
  <p:slideViewPr>
    <p:cSldViewPr>
      <p:cViewPr varScale="1">
        <p:scale>
          <a:sx n="81" d="100"/>
          <a:sy n="81" d="100"/>
        </p:scale>
        <p:origin x="1421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fb1-vmm1\projekte\Projekt_Ducki_Handy_2012\8%20Module\4%20Welle%202\Auswertung%20Welle%202_2.xls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\\fb1-vmm1\projekte\Projekt_Ducki_Handy_2012\8%20Module\4%20Welle%202\Auswertung%20Welle%202_2.xls" TargetMode="Externa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oleObject" Target="file:///\\fb1-vmm1\projekte\Projekt_Ducki_Handy_2012\8%20Module\4%20Welle%202\Auswertung%20Welle%202_2.xls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oleObject" Target="file:///\\fb1-vmm1\projekte\Projekt_Ducki_Handy_2012\8%20Module\4%20Welle%202\Auswertung%20Welle%202_2.xls" TargetMode="Externa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oleObject" Target="file:///\\fb1-vmm1\projekte\Projekt_Ducki_Handy_2012\8%20Module\4%20Welle%202\Auswertung%20Welle%202_2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D:\Gesamtdaten%20Daniela\13%20Projekt_Ducki_Handy_2012_final\8%20Module\4%20Welle%202\Auswertung%20Welle%202_Final_07.04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fb1-vmm1\projekte\Projekt_Ducki_Handy_2012\8%20Module\4%20Welle%202\Auswertung%20Welle%202_2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fb1-vmm1\projekte\Projekt_Ducki_Handy_2012\8%20Module\4%20Welle%202\Auswertung%20Welle%202_2.xls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\\fb1-vmm1\projekte\Projekt_Ducki_Handy_2012\8%20Module\4%20Welle%202\Auswertung%20Welle%202_2.xls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\\fb1-vmm1\projekte\Projekt_Ducki_Handy_2012\8%20Module\4%20Welle%202\Auswertung%20Welle%202_2.xls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\\fb1-vmm1\projekte\Projekt_Ducki_Handy_2012\8%20Module\4%20Welle%202\Auswertung%20Welle%202_2.xls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D:\Gesamtdaten%20Daniela\13%20Projekt_Ducki_Handy_2012_final\8%20Module\4%20Welle%202\Auswertung%20Welle%202_Final_07.04.xls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\\fb1-vmm1\projekte\Projekt_Ducki_Handy_2012\8%20Module\4%20Welle%202\Auswertung%20Welle%202_2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 algn="l">
              <a:defRPr/>
            </a:pPr>
            <a:r>
              <a:rPr lang="de-DE"/>
              <a:t>Führungsstil</a:t>
            </a:r>
          </a:p>
          <a:p>
            <a:pPr algn="l">
              <a:defRPr/>
            </a:pPr>
            <a:r>
              <a:rPr lang="de-DE" sz="1200"/>
              <a:t>Mein direkter Chef oder meine direkte Chefin ...</a:t>
            </a:r>
          </a:p>
        </c:rich>
      </c:tx>
      <c:layout>
        <c:manualLayout>
          <c:xMode val="edge"/>
          <c:yMode val="edge"/>
          <c:x val="0.36715965504311965"/>
          <c:y val="1.556414915591172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49339678642816265"/>
          <c:y val="0.27323230844997476"/>
          <c:w val="0.4740296901714845"/>
          <c:h val="0.5282443151233182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Gesamt!$C$328</c:f>
              <c:strCache>
                <c:ptCount val="1"/>
                <c:pt idx="0">
                  <c:v>Mittelwert Beschäftigte HanD/I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Gesamt!$B$329:$B$333</c:f>
              <c:strCache>
                <c:ptCount val="5"/>
                <c:pt idx="0">
                  <c:v>… bringt uns dazu, Probleme aus verschiedenen Blickwinkeln zu betrachten,</c:v>
                </c:pt>
                <c:pt idx="1">
                  <c:v>… schlägt neue Wege vor, wie Aufgaben bearbeitet werden können.</c:v>
                </c:pt>
                <c:pt idx="2">
                  <c:v>… schätzt mich als Person.</c:v>
                </c:pt>
                <c:pt idx="3">
                  <c:v>… erkennt  meine Fähigkeiten.</c:v>
                </c:pt>
                <c:pt idx="4">
                  <c:v>… hilft mir, meine Stärken auszubauen.</c:v>
                </c:pt>
              </c:strCache>
            </c:strRef>
          </c:cat>
          <c:val>
            <c:numRef>
              <c:f>Gesamt!$C$329:$C$333</c:f>
              <c:numCache>
                <c:formatCode>0.0</c:formatCode>
                <c:ptCount val="5"/>
                <c:pt idx="0">
                  <c:v>2.8006535947712417</c:v>
                </c:pt>
                <c:pt idx="1">
                  <c:v>2.8655737704918032</c:v>
                </c:pt>
                <c:pt idx="2">
                  <c:v>3.7103448275862068</c:v>
                </c:pt>
                <c:pt idx="3">
                  <c:v>3.5704697986577183</c:v>
                </c:pt>
                <c:pt idx="4">
                  <c:v>2.8528428093645486</c:v>
                </c:pt>
              </c:numCache>
            </c:numRef>
          </c:val>
        </c:ser>
        <c:ser>
          <c:idx val="1"/>
          <c:order val="1"/>
          <c:tx>
            <c:strRef>
              <c:f>Gesamt!$D$328</c:f>
              <c:strCache>
                <c:ptCount val="1"/>
                <c:pt idx="0">
                  <c:v>Mittelwerte Führungskräfte HanD/I</c:v>
                </c:pt>
              </c:strCache>
            </c:strRef>
          </c:tx>
          <c:spPr>
            <a:solidFill>
              <a:srgbClr val="77933C"/>
            </a:solidFill>
          </c:spPr>
          <c:invertIfNegative val="1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Gesamt!$B$329:$B$333</c:f>
              <c:strCache>
                <c:ptCount val="5"/>
                <c:pt idx="0">
                  <c:v>… bringt uns dazu, Probleme aus verschiedenen Blickwinkeln zu betrachten,</c:v>
                </c:pt>
                <c:pt idx="1">
                  <c:v>… schlägt neue Wege vor, wie Aufgaben bearbeitet werden können.</c:v>
                </c:pt>
                <c:pt idx="2">
                  <c:v>… schätzt mich als Person.</c:v>
                </c:pt>
                <c:pt idx="3">
                  <c:v>… erkennt  meine Fähigkeiten.</c:v>
                </c:pt>
                <c:pt idx="4">
                  <c:v>… hilft mir, meine Stärken auszubauen.</c:v>
                </c:pt>
              </c:strCache>
            </c:strRef>
          </c:cat>
          <c:val>
            <c:numRef>
              <c:f>Gesamt!$D$329:$D$333</c:f>
              <c:numCache>
                <c:formatCode>0.0</c:formatCode>
                <c:ptCount val="5"/>
                <c:pt idx="0">
                  <c:v>3.55</c:v>
                </c:pt>
                <c:pt idx="1">
                  <c:v>3.65</c:v>
                </c:pt>
                <c:pt idx="2">
                  <c:v>4.55</c:v>
                </c:pt>
                <c:pt idx="3">
                  <c:v>4.25</c:v>
                </c:pt>
                <c:pt idx="4">
                  <c:v>3.7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D7E4BD"/>
                  </a:solidFill>
                </c14:spPr>
              </c14:invertSolidFillFmt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337888200"/>
        <c:axId val="337888592"/>
      </c:barChart>
      <c:catAx>
        <c:axId val="3378882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de-DE"/>
          </a:p>
        </c:txPr>
        <c:crossAx val="337888592"/>
        <c:crosses val="autoZero"/>
        <c:auto val="1"/>
        <c:lblAlgn val="ctr"/>
        <c:lblOffset val="100"/>
        <c:noMultiLvlLbl val="0"/>
      </c:catAx>
      <c:valAx>
        <c:axId val="337888592"/>
        <c:scaling>
          <c:orientation val="minMax"/>
          <c:max val="5"/>
          <c:min val="1"/>
        </c:scaling>
        <c:delete val="0"/>
        <c:axPos val="b"/>
        <c:majorGridlines/>
        <c:numFmt formatCode="0.0" sourceLinked="1"/>
        <c:majorTickMark val="none"/>
        <c:minorTickMark val="none"/>
        <c:tickLblPos val="nextTo"/>
        <c:crossAx val="337888200"/>
        <c:crosses val="autoZero"/>
        <c:crossBetween val="between"/>
        <c:majorUnit val="1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Umgang mit der eigenen Gesundheit </a:t>
            </a:r>
            <a:endParaRPr lang="en-US" sz="1200"/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48906641878098572"/>
          <c:y val="0.1313307005644285"/>
          <c:w val="0.48420907456012441"/>
          <c:h val="0.74208034185017235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Gesamt!$D$606</c:f>
              <c:strCache>
                <c:ptCount val="1"/>
                <c:pt idx="0">
                  <c:v>Mittelwert Beschäftigte HanD/I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Gesamt!$B$607:$B$613</c:f>
              <c:strCache>
                <c:ptCount val="7"/>
                <c:pt idx="0">
                  <c:v>Auch unter hohem Zeitdruck halte ich Sicherheitsvorschriften konsequent ein.</c:v>
                </c:pt>
                <c:pt idx="1">
                  <c:v>Ich reduziere meine Belastungen durch Optimierung der eigenen Arbeitsweise. </c:v>
                </c:pt>
                <c:pt idx="2">
                  <c:v>Ich reduziere meine Belastungen durch Optimierung meiner Arbeitsbedingungen.</c:v>
                </c:pt>
                <c:pt idx="3">
                  <c:v>Ich reduziere meine Belastungen durch ein ausgewogenes Verhältnis zwischen Arbeit und Privatleben.</c:v>
                </c:pt>
                <c:pt idx="4">
                  <c:v>Auch wenn es sehr viel zu tun gibt, mache ich ausreichend Pause.</c:v>
                </c:pt>
                <c:pt idx="5">
                  <c:v>Ich achte auf eine gesunde Lebensweise.</c:v>
                </c:pt>
                <c:pt idx="6">
                  <c:v>In meiner Freizeit tue ich viel für meine Gesundheit. </c:v>
                </c:pt>
              </c:strCache>
            </c:strRef>
          </c:cat>
          <c:val>
            <c:numRef>
              <c:f>Gesamt!$D$607:$D$613</c:f>
              <c:numCache>
                <c:formatCode>0.0</c:formatCode>
                <c:ptCount val="7"/>
                <c:pt idx="0">
                  <c:v>3.7562724014336917</c:v>
                </c:pt>
                <c:pt idx="1">
                  <c:v>3.7580071174377223</c:v>
                </c:pt>
                <c:pt idx="2">
                  <c:v>3.7117437722419928</c:v>
                </c:pt>
                <c:pt idx="3">
                  <c:v>3.2943262411347516</c:v>
                </c:pt>
                <c:pt idx="4">
                  <c:v>3.092526690391459</c:v>
                </c:pt>
                <c:pt idx="5">
                  <c:v>3.4392857142857145</c:v>
                </c:pt>
                <c:pt idx="6">
                  <c:v>3.2384341637010676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341223416"/>
        <c:axId val="341226552"/>
      </c:barChart>
      <c:catAx>
        <c:axId val="3412234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de-DE"/>
          </a:p>
        </c:txPr>
        <c:crossAx val="341226552"/>
        <c:crosses val="autoZero"/>
        <c:auto val="1"/>
        <c:lblAlgn val="ctr"/>
        <c:lblOffset val="100"/>
        <c:noMultiLvlLbl val="0"/>
      </c:catAx>
      <c:valAx>
        <c:axId val="341226552"/>
        <c:scaling>
          <c:orientation val="minMax"/>
          <c:max val="5"/>
          <c:min val="0"/>
        </c:scaling>
        <c:delete val="0"/>
        <c:axPos val="b"/>
        <c:majorGridlines/>
        <c:numFmt formatCode="0.0" sourceLinked="1"/>
        <c:majorTickMark val="none"/>
        <c:minorTickMark val="none"/>
        <c:tickLblPos val="nextTo"/>
        <c:spPr>
          <a:ln w="9525">
            <a:noFill/>
          </a:ln>
        </c:spPr>
        <c:crossAx val="341223416"/>
        <c:crosses val="autoZero"/>
        <c:crossBetween val="between"/>
        <c:majorUnit val="1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DE"/>
              <a:t>Arbeitsbewältigung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52505103528725572"/>
          <c:y val="0.34834198654270443"/>
          <c:w val="0.44915569918644416"/>
          <c:h val="0.3947813124130040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Gesamt!$D$635</c:f>
              <c:strCache>
                <c:ptCount val="1"/>
                <c:pt idx="0">
                  <c:v>Mittelwert Beschäftigte HanD/I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Gesamt!$B$636</c:f>
              <c:strCache>
                <c:ptCount val="1"/>
                <c:pt idx="0">
                  <c:v>Wenn Sie Ihre beste je erreichte Arbeitsfähigkeit mit 10 Punkten bewerten: Wie viele Punkte würden Sie dann für Ihre derzeitge Arbeitsfähigkeit geben </c:v>
                </c:pt>
              </c:strCache>
            </c:strRef>
          </c:cat>
          <c:val>
            <c:numRef>
              <c:f>Gesamt!$D$636</c:f>
              <c:numCache>
                <c:formatCode>0.0</c:formatCode>
                <c:ptCount val="1"/>
                <c:pt idx="0">
                  <c:v>8.3270676691729317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341223808"/>
        <c:axId val="341224200"/>
      </c:barChart>
      <c:catAx>
        <c:axId val="3412238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de-DE"/>
          </a:p>
        </c:txPr>
        <c:crossAx val="341224200"/>
        <c:crosses val="autoZero"/>
        <c:auto val="1"/>
        <c:lblAlgn val="ctr"/>
        <c:lblOffset val="100"/>
        <c:noMultiLvlLbl val="0"/>
      </c:catAx>
      <c:valAx>
        <c:axId val="341224200"/>
        <c:scaling>
          <c:orientation val="minMax"/>
          <c:max val="10"/>
          <c:min val="1"/>
        </c:scaling>
        <c:delete val="0"/>
        <c:axPos val="b"/>
        <c:majorGridlines/>
        <c:numFmt formatCode="0" sourceLinked="0"/>
        <c:majorTickMark val="none"/>
        <c:minorTickMark val="none"/>
        <c:tickLblPos val="nextTo"/>
        <c:spPr>
          <a:ln w="9525">
            <a:noFill/>
          </a:ln>
        </c:spPr>
        <c:crossAx val="341223808"/>
        <c:crosses val="autoZero"/>
        <c:crossBetween val="between"/>
        <c:majorUnit val="1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DE"/>
              <a:t>Arbeitsbewältigung II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51243814247222452"/>
          <c:y val="0.22476594040202805"/>
          <c:w val="0.45721460681223963"/>
          <c:h val="0.51213062222643857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Gesamt!$D$635</c:f>
              <c:strCache>
                <c:ptCount val="1"/>
                <c:pt idx="0">
                  <c:v>Mittelwert Beschäftigte HanD/I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Gesamt!$B$637:$B$638</c:f>
              <c:strCache>
                <c:ptCount val="2"/>
                <c:pt idx="0">
                  <c:v>Wie schätzen Sie Ihre derzeitige Arbeitsfähigkeit in Bezug auf die körperlichen Arbeitsanforderungen ein?</c:v>
                </c:pt>
                <c:pt idx="1">
                  <c:v>Wie schätzen Sie Ihre derzeitige Arbeitsfähigkeit in Bezug auf die psychischen Arbeitsanforderungen ein?</c:v>
                </c:pt>
              </c:strCache>
            </c:strRef>
          </c:cat>
          <c:val>
            <c:numRef>
              <c:f>Gesamt!$D$637:$D$638</c:f>
              <c:numCache>
                <c:formatCode>0.0</c:formatCode>
                <c:ptCount val="2"/>
                <c:pt idx="0">
                  <c:v>4.1258992805755392</c:v>
                </c:pt>
                <c:pt idx="1">
                  <c:v>3.949640287769784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341224592"/>
        <c:axId val="381090120"/>
      </c:barChart>
      <c:catAx>
        <c:axId val="341224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de-DE"/>
          </a:p>
        </c:txPr>
        <c:crossAx val="381090120"/>
        <c:crosses val="autoZero"/>
        <c:auto val="1"/>
        <c:lblAlgn val="ctr"/>
        <c:lblOffset val="100"/>
        <c:noMultiLvlLbl val="0"/>
      </c:catAx>
      <c:valAx>
        <c:axId val="381090120"/>
        <c:scaling>
          <c:orientation val="minMax"/>
          <c:max val="5"/>
          <c:min val="0"/>
        </c:scaling>
        <c:delete val="0"/>
        <c:axPos val="b"/>
        <c:majorGridlines/>
        <c:numFmt formatCode="0.0" sourceLinked="1"/>
        <c:majorTickMark val="none"/>
        <c:minorTickMark val="none"/>
        <c:tickLblPos val="nextTo"/>
        <c:crossAx val="341224592"/>
        <c:crosses val="autoZero"/>
        <c:crossBetween val="between"/>
        <c:majorUnit val="1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Erholungsfähigkeit</a:t>
            </a:r>
            <a:endParaRPr lang="en-US" sz="1200"/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52590259550889473"/>
          <c:y val="0.19021432565842897"/>
          <c:w val="0.44492757849713233"/>
          <c:h val="0.67581286015815867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Gesamt!$D$660</c:f>
              <c:strCache>
                <c:ptCount val="1"/>
                <c:pt idx="0">
                  <c:v>Mittelwert Beschäftigte HanD/I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Gesamt!$B$661:$B$676</c:f>
              <c:strCache>
                <c:ptCount val="16"/>
                <c:pt idx="0">
                  <c:v>Nach der Arbeit kann ich nicht abschalten.</c:v>
                </c:pt>
                <c:pt idx="1">
                  <c:v>Auch am Wochenende muss ich an berufliche Probleme denken.</c:v>
                </c:pt>
                <c:pt idx="2">
                  <c:v>Auch im Urlaub muss ich an berufliche Probleme denken.</c:v>
                </c:pt>
                <c:pt idx="3">
                  <c:v>Ich fühle mich häufig überfordert.</c:v>
                </c:pt>
                <c:pt idx="4">
                  <c:v>Ich bin schnell verärgert.</c:v>
                </c:pt>
                <c:pt idx="5">
                  <c:v>Ich reagiere gereizt, obwohl ich es gar nicht will.</c:v>
                </c:pt>
                <c:pt idx="6">
                  <c:v>Ich fühle mich oft leer. </c:v>
                </c:pt>
                <c:pt idx="7">
                  <c:v>Ich fühle mich schon morgens nach dem Aufstehen energielos.</c:v>
                </c:pt>
                <c:pt idx="9">
                  <c:v>Kopfschmerzen</c:v>
                </c:pt>
                <c:pt idx="10">
                  <c:v>Verspannungen oder Rückenschmerzen</c:v>
                </c:pt>
                <c:pt idx="11">
                  <c:v>Schlafstörungen</c:v>
                </c:pt>
                <c:pt idx="12">
                  <c:v>Müdigkeit oder Zerschlagenheit</c:v>
                </c:pt>
                <c:pt idx="13">
                  <c:v>Herz- und Kreislaufbeschwerden</c:v>
                </c:pt>
                <c:pt idx="14">
                  <c:v>Innere Unruhe, Nervosität</c:v>
                </c:pt>
                <c:pt idx="15">
                  <c:v>Wie oft hatten Sie im letzten Jahr folgende Beschwerden?</c:v>
                </c:pt>
              </c:strCache>
            </c:strRef>
          </c:cat>
          <c:val>
            <c:numRef>
              <c:f>Gesamt!$D$661:$D$676</c:f>
              <c:numCache>
                <c:formatCode>0.0</c:formatCode>
                <c:ptCount val="16"/>
                <c:pt idx="0">
                  <c:v>2.487544483985765</c:v>
                </c:pt>
                <c:pt idx="1">
                  <c:v>2.5214285714285714</c:v>
                </c:pt>
                <c:pt idx="2">
                  <c:v>1.98932384341637</c:v>
                </c:pt>
                <c:pt idx="3">
                  <c:v>1.9321428571428572</c:v>
                </c:pt>
                <c:pt idx="4">
                  <c:v>2.3237410071942448</c:v>
                </c:pt>
                <c:pt idx="5">
                  <c:v>2.2241992882562278</c:v>
                </c:pt>
                <c:pt idx="6">
                  <c:v>1.89247311827957</c:v>
                </c:pt>
                <c:pt idx="7">
                  <c:v>1.907473309608541</c:v>
                </c:pt>
                <c:pt idx="9">
                  <c:v>2.1178571428571429</c:v>
                </c:pt>
                <c:pt idx="10">
                  <c:v>2.5519713261648747</c:v>
                </c:pt>
                <c:pt idx="11">
                  <c:v>1.9821428571428572</c:v>
                </c:pt>
                <c:pt idx="12">
                  <c:v>2.5090252707581229</c:v>
                </c:pt>
                <c:pt idx="13">
                  <c:v>1.3655913978494623</c:v>
                </c:pt>
                <c:pt idx="14">
                  <c:v>2.0464285714285713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381090512"/>
        <c:axId val="381083848"/>
      </c:barChart>
      <c:catAx>
        <c:axId val="3810905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381083848"/>
        <c:crosses val="autoZero"/>
        <c:auto val="1"/>
        <c:lblAlgn val="ctr"/>
        <c:lblOffset val="100"/>
        <c:noMultiLvlLbl val="0"/>
      </c:catAx>
      <c:valAx>
        <c:axId val="381083848"/>
        <c:scaling>
          <c:orientation val="minMax"/>
          <c:max val="5"/>
          <c:min val="0"/>
        </c:scaling>
        <c:delete val="0"/>
        <c:axPos val="b"/>
        <c:majorGridlines/>
        <c:numFmt formatCode="0.0" sourceLinked="1"/>
        <c:majorTickMark val="none"/>
        <c:minorTickMark val="none"/>
        <c:tickLblPos val="nextTo"/>
        <c:spPr>
          <a:ln w="9525">
            <a:noFill/>
          </a:ln>
        </c:spPr>
        <c:crossAx val="381090512"/>
        <c:crosses val="autoZero"/>
        <c:crossBetween val="between"/>
        <c:majorUnit val="1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de-DE" sz="1800" b="1" i="0" u="none" strike="noStrike" baseline="0" dirty="0">
                <a:effectLst/>
              </a:rPr>
              <a:t> Führungsstil und </a:t>
            </a:r>
            <a:r>
              <a:rPr lang="de-DE" sz="1800" dirty="0"/>
              <a:t>Arbeitsfreude 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5327044680220715"/>
          <c:y val="0.13392428019437597"/>
          <c:w val="0.43389206754805026"/>
          <c:h val="0.73872002788128333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Gesamt!$C$345</c:f>
              <c:strCache>
                <c:ptCount val="1"/>
                <c:pt idx="0">
                  <c:v>Mittelwert Beschäftigte HanD/I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Gesamt!$B$346:$B$356</c:f>
              <c:strCache>
                <c:ptCount val="11"/>
                <c:pt idx="0">
                  <c:v>Es gibt Tage, da freue ich mich über meine Arbeit. </c:v>
                </c:pt>
                <c:pt idx="1">
                  <c:v>Es gibt Tage, da bin ich stolz über das, was ich bei der Arbeit geschafft habe.</c:v>
                </c:pt>
                <c:pt idx="2">
                  <c:v>Meine Arbeit macht mir Spaß.</c:v>
                </c:pt>
                <c:pt idx="3">
                  <c:v>Ich habe das Gefühl, in meiner Arbeit etwas Sinnvolles zu tun. </c:v>
                </c:pt>
                <c:pt idx="5">
                  <c:v>… bringt uns dazu, Probleme aus verschiedenen Blickwinkeln zu betrachten,</c:v>
                </c:pt>
                <c:pt idx="6">
                  <c:v>… schlägt neue Wege vor, wie Aufgaben bearbeitet werden können.</c:v>
                </c:pt>
                <c:pt idx="7">
                  <c:v>… schätzt mich als Person.</c:v>
                </c:pt>
                <c:pt idx="8">
                  <c:v>… erkennt  meine Fähigkeiten.</c:v>
                </c:pt>
                <c:pt idx="9">
                  <c:v>… hilft mir, meine Stärken auszubauen.</c:v>
                </c:pt>
                <c:pt idx="10">
                  <c:v>Mein direkter Chef oder meine direkte Chefin…</c:v>
                </c:pt>
              </c:strCache>
            </c:strRef>
          </c:cat>
          <c:val>
            <c:numRef>
              <c:f>Gesamt!$C$346:$C$356</c:f>
              <c:numCache>
                <c:formatCode>0.0</c:formatCode>
                <c:ptCount val="11"/>
                <c:pt idx="0">
                  <c:v>3.9680851063829787</c:v>
                </c:pt>
                <c:pt idx="1">
                  <c:v>4.0638297872340425</c:v>
                </c:pt>
                <c:pt idx="2">
                  <c:v>4.1281138790035588</c:v>
                </c:pt>
                <c:pt idx="3">
                  <c:v>4.1205673758865249</c:v>
                </c:pt>
                <c:pt idx="5">
                  <c:v>2.8006535947712417</c:v>
                </c:pt>
                <c:pt idx="6">
                  <c:v>2.8655737704918032</c:v>
                </c:pt>
                <c:pt idx="7">
                  <c:v>3.7103448275862068</c:v>
                </c:pt>
                <c:pt idx="8">
                  <c:v>3.5704697986577183</c:v>
                </c:pt>
                <c:pt idx="9">
                  <c:v>2.8528428093645486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337887024"/>
        <c:axId val="337892512"/>
      </c:barChart>
      <c:catAx>
        <c:axId val="3378870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100"/>
            </a:pPr>
            <a:endParaRPr lang="de-DE"/>
          </a:p>
        </c:txPr>
        <c:crossAx val="337892512"/>
        <c:crosses val="autoZero"/>
        <c:auto val="1"/>
        <c:lblAlgn val="ctr"/>
        <c:lblOffset val="100"/>
        <c:noMultiLvlLbl val="0"/>
      </c:catAx>
      <c:valAx>
        <c:axId val="337892512"/>
        <c:scaling>
          <c:orientation val="minMax"/>
          <c:max val="5"/>
          <c:min val="0"/>
        </c:scaling>
        <c:delete val="0"/>
        <c:axPos val="b"/>
        <c:majorGridlines/>
        <c:numFmt formatCode="0.0" sourceLinked="1"/>
        <c:majorTickMark val="none"/>
        <c:minorTickMark val="none"/>
        <c:tickLblPos val="nextTo"/>
        <c:spPr>
          <a:ln w="9525">
            <a:noFill/>
          </a:ln>
        </c:spPr>
        <c:crossAx val="337887024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3458151174463418"/>
          <c:y val="0.92748792522128609"/>
          <c:w val="0.30506620233323783"/>
          <c:h val="4.890390878439508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DE" sz="1800" dirty="0"/>
              <a:t>Führung im Innovationsprozess </a:t>
            </a:r>
          </a:p>
          <a:p>
            <a:pPr>
              <a:defRPr/>
            </a:pPr>
            <a:r>
              <a:rPr lang="de-DE" sz="1400" dirty="0"/>
              <a:t>Mein direkter Chef oder meine direkte Chefin...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54223534558180231"/>
          <c:y val="0.18177360609353022"/>
          <c:w val="0.42568885486536406"/>
          <c:h val="0.6952472190651233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Gesamt!$C$371</c:f>
              <c:strCache>
                <c:ptCount val="1"/>
                <c:pt idx="0">
                  <c:v>Mittelwert Beschäftigte HanD/I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Gesamt!$B$372:$B$382</c:f>
              <c:strCache>
                <c:ptCount val="11"/>
                <c:pt idx="0">
                  <c:v>… ermutigt mich, neue Ideen einzubringen. </c:v>
                </c:pt>
                <c:pt idx="1">
                  <c:v>… zeigt Anerkennung für meine neuen Ideen.</c:v>
                </c:pt>
                <c:pt idx="2">
                  <c:v>… gibt mir den nötigen Freiraum neue Ideen zu entwickeln.</c:v>
                </c:pt>
                <c:pt idx="4">
                  <c:v>… unterstützt mich dabei, andere für meine neuen Ideen zu gewinnen.</c:v>
                </c:pt>
                <c:pt idx="5">
                  <c:v>… berät mich, wie ich eine neue Idee in der Firma durchsetzen kann. </c:v>
                </c:pt>
                <c:pt idx="6">
                  <c:v>… gibt mir hilfreiche Rückmeldung zu meinen neuen Ideen.</c:v>
                </c:pt>
                <c:pt idx="8">
                  <c:v>… unterstützt mich bei der Umsetzung einer neuen Idee. </c:v>
                </c:pt>
                <c:pt idx="9">
                  <c:v>… ermutigt mich, meine neuen Ideen weiter zu verfolgen und umzusetzen. </c:v>
                </c:pt>
                <c:pt idx="10">
                  <c:v>… versucht gute Bedingungen für die Umsetzung von neuen Ideen zu schaffen.</c:v>
                </c:pt>
              </c:strCache>
            </c:strRef>
          </c:cat>
          <c:val>
            <c:numRef>
              <c:f>Gesamt!$C$372:$C$382</c:f>
              <c:numCache>
                <c:formatCode>0.0</c:formatCode>
                <c:ptCount val="11"/>
                <c:pt idx="0">
                  <c:v>2.8125</c:v>
                </c:pt>
                <c:pt idx="1">
                  <c:v>2.7859531772575252</c:v>
                </c:pt>
                <c:pt idx="2">
                  <c:v>3.1125827814569536</c:v>
                </c:pt>
                <c:pt idx="4">
                  <c:v>2.6133333333333333</c:v>
                </c:pt>
                <c:pt idx="5">
                  <c:v>2.3433333333333333</c:v>
                </c:pt>
                <c:pt idx="6">
                  <c:v>2.4766666666666666</c:v>
                </c:pt>
                <c:pt idx="8">
                  <c:v>2.6566666666666667</c:v>
                </c:pt>
                <c:pt idx="9">
                  <c:v>2.5466666666666669</c:v>
                </c:pt>
                <c:pt idx="10">
                  <c:v>2.6466666666666665</c:v>
                </c:pt>
              </c:numCache>
            </c:numRef>
          </c:val>
        </c:ser>
        <c:ser>
          <c:idx val="1"/>
          <c:order val="1"/>
          <c:tx>
            <c:strRef>
              <c:f>Gesamt!$D$371</c:f>
              <c:strCache>
                <c:ptCount val="1"/>
                <c:pt idx="0">
                  <c:v>Mittelwerte Führungskräfte HanD/I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Gesamt!$B$372:$B$382</c:f>
              <c:strCache>
                <c:ptCount val="11"/>
                <c:pt idx="0">
                  <c:v>… ermutigt mich, neue Ideen einzubringen. </c:v>
                </c:pt>
                <c:pt idx="1">
                  <c:v>… zeigt Anerkennung für meine neuen Ideen.</c:v>
                </c:pt>
                <c:pt idx="2">
                  <c:v>… gibt mir den nötigen Freiraum neue Ideen zu entwickeln.</c:v>
                </c:pt>
                <c:pt idx="4">
                  <c:v>… unterstützt mich dabei, andere für meine neuen Ideen zu gewinnen.</c:v>
                </c:pt>
                <c:pt idx="5">
                  <c:v>… berät mich, wie ich eine neue Idee in der Firma durchsetzen kann. </c:v>
                </c:pt>
                <c:pt idx="6">
                  <c:v>… gibt mir hilfreiche Rückmeldung zu meinen neuen Ideen.</c:v>
                </c:pt>
                <c:pt idx="8">
                  <c:v>… unterstützt mich bei der Umsetzung einer neuen Idee. </c:v>
                </c:pt>
                <c:pt idx="9">
                  <c:v>… ermutigt mich, meine neuen Ideen weiter zu verfolgen und umzusetzen. </c:v>
                </c:pt>
                <c:pt idx="10">
                  <c:v>… versucht gute Bedingungen für die Umsetzung von neuen Ideen zu schaffen.</c:v>
                </c:pt>
              </c:strCache>
            </c:strRef>
          </c:cat>
          <c:val>
            <c:numRef>
              <c:f>Gesamt!$D$372:$D$382</c:f>
              <c:numCache>
                <c:formatCode>General</c:formatCode>
                <c:ptCount val="11"/>
                <c:pt idx="0">
                  <c:v>3.9</c:v>
                </c:pt>
                <c:pt idx="1">
                  <c:v>3.65</c:v>
                </c:pt>
                <c:pt idx="2">
                  <c:v>3.45</c:v>
                </c:pt>
                <c:pt idx="4">
                  <c:v>3.15</c:v>
                </c:pt>
                <c:pt idx="5">
                  <c:v>2.4</c:v>
                </c:pt>
                <c:pt idx="6">
                  <c:v>3.15</c:v>
                </c:pt>
                <c:pt idx="8">
                  <c:v>3.45</c:v>
                </c:pt>
                <c:pt idx="9">
                  <c:v>3.3</c:v>
                </c:pt>
                <c:pt idx="10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337888984"/>
        <c:axId val="337894080"/>
      </c:barChart>
      <c:catAx>
        <c:axId val="3378889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100"/>
            </a:pPr>
            <a:endParaRPr lang="de-DE"/>
          </a:p>
        </c:txPr>
        <c:crossAx val="337894080"/>
        <c:crosses val="autoZero"/>
        <c:auto val="1"/>
        <c:lblAlgn val="ctr"/>
        <c:lblOffset val="100"/>
        <c:noMultiLvlLbl val="0"/>
      </c:catAx>
      <c:valAx>
        <c:axId val="337894080"/>
        <c:scaling>
          <c:orientation val="minMax"/>
          <c:max val="5"/>
          <c:min val="0"/>
        </c:scaling>
        <c:delete val="0"/>
        <c:axPos val="b"/>
        <c:majorGridlines/>
        <c:numFmt formatCode="0.0" sourceLinked="1"/>
        <c:majorTickMark val="none"/>
        <c:minorTickMark val="none"/>
        <c:tickLblPos val="nextTo"/>
        <c:spPr>
          <a:ln w="9525">
            <a:noFill/>
          </a:ln>
        </c:spPr>
        <c:crossAx val="337888984"/>
        <c:crosses val="autoZero"/>
        <c:crossBetween val="between"/>
        <c:majorUnit val="1"/>
      </c:valAx>
    </c:plotArea>
    <c:legend>
      <c:legendPos val="b"/>
      <c:layout>
        <c:manualLayout>
          <c:xMode val="edge"/>
          <c:yMode val="edge"/>
          <c:x val="0.16624562554680664"/>
          <c:y val="0.93966035515535584"/>
          <c:w val="0.65207665014095462"/>
          <c:h val="5.7533612183749624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de-DE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 algn="l">
              <a:defRPr/>
            </a:pPr>
            <a:r>
              <a:rPr lang="de-DE" dirty="0"/>
              <a:t>Gesundheitsförderliches Führen  </a:t>
            </a:r>
          </a:p>
          <a:p>
            <a:pPr algn="l">
              <a:defRPr/>
            </a:pPr>
            <a:r>
              <a:rPr lang="de-DE" sz="1400" dirty="0"/>
              <a:t>Mein direkter Chef oder meine direkte Chefin...</a:t>
            </a:r>
          </a:p>
        </c:rich>
      </c:tx>
      <c:layout>
        <c:manualLayout>
          <c:xMode val="edge"/>
          <c:yMode val="edge"/>
          <c:x val="0.3114660493827161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52600503062117232"/>
          <c:y val="0.18404963551058429"/>
          <c:w val="0.44230278506853304"/>
          <c:h val="0.70705712185825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Gesamt!$C$397</c:f>
              <c:strCache>
                <c:ptCount val="1"/>
                <c:pt idx="0">
                  <c:v>Mittelwert Beschäftigte HanD/I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Gesamt!$B$398:$B$404</c:f>
              <c:strCache>
                <c:ptCount val="7"/>
                <c:pt idx="0">
                  <c:v>… sorgt dafür, wenn wir längere Zeit Stress hatten, dass es im Team auch mal wieder etwas ruhiger zugeht. </c:v>
                </c:pt>
                <c:pt idx="1">
                  <c:v>…hält mich auch unter hohem Zeitdruck dazu an, die Sicherheitsvorschriften konsequent einzuhalten. </c:v>
                </c:pt>
                <c:pt idx="2">
                  <c:v>… spricht mich wenn ich gestresst wirke darauf an und versucht Lösungen aufzuzeigen.</c:v>
                </c:pt>
                <c:pt idx="3">
                  <c:v>… sorgt durch Verbesserungen im Bereich Arbeitsorganisation dafür, dass meine Belastungen reduziert werden.</c:v>
                </c:pt>
                <c:pt idx="4">
                  <c:v>… sorgt durch Verbesserungen im Bereich Arbeitsbedingungen dafür, dass meine Belastungen reduziert werden.</c:v>
                </c:pt>
                <c:pt idx="5">
                  <c:v>… sorgt durch Verbesserungen im Bereich Arbeitszeit dafür, dass meine Belastungen reduziert werden.</c:v>
                </c:pt>
                <c:pt idx="6">
                  <c:v>… sorgt durch die Förderung eines positiven Umgangs untereinander dafür, dass meine Belastungen reduziert werden.</c:v>
                </c:pt>
              </c:strCache>
            </c:strRef>
          </c:cat>
          <c:val>
            <c:numRef>
              <c:f>Gesamt!$C$398:$C$404</c:f>
              <c:numCache>
                <c:formatCode>0.0</c:formatCode>
                <c:ptCount val="7"/>
                <c:pt idx="0">
                  <c:v>2.6611842105263159</c:v>
                </c:pt>
                <c:pt idx="1">
                  <c:v>3.3210702341137122</c:v>
                </c:pt>
                <c:pt idx="2">
                  <c:v>2.4819672131147539</c:v>
                </c:pt>
                <c:pt idx="3">
                  <c:v>2.6644736842105261</c:v>
                </c:pt>
                <c:pt idx="4">
                  <c:v>2.6666666666666665</c:v>
                </c:pt>
                <c:pt idx="5">
                  <c:v>2.8717105263157894</c:v>
                </c:pt>
                <c:pt idx="6">
                  <c:v>2.8491803278688526</c:v>
                </c:pt>
              </c:numCache>
            </c:numRef>
          </c:val>
        </c:ser>
        <c:ser>
          <c:idx val="1"/>
          <c:order val="1"/>
          <c:tx>
            <c:strRef>
              <c:f>Gesamt!$D$397</c:f>
              <c:strCache>
                <c:ptCount val="1"/>
                <c:pt idx="0">
                  <c:v>Mittelwerte Führungskräfte HanD/I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Gesamt!$B$398:$B$404</c:f>
              <c:strCache>
                <c:ptCount val="7"/>
                <c:pt idx="0">
                  <c:v>… sorgt dafür, wenn wir längere Zeit Stress hatten, dass es im Team auch mal wieder etwas ruhiger zugeht. </c:v>
                </c:pt>
                <c:pt idx="1">
                  <c:v>…hält mich auch unter hohem Zeitdruck dazu an, die Sicherheitsvorschriften konsequent einzuhalten. </c:v>
                </c:pt>
                <c:pt idx="2">
                  <c:v>… spricht mich wenn ich gestresst wirke darauf an und versucht Lösungen aufzuzeigen.</c:v>
                </c:pt>
                <c:pt idx="3">
                  <c:v>… sorgt durch Verbesserungen im Bereich Arbeitsorganisation dafür, dass meine Belastungen reduziert werden.</c:v>
                </c:pt>
                <c:pt idx="4">
                  <c:v>… sorgt durch Verbesserungen im Bereich Arbeitsbedingungen dafür, dass meine Belastungen reduziert werden.</c:v>
                </c:pt>
                <c:pt idx="5">
                  <c:v>… sorgt durch Verbesserungen im Bereich Arbeitszeit dafür, dass meine Belastungen reduziert werden.</c:v>
                </c:pt>
                <c:pt idx="6">
                  <c:v>… sorgt durch die Förderung eines positiven Umgangs untereinander dafür, dass meine Belastungen reduziert werden.</c:v>
                </c:pt>
              </c:strCache>
            </c:strRef>
          </c:cat>
          <c:val>
            <c:numRef>
              <c:f>Gesamt!$D$398:$D$404</c:f>
              <c:numCache>
                <c:formatCode>General</c:formatCode>
                <c:ptCount val="7"/>
                <c:pt idx="0">
                  <c:v>3.25</c:v>
                </c:pt>
                <c:pt idx="1">
                  <c:v>4.1500000000000004</c:v>
                </c:pt>
                <c:pt idx="2">
                  <c:v>3.6</c:v>
                </c:pt>
                <c:pt idx="3">
                  <c:v>3.4</c:v>
                </c:pt>
                <c:pt idx="4">
                  <c:v>3.55</c:v>
                </c:pt>
                <c:pt idx="5">
                  <c:v>3.6</c:v>
                </c:pt>
                <c:pt idx="6">
                  <c:v>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337893688"/>
        <c:axId val="337894472"/>
      </c:barChart>
      <c:catAx>
        <c:axId val="337893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de-DE"/>
          </a:p>
        </c:txPr>
        <c:crossAx val="337894472"/>
        <c:crosses val="autoZero"/>
        <c:auto val="1"/>
        <c:lblAlgn val="ctr"/>
        <c:lblOffset val="100"/>
        <c:noMultiLvlLbl val="0"/>
      </c:catAx>
      <c:valAx>
        <c:axId val="337894472"/>
        <c:scaling>
          <c:orientation val="minMax"/>
          <c:max val="5"/>
          <c:min val="0"/>
        </c:scaling>
        <c:delete val="0"/>
        <c:axPos val="b"/>
        <c:majorGridlines/>
        <c:numFmt formatCode="0.0" sourceLinked="1"/>
        <c:majorTickMark val="none"/>
        <c:minorTickMark val="none"/>
        <c:tickLblPos val="nextTo"/>
        <c:spPr>
          <a:ln w="9525">
            <a:noFill/>
          </a:ln>
        </c:spPr>
        <c:crossAx val="337893688"/>
        <c:crosses val="autoZero"/>
        <c:crossBetween val="between"/>
        <c:majorUnit val="1"/>
      </c:valAx>
    </c:plotArea>
    <c:legend>
      <c:legendPos val="b"/>
      <c:layout>
        <c:manualLayout>
          <c:xMode val="edge"/>
          <c:yMode val="edge"/>
          <c:x val="0.22835180324681639"/>
          <c:y val="0.95123219815853799"/>
          <c:w val="0.54329639350636727"/>
          <c:h val="4.8767710315303074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de-DE" sz="1800" dirty="0"/>
              <a:t>Kultur im Betrieb</a:t>
            </a:r>
          </a:p>
        </c:rich>
      </c:tx>
      <c:layout>
        <c:manualLayout>
          <c:xMode val="edge"/>
          <c:yMode val="edge"/>
          <c:x val="0.31152080141332533"/>
          <c:y val="5.415150560179300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50119727578710549"/>
          <c:y val="0.12693527674055227"/>
          <c:w val="0.39618875105126655"/>
          <c:h val="0.76217313829488265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Gesamt!$D$437</c:f>
              <c:strCache>
                <c:ptCount val="1"/>
                <c:pt idx="0">
                  <c:v>Mittelwert Beschäftigte HanD/I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Gesamt!$B$438:$B$452</c:f>
              <c:strCache>
                <c:ptCount val="15"/>
                <c:pt idx="0">
                  <c:v>In unserem Betrieb ist es möglich, Fehler zu machen, wenn man etwas Neues ausprobiert.</c:v>
                </c:pt>
                <c:pt idx="1">
                  <c:v>In unserem Betrieb werden Beschäftigte mit ungewöhnlichen Ideen akzeptiert und unterstützt.</c:v>
                </c:pt>
                <c:pt idx="2">
                  <c:v>Bei uns wird es als wichtig angesehen, über neue Ideen zu diskutieren.</c:v>
                </c:pt>
                <c:pt idx="3">
                  <c:v>Wenn wir über Fehler sprechen, gibt es keine Schuldzuweisung.</c:v>
                </c:pt>
                <c:pt idx="5">
                  <c:v>In unserem Betrieb finden regelmäßige Qualifizierungen statt.</c:v>
                </c:pt>
                <c:pt idx="6">
                  <c:v>In unserem Betrieb erfolgt ein gezielter Erfahrungsaustausch.</c:v>
                </c:pt>
                <c:pt idx="7">
                  <c:v>Wer bei uns etwas nicht weiß, kann jederzeit Fragen stellen.</c:v>
                </c:pt>
                <c:pt idx="9">
                  <c:v>Alle Beschäftigten in unserem Betrieb sind aufgefordert, ihren Beitrag zu einem guten Betriebsklima zu leisten.</c:v>
                </c:pt>
                <c:pt idx="10">
                  <c:v>Das Verhältnis der Kolleginnen und Kollegen in unserem Betrieb ist gut.</c:v>
                </c:pt>
                <c:pt idx="12">
                  <c:v>Unser Betrieb nimmt Rücksicht auf die persönlichen Lebensumstände seiner Beschäftigten.</c:v>
                </c:pt>
                <c:pt idx="13">
                  <c:v>In unserem Betrieb wird viel Wert gelegt auf das Wohlbefinden und die Gesundheit der Beschäftigten. </c:v>
                </c:pt>
                <c:pt idx="14">
                  <c:v>Unser Betrieb bietet gute soziale Leistungen für die Beschäftigten. </c:v>
                </c:pt>
              </c:strCache>
            </c:strRef>
          </c:cat>
          <c:val>
            <c:numRef>
              <c:f>Gesamt!$D$438:$D$452</c:f>
              <c:numCache>
                <c:formatCode>0.0</c:formatCode>
                <c:ptCount val="15"/>
                <c:pt idx="0">
                  <c:v>3.2785714285714285</c:v>
                </c:pt>
                <c:pt idx="1">
                  <c:v>2.9820143884892087</c:v>
                </c:pt>
                <c:pt idx="2">
                  <c:v>2.8113879003558719</c:v>
                </c:pt>
                <c:pt idx="3">
                  <c:v>2.7765957446808511</c:v>
                </c:pt>
                <c:pt idx="5">
                  <c:v>2.0836363636363635</c:v>
                </c:pt>
                <c:pt idx="6">
                  <c:v>3.0035460992907801</c:v>
                </c:pt>
                <c:pt idx="7">
                  <c:v>4.2826855123674914</c:v>
                </c:pt>
                <c:pt idx="9">
                  <c:v>3.6459854014598538</c:v>
                </c:pt>
                <c:pt idx="10">
                  <c:v>3.8900709219858154</c:v>
                </c:pt>
                <c:pt idx="12">
                  <c:v>3.897163120567376</c:v>
                </c:pt>
                <c:pt idx="13">
                  <c:v>3.4148936170212765</c:v>
                </c:pt>
                <c:pt idx="14">
                  <c:v>3.1863799283154122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337887808"/>
        <c:axId val="253699280"/>
      </c:barChart>
      <c:catAx>
        <c:axId val="3378878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50"/>
            </a:pPr>
            <a:endParaRPr lang="de-DE"/>
          </a:p>
        </c:txPr>
        <c:crossAx val="253699280"/>
        <c:crosses val="autoZero"/>
        <c:auto val="1"/>
        <c:lblAlgn val="ctr"/>
        <c:lblOffset val="100"/>
        <c:noMultiLvlLbl val="0"/>
      </c:catAx>
      <c:valAx>
        <c:axId val="253699280"/>
        <c:scaling>
          <c:orientation val="minMax"/>
        </c:scaling>
        <c:delete val="0"/>
        <c:axPos val="b"/>
        <c:majorGridlines/>
        <c:numFmt formatCode="0.0" sourceLinked="1"/>
        <c:majorTickMark val="none"/>
        <c:minorTickMark val="none"/>
        <c:tickLblPos val="nextTo"/>
        <c:spPr>
          <a:ln w="9525">
            <a:noFill/>
          </a:ln>
        </c:spPr>
        <c:crossAx val="33788780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50801298721906718"/>
          <c:y val="0.94853746357758884"/>
          <c:w val="0.42084755030621174"/>
          <c:h val="4.161674818160066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000"/>
      </a:pPr>
      <a:endParaRPr lang="de-DE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de-DE" sz="1800" b="1" i="0" u="none" strike="noStrike" baseline="0">
                <a:effectLst/>
              </a:rPr>
              <a:t>Rückmeldung und </a:t>
            </a:r>
            <a:r>
              <a:rPr lang="de-DE" sz="1800"/>
              <a:t>Informationsbereitstellung 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49740271218716547"/>
          <c:y val="0.15588012766009882"/>
          <c:w val="0.47104128829607761"/>
          <c:h val="0.669817751654282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Gesamt!$D$480</c:f>
              <c:strCache>
                <c:ptCount val="1"/>
                <c:pt idx="0">
                  <c:v>Mittelwert Beschäftigte HanD/I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Gesamt!$B$481:$B$486</c:f>
              <c:strCache>
                <c:ptCount val="6"/>
                <c:pt idx="0">
                  <c:v>Ich werde frühzeitig über Neuigkeiten informiert.</c:v>
                </c:pt>
                <c:pt idx="1">
                  <c:v>Ich habe jederzeit Zugriff auf alle Informationen, die ich benötige.</c:v>
                </c:pt>
                <c:pt idx="2">
                  <c:v>Ich erfahre Neuigkeiten von offizieller Seite, bevor Gerüchte darüber kursieren. </c:v>
                </c:pt>
                <c:pt idx="3">
                  <c:v>Ich erhalte ausreichend Rückmeldung über meine Arbeit.</c:v>
                </c:pt>
                <c:pt idx="4">
                  <c:v>Rückmeldungen zu meiner Arbeit sind so, dass ich daraus lernen kann.</c:v>
                </c:pt>
                <c:pt idx="5">
                  <c:v>Am Ende eines Auftrages werten wir gemeinsam aus.</c:v>
                </c:pt>
              </c:strCache>
            </c:strRef>
          </c:cat>
          <c:val>
            <c:numRef>
              <c:f>Gesamt!$D$481:$D$486</c:f>
              <c:numCache>
                <c:formatCode>0.0</c:formatCode>
                <c:ptCount val="6"/>
                <c:pt idx="0">
                  <c:v>2.8932384341637012</c:v>
                </c:pt>
                <c:pt idx="1">
                  <c:v>3.2296819787985864</c:v>
                </c:pt>
                <c:pt idx="2">
                  <c:v>2.7928571428571427</c:v>
                </c:pt>
                <c:pt idx="3">
                  <c:v>2.7010676156583631</c:v>
                </c:pt>
                <c:pt idx="4">
                  <c:v>2.8683274021352312</c:v>
                </c:pt>
                <c:pt idx="5">
                  <c:v>2.1326164874551972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341227336"/>
        <c:axId val="341228120"/>
      </c:barChart>
      <c:catAx>
        <c:axId val="3412273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200"/>
            </a:pPr>
            <a:endParaRPr lang="de-DE"/>
          </a:p>
        </c:txPr>
        <c:crossAx val="341228120"/>
        <c:crosses val="autoZero"/>
        <c:auto val="0"/>
        <c:lblAlgn val="ctr"/>
        <c:lblOffset val="100"/>
        <c:noMultiLvlLbl val="0"/>
      </c:catAx>
      <c:valAx>
        <c:axId val="341228120"/>
        <c:scaling>
          <c:orientation val="minMax"/>
          <c:max val="5"/>
          <c:min val="0"/>
        </c:scaling>
        <c:delete val="0"/>
        <c:axPos val="b"/>
        <c:majorGridlines/>
        <c:numFmt formatCode="0.0" sourceLinked="1"/>
        <c:majorTickMark val="none"/>
        <c:minorTickMark val="none"/>
        <c:tickLblPos val="nextTo"/>
        <c:spPr>
          <a:ln w="9525">
            <a:noFill/>
          </a:ln>
        </c:spPr>
        <c:crossAx val="341227336"/>
        <c:crosses val="autoZero"/>
        <c:crossBetween val="between"/>
        <c:majorUnit val="1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/>
              <a:t>Umgang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der </a:t>
            </a:r>
            <a:r>
              <a:rPr lang="en-US" dirty="0" err="1"/>
              <a:t>eigenen</a:t>
            </a:r>
            <a:r>
              <a:rPr lang="en-US" dirty="0"/>
              <a:t> Gesundheit </a:t>
            </a:r>
            <a:endParaRPr lang="en-US" sz="1200" dirty="0"/>
          </a:p>
        </c:rich>
      </c:tx>
      <c:layout>
        <c:manualLayout>
          <c:xMode val="edge"/>
          <c:yMode val="edge"/>
          <c:x val="0.3578630796150481"/>
          <c:y val="1.3472265273358628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49379664891286179"/>
          <c:y val="0.14919164022407647"/>
          <c:w val="0.46646157182159459"/>
          <c:h val="0.728583068907431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Gesamt!$D$500</c:f>
              <c:strCache>
                <c:ptCount val="1"/>
                <c:pt idx="0">
                  <c:v>Mittelwerte Führungskräfte HanD/I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Gesamt!$B$501:$B$507</c:f>
              <c:strCache>
                <c:ptCount val="7"/>
                <c:pt idx="0">
                  <c:v>Auch unter hohem Zeitdruck halte ich Sicherheitsvorschriften konsequent ein.</c:v>
                </c:pt>
                <c:pt idx="1">
                  <c:v>Ich versuche, meine Belastungen zu reduzieren, indem ich die eigene Arbeitsweise optimiere.</c:v>
                </c:pt>
                <c:pt idx="2">
                  <c:v>Ich versuche, meine Belastungen zu reduzieren, indem ich meine Arbeitsbedingungen optimiere.</c:v>
                </c:pt>
                <c:pt idx="3">
                  <c:v>Ich versuche, meine Belastungen zu reduzieren, indem ich für ein ausgewogenes Verhältnis zwischen Arbeit und Privatleben sorge.</c:v>
                </c:pt>
                <c:pt idx="4">
                  <c:v>Wenn es sehr viel zu tun gibt, lasse ich schon mal meine Pausen ausfallen.</c:v>
                </c:pt>
                <c:pt idx="5">
                  <c:v>Ich achte auf eine gesunde Lebensweise.</c:v>
                </c:pt>
                <c:pt idx="6">
                  <c:v>In meiner Freizeit tue ich viel für meine Gesundheit. </c:v>
                </c:pt>
              </c:strCache>
            </c:strRef>
          </c:cat>
          <c:val>
            <c:numRef>
              <c:f>Gesamt!$D$501:$D$507</c:f>
              <c:numCache>
                <c:formatCode>0.0</c:formatCode>
                <c:ptCount val="7"/>
                <c:pt idx="0">
                  <c:v>3.8</c:v>
                </c:pt>
                <c:pt idx="1">
                  <c:v>3.25</c:v>
                </c:pt>
                <c:pt idx="2">
                  <c:v>3.3</c:v>
                </c:pt>
                <c:pt idx="3">
                  <c:v>2.6</c:v>
                </c:pt>
                <c:pt idx="4">
                  <c:v>3.95</c:v>
                </c:pt>
                <c:pt idx="5">
                  <c:v>3.15</c:v>
                </c:pt>
                <c:pt idx="6">
                  <c:v>2.7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341230080"/>
        <c:axId val="341229296"/>
      </c:barChart>
      <c:catAx>
        <c:axId val="341230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100">
                <a:latin typeface="+mn-lt"/>
              </a:defRPr>
            </a:pPr>
            <a:endParaRPr lang="de-DE"/>
          </a:p>
        </c:txPr>
        <c:crossAx val="341229296"/>
        <c:crosses val="autoZero"/>
        <c:auto val="1"/>
        <c:lblAlgn val="ctr"/>
        <c:lblOffset val="100"/>
        <c:noMultiLvlLbl val="0"/>
      </c:catAx>
      <c:valAx>
        <c:axId val="341229296"/>
        <c:scaling>
          <c:orientation val="minMax"/>
          <c:max val="5"/>
          <c:min val="0"/>
        </c:scaling>
        <c:delete val="0"/>
        <c:axPos val="b"/>
        <c:majorGridlines/>
        <c:numFmt formatCode="0.0" sourceLinked="1"/>
        <c:majorTickMark val="none"/>
        <c:minorTickMark val="none"/>
        <c:tickLblPos val="nextTo"/>
        <c:spPr>
          <a:ln w="9525">
            <a:noFill/>
          </a:ln>
        </c:spPr>
        <c:crossAx val="341230080"/>
        <c:crosses val="autoZero"/>
        <c:crossBetween val="between"/>
        <c:majorUnit val="1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de-DE" sz="1800"/>
              <a:t>Veränderungsbereitschaft</a:t>
            </a:r>
            <a:r>
              <a:rPr lang="de-DE" sz="1800" baseline="0"/>
              <a:t> und </a:t>
            </a:r>
            <a:r>
              <a:rPr lang="de-DE" sz="1800"/>
              <a:t>Umgang mit Veränderungen </a:t>
            </a:r>
          </a:p>
        </c:rich>
      </c:tx>
      <c:layout>
        <c:manualLayout>
          <c:xMode val="edge"/>
          <c:yMode val="edge"/>
          <c:x val="0.15134373189727304"/>
          <c:y val="8.4077751150671391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47717208062580052"/>
          <c:y val="0.14597334661063724"/>
          <c:w val="0.49835103932674973"/>
          <c:h val="0.682653092977621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'Gesamt (2)'!$C$536</c:f>
              <c:strCache>
                <c:ptCount val="1"/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'Gesamt (2)'!$B$537:$B$543</c:f>
              <c:strCache>
                <c:ptCount val="7"/>
                <c:pt idx="0">
                  <c:v>Mir gefällt eine Arbeit, die sich immer wieder verändert. </c:v>
                </c:pt>
                <c:pt idx="2">
                  <c:v>… bei Ihrer Arbeit neuartige Instrumente oder Werkzeuge benutzt, die Sie vorher nicht benutzt haben?</c:v>
                </c:pt>
                <c:pt idx="3">
                  <c:v>… bei Ihrer Arbeit neue Aufgaben übernommen, die vorher nicht Teil Ihrer Arbeit waren?</c:v>
                </c:pt>
                <c:pt idx="4">
                  <c:v>… die Reihenfolge oder die Art und Weise, wie Sie bestimmte Aufgaben erledigen, geändert?</c:v>
                </c:pt>
                <c:pt idx="5">
                  <c:v>… sich neue Wege ausgedacht, wie Sie Ihre Arbeit besser erledigen können?</c:v>
                </c:pt>
                <c:pt idx="6">
                  <c:v>Wie häufig haben Sie in den letzten 12 Monaten …</c:v>
                </c:pt>
              </c:strCache>
            </c:strRef>
          </c:cat>
          <c:val>
            <c:numRef>
              <c:f>'Gesamt (2)'!$C$537:$C$543</c:f>
              <c:numCache>
                <c:formatCode>General</c:formatCode>
                <c:ptCount val="7"/>
              </c:numCache>
            </c:numRef>
          </c:val>
        </c:ser>
        <c:ser>
          <c:idx val="1"/>
          <c:order val="1"/>
          <c:tx>
            <c:strRef>
              <c:f>'Gesamt (2)'!$D$536</c:f>
              <c:strCache>
                <c:ptCount val="1"/>
                <c:pt idx="0">
                  <c:v>Mittelwert Beschäftigte HanD/I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'Gesamt (2)'!$B$537:$B$543</c:f>
              <c:strCache>
                <c:ptCount val="7"/>
                <c:pt idx="0">
                  <c:v>Mir gefällt eine Arbeit, die sich immer wieder verändert. </c:v>
                </c:pt>
                <c:pt idx="2">
                  <c:v>… bei Ihrer Arbeit neuartige Instrumente oder Werkzeuge benutzt, die Sie vorher nicht benutzt haben?</c:v>
                </c:pt>
                <c:pt idx="3">
                  <c:v>… bei Ihrer Arbeit neue Aufgaben übernommen, die vorher nicht Teil Ihrer Arbeit waren?</c:v>
                </c:pt>
                <c:pt idx="4">
                  <c:v>… die Reihenfolge oder die Art und Weise, wie Sie bestimmte Aufgaben erledigen, geändert?</c:v>
                </c:pt>
                <c:pt idx="5">
                  <c:v>… sich neue Wege ausgedacht, wie Sie Ihre Arbeit besser erledigen können?</c:v>
                </c:pt>
                <c:pt idx="6">
                  <c:v>Wie häufig haben Sie in den letzten 12 Monaten …</c:v>
                </c:pt>
              </c:strCache>
            </c:strRef>
          </c:cat>
          <c:val>
            <c:numRef>
              <c:f>'Gesamt (2)'!$D$537:$D$543</c:f>
              <c:numCache>
                <c:formatCode>General</c:formatCode>
                <c:ptCount val="7"/>
                <c:pt idx="0" formatCode="0.0">
                  <c:v>3.9430604982206408</c:v>
                </c:pt>
                <c:pt idx="2" formatCode="0.0">
                  <c:v>2.1352313167259784</c:v>
                </c:pt>
                <c:pt idx="3" formatCode="0.0">
                  <c:v>2.7978723404255321</c:v>
                </c:pt>
                <c:pt idx="4" formatCode="0.0">
                  <c:v>2.5836298932384341</c:v>
                </c:pt>
                <c:pt idx="5" formatCode="0.0">
                  <c:v>3.4270462633451957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341228904"/>
        <c:axId val="341229688"/>
      </c:barChart>
      <c:catAx>
        <c:axId val="3412289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100"/>
            </a:pPr>
            <a:endParaRPr lang="de-DE"/>
          </a:p>
        </c:txPr>
        <c:crossAx val="341229688"/>
        <c:crosses val="autoZero"/>
        <c:auto val="1"/>
        <c:lblAlgn val="ctr"/>
        <c:lblOffset val="100"/>
        <c:noMultiLvlLbl val="0"/>
      </c:catAx>
      <c:valAx>
        <c:axId val="341229688"/>
        <c:scaling>
          <c:orientation val="minMax"/>
          <c:max val="5"/>
          <c:min val="0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341228904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32990207448081965"/>
          <c:y val="0.90106839322878285"/>
          <c:w val="0.6363436824326989"/>
          <c:h val="5.776694028703964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DE"/>
              <a:t>Arbeitszufriedenheit, Zugehörigkeitsgefühl zur Firma und Arbeitsfreude</a:t>
            </a:r>
          </a:p>
        </c:rich>
      </c:tx>
      <c:layout>
        <c:manualLayout>
          <c:xMode val="edge"/>
          <c:yMode val="edge"/>
          <c:x val="0.16702160493827162"/>
          <c:y val="1.653462115320519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49723877054421561"/>
          <c:y val="0.20323718371569824"/>
          <c:w val="0.47174418483299629"/>
          <c:h val="0.67148116355127208"/>
        </c:manualLayout>
      </c:layout>
      <c:barChart>
        <c:barDir val="bar"/>
        <c:grouping val="clustered"/>
        <c:varyColors val="0"/>
        <c:ser>
          <c:idx val="3"/>
          <c:order val="0"/>
          <c:tx>
            <c:strRef>
              <c:f>Gesamt!$D$572</c:f>
              <c:strCache>
                <c:ptCount val="1"/>
                <c:pt idx="0">
                  <c:v>Mittelwert Beschäftigte HanD/I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Gesamt!$B$573:$B$583</c:f>
              <c:strCache>
                <c:ptCount val="11"/>
                <c:pt idx="0">
                  <c:v>Ich wäre sehr froh, mein weiteres Berufsleben in diesem Betrieb verbringen zu können.</c:v>
                </c:pt>
                <c:pt idx="1">
                  <c:v>Probleme des Betriebes beschäftigen mich häufig so, als seien sie meine eigenen.</c:v>
                </c:pt>
                <c:pt idx="2">
                  <c:v>Ich empfinde mich als «Teil der Familie» meines Betriebes. </c:v>
                </c:pt>
                <c:pt idx="3">
                  <c:v>Mein Betrieb hat eine große persönliche Bedeutung für mich.</c:v>
                </c:pt>
                <c:pt idx="5">
                  <c:v>Es gibt Tage, da freue ich mich über meine Arbeit. </c:v>
                </c:pt>
                <c:pt idx="6">
                  <c:v>Es gibt Tage, da bin ich stolz über das, was ich bei der Arbeit geschafft habe.</c:v>
                </c:pt>
                <c:pt idx="7">
                  <c:v>Meine Arbeit macht mir Spaß.</c:v>
                </c:pt>
                <c:pt idx="8">
                  <c:v>Ich habe das Gefühl, in meiner Arbeit etwas Sinnvolles zu tun.</c:v>
                </c:pt>
                <c:pt idx="10">
                  <c:v>Alles in allem, wie zufrieden sind Sie mit Ihrer Arbeit insgesamt? </c:v>
                </c:pt>
              </c:strCache>
            </c:strRef>
          </c:cat>
          <c:val>
            <c:numRef>
              <c:f>Gesamt!$D$573:$D$583</c:f>
              <c:numCache>
                <c:formatCode>0.0</c:formatCode>
                <c:ptCount val="11"/>
                <c:pt idx="0">
                  <c:v>3.9430604982206408</c:v>
                </c:pt>
                <c:pt idx="1">
                  <c:v>3.4249999999999998</c:v>
                </c:pt>
                <c:pt idx="2">
                  <c:v>3.4607142857142859</c:v>
                </c:pt>
                <c:pt idx="3">
                  <c:v>3.5249999999999999</c:v>
                </c:pt>
                <c:pt idx="5">
                  <c:v>3.9680851063829787</c:v>
                </c:pt>
                <c:pt idx="6">
                  <c:v>4.0638297872340425</c:v>
                </c:pt>
                <c:pt idx="7">
                  <c:v>4.1281138790035588</c:v>
                </c:pt>
                <c:pt idx="8">
                  <c:v>4.1205673758865249</c:v>
                </c:pt>
                <c:pt idx="10">
                  <c:v>3.7950530035335688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341226160"/>
        <c:axId val="341225768"/>
      </c:barChart>
      <c:catAx>
        <c:axId val="3412261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341225768"/>
        <c:crosses val="autoZero"/>
        <c:auto val="1"/>
        <c:lblAlgn val="ctr"/>
        <c:lblOffset val="100"/>
        <c:noMultiLvlLbl val="0"/>
      </c:catAx>
      <c:valAx>
        <c:axId val="341225768"/>
        <c:scaling>
          <c:orientation val="minMax"/>
          <c:max val="5"/>
          <c:min val="0"/>
        </c:scaling>
        <c:delete val="0"/>
        <c:axPos val="b"/>
        <c:majorGridlines/>
        <c:numFmt formatCode="0.0" sourceLinked="1"/>
        <c:majorTickMark val="none"/>
        <c:minorTickMark val="none"/>
        <c:tickLblPos val="nextTo"/>
        <c:spPr>
          <a:ln w="9525">
            <a:noFill/>
          </a:ln>
        </c:spPr>
        <c:crossAx val="341226160"/>
        <c:crosses val="autoZero"/>
        <c:crossBetween val="between"/>
        <c:majorUnit val="1"/>
      </c:valAx>
    </c:plotArea>
    <c:legend>
      <c:legendPos val="b"/>
      <c:layout>
        <c:manualLayout>
          <c:xMode val="edge"/>
          <c:yMode val="edge"/>
          <c:x val="0.36258335763585109"/>
          <c:y val="0.93803462379166602"/>
          <c:w val="0.25631464469719062"/>
          <c:h val="5.0741245564756052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0.47803</cdr:x>
      <cdr:y>0.17105</cdr:y>
    </cdr:from>
    <cdr:to>
      <cdr:x>1</cdr:x>
      <cdr:y>0.26407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3933996" y="774166"/>
          <a:ext cx="4295604" cy="4210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100" dirty="0"/>
            <a:t>trifft nicht zu                              </a:t>
          </a:r>
          <a:r>
            <a:rPr lang="de-DE" sz="1100" dirty="0" smtClean="0"/>
            <a:t>       </a:t>
          </a:r>
          <a:r>
            <a:rPr lang="de-DE" sz="1100" dirty="0"/>
            <a:t>==&gt;  </a:t>
          </a:r>
          <a:r>
            <a:rPr lang="de-DE" sz="1100" dirty="0" smtClean="0"/>
            <a:t>          	                  </a:t>
          </a:r>
          <a:r>
            <a:rPr lang="de-DE" sz="1100" dirty="0"/>
            <a:t>trifft voll zu</a:t>
          </a: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0.51735</cdr:x>
      <cdr:y>0.19465</cdr:y>
    </cdr:from>
    <cdr:to>
      <cdr:x>1</cdr:x>
      <cdr:y>0.31788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4257584" y="372396"/>
          <a:ext cx="3972016" cy="2357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dirty="0"/>
            <a:t>n</a:t>
          </a:r>
          <a:r>
            <a:rPr lang="de-DE" sz="1100" dirty="0" smtClean="0"/>
            <a:t>icht arbeitsfähig                  ==&gt;                             völlig arbeitsfähig</a:t>
          </a:r>
          <a:endParaRPr lang="de-DE" sz="1100" dirty="0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0.5032</cdr:x>
      <cdr:y>0.15986</cdr:y>
    </cdr:from>
    <cdr:to>
      <cdr:x>1</cdr:x>
      <cdr:y>0.26849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4032448" y="423888"/>
          <a:ext cx="3981128" cy="2880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dirty="0"/>
            <a:t>s</a:t>
          </a:r>
          <a:r>
            <a:rPr lang="de-DE" sz="1100" dirty="0" smtClean="0"/>
            <a:t>ehr schlecht                                          ==&gt;                             sehr gut</a:t>
          </a:r>
          <a:endParaRPr lang="de-DE" sz="1100" dirty="0"/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0.51624</cdr:x>
      <cdr:y>0.12728</cdr:y>
    </cdr:from>
    <cdr:to>
      <cdr:x>1</cdr:x>
      <cdr:y>0.19092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4248472" y="576064"/>
          <a:ext cx="398112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dirty="0"/>
            <a:t>n</a:t>
          </a:r>
          <a:r>
            <a:rPr lang="de-DE" sz="1100" dirty="0" smtClean="0"/>
            <a:t>ie                                                          ==&gt;                 mehrmals täglich</a:t>
          </a:r>
          <a:endParaRPr lang="de-DE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0.52033</cdr:x>
      <cdr:y>0.07514</cdr:y>
    </cdr:from>
    <cdr:to>
      <cdr:x>0.98732</cdr:x>
      <cdr:y>0.12022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4608511" y="360040"/>
          <a:ext cx="4136195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000" dirty="0"/>
            <a:t>trifft nicht zu                     </a:t>
          </a:r>
          <a:r>
            <a:rPr lang="de-DE" sz="1000" dirty="0" smtClean="0"/>
            <a:t>                                  ==&gt;                               </a:t>
          </a:r>
          <a:r>
            <a:rPr lang="de-DE" sz="1000" dirty="0"/>
            <a:t>trifft voll zu</a:t>
          </a:r>
        </a:p>
      </cdr:txBody>
    </cdr:sp>
  </cdr:relSizeAnchor>
  <cdr:relSizeAnchor xmlns:cdr="http://schemas.openxmlformats.org/drawingml/2006/chartDrawing">
    <cdr:from>
      <cdr:x>0.74624</cdr:x>
      <cdr:y>0.95504</cdr:y>
    </cdr:from>
    <cdr:to>
      <cdr:x>1</cdr:x>
      <cdr:y>1</cdr:y>
    </cdr:to>
    <cdr:sp macro="" textlink="">
      <cdr:nvSpPr>
        <cdr:cNvPr id="3" name="Textfeld 1"/>
        <cdr:cNvSpPr txBox="1"/>
      </cdr:nvSpPr>
      <cdr:spPr>
        <a:xfrm xmlns:a="http://schemas.openxmlformats.org/drawingml/2006/main">
          <a:off x="6873504" y="5962815"/>
          <a:ext cx="2247528" cy="2154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800" dirty="0" smtClean="0"/>
            <a:t>Quellenangaben zu den Items siehe Buch S.31f</a:t>
          </a:r>
          <a:endParaRPr lang="de-DE" sz="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0.52499</cdr:x>
      <cdr:y>0.125</cdr:y>
    </cdr:from>
    <cdr:to>
      <cdr:x>0.98526</cdr:x>
      <cdr:y>0.17742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4320480" y="576064"/>
          <a:ext cx="3787838" cy="2415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100" dirty="0"/>
            <a:t>trifft nicht zu                   </a:t>
          </a:r>
          <a:r>
            <a:rPr lang="de-DE" sz="1100" dirty="0" smtClean="0"/>
            <a:t>                         ==&gt;                   trifft </a:t>
          </a:r>
          <a:r>
            <a:rPr lang="de-DE" sz="1100" dirty="0"/>
            <a:t>voll zu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0.50397</cdr:x>
      <cdr:y>0.08082</cdr:y>
    </cdr:from>
    <cdr:to>
      <cdr:x>1</cdr:x>
      <cdr:y>0.12468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4573380" y="417008"/>
          <a:ext cx="4501388" cy="2263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100" dirty="0"/>
            <a:t>trifft nicht zu                    </a:t>
          </a:r>
          <a:r>
            <a:rPr lang="de-DE" sz="1100" dirty="0" smtClean="0"/>
            <a:t>                   </a:t>
          </a:r>
          <a:r>
            <a:rPr lang="de-DE" sz="1100" dirty="0"/>
            <a:t>==&gt;            </a:t>
          </a:r>
          <a:r>
            <a:rPr lang="de-DE" sz="1100" dirty="0" smtClean="0"/>
            <a:t>         </a:t>
          </a:r>
          <a:r>
            <a:rPr lang="de-DE" sz="1100" dirty="0"/>
            <a:t>trifft voll </a:t>
          </a:r>
          <a:r>
            <a:rPr lang="de-DE" sz="1100" dirty="0" smtClean="0"/>
            <a:t>zu    </a:t>
          </a:r>
          <a:endParaRPr lang="de-DE" sz="11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0.48124</cdr:x>
      <cdr:y>0.09546</cdr:y>
    </cdr:from>
    <cdr:to>
      <cdr:x>0.97999</cdr:x>
      <cdr:y>0.14319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3960412" y="432048"/>
          <a:ext cx="4104483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1100" b="0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trifft nicht zu         </a:t>
          </a:r>
          <a:r>
            <a:rPr lang="de-DE" sz="1100" b="0" i="0" u="none" strike="noStrike" baseline="0" dirty="0" smtClean="0">
              <a:solidFill>
                <a:srgbClr val="000000"/>
              </a:solidFill>
              <a:latin typeface="Calibri"/>
              <a:cs typeface="Calibri"/>
            </a:rPr>
            <a:t>                                  </a:t>
          </a:r>
          <a:r>
            <a:rPr lang="de-DE" sz="1100" b="0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==&gt;     </a:t>
          </a:r>
          <a:r>
            <a:rPr lang="de-DE" sz="1100" b="0" i="0" u="none" strike="noStrike" baseline="0" dirty="0" smtClean="0">
              <a:solidFill>
                <a:srgbClr val="000000"/>
              </a:solidFill>
              <a:latin typeface="Calibri"/>
              <a:cs typeface="Calibri"/>
            </a:rPr>
            <a:t>                         </a:t>
          </a:r>
          <a:r>
            <a:rPr lang="de-DE" sz="1100" b="0" i="0" u="none" strike="noStrike" baseline="0" dirty="0">
              <a:solidFill>
                <a:srgbClr val="000000"/>
              </a:solidFill>
              <a:latin typeface="Calibri"/>
              <a:cs typeface="Calibri"/>
            </a:rPr>
            <a:t>trifft voll </a:t>
          </a:r>
          <a:r>
            <a:rPr lang="de-DE" sz="1100" b="0" i="0" u="none" strike="noStrike" baseline="0" dirty="0" smtClean="0">
              <a:solidFill>
                <a:srgbClr val="000000"/>
              </a:solidFill>
              <a:latin typeface="Calibri"/>
              <a:cs typeface="Calibri"/>
            </a:rPr>
            <a:t>zu </a:t>
          </a:r>
          <a:endParaRPr lang="de-DE" sz="1100" b="0" i="0" u="none" strike="noStrike" baseline="0" dirty="0">
            <a:solidFill>
              <a:srgbClr val="000000"/>
            </a:solidFill>
            <a:latin typeface="Calibri"/>
            <a:cs typeface="Calibri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0.4825</cdr:x>
      <cdr:y>0.10178</cdr:y>
    </cdr:from>
    <cdr:to>
      <cdr:x>0.95629</cdr:x>
      <cdr:y>0.16024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3970784" y="460648"/>
          <a:ext cx="3899102" cy="2645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100" dirty="0"/>
            <a:t>trifft nicht zu   </a:t>
          </a:r>
          <a:r>
            <a:rPr lang="de-DE" sz="1100" dirty="0" smtClean="0"/>
            <a:t>                                             </a:t>
          </a:r>
          <a:r>
            <a:rPr lang="de-DE" sz="1100" dirty="0"/>
            <a:t>==&gt;             </a:t>
          </a:r>
          <a:r>
            <a:rPr lang="de-DE" sz="1100" dirty="0" smtClean="0"/>
            <a:t>     </a:t>
          </a:r>
          <a:r>
            <a:rPr lang="de-DE" sz="1100" dirty="0"/>
            <a:t>trifft voll zu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0.48058</cdr:x>
      <cdr:y>0.65723</cdr:y>
    </cdr:from>
    <cdr:to>
      <cdr:x>1</cdr:x>
      <cdr:y>0.7137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3954981" y="2974578"/>
          <a:ext cx="4274619" cy="25558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100" dirty="0"/>
            <a:t>trifft nicht zu                             </a:t>
          </a:r>
          <a:r>
            <a:rPr lang="de-DE" sz="1100" dirty="0" smtClean="0"/>
            <a:t>                  </a:t>
          </a:r>
          <a:r>
            <a:rPr lang="de-DE" sz="1100" dirty="0"/>
            <a:t>==&gt;              </a:t>
          </a:r>
          <a:r>
            <a:rPr lang="de-DE" sz="1100" dirty="0" smtClean="0"/>
            <a:t>              </a:t>
          </a:r>
          <a:r>
            <a:rPr lang="de-DE" sz="1100" dirty="0"/>
            <a:t>trifft voll zu</a:t>
          </a:r>
        </a:p>
      </cdr:txBody>
    </cdr:sp>
  </cdr:relSizeAnchor>
  <cdr:relSizeAnchor xmlns:cdr="http://schemas.openxmlformats.org/drawingml/2006/chartDrawing">
    <cdr:from>
      <cdr:x>0.48058</cdr:x>
      <cdr:y>0.11629</cdr:y>
    </cdr:from>
    <cdr:to>
      <cdr:x>1</cdr:x>
      <cdr:y>0.17276</cdr:y>
    </cdr:to>
    <cdr:sp macro="" textlink="">
      <cdr:nvSpPr>
        <cdr:cNvPr id="3" name="Textfeld 1"/>
        <cdr:cNvSpPr txBox="1"/>
      </cdr:nvSpPr>
      <cdr:spPr>
        <a:xfrm xmlns:a="http://schemas.openxmlformats.org/drawingml/2006/main">
          <a:off x="3954981" y="526306"/>
          <a:ext cx="4274619" cy="25558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100" dirty="0" smtClean="0"/>
            <a:t>Kein Mal                                                       ==&gt;                            &gt;drei Mal</a:t>
          </a:r>
          <a:endParaRPr lang="de-DE" sz="1100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0.48961</cdr:x>
      <cdr:y>0.26563</cdr:y>
    </cdr:from>
    <cdr:to>
      <cdr:x>1</cdr:x>
      <cdr:y>0.32555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4029294" y="1224136"/>
          <a:ext cx="4200306" cy="276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100" dirty="0"/>
            <a:t>trifft nicht zu        </a:t>
          </a:r>
          <a:r>
            <a:rPr lang="de-DE" sz="1100" dirty="0" smtClean="0"/>
            <a:t>                                     </a:t>
          </a:r>
          <a:r>
            <a:rPr lang="de-DE" sz="1100" dirty="0"/>
            <a:t>==&gt;                            trifft voll zu</a:t>
          </a:r>
        </a:p>
      </cdr:txBody>
    </cdr:sp>
  </cdr:relSizeAnchor>
  <cdr:relSizeAnchor xmlns:cdr="http://schemas.openxmlformats.org/drawingml/2006/chartDrawing">
    <cdr:from>
      <cdr:x>0.49874</cdr:x>
      <cdr:y>0.15625</cdr:y>
    </cdr:from>
    <cdr:to>
      <cdr:x>0.97124</cdr:x>
      <cdr:y>0.1875</cdr:y>
    </cdr:to>
    <cdr:sp macro="" textlink="">
      <cdr:nvSpPr>
        <cdr:cNvPr id="3" name="Textfeld 2"/>
        <cdr:cNvSpPr txBox="1"/>
      </cdr:nvSpPr>
      <cdr:spPr>
        <a:xfrm xmlns:a="http://schemas.openxmlformats.org/drawingml/2006/main">
          <a:off x="4104456" y="720080"/>
          <a:ext cx="3888432" cy="144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de-DE" sz="1100" dirty="0"/>
        </a:p>
      </cdr:txBody>
    </cdr:sp>
  </cdr:relSizeAnchor>
  <cdr:relSizeAnchor xmlns:cdr="http://schemas.openxmlformats.org/drawingml/2006/chartDrawing">
    <cdr:from>
      <cdr:x>0.48999</cdr:x>
      <cdr:y>0.14063</cdr:y>
    </cdr:from>
    <cdr:to>
      <cdr:x>0.98874</cdr:x>
      <cdr:y>0.1875</cdr:y>
    </cdr:to>
    <cdr:sp macro="" textlink="">
      <cdr:nvSpPr>
        <cdr:cNvPr id="4" name="Textfeld 3"/>
        <cdr:cNvSpPr txBox="1"/>
      </cdr:nvSpPr>
      <cdr:spPr>
        <a:xfrm xmlns:a="http://schemas.openxmlformats.org/drawingml/2006/main">
          <a:off x="4032448" y="648072"/>
          <a:ext cx="410445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100" dirty="0" smtClean="0"/>
            <a:t>sehr unzufrieden                                                                  sehr zufrieden</a:t>
          </a:r>
          <a:endParaRPr lang="de-DE" sz="1100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0.4825</cdr:x>
      <cdr:y>0.07639</cdr:y>
    </cdr:from>
    <cdr:to>
      <cdr:x>0.99683</cdr:x>
      <cdr:y>0.15038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3970784" y="360040"/>
          <a:ext cx="4232730" cy="3487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100" dirty="0"/>
            <a:t>trifft nicht zu                           </a:t>
          </a:r>
          <a:r>
            <a:rPr lang="de-DE" sz="1100" dirty="0" smtClean="0"/>
            <a:t>                     </a:t>
          </a:r>
          <a:r>
            <a:rPr lang="de-DE" sz="1100" dirty="0"/>
            <a:t>==&gt;              </a:t>
          </a:r>
          <a:r>
            <a:rPr lang="de-DE" sz="1100" dirty="0" smtClean="0"/>
            <a:t>              </a:t>
          </a:r>
          <a:r>
            <a:rPr lang="de-DE" sz="1100" dirty="0"/>
            <a:t>trifft voll zu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E0433-D59F-4EBF-9C96-5E4EE0B77482}" type="datetimeFigureOut">
              <a:rPr lang="de-DE" smtClean="0"/>
              <a:pPr/>
              <a:t>10.05.2016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614F89-5D27-4A59-AB7C-0921FCE3860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289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DA04B-2483-4095-868C-07F2051048B0}" type="datetimeFigureOut">
              <a:rPr lang="de-DE" smtClean="0"/>
              <a:pPr/>
              <a:t>10.05.2016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0C0AB-4724-4DFA-B980-0E45769A3E0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5766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0C0AB-4724-4DFA-B980-0E45769A3E01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1130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D5D5C-8FC2-45C2-9143-49F48758B0E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45330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0C0AB-4724-4DFA-B980-0E45769A3E01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7260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2268" y="0"/>
            <a:ext cx="9157843" cy="1200031"/>
            <a:chOff x="0" y="-138971"/>
            <a:chExt cx="9146268" cy="1482241"/>
          </a:xfrm>
        </p:grpSpPr>
        <p:pic>
          <p:nvPicPr>
            <p:cNvPr id="11" name="Bild 1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953084"/>
              <a:ext cx="9144000" cy="258589"/>
            </a:xfrm>
            <a:prstGeom prst="rect">
              <a:avLst/>
            </a:prstGeom>
          </p:spPr>
        </p:pic>
        <p:pic>
          <p:nvPicPr>
            <p:cNvPr id="12" name="Bild 3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101229"/>
              <a:ext cx="9144000" cy="242041"/>
            </a:xfrm>
            <a:prstGeom prst="rect">
              <a:avLst/>
            </a:prstGeom>
          </p:spPr>
        </p:pic>
        <p:pic>
          <p:nvPicPr>
            <p:cNvPr id="13" name="Bild 4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-138971"/>
              <a:ext cx="9146268" cy="1129756"/>
            </a:xfrm>
            <a:prstGeom prst="rect">
              <a:avLst/>
            </a:prstGeom>
          </p:spPr>
        </p:pic>
      </p:grp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254" y="1607208"/>
            <a:ext cx="8229600" cy="4525963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Rechteck 7"/>
          <p:cNvSpPr/>
          <p:nvPr userDrawn="1"/>
        </p:nvSpPr>
        <p:spPr>
          <a:xfrm>
            <a:off x="267629" y="1268760"/>
            <a:ext cx="8624851" cy="4864411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0"/>
            <a:ext cx="1187450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D4252-0CAA-4D35-BCCF-A53B0A29EB6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5876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" name="Rechteck 9"/>
          <p:cNvSpPr/>
          <p:nvPr userDrawn="1"/>
        </p:nvSpPr>
        <p:spPr>
          <a:xfrm>
            <a:off x="386733" y="6368198"/>
            <a:ext cx="6192688" cy="3046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165100" indent="-90170" algn="ctr">
              <a:lnSpc>
                <a:spcPct val="115000"/>
              </a:lnSpc>
              <a:spcAft>
                <a:spcPts val="1000"/>
              </a:spcAft>
            </a:pP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  <a:endParaRPr lang="de-DE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D4252-0CAA-4D35-BCCF-A53B0A29EB6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6460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9232" y="196723"/>
            <a:ext cx="9001000" cy="792088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Modul 2</a:t>
            </a:r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961027"/>
              </p:ext>
            </p:extLst>
          </p:nvPr>
        </p:nvGraphicFramePr>
        <p:xfrm>
          <a:off x="465138" y="16065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Foliennummernplatzhalt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012160" y="6309320"/>
            <a:ext cx="2895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de-DE" altLang="de-DE" sz="1200" dirty="0" smtClean="0">
                <a:solidFill>
                  <a:srgbClr val="0098A1"/>
                </a:solidFill>
              </a:rPr>
              <a:t>1</a:t>
            </a:r>
            <a:endParaRPr lang="de-DE" altLang="de-DE" sz="1200" dirty="0">
              <a:solidFill>
                <a:srgbClr val="0098A1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6822704" y="5912015"/>
            <a:ext cx="22475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Quellenangaben zu den Items siehe Buch S.31f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13108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9232" y="196723"/>
            <a:ext cx="9001000" cy="792088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Modul 2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9889337"/>
              </p:ext>
            </p:extLst>
          </p:nvPr>
        </p:nvGraphicFramePr>
        <p:xfrm>
          <a:off x="457200" y="1196752"/>
          <a:ext cx="8229600" cy="4929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Foliennummernplatzhalt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012160" y="6309320"/>
            <a:ext cx="2895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de-DE" altLang="de-DE" sz="1200" dirty="0" smtClean="0">
                <a:solidFill>
                  <a:srgbClr val="0098A1"/>
                </a:solidFill>
              </a:rPr>
              <a:t>10</a:t>
            </a:r>
            <a:endParaRPr lang="de-DE" altLang="de-DE" sz="1200" dirty="0">
              <a:solidFill>
                <a:srgbClr val="0098A1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822704" y="5912015"/>
            <a:ext cx="22475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Quellenangaben zu den Items siehe Buch S.31f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62308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9232" y="196723"/>
            <a:ext cx="9001000" cy="792088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Modul 2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8554737"/>
              </p:ext>
            </p:extLst>
          </p:nvPr>
        </p:nvGraphicFramePr>
        <p:xfrm>
          <a:off x="467544" y="1256404"/>
          <a:ext cx="8229600" cy="1913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Diagram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902087"/>
              </p:ext>
            </p:extLst>
          </p:nvPr>
        </p:nvGraphicFramePr>
        <p:xfrm>
          <a:off x="683568" y="3437160"/>
          <a:ext cx="8013576" cy="2651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Foliennummernplatzhalt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012160" y="6309320"/>
            <a:ext cx="2895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de-DE" altLang="de-DE" sz="1200" dirty="0" smtClean="0">
                <a:solidFill>
                  <a:srgbClr val="0098A1"/>
                </a:solidFill>
              </a:rPr>
              <a:t>11</a:t>
            </a:r>
            <a:endParaRPr lang="de-DE" altLang="de-DE" sz="1200" dirty="0">
              <a:solidFill>
                <a:srgbClr val="0098A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822704" y="5912015"/>
            <a:ext cx="22475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Quellenangaben zu den Items siehe Buch S.31f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77555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9232" y="196723"/>
            <a:ext cx="9001000" cy="792088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Modul 2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5784122"/>
              </p:ext>
            </p:extLst>
          </p:nvPr>
        </p:nvGraphicFramePr>
        <p:xfrm>
          <a:off x="467544" y="134076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Foliennummernplatzhalt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012160" y="6309320"/>
            <a:ext cx="2895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de-DE" altLang="de-DE" sz="1200" dirty="0" smtClean="0">
                <a:solidFill>
                  <a:srgbClr val="0098A1"/>
                </a:solidFill>
              </a:rPr>
              <a:t>12</a:t>
            </a:r>
            <a:endParaRPr lang="de-DE" altLang="de-DE" sz="1200" dirty="0">
              <a:solidFill>
                <a:srgbClr val="0098A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822704" y="5912015"/>
            <a:ext cx="22475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Quellenangaben zu den Items siehe Buch S.31f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65371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3"/>
          <p:cNvSpPr txBox="1">
            <a:spLocks/>
          </p:cNvSpPr>
          <p:nvPr/>
        </p:nvSpPr>
        <p:spPr>
          <a:xfrm>
            <a:off x="107504" y="260648"/>
            <a:ext cx="9001000" cy="792088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Modul 2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3815090"/>
              </p:ext>
            </p:extLst>
          </p:nvPr>
        </p:nvGraphicFramePr>
        <p:xfrm>
          <a:off x="107504" y="1340768"/>
          <a:ext cx="8856984" cy="47917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012160" y="6309320"/>
            <a:ext cx="2895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de-DE" altLang="de-DE" sz="1200" dirty="0" smtClean="0">
                <a:solidFill>
                  <a:srgbClr val="0098A1"/>
                </a:solidFill>
              </a:rPr>
              <a:t>2</a:t>
            </a:r>
            <a:endParaRPr lang="de-DE" altLang="de-DE" sz="1200" dirty="0">
              <a:solidFill>
                <a:srgbClr val="0098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44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5584183"/>
              </p:ext>
            </p:extLst>
          </p:nvPr>
        </p:nvGraphicFramePr>
        <p:xfrm>
          <a:off x="293688" y="138605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36588" y="26795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Modul 2</a:t>
            </a:r>
            <a:endParaRPr lang="de-DE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012160" y="6309320"/>
            <a:ext cx="2895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de-DE" altLang="de-DE" sz="1200" dirty="0" smtClean="0">
                <a:solidFill>
                  <a:srgbClr val="0098A1"/>
                </a:solidFill>
              </a:rPr>
              <a:t>3</a:t>
            </a:r>
            <a:endParaRPr lang="de-DE" altLang="de-DE" sz="1200" dirty="0">
              <a:solidFill>
                <a:srgbClr val="0098A1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822704" y="5912015"/>
            <a:ext cx="22475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Quellenangaben zu den Items siehe Buch S.31f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53824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9232" y="196723"/>
            <a:ext cx="9001000" cy="792088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Modul 2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7754033"/>
              </p:ext>
            </p:extLst>
          </p:nvPr>
        </p:nvGraphicFramePr>
        <p:xfrm>
          <a:off x="454932" y="1340768"/>
          <a:ext cx="82296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feld 1"/>
          <p:cNvSpPr txBox="1"/>
          <p:nvPr/>
        </p:nvSpPr>
        <p:spPr>
          <a:xfrm>
            <a:off x="4644008" y="1916832"/>
            <a:ext cx="3787838" cy="24157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dirty="0"/>
              <a:t>trifft nicht zu         </a:t>
            </a:r>
            <a:r>
              <a:rPr lang="de-DE" sz="1100" dirty="0" smtClean="0"/>
              <a:t>                                   </a:t>
            </a:r>
            <a:r>
              <a:rPr lang="de-DE" sz="1100" dirty="0"/>
              <a:t>==&gt;            </a:t>
            </a:r>
            <a:r>
              <a:rPr lang="de-DE" sz="1100" dirty="0" smtClean="0"/>
              <a:t>       </a:t>
            </a:r>
            <a:r>
              <a:rPr lang="de-DE" sz="1100" dirty="0"/>
              <a:t>trifft voll zu</a:t>
            </a:r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012160" y="6309320"/>
            <a:ext cx="2895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de-DE" altLang="de-DE" sz="1200" dirty="0" smtClean="0">
                <a:solidFill>
                  <a:srgbClr val="0098A1"/>
                </a:solidFill>
              </a:rPr>
              <a:t>4</a:t>
            </a:r>
            <a:endParaRPr lang="de-DE" altLang="de-DE" sz="1200" dirty="0">
              <a:solidFill>
                <a:srgbClr val="0098A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822704" y="5912015"/>
            <a:ext cx="22475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Quellenangaben zu den Items siehe Buch S.31f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65023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9232" y="196723"/>
            <a:ext cx="9001000" cy="792088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Modul 2</a:t>
            </a:r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788456"/>
              </p:ext>
            </p:extLst>
          </p:nvPr>
        </p:nvGraphicFramePr>
        <p:xfrm>
          <a:off x="323528" y="1067776"/>
          <a:ext cx="9074768" cy="5159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Foliennummernplatzhalt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012160" y="6309320"/>
            <a:ext cx="2895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de-DE" altLang="de-DE" sz="1200" dirty="0" smtClean="0">
                <a:solidFill>
                  <a:srgbClr val="0098A1"/>
                </a:solidFill>
              </a:rPr>
              <a:t>5</a:t>
            </a:r>
            <a:endParaRPr lang="de-DE" altLang="de-DE" sz="1200" dirty="0">
              <a:solidFill>
                <a:srgbClr val="0098A1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827584" y="5921274"/>
            <a:ext cx="22475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Quellenangaben zu den Items siehe Buch S.31f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86960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9232" y="196723"/>
            <a:ext cx="9001000" cy="792088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Modul 2 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0293226"/>
              </p:ext>
            </p:extLst>
          </p:nvPr>
        </p:nvGraphicFramePr>
        <p:xfrm>
          <a:off x="395536" y="134076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Foliennummernplatzhalt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012160" y="6309320"/>
            <a:ext cx="2895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de-DE" altLang="de-DE" sz="1200" dirty="0" smtClean="0">
                <a:solidFill>
                  <a:srgbClr val="0098A1"/>
                </a:solidFill>
              </a:rPr>
              <a:t>6</a:t>
            </a:r>
            <a:endParaRPr lang="de-DE" altLang="de-DE" sz="1200" dirty="0">
              <a:solidFill>
                <a:srgbClr val="0098A1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822704" y="5912015"/>
            <a:ext cx="22475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Quellenangaben zu den Items siehe Buch S.31f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74499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9232" y="196723"/>
            <a:ext cx="9001000" cy="792088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Modul 2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0764193"/>
              </p:ext>
            </p:extLst>
          </p:nvPr>
        </p:nvGraphicFramePr>
        <p:xfrm>
          <a:off x="539552" y="1315887"/>
          <a:ext cx="8229600" cy="4713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Foliennummernplatzhalt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012160" y="6309320"/>
            <a:ext cx="2895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de-DE" altLang="de-DE" sz="1200" dirty="0" smtClean="0">
                <a:solidFill>
                  <a:srgbClr val="0098A1"/>
                </a:solidFill>
              </a:rPr>
              <a:t>7</a:t>
            </a:r>
            <a:endParaRPr lang="de-DE" altLang="de-DE" sz="1200" dirty="0">
              <a:solidFill>
                <a:srgbClr val="0098A1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822704" y="5912015"/>
            <a:ext cx="22475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Quellenangaben zu den Items siehe Buch S.31f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0564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9232" y="196723"/>
            <a:ext cx="9001000" cy="792088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Modul 2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8606209"/>
              </p:ext>
            </p:extLst>
          </p:nvPr>
        </p:nvGraphicFramePr>
        <p:xfrm>
          <a:off x="465138" y="1268760"/>
          <a:ext cx="8229600" cy="48637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012160" y="6309320"/>
            <a:ext cx="2895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de-DE" altLang="de-DE" sz="1200" dirty="0" smtClean="0">
                <a:solidFill>
                  <a:srgbClr val="0098A1"/>
                </a:solidFill>
              </a:rPr>
              <a:t>8</a:t>
            </a:r>
            <a:endParaRPr lang="de-DE" altLang="de-DE" sz="1200" dirty="0">
              <a:solidFill>
                <a:srgbClr val="0098A1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822704" y="5912015"/>
            <a:ext cx="22475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Quellenangaben zu den Items siehe Buch S.31f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19578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9232" y="196723"/>
            <a:ext cx="9001000" cy="792088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Modul 2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2583051"/>
              </p:ext>
            </p:extLst>
          </p:nvPr>
        </p:nvGraphicFramePr>
        <p:xfrm>
          <a:off x="539552" y="1340768"/>
          <a:ext cx="822960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Foliennummernplatzhalt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012160" y="6309320"/>
            <a:ext cx="2895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de-DE" altLang="de-DE" sz="1200" dirty="0" smtClean="0">
                <a:solidFill>
                  <a:srgbClr val="0098A1"/>
                </a:solidFill>
              </a:rPr>
              <a:t>9</a:t>
            </a:r>
            <a:endParaRPr lang="de-DE" altLang="de-DE" sz="1200" dirty="0">
              <a:solidFill>
                <a:srgbClr val="0098A1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822704" y="5912015"/>
            <a:ext cx="22475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Quellenangaben zu den Items siehe Buch S.31f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55581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280</Words>
  <Application>Microsoft Office PowerPoint</Application>
  <PresentationFormat>Bildschirmpräsentation (4:3)</PresentationFormat>
  <Paragraphs>70</Paragraphs>
  <Slides>12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1_Larissa</vt:lpstr>
      <vt:lpstr>Modul 2</vt:lpstr>
      <vt:lpstr>PowerPoint-Präsentation</vt:lpstr>
      <vt:lpstr>Modul 2</vt:lpstr>
      <vt:lpstr>Modul 2</vt:lpstr>
      <vt:lpstr>Modul 2</vt:lpstr>
      <vt:lpstr>Modul 2 </vt:lpstr>
      <vt:lpstr>Modul 2</vt:lpstr>
      <vt:lpstr>Modul 2</vt:lpstr>
      <vt:lpstr>Modul 2</vt:lpstr>
      <vt:lpstr>Modul 2</vt:lpstr>
      <vt:lpstr>Modul 2</vt:lpstr>
      <vt:lpstr>Modul 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Antje Ducki</dc:creator>
  <cp:lastModifiedBy>Daniela Kunze</cp:lastModifiedBy>
  <cp:revision>150</cp:revision>
  <dcterms:created xsi:type="dcterms:W3CDTF">2013-06-09T08:55:14Z</dcterms:created>
  <dcterms:modified xsi:type="dcterms:W3CDTF">2016-05-10T11:10:45Z</dcterms:modified>
</cp:coreProperties>
</file>