
<file path=[Content_Types].xml><?xml version="1.0" encoding="utf-8"?>
<Types xmlns="http://schemas.openxmlformats.org/package/2006/content-types">
  <Default Extension="png" ContentType="image/png"/>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2"/>
  </p:notesMasterIdLst>
  <p:handoutMasterIdLst>
    <p:handoutMasterId r:id="rId23"/>
  </p:handoutMasterIdLst>
  <p:sldIdLst>
    <p:sldId id="263" r:id="rId2"/>
    <p:sldId id="266" r:id="rId3"/>
    <p:sldId id="267" r:id="rId4"/>
    <p:sldId id="268" r:id="rId5"/>
    <p:sldId id="270" r:id="rId6"/>
    <p:sldId id="265" r:id="rId7"/>
    <p:sldId id="272" r:id="rId8"/>
    <p:sldId id="274" r:id="rId9"/>
    <p:sldId id="273" r:id="rId10"/>
    <p:sldId id="278" r:id="rId11"/>
    <p:sldId id="286" r:id="rId12"/>
    <p:sldId id="280" r:id="rId13"/>
    <p:sldId id="287" r:id="rId14"/>
    <p:sldId id="284" r:id="rId15"/>
    <p:sldId id="285" r:id="rId16"/>
    <p:sldId id="299" r:id="rId17"/>
    <p:sldId id="301" r:id="rId18"/>
    <p:sldId id="302" r:id="rId19"/>
    <p:sldId id="291" r:id="rId20"/>
    <p:sldId id="292"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2D"/>
    <a:srgbClr val="0082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48" autoAdjust="0"/>
  </p:normalViewPr>
  <p:slideViewPr>
    <p:cSldViewPr>
      <p:cViewPr varScale="1">
        <p:scale>
          <a:sx n="69" d="100"/>
          <a:sy n="69" d="100"/>
        </p:scale>
        <p:origin x="494"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p:cViewPr varScale="1">
        <p:scale>
          <a:sx n="55" d="100"/>
          <a:sy n="55" d="100"/>
        </p:scale>
        <p:origin x="1766" y="6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171717171717113E-2"/>
          <c:y val="6.2622309197651688E-2"/>
          <c:w val="0.58838383838383901"/>
          <c:h val="0.8043052837573389"/>
        </c:manualLayout>
      </c:layout>
      <c:barChart>
        <c:barDir val="col"/>
        <c:grouping val="clustered"/>
        <c:varyColors val="0"/>
        <c:ser>
          <c:idx val="0"/>
          <c:order val="0"/>
          <c:tx>
            <c:strRef>
              <c:f>Sheet1!$A$2</c:f>
              <c:strCache>
                <c:ptCount val="1"/>
                <c:pt idx="0">
                  <c:v>Mitarbeiterengagement</c:v>
                </c:pt>
              </c:strCache>
            </c:strRef>
          </c:tx>
          <c:invertIfNegative val="0"/>
          <c:dLbls>
            <c:spPr>
              <a:noFill/>
              <a:ln>
                <a:noFill/>
              </a:ln>
              <a:effectLst/>
            </c:spPr>
            <c:txPr>
              <a:bodyPr/>
              <a:lstStyle/>
              <a:p>
                <a:pPr>
                  <a:defRPr sz="1400"/>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Sheet1!$B$1:$C$1</c:f>
              <c:strCache>
                <c:ptCount val="2"/>
                <c:pt idx="0">
                  <c:v>Top 30</c:v>
                </c:pt>
                <c:pt idx="1">
                  <c:v>Bottom 30</c:v>
                </c:pt>
              </c:strCache>
            </c:strRef>
          </c:cat>
          <c:val>
            <c:numRef>
              <c:f>Sheet1!$B$2:$C$2</c:f>
              <c:numCache>
                <c:formatCode>0%</c:formatCode>
                <c:ptCount val="2"/>
                <c:pt idx="0">
                  <c:v>0.23</c:v>
                </c:pt>
                <c:pt idx="1">
                  <c:v>0.03</c:v>
                </c:pt>
              </c:numCache>
            </c:numRef>
          </c:val>
        </c:ser>
        <c:ser>
          <c:idx val="1"/>
          <c:order val="1"/>
          <c:tx>
            <c:strRef>
              <c:f>Sheet1!$A$3</c:f>
              <c:strCache>
                <c:ptCount val="1"/>
                <c:pt idx="0">
                  <c:v>Qualität des Produkts</c:v>
                </c:pt>
              </c:strCache>
            </c:strRef>
          </c:tx>
          <c:invertIfNegative val="0"/>
          <c:dLbls>
            <c:spPr>
              <a:noFill/>
              <a:ln>
                <a:noFill/>
              </a:ln>
              <a:effectLst/>
            </c:spPr>
            <c:txPr>
              <a:bodyPr/>
              <a:lstStyle/>
              <a:p>
                <a:pPr>
                  <a:defRPr sz="1400"/>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Sheet1!$B$1:$C$1</c:f>
              <c:strCache>
                <c:ptCount val="2"/>
                <c:pt idx="0">
                  <c:v>Top 30</c:v>
                </c:pt>
                <c:pt idx="1">
                  <c:v>Bottom 30</c:v>
                </c:pt>
              </c:strCache>
            </c:strRef>
          </c:cat>
          <c:val>
            <c:numRef>
              <c:f>Sheet1!$B$3:$C$3</c:f>
              <c:numCache>
                <c:formatCode>0%</c:formatCode>
                <c:ptCount val="2"/>
                <c:pt idx="0">
                  <c:v>0.13</c:v>
                </c:pt>
                <c:pt idx="1">
                  <c:v>0.17</c:v>
                </c:pt>
              </c:numCache>
            </c:numRef>
          </c:val>
        </c:ser>
        <c:ser>
          <c:idx val="2"/>
          <c:order val="2"/>
          <c:tx>
            <c:strRef>
              <c:f>Sheet1!$A$4</c:f>
              <c:strCache>
                <c:ptCount val="1"/>
                <c:pt idx="0">
                  <c:v>Preis</c:v>
                </c:pt>
              </c:strCache>
            </c:strRef>
          </c:tx>
          <c:invertIfNegative val="0"/>
          <c:dLbls>
            <c:spPr>
              <a:noFill/>
              <a:ln>
                <a:noFill/>
              </a:ln>
              <a:effectLst/>
            </c:spPr>
            <c:txPr>
              <a:bodyPr/>
              <a:lstStyle/>
              <a:p>
                <a:pPr>
                  <a:defRPr sz="1400"/>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Sheet1!$B$1:$C$1</c:f>
              <c:strCache>
                <c:ptCount val="2"/>
                <c:pt idx="0">
                  <c:v>Top 30</c:v>
                </c:pt>
                <c:pt idx="1">
                  <c:v>Bottom 30</c:v>
                </c:pt>
              </c:strCache>
            </c:strRef>
          </c:cat>
          <c:val>
            <c:numRef>
              <c:f>Sheet1!$B$4:$C$4</c:f>
              <c:numCache>
                <c:formatCode>0%</c:formatCode>
                <c:ptCount val="2"/>
                <c:pt idx="0">
                  <c:v>0.1</c:v>
                </c:pt>
                <c:pt idx="1">
                  <c:v>0.21</c:v>
                </c:pt>
              </c:numCache>
            </c:numRef>
          </c:val>
        </c:ser>
        <c:ser>
          <c:idx val="3"/>
          <c:order val="3"/>
          <c:tx>
            <c:strRef>
              <c:f>Sheet1!$A$5</c:f>
              <c:strCache>
                <c:ptCount val="1"/>
                <c:pt idx="0">
                  <c:v>Flexibilität</c:v>
                </c:pt>
              </c:strCache>
            </c:strRef>
          </c:tx>
          <c:invertIfNegative val="0"/>
          <c:dLbls>
            <c:spPr>
              <a:noFill/>
              <a:ln>
                <a:noFill/>
              </a:ln>
              <a:effectLst/>
            </c:spPr>
            <c:txPr>
              <a:bodyPr/>
              <a:lstStyle/>
              <a:p>
                <a:pPr>
                  <a:defRPr sz="1400"/>
                </a:pPr>
                <a:endParaRPr lang="de-DE"/>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Sheet1!$B$1:$C$1</c:f>
              <c:strCache>
                <c:ptCount val="2"/>
                <c:pt idx="0">
                  <c:v>Top 30</c:v>
                </c:pt>
                <c:pt idx="1">
                  <c:v>Bottom 30</c:v>
                </c:pt>
              </c:strCache>
            </c:strRef>
          </c:cat>
          <c:val>
            <c:numRef>
              <c:f>Sheet1!$B$5:$C$5</c:f>
              <c:numCache>
                <c:formatCode>0%</c:formatCode>
                <c:ptCount val="2"/>
                <c:pt idx="0">
                  <c:v>0.13</c:v>
                </c:pt>
                <c:pt idx="1">
                  <c:v>7.0000000000000007E-2</c:v>
                </c:pt>
              </c:numCache>
            </c:numRef>
          </c:val>
        </c:ser>
        <c:dLbls>
          <c:showLegendKey val="0"/>
          <c:showVal val="1"/>
          <c:showCatName val="0"/>
          <c:showSerName val="0"/>
          <c:showPercent val="0"/>
          <c:showBubbleSize val="0"/>
        </c:dLbls>
        <c:gapWidth val="150"/>
        <c:axId val="249854384"/>
        <c:axId val="249858304"/>
      </c:barChart>
      <c:catAx>
        <c:axId val="249854384"/>
        <c:scaling>
          <c:orientation val="minMax"/>
        </c:scaling>
        <c:delete val="0"/>
        <c:axPos val="b"/>
        <c:numFmt formatCode="General" sourceLinked="1"/>
        <c:majorTickMark val="out"/>
        <c:minorTickMark val="none"/>
        <c:tickLblPos val="nextTo"/>
        <c:txPr>
          <a:bodyPr rot="0" vert="horz"/>
          <a:lstStyle/>
          <a:p>
            <a:pPr>
              <a:defRPr/>
            </a:pPr>
            <a:endParaRPr lang="de-DE"/>
          </a:p>
        </c:txPr>
        <c:crossAx val="249858304"/>
        <c:crosses val="autoZero"/>
        <c:auto val="1"/>
        <c:lblAlgn val="ctr"/>
        <c:lblOffset val="100"/>
        <c:tickLblSkip val="1"/>
        <c:tickMarkSkip val="1"/>
        <c:noMultiLvlLbl val="0"/>
      </c:catAx>
      <c:valAx>
        <c:axId val="249858304"/>
        <c:scaling>
          <c:orientation val="minMax"/>
        </c:scaling>
        <c:delete val="0"/>
        <c:axPos val="l"/>
        <c:majorGridlines/>
        <c:numFmt formatCode="0%" sourceLinked="1"/>
        <c:majorTickMark val="out"/>
        <c:minorTickMark val="none"/>
        <c:tickLblPos val="nextTo"/>
        <c:txPr>
          <a:bodyPr rot="0" vert="horz"/>
          <a:lstStyle/>
          <a:p>
            <a:pPr>
              <a:defRPr sz="1200"/>
            </a:pPr>
            <a:endParaRPr lang="de-DE"/>
          </a:p>
        </c:txPr>
        <c:crossAx val="249854384"/>
        <c:crosses val="autoZero"/>
        <c:crossBetween val="between"/>
      </c:valAx>
    </c:plotArea>
    <c:legend>
      <c:legendPos val="r"/>
      <c:layout>
        <c:manualLayout>
          <c:xMode val="edge"/>
          <c:yMode val="edge"/>
          <c:x val="0.69318181818181912"/>
          <c:y val="0.3248532289628181"/>
          <c:w val="0.30176767676767707"/>
          <c:h val="0.27592954990215307"/>
        </c:manualLayout>
      </c:layout>
      <c:overlay val="0"/>
      <c:txPr>
        <a:bodyPr/>
        <a:lstStyle/>
        <a:p>
          <a:pPr>
            <a:defRPr sz="1200"/>
          </a:pPr>
          <a:endParaRPr lang="de-DE"/>
        </a:p>
      </c:txPr>
    </c:legend>
    <c:plotVisOnly val="1"/>
    <c:dispBlanksAs val="gap"/>
    <c:showDLblsOverMax val="0"/>
  </c:chart>
  <c:txPr>
    <a:bodyPr/>
    <a:lstStyle/>
    <a:p>
      <a:pPr>
        <a:defRPr sz="1800"/>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Datenreihe 1</c:v>
                </c:pt>
              </c:strCache>
            </c:strRef>
          </c:tx>
          <c:spPr>
            <a:solidFill>
              <a:schemeClr val="accent3">
                <a:lumMod val="75000"/>
              </a:schemeClr>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Tabelle1!$A$2:$A$6</c:f>
              <c:strCache>
                <c:ptCount val="5"/>
                <c:pt idx="0">
                  <c:v>Arbeitsinhalt</c:v>
                </c:pt>
                <c:pt idx="1">
                  <c:v>Arbeitsklima</c:v>
                </c:pt>
                <c:pt idx="2">
                  <c:v>Wertschätzung</c:v>
                </c:pt>
                <c:pt idx="3">
                  <c:v>Tätigkeitsspielraum</c:v>
                </c:pt>
                <c:pt idx="4">
                  <c:v>Erfolg</c:v>
                </c:pt>
              </c:strCache>
            </c:strRef>
          </c:cat>
          <c:val>
            <c:numRef>
              <c:f>Tabelle1!$B$2:$B$6</c:f>
              <c:numCache>
                <c:formatCode>General</c:formatCode>
                <c:ptCount val="5"/>
                <c:pt idx="0">
                  <c:v>36</c:v>
                </c:pt>
                <c:pt idx="1">
                  <c:v>30</c:v>
                </c:pt>
                <c:pt idx="2">
                  <c:v>15</c:v>
                </c:pt>
                <c:pt idx="3">
                  <c:v>14</c:v>
                </c:pt>
                <c:pt idx="4">
                  <c:v>12</c:v>
                </c:pt>
              </c:numCache>
            </c:numRef>
          </c:val>
        </c:ser>
        <c:dLbls>
          <c:showLegendKey val="0"/>
          <c:showVal val="1"/>
          <c:showCatName val="0"/>
          <c:showSerName val="0"/>
          <c:showPercent val="0"/>
          <c:showBubbleSize val="0"/>
        </c:dLbls>
        <c:gapWidth val="150"/>
        <c:overlap val="-25"/>
        <c:axId val="249855560"/>
        <c:axId val="249856736"/>
      </c:barChart>
      <c:catAx>
        <c:axId val="249855560"/>
        <c:scaling>
          <c:orientation val="minMax"/>
        </c:scaling>
        <c:delete val="0"/>
        <c:axPos val="b"/>
        <c:numFmt formatCode="General" sourceLinked="0"/>
        <c:majorTickMark val="none"/>
        <c:minorTickMark val="none"/>
        <c:tickLblPos val="nextTo"/>
        <c:crossAx val="249856736"/>
        <c:crosses val="autoZero"/>
        <c:auto val="1"/>
        <c:lblAlgn val="ctr"/>
        <c:lblOffset val="100"/>
        <c:noMultiLvlLbl val="0"/>
      </c:catAx>
      <c:valAx>
        <c:axId val="249856736"/>
        <c:scaling>
          <c:orientation val="minMax"/>
        </c:scaling>
        <c:delete val="1"/>
        <c:axPos val="l"/>
        <c:numFmt formatCode="General" sourceLinked="1"/>
        <c:majorTickMark val="out"/>
        <c:minorTickMark val="none"/>
        <c:tickLblPos val="none"/>
        <c:crossAx val="249855560"/>
        <c:crosses val="autoZero"/>
        <c:crossBetween val="between"/>
      </c:valAx>
    </c:plotArea>
    <c:plotVisOnly val="1"/>
    <c:dispBlanksAs val="gap"/>
    <c:showDLblsOverMax val="0"/>
  </c:chart>
  <c:txPr>
    <a:bodyPr/>
    <a:lstStyle/>
    <a:p>
      <a:pPr>
        <a:defRPr sz="1800"/>
      </a:pPr>
      <a:endParaRPr lang="de-DE"/>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7E0433-D59F-4EBF-9C96-5E4EE0B77482}" type="datetimeFigureOut">
              <a:rPr lang="de-DE" smtClean="0"/>
              <a:pPr/>
              <a:t>10.05.2016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614F89-5D27-4A59-AB7C-0921FCE3860F}" type="slidenum">
              <a:rPr lang="de-DE" smtClean="0"/>
              <a:pPr/>
              <a:t>‹Nr.›</a:t>
            </a:fld>
            <a:endParaRPr lang="de-DE"/>
          </a:p>
        </p:txBody>
      </p:sp>
    </p:spTree>
    <p:extLst>
      <p:ext uri="{BB962C8B-B14F-4D97-AF65-F5344CB8AC3E}">
        <p14:creationId xmlns:p14="http://schemas.microsoft.com/office/powerpoint/2010/main" val="141028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CDA04B-2483-4095-868C-07F2051048B0}" type="datetimeFigureOut">
              <a:rPr lang="de-DE" smtClean="0"/>
              <a:pPr/>
              <a:t>10.05.2016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B0C0AB-4724-4DFA-B980-0E45769A3E01}" type="slidenum">
              <a:rPr lang="de-DE" smtClean="0"/>
              <a:pPr/>
              <a:t>‹Nr.›</a:t>
            </a:fld>
            <a:endParaRPr lang="de-DE"/>
          </a:p>
        </p:txBody>
      </p:sp>
    </p:spTree>
    <p:extLst>
      <p:ext uri="{BB962C8B-B14F-4D97-AF65-F5344CB8AC3E}">
        <p14:creationId xmlns:p14="http://schemas.microsoft.com/office/powerpoint/2010/main" val="2595766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e.wikipedia.org/wiki/Spezial:ISBN-Suche/978349917395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B0C0AB-4724-4DFA-B980-0E45769A3E01}" type="slidenum">
              <a:rPr lang="de-DE" smtClean="0"/>
              <a:pPr/>
              <a:t>1</a:t>
            </a:fld>
            <a:endParaRPr lang="de-DE"/>
          </a:p>
        </p:txBody>
      </p:sp>
    </p:spTree>
    <p:extLst>
      <p:ext uri="{BB962C8B-B14F-4D97-AF65-F5344CB8AC3E}">
        <p14:creationId xmlns:p14="http://schemas.microsoft.com/office/powerpoint/2010/main" val="22715474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a:ln/>
        </p:spPr>
      </p:sp>
      <p:sp>
        <p:nvSpPr>
          <p:cNvPr id="39939"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latin typeface="Arial" pitchFamily="34" charset="0"/>
            </a:endParaRPr>
          </a:p>
        </p:txBody>
      </p:sp>
      <p:sp>
        <p:nvSpPr>
          <p:cNvPr id="399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BC1F559F-0141-41CD-B8C9-C0556E70BE65}" type="slidenum">
              <a:rPr lang="de-DE" smtClean="0"/>
              <a:pPr eaLnBrk="1" hangingPunct="1"/>
              <a:t>15</a:t>
            </a:fld>
            <a:endParaRPr lang="de-DE" smtClean="0"/>
          </a:p>
        </p:txBody>
      </p:sp>
    </p:spTree>
    <p:extLst>
      <p:ext uri="{BB962C8B-B14F-4D97-AF65-F5344CB8AC3E}">
        <p14:creationId xmlns:p14="http://schemas.microsoft.com/office/powerpoint/2010/main" val="3963971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FB0C0AB-4724-4DFA-B980-0E45769A3E01}" type="slidenum">
              <a:rPr lang="de-DE" smtClean="0"/>
              <a:pPr/>
              <a:t>2</a:t>
            </a:fld>
            <a:endParaRPr lang="de-DE"/>
          </a:p>
        </p:txBody>
      </p:sp>
    </p:spTree>
    <p:extLst>
      <p:ext uri="{BB962C8B-B14F-4D97-AF65-F5344CB8AC3E}">
        <p14:creationId xmlns:p14="http://schemas.microsoft.com/office/powerpoint/2010/main" val="90448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latin typeface="Arial" pitchFamily="34" charset="0"/>
            </a:endParaRPr>
          </a:p>
        </p:txBody>
      </p:sp>
    </p:spTree>
    <p:extLst>
      <p:ext uri="{BB962C8B-B14F-4D97-AF65-F5344CB8AC3E}">
        <p14:creationId xmlns:p14="http://schemas.microsoft.com/office/powerpoint/2010/main" val="951086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latin typeface="Arial" pitchFamily="34" charset="0"/>
            </a:endParaRPr>
          </a:p>
        </p:txBody>
      </p:sp>
    </p:spTree>
    <p:extLst>
      <p:ext uri="{BB962C8B-B14F-4D97-AF65-F5344CB8AC3E}">
        <p14:creationId xmlns:p14="http://schemas.microsoft.com/office/powerpoint/2010/main" val="3588019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latin typeface="Arial" pitchFamily="34" charset="0"/>
            </a:endParaRPr>
          </a:p>
        </p:txBody>
      </p:sp>
    </p:spTree>
    <p:extLst>
      <p:ext uri="{BB962C8B-B14F-4D97-AF65-F5344CB8AC3E}">
        <p14:creationId xmlns:p14="http://schemas.microsoft.com/office/powerpoint/2010/main" val="1455221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Abraham H. Maslow: </a:t>
            </a:r>
            <a:r>
              <a:rPr lang="de-DE" i="1" dirty="0" smtClean="0"/>
              <a:t>Motivation und Persönlichkeit</a:t>
            </a:r>
            <a:r>
              <a:rPr lang="de-DE" dirty="0" smtClean="0"/>
              <a:t> (Originaltitel: </a:t>
            </a:r>
            <a:r>
              <a:rPr lang="de-DE" i="1" dirty="0" smtClean="0"/>
              <a:t>Motivation </a:t>
            </a:r>
            <a:r>
              <a:rPr lang="de-DE" i="1" dirty="0" err="1" smtClean="0"/>
              <a:t>and</a:t>
            </a:r>
            <a:r>
              <a:rPr lang="de-DE" i="1" dirty="0" smtClean="0"/>
              <a:t> </a:t>
            </a:r>
            <a:r>
              <a:rPr lang="de-DE" i="1" dirty="0" err="1" smtClean="0"/>
              <a:t>Personality</a:t>
            </a:r>
            <a:r>
              <a:rPr lang="de-DE" dirty="0" smtClean="0"/>
              <a:t> Erstausgabe 1954, übersetzt von Paul </a:t>
            </a:r>
            <a:r>
              <a:rPr lang="de-DE" dirty="0" err="1" smtClean="0"/>
              <a:t>Kruntorad</a:t>
            </a:r>
            <a:r>
              <a:rPr lang="de-DE" dirty="0" smtClean="0"/>
              <a:t>) 12. Auflage, Rowohlt, Reinbek bei Hamburg 1981, </a:t>
            </a:r>
            <a:r>
              <a:rPr lang="de-DE" dirty="0" smtClean="0">
                <a:hlinkClick r:id="rId3"/>
              </a:rPr>
              <a:t>ISBN 978-3-499-17395-0</a:t>
            </a:r>
            <a:r>
              <a:rPr lang="de-DE" dirty="0" smtClean="0"/>
              <a:t> (= </a:t>
            </a:r>
            <a:r>
              <a:rPr lang="de-DE" i="1" dirty="0" err="1" smtClean="0"/>
              <a:t>rororo</a:t>
            </a:r>
            <a:r>
              <a:rPr lang="de-DE" i="1" dirty="0" smtClean="0"/>
              <a:t> </a:t>
            </a:r>
            <a:r>
              <a:rPr lang="de-DE" i="1" dirty="0" err="1" smtClean="0"/>
              <a:t>sachbuch</a:t>
            </a:r>
            <a:r>
              <a:rPr lang="de-DE" dirty="0" smtClean="0"/>
              <a:t> 17395).</a:t>
            </a:r>
            <a:endParaRPr lang="de-DE" dirty="0"/>
          </a:p>
        </p:txBody>
      </p:sp>
      <p:sp>
        <p:nvSpPr>
          <p:cNvPr id="4" name="Foliennummernplatzhalter 3"/>
          <p:cNvSpPr>
            <a:spLocks noGrp="1"/>
          </p:cNvSpPr>
          <p:nvPr>
            <p:ph type="sldNum" sz="quarter" idx="10"/>
          </p:nvPr>
        </p:nvSpPr>
        <p:spPr/>
        <p:txBody>
          <a:bodyPr/>
          <a:lstStyle/>
          <a:p>
            <a:fld id="{4FB0C0AB-4724-4DFA-B980-0E45769A3E01}" type="slidenum">
              <a:rPr lang="de-DE" smtClean="0"/>
              <a:pPr/>
              <a:t>7</a:t>
            </a:fld>
            <a:endParaRPr lang="de-DE"/>
          </a:p>
        </p:txBody>
      </p:sp>
    </p:spTree>
    <p:extLst>
      <p:ext uri="{BB962C8B-B14F-4D97-AF65-F5344CB8AC3E}">
        <p14:creationId xmlns:p14="http://schemas.microsoft.com/office/powerpoint/2010/main" val="3781106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Ergebnisse der 70</a:t>
            </a:r>
            <a:r>
              <a:rPr lang="de-DE" baseline="0" dirty="0" smtClean="0"/>
              <a:t> Motivationsinterviews (</a:t>
            </a:r>
            <a:r>
              <a:rPr lang="de-DE" baseline="0" dirty="0" err="1" smtClean="0"/>
              <a:t>HanDI</a:t>
            </a:r>
            <a:r>
              <a:rPr lang="de-DE" baseline="0" dirty="0" smtClean="0"/>
              <a:t>)</a:t>
            </a:r>
            <a:endParaRPr lang="de-DE" dirty="0"/>
          </a:p>
        </p:txBody>
      </p:sp>
      <p:sp>
        <p:nvSpPr>
          <p:cNvPr id="4" name="Foliennummernplatzhalter 3"/>
          <p:cNvSpPr>
            <a:spLocks noGrp="1"/>
          </p:cNvSpPr>
          <p:nvPr>
            <p:ph type="sldNum" sz="quarter" idx="10"/>
          </p:nvPr>
        </p:nvSpPr>
        <p:spPr/>
        <p:txBody>
          <a:bodyPr/>
          <a:lstStyle/>
          <a:p>
            <a:fld id="{4FB0C0AB-4724-4DFA-B980-0E45769A3E01}" type="slidenum">
              <a:rPr lang="de-DE" smtClean="0"/>
              <a:pPr/>
              <a:t>8</a:t>
            </a:fld>
            <a:endParaRPr lang="de-DE"/>
          </a:p>
        </p:txBody>
      </p:sp>
    </p:spTree>
    <p:extLst>
      <p:ext uri="{BB962C8B-B14F-4D97-AF65-F5344CB8AC3E}">
        <p14:creationId xmlns:p14="http://schemas.microsoft.com/office/powerpoint/2010/main" val="3331808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4E32D9AD-C29D-465F-A125-BC02BD04D0E1}" type="slidenum">
              <a:rPr lang="de-DE" smtClean="0"/>
              <a:pPr eaLnBrk="1" hangingPunct="1"/>
              <a:t>12</a:t>
            </a:fld>
            <a:endParaRPr lang="de-DE"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latin typeface="Arial" pitchFamily="34" charset="0"/>
            </a:endParaRPr>
          </a:p>
        </p:txBody>
      </p:sp>
    </p:spTree>
    <p:extLst>
      <p:ext uri="{BB962C8B-B14F-4D97-AF65-F5344CB8AC3E}">
        <p14:creationId xmlns:p14="http://schemas.microsoft.com/office/powerpoint/2010/main" val="3793476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a:ln/>
        </p:spPr>
      </p:sp>
      <p:sp>
        <p:nvSpPr>
          <p:cNvPr id="3891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latin typeface="Arial" pitchFamily="34" charset="0"/>
            </a:endParaRPr>
          </a:p>
        </p:txBody>
      </p:sp>
      <p:sp>
        <p:nvSpPr>
          <p:cNvPr id="3891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04BECD8F-0D44-4510-BE61-E0D330788B97}" type="slidenum">
              <a:rPr lang="de-DE" smtClean="0"/>
              <a:pPr eaLnBrk="1" hangingPunct="1"/>
              <a:t>14</a:t>
            </a:fld>
            <a:endParaRPr lang="de-DE" smtClean="0"/>
          </a:p>
        </p:txBody>
      </p:sp>
    </p:spTree>
    <p:extLst>
      <p:ext uri="{BB962C8B-B14F-4D97-AF65-F5344CB8AC3E}">
        <p14:creationId xmlns:p14="http://schemas.microsoft.com/office/powerpoint/2010/main" val="38037847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pSp>
        <p:nvGrpSpPr>
          <p:cNvPr id="10" name="Gruppieren 9"/>
          <p:cNvGrpSpPr/>
          <p:nvPr userDrawn="1"/>
        </p:nvGrpSpPr>
        <p:grpSpPr>
          <a:xfrm>
            <a:off x="-2268" y="0"/>
            <a:ext cx="9157843" cy="1200031"/>
            <a:chOff x="0" y="-138971"/>
            <a:chExt cx="9146268" cy="1482241"/>
          </a:xfrm>
        </p:grpSpPr>
        <p:pic>
          <p:nvPicPr>
            <p:cNvPr id="11" name="Bild 1"/>
            <p:cNvPicPr>
              <a:picLocks noChangeAspect="1"/>
            </p:cNvPicPr>
            <p:nvPr/>
          </p:nvPicPr>
          <p:blipFill>
            <a:blip r:embed="rId2" cstate="print"/>
            <a:stretch>
              <a:fillRect/>
            </a:stretch>
          </p:blipFill>
          <p:spPr>
            <a:xfrm>
              <a:off x="0" y="953084"/>
              <a:ext cx="9144000" cy="258589"/>
            </a:xfrm>
            <a:prstGeom prst="rect">
              <a:avLst/>
            </a:prstGeom>
          </p:spPr>
        </p:pic>
        <p:pic>
          <p:nvPicPr>
            <p:cNvPr id="12" name="Bild 3"/>
            <p:cNvPicPr>
              <a:picLocks noChangeAspect="1"/>
            </p:cNvPicPr>
            <p:nvPr/>
          </p:nvPicPr>
          <p:blipFill>
            <a:blip r:embed="rId3" cstate="print"/>
            <a:stretch>
              <a:fillRect/>
            </a:stretch>
          </p:blipFill>
          <p:spPr>
            <a:xfrm>
              <a:off x="0" y="1101229"/>
              <a:ext cx="9144000" cy="242041"/>
            </a:xfrm>
            <a:prstGeom prst="rect">
              <a:avLst/>
            </a:prstGeom>
          </p:spPr>
        </p:pic>
        <p:pic>
          <p:nvPicPr>
            <p:cNvPr id="13" name="Bild 4"/>
            <p:cNvPicPr>
              <a:picLocks noChangeAspect="1"/>
            </p:cNvPicPr>
            <p:nvPr/>
          </p:nvPicPr>
          <p:blipFill>
            <a:blip r:embed="rId4" cstate="print"/>
            <a:stretch>
              <a:fillRect/>
            </a:stretch>
          </p:blipFill>
          <p:spPr>
            <a:xfrm>
              <a:off x="0" y="-138971"/>
              <a:ext cx="9146268" cy="1129756"/>
            </a:xfrm>
            <a:prstGeom prst="rect">
              <a:avLst/>
            </a:prstGeom>
          </p:spPr>
        </p:pic>
      </p:grpSp>
      <p:sp>
        <p:nvSpPr>
          <p:cNvPr id="2" name="Titel 1"/>
          <p:cNvSpPr>
            <a:spLocks noGrp="1"/>
          </p:cNvSpPr>
          <p:nvPr>
            <p:ph type="title"/>
          </p:nvPr>
        </p:nvSpPr>
        <p:spPr>
          <a:xfrm>
            <a:off x="69232" y="196723"/>
            <a:ext cx="9001000" cy="792088"/>
          </a:xfrm>
          <a:prstGeom prst="rect">
            <a:avLst/>
          </a:prstGeom>
          <a:noFill/>
          <a:ln>
            <a:noFill/>
          </a:ln>
        </p:spPr>
        <p:txBody>
          <a:bodyPr/>
          <a:lstStyle>
            <a:lvl1pPr algn="r">
              <a:defRPr sz="3600" b="0"/>
            </a:lvl1pPr>
          </a:lstStyle>
          <a:p>
            <a:r>
              <a:rPr lang="de-DE" dirty="0" smtClean="0"/>
              <a:t>Titelmasterformat durch Klicken bearbeiten</a:t>
            </a:r>
            <a:endParaRPr lang="de-DE" dirty="0"/>
          </a:p>
        </p:txBody>
      </p:sp>
      <p:sp>
        <p:nvSpPr>
          <p:cNvPr id="3" name="Inhaltsplatzhalter 2"/>
          <p:cNvSpPr>
            <a:spLocks noGrp="1"/>
          </p:cNvSpPr>
          <p:nvPr>
            <p:ph idx="1"/>
          </p:nvPr>
        </p:nvSpPr>
        <p:spPr>
          <a:xfrm>
            <a:off x="465254" y="1607208"/>
            <a:ext cx="8229600" cy="4525963"/>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a:xfrm>
            <a:off x="267629" y="6356350"/>
            <a:ext cx="6176579" cy="365125"/>
          </a:xfrm>
          <a:prstGeom prst="rect">
            <a:avLst/>
          </a:prstGeom>
        </p:spPr>
        <p:txBody>
          <a:bodyPr/>
          <a:lstStyle/>
          <a:p>
            <a:r>
              <a:rPr lang="de-DE" sz="1200" dirty="0" smtClean="0"/>
              <a:t>© Springer-Verlag Berlin Heidelberg 2016. Aus: A. Ducki et al.: Innovationen gesund gestalten</a:t>
            </a:r>
          </a:p>
          <a:p>
            <a:endParaRPr lang="de-DE" dirty="0" smtClean="0"/>
          </a:p>
          <a:p>
            <a:endParaRPr lang="de-DE" dirty="0"/>
          </a:p>
        </p:txBody>
      </p:sp>
      <p:sp>
        <p:nvSpPr>
          <p:cNvPr id="6" name="Foliennummernplatzhalter 5"/>
          <p:cNvSpPr>
            <a:spLocks noGrp="1"/>
          </p:cNvSpPr>
          <p:nvPr>
            <p:ph type="sldNum" sz="quarter" idx="12"/>
          </p:nvPr>
        </p:nvSpPr>
        <p:spPr/>
        <p:txBody>
          <a:bodyPr/>
          <a:lstStyle/>
          <a:p>
            <a:fld id="{7E6E2BF3-6303-4A70-87C0-10AE1A22473D}" type="slidenum">
              <a:rPr lang="de-DE" smtClean="0"/>
              <a:pPr/>
              <a:t>‹Nr.›</a:t>
            </a:fld>
            <a:endParaRPr lang="de-DE" dirty="0"/>
          </a:p>
        </p:txBody>
      </p:sp>
      <p:sp>
        <p:nvSpPr>
          <p:cNvPr id="8" name="Rechteck 7"/>
          <p:cNvSpPr/>
          <p:nvPr userDrawn="1"/>
        </p:nvSpPr>
        <p:spPr>
          <a:xfrm>
            <a:off x="267629" y="1268760"/>
            <a:ext cx="8624851" cy="486441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68288" y="0"/>
            <a:ext cx="118745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58768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6E2BF3-6303-4A70-87C0-10AE1A22473D}" type="slidenum">
              <a:rPr lang="de-DE" smtClean="0"/>
              <a:pPr/>
              <a:t>‹Nr.›</a:t>
            </a:fld>
            <a:endParaRPr lang="de-DE"/>
          </a:p>
        </p:txBody>
      </p:sp>
      <p:sp>
        <p:nvSpPr>
          <p:cNvPr id="7" name="Titelplatzhalter 6"/>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10" name="Datumsplatzhalter 9"/>
          <p:cNvSpPr>
            <a:spLocks noGrp="1"/>
          </p:cNvSpPr>
          <p:nvPr>
            <p:ph type="dt" sz="half" idx="2"/>
          </p:nvPr>
        </p:nvSpPr>
        <p:spPr>
          <a:xfrm>
            <a:off x="628650" y="6356350"/>
            <a:ext cx="4519414" cy="365125"/>
          </a:xfrm>
          <a:prstGeom prst="rect">
            <a:avLst/>
          </a:prstGeom>
        </p:spPr>
        <p:txBody>
          <a:bodyPr vert="horz" lIns="91440" tIns="45720" rIns="91440" bIns="45720" rtlCol="0" anchor="ctr"/>
          <a:lstStyle>
            <a:lvl1pPr algn="l">
              <a:defRPr lang="de-DE" sz="800" smtClean="0">
                <a:effectLst/>
              </a:defRPr>
            </a:lvl1pPr>
          </a:lstStyle>
          <a:p>
            <a:r>
              <a:rPr lang="de-DE" dirty="0" smtClean="0"/>
              <a:t>© Springer-Verlag Berlin Heidelberg 2016. Aus: A. Ducki et al.: Innovationen gesund gestalten</a:t>
            </a:r>
            <a:endParaRPr lang="de-DE" dirty="0"/>
          </a:p>
        </p:txBody>
      </p:sp>
    </p:spTree>
    <p:extLst>
      <p:ext uri="{BB962C8B-B14F-4D97-AF65-F5344CB8AC3E}">
        <p14:creationId xmlns:p14="http://schemas.microsoft.com/office/powerpoint/2010/main" val="3076460007"/>
      </p:ext>
    </p:extLst>
  </p:cSld>
  <p:clrMap bg1="lt1" tx1="dk1" bg2="lt2" tx2="dk2" accent1="accent1" accent2="accent2" accent3="accent3" accent4="accent4" accent5="accent5" accent6="accent6" hlink="hlink" folHlink="folHlink"/>
  <p:sldLayoutIdLst>
    <p:sldLayoutId id="2147483677" r:id="rId1"/>
  </p:sldLayoutIdLst>
  <p:timing>
    <p:tnLst>
      <p:par>
        <p:cTn id="1" dur="indefinite" restart="never" nodeType="tmRoot"/>
      </p:par>
    </p:tnLst>
  </p:timing>
  <p:txStyles>
    <p:titleStyle>
      <a:lvl1pPr algn="ctr" defTabSz="914400" rtl="0" eaLnBrk="1" latinLnBrk="0" hangingPunct="1">
        <a:spcBef>
          <a:spcPct val="0"/>
        </a:spcBef>
        <a:buNone/>
        <a:defRPr sz="40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Excel_97-2003_Worksheet1.xls"/></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600" smtClean="0"/>
              <a:t>Modul 2</a:t>
            </a:r>
            <a:endParaRPr lang="de-DE" sz="3600" dirty="0"/>
          </a:p>
        </p:txBody>
      </p:sp>
      <p:sp>
        <p:nvSpPr>
          <p:cNvPr id="3" name="Inhaltsplatzhalter 2"/>
          <p:cNvSpPr>
            <a:spLocks noGrp="1"/>
          </p:cNvSpPr>
          <p:nvPr>
            <p:ph idx="1"/>
          </p:nvPr>
        </p:nvSpPr>
        <p:spPr/>
        <p:txBody>
          <a:bodyPr>
            <a:normAutofit fontScale="92500" lnSpcReduction="10000"/>
          </a:bodyPr>
          <a:lstStyle/>
          <a:p>
            <a:pPr algn="ctr">
              <a:buNone/>
            </a:pPr>
            <a:endParaRPr lang="de-DE" sz="4000" b="1" smtClean="0"/>
          </a:p>
          <a:p>
            <a:pPr algn="ctr">
              <a:buNone/>
            </a:pPr>
            <a:r>
              <a:rPr lang="de-DE" sz="4400" b="1" smtClean="0"/>
              <a:t>Innovations- und gesundheitsförderliche Führung</a:t>
            </a:r>
          </a:p>
          <a:p>
            <a:pPr algn="ctr">
              <a:buNone/>
            </a:pPr>
            <a:endParaRPr lang="de-DE" sz="2400" b="1" i="1" smtClean="0"/>
          </a:p>
          <a:p>
            <a:pPr algn="ctr">
              <a:buNone/>
            </a:pPr>
            <a:r>
              <a:rPr lang="de-DE" sz="2400" b="1" i="1" smtClean="0"/>
              <a:t>„</a:t>
            </a:r>
            <a:r>
              <a:rPr lang="de-DE" sz="2400" i="1" smtClean="0"/>
              <a:t>Wenn du ein Schiff bauen willst, dann trommle nicht Männer zusammen, um Holz zu beschaffen, Aufgaben zu vergeben und die Arbeit einzuteilen, sondern lehre die Männer die Sehnsucht nach dem weiten, endlosen Meer.</a:t>
            </a:r>
            <a:r>
              <a:rPr lang="de-DE" sz="2400" b="1" i="1" smtClean="0"/>
              <a:t>“</a:t>
            </a:r>
            <a:r>
              <a:rPr lang="de-DE" sz="2400" i="1" smtClean="0"/>
              <a:t> </a:t>
            </a:r>
          </a:p>
          <a:p>
            <a:pPr algn="ctr">
              <a:buNone/>
            </a:pPr>
            <a:r>
              <a:rPr lang="de-DE" sz="1500" i="1" smtClean="0"/>
              <a:t>Antoine de Saint-Exupery </a:t>
            </a:r>
            <a:endParaRPr lang="de-DE" sz="2400" smtClean="0"/>
          </a:p>
          <a:p>
            <a:pPr algn="ctr">
              <a:buNone/>
            </a:pPr>
            <a:endParaRPr lang="de-DE" sz="2400" smtClean="0"/>
          </a:p>
          <a:p>
            <a:pPr algn="ctr">
              <a:buNone/>
            </a:pPr>
            <a:r>
              <a:rPr lang="de-DE" sz="2400" smtClean="0"/>
              <a:t>(Datum)</a:t>
            </a:r>
            <a:endParaRPr lang="de-DE" sz="2400" dirty="0" smtClean="0"/>
          </a:p>
        </p:txBody>
      </p:sp>
      <p:sp>
        <p:nvSpPr>
          <p:cNvPr id="8" name="Rechteck 7"/>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1617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Motivation braucht  positive Erlebnisse</a:t>
            </a:r>
            <a:endParaRPr lang="de-DE" sz="2800" dirty="0"/>
          </a:p>
        </p:txBody>
      </p:sp>
      <p:sp>
        <p:nvSpPr>
          <p:cNvPr id="3" name="Inhaltsplatzhalter 2"/>
          <p:cNvSpPr>
            <a:spLocks noGrp="1"/>
          </p:cNvSpPr>
          <p:nvPr>
            <p:ph idx="1"/>
          </p:nvPr>
        </p:nvSpPr>
        <p:spPr/>
        <p:txBody>
          <a:bodyPr/>
          <a:lstStyle/>
          <a:p>
            <a:r>
              <a:rPr lang="de-DE" sz="2400" dirty="0" smtClean="0"/>
              <a:t>Will man Mitarbeiter zu besonderen Leistungen motivieren, sollte man Bedingungen schaffen, in denen positive Gefühle wie Stolz, Begeisterung oder Flow entwickelt werden können. </a:t>
            </a:r>
          </a:p>
          <a:p>
            <a:endParaRPr lang="de-DE" dirty="0"/>
          </a:p>
        </p:txBody>
      </p:sp>
      <p:grpSp>
        <p:nvGrpSpPr>
          <p:cNvPr id="4" name="Group 87"/>
          <p:cNvGrpSpPr>
            <a:grpSpLocks/>
          </p:cNvGrpSpPr>
          <p:nvPr/>
        </p:nvGrpSpPr>
        <p:grpSpPr bwMode="auto">
          <a:xfrm>
            <a:off x="2267745" y="3212975"/>
            <a:ext cx="4608511" cy="2893381"/>
            <a:chOff x="2098" y="2713"/>
            <a:chExt cx="1861" cy="1218"/>
          </a:xfrm>
        </p:grpSpPr>
        <p:grpSp>
          <p:nvGrpSpPr>
            <p:cNvPr id="5" name="Group 21"/>
            <p:cNvGrpSpPr>
              <a:grpSpLocks/>
            </p:cNvGrpSpPr>
            <p:nvPr/>
          </p:nvGrpSpPr>
          <p:grpSpPr bwMode="auto">
            <a:xfrm>
              <a:off x="2098" y="2713"/>
              <a:ext cx="968" cy="1218"/>
              <a:chOff x="492" y="2344"/>
              <a:chExt cx="1685" cy="1551"/>
            </a:xfrm>
          </p:grpSpPr>
          <p:sp>
            <p:nvSpPr>
              <p:cNvPr id="22" name="Rectangle 22"/>
              <p:cNvSpPr>
                <a:spLocks noChangeArrowheads="1"/>
              </p:cNvSpPr>
              <p:nvPr/>
            </p:nvSpPr>
            <p:spPr bwMode="auto">
              <a:xfrm>
                <a:off x="506" y="2616"/>
                <a:ext cx="1324" cy="987"/>
              </a:xfrm>
              <a:prstGeom prst="rect">
                <a:avLst/>
              </a:prstGeom>
              <a:solidFill>
                <a:srgbClr val="00823B"/>
              </a:solidFill>
              <a:ln w="9525">
                <a:noFill/>
                <a:miter lim="800000"/>
                <a:headEnd/>
                <a:tailEnd/>
              </a:ln>
            </p:spPr>
            <p:txBody>
              <a:bodyPr/>
              <a:lstStyle/>
              <a:p>
                <a:r>
                  <a:rPr lang="de-DE" dirty="0" smtClean="0"/>
                  <a:t>       </a:t>
                </a:r>
                <a:endParaRPr lang="de-DE" dirty="0"/>
              </a:p>
            </p:txBody>
          </p:sp>
          <p:sp>
            <p:nvSpPr>
              <p:cNvPr id="23" name="AutoShape 23"/>
              <p:cNvSpPr>
                <a:spLocks noChangeAspect="1" noChangeArrowheads="1" noTextEdit="1"/>
              </p:cNvSpPr>
              <p:nvPr/>
            </p:nvSpPr>
            <p:spPr bwMode="auto">
              <a:xfrm>
                <a:off x="811" y="2375"/>
                <a:ext cx="1366" cy="1520"/>
              </a:xfrm>
              <a:prstGeom prst="rect">
                <a:avLst/>
              </a:prstGeom>
              <a:noFill/>
              <a:ln w="9525">
                <a:noFill/>
                <a:miter lim="800000"/>
                <a:headEnd/>
                <a:tailEnd/>
              </a:ln>
            </p:spPr>
            <p:txBody>
              <a:bodyPr/>
              <a:lstStyle/>
              <a:p>
                <a:endParaRPr lang="de-DE"/>
              </a:p>
            </p:txBody>
          </p:sp>
          <p:sp>
            <p:nvSpPr>
              <p:cNvPr id="24" name="Freeform 24"/>
              <p:cNvSpPr>
                <a:spLocks noEditPoints="1"/>
              </p:cNvSpPr>
              <p:nvPr/>
            </p:nvSpPr>
            <p:spPr bwMode="auto">
              <a:xfrm>
                <a:off x="492" y="2595"/>
                <a:ext cx="1338" cy="995"/>
              </a:xfrm>
              <a:custGeom>
                <a:avLst/>
                <a:gdLst>
                  <a:gd name="T0" fmla="*/ 9 w 1338"/>
                  <a:gd name="T1" fmla="*/ 987 h 995"/>
                  <a:gd name="T2" fmla="*/ 1333 w 1338"/>
                  <a:gd name="T3" fmla="*/ 987 h 995"/>
                  <a:gd name="T4" fmla="*/ 1333 w 1338"/>
                  <a:gd name="T5" fmla="*/ 995 h 995"/>
                  <a:gd name="T6" fmla="*/ 9 w 1338"/>
                  <a:gd name="T7" fmla="*/ 995 h 995"/>
                  <a:gd name="T8" fmla="*/ 9 w 1338"/>
                  <a:gd name="T9" fmla="*/ 987 h 995"/>
                  <a:gd name="T10" fmla="*/ 1338 w 1338"/>
                  <a:gd name="T11" fmla="*/ 991 h 995"/>
                  <a:gd name="T12" fmla="*/ 1338 w 1338"/>
                  <a:gd name="T13" fmla="*/ 995 h 995"/>
                  <a:gd name="T14" fmla="*/ 1333 w 1338"/>
                  <a:gd name="T15" fmla="*/ 995 h 995"/>
                  <a:gd name="T16" fmla="*/ 1333 w 1338"/>
                  <a:gd name="T17" fmla="*/ 991 h 995"/>
                  <a:gd name="T18" fmla="*/ 1338 w 1338"/>
                  <a:gd name="T19" fmla="*/ 991 h 995"/>
                  <a:gd name="T20" fmla="*/ 1327 w 1338"/>
                  <a:gd name="T21" fmla="*/ 991 h 995"/>
                  <a:gd name="T22" fmla="*/ 1327 w 1338"/>
                  <a:gd name="T23" fmla="*/ 4 h 995"/>
                  <a:gd name="T24" fmla="*/ 1338 w 1338"/>
                  <a:gd name="T25" fmla="*/ 4 h 995"/>
                  <a:gd name="T26" fmla="*/ 1338 w 1338"/>
                  <a:gd name="T27" fmla="*/ 991 h 995"/>
                  <a:gd name="T28" fmla="*/ 1327 w 1338"/>
                  <a:gd name="T29" fmla="*/ 991 h 995"/>
                  <a:gd name="T30" fmla="*/ 1333 w 1338"/>
                  <a:gd name="T31" fmla="*/ 0 h 995"/>
                  <a:gd name="T32" fmla="*/ 1338 w 1338"/>
                  <a:gd name="T33" fmla="*/ 0 h 995"/>
                  <a:gd name="T34" fmla="*/ 1338 w 1338"/>
                  <a:gd name="T35" fmla="*/ 4 h 995"/>
                  <a:gd name="T36" fmla="*/ 1333 w 1338"/>
                  <a:gd name="T37" fmla="*/ 4 h 995"/>
                  <a:gd name="T38" fmla="*/ 1333 w 1338"/>
                  <a:gd name="T39" fmla="*/ 0 h 995"/>
                  <a:gd name="T40" fmla="*/ 1333 w 1338"/>
                  <a:gd name="T41" fmla="*/ 9 h 995"/>
                  <a:gd name="T42" fmla="*/ 9 w 1338"/>
                  <a:gd name="T43" fmla="*/ 9 h 995"/>
                  <a:gd name="T44" fmla="*/ 9 w 1338"/>
                  <a:gd name="T45" fmla="*/ 0 h 995"/>
                  <a:gd name="T46" fmla="*/ 1333 w 1338"/>
                  <a:gd name="T47" fmla="*/ 0 h 995"/>
                  <a:gd name="T48" fmla="*/ 1333 w 1338"/>
                  <a:gd name="T49" fmla="*/ 9 h 995"/>
                  <a:gd name="T50" fmla="*/ 0 w 1338"/>
                  <a:gd name="T51" fmla="*/ 4 h 995"/>
                  <a:gd name="T52" fmla="*/ 0 w 1338"/>
                  <a:gd name="T53" fmla="*/ 0 h 995"/>
                  <a:gd name="T54" fmla="*/ 9 w 1338"/>
                  <a:gd name="T55" fmla="*/ 0 h 995"/>
                  <a:gd name="T56" fmla="*/ 9 w 1338"/>
                  <a:gd name="T57" fmla="*/ 4 h 995"/>
                  <a:gd name="T58" fmla="*/ 0 w 1338"/>
                  <a:gd name="T59" fmla="*/ 4 h 995"/>
                  <a:gd name="T60" fmla="*/ 14 w 1338"/>
                  <a:gd name="T61" fmla="*/ 4 h 995"/>
                  <a:gd name="T62" fmla="*/ 14 w 1338"/>
                  <a:gd name="T63" fmla="*/ 991 h 995"/>
                  <a:gd name="T64" fmla="*/ 0 w 1338"/>
                  <a:gd name="T65" fmla="*/ 991 h 995"/>
                  <a:gd name="T66" fmla="*/ 0 w 1338"/>
                  <a:gd name="T67" fmla="*/ 4 h 995"/>
                  <a:gd name="T68" fmla="*/ 14 w 1338"/>
                  <a:gd name="T69" fmla="*/ 4 h 995"/>
                  <a:gd name="T70" fmla="*/ 9 w 1338"/>
                  <a:gd name="T71" fmla="*/ 995 h 995"/>
                  <a:gd name="T72" fmla="*/ 0 w 1338"/>
                  <a:gd name="T73" fmla="*/ 995 h 995"/>
                  <a:gd name="T74" fmla="*/ 0 w 1338"/>
                  <a:gd name="T75" fmla="*/ 991 h 995"/>
                  <a:gd name="T76" fmla="*/ 9 w 1338"/>
                  <a:gd name="T77" fmla="*/ 991 h 995"/>
                  <a:gd name="T78" fmla="*/ 9 w 1338"/>
                  <a:gd name="T79" fmla="*/ 995 h 99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8"/>
                  <a:gd name="T121" fmla="*/ 0 h 995"/>
                  <a:gd name="T122" fmla="*/ 1338 w 1338"/>
                  <a:gd name="T123" fmla="*/ 995 h 99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8" h="995">
                    <a:moveTo>
                      <a:pt x="9" y="987"/>
                    </a:moveTo>
                    <a:lnTo>
                      <a:pt x="1333" y="987"/>
                    </a:lnTo>
                    <a:lnTo>
                      <a:pt x="1333" y="995"/>
                    </a:lnTo>
                    <a:lnTo>
                      <a:pt x="9" y="995"/>
                    </a:lnTo>
                    <a:lnTo>
                      <a:pt x="9" y="987"/>
                    </a:lnTo>
                    <a:close/>
                    <a:moveTo>
                      <a:pt x="1338" y="991"/>
                    </a:moveTo>
                    <a:lnTo>
                      <a:pt x="1338" y="995"/>
                    </a:lnTo>
                    <a:lnTo>
                      <a:pt x="1333" y="995"/>
                    </a:lnTo>
                    <a:lnTo>
                      <a:pt x="1333" y="991"/>
                    </a:lnTo>
                    <a:lnTo>
                      <a:pt x="1338" y="991"/>
                    </a:lnTo>
                    <a:close/>
                    <a:moveTo>
                      <a:pt x="1327" y="991"/>
                    </a:moveTo>
                    <a:lnTo>
                      <a:pt x="1327" y="4"/>
                    </a:lnTo>
                    <a:lnTo>
                      <a:pt x="1338" y="4"/>
                    </a:lnTo>
                    <a:lnTo>
                      <a:pt x="1338" y="991"/>
                    </a:lnTo>
                    <a:lnTo>
                      <a:pt x="1327" y="991"/>
                    </a:lnTo>
                    <a:close/>
                    <a:moveTo>
                      <a:pt x="1333" y="0"/>
                    </a:moveTo>
                    <a:lnTo>
                      <a:pt x="1338" y="0"/>
                    </a:lnTo>
                    <a:lnTo>
                      <a:pt x="1338" y="4"/>
                    </a:lnTo>
                    <a:lnTo>
                      <a:pt x="1333" y="4"/>
                    </a:lnTo>
                    <a:lnTo>
                      <a:pt x="1333" y="0"/>
                    </a:lnTo>
                    <a:close/>
                    <a:moveTo>
                      <a:pt x="1333" y="9"/>
                    </a:moveTo>
                    <a:lnTo>
                      <a:pt x="9" y="9"/>
                    </a:lnTo>
                    <a:lnTo>
                      <a:pt x="9" y="0"/>
                    </a:lnTo>
                    <a:lnTo>
                      <a:pt x="1333" y="0"/>
                    </a:lnTo>
                    <a:lnTo>
                      <a:pt x="1333" y="9"/>
                    </a:lnTo>
                    <a:close/>
                    <a:moveTo>
                      <a:pt x="0" y="4"/>
                    </a:moveTo>
                    <a:lnTo>
                      <a:pt x="0" y="0"/>
                    </a:lnTo>
                    <a:lnTo>
                      <a:pt x="9" y="0"/>
                    </a:lnTo>
                    <a:lnTo>
                      <a:pt x="9" y="4"/>
                    </a:lnTo>
                    <a:lnTo>
                      <a:pt x="0" y="4"/>
                    </a:lnTo>
                    <a:close/>
                    <a:moveTo>
                      <a:pt x="14" y="4"/>
                    </a:moveTo>
                    <a:lnTo>
                      <a:pt x="14" y="991"/>
                    </a:lnTo>
                    <a:lnTo>
                      <a:pt x="0" y="991"/>
                    </a:lnTo>
                    <a:lnTo>
                      <a:pt x="0" y="4"/>
                    </a:lnTo>
                    <a:lnTo>
                      <a:pt x="14" y="4"/>
                    </a:lnTo>
                    <a:close/>
                    <a:moveTo>
                      <a:pt x="9" y="995"/>
                    </a:moveTo>
                    <a:lnTo>
                      <a:pt x="0" y="995"/>
                    </a:lnTo>
                    <a:lnTo>
                      <a:pt x="0" y="991"/>
                    </a:lnTo>
                    <a:lnTo>
                      <a:pt x="9" y="991"/>
                    </a:lnTo>
                    <a:lnTo>
                      <a:pt x="9" y="995"/>
                    </a:lnTo>
                    <a:close/>
                  </a:path>
                </a:pathLst>
              </a:custGeom>
              <a:solidFill>
                <a:srgbClr val="1F1A17"/>
              </a:solidFill>
              <a:ln w="9525">
                <a:noFill/>
                <a:round/>
                <a:headEnd/>
                <a:tailEnd/>
              </a:ln>
            </p:spPr>
            <p:txBody>
              <a:bodyPr/>
              <a:lstStyle/>
              <a:p>
                <a:endParaRPr lang="de-DE"/>
              </a:p>
            </p:txBody>
          </p:sp>
          <p:sp>
            <p:nvSpPr>
              <p:cNvPr id="25" name="Freeform 25"/>
              <p:cNvSpPr>
                <a:spLocks/>
              </p:cNvSpPr>
              <p:nvPr/>
            </p:nvSpPr>
            <p:spPr bwMode="auto">
              <a:xfrm>
                <a:off x="882" y="2351"/>
                <a:ext cx="555" cy="338"/>
              </a:xfrm>
              <a:custGeom>
                <a:avLst/>
                <a:gdLst>
                  <a:gd name="T0" fmla="*/ 258 w 555"/>
                  <a:gd name="T1" fmla="*/ 338 h 338"/>
                  <a:gd name="T2" fmla="*/ 222 w 555"/>
                  <a:gd name="T3" fmla="*/ 324 h 338"/>
                  <a:gd name="T4" fmla="*/ 129 w 555"/>
                  <a:gd name="T5" fmla="*/ 292 h 338"/>
                  <a:gd name="T6" fmla="*/ 39 w 555"/>
                  <a:gd name="T7" fmla="*/ 261 h 338"/>
                  <a:gd name="T8" fmla="*/ 0 w 555"/>
                  <a:gd name="T9" fmla="*/ 246 h 338"/>
                  <a:gd name="T10" fmla="*/ 31 w 555"/>
                  <a:gd name="T11" fmla="*/ 244 h 338"/>
                  <a:gd name="T12" fmla="*/ 62 w 555"/>
                  <a:gd name="T13" fmla="*/ 242 h 338"/>
                  <a:gd name="T14" fmla="*/ 87 w 555"/>
                  <a:gd name="T15" fmla="*/ 236 h 338"/>
                  <a:gd name="T16" fmla="*/ 112 w 555"/>
                  <a:gd name="T17" fmla="*/ 228 h 338"/>
                  <a:gd name="T18" fmla="*/ 129 w 555"/>
                  <a:gd name="T19" fmla="*/ 217 h 338"/>
                  <a:gd name="T20" fmla="*/ 146 w 555"/>
                  <a:gd name="T21" fmla="*/ 205 h 338"/>
                  <a:gd name="T22" fmla="*/ 152 w 555"/>
                  <a:gd name="T23" fmla="*/ 196 h 338"/>
                  <a:gd name="T24" fmla="*/ 154 w 555"/>
                  <a:gd name="T25" fmla="*/ 190 h 338"/>
                  <a:gd name="T26" fmla="*/ 157 w 555"/>
                  <a:gd name="T27" fmla="*/ 182 h 338"/>
                  <a:gd name="T28" fmla="*/ 157 w 555"/>
                  <a:gd name="T29" fmla="*/ 173 h 338"/>
                  <a:gd name="T30" fmla="*/ 154 w 555"/>
                  <a:gd name="T31" fmla="*/ 159 h 338"/>
                  <a:gd name="T32" fmla="*/ 143 w 555"/>
                  <a:gd name="T33" fmla="*/ 142 h 338"/>
                  <a:gd name="T34" fmla="*/ 132 w 555"/>
                  <a:gd name="T35" fmla="*/ 125 h 338"/>
                  <a:gd name="T36" fmla="*/ 121 w 555"/>
                  <a:gd name="T37" fmla="*/ 108 h 338"/>
                  <a:gd name="T38" fmla="*/ 118 w 555"/>
                  <a:gd name="T39" fmla="*/ 98 h 338"/>
                  <a:gd name="T40" fmla="*/ 115 w 555"/>
                  <a:gd name="T41" fmla="*/ 90 h 338"/>
                  <a:gd name="T42" fmla="*/ 115 w 555"/>
                  <a:gd name="T43" fmla="*/ 79 h 338"/>
                  <a:gd name="T44" fmla="*/ 115 w 555"/>
                  <a:gd name="T45" fmla="*/ 71 h 338"/>
                  <a:gd name="T46" fmla="*/ 118 w 555"/>
                  <a:gd name="T47" fmla="*/ 62 h 338"/>
                  <a:gd name="T48" fmla="*/ 121 w 555"/>
                  <a:gd name="T49" fmla="*/ 56 h 338"/>
                  <a:gd name="T50" fmla="*/ 126 w 555"/>
                  <a:gd name="T51" fmla="*/ 48 h 338"/>
                  <a:gd name="T52" fmla="*/ 135 w 555"/>
                  <a:gd name="T53" fmla="*/ 41 h 338"/>
                  <a:gd name="T54" fmla="*/ 149 w 555"/>
                  <a:gd name="T55" fmla="*/ 29 h 338"/>
                  <a:gd name="T56" fmla="*/ 168 w 555"/>
                  <a:gd name="T57" fmla="*/ 21 h 338"/>
                  <a:gd name="T58" fmla="*/ 191 w 555"/>
                  <a:gd name="T59" fmla="*/ 12 h 338"/>
                  <a:gd name="T60" fmla="*/ 216 w 555"/>
                  <a:gd name="T61" fmla="*/ 6 h 338"/>
                  <a:gd name="T62" fmla="*/ 244 w 555"/>
                  <a:gd name="T63" fmla="*/ 2 h 338"/>
                  <a:gd name="T64" fmla="*/ 272 w 555"/>
                  <a:gd name="T65" fmla="*/ 0 h 338"/>
                  <a:gd name="T66" fmla="*/ 300 w 555"/>
                  <a:gd name="T67" fmla="*/ 0 h 338"/>
                  <a:gd name="T68" fmla="*/ 328 w 555"/>
                  <a:gd name="T69" fmla="*/ 2 h 338"/>
                  <a:gd name="T70" fmla="*/ 354 w 555"/>
                  <a:gd name="T71" fmla="*/ 6 h 338"/>
                  <a:gd name="T72" fmla="*/ 379 w 555"/>
                  <a:gd name="T73" fmla="*/ 12 h 338"/>
                  <a:gd name="T74" fmla="*/ 401 w 555"/>
                  <a:gd name="T75" fmla="*/ 21 h 338"/>
                  <a:gd name="T76" fmla="*/ 418 w 555"/>
                  <a:gd name="T77" fmla="*/ 31 h 338"/>
                  <a:gd name="T78" fmla="*/ 432 w 555"/>
                  <a:gd name="T79" fmla="*/ 44 h 338"/>
                  <a:gd name="T80" fmla="*/ 443 w 555"/>
                  <a:gd name="T81" fmla="*/ 58 h 338"/>
                  <a:gd name="T82" fmla="*/ 449 w 555"/>
                  <a:gd name="T83" fmla="*/ 71 h 338"/>
                  <a:gd name="T84" fmla="*/ 449 w 555"/>
                  <a:gd name="T85" fmla="*/ 83 h 338"/>
                  <a:gd name="T86" fmla="*/ 446 w 555"/>
                  <a:gd name="T87" fmla="*/ 96 h 338"/>
                  <a:gd name="T88" fmla="*/ 440 w 555"/>
                  <a:gd name="T89" fmla="*/ 108 h 338"/>
                  <a:gd name="T90" fmla="*/ 435 w 555"/>
                  <a:gd name="T91" fmla="*/ 119 h 338"/>
                  <a:gd name="T92" fmla="*/ 426 w 555"/>
                  <a:gd name="T93" fmla="*/ 129 h 338"/>
                  <a:gd name="T94" fmla="*/ 415 w 555"/>
                  <a:gd name="T95" fmla="*/ 150 h 338"/>
                  <a:gd name="T96" fmla="*/ 407 w 555"/>
                  <a:gd name="T97" fmla="*/ 175 h 338"/>
                  <a:gd name="T98" fmla="*/ 407 w 555"/>
                  <a:gd name="T99" fmla="*/ 184 h 338"/>
                  <a:gd name="T100" fmla="*/ 415 w 555"/>
                  <a:gd name="T101" fmla="*/ 192 h 338"/>
                  <a:gd name="T102" fmla="*/ 426 w 555"/>
                  <a:gd name="T103" fmla="*/ 202 h 338"/>
                  <a:gd name="T104" fmla="*/ 443 w 555"/>
                  <a:gd name="T105" fmla="*/ 211 h 338"/>
                  <a:gd name="T106" fmla="*/ 460 w 555"/>
                  <a:gd name="T107" fmla="*/ 219 h 338"/>
                  <a:gd name="T108" fmla="*/ 480 w 555"/>
                  <a:gd name="T109" fmla="*/ 228 h 338"/>
                  <a:gd name="T110" fmla="*/ 502 w 555"/>
                  <a:gd name="T111" fmla="*/ 234 h 338"/>
                  <a:gd name="T112" fmla="*/ 522 w 555"/>
                  <a:gd name="T113" fmla="*/ 240 h 338"/>
                  <a:gd name="T114" fmla="*/ 539 w 555"/>
                  <a:gd name="T115" fmla="*/ 242 h 338"/>
                  <a:gd name="T116" fmla="*/ 555 w 555"/>
                  <a:gd name="T117" fmla="*/ 244 h 338"/>
                  <a:gd name="T118" fmla="*/ 511 w 555"/>
                  <a:gd name="T119" fmla="*/ 259 h 338"/>
                  <a:gd name="T120" fmla="*/ 407 w 555"/>
                  <a:gd name="T121" fmla="*/ 290 h 338"/>
                  <a:gd name="T122" fmla="*/ 306 w 555"/>
                  <a:gd name="T123" fmla="*/ 324 h 338"/>
                  <a:gd name="T124" fmla="*/ 258 w 555"/>
                  <a:gd name="T125" fmla="*/ 338 h 33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55"/>
                  <a:gd name="T190" fmla="*/ 0 h 338"/>
                  <a:gd name="T191" fmla="*/ 555 w 555"/>
                  <a:gd name="T192" fmla="*/ 338 h 33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55" h="338">
                    <a:moveTo>
                      <a:pt x="258" y="338"/>
                    </a:moveTo>
                    <a:lnTo>
                      <a:pt x="222" y="324"/>
                    </a:lnTo>
                    <a:lnTo>
                      <a:pt x="129" y="292"/>
                    </a:lnTo>
                    <a:lnTo>
                      <a:pt x="39" y="261"/>
                    </a:lnTo>
                    <a:lnTo>
                      <a:pt x="0" y="246"/>
                    </a:lnTo>
                    <a:lnTo>
                      <a:pt x="31" y="244"/>
                    </a:lnTo>
                    <a:lnTo>
                      <a:pt x="62" y="242"/>
                    </a:lnTo>
                    <a:lnTo>
                      <a:pt x="87" y="236"/>
                    </a:lnTo>
                    <a:lnTo>
                      <a:pt x="112" y="228"/>
                    </a:lnTo>
                    <a:lnTo>
                      <a:pt x="129" y="217"/>
                    </a:lnTo>
                    <a:lnTo>
                      <a:pt x="146" y="205"/>
                    </a:lnTo>
                    <a:lnTo>
                      <a:pt x="152" y="196"/>
                    </a:lnTo>
                    <a:lnTo>
                      <a:pt x="154" y="190"/>
                    </a:lnTo>
                    <a:lnTo>
                      <a:pt x="157" y="182"/>
                    </a:lnTo>
                    <a:lnTo>
                      <a:pt x="157" y="173"/>
                    </a:lnTo>
                    <a:lnTo>
                      <a:pt x="154" y="159"/>
                    </a:lnTo>
                    <a:lnTo>
                      <a:pt x="143" y="142"/>
                    </a:lnTo>
                    <a:lnTo>
                      <a:pt x="132" y="125"/>
                    </a:lnTo>
                    <a:lnTo>
                      <a:pt x="121" y="108"/>
                    </a:lnTo>
                    <a:lnTo>
                      <a:pt x="118" y="98"/>
                    </a:lnTo>
                    <a:lnTo>
                      <a:pt x="115" y="90"/>
                    </a:lnTo>
                    <a:lnTo>
                      <a:pt x="115" y="79"/>
                    </a:lnTo>
                    <a:lnTo>
                      <a:pt x="115" y="71"/>
                    </a:lnTo>
                    <a:lnTo>
                      <a:pt x="118" y="62"/>
                    </a:lnTo>
                    <a:lnTo>
                      <a:pt x="121" y="56"/>
                    </a:lnTo>
                    <a:lnTo>
                      <a:pt x="126" y="48"/>
                    </a:lnTo>
                    <a:lnTo>
                      <a:pt x="135" y="41"/>
                    </a:lnTo>
                    <a:lnTo>
                      <a:pt x="149" y="29"/>
                    </a:lnTo>
                    <a:lnTo>
                      <a:pt x="168" y="21"/>
                    </a:lnTo>
                    <a:lnTo>
                      <a:pt x="191" y="12"/>
                    </a:lnTo>
                    <a:lnTo>
                      <a:pt x="216" y="6"/>
                    </a:lnTo>
                    <a:lnTo>
                      <a:pt x="244" y="2"/>
                    </a:lnTo>
                    <a:lnTo>
                      <a:pt x="272" y="0"/>
                    </a:lnTo>
                    <a:lnTo>
                      <a:pt x="300" y="0"/>
                    </a:lnTo>
                    <a:lnTo>
                      <a:pt x="328" y="2"/>
                    </a:lnTo>
                    <a:lnTo>
                      <a:pt x="354" y="6"/>
                    </a:lnTo>
                    <a:lnTo>
                      <a:pt x="379" y="12"/>
                    </a:lnTo>
                    <a:lnTo>
                      <a:pt x="401" y="21"/>
                    </a:lnTo>
                    <a:lnTo>
                      <a:pt x="418" y="31"/>
                    </a:lnTo>
                    <a:lnTo>
                      <a:pt x="432" y="44"/>
                    </a:lnTo>
                    <a:lnTo>
                      <a:pt x="443" y="58"/>
                    </a:lnTo>
                    <a:lnTo>
                      <a:pt x="449" y="71"/>
                    </a:lnTo>
                    <a:lnTo>
                      <a:pt x="449" y="83"/>
                    </a:lnTo>
                    <a:lnTo>
                      <a:pt x="446" y="96"/>
                    </a:lnTo>
                    <a:lnTo>
                      <a:pt x="440" y="108"/>
                    </a:lnTo>
                    <a:lnTo>
                      <a:pt x="435" y="119"/>
                    </a:lnTo>
                    <a:lnTo>
                      <a:pt x="426" y="129"/>
                    </a:lnTo>
                    <a:lnTo>
                      <a:pt x="415" y="150"/>
                    </a:lnTo>
                    <a:lnTo>
                      <a:pt x="407" y="175"/>
                    </a:lnTo>
                    <a:lnTo>
                      <a:pt x="407" y="184"/>
                    </a:lnTo>
                    <a:lnTo>
                      <a:pt x="415" y="192"/>
                    </a:lnTo>
                    <a:lnTo>
                      <a:pt x="426" y="202"/>
                    </a:lnTo>
                    <a:lnTo>
                      <a:pt x="443" y="211"/>
                    </a:lnTo>
                    <a:lnTo>
                      <a:pt x="460" y="219"/>
                    </a:lnTo>
                    <a:lnTo>
                      <a:pt x="480" y="228"/>
                    </a:lnTo>
                    <a:lnTo>
                      <a:pt x="502" y="234"/>
                    </a:lnTo>
                    <a:lnTo>
                      <a:pt x="522" y="240"/>
                    </a:lnTo>
                    <a:lnTo>
                      <a:pt x="539" y="242"/>
                    </a:lnTo>
                    <a:lnTo>
                      <a:pt x="555" y="244"/>
                    </a:lnTo>
                    <a:lnTo>
                      <a:pt x="511" y="259"/>
                    </a:lnTo>
                    <a:lnTo>
                      <a:pt x="407" y="290"/>
                    </a:lnTo>
                    <a:lnTo>
                      <a:pt x="306" y="324"/>
                    </a:lnTo>
                    <a:lnTo>
                      <a:pt x="258" y="338"/>
                    </a:lnTo>
                    <a:close/>
                  </a:path>
                </a:pathLst>
              </a:custGeom>
              <a:solidFill>
                <a:srgbClr val="00823B"/>
              </a:solidFill>
              <a:ln w="9525">
                <a:noFill/>
                <a:round/>
                <a:headEnd/>
                <a:tailEnd/>
              </a:ln>
            </p:spPr>
            <p:txBody>
              <a:bodyPr/>
              <a:lstStyle/>
              <a:p>
                <a:endParaRPr lang="de-DE"/>
              </a:p>
            </p:txBody>
          </p:sp>
          <p:sp>
            <p:nvSpPr>
              <p:cNvPr id="26" name="Freeform 26"/>
              <p:cNvSpPr>
                <a:spLocks noEditPoints="1"/>
              </p:cNvSpPr>
              <p:nvPr/>
            </p:nvSpPr>
            <p:spPr bwMode="auto">
              <a:xfrm>
                <a:off x="862" y="2344"/>
                <a:ext cx="581" cy="260"/>
              </a:xfrm>
              <a:custGeom>
                <a:avLst/>
                <a:gdLst>
                  <a:gd name="T0" fmla="*/ 6 w 581"/>
                  <a:gd name="T1" fmla="*/ 260 h 260"/>
                  <a:gd name="T2" fmla="*/ 6 w 581"/>
                  <a:gd name="T3" fmla="*/ 251 h 260"/>
                  <a:gd name="T4" fmla="*/ 121 w 581"/>
                  <a:gd name="T5" fmla="*/ 232 h 260"/>
                  <a:gd name="T6" fmla="*/ 40 w 581"/>
                  <a:gd name="T7" fmla="*/ 258 h 260"/>
                  <a:gd name="T8" fmla="*/ 141 w 581"/>
                  <a:gd name="T9" fmla="*/ 222 h 260"/>
                  <a:gd name="T10" fmla="*/ 172 w 581"/>
                  <a:gd name="T11" fmla="*/ 189 h 260"/>
                  <a:gd name="T12" fmla="*/ 180 w 581"/>
                  <a:gd name="T13" fmla="*/ 199 h 260"/>
                  <a:gd name="T14" fmla="*/ 149 w 581"/>
                  <a:gd name="T15" fmla="*/ 228 h 260"/>
                  <a:gd name="T16" fmla="*/ 172 w 581"/>
                  <a:gd name="T17" fmla="*/ 180 h 260"/>
                  <a:gd name="T18" fmla="*/ 186 w 581"/>
                  <a:gd name="T19" fmla="*/ 180 h 260"/>
                  <a:gd name="T20" fmla="*/ 172 w 581"/>
                  <a:gd name="T21" fmla="*/ 178 h 260"/>
                  <a:gd name="T22" fmla="*/ 186 w 581"/>
                  <a:gd name="T23" fmla="*/ 180 h 260"/>
                  <a:gd name="T24" fmla="*/ 177 w 581"/>
                  <a:gd name="T25" fmla="*/ 178 h 260"/>
                  <a:gd name="T26" fmla="*/ 166 w 581"/>
                  <a:gd name="T27" fmla="*/ 161 h 260"/>
                  <a:gd name="T28" fmla="*/ 172 w 581"/>
                  <a:gd name="T29" fmla="*/ 149 h 260"/>
                  <a:gd name="T30" fmla="*/ 172 w 581"/>
                  <a:gd name="T31" fmla="*/ 178 h 260"/>
                  <a:gd name="T32" fmla="*/ 146 w 581"/>
                  <a:gd name="T33" fmla="*/ 113 h 260"/>
                  <a:gd name="T34" fmla="*/ 135 w 581"/>
                  <a:gd name="T35" fmla="*/ 115 h 260"/>
                  <a:gd name="T36" fmla="*/ 138 w 581"/>
                  <a:gd name="T37" fmla="*/ 59 h 260"/>
                  <a:gd name="T38" fmla="*/ 141 w 581"/>
                  <a:gd name="T39" fmla="*/ 99 h 260"/>
                  <a:gd name="T40" fmla="*/ 149 w 581"/>
                  <a:gd name="T41" fmla="*/ 46 h 260"/>
                  <a:gd name="T42" fmla="*/ 202 w 581"/>
                  <a:gd name="T43" fmla="*/ 28 h 260"/>
                  <a:gd name="T44" fmla="*/ 149 w 581"/>
                  <a:gd name="T45" fmla="*/ 63 h 260"/>
                  <a:gd name="T46" fmla="*/ 236 w 581"/>
                  <a:gd name="T47" fmla="*/ 9 h 260"/>
                  <a:gd name="T48" fmla="*/ 261 w 581"/>
                  <a:gd name="T49" fmla="*/ 13 h 260"/>
                  <a:gd name="T50" fmla="*/ 197 w 581"/>
                  <a:gd name="T51" fmla="*/ 19 h 260"/>
                  <a:gd name="T52" fmla="*/ 351 w 581"/>
                  <a:gd name="T53" fmla="*/ 5 h 260"/>
                  <a:gd name="T54" fmla="*/ 427 w 581"/>
                  <a:gd name="T55" fmla="*/ 25 h 260"/>
                  <a:gd name="T56" fmla="*/ 404 w 581"/>
                  <a:gd name="T57" fmla="*/ 25 h 260"/>
                  <a:gd name="T58" fmla="*/ 326 w 581"/>
                  <a:gd name="T59" fmla="*/ 11 h 260"/>
                  <a:gd name="T60" fmla="*/ 444 w 581"/>
                  <a:gd name="T61" fmla="*/ 34 h 260"/>
                  <a:gd name="T62" fmla="*/ 444 w 581"/>
                  <a:gd name="T63" fmla="*/ 34 h 260"/>
                  <a:gd name="T64" fmla="*/ 444 w 581"/>
                  <a:gd name="T65" fmla="*/ 34 h 260"/>
                  <a:gd name="T66" fmla="*/ 444 w 581"/>
                  <a:gd name="T67" fmla="*/ 46 h 260"/>
                  <a:gd name="T68" fmla="*/ 452 w 581"/>
                  <a:gd name="T69" fmla="*/ 42 h 260"/>
                  <a:gd name="T70" fmla="*/ 446 w 581"/>
                  <a:gd name="T71" fmla="*/ 51 h 260"/>
                  <a:gd name="T72" fmla="*/ 466 w 581"/>
                  <a:gd name="T73" fmla="*/ 61 h 260"/>
                  <a:gd name="T74" fmla="*/ 463 w 581"/>
                  <a:gd name="T75" fmla="*/ 90 h 260"/>
                  <a:gd name="T76" fmla="*/ 449 w 581"/>
                  <a:gd name="T77" fmla="*/ 55 h 260"/>
                  <a:gd name="T78" fmla="*/ 466 w 581"/>
                  <a:gd name="T79" fmla="*/ 115 h 260"/>
                  <a:gd name="T80" fmla="*/ 455 w 581"/>
                  <a:gd name="T81" fmla="*/ 113 h 260"/>
                  <a:gd name="T82" fmla="*/ 441 w 581"/>
                  <a:gd name="T83" fmla="*/ 159 h 260"/>
                  <a:gd name="T84" fmla="*/ 430 w 581"/>
                  <a:gd name="T85" fmla="*/ 157 h 260"/>
                  <a:gd name="T86" fmla="*/ 432 w 581"/>
                  <a:gd name="T87" fmla="*/ 182 h 260"/>
                  <a:gd name="T88" fmla="*/ 421 w 581"/>
                  <a:gd name="T89" fmla="*/ 182 h 260"/>
                  <a:gd name="T90" fmla="*/ 435 w 581"/>
                  <a:gd name="T91" fmla="*/ 195 h 260"/>
                  <a:gd name="T92" fmla="*/ 475 w 581"/>
                  <a:gd name="T93" fmla="*/ 232 h 260"/>
                  <a:gd name="T94" fmla="*/ 424 w 581"/>
                  <a:gd name="T95" fmla="*/ 197 h 260"/>
                  <a:gd name="T96" fmla="*/ 480 w 581"/>
                  <a:gd name="T97" fmla="*/ 224 h 260"/>
                  <a:gd name="T98" fmla="*/ 567 w 581"/>
                  <a:gd name="T99" fmla="*/ 249 h 260"/>
                  <a:gd name="T100" fmla="*/ 497 w 581"/>
                  <a:gd name="T101" fmla="*/ 241 h 260"/>
                  <a:gd name="T102" fmla="*/ 567 w 581"/>
                  <a:gd name="T103" fmla="*/ 260 h 260"/>
                  <a:gd name="T104" fmla="*/ 575 w 581"/>
                  <a:gd name="T105" fmla="*/ 251 h 260"/>
                  <a:gd name="T106" fmla="*/ 567 w 581"/>
                  <a:gd name="T107" fmla="*/ 260 h 2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81"/>
                  <a:gd name="T163" fmla="*/ 0 h 260"/>
                  <a:gd name="T164" fmla="*/ 581 w 581"/>
                  <a:gd name="T165" fmla="*/ 260 h 2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81" h="260">
                    <a:moveTo>
                      <a:pt x="0" y="251"/>
                    </a:moveTo>
                    <a:lnTo>
                      <a:pt x="3" y="251"/>
                    </a:lnTo>
                    <a:lnTo>
                      <a:pt x="6" y="251"/>
                    </a:lnTo>
                    <a:lnTo>
                      <a:pt x="6" y="260"/>
                    </a:lnTo>
                    <a:lnTo>
                      <a:pt x="3" y="260"/>
                    </a:lnTo>
                    <a:lnTo>
                      <a:pt x="0" y="260"/>
                    </a:lnTo>
                    <a:lnTo>
                      <a:pt x="0" y="251"/>
                    </a:lnTo>
                    <a:close/>
                    <a:moveTo>
                      <a:pt x="6" y="251"/>
                    </a:moveTo>
                    <a:lnTo>
                      <a:pt x="37" y="249"/>
                    </a:lnTo>
                    <a:lnTo>
                      <a:pt x="68" y="247"/>
                    </a:lnTo>
                    <a:lnTo>
                      <a:pt x="96" y="241"/>
                    </a:lnTo>
                    <a:lnTo>
                      <a:pt x="121" y="232"/>
                    </a:lnTo>
                    <a:lnTo>
                      <a:pt x="127" y="241"/>
                    </a:lnTo>
                    <a:lnTo>
                      <a:pt x="101" y="249"/>
                    </a:lnTo>
                    <a:lnTo>
                      <a:pt x="71" y="255"/>
                    </a:lnTo>
                    <a:lnTo>
                      <a:pt x="40" y="258"/>
                    </a:lnTo>
                    <a:lnTo>
                      <a:pt x="6" y="260"/>
                    </a:lnTo>
                    <a:lnTo>
                      <a:pt x="6" y="251"/>
                    </a:lnTo>
                    <a:close/>
                    <a:moveTo>
                      <a:pt x="121" y="232"/>
                    </a:moveTo>
                    <a:lnTo>
                      <a:pt x="141" y="222"/>
                    </a:lnTo>
                    <a:lnTo>
                      <a:pt x="158" y="209"/>
                    </a:lnTo>
                    <a:lnTo>
                      <a:pt x="163" y="203"/>
                    </a:lnTo>
                    <a:lnTo>
                      <a:pt x="169" y="197"/>
                    </a:lnTo>
                    <a:lnTo>
                      <a:pt x="172" y="189"/>
                    </a:lnTo>
                    <a:lnTo>
                      <a:pt x="172" y="180"/>
                    </a:lnTo>
                    <a:lnTo>
                      <a:pt x="186" y="180"/>
                    </a:lnTo>
                    <a:lnTo>
                      <a:pt x="183" y="191"/>
                    </a:lnTo>
                    <a:lnTo>
                      <a:pt x="180" y="199"/>
                    </a:lnTo>
                    <a:lnTo>
                      <a:pt x="174" y="207"/>
                    </a:lnTo>
                    <a:lnTo>
                      <a:pt x="169" y="216"/>
                    </a:lnTo>
                    <a:lnTo>
                      <a:pt x="160" y="222"/>
                    </a:lnTo>
                    <a:lnTo>
                      <a:pt x="149" y="228"/>
                    </a:lnTo>
                    <a:lnTo>
                      <a:pt x="138" y="235"/>
                    </a:lnTo>
                    <a:lnTo>
                      <a:pt x="127" y="241"/>
                    </a:lnTo>
                    <a:lnTo>
                      <a:pt x="121" y="232"/>
                    </a:lnTo>
                    <a:close/>
                    <a:moveTo>
                      <a:pt x="172" y="180"/>
                    </a:moveTo>
                    <a:lnTo>
                      <a:pt x="172" y="180"/>
                    </a:lnTo>
                    <a:lnTo>
                      <a:pt x="186" y="180"/>
                    </a:lnTo>
                    <a:lnTo>
                      <a:pt x="172" y="180"/>
                    </a:lnTo>
                    <a:close/>
                    <a:moveTo>
                      <a:pt x="172" y="180"/>
                    </a:moveTo>
                    <a:lnTo>
                      <a:pt x="172" y="178"/>
                    </a:lnTo>
                    <a:lnTo>
                      <a:pt x="186" y="178"/>
                    </a:lnTo>
                    <a:lnTo>
                      <a:pt x="186" y="180"/>
                    </a:lnTo>
                    <a:lnTo>
                      <a:pt x="172" y="180"/>
                    </a:lnTo>
                    <a:close/>
                    <a:moveTo>
                      <a:pt x="186" y="178"/>
                    </a:moveTo>
                    <a:lnTo>
                      <a:pt x="186" y="178"/>
                    </a:lnTo>
                    <a:lnTo>
                      <a:pt x="177" y="178"/>
                    </a:lnTo>
                    <a:lnTo>
                      <a:pt x="186" y="178"/>
                    </a:lnTo>
                    <a:close/>
                    <a:moveTo>
                      <a:pt x="172" y="178"/>
                    </a:moveTo>
                    <a:lnTo>
                      <a:pt x="172" y="172"/>
                    </a:lnTo>
                    <a:lnTo>
                      <a:pt x="166" y="161"/>
                    </a:lnTo>
                    <a:lnTo>
                      <a:pt x="160" y="153"/>
                    </a:lnTo>
                    <a:lnTo>
                      <a:pt x="155" y="143"/>
                    </a:lnTo>
                    <a:lnTo>
                      <a:pt x="163" y="138"/>
                    </a:lnTo>
                    <a:lnTo>
                      <a:pt x="172" y="149"/>
                    </a:lnTo>
                    <a:lnTo>
                      <a:pt x="177" y="159"/>
                    </a:lnTo>
                    <a:lnTo>
                      <a:pt x="183" y="170"/>
                    </a:lnTo>
                    <a:lnTo>
                      <a:pt x="186" y="178"/>
                    </a:lnTo>
                    <a:lnTo>
                      <a:pt x="172" y="178"/>
                    </a:lnTo>
                    <a:close/>
                    <a:moveTo>
                      <a:pt x="155" y="143"/>
                    </a:moveTo>
                    <a:lnTo>
                      <a:pt x="144" y="130"/>
                    </a:lnTo>
                    <a:lnTo>
                      <a:pt x="135" y="115"/>
                    </a:lnTo>
                    <a:lnTo>
                      <a:pt x="146" y="113"/>
                    </a:lnTo>
                    <a:lnTo>
                      <a:pt x="155" y="126"/>
                    </a:lnTo>
                    <a:lnTo>
                      <a:pt x="163" y="138"/>
                    </a:lnTo>
                    <a:lnTo>
                      <a:pt x="155" y="143"/>
                    </a:lnTo>
                    <a:close/>
                    <a:moveTo>
                      <a:pt x="135" y="115"/>
                    </a:moveTo>
                    <a:lnTo>
                      <a:pt x="129" y="101"/>
                    </a:lnTo>
                    <a:lnTo>
                      <a:pt x="129" y="84"/>
                    </a:lnTo>
                    <a:lnTo>
                      <a:pt x="132" y="71"/>
                    </a:lnTo>
                    <a:lnTo>
                      <a:pt x="138" y="59"/>
                    </a:lnTo>
                    <a:lnTo>
                      <a:pt x="149" y="63"/>
                    </a:lnTo>
                    <a:lnTo>
                      <a:pt x="144" y="74"/>
                    </a:lnTo>
                    <a:lnTo>
                      <a:pt x="141" y="86"/>
                    </a:lnTo>
                    <a:lnTo>
                      <a:pt x="141" y="99"/>
                    </a:lnTo>
                    <a:lnTo>
                      <a:pt x="146" y="113"/>
                    </a:lnTo>
                    <a:lnTo>
                      <a:pt x="135" y="115"/>
                    </a:lnTo>
                    <a:close/>
                    <a:moveTo>
                      <a:pt x="138" y="59"/>
                    </a:moveTo>
                    <a:lnTo>
                      <a:pt x="149" y="46"/>
                    </a:lnTo>
                    <a:lnTo>
                      <a:pt x="160" y="36"/>
                    </a:lnTo>
                    <a:lnTo>
                      <a:pt x="177" y="28"/>
                    </a:lnTo>
                    <a:lnTo>
                      <a:pt x="197" y="19"/>
                    </a:lnTo>
                    <a:lnTo>
                      <a:pt x="202" y="28"/>
                    </a:lnTo>
                    <a:lnTo>
                      <a:pt x="186" y="34"/>
                    </a:lnTo>
                    <a:lnTo>
                      <a:pt x="169" y="42"/>
                    </a:lnTo>
                    <a:lnTo>
                      <a:pt x="158" y="53"/>
                    </a:lnTo>
                    <a:lnTo>
                      <a:pt x="149" y="63"/>
                    </a:lnTo>
                    <a:lnTo>
                      <a:pt x="138" y="59"/>
                    </a:lnTo>
                    <a:close/>
                    <a:moveTo>
                      <a:pt x="197" y="19"/>
                    </a:moveTo>
                    <a:lnTo>
                      <a:pt x="216" y="13"/>
                    </a:lnTo>
                    <a:lnTo>
                      <a:pt x="236" y="9"/>
                    </a:lnTo>
                    <a:lnTo>
                      <a:pt x="261" y="5"/>
                    </a:lnTo>
                    <a:lnTo>
                      <a:pt x="284" y="2"/>
                    </a:lnTo>
                    <a:lnTo>
                      <a:pt x="284" y="11"/>
                    </a:lnTo>
                    <a:lnTo>
                      <a:pt x="261" y="13"/>
                    </a:lnTo>
                    <a:lnTo>
                      <a:pt x="242" y="17"/>
                    </a:lnTo>
                    <a:lnTo>
                      <a:pt x="219" y="21"/>
                    </a:lnTo>
                    <a:lnTo>
                      <a:pt x="202" y="28"/>
                    </a:lnTo>
                    <a:lnTo>
                      <a:pt x="197" y="19"/>
                    </a:lnTo>
                    <a:close/>
                    <a:moveTo>
                      <a:pt x="284" y="2"/>
                    </a:moveTo>
                    <a:lnTo>
                      <a:pt x="306" y="0"/>
                    </a:lnTo>
                    <a:lnTo>
                      <a:pt x="329" y="2"/>
                    </a:lnTo>
                    <a:lnTo>
                      <a:pt x="351" y="5"/>
                    </a:lnTo>
                    <a:lnTo>
                      <a:pt x="371" y="7"/>
                    </a:lnTo>
                    <a:lnTo>
                      <a:pt x="393" y="11"/>
                    </a:lnTo>
                    <a:lnTo>
                      <a:pt x="410" y="17"/>
                    </a:lnTo>
                    <a:lnTo>
                      <a:pt x="427" y="25"/>
                    </a:lnTo>
                    <a:lnTo>
                      <a:pt x="444" y="34"/>
                    </a:lnTo>
                    <a:lnTo>
                      <a:pt x="435" y="40"/>
                    </a:lnTo>
                    <a:lnTo>
                      <a:pt x="421" y="32"/>
                    </a:lnTo>
                    <a:lnTo>
                      <a:pt x="404" y="25"/>
                    </a:lnTo>
                    <a:lnTo>
                      <a:pt x="388" y="19"/>
                    </a:lnTo>
                    <a:lnTo>
                      <a:pt x="368" y="15"/>
                    </a:lnTo>
                    <a:lnTo>
                      <a:pt x="348" y="13"/>
                    </a:lnTo>
                    <a:lnTo>
                      <a:pt x="326" y="11"/>
                    </a:lnTo>
                    <a:lnTo>
                      <a:pt x="306" y="11"/>
                    </a:lnTo>
                    <a:lnTo>
                      <a:pt x="284" y="11"/>
                    </a:lnTo>
                    <a:lnTo>
                      <a:pt x="284" y="2"/>
                    </a:lnTo>
                    <a:close/>
                    <a:moveTo>
                      <a:pt x="444" y="34"/>
                    </a:moveTo>
                    <a:lnTo>
                      <a:pt x="444" y="34"/>
                    </a:lnTo>
                    <a:lnTo>
                      <a:pt x="438" y="38"/>
                    </a:lnTo>
                    <a:lnTo>
                      <a:pt x="444" y="34"/>
                    </a:lnTo>
                    <a:close/>
                    <a:moveTo>
                      <a:pt x="444" y="34"/>
                    </a:moveTo>
                    <a:lnTo>
                      <a:pt x="444" y="34"/>
                    </a:lnTo>
                    <a:lnTo>
                      <a:pt x="435" y="40"/>
                    </a:lnTo>
                    <a:lnTo>
                      <a:pt x="444" y="34"/>
                    </a:lnTo>
                    <a:close/>
                    <a:moveTo>
                      <a:pt x="444" y="34"/>
                    </a:moveTo>
                    <a:lnTo>
                      <a:pt x="446" y="38"/>
                    </a:lnTo>
                    <a:lnTo>
                      <a:pt x="452" y="42"/>
                    </a:lnTo>
                    <a:lnTo>
                      <a:pt x="444" y="46"/>
                    </a:lnTo>
                    <a:lnTo>
                      <a:pt x="438" y="44"/>
                    </a:lnTo>
                    <a:lnTo>
                      <a:pt x="435" y="40"/>
                    </a:lnTo>
                    <a:lnTo>
                      <a:pt x="444" y="34"/>
                    </a:lnTo>
                    <a:close/>
                    <a:moveTo>
                      <a:pt x="452" y="42"/>
                    </a:moveTo>
                    <a:lnTo>
                      <a:pt x="455" y="46"/>
                    </a:lnTo>
                    <a:lnTo>
                      <a:pt x="460" y="51"/>
                    </a:lnTo>
                    <a:lnTo>
                      <a:pt x="449" y="55"/>
                    </a:lnTo>
                    <a:lnTo>
                      <a:pt x="446" y="51"/>
                    </a:lnTo>
                    <a:lnTo>
                      <a:pt x="444" y="46"/>
                    </a:lnTo>
                    <a:lnTo>
                      <a:pt x="452" y="42"/>
                    </a:lnTo>
                    <a:close/>
                    <a:moveTo>
                      <a:pt x="460" y="51"/>
                    </a:moveTo>
                    <a:lnTo>
                      <a:pt x="466" y="61"/>
                    </a:lnTo>
                    <a:lnTo>
                      <a:pt x="472" y="71"/>
                    </a:lnTo>
                    <a:lnTo>
                      <a:pt x="475" y="82"/>
                    </a:lnTo>
                    <a:lnTo>
                      <a:pt x="475" y="90"/>
                    </a:lnTo>
                    <a:lnTo>
                      <a:pt x="463" y="90"/>
                    </a:lnTo>
                    <a:lnTo>
                      <a:pt x="463" y="82"/>
                    </a:lnTo>
                    <a:lnTo>
                      <a:pt x="460" y="74"/>
                    </a:lnTo>
                    <a:lnTo>
                      <a:pt x="455" y="63"/>
                    </a:lnTo>
                    <a:lnTo>
                      <a:pt x="449" y="55"/>
                    </a:lnTo>
                    <a:lnTo>
                      <a:pt x="460" y="51"/>
                    </a:lnTo>
                    <a:close/>
                    <a:moveTo>
                      <a:pt x="475" y="90"/>
                    </a:moveTo>
                    <a:lnTo>
                      <a:pt x="472" y="103"/>
                    </a:lnTo>
                    <a:lnTo>
                      <a:pt x="466" y="115"/>
                    </a:lnTo>
                    <a:lnTo>
                      <a:pt x="458" y="128"/>
                    </a:lnTo>
                    <a:lnTo>
                      <a:pt x="452" y="138"/>
                    </a:lnTo>
                    <a:lnTo>
                      <a:pt x="441" y="134"/>
                    </a:lnTo>
                    <a:lnTo>
                      <a:pt x="455" y="113"/>
                    </a:lnTo>
                    <a:lnTo>
                      <a:pt x="463" y="90"/>
                    </a:lnTo>
                    <a:lnTo>
                      <a:pt x="475" y="90"/>
                    </a:lnTo>
                    <a:close/>
                    <a:moveTo>
                      <a:pt x="452" y="138"/>
                    </a:moveTo>
                    <a:lnTo>
                      <a:pt x="441" y="159"/>
                    </a:lnTo>
                    <a:lnTo>
                      <a:pt x="432" y="182"/>
                    </a:lnTo>
                    <a:lnTo>
                      <a:pt x="421" y="180"/>
                    </a:lnTo>
                    <a:lnTo>
                      <a:pt x="424" y="168"/>
                    </a:lnTo>
                    <a:lnTo>
                      <a:pt x="430" y="157"/>
                    </a:lnTo>
                    <a:lnTo>
                      <a:pt x="435" y="145"/>
                    </a:lnTo>
                    <a:lnTo>
                      <a:pt x="441" y="134"/>
                    </a:lnTo>
                    <a:lnTo>
                      <a:pt x="452" y="138"/>
                    </a:lnTo>
                    <a:close/>
                    <a:moveTo>
                      <a:pt x="432" y="182"/>
                    </a:moveTo>
                    <a:lnTo>
                      <a:pt x="432" y="182"/>
                    </a:lnTo>
                    <a:lnTo>
                      <a:pt x="432" y="184"/>
                    </a:lnTo>
                    <a:lnTo>
                      <a:pt x="421" y="184"/>
                    </a:lnTo>
                    <a:lnTo>
                      <a:pt x="421" y="182"/>
                    </a:lnTo>
                    <a:lnTo>
                      <a:pt x="421" y="180"/>
                    </a:lnTo>
                    <a:lnTo>
                      <a:pt x="432" y="182"/>
                    </a:lnTo>
                    <a:close/>
                    <a:moveTo>
                      <a:pt x="432" y="184"/>
                    </a:moveTo>
                    <a:lnTo>
                      <a:pt x="435" y="195"/>
                    </a:lnTo>
                    <a:lnTo>
                      <a:pt x="446" y="203"/>
                    </a:lnTo>
                    <a:lnTo>
                      <a:pt x="463" y="214"/>
                    </a:lnTo>
                    <a:lnTo>
                      <a:pt x="480" y="224"/>
                    </a:lnTo>
                    <a:lnTo>
                      <a:pt x="475" y="232"/>
                    </a:lnTo>
                    <a:lnTo>
                      <a:pt x="455" y="220"/>
                    </a:lnTo>
                    <a:lnTo>
                      <a:pt x="435" y="209"/>
                    </a:lnTo>
                    <a:lnTo>
                      <a:pt x="430" y="203"/>
                    </a:lnTo>
                    <a:lnTo>
                      <a:pt x="424" y="197"/>
                    </a:lnTo>
                    <a:lnTo>
                      <a:pt x="421" y="191"/>
                    </a:lnTo>
                    <a:lnTo>
                      <a:pt x="421" y="184"/>
                    </a:lnTo>
                    <a:lnTo>
                      <a:pt x="432" y="184"/>
                    </a:lnTo>
                    <a:close/>
                    <a:moveTo>
                      <a:pt x="480" y="224"/>
                    </a:moveTo>
                    <a:lnTo>
                      <a:pt x="503" y="235"/>
                    </a:lnTo>
                    <a:lnTo>
                      <a:pt x="525" y="241"/>
                    </a:lnTo>
                    <a:lnTo>
                      <a:pt x="547" y="247"/>
                    </a:lnTo>
                    <a:lnTo>
                      <a:pt x="567" y="249"/>
                    </a:lnTo>
                    <a:lnTo>
                      <a:pt x="567" y="260"/>
                    </a:lnTo>
                    <a:lnTo>
                      <a:pt x="545" y="255"/>
                    </a:lnTo>
                    <a:lnTo>
                      <a:pt x="522" y="249"/>
                    </a:lnTo>
                    <a:lnTo>
                      <a:pt x="497" y="241"/>
                    </a:lnTo>
                    <a:lnTo>
                      <a:pt x="475" y="232"/>
                    </a:lnTo>
                    <a:lnTo>
                      <a:pt x="480" y="224"/>
                    </a:lnTo>
                    <a:close/>
                    <a:moveTo>
                      <a:pt x="567" y="260"/>
                    </a:moveTo>
                    <a:lnTo>
                      <a:pt x="567" y="260"/>
                    </a:lnTo>
                    <a:lnTo>
                      <a:pt x="567" y="253"/>
                    </a:lnTo>
                    <a:lnTo>
                      <a:pt x="567" y="260"/>
                    </a:lnTo>
                    <a:close/>
                    <a:moveTo>
                      <a:pt x="567" y="249"/>
                    </a:moveTo>
                    <a:lnTo>
                      <a:pt x="575" y="251"/>
                    </a:lnTo>
                    <a:lnTo>
                      <a:pt x="581" y="251"/>
                    </a:lnTo>
                    <a:lnTo>
                      <a:pt x="581" y="260"/>
                    </a:lnTo>
                    <a:lnTo>
                      <a:pt x="575" y="260"/>
                    </a:lnTo>
                    <a:lnTo>
                      <a:pt x="567" y="260"/>
                    </a:lnTo>
                    <a:lnTo>
                      <a:pt x="567" y="249"/>
                    </a:lnTo>
                    <a:close/>
                  </a:path>
                </a:pathLst>
              </a:custGeom>
              <a:solidFill>
                <a:srgbClr val="1F1A17"/>
              </a:solidFill>
              <a:ln w="9525">
                <a:noFill/>
                <a:round/>
                <a:headEnd/>
                <a:tailEnd/>
              </a:ln>
            </p:spPr>
            <p:txBody>
              <a:bodyPr/>
              <a:lstStyle/>
              <a:p>
                <a:endParaRPr lang="de-DE"/>
              </a:p>
            </p:txBody>
          </p:sp>
          <p:sp>
            <p:nvSpPr>
              <p:cNvPr id="27" name="Freeform 27"/>
              <p:cNvSpPr>
                <a:spLocks/>
              </p:cNvSpPr>
              <p:nvPr/>
            </p:nvSpPr>
            <p:spPr bwMode="auto">
              <a:xfrm>
                <a:off x="879" y="3494"/>
                <a:ext cx="556" cy="347"/>
              </a:xfrm>
              <a:custGeom>
                <a:avLst/>
                <a:gdLst>
                  <a:gd name="T0" fmla="*/ 258 w 556"/>
                  <a:gd name="T1" fmla="*/ 0 h 347"/>
                  <a:gd name="T2" fmla="*/ 222 w 556"/>
                  <a:gd name="T3" fmla="*/ 15 h 347"/>
                  <a:gd name="T4" fmla="*/ 129 w 556"/>
                  <a:gd name="T5" fmla="*/ 46 h 347"/>
                  <a:gd name="T6" fmla="*/ 40 w 556"/>
                  <a:gd name="T7" fmla="*/ 78 h 347"/>
                  <a:gd name="T8" fmla="*/ 0 w 556"/>
                  <a:gd name="T9" fmla="*/ 92 h 347"/>
                  <a:gd name="T10" fmla="*/ 31 w 556"/>
                  <a:gd name="T11" fmla="*/ 94 h 347"/>
                  <a:gd name="T12" fmla="*/ 62 w 556"/>
                  <a:gd name="T13" fmla="*/ 99 h 347"/>
                  <a:gd name="T14" fmla="*/ 87 w 556"/>
                  <a:gd name="T15" fmla="*/ 105 h 347"/>
                  <a:gd name="T16" fmla="*/ 110 w 556"/>
                  <a:gd name="T17" fmla="*/ 113 h 347"/>
                  <a:gd name="T18" fmla="*/ 129 w 556"/>
                  <a:gd name="T19" fmla="*/ 124 h 347"/>
                  <a:gd name="T20" fmla="*/ 146 w 556"/>
                  <a:gd name="T21" fmla="*/ 138 h 347"/>
                  <a:gd name="T22" fmla="*/ 152 w 556"/>
                  <a:gd name="T23" fmla="*/ 145 h 347"/>
                  <a:gd name="T24" fmla="*/ 155 w 556"/>
                  <a:gd name="T25" fmla="*/ 153 h 347"/>
                  <a:gd name="T26" fmla="*/ 157 w 556"/>
                  <a:gd name="T27" fmla="*/ 161 h 347"/>
                  <a:gd name="T28" fmla="*/ 157 w 556"/>
                  <a:gd name="T29" fmla="*/ 170 h 347"/>
                  <a:gd name="T30" fmla="*/ 155 w 556"/>
                  <a:gd name="T31" fmla="*/ 184 h 347"/>
                  <a:gd name="T32" fmla="*/ 143 w 556"/>
                  <a:gd name="T33" fmla="*/ 201 h 347"/>
                  <a:gd name="T34" fmla="*/ 132 w 556"/>
                  <a:gd name="T35" fmla="*/ 218 h 347"/>
                  <a:gd name="T36" fmla="*/ 121 w 556"/>
                  <a:gd name="T37" fmla="*/ 237 h 347"/>
                  <a:gd name="T38" fmla="*/ 118 w 556"/>
                  <a:gd name="T39" fmla="*/ 247 h 347"/>
                  <a:gd name="T40" fmla="*/ 115 w 556"/>
                  <a:gd name="T41" fmla="*/ 255 h 347"/>
                  <a:gd name="T42" fmla="*/ 115 w 556"/>
                  <a:gd name="T43" fmla="*/ 266 h 347"/>
                  <a:gd name="T44" fmla="*/ 115 w 556"/>
                  <a:gd name="T45" fmla="*/ 274 h 347"/>
                  <a:gd name="T46" fmla="*/ 118 w 556"/>
                  <a:gd name="T47" fmla="*/ 283 h 347"/>
                  <a:gd name="T48" fmla="*/ 121 w 556"/>
                  <a:gd name="T49" fmla="*/ 291 h 347"/>
                  <a:gd name="T50" fmla="*/ 127 w 556"/>
                  <a:gd name="T51" fmla="*/ 297 h 347"/>
                  <a:gd name="T52" fmla="*/ 135 w 556"/>
                  <a:gd name="T53" fmla="*/ 303 h 347"/>
                  <a:gd name="T54" fmla="*/ 149 w 556"/>
                  <a:gd name="T55" fmla="*/ 316 h 347"/>
                  <a:gd name="T56" fmla="*/ 169 w 556"/>
                  <a:gd name="T57" fmla="*/ 326 h 347"/>
                  <a:gd name="T58" fmla="*/ 191 w 556"/>
                  <a:gd name="T59" fmla="*/ 335 h 347"/>
                  <a:gd name="T60" fmla="*/ 216 w 556"/>
                  <a:gd name="T61" fmla="*/ 341 h 347"/>
                  <a:gd name="T62" fmla="*/ 244 w 556"/>
                  <a:gd name="T63" fmla="*/ 345 h 347"/>
                  <a:gd name="T64" fmla="*/ 272 w 556"/>
                  <a:gd name="T65" fmla="*/ 347 h 347"/>
                  <a:gd name="T66" fmla="*/ 300 w 556"/>
                  <a:gd name="T67" fmla="*/ 347 h 347"/>
                  <a:gd name="T68" fmla="*/ 328 w 556"/>
                  <a:gd name="T69" fmla="*/ 345 h 347"/>
                  <a:gd name="T70" fmla="*/ 354 w 556"/>
                  <a:gd name="T71" fmla="*/ 341 h 347"/>
                  <a:gd name="T72" fmla="*/ 379 w 556"/>
                  <a:gd name="T73" fmla="*/ 335 h 347"/>
                  <a:gd name="T74" fmla="*/ 401 w 556"/>
                  <a:gd name="T75" fmla="*/ 326 h 347"/>
                  <a:gd name="T76" fmla="*/ 418 w 556"/>
                  <a:gd name="T77" fmla="*/ 316 h 347"/>
                  <a:gd name="T78" fmla="*/ 432 w 556"/>
                  <a:gd name="T79" fmla="*/ 303 h 347"/>
                  <a:gd name="T80" fmla="*/ 443 w 556"/>
                  <a:gd name="T81" fmla="*/ 289 h 347"/>
                  <a:gd name="T82" fmla="*/ 449 w 556"/>
                  <a:gd name="T83" fmla="*/ 274 h 347"/>
                  <a:gd name="T84" fmla="*/ 449 w 556"/>
                  <a:gd name="T85" fmla="*/ 262 h 347"/>
                  <a:gd name="T86" fmla="*/ 446 w 556"/>
                  <a:gd name="T87" fmla="*/ 249 h 347"/>
                  <a:gd name="T88" fmla="*/ 441 w 556"/>
                  <a:gd name="T89" fmla="*/ 237 h 347"/>
                  <a:gd name="T90" fmla="*/ 435 w 556"/>
                  <a:gd name="T91" fmla="*/ 224 h 347"/>
                  <a:gd name="T92" fmla="*/ 427 w 556"/>
                  <a:gd name="T93" fmla="*/ 214 h 347"/>
                  <a:gd name="T94" fmla="*/ 415 w 556"/>
                  <a:gd name="T95" fmla="*/ 193 h 347"/>
                  <a:gd name="T96" fmla="*/ 407 w 556"/>
                  <a:gd name="T97" fmla="*/ 168 h 347"/>
                  <a:gd name="T98" fmla="*/ 407 w 556"/>
                  <a:gd name="T99" fmla="*/ 157 h 347"/>
                  <a:gd name="T100" fmla="*/ 415 w 556"/>
                  <a:gd name="T101" fmla="*/ 149 h 347"/>
                  <a:gd name="T102" fmla="*/ 427 w 556"/>
                  <a:gd name="T103" fmla="*/ 138 h 347"/>
                  <a:gd name="T104" fmla="*/ 443 w 556"/>
                  <a:gd name="T105" fmla="*/ 130 h 347"/>
                  <a:gd name="T106" fmla="*/ 460 w 556"/>
                  <a:gd name="T107" fmla="*/ 119 h 347"/>
                  <a:gd name="T108" fmla="*/ 480 w 556"/>
                  <a:gd name="T109" fmla="*/ 113 h 347"/>
                  <a:gd name="T110" fmla="*/ 502 w 556"/>
                  <a:gd name="T111" fmla="*/ 105 h 347"/>
                  <a:gd name="T112" fmla="*/ 522 w 556"/>
                  <a:gd name="T113" fmla="*/ 101 h 347"/>
                  <a:gd name="T114" fmla="*/ 539 w 556"/>
                  <a:gd name="T115" fmla="*/ 96 h 347"/>
                  <a:gd name="T116" fmla="*/ 556 w 556"/>
                  <a:gd name="T117" fmla="*/ 94 h 347"/>
                  <a:gd name="T118" fmla="*/ 511 w 556"/>
                  <a:gd name="T119" fmla="*/ 80 h 347"/>
                  <a:gd name="T120" fmla="*/ 407 w 556"/>
                  <a:gd name="T121" fmla="*/ 46 h 347"/>
                  <a:gd name="T122" fmla="*/ 306 w 556"/>
                  <a:gd name="T123" fmla="*/ 15 h 347"/>
                  <a:gd name="T124" fmla="*/ 258 w 556"/>
                  <a:gd name="T125" fmla="*/ 0 h 3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56"/>
                  <a:gd name="T190" fmla="*/ 0 h 347"/>
                  <a:gd name="T191" fmla="*/ 556 w 556"/>
                  <a:gd name="T192" fmla="*/ 347 h 34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56" h="347">
                    <a:moveTo>
                      <a:pt x="258" y="0"/>
                    </a:moveTo>
                    <a:lnTo>
                      <a:pt x="222" y="15"/>
                    </a:lnTo>
                    <a:lnTo>
                      <a:pt x="129" y="46"/>
                    </a:lnTo>
                    <a:lnTo>
                      <a:pt x="40" y="78"/>
                    </a:lnTo>
                    <a:lnTo>
                      <a:pt x="0" y="92"/>
                    </a:lnTo>
                    <a:lnTo>
                      <a:pt x="31" y="94"/>
                    </a:lnTo>
                    <a:lnTo>
                      <a:pt x="62" y="99"/>
                    </a:lnTo>
                    <a:lnTo>
                      <a:pt x="87" y="105"/>
                    </a:lnTo>
                    <a:lnTo>
                      <a:pt x="110" y="113"/>
                    </a:lnTo>
                    <a:lnTo>
                      <a:pt x="129" y="124"/>
                    </a:lnTo>
                    <a:lnTo>
                      <a:pt x="146" y="138"/>
                    </a:lnTo>
                    <a:lnTo>
                      <a:pt x="152" y="145"/>
                    </a:lnTo>
                    <a:lnTo>
                      <a:pt x="155" y="153"/>
                    </a:lnTo>
                    <a:lnTo>
                      <a:pt x="157" y="161"/>
                    </a:lnTo>
                    <a:lnTo>
                      <a:pt x="157" y="170"/>
                    </a:lnTo>
                    <a:lnTo>
                      <a:pt x="155" y="184"/>
                    </a:lnTo>
                    <a:lnTo>
                      <a:pt x="143" y="201"/>
                    </a:lnTo>
                    <a:lnTo>
                      <a:pt x="132" y="218"/>
                    </a:lnTo>
                    <a:lnTo>
                      <a:pt x="121" y="237"/>
                    </a:lnTo>
                    <a:lnTo>
                      <a:pt x="118" y="247"/>
                    </a:lnTo>
                    <a:lnTo>
                      <a:pt x="115" y="255"/>
                    </a:lnTo>
                    <a:lnTo>
                      <a:pt x="115" y="266"/>
                    </a:lnTo>
                    <a:lnTo>
                      <a:pt x="115" y="274"/>
                    </a:lnTo>
                    <a:lnTo>
                      <a:pt x="118" y="283"/>
                    </a:lnTo>
                    <a:lnTo>
                      <a:pt x="121" y="291"/>
                    </a:lnTo>
                    <a:lnTo>
                      <a:pt x="127" y="297"/>
                    </a:lnTo>
                    <a:lnTo>
                      <a:pt x="135" y="303"/>
                    </a:lnTo>
                    <a:lnTo>
                      <a:pt x="149" y="316"/>
                    </a:lnTo>
                    <a:lnTo>
                      <a:pt x="169" y="326"/>
                    </a:lnTo>
                    <a:lnTo>
                      <a:pt x="191" y="335"/>
                    </a:lnTo>
                    <a:lnTo>
                      <a:pt x="216" y="341"/>
                    </a:lnTo>
                    <a:lnTo>
                      <a:pt x="244" y="345"/>
                    </a:lnTo>
                    <a:lnTo>
                      <a:pt x="272" y="347"/>
                    </a:lnTo>
                    <a:lnTo>
                      <a:pt x="300" y="347"/>
                    </a:lnTo>
                    <a:lnTo>
                      <a:pt x="328" y="345"/>
                    </a:lnTo>
                    <a:lnTo>
                      <a:pt x="354" y="341"/>
                    </a:lnTo>
                    <a:lnTo>
                      <a:pt x="379" y="335"/>
                    </a:lnTo>
                    <a:lnTo>
                      <a:pt x="401" y="326"/>
                    </a:lnTo>
                    <a:lnTo>
                      <a:pt x="418" y="316"/>
                    </a:lnTo>
                    <a:lnTo>
                      <a:pt x="432" y="303"/>
                    </a:lnTo>
                    <a:lnTo>
                      <a:pt x="443" y="289"/>
                    </a:lnTo>
                    <a:lnTo>
                      <a:pt x="449" y="274"/>
                    </a:lnTo>
                    <a:lnTo>
                      <a:pt x="449" y="262"/>
                    </a:lnTo>
                    <a:lnTo>
                      <a:pt x="446" y="249"/>
                    </a:lnTo>
                    <a:lnTo>
                      <a:pt x="441" y="237"/>
                    </a:lnTo>
                    <a:lnTo>
                      <a:pt x="435" y="224"/>
                    </a:lnTo>
                    <a:lnTo>
                      <a:pt x="427" y="214"/>
                    </a:lnTo>
                    <a:lnTo>
                      <a:pt x="415" y="193"/>
                    </a:lnTo>
                    <a:lnTo>
                      <a:pt x="407" y="168"/>
                    </a:lnTo>
                    <a:lnTo>
                      <a:pt x="407" y="157"/>
                    </a:lnTo>
                    <a:lnTo>
                      <a:pt x="415" y="149"/>
                    </a:lnTo>
                    <a:lnTo>
                      <a:pt x="427" y="138"/>
                    </a:lnTo>
                    <a:lnTo>
                      <a:pt x="443" y="130"/>
                    </a:lnTo>
                    <a:lnTo>
                      <a:pt x="460" y="119"/>
                    </a:lnTo>
                    <a:lnTo>
                      <a:pt x="480" y="113"/>
                    </a:lnTo>
                    <a:lnTo>
                      <a:pt x="502" y="105"/>
                    </a:lnTo>
                    <a:lnTo>
                      <a:pt x="522" y="101"/>
                    </a:lnTo>
                    <a:lnTo>
                      <a:pt x="539" y="96"/>
                    </a:lnTo>
                    <a:lnTo>
                      <a:pt x="556" y="94"/>
                    </a:lnTo>
                    <a:lnTo>
                      <a:pt x="511" y="80"/>
                    </a:lnTo>
                    <a:lnTo>
                      <a:pt x="407" y="46"/>
                    </a:lnTo>
                    <a:lnTo>
                      <a:pt x="306" y="15"/>
                    </a:lnTo>
                    <a:lnTo>
                      <a:pt x="258" y="0"/>
                    </a:lnTo>
                    <a:close/>
                  </a:path>
                </a:pathLst>
              </a:custGeom>
              <a:solidFill>
                <a:srgbClr val="00823B"/>
              </a:solidFill>
              <a:ln w="9525">
                <a:noFill/>
                <a:round/>
                <a:headEnd/>
                <a:tailEnd/>
              </a:ln>
            </p:spPr>
            <p:txBody>
              <a:bodyPr/>
              <a:lstStyle/>
              <a:p>
                <a:endParaRPr lang="de-DE"/>
              </a:p>
            </p:txBody>
          </p:sp>
          <p:sp>
            <p:nvSpPr>
              <p:cNvPr id="28" name="Freeform 28"/>
              <p:cNvSpPr>
                <a:spLocks noEditPoints="1"/>
              </p:cNvSpPr>
              <p:nvPr/>
            </p:nvSpPr>
            <p:spPr bwMode="auto">
              <a:xfrm>
                <a:off x="860" y="3582"/>
                <a:ext cx="580" cy="266"/>
              </a:xfrm>
              <a:custGeom>
                <a:avLst/>
                <a:gdLst>
                  <a:gd name="T0" fmla="*/ 5 w 580"/>
                  <a:gd name="T1" fmla="*/ 8 h 266"/>
                  <a:gd name="T2" fmla="*/ 5 w 580"/>
                  <a:gd name="T3" fmla="*/ 0 h 266"/>
                  <a:gd name="T4" fmla="*/ 126 w 580"/>
                  <a:gd name="T5" fmla="*/ 19 h 266"/>
                  <a:gd name="T6" fmla="*/ 39 w 580"/>
                  <a:gd name="T7" fmla="*/ 8 h 266"/>
                  <a:gd name="T8" fmla="*/ 137 w 580"/>
                  <a:gd name="T9" fmla="*/ 25 h 266"/>
                  <a:gd name="T10" fmla="*/ 174 w 580"/>
                  <a:gd name="T11" fmla="*/ 52 h 266"/>
                  <a:gd name="T12" fmla="*/ 171 w 580"/>
                  <a:gd name="T13" fmla="*/ 80 h 266"/>
                  <a:gd name="T14" fmla="*/ 157 w 580"/>
                  <a:gd name="T15" fmla="*/ 50 h 266"/>
                  <a:gd name="T16" fmla="*/ 171 w 580"/>
                  <a:gd name="T17" fmla="*/ 80 h 266"/>
                  <a:gd name="T18" fmla="*/ 185 w 580"/>
                  <a:gd name="T19" fmla="*/ 80 h 266"/>
                  <a:gd name="T20" fmla="*/ 171 w 580"/>
                  <a:gd name="T21" fmla="*/ 82 h 266"/>
                  <a:gd name="T22" fmla="*/ 185 w 580"/>
                  <a:gd name="T23" fmla="*/ 82 h 266"/>
                  <a:gd name="T24" fmla="*/ 185 w 580"/>
                  <a:gd name="T25" fmla="*/ 82 h 266"/>
                  <a:gd name="T26" fmla="*/ 171 w 580"/>
                  <a:gd name="T27" fmla="*/ 82 h 266"/>
                  <a:gd name="T28" fmla="*/ 176 w 580"/>
                  <a:gd name="T29" fmla="*/ 103 h 266"/>
                  <a:gd name="T30" fmla="*/ 160 w 580"/>
                  <a:gd name="T31" fmla="*/ 109 h 266"/>
                  <a:gd name="T32" fmla="*/ 185 w 580"/>
                  <a:gd name="T33" fmla="*/ 82 h 266"/>
                  <a:gd name="T34" fmla="*/ 134 w 580"/>
                  <a:gd name="T35" fmla="*/ 146 h 266"/>
                  <a:gd name="T36" fmla="*/ 146 w 580"/>
                  <a:gd name="T37" fmla="*/ 149 h 266"/>
                  <a:gd name="T38" fmla="*/ 148 w 580"/>
                  <a:gd name="T39" fmla="*/ 203 h 266"/>
                  <a:gd name="T40" fmla="*/ 129 w 580"/>
                  <a:gd name="T41" fmla="*/ 163 h 266"/>
                  <a:gd name="T42" fmla="*/ 157 w 580"/>
                  <a:gd name="T43" fmla="*/ 213 h 266"/>
                  <a:gd name="T44" fmla="*/ 199 w 580"/>
                  <a:gd name="T45" fmla="*/ 247 h 266"/>
                  <a:gd name="T46" fmla="*/ 137 w 580"/>
                  <a:gd name="T47" fmla="*/ 207 h 266"/>
                  <a:gd name="T48" fmla="*/ 244 w 580"/>
                  <a:gd name="T49" fmla="*/ 251 h 266"/>
                  <a:gd name="T50" fmla="*/ 263 w 580"/>
                  <a:gd name="T51" fmla="*/ 261 h 266"/>
                  <a:gd name="T52" fmla="*/ 202 w 580"/>
                  <a:gd name="T53" fmla="*/ 241 h 266"/>
                  <a:gd name="T54" fmla="*/ 350 w 580"/>
                  <a:gd name="T55" fmla="*/ 253 h 266"/>
                  <a:gd name="T56" fmla="*/ 420 w 580"/>
                  <a:gd name="T57" fmla="*/ 232 h 266"/>
                  <a:gd name="T58" fmla="*/ 412 w 580"/>
                  <a:gd name="T59" fmla="*/ 247 h 266"/>
                  <a:gd name="T60" fmla="*/ 331 w 580"/>
                  <a:gd name="T61" fmla="*/ 264 h 266"/>
                  <a:gd name="T62" fmla="*/ 434 w 580"/>
                  <a:gd name="T63" fmla="*/ 224 h 266"/>
                  <a:gd name="T64" fmla="*/ 434 w 580"/>
                  <a:gd name="T65" fmla="*/ 224 h 266"/>
                  <a:gd name="T66" fmla="*/ 434 w 580"/>
                  <a:gd name="T67" fmla="*/ 224 h 266"/>
                  <a:gd name="T68" fmla="*/ 443 w 580"/>
                  <a:gd name="T69" fmla="*/ 230 h 266"/>
                  <a:gd name="T70" fmla="*/ 451 w 580"/>
                  <a:gd name="T71" fmla="*/ 224 h 266"/>
                  <a:gd name="T72" fmla="*/ 443 w 580"/>
                  <a:gd name="T73" fmla="*/ 218 h 266"/>
                  <a:gd name="T74" fmla="*/ 454 w 580"/>
                  <a:gd name="T75" fmla="*/ 220 h 266"/>
                  <a:gd name="T76" fmla="*/ 454 w 580"/>
                  <a:gd name="T77" fmla="*/ 201 h 266"/>
                  <a:gd name="T78" fmla="*/ 474 w 580"/>
                  <a:gd name="T79" fmla="*/ 174 h 266"/>
                  <a:gd name="T80" fmla="*/ 460 w 580"/>
                  <a:gd name="T81" fmla="*/ 215 h 266"/>
                  <a:gd name="T82" fmla="*/ 440 w 580"/>
                  <a:gd name="T83" fmla="*/ 128 h 266"/>
                  <a:gd name="T84" fmla="*/ 471 w 580"/>
                  <a:gd name="T85" fmla="*/ 159 h 266"/>
                  <a:gd name="T86" fmla="*/ 434 w 580"/>
                  <a:gd name="T87" fmla="*/ 117 h 266"/>
                  <a:gd name="T88" fmla="*/ 432 w 580"/>
                  <a:gd name="T89" fmla="*/ 80 h 266"/>
                  <a:gd name="T90" fmla="*/ 420 w 580"/>
                  <a:gd name="T91" fmla="*/ 80 h 266"/>
                  <a:gd name="T92" fmla="*/ 432 w 580"/>
                  <a:gd name="T93" fmla="*/ 77 h 266"/>
                  <a:gd name="T94" fmla="*/ 420 w 580"/>
                  <a:gd name="T95" fmla="*/ 69 h 266"/>
                  <a:gd name="T96" fmla="*/ 454 w 580"/>
                  <a:gd name="T97" fmla="*/ 40 h 266"/>
                  <a:gd name="T98" fmla="*/ 446 w 580"/>
                  <a:gd name="T99" fmla="*/ 57 h 266"/>
                  <a:gd name="T100" fmla="*/ 474 w 580"/>
                  <a:gd name="T101" fmla="*/ 27 h 266"/>
                  <a:gd name="T102" fmla="*/ 566 w 580"/>
                  <a:gd name="T103" fmla="*/ 0 h 266"/>
                  <a:gd name="T104" fmla="*/ 502 w 580"/>
                  <a:gd name="T105" fmla="*/ 25 h 266"/>
                  <a:gd name="T106" fmla="*/ 575 w 580"/>
                  <a:gd name="T107" fmla="*/ 0 h 266"/>
                  <a:gd name="T108" fmla="*/ 569 w 580"/>
                  <a:gd name="T109" fmla="*/ 8 h 2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80"/>
                  <a:gd name="T166" fmla="*/ 0 h 266"/>
                  <a:gd name="T167" fmla="*/ 580 w 580"/>
                  <a:gd name="T168" fmla="*/ 266 h 2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80" h="266">
                    <a:moveTo>
                      <a:pt x="0" y="0"/>
                    </a:moveTo>
                    <a:lnTo>
                      <a:pt x="2" y="0"/>
                    </a:lnTo>
                    <a:lnTo>
                      <a:pt x="5" y="0"/>
                    </a:lnTo>
                    <a:lnTo>
                      <a:pt x="5" y="8"/>
                    </a:lnTo>
                    <a:lnTo>
                      <a:pt x="2" y="8"/>
                    </a:lnTo>
                    <a:lnTo>
                      <a:pt x="0" y="8"/>
                    </a:lnTo>
                    <a:lnTo>
                      <a:pt x="0" y="0"/>
                    </a:lnTo>
                    <a:close/>
                    <a:moveTo>
                      <a:pt x="5" y="0"/>
                    </a:moveTo>
                    <a:lnTo>
                      <a:pt x="39" y="0"/>
                    </a:lnTo>
                    <a:lnTo>
                      <a:pt x="70" y="4"/>
                    </a:lnTo>
                    <a:lnTo>
                      <a:pt x="101" y="11"/>
                    </a:lnTo>
                    <a:lnTo>
                      <a:pt x="126" y="19"/>
                    </a:lnTo>
                    <a:lnTo>
                      <a:pt x="120" y="27"/>
                    </a:lnTo>
                    <a:lnTo>
                      <a:pt x="95" y="19"/>
                    </a:lnTo>
                    <a:lnTo>
                      <a:pt x="67" y="13"/>
                    </a:lnTo>
                    <a:lnTo>
                      <a:pt x="39" y="8"/>
                    </a:lnTo>
                    <a:lnTo>
                      <a:pt x="5" y="8"/>
                    </a:lnTo>
                    <a:lnTo>
                      <a:pt x="5" y="0"/>
                    </a:lnTo>
                    <a:close/>
                    <a:moveTo>
                      <a:pt x="126" y="19"/>
                    </a:moveTo>
                    <a:lnTo>
                      <a:pt x="137" y="25"/>
                    </a:lnTo>
                    <a:lnTo>
                      <a:pt x="148" y="31"/>
                    </a:lnTo>
                    <a:lnTo>
                      <a:pt x="160" y="38"/>
                    </a:lnTo>
                    <a:lnTo>
                      <a:pt x="168" y="44"/>
                    </a:lnTo>
                    <a:lnTo>
                      <a:pt x="174" y="52"/>
                    </a:lnTo>
                    <a:lnTo>
                      <a:pt x="179" y="61"/>
                    </a:lnTo>
                    <a:lnTo>
                      <a:pt x="182" y="71"/>
                    </a:lnTo>
                    <a:lnTo>
                      <a:pt x="185" y="80"/>
                    </a:lnTo>
                    <a:lnTo>
                      <a:pt x="171" y="80"/>
                    </a:lnTo>
                    <a:lnTo>
                      <a:pt x="171" y="71"/>
                    </a:lnTo>
                    <a:lnTo>
                      <a:pt x="168" y="65"/>
                    </a:lnTo>
                    <a:lnTo>
                      <a:pt x="162" y="57"/>
                    </a:lnTo>
                    <a:lnTo>
                      <a:pt x="157" y="50"/>
                    </a:lnTo>
                    <a:lnTo>
                      <a:pt x="140" y="38"/>
                    </a:lnTo>
                    <a:lnTo>
                      <a:pt x="120" y="27"/>
                    </a:lnTo>
                    <a:lnTo>
                      <a:pt x="126" y="19"/>
                    </a:lnTo>
                    <a:close/>
                    <a:moveTo>
                      <a:pt x="171" y="80"/>
                    </a:moveTo>
                    <a:lnTo>
                      <a:pt x="171" y="80"/>
                    </a:lnTo>
                    <a:lnTo>
                      <a:pt x="176" y="80"/>
                    </a:lnTo>
                    <a:lnTo>
                      <a:pt x="171" y="80"/>
                    </a:lnTo>
                    <a:close/>
                    <a:moveTo>
                      <a:pt x="185" y="80"/>
                    </a:moveTo>
                    <a:lnTo>
                      <a:pt x="185" y="80"/>
                    </a:lnTo>
                    <a:lnTo>
                      <a:pt x="185" y="82"/>
                    </a:lnTo>
                    <a:lnTo>
                      <a:pt x="171" y="82"/>
                    </a:lnTo>
                    <a:lnTo>
                      <a:pt x="171" y="80"/>
                    </a:lnTo>
                    <a:lnTo>
                      <a:pt x="185" y="80"/>
                    </a:lnTo>
                    <a:close/>
                    <a:moveTo>
                      <a:pt x="185" y="82"/>
                    </a:moveTo>
                    <a:lnTo>
                      <a:pt x="185" y="82"/>
                    </a:lnTo>
                    <a:lnTo>
                      <a:pt x="176" y="82"/>
                    </a:lnTo>
                    <a:lnTo>
                      <a:pt x="185" y="82"/>
                    </a:lnTo>
                    <a:close/>
                    <a:moveTo>
                      <a:pt x="185" y="82"/>
                    </a:moveTo>
                    <a:lnTo>
                      <a:pt x="185" y="82"/>
                    </a:lnTo>
                    <a:lnTo>
                      <a:pt x="171" y="82"/>
                    </a:lnTo>
                    <a:lnTo>
                      <a:pt x="185" y="82"/>
                    </a:lnTo>
                    <a:close/>
                    <a:moveTo>
                      <a:pt x="185" y="82"/>
                    </a:moveTo>
                    <a:lnTo>
                      <a:pt x="182" y="92"/>
                    </a:lnTo>
                    <a:lnTo>
                      <a:pt x="176" y="103"/>
                    </a:lnTo>
                    <a:lnTo>
                      <a:pt x="171" y="113"/>
                    </a:lnTo>
                    <a:lnTo>
                      <a:pt x="162" y="123"/>
                    </a:lnTo>
                    <a:lnTo>
                      <a:pt x="154" y="119"/>
                    </a:lnTo>
                    <a:lnTo>
                      <a:pt x="160" y="109"/>
                    </a:lnTo>
                    <a:lnTo>
                      <a:pt x="165" y="98"/>
                    </a:lnTo>
                    <a:lnTo>
                      <a:pt x="171" y="90"/>
                    </a:lnTo>
                    <a:lnTo>
                      <a:pt x="171" y="82"/>
                    </a:lnTo>
                    <a:lnTo>
                      <a:pt x="185" y="82"/>
                    </a:lnTo>
                    <a:close/>
                    <a:moveTo>
                      <a:pt x="162" y="123"/>
                    </a:moveTo>
                    <a:lnTo>
                      <a:pt x="154" y="136"/>
                    </a:lnTo>
                    <a:lnTo>
                      <a:pt x="146" y="149"/>
                    </a:lnTo>
                    <a:lnTo>
                      <a:pt x="134" y="146"/>
                    </a:lnTo>
                    <a:lnTo>
                      <a:pt x="143" y="132"/>
                    </a:lnTo>
                    <a:lnTo>
                      <a:pt x="154" y="119"/>
                    </a:lnTo>
                    <a:lnTo>
                      <a:pt x="162" y="123"/>
                    </a:lnTo>
                    <a:close/>
                    <a:moveTo>
                      <a:pt x="146" y="149"/>
                    </a:moveTo>
                    <a:lnTo>
                      <a:pt x="140" y="165"/>
                    </a:lnTo>
                    <a:lnTo>
                      <a:pt x="140" y="178"/>
                    </a:lnTo>
                    <a:lnTo>
                      <a:pt x="143" y="192"/>
                    </a:lnTo>
                    <a:lnTo>
                      <a:pt x="148" y="203"/>
                    </a:lnTo>
                    <a:lnTo>
                      <a:pt x="137" y="207"/>
                    </a:lnTo>
                    <a:lnTo>
                      <a:pt x="131" y="195"/>
                    </a:lnTo>
                    <a:lnTo>
                      <a:pt x="129" y="180"/>
                    </a:lnTo>
                    <a:lnTo>
                      <a:pt x="129" y="163"/>
                    </a:lnTo>
                    <a:lnTo>
                      <a:pt x="134" y="146"/>
                    </a:lnTo>
                    <a:lnTo>
                      <a:pt x="146" y="149"/>
                    </a:lnTo>
                    <a:close/>
                    <a:moveTo>
                      <a:pt x="148" y="203"/>
                    </a:moveTo>
                    <a:lnTo>
                      <a:pt x="157" y="213"/>
                    </a:lnTo>
                    <a:lnTo>
                      <a:pt x="171" y="224"/>
                    </a:lnTo>
                    <a:lnTo>
                      <a:pt x="185" y="232"/>
                    </a:lnTo>
                    <a:lnTo>
                      <a:pt x="202" y="241"/>
                    </a:lnTo>
                    <a:lnTo>
                      <a:pt x="199" y="247"/>
                    </a:lnTo>
                    <a:lnTo>
                      <a:pt x="179" y="241"/>
                    </a:lnTo>
                    <a:lnTo>
                      <a:pt x="162" y="230"/>
                    </a:lnTo>
                    <a:lnTo>
                      <a:pt x="148" y="220"/>
                    </a:lnTo>
                    <a:lnTo>
                      <a:pt x="137" y="207"/>
                    </a:lnTo>
                    <a:lnTo>
                      <a:pt x="148" y="203"/>
                    </a:lnTo>
                    <a:close/>
                    <a:moveTo>
                      <a:pt x="202" y="241"/>
                    </a:moveTo>
                    <a:lnTo>
                      <a:pt x="221" y="245"/>
                    </a:lnTo>
                    <a:lnTo>
                      <a:pt x="244" y="251"/>
                    </a:lnTo>
                    <a:lnTo>
                      <a:pt x="263" y="253"/>
                    </a:lnTo>
                    <a:lnTo>
                      <a:pt x="286" y="255"/>
                    </a:lnTo>
                    <a:lnTo>
                      <a:pt x="286" y="264"/>
                    </a:lnTo>
                    <a:lnTo>
                      <a:pt x="263" y="261"/>
                    </a:lnTo>
                    <a:lnTo>
                      <a:pt x="238" y="259"/>
                    </a:lnTo>
                    <a:lnTo>
                      <a:pt x="218" y="253"/>
                    </a:lnTo>
                    <a:lnTo>
                      <a:pt x="199" y="247"/>
                    </a:lnTo>
                    <a:lnTo>
                      <a:pt x="202" y="241"/>
                    </a:lnTo>
                    <a:close/>
                    <a:moveTo>
                      <a:pt x="286" y="255"/>
                    </a:moveTo>
                    <a:lnTo>
                      <a:pt x="308" y="255"/>
                    </a:lnTo>
                    <a:lnTo>
                      <a:pt x="328" y="255"/>
                    </a:lnTo>
                    <a:lnTo>
                      <a:pt x="350" y="253"/>
                    </a:lnTo>
                    <a:lnTo>
                      <a:pt x="370" y="251"/>
                    </a:lnTo>
                    <a:lnTo>
                      <a:pt x="387" y="245"/>
                    </a:lnTo>
                    <a:lnTo>
                      <a:pt x="404" y="241"/>
                    </a:lnTo>
                    <a:lnTo>
                      <a:pt x="420" y="232"/>
                    </a:lnTo>
                    <a:lnTo>
                      <a:pt x="434" y="224"/>
                    </a:lnTo>
                    <a:lnTo>
                      <a:pt x="443" y="230"/>
                    </a:lnTo>
                    <a:lnTo>
                      <a:pt x="426" y="241"/>
                    </a:lnTo>
                    <a:lnTo>
                      <a:pt x="412" y="247"/>
                    </a:lnTo>
                    <a:lnTo>
                      <a:pt x="392" y="253"/>
                    </a:lnTo>
                    <a:lnTo>
                      <a:pt x="373" y="259"/>
                    </a:lnTo>
                    <a:lnTo>
                      <a:pt x="350" y="261"/>
                    </a:lnTo>
                    <a:lnTo>
                      <a:pt x="331" y="264"/>
                    </a:lnTo>
                    <a:lnTo>
                      <a:pt x="308" y="266"/>
                    </a:lnTo>
                    <a:lnTo>
                      <a:pt x="286" y="264"/>
                    </a:lnTo>
                    <a:lnTo>
                      <a:pt x="286" y="255"/>
                    </a:lnTo>
                    <a:close/>
                    <a:moveTo>
                      <a:pt x="434" y="224"/>
                    </a:moveTo>
                    <a:lnTo>
                      <a:pt x="434" y="224"/>
                    </a:lnTo>
                    <a:lnTo>
                      <a:pt x="437" y="228"/>
                    </a:lnTo>
                    <a:lnTo>
                      <a:pt x="434" y="224"/>
                    </a:lnTo>
                    <a:close/>
                    <a:moveTo>
                      <a:pt x="434" y="224"/>
                    </a:moveTo>
                    <a:lnTo>
                      <a:pt x="434" y="224"/>
                    </a:lnTo>
                    <a:lnTo>
                      <a:pt x="443" y="230"/>
                    </a:lnTo>
                    <a:lnTo>
                      <a:pt x="434" y="224"/>
                    </a:lnTo>
                    <a:close/>
                    <a:moveTo>
                      <a:pt x="443" y="230"/>
                    </a:moveTo>
                    <a:lnTo>
                      <a:pt x="443" y="230"/>
                    </a:lnTo>
                    <a:lnTo>
                      <a:pt x="437" y="228"/>
                    </a:lnTo>
                    <a:lnTo>
                      <a:pt x="443" y="230"/>
                    </a:lnTo>
                    <a:close/>
                    <a:moveTo>
                      <a:pt x="434" y="224"/>
                    </a:moveTo>
                    <a:lnTo>
                      <a:pt x="437" y="222"/>
                    </a:lnTo>
                    <a:lnTo>
                      <a:pt x="443" y="218"/>
                    </a:lnTo>
                    <a:lnTo>
                      <a:pt x="451" y="224"/>
                    </a:lnTo>
                    <a:lnTo>
                      <a:pt x="446" y="228"/>
                    </a:lnTo>
                    <a:lnTo>
                      <a:pt x="443" y="230"/>
                    </a:lnTo>
                    <a:lnTo>
                      <a:pt x="434" y="224"/>
                    </a:lnTo>
                    <a:close/>
                    <a:moveTo>
                      <a:pt x="443" y="218"/>
                    </a:moveTo>
                    <a:lnTo>
                      <a:pt x="446" y="213"/>
                    </a:lnTo>
                    <a:lnTo>
                      <a:pt x="448" y="211"/>
                    </a:lnTo>
                    <a:lnTo>
                      <a:pt x="460" y="215"/>
                    </a:lnTo>
                    <a:lnTo>
                      <a:pt x="454" y="220"/>
                    </a:lnTo>
                    <a:lnTo>
                      <a:pt x="451" y="224"/>
                    </a:lnTo>
                    <a:lnTo>
                      <a:pt x="443" y="218"/>
                    </a:lnTo>
                    <a:close/>
                    <a:moveTo>
                      <a:pt x="448" y="211"/>
                    </a:moveTo>
                    <a:lnTo>
                      <a:pt x="454" y="201"/>
                    </a:lnTo>
                    <a:lnTo>
                      <a:pt x="460" y="190"/>
                    </a:lnTo>
                    <a:lnTo>
                      <a:pt x="462" y="182"/>
                    </a:lnTo>
                    <a:lnTo>
                      <a:pt x="462" y="174"/>
                    </a:lnTo>
                    <a:lnTo>
                      <a:pt x="474" y="174"/>
                    </a:lnTo>
                    <a:lnTo>
                      <a:pt x="474" y="182"/>
                    </a:lnTo>
                    <a:lnTo>
                      <a:pt x="471" y="192"/>
                    </a:lnTo>
                    <a:lnTo>
                      <a:pt x="465" y="203"/>
                    </a:lnTo>
                    <a:lnTo>
                      <a:pt x="460" y="215"/>
                    </a:lnTo>
                    <a:lnTo>
                      <a:pt x="448" y="211"/>
                    </a:lnTo>
                    <a:close/>
                    <a:moveTo>
                      <a:pt x="462" y="174"/>
                    </a:moveTo>
                    <a:lnTo>
                      <a:pt x="454" y="149"/>
                    </a:lnTo>
                    <a:lnTo>
                      <a:pt x="440" y="128"/>
                    </a:lnTo>
                    <a:lnTo>
                      <a:pt x="451" y="123"/>
                    </a:lnTo>
                    <a:lnTo>
                      <a:pt x="457" y="134"/>
                    </a:lnTo>
                    <a:lnTo>
                      <a:pt x="465" y="146"/>
                    </a:lnTo>
                    <a:lnTo>
                      <a:pt x="471" y="159"/>
                    </a:lnTo>
                    <a:lnTo>
                      <a:pt x="474" y="174"/>
                    </a:lnTo>
                    <a:lnTo>
                      <a:pt x="462" y="174"/>
                    </a:lnTo>
                    <a:close/>
                    <a:moveTo>
                      <a:pt x="440" y="128"/>
                    </a:moveTo>
                    <a:lnTo>
                      <a:pt x="434" y="117"/>
                    </a:lnTo>
                    <a:lnTo>
                      <a:pt x="429" y="105"/>
                    </a:lnTo>
                    <a:lnTo>
                      <a:pt x="423" y="92"/>
                    </a:lnTo>
                    <a:lnTo>
                      <a:pt x="420" y="80"/>
                    </a:lnTo>
                    <a:lnTo>
                      <a:pt x="432" y="80"/>
                    </a:lnTo>
                    <a:lnTo>
                      <a:pt x="437" y="103"/>
                    </a:lnTo>
                    <a:lnTo>
                      <a:pt x="451" y="123"/>
                    </a:lnTo>
                    <a:lnTo>
                      <a:pt x="440" y="128"/>
                    </a:lnTo>
                    <a:close/>
                    <a:moveTo>
                      <a:pt x="420" y="80"/>
                    </a:moveTo>
                    <a:lnTo>
                      <a:pt x="420" y="77"/>
                    </a:lnTo>
                    <a:lnTo>
                      <a:pt x="420" y="75"/>
                    </a:lnTo>
                    <a:lnTo>
                      <a:pt x="432" y="77"/>
                    </a:lnTo>
                    <a:lnTo>
                      <a:pt x="432" y="80"/>
                    </a:lnTo>
                    <a:lnTo>
                      <a:pt x="420" y="80"/>
                    </a:lnTo>
                    <a:close/>
                    <a:moveTo>
                      <a:pt x="420" y="75"/>
                    </a:moveTo>
                    <a:lnTo>
                      <a:pt x="420" y="69"/>
                    </a:lnTo>
                    <a:lnTo>
                      <a:pt x="423" y="63"/>
                    </a:lnTo>
                    <a:lnTo>
                      <a:pt x="429" y="57"/>
                    </a:lnTo>
                    <a:lnTo>
                      <a:pt x="437" y="50"/>
                    </a:lnTo>
                    <a:lnTo>
                      <a:pt x="454" y="40"/>
                    </a:lnTo>
                    <a:lnTo>
                      <a:pt x="474" y="27"/>
                    </a:lnTo>
                    <a:lnTo>
                      <a:pt x="482" y="36"/>
                    </a:lnTo>
                    <a:lnTo>
                      <a:pt x="462" y="44"/>
                    </a:lnTo>
                    <a:lnTo>
                      <a:pt x="446" y="57"/>
                    </a:lnTo>
                    <a:lnTo>
                      <a:pt x="434" y="67"/>
                    </a:lnTo>
                    <a:lnTo>
                      <a:pt x="432" y="77"/>
                    </a:lnTo>
                    <a:lnTo>
                      <a:pt x="420" y="75"/>
                    </a:lnTo>
                    <a:close/>
                    <a:moveTo>
                      <a:pt x="474" y="27"/>
                    </a:moveTo>
                    <a:lnTo>
                      <a:pt x="499" y="17"/>
                    </a:lnTo>
                    <a:lnTo>
                      <a:pt x="521" y="8"/>
                    </a:lnTo>
                    <a:lnTo>
                      <a:pt x="547" y="2"/>
                    </a:lnTo>
                    <a:lnTo>
                      <a:pt x="566" y="0"/>
                    </a:lnTo>
                    <a:lnTo>
                      <a:pt x="569" y="8"/>
                    </a:lnTo>
                    <a:lnTo>
                      <a:pt x="547" y="13"/>
                    </a:lnTo>
                    <a:lnTo>
                      <a:pt x="527" y="17"/>
                    </a:lnTo>
                    <a:lnTo>
                      <a:pt x="502" y="25"/>
                    </a:lnTo>
                    <a:lnTo>
                      <a:pt x="482" y="36"/>
                    </a:lnTo>
                    <a:lnTo>
                      <a:pt x="474" y="27"/>
                    </a:lnTo>
                    <a:close/>
                    <a:moveTo>
                      <a:pt x="566" y="0"/>
                    </a:moveTo>
                    <a:lnTo>
                      <a:pt x="575" y="0"/>
                    </a:lnTo>
                    <a:lnTo>
                      <a:pt x="580" y="0"/>
                    </a:lnTo>
                    <a:lnTo>
                      <a:pt x="580" y="8"/>
                    </a:lnTo>
                    <a:lnTo>
                      <a:pt x="575" y="8"/>
                    </a:lnTo>
                    <a:lnTo>
                      <a:pt x="569" y="8"/>
                    </a:lnTo>
                    <a:lnTo>
                      <a:pt x="566" y="0"/>
                    </a:lnTo>
                    <a:close/>
                  </a:path>
                </a:pathLst>
              </a:custGeom>
              <a:solidFill>
                <a:srgbClr val="1F1A17"/>
              </a:solidFill>
              <a:ln w="9525">
                <a:noFill/>
                <a:round/>
                <a:headEnd/>
                <a:tailEnd/>
              </a:ln>
            </p:spPr>
            <p:txBody>
              <a:bodyPr/>
              <a:lstStyle/>
              <a:p>
                <a:endParaRPr lang="de-DE"/>
              </a:p>
            </p:txBody>
          </p:sp>
          <p:sp>
            <p:nvSpPr>
              <p:cNvPr id="29" name="Freeform 29"/>
              <p:cNvSpPr>
                <a:spLocks/>
              </p:cNvSpPr>
              <p:nvPr/>
            </p:nvSpPr>
            <p:spPr bwMode="auto">
              <a:xfrm>
                <a:off x="1494" y="2901"/>
                <a:ext cx="339" cy="399"/>
              </a:xfrm>
              <a:custGeom>
                <a:avLst/>
                <a:gdLst>
                  <a:gd name="T0" fmla="*/ 336 w 339"/>
                  <a:gd name="T1" fmla="*/ 0 h 399"/>
                  <a:gd name="T2" fmla="*/ 333 w 339"/>
                  <a:gd name="T3" fmla="*/ 23 h 399"/>
                  <a:gd name="T4" fmla="*/ 328 w 339"/>
                  <a:gd name="T5" fmla="*/ 41 h 399"/>
                  <a:gd name="T6" fmla="*/ 319 w 339"/>
                  <a:gd name="T7" fmla="*/ 60 h 399"/>
                  <a:gd name="T8" fmla="*/ 305 w 339"/>
                  <a:gd name="T9" fmla="*/ 75 h 399"/>
                  <a:gd name="T10" fmla="*/ 291 w 339"/>
                  <a:gd name="T11" fmla="*/ 87 h 399"/>
                  <a:gd name="T12" fmla="*/ 272 w 339"/>
                  <a:gd name="T13" fmla="*/ 98 h 399"/>
                  <a:gd name="T14" fmla="*/ 255 w 339"/>
                  <a:gd name="T15" fmla="*/ 104 h 399"/>
                  <a:gd name="T16" fmla="*/ 232 w 339"/>
                  <a:gd name="T17" fmla="*/ 108 h 399"/>
                  <a:gd name="T18" fmla="*/ 224 w 339"/>
                  <a:gd name="T19" fmla="*/ 106 h 399"/>
                  <a:gd name="T20" fmla="*/ 213 w 339"/>
                  <a:gd name="T21" fmla="*/ 106 h 399"/>
                  <a:gd name="T22" fmla="*/ 202 w 339"/>
                  <a:gd name="T23" fmla="*/ 102 h 399"/>
                  <a:gd name="T24" fmla="*/ 190 w 339"/>
                  <a:gd name="T25" fmla="*/ 98 h 399"/>
                  <a:gd name="T26" fmla="*/ 168 w 339"/>
                  <a:gd name="T27" fmla="*/ 87 h 399"/>
                  <a:gd name="T28" fmla="*/ 145 w 339"/>
                  <a:gd name="T29" fmla="*/ 81 h 399"/>
                  <a:gd name="T30" fmla="*/ 131 w 339"/>
                  <a:gd name="T31" fmla="*/ 77 h 399"/>
                  <a:gd name="T32" fmla="*/ 120 w 339"/>
                  <a:gd name="T33" fmla="*/ 75 h 399"/>
                  <a:gd name="T34" fmla="*/ 106 w 339"/>
                  <a:gd name="T35" fmla="*/ 75 h 399"/>
                  <a:gd name="T36" fmla="*/ 95 w 339"/>
                  <a:gd name="T37" fmla="*/ 77 h 399"/>
                  <a:gd name="T38" fmla="*/ 84 w 339"/>
                  <a:gd name="T39" fmla="*/ 77 h 399"/>
                  <a:gd name="T40" fmla="*/ 75 w 339"/>
                  <a:gd name="T41" fmla="*/ 81 h 399"/>
                  <a:gd name="T42" fmla="*/ 64 w 339"/>
                  <a:gd name="T43" fmla="*/ 85 h 399"/>
                  <a:gd name="T44" fmla="*/ 56 w 339"/>
                  <a:gd name="T45" fmla="*/ 89 h 399"/>
                  <a:gd name="T46" fmla="*/ 39 w 339"/>
                  <a:gd name="T47" fmla="*/ 102 h 399"/>
                  <a:gd name="T48" fmla="*/ 28 w 339"/>
                  <a:gd name="T49" fmla="*/ 117 h 399"/>
                  <a:gd name="T50" fmla="*/ 16 w 339"/>
                  <a:gd name="T51" fmla="*/ 133 h 399"/>
                  <a:gd name="T52" fmla="*/ 8 w 339"/>
                  <a:gd name="T53" fmla="*/ 152 h 399"/>
                  <a:gd name="T54" fmla="*/ 2 w 339"/>
                  <a:gd name="T55" fmla="*/ 173 h 399"/>
                  <a:gd name="T56" fmla="*/ 0 w 339"/>
                  <a:gd name="T57" fmla="*/ 194 h 399"/>
                  <a:gd name="T58" fmla="*/ 0 w 339"/>
                  <a:gd name="T59" fmla="*/ 215 h 399"/>
                  <a:gd name="T60" fmla="*/ 2 w 339"/>
                  <a:gd name="T61" fmla="*/ 234 h 399"/>
                  <a:gd name="T62" fmla="*/ 8 w 339"/>
                  <a:gd name="T63" fmla="*/ 255 h 399"/>
                  <a:gd name="T64" fmla="*/ 16 w 339"/>
                  <a:gd name="T65" fmla="*/ 271 h 399"/>
                  <a:gd name="T66" fmla="*/ 28 w 339"/>
                  <a:gd name="T67" fmla="*/ 288 h 399"/>
                  <a:gd name="T68" fmla="*/ 42 w 339"/>
                  <a:gd name="T69" fmla="*/ 303 h 399"/>
                  <a:gd name="T70" fmla="*/ 61 w 339"/>
                  <a:gd name="T71" fmla="*/ 313 h 399"/>
                  <a:gd name="T72" fmla="*/ 78 w 339"/>
                  <a:gd name="T73" fmla="*/ 319 h 399"/>
                  <a:gd name="T74" fmla="*/ 98 w 339"/>
                  <a:gd name="T75" fmla="*/ 324 h 399"/>
                  <a:gd name="T76" fmla="*/ 115 w 339"/>
                  <a:gd name="T77" fmla="*/ 324 h 399"/>
                  <a:gd name="T78" fmla="*/ 131 w 339"/>
                  <a:gd name="T79" fmla="*/ 321 h 399"/>
                  <a:gd name="T80" fmla="*/ 145 w 339"/>
                  <a:gd name="T81" fmla="*/ 317 h 399"/>
                  <a:gd name="T82" fmla="*/ 162 w 339"/>
                  <a:gd name="T83" fmla="*/ 311 h 399"/>
                  <a:gd name="T84" fmla="*/ 176 w 339"/>
                  <a:gd name="T85" fmla="*/ 305 h 399"/>
                  <a:gd name="T86" fmla="*/ 190 w 339"/>
                  <a:gd name="T87" fmla="*/ 301 h 399"/>
                  <a:gd name="T88" fmla="*/ 204 w 339"/>
                  <a:gd name="T89" fmla="*/ 296 h 399"/>
                  <a:gd name="T90" fmla="*/ 218 w 339"/>
                  <a:gd name="T91" fmla="*/ 292 h 399"/>
                  <a:gd name="T92" fmla="*/ 235 w 339"/>
                  <a:gd name="T93" fmla="*/ 292 h 399"/>
                  <a:gd name="T94" fmla="*/ 249 w 339"/>
                  <a:gd name="T95" fmla="*/ 294 h 399"/>
                  <a:gd name="T96" fmla="*/ 260 w 339"/>
                  <a:gd name="T97" fmla="*/ 296 h 399"/>
                  <a:gd name="T98" fmla="*/ 272 w 339"/>
                  <a:gd name="T99" fmla="*/ 303 h 399"/>
                  <a:gd name="T100" fmla="*/ 283 w 339"/>
                  <a:gd name="T101" fmla="*/ 309 h 399"/>
                  <a:gd name="T102" fmla="*/ 300 w 339"/>
                  <a:gd name="T103" fmla="*/ 328 h 399"/>
                  <a:gd name="T104" fmla="*/ 314 w 339"/>
                  <a:gd name="T105" fmla="*/ 347 h 399"/>
                  <a:gd name="T106" fmla="*/ 333 w 339"/>
                  <a:gd name="T107" fmla="*/ 382 h 399"/>
                  <a:gd name="T108" fmla="*/ 339 w 339"/>
                  <a:gd name="T109" fmla="*/ 399 h 399"/>
                  <a:gd name="T110" fmla="*/ 339 w 339"/>
                  <a:gd name="T111" fmla="*/ 382 h 399"/>
                  <a:gd name="T112" fmla="*/ 339 w 339"/>
                  <a:gd name="T113" fmla="*/ 336 h 399"/>
                  <a:gd name="T114" fmla="*/ 339 w 339"/>
                  <a:gd name="T115" fmla="*/ 271 h 399"/>
                  <a:gd name="T116" fmla="*/ 336 w 339"/>
                  <a:gd name="T117" fmla="*/ 196 h 399"/>
                  <a:gd name="T118" fmla="*/ 336 w 339"/>
                  <a:gd name="T119" fmla="*/ 121 h 399"/>
                  <a:gd name="T120" fmla="*/ 336 w 339"/>
                  <a:gd name="T121" fmla="*/ 58 h 399"/>
                  <a:gd name="T122" fmla="*/ 336 w 339"/>
                  <a:gd name="T123" fmla="*/ 14 h 399"/>
                  <a:gd name="T124" fmla="*/ 336 w 339"/>
                  <a:gd name="T125" fmla="*/ 0 h 3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99"/>
                  <a:gd name="T191" fmla="*/ 339 w 339"/>
                  <a:gd name="T192" fmla="*/ 399 h 39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99">
                    <a:moveTo>
                      <a:pt x="336" y="0"/>
                    </a:moveTo>
                    <a:lnTo>
                      <a:pt x="333" y="23"/>
                    </a:lnTo>
                    <a:lnTo>
                      <a:pt x="328" y="41"/>
                    </a:lnTo>
                    <a:lnTo>
                      <a:pt x="319" y="60"/>
                    </a:lnTo>
                    <a:lnTo>
                      <a:pt x="305" y="75"/>
                    </a:lnTo>
                    <a:lnTo>
                      <a:pt x="291" y="87"/>
                    </a:lnTo>
                    <a:lnTo>
                      <a:pt x="272" y="98"/>
                    </a:lnTo>
                    <a:lnTo>
                      <a:pt x="255" y="104"/>
                    </a:lnTo>
                    <a:lnTo>
                      <a:pt x="232" y="108"/>
                    </a:lnTo>
                    <a:lnTo>
                      <a:pt x="224" y="106"/>
                    </a:lnTo>
                    <a:lnTo>
                      <a:pt x="213" y="106"/>
                    </a:lnTo>
                    <a:lnTo>
                      <a:pt x="202" y="102"/>
                    </a:lnTo>
                    <a:lnTo>
                      <a:pt x="190" y="98"/>
                    </a:lnTo>
                    <a:lnTo>
                      <a:pt x="168" y="87"/>
                    </a:lnTo>
                    <a:lnTo>
                      <a:pt x="145" y="81"/>
                    </a:lnTo>
                    <a:lnTo>
                      <a:pt x="131" y="77"/>
                    </a:lnTo>
                    <a:lnTo>
                      <a:pt x="120" y="75"/>
                    </a:lnTo>
                    <a:lnTo>
                      <a:pt x="106" y="75"/>
                    </a:lnTo>
                    <a:lnTo>
                      <a:pt x="95" y="77"/>
                    </a:lnTo>
                    <a:lnTo>
                      <a:pt x="84" y="77"/>
                    </a:lnTo>
                    <a:lnTo>
                      <a:pt x="75" y="81"/>
                    </a:lnTo>
                    <a:lnTo>
                      <a:pt x="64" y="85"/>
                    </a:lnTo>
                    <a:lnTo>
                      <a:pt x="56" y="89"/>
                    </a:lnTo>
                    <a:lnTo>
                      <a:pt x="39" y="102"/>
                    </a:lnTo>
                    <a:lnTo>
                      <a:pt x="28" y="117"/>
                    </a:lnTo>
                    <a:lnTo>
                      <a:pt x="16" y="133"/>
                    </a:lnTo>
                    <a:lnTo>
                      <a:pt x="8" y="152"/>
                    </a:lnTo>
                    <a:lnTo>
                      <a:pt x="2" y="173"/>
                    </a:lnTo>
                    <a:lnTo>
                      <a:pt x="0" y="194"/>
                    </a:lnTo>
                    <a:lnTo>
                      <a:pt x="0" y="215"/>
                    </a:lnTo>
                    <a:lnTo>
                      <a:pt x="2" y="234"/>
                    </a:lnTo>
                    <a:lnTo>
                      <a:pt x="8" y="255"/>
                    </a:lnTo>
                    <a:lnTo>
                      <a:pt x="16" y="271"/>
                    </a:lnTo>
                    <a:lnTo>
                      <a:pt x="28" y="288"/>
                    </a:lnTo>
                    <a:lnTo>
                      <a:pt x="42" y="303"/>
                    </a:lnTo>
                    <a:lnTo>
                      <a:pt x="61" y="313"/>
                    </a:lnTo>
                    <a:lnTo>
                      <a:pt x="78" y="319"/>
                    </a:lnTo>
                    <a:lnTo>
                      <a:pt x="98" y="324"/>
                    </a:lnTo>
                    <a:lnTo>
                      <a:pt x="115" y="324"/>
                    </a:lnTo>
                    <a:lnTo>
                      <a:pt x="131" y="321"/>
                    </a:lnTo>
                    <a:lnTo>
                      <a:pt x="145" y="317"/>
                    </a:lnTo>
                    <a:lnTo>
                      <a:pt x="162" y="311"/>
                    </a:lnTo>
                    <a:lnTo>
                      <a:pt x="176" y="305"/>
                    </a:lnTo>
                    <a:lnTo>
                      <a:pt x="190" y="301"/>
                    </a:lnTo>
                    <a:lnTo>
                      <a:pt x="204" y="296"/>
                    </a:lnTo>
                    <a:lnTo>
                      <a:pt x="218" y="292"/>
                    </a:lnTo>
                    <a:lnTo>
                      <a:pt x="235" y="292"/>
                    </a:lnTo>
                    <a:lnTo>
                      <a:pt x="249" y="294"/>
                    </a:lnTo>
                    <a:lnTo>
                      <a:pt x="260" y="296"/>
                    </a:lnTo>
                    <a:lnTo>
                      <a:pt x="272" y="303"/>
                    </a:lnTo>
                    <a:lnTo>
                      <a:pt x="283" y="309"/>
                    </a:lnTo>
                    <a:lnTo>
                      <a:pt x="300" y="328"/>
                    </a:lnTo>
                    <a:lnTo>
                      <a:pt x="314" y="347"/>
                    </a:lnTo>
                    <a:lnTo>
                      <a:pt x="333" y="382"/>
                    </a:lnTo>
                    <a:lnTo>
                      <a:pt x="339" y="399"/>
                    </a:lnTo>
                    <a:lnTo>
                      <a:pt x="339" y="382"/>
                    </a:lnTo>
                    <a:lnTo>
                      <a:pt x="339" y="336"/>
                    </a:lnTo>
                    <a:lnTo>
                      <a:pt x="339" y="271"/>
                    </a:lnTo>
                    <a:lnTo>
                      <a:pt x="336" y="196"/>
                    </a:lnTo>
                    <a:lnTo>
                      <a:pt x="336" y="121"/>
                    </a:lnTo>
                    <a:lnTo>
                      <a:pt x="336" y="58"/>
                    </a:lnTo>
                    <a:lnTo>
                      <a:pt x="336" y="14"/>
                    </a:lnTo>
                    <a:lnTo>
                      <a:pt x="336" y="0"/>
                    </a:lnTo>
                    <a:close/>
                  </a:path>
                </a:pathLst>
              </a:custGeom>
              <a:solidFill>
                <a:srgbClr val="FFFFFF"/>
              </a:solidFill>
              <a:ln w="9525">
                <a:noFill/>
                <a:round/>
                <a:headEnd/>
                <a:tailEnd/>
              </a:ln>
            </p:spPr>
            <p:txBody>
              <a:bodyPr/>
              <a:lstStyle/>
              <a:p>
                <a:endParaRPr lang="de-DE"/>
              </a:p>
            </p:txBody>
          </p:sp>
          <p:sp>
            <p:nvSpPr>
              <p:cNvPr id="30" name="Freeform 30"/>
              <p:cNvSpPr>
                <a:spLocks/>
              </p:cNvSpPr>
              <p:nvPr/>
            </p:nvSpPr>
            <p:spPr bwMode="auto">
              <a:xfrm>
                <a:off x="1494" y="2901"/>
                <a:ext cx="339" cy="399"/>
              </a:xfrm>
              <a:custGeom>
                <a:avLst/>
                <a:gdLst>
                  <a:gd name="T0" fmla="*/ 336 w 339"/>
                  <a:gd name="T1" fmla="*/ 0 h 399"/>
                  <a:gd name="T2" fmla="*/ 333 w 339"/>
                  <a:gd name="T3" fmla="*/ 23 h 399"/>
                  <a:gd name="T4" fmla="*/ 328 w 339"/>
                  <a:gd name="T5" fmla="*/ 41 h 399"/>
                  <a:gd name="T6" fmla="*/ 319 w 339"/>
                  <a:gd name="T7" fmla="*/ 60 h 399"/>
                  <a:gd name="T8" fmla="*/ 305 w 339"/>
                  <a:gd name="T9" fmla="*/ 75 h 399"/>
                  <a:gd name="T10" fmla="*/ 291 w 339"/>
                  <a:gd name="T11" fmla="*/ 87 h 399"/>
                  <a:gd name="T12" fmla="*/ 272 w 339"/>
                  <a:gd name="T13" fmla="*/ 98 h 399"/>
                  <a:gd name="T14" fmla="*/ 255 w 339"/>
                  <a:gd name="T15" fmla="*/ 104 h 399"/>
                  <a:gd name="T16" fmla="*/ 232 w 339"/>
                  <a:gd name="T17" fmla="*/ 108 h 399"/>
                  <a:gd name="T18" fmla="*/ 224 w 339"/>
                  <a:gd name="T19" fmla="*/ 106 h 399"/>
                  <a:gd name="T20" fmla="*/ 213 w 339"/>
                  <a:gd name="T21" fmla="*/ 106 h 399"/>
                  <a:gd name="T22" fmla="*/ 202 w 339"/>
                  <a:gd name="T23" fmla="*/ 102 h 399"/>
                  <a:gd name="T24" fmla="*/ 190 w 339"/>
                  <a:gd name="T25" fmla="*/ 98 h 399"/>
                  <a:gd name="T26" fmla="*/ 168 w 339"/>
                  <a:gd name="T27" fmla="*/ 87 h 399"/>
                  <a:gd name="T28" fmla="*/ 145 w 339"/>
                  <a:gd name="T29" fmla="*/ 81 h 399"/>
                  <a:gd name="T30" fmla="*/ 131 w 339"/>
                  <a:gd name="T31" fmla="*/ 77 h 399"/>
                  <a:gd name="T32" fmla="*/ 120 w 339"/>
                  <a:gd name="T33" fmla="*/ 75 h 399"/>
                  <a:gd name="T34" fmla="*/ 106 w 339"/>
                  <a:gd name="T35" fmla="*/ 75 h 399"/>
                  <a:gd name="T36" fmla="*/ 95 w 339"/>
                  <a:gd name="T37" fmla="*/ 77 h 399"/>
                  <a:gd name="T38" fmla="*/ 84 w 339"/>
                  <a:gd name="T39" fmla="*/ 77 h 399"/>
                  <a:gd name="T40" fmla="*/ 75 w 339"/>
                  <a:gd name="T41" fmla="*/ 81 h 399"/>
                  <a:gd name="T42" fmla="*/ 64 w 339"/>
                  <a:gd name="T43" fmla="*/ 85 h 399"/>
                  <a:gd name="T44" fmla="*/ 56 w 339"/>
                  <a:gd name="T45" fmla="*/ 89 h 399"/>
                  <a:gd name="T46" fmla="*/ 39 w 339"/>
                  <a:gd name="T47" fmla="*/ 102 h 399"/>
                  <a:gd name="T48" fmla="*/ 28 w 339"/>
                  <a:gd name="T49" fmla="*/ 117 h 399"/>
                  <a:gd name="T50" fmla="*/ 16 w 339"/>
                  <a:gd name="T51" fmla="*/ 133 h 399"/>
                  <a:gd name="T52" fmla="*/ 8 w 339"/>
                  <a:gd name="T53" fmla="*/ 152 h 399"/>
                  <a:gd name="T54" fmla="*/ 2 w 339"/>
                  <a:gd name="T55" fmla="*/ 173 h 399"/>
                  <a:gd name="T56" fmla="*/ 0 w 339"/>
                  <a:gd name="T57" fmla="*/ 194 h 399"/>
                  <a:gd name="T58" fmla="*/ 0 w 339"/>
                  <a:gd name="T59" fmla="*/ 215 h 399"/>
                  <a:gd name="T60" fmla="*/ 2 w 339"/>
                  <a:gd name="T61" fmla="*/ 234 h 399"/>
                  <a:gd name="T62" fmla="*/ 8 w 339"/>
                  <a:gd name="T63" fmla="*/ 255 h 399"/>
                  <a:gd name="T64" fmla="*/ 16 w 339"/>
                  <a:gd name="T65" fmla="*/ 271 h 399"/>
                  <a:gd name="T66" fmla="*/ 28 w 339"/>
                  <a:gd name="T67" fmla="*/ 288 h 399"/>
                  <a:gd name="T68" fmla="*/ 42 w 339"/>
                  <a:gd name="T69" fmla="*/ 303 h 399"/>
                  <a:gd name="T70" fmla="*/ 61 w 339"/>
                  <a:gd name="T71" fmla="*/ 313 h 399"/>
                  <a:gd name="T72" fmla="*/ 78 w 339"/>
                  <a:gd name="T73" fmla="*/ 319 h 399"/>
                  <a:gd name="T74" fmla="*/ 98 w 339"/>
                  <a:gd name="T75" fmla="*/ 324 h 399"/>
                  <a:gd name="T76" fmla="*/ 115 w 339"/>
                  <a:gd name="T77" fmla="*/ 324 h 399"/>
                  <a:gd name="T78" fmla="*/ 131 w 339"/>
                  <a:gd name="T79" fmla="*/ 321 h 399"/>
                  <a:gd name="T80" fmla="*/ 145 w 339"/>
                  <a:gd name="T81" fmla="*/ 317 h 399"/>
                  <a:gd name="T82" fmla="*/ 162 w 339"/>
                  <a:gd name="T83" fmla="*/ 311 h 399"/>
                  <a:gd name="T84" fmla="*/ 176 w 339"/>
                  <a:gd name="T85" fmla="*/ 305 h 399"/>
                  <a:gd name="T86" fmla="*/ 190 w 339"/>
                  <a:gd name="T87" fmla="*/ 301 h 399"/>
                  <a:gd name="T88" fmla="*/ 204 w 339"/>
                  <a:gd name="T89" fmla="*/ 296 h 399"/>
                  <a:gd name="T90" fmla="*/ 218 w 339"/>
                  <a:gd name="T91" fmla="*/ 292 h 399"/>
                  <a:gd name="T92" fmla="*/ 235 w 339"/>
                  <a:gd name="T93" fmla="*/ 292 h 399"/>
                  <a:gd name="T94" fmla="*/ 249 w 339"/>
                  <a:gd name="T95" fmla="*/ 294 h 399"/>
                  <a:gd name="T96" fmla="*/ 260 w 339"/>
                  <a:gd name="T97" fmla="*/ 296 h 399"/>
                  <a:gd name="T98" fmla="*/ 272 w 339"/>
                  <a:gd name="T99" fmla="*/ 303 h 399"/>
                  <a:gd name="T100" fmla="*/ 283 w 339"/>
                  <a:gd name="T101" fmla="*/ 309 h 399"/>
                  <a:gd name="T102" fmla="*/ 300 w 339"/>
                  <a:gd name="T103" fmla="*/ 328 h 399"/>
                  <a:gd name="T104" fmla="*/ 314 w 339"/>
                  <a:gd name="T105" fmla="*/ 347 h 399"/>
                  <a:gd name="T106" fmla="*/ 333 w 339"/>
                  <a:gd name="T107" fmla="*/ 382 h 399"/>
                  <a:gd name="T108" fmla="*/ 339 w 339"/>
                  <a:gd name="T109" fmla="*/ 399 h 399"/>
                  <a:gd name="T110" fmla="*/ 339 w 339"/>
                  <a:gd name="T111" fmla="*/ 382 h 399"/>
                  <a:gd name="T112" fmla="*/ 339 w 339"/>
                  <a:gd name="T113" fmla="*/ 336 h 399"/>
                  <a:gd name="T114" fmla="*/ 339 w 339"/>
                  <a:gd name="T115" fmla="*/ 271 h 399"/>
                  <a:gd name="T116" fmla="*/ 336 w 339"/>
                  <a:gd name="T117" fmla="*/ 196 h 399"/>
                  <a:gd name="T118" fmla="*/ 336 w 339"/>
                  <a:gd name="T119" fmla="*/ 121 h 399"/>
                  <a:gd name="T120" fmla="*/ 336 w 339"/>
                  <a:gd name="T121" fmla="*/ 58 h 399"/>
                  <a:gd name="T122" fmla="*/ 336 w 339"/>
                  <a:gd name="T123" fmla="*/ 14 h 399"/>
                  <a:gd name="T124" fmla="*/ 336 w 339"/>
                  <a:gd name="T125" fmla="*/ 0 h 3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99"/>
                  <a:gd name="T191" fmla="*/ 339 w 339"/>
                  <a:gd name="T192" fmla="*/ 399 h 39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99">
                    <a:moveTo>
                      <a:pt x="336" y="0"/>
                    </a:moveTo>
                    <a:lnTo>
                      <a:pt x="333" y="23"/>
                    </a:lnTo>
                    <a:lnTo>
                      <a:pt x="328" y="41"/>
                    </a:lnTo>
                    <a:lnTo>
                      <a:pt x="319" y="60"/>
                    </a:lnTo>
                    <a:lnTo>
                      <a:pt x="305" y="75"/>
                    </a:lnTo>
                    <a:lnTo>
                      <a:pt x="291" y="87"/>
                    </a:lnTo>
                    <a:lnTo>
                      <a:pt x="272" y="98"/>
                    </a:lnTo>
                    <a:lnTo>
                      <a:pt x="255" y="104"/>
                    </a:lnTo>
                    <a:lnTo>
                      <a:pt x="232" y="108"/>
                    </a:lnTo>
                    <a:lnTo>
                      <a:pt x="224" y="106"/>
                    </a:lnTo>
                    <a:lnTo>
                      <a:pt x="213" y="106"/>
                    </a:lnTo>
                    <a:lnTo>
                      <a:pt x="202" y="102"/>
                    </a:lnTo>
                    <a:lnTo>
                      <a:pt x="190" y="98"/>
                    </a:lnTo>
                    <a:lnTo>
                      <a:pt x="168" y="87"/>
                    </a:lnTo>
                    <a:lnTo>
                      <a:pt x="145" y="81"/>
                    </a:lnTo>
                    <a:lnTo>
                      <a:pt x="131" y="77"/>
                    </a:lnTo>
                    <a:lnTo>
                      <a:pt x="120" y="75"/>
                    </a:lnTo>
                    <a:lnTo>
                      <a:pt x="106" y="75"/>
                    </a:lnTo>
                    <a:lnTo>
                      <a:pt x="95" y="77"/>
                    </a:lnTo>
                    <a:lnTo>
                      <a:pt x="84" y="77"/>
                    </a:lnTo>
                    <a:lnTo>
                      <a:pt x="75" y="81"/>
                    </a:lnTo>
                    <a:lnTo>
                      <a:pt x="64" y="85"/>
                    </a:lnTo>
                    <a:lnTo>
                      <a:pt x="56" y="89"/>
                    </a:lnTo>
                    <a:lnTo>
                      <a:pt x="39" y="102"/>
                    </a:lnTo>
                    <a:lnTo>
                      <a:pt x="28" y="117"/>
                    </a:lnTo>
                    <a:lnTo>
                      <a:pt x="16" y="133"/>
                    </a:lnTo>
                    <a:lnTo>
                      <a:pt x="8" y="152"/>
                    </a:lnTo>
                    <a:lnTo>
                      <a:pt x="2" y="173"/>
                    </a:lnTo>
                    <a:lnTo>
                      <a:pt x="0" y="194"/>
                    </a:lnTo>
                    <a:lnTo>
                      <a:pt x="0" y="215"/>
                    </a:lnTo>
                    <a:lnTo>
                      <a:pt x="2" y="234"/>
                    </a:lnTo>
                    <a:lnTo>
                      <a:pt x="8" y="255"/>
                    </a:lnTo>
                    <a:lnTo>
                      <a:pt x="16" y="271"/>
                    </a:lnTo>
                    <a:lnTo>
                      <a:pt x="28" y="288"/>
                    </a:lnTo>
                    <a:lnTo>
                      <a:pt x="42" y="303"/>
                    </a:lnTo>
                    <a:lnTo>
                      <a:pt x="61" y="313"/>
                    </a:lnTo>
                    <a:lnTo>
                      <a:pt x="78" y="319"/>
                    </a:lnTo>
                    <a:lnTo>
                      <a:pt x="98" y="324"/>
                    </a:lnTo>
                    <a:lnTo>
                      <a:pt x="115" y="324"/>
                    </a:lnTo>
                    <a:lnTo>
                      <a:pt x="131" y="321"/>
                    </a:lnTo>
                    <a:lnTo>
                      <a:pt x="145" y="317"/>
                    </a:lnTo>
                    <a:lnTo>
                      <a:pt x="162" y="311"/>
                    </a:lnTo>
                    <a:lnTo>
                      <a:pt x="176" y="305"/>
                    </a:lnTo>
                    <a:lnTo>
                      <a:pt x="190" y="301"/>
                    </a:lnTo>
                    <a:lnTo>
                      <a:pt x="204" y="296"/>
                    </a:lnTo>
                    <a:lnTo>
                      <a:pt x="218" y="292"/>
                    </a:lnTo>
                    <a:lnTo>
                      <a:pt x="235" y="292"/>
                    </a:lnTo>
                    <a:lnTo>
                      <a:pt x="249" y="294"/>
                    </a:lnTo>
                    <a:lnTo>
                      <a:pt x="260" y="296"/>
                    </a:lnTo>
                    <a:lnTo>
                      <a:pt x="272" y="303"/>
                    </a:lnTo>
                    <a:lnTo>
                      <a:pt x="283" y="309"/>
                    </a:lnTo>
                    <a:lnTo>
                      <a:pt x="300" y="328"/>
                    </a:lnTo>
                    <a:lnTo>
                      <a:pt x="314" y="347"/>
                    </a:lnTo>
                    <a:lnTo>
                      <a:pt x="333" y="382"/>
                    </a:lnTo>
                    <a:lnTo>
                      <a:pt x="339" y="399"/>
                    </a:lnTo>
                    <a:lnTo>
                      <a:pt x="339" y="382"/>
                    </a:lnTo>
                    <a:lnTo>
                      <a:pt x="339" y="336"/>
                    </a:lnTo>
                    <a:lnTo>
                      <a:pt x="339" y="271"/>
                    </a:lnTo>
                    <a:lnTo>
                      <a:pt x="336" y="196"/>
                    </a:lnTo>
                    <a:lnTo>
                      <a:pt x="336" y="121"/>
                    </a:lnTo>
                    <a:lnTo>
                      <a:pt x="336" y="58"/>
                    </a:lnTo>
                    <a:lnTo>
                      <a:pt x="336" y="14"/>
                    </a:lnTo>
                    <a:lnTo>
                      <a:pt x="336" y="0"/>
                    </a:lnTo>
                  </a:path>
                </a:pathLst>
              </a:custGeom>
              <a:noFill/>
              <a:ln w="4763">
                <a:solidFill>
                  <a:srgbClr val="FFFFFF"/>
                </a:solidFill>
                <a:round/>
                <a:headEnd/>
                <a:tailEnd/>
              </a:ln>
            </p:spPr>
            <p:txBody>
              <a:bodyPr/>
              <a:lstStyle/>
              <a:p>
                <a:endParaRPr lang="de-DE"/>
              </a:p>
            </p:txBody>
          </p:sp>
          <p:sp>
            <p:nvSpPr>
              <p:cNvPr id="31" name="Freeform 31"/>
              <p:cNvSpPr>
                <a:spLocks noEditPoints="1"/>
              </p:cNvSpPr>
              <p:nvPr/>
            </p:nvSpPr>
            <p:spPr bwMode="auto">
              <a:xfrm>
                <a:off x="1488" y="2878"/>
                <a:ext cx="345" cy="434"/>
              </a:xfrm>
              <a:custGeom>
                <a:avLst/>
                <a:gdLst>
                  <a:gd name="T0" fmla="*/ 331 w 345"/>
                  <a:gd name="T1" fmla="*/ 4 h 434"/>
                  <a:gd name="T2" fmla="*/ 342 w 345"/>
                  <a:gd name="T3" fmla="*/ 4 h 434"/>
                  <a:gd name="T4" fmla="*/ 320 w 345"/>
                  <a:gd name="T5" fmla="*/ 94 h 434"/>
                  <a:gd name="T6" fmla="*/ 331 w 345"/>
                  <a:gd name="T7" fmla="*/ 29 h 434"/>
                  <a:gd name="T8" fmla="*/ 320 w 345"/>
                  <a:gd name="T9" fmla="*/ 94 h 434"/>
                  <a:gd name="T10" fmla="*/ 311 w 345"/>
                  <a:gd name="T11" fmla="*/ 102 h 434"/>
                  <a:gd name="T12" fmla="*/ 275 w 345"/>
                  <a:gd name="T13" fmla="*/ 127 h 434"/>
                  <a:gd name="T14" fmla="*/ 238 w 345"/>
                  <a:gd name="T15" fmla="*/ 127 h 434"/>
                  <a:gd name="T16" fmla="*/ 280 w 345"/>
                  <a:gd name="T17" fmla="*/ 115 h 434"/>
                  <a:gd name="T18" fmla="*/ 241 w 345"/>
                  <a:gd name="T19" fmla="*/ 135 h 434"/>
                  <a:gd name="T20" fmla="*/ 238 w 345"/>
                  <a:gd name="T21" fmla="*/ 127 h 434"/>
                  <a:gd name="T22" fmla="*/ 238 w 345"/>
                  <a:gd name="T23" fmla="*/ 135 h 434"/>
                  <a:gd name="T24" fmla="*/ 238 w 345"/>
                  <a:gd name="T25" fmla="*/ 127 h 434"/>
                  <a:gd name="T26" fmla="*/ 238 w 345"/>
                  <a:gd name="T27" fmla="*/ 131 h 434"/>
                  <a:gd name="T28" fmla="*/ 213 w 345"/>
                  <a:gd name="T29" fmla="*/ 131 h 434"/>
                  <a:gd name="T30" fmla="*/ 202 w 345"/>
                  <a:gd name="T31" fmla="*/ 117 h 434"/>
                  <a:gd name="T32" fmla="*/ 238 w 345"/>
                  <a:gd name="T33" fmla="*/ 135 h 434"/>
                  <a:gd name="T34" fmla="*/ 154 w 345"/>
                  <a:gd name="T35" fmla="*/ 100 h 434"/>
                  <a:gd name="T36" fmla="*/ 149 w 345"/>
                  <a:gd name="T37" fmla="*/ 106 h 434"/>
                  <a:gd name="T38" fmla="*/ 81 w 345"/>
                  <a:gd name="T39" fmla="*/ 108 h 434"/>
                  <a:gd name="T40" fmla="*/ 132 w 345"/>
                  <a:gd name="T41" fmla="*/ 96 h 434"/>
                  <a:gd name="T42" fmla="*/ 67 w 345"/>
                  <a:gd name="T43" fmla="*/ 117 h 434"/>
                  <a:gd name="T44" fmla="*/ 22 w 345"/>
                  <a:gd name="T45" fmla="*/ 144 h 434"/>
                  <a:gd name="T46" fmla="*/ 76 w 345"/>
                  <a:gd name="T47" fmla="*/ 102 h 434"/>
                  <a:gd name="T48" fmla="*/ 20 w 345"/>
                  <a:gd name="T49" fmla="*/ 177 h 434"/>
                  <a:gd name="T50" fmla="*/ 3 w 345"/>
                  <a:gd name="T51" fmla="*/ 192 h 434"/>
                  <a:gd name="T52" fmla="*/ 34 w 345"/>
                  <a:gd name="T53" fmla="*/ 148 h 434"/>
                  <a:gd name="T54" fmla="*/ 14 w 345"/>
                  <a:gd name="T55" fmla="*/ 259 h 434"/>
                  <a:gd name="T56" fmla="*/ 42 w 345"/>
                  <a:gd name="T57" fmla="*/ 311 h 434"/>
                  <a:gd name="T58" fmla="*/ 22 w 345"/>
                  <a:gd name="T59" fmla="*/ 305 h 434"/>
                  <a:gd name="T60" fmla="*/ 0 w 345"/>
                  <a:gd name="T61" fmla="*/ 244 h 434"/>
                  <a:gd name="T62" fmla="*/ 53 w 345"/>
                  <a:gd name="T63" fmla="*/ 321 h 434"/>
                  <a:gd name="T64" fmla="*/ 53 w 345"/>
                  <a:gd name="T65" fmla="*/ 321 h 434"/>
                  <a:gd name="T66" fmla="*/ 45 w 345"/>
                  <a:gd name="T67" fmla="*/ 328 h 434"/>
                  <a:gd name="T68" fmla="*/ 53 w 345"/>
                  <a:gd name="T69" fmla="*/ 321 h 434"/>
                  <a:gd name="T70" fmla="*/ 56 w 345"/>
                  <a:gd name="T71" fmla="*/ 326 h 434"/>
                  <a:gd name="T72" fmla="*/ 45 w 345"/>
                  <a:gd name="T73" fmla="*/ 328 h 434"/>
                  <a:gd name="T74" fmla="*/ 70 w 345"/>
                  <a:gd name="T75" fmla="*/ 334 h 434"/>
                  <a:gd name="T76" fmla="*/ 62 w 345"/>
                  <a:gd name="T77" fmla="*/ 328 h 434"/>
                  <a:gd name="T78" fmla="*/ 109 w 345"/>
                  <a:gd name="T79" fmla="*/ 342 h 434"/>
                  <a:gd name="T80" fmla="*/ 95 w 345"/>
                  <a:gd name="T81" fmla="*/ 349 h 434"/>
                  <a:gd name="T82" fmla="*/ 118 w 345"/>
                  <a:gd name="T83" fmla="*/ 342 h 434"/>
                  <a:gd name="T84" fmla="*/ 171 w 345"/>
                  <a:gd name="T85" fmla="*/ 340 h 434"/>
                  <a:gd name="T86" fmla="*/ 118 w 345"/>
                  <a:gd name="T87" fmla="*/ 342 h 434"/>
                  <a:gd name="T88" fmla="*/ 224 w 345"/>
                  <a:gd name="T89" fmla="*/ 313 h 434"/>
                  <a:gd name="T90" fmla="*/ 185 w 345"/>
                  <a:gd name="T91" fmla="*/ 334 h 434"/>
                  <a:gd name="T92" fmla="*/ 247 w 345"/>
                  <a:gd name="T93" fmla="*/ 311 h 434"/>
                  <a:gd name="T94" fmla="*/ 241 w 345"/>
                  <a:gd name="T95" fmla="*/ 311 h 434"/>
                  <a:gd name="T96" fmla="*/ 247 w 345"/>
                  <a:gd name="T97" fmla="*/ 319 h 434"/>
                  <a:gd name="T98" fmla="*/ 269 w 345"/>
                  <a:gd name="T99" fmla="*/ 317 h 434"/>
                  <a:gd name="T100" fmla="*/ 297 w 345"/>
                  <a:gd name="T101" fmla="*/ 357 h 434"/>
                  <a:gd name="T102" fmla="*/ 247 w 345"/>
                  <a:gd name="T103" fmla="*/ 319 h 434"/>
                  <a:gd name="T104" fmla="*/ 331 w 345"/>
                  <a:gd name="T105" fmla="*/ 388 h 434"/>
                  <a:gd name="T106" fmla="*/ 328 w 345"/>
                  <a:gd name="T107" fmla="*/ 409 h 434"/>
                  <a:gd name="T108" fmla="*/ 309 w 345"/>
                  <a:gd name="T109" fmla="*/ 353 h 434"/>
                  <a:gd name="T110" fmla="*/ 334 w 345"/>
                  <a:gd name="T111" fmla="*/ 434 h 4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45"/>
                  <a:gd name="T169" fmla="*/ 0 h 434"/>
                  <a:gd name="T170" fmla="*/ 345 w 345"/>
                  <a:gd name="T171" fmla="*/ 434 h 4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45" h="434">
                    <a:moveTo>
                      <a:pt x="342" y="0"/>
                    </a:moveTo>
                    <a:lnTo>
                      <a:pt x="342" y="2"/>
                    </a:lnTo>
                    <a:lnTo>
                      <a:pt x="342" y="4"/>
                    </a:lnTo>
                    <a:lnTo>
                      <a:pt x="331" y="4"/>
                    </a:lnTo>
                    <a:lnTo>
                      <a:pt x="331" y="2"/>
                    </a:lnTo>
                    <a:lnTo>
                      <a:pt x="331" y="0"/>
                    </a:lnTo>
                    <a:lnTo>
                      <a:pt x="342" y="0"/>
                    </a:lnTo>
                    <a:close/>
                    <a:moveTo>
                      <a:pt x="342" y="4"/>
                    </a:moveTo>
                    <a:lnTo>
                      <a:pt x="342" y="29"/>
                    </a:lnTo>
                    <a:lnTo>
                      <a:pt x="337" y="52"/>
                    </a:lnTo>
                    <a:lnTo>
                      <a:pt x="331" y="75"/>
                    </a:lnTo>
                    <a:lnTo>
                      <a:pt x="320" y="94"/>
                    </a:lnTo>
                    <a:lnTo>
                      <a:pt x="309" y="89"/>
                    </a:lnTo>
                    <a:lnTo>
                      <a:pt x="320" y="71"/>
                    </a:lnTo>
                    <a:lnTo>
                      <a:pt x="325" y="50"/>
                    </a:lnTo>
                    <a:lnTo>
                      <a:pt x="331" y="29"/>
                    </a:lnTo>
                    <a:lnTo>
                      <a:pt x="331" y="4"/>
                    </a:lnTo>
                    <a:lnTo>
                      <a:pt x="342" y="4"/>
                    </a:lnTo>
                    <a:close/>
                    <a:moveTo>
                      <a:pt x="320" y="94"/>
                    </a:moveTo>
                    <a:lnTo>
                      <a:pt x="320" y="94"/>
                    </a:lnTo>
                    <a:lnTo>
                      <a:pt x="314" y="92"/>
                    </a:lnTo>
                    <a:lnTo>
                      <a:pt x="320" y="94"/>
                    </a:lnTo>
                    <a:close/>
                    <a:moveTo>
                      <a:pt x="320" y="94"/>
                    </a:moveTo>
                    <a:lnTo>
                      <a:pt x="311" y="102"/>
                    </a:lnTo>
                    <a:lnTo>
                      <a:pt x="303" y="110"/>
                    </a:lnTo>
                    <a:lnTo>
                      <a:pt x="294" y="117"/>
                    </a:lnTo>
                    <a:lnTo>
                      <a:pt x="286" y="123"/>
                    </a:lnTo>
                    <a:lnTo>
                      <a:pt x="275" y="127"/>
                    </a:lnTo>
                    <a:lnTo>
                      <a:pt x="264" y="131"/>
                    </a:lnTo>
                    <a:lnTo>
                      <a:pt x="252" y="133"/>
                    </a:lnTo>
                    <a:lnTo>
                      <a:pt x="241" y="135"/>
                    </a:lnTo>
                    <a:lnTo>
                      <a:pt x="238" y="127"/>
                    </a:lnTo>
                    <a:lnTo>
                      <a:pt x="250" y="125"/>
                    </a:lnTo>
                    <a:lnTo>
                      <a:pt x="261" y="123"/>
                    </a:lnTo>
                    <a:lnTo>
                      <a:pt x="269" y="119"/>
                    </a:lnTo>
                    <a:lnTo>
                      <a:pt x="280" y="115"/>
                    </a:lnTo>
                    <a:lnTo>
                      <a:pt x="294" y="104"/>
                    </a:lnTo>
                    <a:lnTo>
                      <a:pt x="309" y="89"/>
                    </a:lnTo>
                    <a:lnTo>
                      <a:pt x="320" y="94"/>
                    </a:lnTo>
                    <a:close/>
                    <a:moveTo>
                      <a:pt x="241" y="135"/>
                    </a:moveTo>
                    <a:lnTo>
                      <a:pt x="238" y="135"/>
                    </a:lnTo>
                    <a:lnTo>
                      <a:pt x="238" y="127"/>
                    </a:lnTo>
                    <a:lnTo>
                      <a:pt x="241" y="135"/>
                    </a:lnTo>
                    <a:close/>
                    <a:moveTo>
                      <a:pt x="238" y="135"/>
                    </a:moveTo>
                    <a:lnTo>
                      <a:pt x="238" y="135"/>
                    </a:lnTo>
                    <a:lnTo>
                      <a:pt x="238" y="127"/>
                    </a:lnTo>
                    <a:lnTo>
                      <a:pt x="238" y="135"/>
                    </a:lnTo>
                    <a:close/>
                    <a:moveTo>
                      <a:pt x="238" y="127"/>
                    </a:moveTo>
                    <a:lnTo>
                      <a:pt x="238" y="127"/>
                    </a:lnTo>
                    <a:lnTo>
                      <a:pt x="238" y="131"/>
                    </a:lnTo>
                    <a:lnTo>
                      <a:pt x="238" y="127"/>
                    </a:lnTo>
                    <a:close/>
                    <a:moveTo>
                      <a:pt x="238" y="135"/>
                    </a:moveTo>
                    <a:lnTo>
                      <a:pt x="224" y="133"/>
                    </a:lnTo>
                    <a:lnTo>
                      <a:pt x="213" y="131"/>
                    </a:lnTo>
                    <a:lnTo>
                      <a:pt x="199" y="125"/>
                    </a:lnTo>
                    <a:lnTo>
                      <a:pt x="182" y="119"/>
                    </a:lnTo>
                    <a:lnTo>
                      <a:pt x="188" y="112"/>
                    </a:lnTo>
                    <a:lnTo>
                      <a:pt x="202" y="117"/>
                    </a:lnTo>
                    <a:lnTo>
                      <a:pt x="216" y="121"/>
                    </a:lnTo>
                    <a:lnTo>
                      <a:pt x="227" y="125"/>
                    </a:lnTo>
                    <a:lnTo>
                      <a:pt x="238" y="127"/>
                    </a:lnTo>
                    <a:lnTo>
                      <a:pt x="238" y="135"/>
                    </a:lnTo>
                    <a:close/>
                    <a:moveTo>
                      <a:pt x="182" y="119"/>
                    </a:moveTo>
                    <a:lnTo>
                      <a:pt x="165" y="112"/>
                    </a:lnTo>
                    <a:lnTo>
                      <a:pt x="149" y="106"/>
                    </a:lnTo>
                    <a:lnTo>
                      <a:pt x="154" y="100"/>
                    </a:lnTo>
                    <a:lnTo>
                      <a:pt x="171" y="104"/>
                    </a:lnTo>
                    <a:lnTo>
                      <a:pt x="188" y="112"/>
                    </a:lnTo>
                    <a:lnTo>
                      <a:pt x="182" y="119"/>
                    </a:lnTo>
                    <a:close/>
                    <a:moveTo>
                      <a:pt x="149" y="106"/>
                    </a:moveTo>
                    <a:lnTo>
                      <a:pt x="129" y="104"/>
                    </a:lnTo>
                    <a:lnTo>
                      <a:pt x="112" y="102"/>
                    </a:lnTo>
                    <a:lnTo>
                      <a:pt x="95" y="104"/>
                    </a:lnTo>
                    <a:lnTo>
                      <a:pt x="81" y="108"/>
                    </a:lnTo>
                    <a:lnTo>
                      <a:pt x="76" y="102"/>
                    </a:lnTo>
                    <a:lnTo>
                      <a:pt x="93" y="96"/>
                    </a:lnTo>
                    <a:lnTo>
                      <a:pt x="112" y="94"/>
                    </a:lnTo>
                    <a:lnTo>
                      <a:pt x="132" y="96"/>
                    </a:lnTo>
                    <a:lnTo>
                      <a:pt x="154" y="100"/>
                    </a:lnTo>
                    <a:lnTo>
                      <a:pt x="149" y="106"/>
                    </a:lnTo>
                    <a:close/>
                    <a:moveTo>
                      <a:pt x="81" y="108"/>
                    </a:moveTo>
                    <a:lnTo>
                      <a:pt x="67" y="117"/>
                    </a:lnTo>
                    <a:lnTo>
                      <a:pt x="53" y="125"/>
                    </a:lnTo>
                    <a:lnTo>
                      <a:pt x="42" y="135"/>
                    </a:lnTo>
                    <a:lnTo>
                      <a:pt x="34" y="148"/>
                    </a:lnTo>
                    <a:lnTo>
                      <a:pt x="22" y="144"/>
                    </a:lnTo>
                    <a:lnTo>
                      <a:pt x="34" y="131"/>
                    </a:lnTo>
                    <a:lnTo>
                      <a:pt x="45" y="119"/>
                    </a:lnTo>
                    <a:lnTo>
                      <a:pt x="59" y="108"/>
                    </a:lnTo>
                    <a:lnTo>
                      <a:pt x="76" y="102"/>
                    </a:lnTo>
                    <a:lnTo>
                      <a:pt x="81" y="108"/>
                    </a:lnTo>
                    <a:close/>
                    <a:moveTo>
                      <a:pt x="34" y="148"/>
                    </a:moveTo>
                    <a:lnTo>
                      <a:pt x="25" y="163"/>
                    </a:lnTo>
                    <a:lnTo>
                      <a:pt x="20" y="177"/>
                    </a:lnTo>
                    <a:lnTo>
                      <a:pt x="14" y="194"/>
                    </a:lnTo>
                    <a:lnTo>
                      <a:pt x="11" y="211"/>
                    </a:lnTo>
                    <a:lnTo>
                      <a:pt x="0" y="211"/>
                    </a:lnTo>
                    <a:lnTo>
                      <a:pt x="3" y="192"/>
                    </a:lnTo>
                    <a:lnTo>
                      <a:pt x="8" y="175"/>
                    </a:lnTo>
                    <a:lnTo>
                      <a:pt x="14" y="161"/>
                    </a:lnTo>
                    <a:lnTo>
                      <a:pt x="22" y="144"/>
                    </a:lnTo>
                    <a:lnTo>
                      <a:pt x="34" y="148"/>
                    </a:lnTo>
                    <a:close/>
                    <a:moveTo>
                      <a:pt x="11" y="211"/>
                    </a:moveTo>
                    <a:lnTo>
                      <a:pt x="11" y="227"/>
                    </a:lnTo>
                    <a:lnTo>
                      <a:pt x="11" y="242"/>
                    </a:lnTo>
                    <a:lnTo>
                      <a:pt x="14" y="259"/>
                    </a:lnTo>
                    <a:lnTo>
                      <a:pt x="20" y="273"/>
                    </a:lnTo>
                    <a:lnTo>
                      <a:pt x="25" y="288"/>
                    </a:lnTo>
                    <a:lnTo>
                      <a:pt x="34" y="301"/>
                    </a:lnTo>
                    <a:lnTo>
                      <a:pt x="42" y="311"/>
                    </a:lnTo>
                    <a:lnTo>
                      <a:pt x="53" y="321"/>
                    </a:lnTo>
                    <a:lnTo>
                      <a:pt x="45" y="328"/>
                    </a:lnTo>
                    <a:lnTo>
                      <a:pt x="34" y="317"/>
                    </a:lnTo>
                    <a:lnTo>
                      <a:pt x="22" y="305"/>
                    </a:lnTo>
                    <a:lnTo>
                      <a:pt x="14" y="290"/>
                    </a:lnTo>
                    <a:lnTo>
                      <a:pt x="8" y="275"/>
                    </a:lnTo>
                    <a:lnTo>
                      <a:pt x="3" y="261"/>
                    </a:lnTo>
                    <a:lnTo>
                      <a:pt x="0" y="244"/>
                    </a:lnTo>
                    <a:lnTo>
                      <a:pt x="0" y="227"/>
                    </a:lnTo>
                    <a:lnTo>
                      <a:pt x="0" y="211"/>
                    </a:lnTo>
                    <a:lnTo>
                      <a:pt x="11" y="211"/>
                    </a:lnTo>
                    <a:close/>
                    <a:moveTo>
                      <a:pt x="53" y="321"/>
                    </a:moveTo>
                    <a:lnTo>
                      <a:pt x="53" y="321"/>
                    </a:lnTo>
                    <a:lnTo>
                      <a:pt x="48" y="326"/>
                    </a:lnTo>
                    <a:lnTo>
                      <a:pt x="53" y="321"/>
                    </a:lnTo>
                    <a:close/>
                    <a:moveTo>
                      <a:pt x="53" y="321"/>
                    </a:moveTo>
                    <a:lnTo>
                      <a:pt x="53" y="321"/>
                    </a:lnTo>
                    <a:lnTo>
                      <a:pt x="45" y="328"/>
                    </a:lnTo>
                    <a:lnTo>
                      <a:pt x="53" y="321"/>
                    </a:lnTo>
                    <a:close/>
                    <a:moveTo>
                      <a:pt x="53" y="321"/>
                    </a:moveTo>
                    <a:lnTo>
                      <a:pt x="53" y="321"/>
                    </a:lnTo>
                    <a:lnTo>
                      <a:pt x="48" y="326"/>
                    </a:lnTo>
                    <a:lnTo>
                      <a:pt x="53" y="321"/>
                    </a:lnTo>
                    <a:close/>
                    <a:moveTo>
                      <a:pt x="53" y="321"/>
                    </a:moveTo>
                    <a:lnTo>
                      <a:pt x="56" y="326"/>
                    </a:lnTo>
                    <a:lnTo>
                      <a:pt x="62" y="328"/>
                    </a:lnTo>
                    <a:lnTo>
                      <a:pt x="53" y="334"/>
                    </a:lnTo>
                    <a:lnTo>
                      <a:pt x="50" y="332"/>
                    </a:lnTo>
                    <a:lnTo>
                      <a:pt x="45" y="328"/>
                    </a:lnTo>
                    <a:lnTo>
                      <a:pt x="53" y="321"/>
                    </a:lnTo>
                    <a:close/>
                    <a:moveTo>
                      <a:pt x="62" y="328"/>
                    </a:moveTo>
                    <a:lnTo>
                      <a:pt x="67" y="330"/>
                    </a:lnTo>
                    <a:lnTo>
                      <a:pt x="70" y="334"/>
                    </a:lnTo>
                    <a:lnTo>
                      <a:pt x="64" y="340"/>
                    </a:lnTo>
                    <a:lnTo>
                      <a:pt x="59" y="338"/>
                    </a:lnTo>
                    <a:lnTo>
                      <a:pt x="53" y="334"/>
                    </a:lnTo>
                    <a:lnTo>
                      <a:pt x="62" y="328"/>
                    </a:lnTo>
                    <a:close/>
                    <a:moveTo>
                      <a:pt x="70" y="334"/>
                    </a:moveTo>
                    <a:lnTo>
                      <a:pt x="84" y="338"/>
                    </a:lnTo>
                    <a:lnTo>
                      <a:pt x="98" y="340"/>
                    </a:lnTo>
                    <a:lnTo>
                      <a:pt x="109" y="342"/>
                    </a:lnTo>
                    <a:lnTo>
                      <a:pt x="118" y="342"/>
                    </a:lnTo>
                    <a:lnTo>
                      <a:pt x="121" y="351"/>
                    </a:lnTo>
                    <a:lnTo>
                      <a:pt x="109" y="351"/>
                    </a:lnTo>
                    <a:lnTo>
                      <a:pt x="95" y="349"/>
                    </a:lnTo>
                    <a:lnTo>
                      <a:pt x="81" y="347"/>
                    </a:lnTo>
                    <a:lnTo>
                      <a:pt x="64" y="340"/>
                    </a:lnTo>
                    <a:lnTo>
                      <a:pt x="70" y="334"/>
                    </a:lnTo>
                    <a:close/>
                    <a:moveTo>
                      <a:pt x="118" y="342"/>
                    </a:moveTo>
                    <a:lnTo>
                      <a:pt x="151" y="336"/>
                    </a:lnTo>
                    <a:lnTo>
                      <a:pt x="179" y="326"/>
                    </a:lnTo>
                    <a:lnTo>
                      <a:pt x="185" y="334"/>
                    </a:lnTo>
                    <a:lnTo>
                      <a:pt x="171" y="340"/>
                    </a:lnTo>
                    <a:lnTo>
                      <a:pt x="154" y="344"/>
                    </a:lnTo>
                    <a:lnTo>
                      <a:pt x="137" y="349"/>
                    </a:lnTo>
                    <a:lnTo>
                      <a:pt x="121" y="351"/>
                    </a:lnTo>
                    <a:lnTo>
                      <a:pt x="118" y="342"/>
                    </a:lnTo>
                    <a:close/>
                    <a:moveTo>
                      <a:pt x="179" y="326"/>
                    </a:moveTo>
                    <a:lnTo>
                      <a:pt x="194" y="321"/>
                    </a:lnTo>
                    <a:lnTo>
                      <a:pt x="210" y="317"/>
                    </a:lnTo>
                    <a:lnTo>
                      <a:pt x="224" y="313"/>
                    </a:lnTo>
                    <a:lnTo>
                      <a:pt x="241" y="311"/>
                    </a:lnTo>
                    <a:lnTo>
                      <a:pt x="244" y="319"/>
                    </a:lnTo>
                    <a:lnTo>
                      <a:pt x="213" y="326"/>
                    </a:lnTo>
                    <a:lnTo>
                      <a:pt x="185" y="334"/>
                    </a:lnTo>
                    <a:lnTo>
                      <a:pt x="179" y="326"/>
                    </a:lnTo>
                    <a:close/>
                    <a:moveTo>
                      <a:pt x="241" y="311"/>
                    </a:moveTo>
                    <a:lnTo>
                      <a:pt x="244" y="311"/>
                    </a:lnTo>
                    <a:lnTo>
                      <a:pt x="247" y="311"/>
                    </a:lnTo>
                    <a:lnTo>
                      <a:pt x="247" y="319"/>
                    </a:lnTo>
                    <a:lnTo>
                      <a:pt x="244" y="319"/>
                    </a:lnTo>
                    <a:lnTo>
                      <a:pt x="241" y="311"/>
                    </a:lnTo>
                    <a:close/>
                    <a:moveTo>
                      <a:pt x="247" y="319"/>
                    </a:moveTo>
                    <a:lnTo>
                      <a:pt x="247" y="319"/>
                    </a:lnTo>
                    <a:lnTo>
                      <a:pt x="247" y="315"/>
                    </a:lnTo>
                    <a:lnTo>
                      <a:pt x="247" y="319"/>
                    </a:lnTo>
                    <a:close/>
                    <a:moveTo>
                      <a:pt x="247" y="311"/>
                    </a:moveTo>
                    <a:lnTo>
                      <a:pt x="255" y="311"/>
                    </a:lnTo>
                    <a:lnTo>
                      <a:pt x="261" y="313"/>
                    </a:lnTo>
                    <a:lnTo>
                      <a:pt x="269" y="317"/>
                    </a:lnTo>
                    <a:lnTo>
                      <a:pt x="278" y="324"/>
                    </a:lnTo>
                    <a:lnTo>
                      <a:pt x="294" y="336"/>
                    </a:lnTo>
                    <a:lnTo>
                      <a:pt x="309" y="353"/>
                    </a:lnTo>
                    <a:lnTo>
                      <a:pt x="297" y="357"/>
                    </a:lnTo>
                    <a:lnTo>
                      <a:pt x="286" y="342"/>
                    </a:lnTo>
                    <a:lnTo>
                      <a:pt x="272" y="330"/>
                    </a:lnTo>
                    <a:lnTo>
                      <a:pt x="258" y="321"/>
                    </a:lnTo>
                    <a:lnTo>
                      <a:pt x="247" y="319"/>
                    </a:lnTo>
                    <a:lnTo>
                      <a:pt x="247" y="311"/>
                    </a:lnTo>
                    <a:close/>
                    <a:moveTo>
                      <a:pt x="309" y="353"/>
                    </a:moveTo>
                    <a:lnTo>
                      <a:pt x="320" y="370"/>
                    </a:lnTo>
                    <a:lnTo>
                      <a:pt x="331" y="388"/>
                    </a:lnTo>
                    <a:lnTo>
                      <a:pt x="339" y="407"/>
                    </a:lnTo>
                    <a:lnTo>
                      <a:pt x="342" y="422"/>
                    </a:lnTo>
                    <a:lnTo>
                      <a:pt x="331" y="424"/>
                    </a:lnTo>
                    <a:lnTo>
                      <a:pt x="328" y="409"/>
                    </a:lnTo>
                    <a:lnTo>
                      <a:pt x="320" y="390"/>
                    </a:lnTo>
                    <a:lnTo>
                      <a:pt x="311" y="374"/>
                    </a:lnTo>
                    <a:lnTo>
                      <a:pt x="297" y="357"/>
                    </a:lnTo>
                    <a:lnTo>
                      <a:pt x="309" y="353"/>
                    </a:lnTo>
                    <a:close/>
                    <a:moveTo>
                      <a:pt x="342" y="422"/>
                    </a:moveTo>
                    <a:lnTo>
                      <a:pt x="345" y="428"/>
                    </a:lnTo>
                    <a:lnTo>
                      <a:pt x="345" y="434"/>
                    </a:lnTo>
                    <a:lnTo>
                      <a:pt x="334" y="434"/>
                    </a:lnTo>
                    <a:lnTo>
                      <a:pt x="334" y="428"/>
                    </a:lnTo>
                    <a:lnTo>
                      <a:pt x="331" y="424"/>
                    </a:lnTo>
                    <a:lnTo>
                      <a:pt x="342" y="422"/>
                    </a:lnTo>
                    <a:close/>
                  </a:path>
                </a:pathLst>
              </a:custGeom>
              <a:solidFill>
                <a:srgbClr val="1F1A17"/>
              </a:solidFill>
              <a:ln w="9525">
                <a:noFill/>
                <a:round/>
                <a:headEnd/>
                <a:tailEnd/>
              </a:ln>
            </p:spPr>
            <p:txBody>
              <a:bodyPr/>
              <a:lstStyle/>
              <a:p>
                <a:endParaRPr lang="de-DE"/>
              </a:p>
            </p:txBody>
          </p:sp>
        </p:grpSp>
        <p:grpSp>
          <p:nvGrpSpPr>
            <p:cNvPr id="6" name="Group 32"/>
            <p:cNvGrpSpPr>
              <a:grpSpLocks/>
            </p:cNvGrpSpPr>
            <p:nvPr/>
          </p:nvGrpSpPr>
          <p:grpSpPr bwMode="auto">
            <a:xfrm>
              <a:off x="2660" y="2717"/>
              <a:ext cx="1299" cy="1157"/>
              <a:chOff x="1625" y="2341"/>
              <a:chExt cx="2134" cy="1509"/>
            </a:xfrm>
          </p:grpSpPr>
          <p:sp>
            <p:nvSpPr>
              <p:cNvPr id="9" name="AutoShape 33"/>
              <p:cNvSpPr>
                <a:spLocks noChangeAspect="1" noChangeArrowheads="1" noTextEdit="1"/>
              </p:cNvSpPr>
              <p:nvPr/>
            </p:nvSpPr>
            <p:spPr bwMode="auto">
              <a:xfrm>
                <a:off x="1745" y="2341"/>
                <a:ext cx="2014" cy="1505"/>
              </a:xfrm>
              <a:prstGeom prst="rect">
                <a:avLst/>
              </a:prstGeom>
              <a:noFill/>
              <a:ln w="9525">
                <a:noFill/>
                <a:miter lim="800000"/>
                <a:headEnd/>
                <a:tailEnd/>
              </a:ln>
            </p:spPr>
            <p:txBody>
              <a:bodyPr/>
              <a:lstStyle/>
              <a:p>
                <a:endParaRPr lang="de-DE"/>
              </a:p>
            </p:txBody>
          </p:sp>
          <p:sp>
            <p:nvSpPr>
              <p:cNvPr id="10" name="Rectangle 34"/>
              <p:cNvSpPr>
                <a:spLocks noChangeArrowheads="1"/>
              </p:cNvSpPr>
              <p:nvPr/>
            </p:nvSpPr>
            <p:spPr bwMode="auto">
              <a:xfrm>
                <a:off x="1985" y="2629"/>
                <a:ext cx="1309" cy="975"/>
              </a:xfrm>
              <a:prstGeom prst="rect">
                <a:avLst/>
              </a:prstGeom>
              <a:solidFill>
                <a:srgbClr val="92D050"/>
              </a:solidFill>
              <a:ln w="9525">
                <a:noFill/>
                <a:miter lim="800000"/>
                <a:headEnd/>
                <a:tailEnd/>
              </a:ln>
            </p:spPr>
            <p:txBody>
              <a:bodyPr/>
              <a:lstStyle/>
              <a:p>
                <a:endParaRPr lang="de-DE"/>
              </a:p>
            </p:txBody>
          </p:sp>
          <p:sp>
            <p:nvSpPr>
              <p:cNvPr id="11" name="Freeform 35"/>
              <p:cNvSpPr>
                <a:spLocks noEditPoints="1"/>
              </p:cNvSpPr>
              <p:nvPr/>
            </p:nvSpPr>
            <p:spPr bwMode="auto">
              <a:xfrm>
                <a:off x="1971" y="2609"/>
                <a:ext cx="1319" cy="983"/>
              </a:xfrm>
              <a:custGeom>
                <a:avLst/>
                <a:gdLst>
                  <a:gd name="T0" fmla="*/ 5 w 1319"/>
                  <a:gd name="T1" fmla="*/ 974 h 983"/>
                  <a:gd name="T2" fmla="*/ 1314 w 1319"/>
                  <a:gd name="T3" fmla="*/ 974 h 983"/>
                  <a:gd name="T4" fmla="*/ 1314 w 1319"/>
                  <a:gd name="T5" fmla="*/ 983 h 983"/>
                  <a:gd name="T6" fmla="*/ 5 w 1319"/>
                  <a:gd name="T7" fmla="*/ 983 h 983"/>
                  <a:gd name="T8" fmla="*/ 5 w 1319"/>
                  <a:gd name="T9" fmla="*/ 974 h 983"/>
                  <a:gd name="T10" fmla="*/ 1319 w 1319"/>
                  <a:gd name="T11" fmla="*/ 979 h 983"/>
                  <a:gd name="T12" fmla="*/ 1319 w 1319"/>
                  <a:gd name="T13" fmla="*/ 983 h 983"/>
                  <a:gd name="T14" fmla="*/ 1314 w 1319"/>
                  <a:gd name="T15" fmla="*/ 983 h 983"/>
                  <a:gd name="T16" fmla="*/ 1314 w 1319"/>
                  <a:gd name="T17" fmla="*/ 979 h 983"/>
                  <a:gd name="T18" fmla="*/ 1319 w 1319"/>
                  <a:gd name="T19" fmla="*/ 979 h 983"/>
                  <a:gd name="T20" fmla="*/ 1308 w 1319"/>
                  <a:gd name="T21" fmla="*/ 979 h 983"/>
                  <a:gd name="T22" fmla="*/ 1308 w 1319"/>
                  <a:gd name="T23" fmla="*/ 4 h 983"/>
                  <a:gd name="T24" fmla="*/ 1319 w 1319"/>
                  <a:gd name="T25" fmla="*/ 4 h 983"/>
                  <a:gd name="T26" fmla="*/ 1319 w 1319"/>
                  <a:gd name="T27" fmla="*/ 979 h 983"/>
                  <a:gd name="T28" fmla="*/ 1308 w 1319"/>
                  <a:gd name="T29" fmla="*/ 979 h 983"/>
                  <a:gd name="T30" fmla="*/ 1314 w 1319"/>
                  <a:gd name="T31" fmla="*/ 0 h 983"/>
                  <a:gd name="T32" fmla="*/ 1319 w 1319"/>
                  <a:gd name="T33" fmla="*/ 0 h 983"/>
                  <a:gd name="T34" fmla="*/ 1319 w 1319"/>
                  <a:gd name="T35" fmla="*/ 4 h 983"/>
                  <a:gd name="T36" fmla="*/ 1314 w 1319"/>
                  <a:gd name="T37" fmla="*/ 4 h 983"/>
                  <a:gd name="T38" fmla="*/ 1314 w 1319"/>
                  <a:gd name="T39" fmla="*/ 0 h 983"/>
                  <a:gd name="T40" fmla="*/ 1314 w 1319"/>
                  <a:gd name="T41" fmla="*/ 8 h 983"/>
                  <a:gd name="T42" fmla="*/ 5 w 1319"/>
                  <a:gd name="T43" fmla="*/ 8 h 983"/>
                  <a:gd name="T44" fmla="*/ 5 w 1319"/>
                  <a:gd name="T45" fmla="*/ 0 h 983"/>
                  <a:gd name="T46" fmla="*/ 1314 w 1319"/>
                  <a:gd name="T47" fmla="*/ 0 h 983"/>
                  <a:gd name="T48" fmla="*/ 1314 w 1319"/>
                  <a:gd name="T49" fmla="*/ 8 h 983"/>
                  <a:gd name="T50" fmla="*/ 0 w 1319"/>
                  <a:gd name="T51" fmla="*/ 4 h 983"/>
                  <a:gd name="T52" fmla="*/ 0 w 1319"/>
                  <a:gd name="T53" fmla="*/ 0 h 983"/>
                  <a:gd name="T54" fmla="*/ 5 w 1319"/>
                  <a:gd name="T55" fmla="*/ 0 h 983"/>
                  <a:gd name="T56" fmla="*/ 5 w 1319"/>
                  <a:gd name="T57" fmla="*/ 4 h 983"/>
                  <a:gd name="T58" fmla="*/ 0 w 1319"/>
                  <a:gd name="T59" fmla="*/ 4 h 983"/>
                  <a:gd name="T60" fmla="*/ 11 w 1319"/>
                  <a:gd name="T61" fmla="*/ 4 h 983"/>
                  <a:gd name="T62" fmla="*/ 11 w 1319"/>
                  <a:gd name="T63" fmla="*/ 979 h 983"/>
                  <a:gd name="T64" fmla="*/ 0 w 1319"/>
                  <a:gd name="T65" fmla="*/ 979 h 983"/>
                  <a:gd name="T66" fmla="*/ 0 w 1319"/>
                  <a:gd name="T67" fmla="*/ 4 h 983"/>
                  <a:gd name="T68" fmla="*/ 11 w 1319"/>
                  <a:gd name="T69" fmla="*/ 4 h 983"/>
                  <a:gd name="T70" fmla="*/ 5 w 1319"/>
                  <a:gd name="T71" fmla="*/ 983 h 983"/>
                  <a:gd name="T72" fmla="*/ 0 w 1319"/>
                  <a:gd name="T73" fmla="*/ 983 h 983"/>
                  <a:gd name="T74" fmla="*/ 0 w 1319"/>
                  <a:gd name="T75" fmla="*/ 979 h 983"/>
                  <a:gd name="T76" fmla="*/ 5 w 1319"/>
                  <a:gd name="T77" fmla="*/ 979 h 983"/>
                  <a:gd name="T78" fmla="*/ 5 w 1319"/>
                  <a:gd name="T79" fmla="*/ 983 h 98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9"/>
                  <a:gd name="T121" fmla="*/ 0 h 983"/>
                  <a:gd name="T122" fmla="*/ 1319 w 1319"/>
                  <a:gd name="T123" fmla="*/ 983 h 98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9" h="983">
                    <a:moveTo>
                      <a:pt x="5" y="974"/>
                    </a:moveTo>
                    <a:lnTo>
                      <a:pt x="1314" y="974"/>
                    </a:lnTo>
                    <a:lnTo>
                      <a:pt x="1314" y="983"/>
                    </a:lnTo>
                    <a:lnTo>
                      <a:pt x="5" y="983"/>
                    </a:lnTo>
                    <a:lnTo>
                      <a:pt x="5" y="974"/>
                    </a:lnTo>
                    <a:close/>
                    <a:moveTo>
                      <a:pt x="1319" y="979"/>
                    </a:moveTo>
                    <a:lnTo>
                      <a:pt x="1319" y="983"/>
                    </a:lnTo>
                    <a:lnTo>
                      <a:pt x="1314" y="983"/>
                    </a:lnTo>
                    <a:lnTo>
                      <a:pt x="1314" y="979"/>
                    </a:lnTo>
                    <a:lnTo>
                      <a:pt x="1319" y="979"/>
                    </a:lnTo>
                    <a:close/>
                    <a:moveTo>
                      <a:pt x="1308" y="979"/>
                    </a:moveTo>
                    <a:lnTo>
                      <a:pt x="1308" y="4"/>
                    </a:lnTo>
                    <a:lnTo>
                      <a:pt x="1319" y="4"/>
                    </a:lnTo>
                    <a:lnTo>
                      <a:pt x="1319" y="979"/>
                    </a:lnTo>
                    <a:lnTo>
                      <a:pt x="1308" y="979"/>
                    </a:lnTo>
                    <a:close/>
                    <a:moveTo>
                      <a:pt x="1314" y="0"/>
                    </a:moveTo>
                    <a:lnTo>
                      <a:pt x="1319" y="0"/>
                    </a:lnTo>
                    <a:lnTo>
                      <a:pt x="1319" y="4"/>
                    </a:lnTo>
                    <a:lnTo>
                      <a:pt x="1314" y="4"/>
                    </a:lnTo>
                    <a:lnTo>
                      <a:pt x="1314" y="0"/>
                    </a:lnTo>
                    <a:close/>
                    <a:moveTo>
                      <a:pt x="1314" y="8"/>
                    </a:moveTo>
                    <a:lnTo>
                      <a:pt x="5" y="8"/>
                    </a:lnTo>
                    <a:lnTo>
                      <a:pt x="5" y="0"/>
                    </a:lnTo>
                    <a:lnTo>
                      <a:pt x="1314" y="0"/>
                    </a:lnTo>
                    <a:lnTo>
                      <a:pt x="1314" y="8"/>
                    </a:lnTo>
                    <a:close/>
                    <a:moveTo>
                      <a:pt x="0" y="4"/>
                    </a:moveTo>
                    <a:lnTo>
                      <a:pt x="0" y="0"/>
                    </a:lnTo>
                    <a:lnTo>
                      <a:pt x="5" y="0"/>
                    </a:lnTo>
                    <a:lnTo>
                      <a:pt x="5" y="4"/>
                    </a:lnTo>
                    <a:lnTo>
                      <a:pt x="0" y="4"/>
                    </a:lnTo>
                    <a:close/>
                    <a:moveTo>
                      <a:pt x="11" y="4"/>
                    </a:moveTo>
                    <a:lnTo>
                      <a:pt x="11" y="979"/>
                    </a:lnTo>
                    <a:lnTo>
                      <a:pt x="0" y="979"/>
                    </a:lnTo>
                    <a:lnTo>
                      <a:pt x="0" y="4"/>
                    </a:lnTo>
                    <a:lnTo>
                      <a:pt x="11" y="4"/>
                    </a:lnTo>
                    <a:close/>
                    <a:moveTo>
                      <a:pt x="5" y="983"/>
                    </a:moveTo>
                    <a:lnTo>
                      <a:pt x="0" y="983"/>
                    </a:lnTo>
                    <a:lnTo>
                      <a:pt x="0" y="979"/>
                    </a:lnTo>
                    <a:lnTo>
                      <a:pt x="5" y="979"/>
                    </a:lnTo>
                    <a:lnTo>
                      <a:pt x="5" y="983"/>
                    </a:lnTo>
                    <a:close/>
                  </a:path>
                </a:pathLst>
              </a:custGeom>
              <a:solidFill>
                <a:srgbClr val="1F1A17"/>
              </a:solidFill>
              <a:ln w="9525">
                <a:noFill/>
                <a:round/>
                <a:headEnd/>
                <a:tailEnd/>
              </a:ln>
            </p:spPr>
            <p:txBody>
              <a:bodyPr/>
              <a:lstStyle/>
              <a:p>
                <a:endParaRPr lang="de-DE"/>
              </a:p>
            </p:txBody>
          </p:sp>
          <p:sp>
            <p:nvSpPr>
              <p:cNvPr id="12" name="Freeform 36"/>
              <p:cNvSpPr>
                <a:spLocks/>
              </p:cNvSpPr>
              <p:nvPr/>
            </p:nvSpPr>
            <p:spPr bwMode="auto">
              <a:xfrm>
                <a:off x="3163" y="2910"/>
                <a:ext cx="446" cy="409"/>
              </a:xfrm>
              <a:custGeom>
                <a:avLst/>
                <a:gdLst>
                  <a:gd name="T0" fmla="*/ 20 w 446"/>
                  <a:gd name="T1" fmla="*/ 197 h 409"/>
                  <a:gd name="T2" fmla="*/ 103 w 446"/>
                  <a:gd name="T3" fmla="*/ 372 h 409"/>
                  <a:gd name="T4" fmla="*/ 122 w 446"/>
                  <a:gd name="T5" fmla="*/ 386 h 409"/>
                  <a:gd name="T6" fmla="*/ 136 w 446"/>
                  <a:gd name="T7" fmla="*/ 347 h 409"/>
                  <a:gd name="T8" fmla="*/ 161 w 446"/>
                  <a:gd name="T9" fmla="*/ 316 h 409"/>
                  <a:gd name="T10" fmla="*/ 186 w 446"/>
                  <a:gd name="T11" fmla="*/ 300 h 409"/>
                  <a:gd name="T12" fmla="*/ 205 w 446"/>
                  <a:gd name="T13" fmla="*/ 294 h 409"/>
                  <a:gd name="T14" fmla="*/ 224 w 446"/>
                  <a:gd name="T15" fmla="*/ 294 h 409"/>
                  <a:gd name="T16" fmla="*/ 246 w 446"/>
                  <a:gd name="T17" fmla="*/ 298 h 409"/>
                  <a:gd name="T18" fmla="*/ 280 w 446"/>
                  <a:gd name="T19" fmla="*/ 312 h 409"/>
                  <a:gd name="T20" fmla="*/ 316 w 446"/>
                  <a:gd name="T21" fmla="*/ 322 h 409"/>
                  <a:gd name="T22" fmla="*/ 341 w 446"/>
                  <a:gd name="T23" fmla="*/ 325 h 409"/>
                  <a:gd name="T24" fmla="*/ 363 w 446"/>
                  <a:gd name="T25" fmla="*/ 322 h 409"/>
                  <a:gd name="T26" fmla="*/ 382 w 446"/>
                  <a:gd name="T27" fmla="*/ 316 h 409"/>
                  <a:gd name="T28" fmla="*/ 407 w 446"/>
                  <a:gd name="T29" fmla="*/ 300 h 409"/>
                  <a:gd name="T30" fmla="*/ 429 w 446"/>
                  <a:gd name="T31" fmla="*/ 267 h 409"/>
                  <a:gd name="T32" fmla="*/ 443 w 446"/>
                  <a:gd name="T33" fmla="*/ 230 h 409"/>
                  <a:gd name="T34" fmla="*/ 446 w 446"/>
                  <a:gd name="T35" fmla="*/ 188 h 409"/>
                  <a:gd name="T36" fmla="*/ 437 w 446"/>
                  <a:gd name="T37" fmla="*/ 149 h 409"/>
                  <a:gd name="T38" fmla="*/ 418 w 446"/>
                  <a:gd name="T39" fmla="*/ 114 h 409"/>
                  <a:gd name="T40" fmla="*/ 388 w 446"/>
                  <a:gd name="T41" fmla="*/ 91 h 409"/>
                  <a:gd name="T42" fmla="*/ 352 w 446"/>
                  <a:gd name="T43" fmla="*/ 79 h 409"/>
                  <a:gd name="T44" fmla="*/ 318 w 446"/>
                  <a:gd name="T45" fmla="*/ 81 h 409"/>
                  <a:gd name="T46" fmla="*/ 288 w 446"/>
                  <a:gd name="T47" fmla="*/ 91 h 409"/>
                  <a:gd name="T48" fmla="*/ 260 w 446"/>
                  <a:gd name="T49" fmla="*/ 102 h 409"/>
                  <a:gd name="T50" fmla="*/ 230 w 446"/>
                  <a:gd name="T51" fmla="*/ 110 h 409"/>
                  <a:gd name="T52" fmla="*/ 208 w 446"/>
                  <a:gd name="T53" fmla="*/ 110 h 409"/>
                  <a:gd name="T54" fmla="*/ 194 w 446"/>
                  <a:gd name="T55" fmla="*/ 104 h 409"/>
                  <a:gd name="T56" fmla="*/ 172 w 446"/>
                  <a:gd name="T57" fmla="*/ 85 h 409"/>
                  <a:gd name="T58" fmla="*/ 144 w 446"/>
                  <a:gd name="T59" fmla="*/ 52 h 409"/>
                  <a:gd name="T60" fmla="*/ 125 w 446"/>
                  <a:gd name="T61" fmla="*/ 15 h 409"/>
                  <a:gd name="T62" fmla="*/ 103 w 446"/>
                  <a:gd name="T63" fmla="*/ 23 h 409"/>
                  <a:gd name="T64" fmla="*/ 20 w 446"/>
                  <a:gd name="T65" fmla="*/ 135 h 4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6"/>
                  <a:gd name="T100" fmla="*/ 0 h 409"/>
                  <a:gd name="T101" fmla="*/ 446 w 446"/>
                  <a:gd name="T102" fmla="*/ 409 h 4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6" h="409">
                    <a:moveTo>
                      <a:pt x="0" y="157"/>
                    </a:moveTo>
                    <a:lnTo>
                      <a:pt x="20" y="197"/>
                    </a:lnTo>
                    <a:lnTo>
                      <a:pt x="61" y="283"/>
                    </a:lnTo>
                    <a:lnTo>
                      <a:pt x="103" y="372"/>
                    </a:lnTo>
                    <a:lnTo>
                      <a:pt x="119" y="409"/>
                    </a:lnTo>
                    <a:lnTo>
                      <a:pt x="122" y="386"/>
                    </a:lnTo>
                    <a:lnTo>
                      <a:pt x="127" y="366"/>
                    </a:lnTo>
                    <a:lnTo>
                      <a:pt x="136" y="347"/>
                    </a:lnTo>
                    <a:lnTo>
                      <a:pt x="147" y="331"/>
                    </a:lnTo>
                    <a:lnTo>
                      <a:pt x="161" y="316"/>
                    </a:lnTo>
                    <a:lnTo>
                      <a:pt x="177" y="304"/>
                    </a:lnTo>
                    <a:lnTo>
                      <a:pt x="186" y="300"/>
                    </a:lnTo>
                    <a:lnTo>
                      <a:pt x="197" y="296"/>
                    </a:lnTo>
                    <a:lnTo>
                      <a:pt x="205" y="294"/>
                    </a:lnTo>
                    <a:lnTo>
                      <a:pt x="216" y="294"/>
                    </a:lnTo>
                    <a:lnTo>
                      <a:pt x="224" y="294"/>
                    </a:lnTo>
                    <a:lnTo>
                      <a:pt x="235" y="296"/>
                    </a:lnTo>
                    <a:lnTo>
                      <a:pt x="246" y="298"/>
                    </a:lnTo>
                    <a:lnTo>
                      <a:pt x="258" y="302"/>
                    </a:lnTo>
                    <a:lnTo>
                      <a:pt x="280" y="312"/>
                    </a:lnTo>
                    <a:lnTo>
                      <a:pt x="302" y="320"/>
                    </a:lnTo>
                    <a:lnTo>
                      <a:pt x="316" y="322"/>
                    </a:lnTo>
                    <a:lnTo>
                      <a:pt x="327" y="325"/>
                    </a:lnTo>
                    <a:lnTo>
                      <a:pt x="341" y="325"/>
                    </a:lnTo>
                    <a:lnTo>
                      <a:pt x="352" y="325"/>
                    </a:lnTo>
                    <a:lnTo>
                      <a:pt x="363" y="322"/>
                    </a:lnTo>
                    <a:lnTo>
                      <a:pt x="371" y="318"/>
                    </a:lnTo>
                    <a:lnTo>
                      <a:pt x="382" y="316"/>
                    </a:lnTo>
                    <a:lnTo>
                      <a:pt x="390" y="310"/>
                    </a:lnTo>
                    <a:lnTo>
                      <a:pt x="407" y="300"/>
                    </a:lnTo>
                    <a:lnTo>
                      <a:pt x="421" y="285"/>
                    </a:lnTo>
                    <a:lnTo>
                      <a:pt x="429" y="267"/>
                    </a:lnTo>
                    <a:lnTo>
                      <a:pt x="437" y="248"/>
                    </a:lnTo>
                    <a:lnTo>
                      <a:pt x="443" y="230"/>
                    </a:lnTo>
                    <a:lnTo>
                      <a:pt x="446" y="209"/>
                    </a:lnTo>
                    <a:lnTo>
                      <a:pt x="446" y="188"/>
                    </a:lnTo>
                    <a:lnTo>
                      <a:pt x="443" y="168"/>
                    </a:lnTo>
                    <a:lnTo>
                      <a:pt x="437" y="149"/>
                    </a:lnTo>
                    <a:lnTo>
                      <a:pt x="429" y="130"/>
                    </a:lnTo>
                    <a:lnTo>
                      <a:pt x="418" y="114"/>
                    </a:lnTo>
                    <a:lnTo>
                      <a:pt x="404" y="102"/>
                    </a:lnTo>
                    <a:lnTo>
                      <a:pt x="388" y="91"/>
                    </a:lnTo>
                    <a:lnTo>
                      <a:pt x="368" y="83"/>
                    </a:lnTo>
                    <a:lnTo>
                      <a:pt x="352" y="79"/>
                    </a:lnTo>
                    <a:lnTo>
                      <a:pt x="335" y="79"/>
                    </a:lnTo>
                    <a:lnTo>
                      <a:pt x="318" y="81"/>
                    </a:lnTo>
                    <a:lnTo>
                      <a:pt x="302" y="85"/>
                    </a:lnTo>
                    <a:lnTo>
                      <a:pt x="288" y="91"/>
                    </a:lnTo>
                    <a:lnTo>
                      <a:pt x="274" y="97"/>
                    </a:lnTo>
                    <a:lnTo>
                      <a:pt x="260" y="102"/>
                    </a:lnTo>
                    <a:lnTo>
                      <a:pt x="244" y="106"/>
                    </a:lnTo>
                    <a:lnTo>
                      <a:pt x="230" y="110"/>
                    </a:lnTo>
                    <a:lnTo>
                      <a:pt x="213" y="110"/>
                    </a:lnTo>
                    <a:lnTo>
                      <a:pt x="208" y="110"/>
                    </a:lnTo>
                    <a:lnTo>
                      <a:pt x="199" y="108"/>
                    </a:lnTo>
                    <a:lnTo>
                      <a:pt x="194" y="104"/>
                    </a:lnTo>
                    <a:lnTo>
                      <a:pt x="186" y="100"/>
                    </a:lnTo>
                    <a:lnTo>
                      <a:pt x="172" y="85"/>
                    </a:lnTo>
                    <a:lnTo>
                      <a:pt x="158" y="69"/>
                    </a:lnTo>
                    <a:lnTo>
                      <a:pt x="144" y="52"/>
                    </a:lnTo>
                    <a:lnTo>
                      <a:pt x="133" y="33"/>
                    </a:lnTo>
                    <a:lnTo>
                      <a:pt x="125" y="15"/>
                    </a:lnTo>
                    <a:lnTo>
                      <a:pt x="122" y="0"/>
                    </a:lnTo>
                    <a:lnTo>
                      <a:pt x="103" y="23"/>
                    </a:lnTo>
                    <a:lnTo>
                      <a:pt x="61" y="79"/>
                    </a:lnTo>
                    <a:lnTo>
                      <a:pt x="20" y="135"/>
                    </a:lnTo>
                    <a:lnTo>
                      <a:pt x="0" y="157"/>
                    </a:lnTo>
                    <a:close/>
                  </a:path>
                </a:pathLst>
              </a:custGeom>
              <a:solidFill>
                <a:srgbClr val="92D050"/>
              </a:solidFill>
              <a:ln w="9525">
                <a:noFill/>
                <a:round/>
                <a:headEnd/>
                <a:tailEnd/>
              </a:ln>
            </p:spPr>
            <p:txBody>
              <a:bodyPr/>
              <a:lstStyle/>
              <a:p>
                <a:endParaRPr lang="de-DE"/>
              </a:p>
            </p:txBody>
          </p:sp>
          <p:sp>
            <p:nvSpPr>
              <p:cNvPr id="13" name="Freeform 37"/>
              <p:cNvSpPr>
                <a:spLocks noEditPoints="1"/>
              </p:cNvSpPr>
              <p:nvPr/>
            </p:nvSpPr>
            <p:spPr bwMode="auto">
              <a:xfrm>
                <a:off x="3277" y="2902"/>
                <a:ext cx="340" cy="425"/>
              </a:xfrm>
              <a:custGeom>
                <a:avLst/>
                <a:gdLst>
                  <a:gd name="T0" fmla="*/ 5 w 340"/>
                  <a:gd name="T1" fmla="*/ 378 h 425"/>
                  <a:gd name="T2" fmla="*/ 13 w 340"/>
                  <a:gd name="T3" fmla="*/ 394 h 425"/>
                  <a:gd name="T4" fmla="*/ 11 w 340"/>
                  <a:gd name="T5" fmla="*/ 363 h 425"/>
                  <a:gd name="T6" fmla="*/ 27 w 340"/>
                  <a:gd name="T7" fmla="*/ 357 h 425"/>
                  <a:gd name="T8" fmla="*/ 27 w 340"/>
                  <a:gd name="T9" fmla="*/ 337 h 425"/>
                  <a:gd name="T10" fmla="*/ 33 w 340"/>
                  <a:gd name="T11" fmla="*/ 349 h 425"/>
                  <a:gd name="T12" fmla="*/ 63 w 340"/>
                  <a:gd name="T13" fmla="*/ 306 h 425"/>
                  <a:gd name="T14" fmla="*/ 85 w 340"/>
                  <a:gd name="T15" fmla="*/ 306 h 425"/>
                  <a:gd name="T16" fmla="*/ 36 w 340"/>
                  <a:gd name="T17" fmla="*/ 328 h 425"/>
                  <a:gd name="T18" fmla="*/ 102 w 340"/>
                  <a:gd name="T19" fmla="*/ 304 h 425"/>
                  <a:gd name="T20" fmla="*/ 102 w 340"/>
                  <a:gd name="T21" fmla="*/ 299 h 425"/>
                  <a:gd name="T22" fmla="*/ 127 w 340"/>
                  <a:gd name="T23" fmla="*/ 299 h 425"/>
                  <a:gd name="T24" fmla="*/ 138 w 340"/>
                  <a:gd name="T25" fmla="*/ 312 h 425"/>
                  <a:gd name="T26" fmla="*/ 102 w 340"/>
                  <a:gd name="T27" fmla="*/ 295 h 425"/>
                  <a:gd name="T28" fmla="*/ 185 w 340"/>
                  <a:gd name="T29" fmla="*/ 330 h 425"/>
                  <a:gd name="T30" fmla="*/ 191 w 340"/>
                  <a:gd name="T31" fmla="*/ 322 h 425"/>
                  <a:gd name="T32" fmla="*/ 260 w 340"/>
                  <a:gd name="T33" fmla="*/ 320 h 425"/>
                  <a:gd name="T34" fmla="*/ 207 w 340"/>
                  <a:gd name="T35" fmla="*/ 335 h 425"/>
                  <a:gd name="T36" fmla="*/ 274 w 340"/>
                  <a:gd name="T37" fmla="*/ 314 h 425"/>
                  <a:gd name="T38" fmla="*/ 315 w 340"/>
                  <a:gd name="T39" fmla="*/ 285 h 425"/>
                  <a:gd name="T40" fmla="*/ 262 w 340"/>
                  <a:gd name="T41" fmla="*/ 328 h 425"/>
                  <a:gd name="T42" fmla="*/ 318 w 340"/>
                  <a:gd name="T43" fmla="*/ 252 h 425"/>
                  <a:gd name="T44" fmla="*/ 334 w 340"/>
                  <a:gd name="T45" fmla="*/ 238 h 425"/>
                  <a:gd name="T46" fmla="*/ 304 w 340"/>
                  <a:gd name="T47" fmla="*/ 281 h 425"/>
                  <a:gd name="T48" fmla="*/ 323 w 340"/>
                  <a:gd name="T49" fmla="*/ 174 h 425"/>
                  <a:gd name="T50" fmla="*/ 298 w 340"/>
                  <a:gd name="T51" fmla="*/ 120 h 425"/>
                  <a:gd name="T52" fmla="*/ 318 w 340"/>
                  <a:gd name="T53" fmla="*/ 128 h 425"/>
                  <a:gd name="T54" fmla="*/ 337 w 340"/>
                  <a:gd name="T55" fmla="*/ 188 h 425"/>
                  <a:gd name="T56" fmla="*/ 287 w 340"/>
                  <a:gd name="T57" fmla="*/ 112 h 425"/>
                  <a:gd name="T58" fmla="*/ 287 w 340"/>
                  <a:gd name="T59" fmla="*/ 112 h 425"/>
                  <a:gd name="T60" fmla="*/ 296 w 340"/>
                  <a:gd name="T61" fmla="*/ 105 h 425"/>
                  <a:gd name="T62" fmla="*/ 285 w 340"/>
                  <a:gd name="T63" fmla="*/ 97 h 425"/>
                  <a:gd name="T64" fmla="*/ 279 w 340"/>
                  <a:gd name="T65" fmla="*/ 105 h 425"/>
                  <a:gd name="T66" fmla="*/ 279 w 340"/>
                  <a:gd name="T67" fmla="*/ 95 h 425"/>
                  <a:gd name="T68" fmla="*/ 254 w 340"/>
                  <a:gd name="T69" fmla="*/ 95 h 425"/>
                  <a:gd name="T70" fmla="*/ 221 w 340"/>
                  <a:gd name="T71" fmla="*/ 81 h 425"/>
                  <a:gd name="T72" fmla="*/ 274 w 340"/>
                  <a:gd name="T73" fmla="*/ 93 h 425"/>
                  <a:gd name="T74" fmla="*/ 221 w 340"/>
                  <a:gd name="T75" fmla="*/ 87 h 425"/>
                  <a:gd name="T76" fmla="*/ 191 w 340"/>
                  <a:gd name="T77" fmla="*/ 97 h 425"/>
                  <a:gd name="T78" fmla="*/ 174 w 340"/>
                  <a:gd name="T79" fmla="*/ 93 h 425"/>
                  <a:gd name="T80" fmla="*/ 221 w 340"/>
                  <a:gd name="T81" fmla="*/ 91 h 425"/>
                  <a:gd name="T82" fmla="*/ 116 w 340"/>
                  <a:gd name="T83" fmla="*/ 120 h 425"/>
                  <a:gd name="T84" fmla="*/ 130 w 340"/>
                  <a:gd name="T85" fmla="*/ 108 h 425"/>
                  <a:gd name="T86" fmla="*/ 99 w 340"/>
                  <a:gd name="T87" fmla="*/ 122 h 425"/>
                  <a:gd name="T88" fmla="*/ 99 w 340"/>
                  <a:gd name="T89" fmla="*/ 122 h 425"/>
                  <a:gd name="T90" fmla="*/ 74 w 340"/>
                  <a:gd name="T91" fmla="*/ 114 h 425"/>
                  <a:gd name="T92" fmla="*/ 41 w 340"/>
                  <a:gd name="T93" fmla="*/ 68 h 425"/>
                  <a:gd name="T94" fmla="*/ 85 w 340"/>
                  <a:gd name="T95" fmla="*/ 110 h 425"/>
                  <a:gd name="T96" fmla="*/ 33 w 340"/>
                  <a:gd name="T97" fmla="*/ 72 h 425"/>
                  <a:gd name="T98" fmla="*/ 0 w 340"/>
                  <a:gd name="T99" fmla="*/ 0 h 425"/>
                  <a:gd name="T100" fmla="*/ 30 w 340"/>
                  <a:gd name="T101" fmla="*/ 50 h 425"/>
                  <a:gd name="T102" fmla="*/ 0 w 340"/>
                  <a:gd name="T103" fmla="*/ 0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40"/>
                  <a:gd name="T157" fmla="*/ 0 h 425"/>
                  <a:gd name="T158" fmla="*/ 340 w 340"/>
                  <a:gd name="T159" fmla="*/ 425 h 4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40" h="425">
                    <a:moveTo>
                      <a:pt x="0" y="425"/>
                    </a:moveTo>
                    <a:lnTo>
                      <a:pt x="0" y="409"/>
                    </a:lnTo>
                    <a:lnTo>
                      <a:pt x="2" y="394"/>
                    </a:lnTo>
                    <a:lnTo>
                      <a:pt x="5" y="378"/>
                    </a:lnTo>
                    <a:lnTo>
                      <a:pt x="11" y="363"/>
                    </a:lnTo>
                    <a:lnTo>
                      <a:pt x="22" y="368"/>
                    </a:lnTo>
                    <a:lnTo>
                      <a:pt x="16" y="380"/>
                    </a:lnTo>
                    <a:lnTo>
                      <a:pt x="13" y="394"/>
                    </a:lnTo>
                    <a:lnTo>
                      <a:pt x="11" y="411"/>
                    </a:lnTo>
                    <a:lnTo>
                      <a:pt x="11" y="425"/>
                    </a:lnTo>
                    <a:lnTo>
                      <a:pt x="0" y="425"/>
                    </a:lnTo>
                    <a:close/>
                    <a:moveTo>
                      <a:pt x="11" y="363"/>
                    </a:moveTo>
                    <a:lnTo>
                      <a:pt x="16" y="353"/>
                    </a:lnTo>
                    <a:lnTo>
                      <a:pt x="22" y="345"/>
                    </a:lnTo>
                    <a:lnTo>
                      <a:pt x="33" y="349"/>
                    </a:lnTo>
                    <a:lnTo>
                      <a:pt x="27" y="357"/>
                    </a:lnTo>
                    <a:lnTo>
                      <a:pt x="22" y="368"/>
                    </a:lnTo>
                    <a:lnTo>
                      <a:pt x="11" y="363"/>
                    </a:lnTo>
                    <a:close/>
                    <a:moveTo>
                      <a:pt x="22" y="345"/>
                    </a:moveTo>
                    <a:lnTo>
                      <a:pt x="27" y="337"/>
                    </a:lnTo>
                    <a:lnTo>
                      <a:pt x="36" y="328"/>
                    </a:lnTo>
                    <a:lnTo>
                      <a:pt x="44" y="333"/>
                    </a:lnTo>
                    <a:lnTo>
                      <a:pt x="38" y="341"/>
                    </a:lnTo>
                    <a:lnTo>
                      <a:pt x="33" y="349"/>
                    </a:lnTo>
                    <a:lnTo>
                      <a:pt x="22" y="345"/>
                    </a:lnTo>
                    <a:close/>
                    <a:moveTo>
                      <a:pt x="36" y="328"/>
                    </a:moveTo>
                    <a:lnTo>
                      <a:pt x="49" y="316"/>
                    </a:lnTo>
                    <a:lnTo>
                      <a:pt x="63" y="306"/>
                    </a:lnTo>
                    <a:lnTo>
                      <a:pt x="83" y="297"/>
                    </a:lnTo>
                    <a:lnTo>
                      <a:pt x="102" y="295"/>
                    </a:lnTo>
                    <a:lnTo>
                      <a:pt x="102" y="304"/>
                    </a:lnTo>
                    <a:lnTo>
                      <a:pt x="85" y="306"/>
                    </a:lnTo>
                    <a:lnTo>
                      <a:pt x="69" y="312"/>
                    </a:lnTo>
                    <a:lnTo>
                      <a:pt x="55" y="322"/>
                    </a:lnTo>
                    <a:lnTo>
                      <a:pt x="44" y="333"/>
                    </a:lnTo>
                    <a:lnTo>
                      <a:pt x="36" y="328"/>
                    </a:lnTo>
                    <a:close/>
                    <a:moveTo>
                      <a:pt x="102" y="295"/>
                    </a:moveTo>
                    <a:lnTo>
                      <a:pt x="102" y="295"/>
                    </a:lnTo>
                    <a:lnTo>
                      <a:pt x="102" y="304"/>
                    </a:lnTo>
                    <a:lnTo>
                      <a:pt x="102" y="295"/>
                    </a:lnTo>
                    <a:close/>
                    <a:moveTo>
                      <a:pt x="102" y="295"/>
                    </a:moveTo>
                    <a:lnTo>
                      <a:pt x="102" y="295"/>
                    </a:lnTo>
                    <a:lnTo>
                      <a:pt x="102" y="299"/>
                    </a:lnTo>
                    <a:lnTo>
                      <a:pt x="102" y="295"/>
                    </a:lnTo>
                    <a:close/>
                    <a:moveTo>
                      <a:pt x="102" y="295"/>
                    </a:moveTo>
                    <a:lnTo>
                      <a:pt x="116" y="295"/>
                    </a:lnTo>
                    <a:lnTo>
                      <a:pt x="127" y="299"/>
                    </a:lnTo>
                    <a:lnTo>
                      <a:pt x="144" y="304"/>
                    </a:lnTo>
                    <a:lnTo>
                      <a:pt x="157" y="310"/>
                    </a:lnTo>
                    <a:lnTo>
                      <a:pt x="152" y="318"/>
                    </a:lnTo>
                    <a:lnTo>
                      <a:pt x="138" y="312"/>
                    </a:lnTo>
                    <a:lnTo>
                      <a:pt x="124" y="308"/>
                    </a:lnTo>
                    <a:lnTo>
                      <a:pt x="113" y="304"/>
                    </a:lnTo>
                    <a:lnTo>
                      <a:pt x="102" y="304"/>
                    </a:lnTo>
                    <a:lnTo>
                      <a:pt x="102" y="295"/>
                    </a:lnTo>
                    <a:close/>
                    <a:moveTo>
                      <a:pt x="157" y="310"/>
                    </a:moveTo>
                    <a:lnTo>
                      <a:pt x="174" y="316"/>
                    </a:lnTo>
                    <a:lnTo>
                      <a:pt x="191" y="322"/>
                    </a:lnTo>
                    <a:lnTo>
                      <a:pt x="185" y="330"/>
                    </a:lnTo>
                    <a:lnTo>
                      <a:pt x="168" y="324"/>
                    </a:lnTo>
                    <a:lnTo>
                      <a:pt x="152" y="318"/>
                    </a:lnTo>
                    <a:lnTo>
                      <a:pt x="157" y="310"/>
                    </a:lnTo>
                    <a:close/>
                    <a:moveTo>
                      <a:pt x="191" y="322"/>
                    </a:moveTo>
                    <a:lnTo>
                      <a:pt x="210" y="326"/>
                    </a:lnTo>
                    <a:lnTo>
                      <a:pt x="227" y="326"/>
                    </a:lnTo>
                    <a:lnTo>
                      <a:pt x="243" y="324"/>
                    </a:lnTo>
                    <a:lnTo>
                      <a:pt x="260" y="320"/>
                    </a:lnTo>
                    <a:lnTo>
                      <a:pt x="262" y="328"/>
                    </a:lnTo>
                    <a:lnTo>
                      <a:pt x="246" y="333"/>
                    </a:lnTo>
                    <a:lnTo>
                      <a:pt x="229" y="335"/>
                    </a:lnTo>
                    <a:lnTo>
                      <a:pt x="207" y="335"/>
                    </a:lnTo>
                    <a:lnTo>
                      <a:pt x="185" y="330"/>
                    </a:lnTo>
                    <a:lnTo>
                      <a:pt x="191" y="322"/>
                    </a:lnTo>
                    <a:close/>
                    <a:moveTo>
                      <a:pt x="260" y="320"/>
                    </a:moveTo>
                    <a:lnTo>
                      <a:pt x="274" y="314"/>
                    </a:lnTo>
                    <a:lnTo>
                      <a:pt x="285" y="306"/>
                    </a:lnTo>
                    <a:lnTo>
                      <a:pt x="296" y="293"/>
                    </a:lnTo>
                    <a:lnTo>
                      <a:pt x="304" y="281"/>
                    </a:lnTo>
                    <a:lnTo>
                      <a:pt x="315" y="285"/>
                    </a:lnTo>
                    <a:lnTo>
                      <a:pt x="307" y="299"/>
                    </a:lnTo>
                    <a:lnTo>
                      <a:pt x="293" y="312"/>
                    </a:lnTo>
                    <a:lnTo>
                      <a:pt x="279" y="320"/>
                    </a:lnTo>
                    <a:lnTo>
                      <a:pt x="262" y="328"/>
                    </a:lnTo>
                    <a:lnTo>
                      <a:pt x="260" y="320"/>
                    </a:lnTo>
                    <a:close/>
                    <a:moveTo>
                      <a:pt x="304" y="281"/>
                    </a:moveTo>
                    <a:lnTo>
                      <a:pt x="312" y="269"/>
                    </a:lnTo>
                    <a:lnTo>
                      <a:pt x="318" y="252"/>
                    </a:lnTo>
                    <a:lnTo>
                      <a:pt x="323" y="238"/>
                    </a:lnTo>
                    <a:lnTo>
                      <a:pt x="326" y="221"/>
                    </a:lnTo>
                    <a:lnTo>
                      <a:pt x="337" y="221"/>
                    </a:lnTo>
                    <a:lnTo>
                      <a:pt x="334" y="238"/>
                    </a:lnTo>
                    <a:lnTo>
                      <a:pt x="332" y="254"/>
                    </a:lnTo>
                    <a:lnTo>
                      <a:pt x="323" y="271"/>
                    </a:lnTo>
                    <a:lnTo>
                      <a:pt x="315" y="285"/>
                    </a:lnTo>
                    <a:lnTo>
                      <a:pt x="304" y="281"/>
                    </a:lnTo>
                    <a:close/>
                    <a:moveTo>
                      <a:pt x="326" y="221"/>
                    </a:moveTo>
                    <a:lnTo>
                      <a:pt x="326" y="205"/>
                    </a:lnTo>
                    <a:lnTo>
                      <a:pt x="326" y="190"/>
                    </a:lnTo>
                    <a:lnTo>
                      <a:pt x="323" y="174"/>
                    </a:lnTo>
                    <a:lnTo>
                      <a:pt x="321" y="159"/>
                    </a:lnTo>
                    <a:lnTo>
                      <a:pt x="315" y="145"/>
                    </a:lnTo>
                    <a:lnTo>
                      <a:pt x="307" y="132"/>
                    </a:lnTo>
                    <a:lnTo>
                      <a:pt x="298" y="120"/>
                    </a:lnTo>
                    <a:lnTo>
                      <a:pt x="287" y="112"/>
                    </a:lnTo>
                    <a:lnTo>
                      <a:pt x="296" y="105"/>
                    </a:lnTo>
                    <a:lnTo>
                      <a:pt x="307" y="116"/>
                    </a:lnTo>
                    <a:lnTo>
                      <a:pt x="318" y="128"/>
                    </a:lnTo>
                    <a:lnTo>
                      <a:pt x="323" y="141"/>
                    </a:lnTo>
                    <a:lnTo>
                      <a:pt x="332" y="157"/>
                    </a:lnTo>
                    <a:lnTo>
                      <a:pt x="334" y="172"/>
                    </a:lnTo>
                    <a:lnTo>
                      <a:pt x="337" y="188"/>
                    </a:lnTo>
                    <a:lnTo>
                      <a:pt x="340" y="205"/>
                    </a:lnTo>
                    <a:lnTo>
                      <a:pt x="337" y="221"/>
                    </a:lnTo>
                    <a:lnTo>
                      <a:pt x="326" y="221"/>
                    </a:lnTo>
                    <a:close/>
                    <a:moveTo>
                      <a:pt x="287" y="112"/>
                    </a:moveTo>
                    <a:lnTo>
                      <a:pt x="287" y="110"/>
                    </a:lnTo>
                    <a:lnTo>
                      <a:pt x="296" y="105"/>
                    </a:lnTo>
                    <a:lnTo>
                      <a:pt x="287" y="112"/>
                    </a:lnTo>
                    <a:close/>
                    <a:moveTo>
                      <a:pt x="296" y="105"/>
                    </a:moveTo>
                    <a:lnTo>
                      <a:pt x="296" y="105"/>
                    </a:lnTo>
                    <a:lnTo>
                      <a:pt x="290" y="108"/>
                    </a:lnTo>
                    <a:lnTo>
                      <a:pt x="296" y="105"/>
                    </a:lnTo>
                    <a:close/>
                    <a:moveTo>
                      <a:pt x="287" y="110"/>
                    </a:moveTo>
                    <a:lnTo>
                      <a:pt x="282" y="108"/>
                    </a:lnTo>
                    <a:lnTo>
                      <a:pt x="279" y="105"/>
                    </a:lnTo>
                    <a:lnTo>
                      <a:pt x="285" y="97"/>
                    </a:lnTo>
                    <a:lnTo>
                      <a:pt x="290" y="101"/>
                    </a:lnTo>
                    <a:lnTo>
                      <a:pt x="296" y="105"/>
                    </a:lnTo>
                    <a:lnTo>
                      <a:pt x="287" y="110"/>
                    </a:lnTo>
                    <a:close/>
                    <a:moveTo>
                      <a:pt x="279" y="105"/>
                    </a:moveTo>
                    <a:lnTo>
                      <a:pt x="274" y="101"/>
                    </a:lnTo>
                    <a:lnTo>
                      <a:pt x="268" y="99"/>
                    </a:lnTo>
                    <a:lnTo>
                      <a:pt x="274" y="93"/>
                    </a:lnTo>
                    <a:lnTo>
                      <a:pt x="279" y="95"/>
                    </a:lnTo>
                    <a:lnTo>
                      <a:pt x="285" y="97"/>
                    </a:lnTo>
                    <a:lnTo>
                      <a:pt x="279" y="105"/>
                    </a:lnTo>
                    <a:close/>
                    <a:moveTo>
                      <a:pt x="268" y="99"/>
                    </a:moveTo>
                    <a:lnTo>
                      <a:pt x="254" y="95"/>
                    </a:lnTo>
                    <a:lnTo>
                      <a:pt x="243" y="91"/>
                    </a:lnTo>
                    <a:lnTo>
                      <a:pt x="232" y="91"/>
                    </a:lnTo>
                    <a:lnTo>
                      <a:pt x="221" y="91"/>
                    </a:lnTo>
                    <a:lnTo>
                      <a:pt x="221" y="81"/>
                    </a:lnTo>
                    <a:lnTo>
                      <a:pt x="232" y="81"/>
                    </a:lnTo>
                    <a:lnTo>
                      <a:pt x="246" y="83"/>
                    </a:lnTo>
                    <a:lnTo>
                      <a:pt x="260" y="87"/>
                    </a:lnTo>
                    <a:lnTo>
                      <a:pt x="274" y="93"/>
                    </a:lnTo>
                    <a:lnTo>
                      <a:pt x="268" y="99"/>
                    </a:lnTo>
                    <a:close/>
                    <a:moveTo>
                      <a:pt x="221" y="81"/>
                    </a:moveTo>
                    <a:lnTo>
                      <a:pt x="221" y="81"/>
                    </a:lnTo>
                    <a:lnTo>
                      <a:pt x="221" y="87"/>
                    </a:lnTo>
                    <a:lnTo>
                      <a:pt x="221" y="81"/>
                    </a:lnTo>
                    <a:close/>
                    <a:moveTo>
                      <a:pt x="221" y="91"/>
                    </a:moveTo>
                    <a:lnTo>
                      <a:pt x="207" y="93"/>
                    </a:lnTo>
                    <a:lnTo>
                      <a:pt x="191" y="97"/>
                    </a:lnTo>
                    <a:lnTo>
                      <a:pt x="177" y="101"/>
                    </a:lnTo>
                    <a:lnTo>
                      <a:pt x="166" y="105"/>
                    </a:lnTo>
                    <a:lnTo>
                      <a:pt x="160" y="97"/>
                    </a:lnTo>
                    <a:lnTo>
                      <a:pt x="174" y="93"/>
                    </a:lnTo>
                    <a:lnTo>
                      <a:pt x="188" y="89"/>
                    </a:lnTo>
                    <a:lnTo>
                      <a:pt x="204" y="85"/>
                    </a:lnTo>
                    <a:lnTo>
                      <a:pt x="221" y="81"/>
                    </a:lnTo>
                    <a:lnTo>
                      <a:pt x="221" y="91"/>
                    </a:lnTo>
                    <a:close/>
                    <a:moveTo>
                      <a:pt x="166" y="105"/>
                    </a:moveTo>
                    <a:lnTo>
                      <a:pt x="149" y="112"/>
                    </a:lnTo>
                    <a:lnTo>
                      <a:pt x="135" y="116"/>
                    </a:lnTo>
                    <a:lnTo>
                      <a:pt x="116" y="120"/>
                    </a:lnTo>
                    <a:lnTo>
                      <a:pt x="99" y="122"/>
                    </a:lnTo>
                    <a:lnTo>
                      <a:pt x="99" y="114"/>
                    </a:lnTo>
                    <a:lnTo>
                      <a:pt x="116" y="112"/>
                    </a:lnTo>
                    <a:lnTo>
                      <a:pt x="130" y="108"/>
                    </a:lnTo>
                    <a:lnTo>
                      <a:pt x="146" y="103"/>
                    </a:lnTo>
                    <a:lnTo>
                      <a:pt x="160" y="97"/>
                    </a:lnTo>
                    <a:lnTo>
                      <a:pt x="166" y="105"/>
                    </a:lnTo>
                    <a:close/>
                    <a:moveTo>
                      <a:pt x="99" y="122"/>
                    </a:moveTo>
                    <a:lnTo>
                      <a:pt x="99" y="122"/>
                    </a:lnTo>
                    <a:lnTo>
                      <a:pt x="99" y="114"/>
                    </a:lnTo>
                    <a:lnTo>
                      <a:pt x="99" y="122"/>
                    </a:lnTo>
                    <a:close/>
                    <a:moveTo>
                      <a:pt x="99" y="122"/>
                    </a:moveTo>
                    <a:lnTo>
                      <a:pt x="91" y="120"/>
                    </a:lnTo>
                    <a:lnTo>
                      <a:pt x="83" y="118"/>
                    </a:lnTo>
                    <a:lnTo>
                      <a:pt x="74" y="114"/>
                    </a:lnTo>
                    <a:lnTo>
                      <a:pt x="66" y="108"/>
                    </a:lnTo>
                    <a:lnTo>
                      <a:pt x="49" y="91"/>
                    </a:lnTo>
                    <a:lnTo>
                      <a:pt x="33" y="72"/>
                    </a:lnTo>
                    <a:lnTo>
                      <a:pt x="41" y="68"/>
                    </a:lnTo>
                    <a:lnTo>
                      <a:pt x="58" y="85"/>
                    </a:lnTo>
                    <a:lnTo>
                      <a:pt x="72" y="99"/>
                    </a:lnTo>
                    <a:lnTo>
                      <a:pt x="77" y="105"/>
                    </a:lnTo>
                    <a:lnTo>
                      <a:pt x="85" y="110"/>
                    </a:lnTo>
                    <a:lnTo>
                      <a:pt x="94" y="112"/>
                    </a:lnTo>
                    <a:lnTo>
                      <a:pt x="99" y="114"/>
                    </a:lnTo>
                    <a:lnTo>
                      <a:pt x="99" y="122"/>
                    </a:lnTo>
                    <a:close/>
                    <a:moveTo>
                      <a:pt x="33" y="72"/>
                    </a:moveTo>
                    <a:lnTo>
                      <a:pt x="19" y="54"/>
                    </a:lnTo>
                    <a:lnTo>
                      <a:pt x="8" y="33"/>
                    </a:lnTo>
                    <a:lnTo>
                      <a:pt x="2" y="15"/>
                    </a:lnTo>
                    <a:lnTo>
                      <a:pt x="0" y="0"/>
                    </a:lnTo>
                    <a:lnTo>
                      <a:pt x="11" y="0"/>
                    </a:lnTo>
                    <a:lnTo>
                      <a:pt x="13" y="15"/>
                    </a:lnTo>
                    <a:lnTo>
                      <a:pt x="19" y="31"/>
                    </a:lnTo>
                    <a:lnTo>
                      <a:pt x="30" y="50"/>
                    </a:lnTo>
                    <a:lnTo>
                      <a:pt x="41" y="68"/>
                    </a:lnTo>
                    <a:lnTo>
                      <a:pt x="33" y="72"/>
                    </a:lnTo>
                    <a:close/>
                    <a:moveTo>
                      <a:pt x="0" y="0"/>
                    </a:moveTo>
                    <a:lnTo>
                      <a:pt x="0" y="0"/>
                    </a:lnTo>
                    <a:lnTo>
                      <a:pt x="11" y="0"/>
                    </a:lnTo>
                    <a:lnTo>
                      <a:pt x="0" y="0"/>
                    </a:lnTo>
                    <a:close/>
                  </a:path>
                </a:pathLst>
              </a:custGeom>
              <a:solidFill>
                <a:srgbClr val="1F1A17"/>
              </a:solidFill>
              <a:ln w="9525">
                <a:noFill/>
                <a:round/>
                <a:headEnd/>
                <a:tailEnd/>
              </a:ln>
            </p:spPr>
            <p:txBody>
              <a:bodyPr/>
              <a:lstStyle/>
              <a:p>
                <a:endParaRPr lang="de-DE"/>
              </a:p>
            </p:txBody>
          </p:sp>
          <p:sp>
            <p:nvSpPr>
              <p:cNvPr id="14" name="Freeform 38"/>
              <p:cNvSpPr>
                <a:spLocks/>
              </p:cNvSpPr>
              <p:nvPr/>
            </p:nvSpPr>
            <p:spPr bwMode="auto">
              <a:xfrm>
                <a:off x="2350" y="2370"/>
                <a:ext cx="542" cy="309"/>
              </a:xfrm>
              <a:custGeom>
                <a:avLst/>
                <a:gdLst>
                  <a:gd name="T0" fmla="*/ 232 w 542"/>
                  <a:gd name="T1" fmla="*/ 309 h 309"/>
                  <a:gd name="T2" fmla="*/ 196 w 542"/>
                  <a:gd name="T3" fmla="*/ 299 h 309"/>
                  <a:gd name="T4" fmla="*/ 116 w 542"/>
                  <a:gd name="T5" fmla="*/ 276 h 309"/>
                  <a:gd name="T6" fmla="*/ 33 w 542"/>
                  <a:gd name="T7" fmla="*/ 253 h 309"/>
                  <a:gd name="T8" fmla="*/ 0 w 542"/>
                  <a:gd name="T9" fmla="*/ 245 h 309"/>
                  <a:gd name="T10" fmla="*/ 30 w 542"/>
                  <a:gd name="T11" fmla="*/ 243 h 309"/>
                  <a:gd name="T12" fmla="*/ 58 w 542"/>
                  <a:gd name="T13" fmla="*/ 239 h 309"/>
                  <a:gd name="T14" fmla="*/ 86 w 542"/>
                  <a:gd name="T15" fmla="*/ 233 h 309"/>
                  <a:gd name="T16" fmla="*/ 108 w 542"/>
                  <a:gd name="T17" fmla="*/ 225 h 309"/>
                  <a:gd name="T18" fmla="*/ 127 w 542"/>
                  <a:gd name="T19" fmla="*/ 214 h 309"/>
                  <a:gd name="T20" fmla="*/ 141 w 542"/>
                  <a:gd name="T21" fmla="*/ 202 h 309"/>
                  <a:gd name="T22" fmla="*/ 147 w 542"/>
                  <a:gd name="T23" fmla="*/ 194 h 309"/>
                  <a:gd name="T24" fmla="*/ 152 w 542"/>
                  <a:gd name="T25" fmla="*/ 187 h 309"/>
                  <a:gd name="T26" fmla="*/ 155 w 542"/>
                  <a:gd name="T27" fmla="*/ 179 h 309"/>
                  <a:gd name="T28" fmla="*/ 155 w 542"/>
                  <a:gd name="T29" fmla="*/ 171 h 309"/>
                  <a:gd name="T30" fmla="*/ 152 w 542"/>
                  <a:gd name="T31" fmla="*/ 156 h 309"/>
                  <a:gd name="T32" fmla="*/ 141 w 542"/>
                  <a:gd name="T33" fmla="*/ 140 h 309"/>
                  <a:gd name="T34" fmla="*/ 130 w 542"/>
                  <a:gd name="T35" fmla="*/ 123 h 309"/>
                  <a:gd name="T36" fmla="*/ 119 w 542"/>
                  <a:gd name="T37" fmla="*/ 107 h 309"/>
                  <a:gd name="T38" fmla="*/ 113 w 542"/>
                  <a:gd name="T39" fmla="*/ 97 h 309"/>
                  <a:gd name="T40" fmla="*/ 113 w 542"/>
                  <a:gd name="T41" fmla="*/ 88 h 309"/>
                  <a:gd name="T42" fmla="*/ 111 w 542"/>
                  <a:gd name="T43" fmla="*/ 80 h 309"/>
                  <a:gd name="T44" fmla="*/ 113 w 542"/>
                  <a:gd name="T45" fmla="*/ 70 h 309"/>
                  <a:gd name="T46" fmla="*/ 116 w 542"/>
                  <a:gd name="T47" fmla="*/ 64 h 309"/>
                  <a:gd name="T48" fmla="*/ 119 w 542"/>
                  <a:gd name="T49" fmla="*/ 55 h 309"/>
                  <a:gd name="T50" fmla="*/ 124 w 542"/>
                  <a:gd name="T51" fmla="*/ 49 h 309"/>
                  <a:gd name="T52" fmla="*/ 130 w 542"/>
                  <a:gd name="T53" fmla="*/ 41 h 309"/>
                  <a:gd name="T54" fmla="*/ 147 w 542"/>
                  <a:gd name="T55" fmla="*/ 30 h 309"/>
                  <a:gd name="T56" fmla="*/ 166 w 542"/>
                  <a:gd name="T57" fmla="*/ 20 h 309"/>
                  <a:gd name="T58" fmla="*/ 188 w 542"/>
                  <a:gd name="T59" fmla="*/ 12 h 309"/>
                  <a:gd name="T60" fmla="*/ 213 w 542"/>
                  <a:gd name="T61" fmla="*/ 6 h 309"/>
                  <a:gd name="T62" fmla="*/ 241 w 542"/>
                  <a:gd name="T63" fmla="*/ 2 h 309"/>
                  <a:gd name="T64" fmla="*/ 268 w 542"/>
                  <a:gd name="T65" fmla="*/ 0 h 309"/>
                  <a:gd name="T66" fmla="*/ 296 w 542"/>
                  <a:gd name="T67" fmla="*/ 0 h 309"/>
                  <a:gd name="T68" fmla="*/ 324 w 542"/>
                  <a:gd name="T69" fmla="*/ 2 h 309"/>
                  <a:gd name="T70" fmla="*/ 348 w 542"/>
                  <a:gd name="T71" fmla="*/ 6 h 309"/>
                  <a:gd name="T72" fmla="*/ 373 w 542"/>
                  <a:gd name="T73" fmla="*/ 12 h 309"/>
                  <a:gd name="T74" fmla="*/ 393 w 542"/>
                  <a:gd name="T75" fmla="*/ 20 h 309"/>
                  <a:gd name="T76" fmla="*/ 412 w 542"/>
                  <a:gd name="T77" fmla="*/ 30 h 309"/>
                  <a:gd name="T78" fmla="*/ 426 w 542"/>
                  <a:gd name="T79" fmla="*/ 43 h 309"/>
                  <a:gd name="T80" fmla="*/ 434 w 542"/>
                  <a:gd name="T81" fmla="*/ 57 h 309"/>
                  <a:gd name="T82" fmla="*/ 440 w 542"/>
                  <a:gd name="T83" fmla="*/ 72 h 309"/>
                  <a:gd name="T84" fmla="*/ 443 w 542"/>
                  <a:gd name="T85" fmla="*/ 82 h 309"/>
                  <a:gd name="T86" fmla="*/ 437 w 542"/>
                  <a:gd name="T87" fmla="*/ 94 h 309"/>
                  <a:gd name="T88" fmla="*/ 434 w 542"/>
                  <a:gd name="T89" fmla="*/ 107 h 309"/>
                  <a:gd name="T90" fmla="*/ 426 w 542"/>
                  <a:gd name="T91" fmla="*/ 117 h 309"/>
                  <a:gd name="T92" fmla="*/ 420 w 542"/>
                  <a:gd name="T93" fmla="*/ 128 h 309"/>
                  <a:gd name="T94" fmla="*/ 407 w 542"/>
                  <a:gd name="T95" fmla="*/ 150 h 309"/>
                  <a:gd name="T96" fmla="*/ 398 w 542"/>
                  <a:gd name="T97" fmla="*/ 173 h 309"/>
                  <a:gd name="T98" fmla="*/ 401 w 542"/>
                  <a:gd name="T99" fmla="*/ 177 h 309"/>
                  <a:gd name="T100" fmla="*/ 401 w 542"/>
                  <a:gd name="T101" fmla="*/ 183 h 309"/>
                  <a:gd name="T102" fmla="*/ 407 w 542"/>
                  <a:gd name="T103" fmla="*/ 187 h 309"/>
                  <a:gd name="T104" fmla="*/ 412 w 542"/>
                  <a:gd name="T105" fmla="*/ 194 h 309"/>
                  <a:gd name="T106" fmla="*/ 429 w 542"/>
                  <a:gd name="T107" fmla="*/ 204 h 309"/>
                  <a:gd name="T108" fmla="*/ 448 w 542"/>
                  <a:gd name="T109" fmla="*/ 216 h 309"/>
                  <a:gd name="T110" fmla="*/ 473 w 542"/>
                  <a:gd name="T111" fmla="*/ 227 h 309"/>
                  <a:gd name="T112" fmla="*/ 498 w 542"/>
                  <a:gd name="T113" fmla="*/ 235 h 309"/>
                  <a:gd name="T114" fmla="*/ 520 w 542"/>
                  <a:gd name="T115" fmla="*/ 243 h 309"/>
                  <a:gd name="T116" fmla="*/ 542 w 542"/>
                  <a:gd name="T117" fmla="*/ 247 h 309"/>
                  <a:gd name="T118" fmla="*/ 498 w 542"/>
                  <a:gd name="T119" fmla="*/ 258 h 309"/>
                  <a:gd name="T120" fmla="*/ 387 w 542"/>
                  <a:gd name="T121" fmla="*/ 280 h 309"/>
                  <a:gd name="T122" fmla="*/ 277 w 542"/>
                  <a:gd name="T123" fmla="*/ 301 h 309"/>
                  <a:gd name="T124" fmla="*/ 232 w 542"/>
                  <a:gd name="T125" fmla="*/ 309 h 3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42"/>
                  <a:gd name="T190" fmla="*/ 0 h 309"/>
                  <a:gd name="T191" fmla="*/ 542 w 542"/>
                  <a:gd name="T192" fmla="*/ 309 h 3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42" h="309">
                    <a:moveTo>
                      <a:pt x="232" y="309"/>
                    </a:moveTo>
                    <a:lnTo>
                      <a:pt x="196" y="299"/>
                    </a:lnTo>
                    <a:lnTo>
                      <a:pt x="116" y="276"/>
                    </a:lnTo>
                    <a:lnTo>
                      <a:pt x="33" y="253"/>
                    </a:lnTo>
                    <a:lnTo>
                      <a:pt x="0" y="245"/>
                    </a:lnTo>
                    <a:lnTo>
                      <a:pt x="30" y="243"/>
                    </a:lnTo>
                    <a:lnTo>
                      <a:pt x="58" y="239"/>
                    </a:lnTo>
                    <a:lnTo>
                      <a:pt x="86" y="233"/>
                    </a:lnTo>
                    <a:lnTo>
                      <a:pt x="108" y="225"/>
                    </a:lnTo>
                    <a:lnTo>
                      <a:pt x="127" y="214"/>
                    </a:lnTo>
                    <a:lnTo>
                      <a:pt x="141" y="202"/>
                    </a:lnTo>
                    <a:lnTo>
                      <a:pt x="147" y="194"/>
                    </a:lnTo>
                    <a:lnTo>
                      <a:pt x="152" y="187"/>
                    </a:lnTo>
                    <a:lnTo>
                      <a:pt x="155" y="179"/>
                    </a:lnTo>
                    <a:lnTo>
                      <a:pt x="155" y="171"/>
                    </a:lnTo>
                    <a:lnTo>
                      <a:pt x="152" y="156"/>
                    </a:lnTo>
                    <a:lnTo>
                      <a:pt x="141" y="140"/>
                    </a:lnTo>
                    <a:lnTo>
                      <a:pt x="130" y="123"/>
                    </a:lnTo>
                    <a:lnTo>
                      <a:pt x="119" y="107"/>
                    </a:lnTo>
                    <a:lnTo>
                      <a:pt x="113" y="97"/>
                    </a:lnTo>
                    <a:lnTo>
                      <a:pt x="113" y="88"/>
                    </a:lnTo>
                    <a:lnTo>
                      <a:pt x="111" y="80"/>
                    </a:lnTo>
                    <a:lnTo>
                      <a:pt x="113" y="70"/>
                    </a:lnTo>
                    <a:lnTo>
                      <a:pt x="116" y="64"/>
                    </a:lnTo>
                    <a:lnTo>
                      <a:pt x="119" y="55"/>
                    </a:lnTo>
                    <a:lnTo>
                      <a:pt x="124" y="49"/>
                    </a:lnTo>
                    <a:lnTo>
                      <a:pt x="130" y="41"/>
                    </a:lnTo>
                    <a:lnTo>
                      <a:pt x="147" y="30"/>
                    </a:lnTo>
                    <a:lnTo>
                      <a:pt x="166" y="20"/>
                    </a:lnTo>
                    <a:lnTo>
                      <a:pt x="188" y="12"/>
                    </a:lnTo>
                    <a:lnTo>
                      <a:pt x="213" y="6"/>
                    </a:lnTo>
                    <a:lnTo>
                      <a:pt x="241" y="2"/>
                    </a:lnTo>
                    <a:lnTo>
                      <a:pt x="268" y="0"/>
                    </a:lnTo>
                    <a:lnTo>
                      <a:pt x="296" y="0"/>
                    </a:lnTo>
                    <a:lnTo>
                      <a:pt x="324" y="2"/>
                    </a:lnTo>
                    <a:lnTo>
                      <a:pt x="348" y="6"/>
                    </a:lnTo>
                    <a:lnTo>
                      <a:pt x="373" y="12"/>
                    </a:lnTo>
                    <a:lnTo>
                      <a:pt x="393" y="20"/>
                    </a:lnTo>
                    <a:lnTo>
                      <a:pt x="412" y="30"/>
                    </a:lnTo>
                    <a:lnTo>
                      <a:pt x="426" y="43"/>
                    </a:lnTo>
                    <a:lnTo>
                      <a:pt x="434" y="57"/>
                    </a:lnTo>
                    <a:lnTo>
                      <a:pt x="440" y="72"/>
                    </a:lnTo>
                    <a:lnTo>
                      <a:pt x="443" y="82"/>
                    </a:lnTo>
                    <a:lnTo>
                      <a:pt x="437" y="94"/>
                    </a:lnTo>
                    <a:lnTo>
                      <a:pt x="434" y="107"/>
                    </a:lnTo>
                    <a:lnTo>
                      <a:pt x="426" y="117"/>
                    </a:lnTo>
                    <a:lnTo>
                      <a:pt x="420" y="128"/>
                    </a:lnTo>
                    <a:lnTo>
                      <a:pt x="407" y="150"/>
                    </a:lnTo>
                    <a:lnTo>
                      <a:pt x="398" y="173"/>
                    </a:lnTo>
                    <a:lnTo>
                      <a:pt x="401" y="177"/>
                    </a:lnTo>
                    <a:lnTo>
                      <a:pt x="401" y="183"/>
                    </a:lnTo>
                    <a:lnTo>
                      <a:pt x="407" y="187"/>
                    </a:lnTo>
                    <a:lnTo>
                      <a:pt x="412" y="194"/>
                    </a:lnTo>
                    <a:lnTo>
                      <a:pt x="429" y="204"/>
                    </a:lnTo>
                    <a:lnTo>
                      <a:pt x="448" y="216"/>
                    </a:lnTo>
                    <a:lnTo>
                      <a:pt x="473" y="227"/>
                    </a:lnTo>
                    <a:lnTo>
                      <a:pt x="498" y="235"/>
                    </a:lnTo>
                    <a:lnTo>
                      <a:pt x="520" y="243"/>
                    </a:lnTo>
                    <a:lnTo>
                      <a:pt x="542" y="247"/>
                    </a:lnTo>
                    <a:lnTo>
                      <a:pt x="498" y="258"/>
                    </a:lnTo>
                    <a:lnTo>
                      <a:pt x="387" y="280"/>
                    </a:lnTo>
                    <a:lnTo>
                      <a:pt x="277" y="301"/>
                    </a:lnTo>
                    <a:lnTo>
                      <a:pt x="232" y="309"/>
                    </a:lnTo>
                    <a:close/>
                  </a:path>
                </a:pathLst>
              </a:custGeom>
              <a:solidFill>
                <a:srgbClr val="92D050"/>
              </a:solidFill>
              <a:ln w="9525">
                <a:solidFill>
                  <a:srgbClr val="92D050"/>
                </a:solidFill>
                <a:round/>
                <a:headEnd/>
                <a:tailEnd/>
              </a:ln>
            </p:spPr>
            <p:txBody>
              <a:bodyPr/>
              <a:lstStyle/>
              <a:p>
                <a:endParaRPr lang="de-DE"/>
              </a:p>
            </p:txBody>
          </p:sp>
          <p:sp>
            <p:nvSpPr>
              <p:cNvPr id="15" name="Freeform 39"/>
              <p:cNvSpPr>
                <a:spLocks noEditPoints="1"/>
              </p:cNvSpPr>
              <p:nvPr/>
            </p:nvSpPr>
            <p:spPr bwMode="auto">
              <a:xfrm>
                <a:off x="2331" y="2361"/>
                <a:ext cx="583" cy="258"/>
              </a:xfrm>
              <a:custGeom>
                <a:avLst/>
                <a:gdLst>
                  <a:gd name="T0" fmla="*/ 13 w 583"/>
                  <a:gd name="T1" fmla="*/ 258 h 258"/>
                  <a:gd name="T2" fmla="*/ 13 w 583"/>
                  <a:gd name="T3" fmla="*/ 248 h 258"/>
                  <a:gd name="T4" fmla="*/ 113 w 583"/>
                  <a:gd name="T5" fmla="*/ 231 h 258"/>
                  <a:gd name="T6" fmla="*/ 41 w 583"/>
                  <a:gd name="T7" fmla="*/ 258 h 258"/>
                  <a:gd name="T8" fmla="*/ 135 w 583"/>
                  <a:gd name="T9" fmla="*/ 223 h 258"/>
                  <a:gd name="T10" fmla="*/ 171 w 583"/>
                  <a:gd name="T11" fmla="*/ 190 h 258"/>
                  <a:gd name="T12" fmla="*/ 177 w 583"/>
                  <a:gd name="T13" fmla="*/ 201 h 258"/>
                  <a:gd name="T14" fmla="*/ 118 w 583"/>
                  <a:gd name="T15" fmla="*/ 240 h 258"/>
                  <a:gd name="T16" fmla="*/ 174 w 583"/>
                  <a:gd name="T17" fmla="*/ 176 h 258"/>
                  <a:gd name="T18" fmla="*/ 174 w 583"/>
                  <a:gd name="T19" fmla="*/ 182 h 258"/>
                  <a:gd name="T20" fmla="*/ 185 w 583"/>
                  <a:gd name="T21" fmla="*/ 178 h 258"/>
                  <a:gd name="T22" fmla="*/ 179 w 583"/>
                  <a:gd name="T23" fmla="*/ 178 h 258"/>
                  <a:gd name="T24" fmla="*/ 168 w 583"/>
                  <a:gd name="T25" fmla="*/ 159 h 258"/>
                  <a:gd name="T26" fmla="*/ 174 w 583"/>
                  <a:gd name="T27" fmla="*/ 147 h 258"/>
                  <a:gd name="T28" fmla="*/ 174 w 583"/>
                  <a:gd name="T29" fmla="*/ 176 h 258"/>
                  <a:gd name="T30" fmla="*/ 149 w 583"/>
                  <a:gd name="T31" fmla="*/ 112 h 258"/>
                  <a:gd name="T32" fmla="*/ 138 w 583"/>
                  <a:gd name="T33" fmla="*/ 114 h 258"/>
                  <a:gd name="T34" fmla="*/ 141 w 583"/>
                  <a:gd name="T35" fmla="*/ 58 h 258"/>
                  <a:gd name="T36" fmla="*/ 143 w 583"/>
                  <a:gd name="T37" fmla="*/ 97 h 258"/>
                  <a:gd name="T38" fmla="*/ 149 w 583"/>
                  <a:gd name="T39" fmla="*/ 46 h 258"/>
                  <a:gd name="T40" fmla="*/ 201 w 583"/>
                  <a:gd name="T41" fmla="*/ 27 h 258"/>
                  <a:gd name="T42" fmla="*/ 149 w 583"/>
                  <a:gd name="T43" fmla="*/ 62 h 258"/>
                  <a:gd name="T44" fmla="*/ 237 w 583"/>
                  <a:gd name="T45" fmla="*/ 9 h 258"/>
                  <a:gd name="T46" fmla="*/ 262 w 583"/>
                  <a:gd name="T47" fmla="*/ 13 h 258"/>
                  <a:gd name="T48" fmla="*/ 196 w 583"/>
                  <a:gd name="T49" fmla="*/ 19 h 258"/>
                  <a:gd name="T50" fmla="*/ 351 w 583"/>
                  <a:gd name="T51" fmla="*/ 4 h 258"/>
                  <a:gd name="T52" fmla="*/ 426 w 583"/>
                  <a:gd name="T53" fmla="*/ 25 h 258"/>
                  <a:gd name="T54" fmla="*/ 403 w 583"/>
                  <a:gd name="T55" fmla="*/ 25 h 258"/>
                  <a:gd name="T56" fmla="*/ 326 w 583"/>
                  <a:gd name="T57" fmla="*/ 11 h 258"/>
                  <a:gd name="T58" fmla="*/ 439 w 583"/>
                  <a:gd name="T59" fmla="*/ 33 h 258"/>
                  <a:gd name="T60" fmla="*/ 439 w 583"/>
                  <a:gd name="T61" fmla="*/ 33 h 258"/>
                  <a:gd name="T62" fmla="*/ 439 w 583"/>
                  <a:gd name="T63" fmla="*/ 33 h 258"/>
                  <a:gd name="T64" fmla="*/ 439 w 583"/>
                  <a:gd name="T65" fmla="*/ 46 h 258"/>
                  <a:gd name="T66" fmla="*/ 450 w 583"/>
                  <a:gd name="T67" fmla="*/ 42 h 258"/>
                  <a:gd name="T68" fmla="*/ 445 w 583"/>
                  <a:gd name="T69" fmla="*/ 50 h 258"/>
                  <a:gd name="T70" fmla="*/ 464 w 583"/>
                  <a:gd name="T71" fmla="*/ 60 h 258"/>
                  <a:gd name="T72" fmla="*/ 462 w 583"/>
                  <a:gd name="T73" fmla="*/ 89 h 258"/>
                  <a:gd name="T74" fmla="*/ 448 w 583"/>
                  <a:gd name="T75" fmla="*/ 54 h 258"/>
                  <a:gd name="T76" fmla="*/ 464 w 583"/>
                  <a:gd name="T77" fmla="*/ 114 h 258"/>
                  <a:gd name="T78" fmla="*/ 453 w 583"/>
                  <a:gd name="T79" fmla="*/ 112 h 258"/>
                  <a:gd name="T80" fmla="*/ 442 w 583"/>
                  <a:gd name="T81" fmla="*/ 147 h 258"/>
                  <a:gd name="T82" fmla="*/ 417 w 583"/>
                  <a:gd name="T83" fmla="*/ 178 h 258"/>
                  <a:gd name="T84" fmla="*/ 439 w 583"/>
                  <a:gd name="T85" fmla="*/ 132 h 258"/>
                  <a:gd name="T86" fmla="*/ 434 w 583"/>
                  <a:gd name="T87" fmla="*/ 190 h 258"/>
                  <a:gd name="T88" fmla="*/ 431 w 583"/>
                  <a:gd name="T89" fmla="*/ 180 h 258"/>
                  <a:gd name="T90" fmla="*/ 467 w 583"/>
                  <a:gd name="T91" fmla="*/ 219 h 258"/>
                  <a:gd name="T92" fmla="*/ 445 w 583"/>
                  <a:gd name="T93" fmla="*/ 215 h 258"/>
                  <a:gd name="T94" fmla="*/ 484 w 583"/>
                  <a:gd name="T95" fmla="*/ 227 h 258"/>
                  <a:gd name="T96" fmla="*/ 558 w 583"/>
                  <a:gd name="T97" fmla="*/ 250 h 258"/>
                  <a:gd name="T98" fmla="*/ 497 w 583"/>
                  <a:gd name="T99" fmla="*/ 244 h 258"/>
                  <a:gd name="T100" fmla="*/ 569 w 583"/>
                  <a:gd name="T101" fmla="*/ 250 h 258"/>
                  <a:gd name="T102" fmla="*/ 558 w 583"/>
                  <a:gd name="T103" fmla="*/ 258 h 2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83"/>
                  <a:gd name="T157" fmla="*/ 0 h 258"/>
                  <a:gd name="T158" fmla="*/ 583 w 583"/>
                  <a:gd name="T159" fmla="*/ 258 h 2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83" h="258">
                    <a:moveTo>
                      <a:pt x="0" y="248"/>
                    </a:moveTo>
                    <a:lnTo>
                      <a:pt x="8" y="248"/>
                    </a:lnTo>
                    <a:lnTo>
                      <a:pt x="13" y="248"/>
                    </a:lnTo>
                    <a:lnTo>
                      <a:pt x="13" y="258"/>
                    </a:lnTo>
                    <a:lnTo>
                      <a:pt x="5" y="256"/>
                    </a:lnTo>
                    <a:lnTo>
                      <a:pt x="0" y="256"/>
                    </a:lnTo>
                    <a:lnTo>
                      <a:pt x="0" y="248"/>
                    </a:lnTo>
                    <a:close/>
                    <a:moveTo>
                      <a:pt x="13" y="248"/>
                    </a:moveTo>
                    <a:lnTo>
                      <a:pt x="38" y="248"/>
                    </a:lnTo>
                    <a:lnTo>
                      <a:pt x="63" y="246"/>
                    </a:lnTo>
                    <a:lnTo>
                      <a:pt x="88" y="240"/>
                    </a:lnTo>
                    <a:lnTo>
                      <a:pt x="113" y="231"/>
                    </a:lnTo>
                    <a:lnTo>
                      <a:pt x="118" y="240"/>
                    </a:lnTo>
                    <a:lnTo>
                      <a:pt x="94" y="248"/>
                    </a:lnTo>
                    <a:lnTo>
                      <a:pt x="66" y="254"/>
                    </a:lnTo>
                    <a:lnTo>
                      <a:pt x="41" y="258"/>
                    </a:lnTo>
                    <a:lnTo>
                      <a:pt x="13" y="258"/>
                    </a:lnTo>
                    <a:lnTo>
                      <a:pt x="13" y="248"/>
                    </a:lnTo>
                    <a:close/>
                    <a:moveTo>
                      <a:pt x="113" y="231"/>
                    </a:moveTo>
                    <a:lnTo>
                      <a:pt x="135" y="223"/>
                    </a:lnTo>
                    <a:lnTo>
                      <a:pt x="152" y="211"/>
                    </a:lnTo>
                    <a:lnTo>
                      <a:pt x="160" y="205"/>
                    </a:lnTo>
                    <a:lnTo>
                      <a:pt x="166" y="196"/>
                    </a:lnTo>
                    <a:lnTo>
                      <a:pt x="171" y="190"/>
                    </a:lnTo>
                    <a:lnTo>
                      <a:pt x="174" y="182"/>
                    </a:lnTo>
                    <a:lnTo>
                      <a:pt x="185" y="184"/>
                    </a:lnTo>
                    <a:lnTo>
                      <a:pt x="182" y="192"/>
                    </a:lnTo>
                    <a:lnTo>
                      <a:pt x="177" y="201"/>
                    </a:lnTo>
                    <a:lnTo>
                      <a:pt x="168" y="209"/>
                    </a:lnTo>
                    <a:lnTo>
                      <a:pt x="160" y="217"/>
                    </a:lnTo>
                    <a:lnTo>
                      <a:pt x="141" y="229"/>
                    </a:lnTo>
                    <a:lnTo>
                      <a:pt x="118" y="240"/>
                    </a:lnTo>
                    <a:lnTo>
                      <a:pt x="113" y="231"/>
                    </a:lnTo>
                    <a:close/>
                    <a:moveTo>
                      <a:pt x="174" y="182"/>
                    </a:moveTo>
                    <a:lnTo>
                      <a:pt x="174" y="180"/>
                    </a:lnTo>
                    <a:lnTo>
                      <a:pt x="174" y="176"/>
                    </a:lnTo>
                    <a:lnTo>
                      <a:pt x="185" y="178"/>
                    </a:lnTo>
                    <a:lnTo>
                      <a:pt x="185" y="180"/>
                    </a:lnTo>
                    <a:lnTo>
                      <a:pt x="185" y="184"/>
                    </a:lnTo>
                    <a:lnTo>
                      <a:pt x="174" y="182"/>
                    </a:lnTo>
                    <a:close/>
                    <a:moveTo>
                      <a:pt x="174" y="176"/>
                    </a:moveTo>
                    <a:lnTo>
                      <a:pt x="174" y="176"/>
                    </a:lnTo>
                    <a:lnTo>
                      <a:pt x="185" y="178"/>
                    </a:lnTo>
                    <a:lnTo>
                      <a:pt x="174" y="176"/>
                    </a:lnTo>
                    <a:close/>
                    <a:moveTo>
                      <a:pt x="185" y="178"/>
                    </a:moveTo>
                    <a:lnTo>
                      <a:pt x="185" y="178"/>
                    </a:lnTo>
                    <a:lnTo>
                      <a:pt x="179" y="178"/>
                    </a:lnTo>
                    <a:lnTo>
                      <a:pt x="185" y="178"/>
                    </a:lnTo>
                    <a:close/>
                    <a:moveTo>
                      <a:pt x="174" y="176"/>
                    </a:moveTo>
                    <a:lnTo>
                      <a:pt x="174" y="170"/>
                    </a:lnTo>
                    <a:lnTo>
                      <a:pt x="168" y="159"/>
                    </a:lnTo>
                    <a:lnTo>
                      <a:pt x="163" y="151"/>
                    </a:lnTo>
                    <a:lnTo>
                      <a:pt x="154" y="141"/>
                    </a:lnTo>
                    <a:lnTo>
                      <a:pt x="166" y="137"/>
                    </a:lnTo>
                    <a:lnTo>
                      <a:pt x="174" y="147"/>
                    </a:lnTo>
                    <a:lnTo>
                      <a:pt x="179" y="157"/>
                    </a:lnTo>
                    <a:lnTo>
                      <a:pt x="185" y="167"/>
                    </a:lnTo>
                    <a:lnTo>
                      <a:pt x="185" y="178"/>
                    </a:lnTo>
                    <a:lnTo>
                      <a:pt x="174" y="176"/>
                    </a:lnTo>
                    <a:close/>
                    <a:moveTo>
                      <a:pt x="154" y="141"/>
                    </a:moveTo>
                    <a:lnTo>
                      <a:pt x="146" y="128"/>
                    </a:lnTo>
                    <a:lnTo>
                      <a:pt x="138" y="114"/>
                    </a:lnTo>
                    <a:lnTo>
                      <a:pt x="149" y="112"/>
                    </a:lnTo>
                    <a:lnTo>
                      <a:pt x="154" y="124"/>
                    </a:lnTo>
                    <a:lnTo>
                      <a:pt x="166" y="137"/>
                    </a:lnTo>
                    <a:lnTo>
                      <a:pt x="154" y="141"/>
                    </a:lnTo>
                    <a:close/>
                    <a:moveTo>
                      <a:pt x="138" y="114"/>
                    </a:moveTo>
                    <a:lnTo>
                      <a:pt x="132" y="99"/>
                    </a:lnTo>
                    <a:lnTo>
                      <a:pt x="130" y="85"/>
                    </a:lnTo>
                    <a:lnTo>
                      <a:pt x="132" y="70"/>
                    </a:lnTo>
                    <a:lnTo>
                      <a:pt x="141" y="58"/>
                    </a:lnTo>
                    <a:lnTo>
                      <a:pt x="149" y="62"/>
                    </a:lnTo>
                    <a:lnTo>
                      <a:pt x="143" y="73"/>
                    </a:lnTo>
                    <a:lnTo>
                      <a:pt x="143" y="85"/>
                    </a:lnTo>
                    <a:lnTo>
                      <a:pt x="143" y="97"/>
                    </a:lnTo>
                    <a:lnTo>
                      <a:pt x="149" y="112"/>
                    </a:lnTo>
                    <a:lnTo>
                      <a:pt x="138" y="114"/>
                    </a:lnTo>
                    <a:close/>
                    <a:moveTo>
                      <a:pt x="141" y="58"/>
                    </a:moveTo>
                    <a:lnTo>
                      <a:pt x="149" y="46"/>
                    </a:lnTo>
                    <a:lnTo>
                      <a:pt x="163" y="35"/>
                    </a:lnTo>
                    <a:lnTo>
                      <a:pt x="179" y="27"/>
                    </a:lnTo>
                    <a:lnTo>
                      <a:pt x="196" y="19"/>
                    </a:lnTo>
                    <a:lnTo>
                      <a:pt x="201" y="27"/>
                    </a:lnTo>
                    <a:lnTo>
                      <a:pt x="185" y="33"/>
                    </a:lnTo>
                    <a:lnTo>
                      <a:pt x="171" y="42"/>
                    </a:lnTo>
                    <a:lnTo>
                      <a:pt x="160" y="52"/>
                    </a:lnTo>
                    <a:lnTo>
                      <a:pt x="149" y="62"/>
                    </a:lnTo>
                    <a:lnTo>
                      <a:pt x="141" y="58"/>
                    </a:lnTo>
                    <a:close/>
                    <a:moveTo>
                      <a:pt x="196" y="19"/>
                    </a:moveTo>
                    <a:lnTo>
                      <a:pt x="218" y="13"/>
                    </a:lnTo>
                    <a:lnTo>
                      <a:pt x="237" y="9"/>
                    </a:lnTo>
                    <a:lnTo>
                      <a:pt x="260" y="4"/>
                    </a:lnTo>
                    <a:lnTo>
                      <a:pt x="284" y="2"/>
                    </a:lnTo>
                    <a:lnTo>
                      <a:pt x="284" y="11"/>
                    </a:lnTo>
                    <a:lnTo>
                      <a:pt x="262" y="13"/>
                    </a:lnTo>
                    <a:lnTo>
                      <a:pt x="240" y="17"/>
                    </a:lnTo>
                    <a:lnTo>
                      <a:pt x="221" y="21"/>
                    </a:lnTo>
                    <a:lnTo>
                      <a:pt x="201" y="27"/>
                    </a:lnTo>
                    <a:lnTo>
                      <a:pt x="196" y="19"/>
                    </a:lnTo>
                    <a:close/>
                    <a:moveTo>
                      <a:pt x="284" y="2"/>
                    </a:moveTo>
                    <a:lnTo>
                      <a:pt x="307" y="0"/>
                    </a:lnTo>
                    <a:lnTo>
                      <a:pt x="329" y="2"/>
                    </a:lnTo>
                    <a:lnTo>
                      <a:pt x="351" y="4"/>
                    </a:lnTo>
                    <a:lnTo>
                      <a:pt x="370" y="6"/>
                    </a:lnTo>
                    <a:lnTo>
                      <a:pt x="390" y="11"/>
                    </a:lnTo>
                    <a:lnTo>
                      <a:pt x="409" y="17"/>
                    </a:lnTo>
                    <a:lnTo>
                      <a:pt x="426" y="25"/>
                    </a:lnTo>
                    <a:lnTo>
                      <a:pt x="439" y="33"/>
                    </a:lnTo>
                    <a:lnTo>
                      <a:pt x="434" y="39"/>
                    </a:lnTo>
                    <a:lnTo>
                      <a:pt x="420" y="31"/>
                    </a:lnTo>
                    <a:lnTo>
                      <a:pt x="403" y="25"/>
                    </a:lnTo>
                    <a:lnTo>
                      <a:pt x="387" y="19"/>
                    </a:lnTo>
                    <a:lnTo>
                      <a:pt x="367" y="15"/>
                    </a:lnTo>
                    <a:lnTo>
                      <a:pt x="348" y="13"/>
                    </a:lnTo>
                    <a:lnTo>
                      <a:pt x="326" y="11"/>
                    </a:lnTo>
                    <a:lnTo>
                      <a:pt x="307" y="11"/>
                    </a:lnTo>
                    <a:lnTo>
                      <a:pt x="284" y="11"/>
                    </a:lnTo>
                    <a:lnTo>
                      <a:pt x="284" y="2"/>
                    </a:lnTo>
                    <a:close/>
                    <a:moveTo>
                      <a:pt x="439" y="33"/>
                    </a:moveTo>
                    <a:lnTo>
                      <a:pt x="439" y="33"/>
                    </a:lnTo>
                    <a:lnTo>
                      <a:pt x="437" y="37"/>
                    </a:lnTo>
                    <a:lnTo>
                      <a:pt x="439" y="33"/>
                    </a:lnTo>
                    <a:close/>
                    <a:moveTo>
                      <a:pt x="439" y="33"/>
                    </a:moveTo>
                    <a:lnTo>
                      <a:pt x="439" y="33"/>
                    </a:lnTo>
                    <a:lnTo>
                      <a:pt x="434" y="39"/>
                    </a:lnTo>
                    <a:lnTo>
                      <a:pt x="439" y="33"/>
                    </a:lnTo>
                    <a:close/>
                    <a:moveTo>
                      <a:pt x="439" y="33"/>
                    </a:moveTo>
                    <a:lnTo>
                      <a:pt x="445" y="37"/>
                    </a:lnTo>
                    <a:lnTo>
                      <a:pt x="450" y="42"/>
                    </a:lnTo>
                    <a:lnTo>
                      <a:pt x="439" y="46"/>
                    </a:lnTo>
                    <a:lnTo>
                      <a:pt x="437" y="44"/>
                    </a:lnTo>
                    <a:lnTo>
                      <a:pt x="434" y="39"/>
                    </a:lnTo>
                    <a:lnTo>
                      <a:pt x="439" y="33"/>
                    </a:lnTo>
                    <a:close/>
                    <a:moveTo>
                      <a:pt x="450" y="42"/>
                    </a:moveTo>
                    <a:lnTo>
                      <a:pt x="453" y="46"/>
                    </a:lnTo>
                    <a:lnTo>
                      <a:pt x="456" y="50"/>
                    </a:lnTo>
                    <a:lnTo>
                      <a:pt x="448" y="54"/>
                    </a:lnTo>
                    <a:lnTo>
                      <a:pt x="445" y="50"/>
                    </a:lnTo>
                    <a:lnTo>
                      <a:pt x="439" y="46"/>
                    </a:lnTo>
                    <a:lnTo>
                      <a:pt x="450" y="42"/>
                    </a:lnTo>
                    <a:close/>
                    <a:moveTo>
                      <a:pt x="456" y="50"/>
                    </a:moveTo>
                    <a:lnTo>
                      <a:pt x="464" y="60"/>
                    </a:lnTo>
                    <a:lnTo>
                      <a:pt x="470" y="70"/>
                    </a:lnTo>
                    <a:lnTo>
                      <a:pt x="473" y="81"/>
                    </a:lnTo>
                    <a:lnTo>
                      <a:pt x="473" y="89"/>
                    </a:lnTo>
                    <a:lnTo>
                      <a:pt x="462" y="89"/>
                    </a:lnTo>
                    <a:lnTo>
                      <a:pt x="462" y="81"/>
                    </a:lnTo>
                    <a:lnTo>
                      <a:pt x="459" y="73"/>
                    </a:lnTo>
                    <a:lnTo>
                      <a:pt x="453" y="62"/>
                    </a:lnTo>
                    <a:lnTo>
                      <a:pt x="448" y="54"/>
                    </a:lnTo>
                    <a:lnTo>
                      <a:pt x="456" y="50"/>
                    </a:lnTo>
                    <a:close/>
                    <a:moveTo>
                      <a:pt x="473" y="89"/>
                    </a:moveTo>
                    <a:lnTo>
                      <a:pt x="467" y="101"/>
                    </a:lnTo>
                    <a:lnTo>
                      <a:pt x="464" y="114"/>
                    </a:lnTo>
                    <a:lnTo>
                      <a:pt x="456" y="124"/>
                    </a:lnTo>
                    <a:lnTo>
                      <a:pt x="450" y="137"/>
                    </a:lnTo>
                    <a:lnTo>
                      <a:pt x="439" y="132"/>
                    </a:lnTo>
                    <a:lnTo>
                      <a:pt x="453" y="112"/>
                    </a:lnTo>
                    <a:lnTo>
                      <a:pt x="462" y="89"/>
                    </a:lnTo>
                    <a:lnTo>
                      <a:pt x="473" y="89"/>
                    </a:lnTo>
                    <a:close/>
                    <a:moveTo>
                      <a:pt x="450" y="137"/>
                    </a:moveTo>
                    <a:lnTo>
                      <a:pt x="442" y="147"/>
                    </a:lnTo>
                    <a:lnTo>
                      <a:pt x="437" y="157"/>
                    </a:lnTo>
                    <a:lnTo>
                      <a:pt x="431" y="167"/>
                    </a:lnTo>
                    <a:lnTo>
                      <a:pt x="431" y="180"/>
                    </a:lnTo>
                    <a:lnTo>
                      <a:pt x="417" y="178"/>
                    </a:lnTo>
                    <a:lnTo>
                      <a:pt x="420" y="165"/>
                    </a:lnTo>
                    <a:lnTo>
                      <a:pt x="426" y="153"/>
                    </a:lnTo>
                    <a:lnTo>
                      <a:pt x="431" y="143"/>
                    </a:lnTo>
                    <a:lnTo>
                      <a:pt x="439" y="132"/>
                    </a:lnTo>
                    <a:lnTo>
                      <a:pt x="450" y="137"/>
                    </a:lnTo>
                    <a:close/>
                    <a:moveTo>
                      <a:pt x="431" y="180"/>
                    </a:moveTo>
                    <a:lnTo>
                      <a:pt x="431" y="184"/>
                    </a:lnTo>
                    <a:lnTo>
                      <a:pt x="434" y="190"/>
                    </a:lnTo>
                    <a:lnTo>
                      <a:pt x="423" y="192"/>
                    </a:lnTo>
                    <a:lnTo>
                      <a:pt x="420" y="186"/>
                    </a:lnTo>
                    <a:lnTo>
                      <a:pt x="417" y="178"/>
                    </a:lnTo>
                    <a:lnTo>
                      <a:pt x="431" y="180"/>
                    </a:lnTo>
                    <a:close/>
                    <a:moveTo>
                      <a:pt x="434" y="190"/>
                    </a:moveTo>
                    <a:lnTo>
                      <a:pt x="439" y="198"/>
                    </a:lnTo>
                    <a:lnTo>
                      <a:pt x="453" y="209"/>
                    </a:lnTo>
                    <a:lnTo>
                      <a:pt x="467" y="219"/>
                    </a:lnTo>
                    <a:lnTo>
                      <a:pt x="484" y="227"/>
                    </a:lnTo>
                    <a:lnTo>
                      <a:pt x="478" y="236"/>
                    </a:lnTo>
                    <a:lnTo>
                      <a:pt x="459" y="225"/>
                    </a:lnTo>
                    <a:lnTo>
                      <a:pt x="445" y="215"/>
                    </a:lnTo>
                    <a:lnTo>
                      <a:pt x="431" y="205"/>
                    </a:lnTo>
                    <a:lnTo>
                      <a:pt x="423" y="192"/>
                    </a:lnTo>
                    <a:lnTo>
                      <a:pt x="434" y="190"/>
                    </a:lnTo>
                    <a:close/>
                    <a:moveTo>
                      <a:pt x="484" y="227"/>
                    </a:moveTo>
                    <a:lnTo>
                      <a:pt x="503" y="236"/>
                    </a:lnTo>
                    <a:lnTo>
                      <a:pt x="522" y="242"/>
                    </a:lnTo>
                    <a:lnTo>
                      <a:pt x="542" y="248"/>
                    </a:lnTo>
                    <a:lnTo>
                      <a:pt x="558" y="250"/>
                    </a:lnTo>
                    <a:lnTo>
                      <a:pt x="558" y="258"/>
                    </a:lnTo>
                    <a:lnTo>
                      <a:pt x="539" y="256"/>
                    </a:lnTo>
                    <a:lnTo>
                      <a:pt x="520" y="250"/>
                    </a:lnTo>
                    <a:lnTo>
                      <a:pt x="497" y="244"/>
                    </a:lnTo>
                    <a:lnTo>
                      <a:pt x="478" y="236"/>
                    </a:lnTo>
                    <a:lnTo>
                      <a:pt x="484" y="227"/>
                    </a:lnTo>
                    <a:close/>
                    <a:moveTo>
                      <a:pt x="558" y="250"/>
                    </a:moveTo>
                    <a:lnTo>
                      <a:pt x="569" y="250"/>
                    </a:lnTo>
                    <a:lnTo>
                      <a:pt x="580" y="248"/>
                    </a:lnTo>
                    <a:lnTo>
                      <a:pt x="583" y="256"/>
                    </a:lnTo>
                    <a:lnTo>
                      <a:pt x="572" y="258"/>
                    </a:lnTo>
                    <a:lnTo>
                      <a:pt x="558" y="258"/>
                    </a:lnTo>
                    <a:lnTo>
                      <a:pt x="558" y="250"/>
                    </a:lnTo>
                    <a:close/>
                  </a:path>
                </a:pathLst>
              </a:custGeom>
              <a:solidFill>
                <a:srgbClr val="1F1A17"/>
              </a:solidFill>
              <a:ln w="9525">
                <a:noFill/>
                <a:round/>
                <a:headEnd/>
                <a:tailEnd/>
              </a:ln>
            </p:spPr>
            <p:txBody>
              <a:bodyPr/>
              <a:lstStyle/>
              <a:p>
                <a:endParaRPr lang="de-DE"/>
              </a:p>
            </p:txBody>
          </p:sp>
          <p:sp>
            <p:nvSpPr>
              <p:cNvPr id="16" name="Freeform 40"/>
              <p:cNvSpPr>
                <a:spLocks/>
              </p:cNvSpPr>
              <p:nvPr/>
            </p:nvSpPr>
            <p:spPr bwMode="auto">
              <a:xfrm>
                <a:off x="2355" y="3519"/>
                <a:ext cx="543" cy="322"/>
              </a:xfrm>
              <a:custGeom>
                <a:avLst/>
                <a:gdLst>
                  <a:gd name="T0" fmla="*/ 197 w 543"/>
                  <a:gd name="T1" fmla="*/ 11 h 322"/>
                  <a:gd name="T2" fmla="*/ 34 w 543"/>
                  <a:gd name="T3" fmla="*/ 58 h 322"/>
                  <a:gd name="T4" fmla="*/ 31 w 543"/>
                  <a:gd name="T5" fmla="*/ 69 h 322"/>
                  <a:gd name="T6" fmla="*/ 86 w 543"/>
                  <a:gd name="T7" fmla="*/ 79 h 322"/>
                  <a:gd name="T8" fmla="*/ 128 w 543"/>
                  <a:gd name="T9" fmla="*/ 100 h 322"/>
                  <a:gd name="T10" fmla="*/ 147 w 543"/>
                  <a:gd name="T11" fmla="*/ 120 h 322"/>
                  <a:gd name="T12" fmla="*/ 155 w 543"/>
                  <a:gd name="T13" fmla="*/ 135 h 322"/>
                  <a:gd name="T14" fmla="*/ 153 w 543"/>
                  <a:gd name="T15" fmla="*/ 159 h 322"/>
                  <a:gd name="T16" fmla="*/ 130 w 543"/>
                  <a:gd name="T17" fmla="*/ 192 h 322"/>
                  <a:gd name="T18" fmla="*/ 114 w 543"/>
                  <a:gd name="T19" fmla="*/ 221 h 322"/>
                  <a:gd name="T20" fmla="*/ 111 w 543"/>
                  <a:gd name="T21" fmla="*/ 240 h 322"/>
                  <a:gd name="T22" fmla="*/ 117 w 543"/>
                  <a:gd name="T23" fmla="*/ 256 h 322"/>
                  <a:gd name="T24" fmla="*/ 125 w 543"/>
                  <a:gd name="T25" fmla="*/ 271 h 322"/>
                  <a:gd name="T26" fmla="*/ 147 w 543"/>
                  <a:gd name="T27" fmla="*/ 292 h 322"/>
                  <a:gd name="T28" fmla="*/ 189 w 543"/>
                  <a:gd name="T29" fmla="*/ 310 h 322"/>
                  <a:gd name="T30" fmla="*/ 241 w 543"/>
                  <a:gd name="T31" fmla="*/ 320 h 322"/>
                  <a:gd name="T32" fmla="*/ 296 w 543"/>
                  <a:gd name="T33" fmla="*/ 322 h 322"/>
                  <a:gd name="T34" fmla="*/ 349 w 543"/>
                  <a:gd name="T35" fmla="*/ 316 h 322"/>
                  <a:gd name="T36" fmla="*/ 393 w 543"/>
                  <a:gd name="T37" fmla="*/ 302 h 322"/>
                  <a:gd name="T38" fmla="*/ 426 w 543"/>
                  <a:gd name="T39" fmla="*/ 277 h 322"/>
                  <a:gd name="T40" fmla="*/ 440 w 543"/>
                  <a:gd name="T41" fmla="*/ 248 h 322"/>
                  <a:gd name="T42" fmla="*/ 438 w 543"/>
                  <a:gd name="T43" fmla="*/ 223 h 322"/>
                  <a:gd name="T44" fmla="*/ 426 w 543"/>
                  <a:gd name="T45" fmla="*/ 199 h 322"/>
                  <a:gd name="T46" fmla="*/ 415 w 543"/>
                  <a:gd name="T47" fmla="*/ 178 h 322"/>
                  <a:gd name="T48" fmla="*/ 404 w 543"/>
                  <a:gd name="T49" fmla="*/ 155 h 322"/>
                  <a:gd name="T50" fmla="*/ 402 w 543"/>
                  <a:gd name="T51" fmla="*/ 137 h 322"/>
                  <a:gd name="T52" fmla="*/ 407 w 543"/>
                  <a:gd name="T53" fmla="*/ 126 h 322"/>
                  <a:gd name="T54" fmla="*/ 429 w 543"/>
                  <a:gd name="T55" fmla="*/ 110 h 322"/>
                  <a:gd name="T56" fmla="*/ 473 w 543"/>
                  <a:gd name="T57" fmla="*/ 87 h 322"/>
                  <a:gd name="T58" fmla="*/ 521 w 543"/>
                  <a:gd name="T59" fmla="*/ 71 h 322"/>
                  <a:gd name="T60" fmla="*/ 498 w 543"/>
                  <a:gd name="T61" fmla="*/ 54 h 322"/>
                  <a:gd name="T62" fmla="*/ 277 w 543"/>
                  <a:gd name="T63" fmla="*/ 9 h 3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43"/>
                  <a:gd name="T97" fmla="*/ 0 h 322"/>
                  <a:gd name="T98" fmla="*/ 543 w 543"/>
                  <a:gd name="T99" fmla="*/ 322 h 3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43" h="322">
                    <a:moveTo>
                      <a:pt x="233" y="0"/>
                    </a:moveTo>
                    <a:lnTo>
                      <a:pt x="197" y="11"/>
                    </a:lnTo>
                    <a:lnTo>
                      <a:pt x="117" y="33"/>
                    </a:lnTo>
                    <a:lnTo>
                      <a:pt x="34" y="58"/>
                    </a:lnTo>
                    <a:lnTo>
                      <a:pt x="0" y="69"/>
                    </a:lnTo>
                    <a:lnTo>
                      <a:pt x="31" y="69"/>
                    </a:lnTo>
                    <a:lnTo>
                      <a:pt x="59" y="73"/>
                    </a:lnTo>
                    <a:lnTo>
                      <a:pt x="86" y="79"/>
                    </a:lnTo>
                    <a:lnTo>
                      <a:pt x="108" y="89"/>
                    </a:lnTo>
                    <a:lnTo>
                      <a:pt x="128" y="100"/>
                    </a:lnTo>
                    <a:lnTo>
                      <a:pt x="142" y="112"/>
                    </a:lnTo>
                    <a:lnTo>
                      <a:pt x="147" y="120"/>
                    </a:lnTo>
                    <a:lnTo>
                      <a:pt x="153" y="126"/>
                    </a:lnTo>
                    <a:lnTo>
                      <a:pt x="155" y="135"/>
                    </a:lnTo>
                    <a:lnTo>
                      <a:pt x="155" y="145"/>
                    </a:lnTo>
                    <a:lnTo>
                      <a:pt x="153" y="159"/>
                    </a:lnTo>
                    <a:lnTo>
                      <a:pt x="142" y="176"/>
                    </a:lnTo>
                    <a:lnTo>
                      <a:pt x="130" y="192"/>
                    </a:lnTo>
                    <a:lnTo>
                      <a:pt x="119" y="211"/>
                    </a:lnTo>
                    <a:lnTo>
                      <a:pt x="114" y="221"/>
                    </a:lnTo>
                    <a:lnTo>
                      <a:pt x="114" y="230"/>
                    </a:lnTo>
                    <a:lnTo>
                      <a:pt x="111" y="240"/>
                    </a:lnTo>
                    <a:lnTo>
                      <a:pt x="114" y="248"/>
                    </a:lnTo>
                    <a:lnTo>
                      <a:pt x="117" y="256"/>
                    </a:lnTo>
                    <a:lnTo>
                      <a:pt x="119" y="265"/>
                    </a:lnTo>
                    <a:lnTo>
                      <a:pt x="125" y="271"/>
                    </a:lnTo>
                    <a:lnTo>
                      <a:pt x="130" y="279"/>
                    </a:lnTo>
                    <a:lnTo>
                      <a:pt x="147" y="292"/>
                    </a:lnTo>
                    <a:lnTo>
                      <a:pt x="166" y="302"/>
                    </a:lnTo>
                    <a:lnTo>
                      <a:pt x="189" y="310"/>
                    </a:lnTo>
                    <a:lnTo>
                      <a:pt x="213" y="316"/>
                    </a:lnTo>
                    <a:lnTo>
                      <a:pt x="241" y="320"/>
                    </a:lnTo>
                    <a:lnTo>
                      <a:pt x="269" y="322"/>
                    </a:lnTo>
                    <a:lnTo>
                      <a:pt x="296" y="322"/>
                    </a:lnTo>
                    <a:lnTo>
                      <a:pt x="324" y="320"/>
                    </a:lnTo>
                    <a:lnTo>
                      <a:pt x="349" y="316"/>
                    </a:lnTo>
                    <a:lnTo>
                      <a:pt x="374" y="310"/>
                    </a:lnTo>
                    <a:lnTo>
                      <a:pt x="393" y="302"/>
                    </a:lnTo>
                    <a:lnTo>
                      <a:pt x="413" y="289"/>
                    </a:lnTo>
                    <a:lnTo>
                      <a:pt x="426" y="277"/>
                    </a:lnTo>
                    <a:lnTo>
                      <a:pt x="435" y="263"/>
                    </a:lnTo>
                    <a:lnTo>
                      <a:pt x="440" y="248"/>
                    </a:lnTo>
                    <a:lnTo>
                      <a:pt x="443" y="236"/>
                    </a:lnTo>
                    <a:lnTo>
                      <a:pt x="438" y="223"/>
                    </a:lnTo>
                    <a:lnTo>
                      <a:pt x="435" y="211"/>
                    </a:lnTo>
                    <a:lnTo>
                      <a:pt x="426" y="199"/>
                    </a:lnTo>
                    <a:lnTo>
                      <a:pt x="421" y="188"/>
                    </a:lnTo>
                    <a:lnTo>
                      <a:pt x="415" y="178"/>
                    </a:lnTo>
                    <a:lnTo>
                      <a:pt x="407" y="166"/>
                    </a:lnTo>
                    <a:lnTo>
                      <a:pt x="404" y="155"/>
                    </a:lnTo>
                    <a:lnTo>
                      <a:pt x="399" y="143"/>
                    </a:lnTo>
                    <a:lnTo>
                      <a:pt x="402" y="137"/>
                    </a:lnTo>
                    <a:lnTo>
                      <a:pt x="402" y="133"/>
                    </a:lnTo>
                    <a:lnTo>
                      <a:pt x="407" y="126"/>
                    </a:lnTo>
                    <a:lnTo>
                      <a:pt x="413" y="120"/>
                    </a:lnTo>
                    <a:lnTo>
                      <a:pt x="429" y="110"/>
                    </a:lnTo>
                    <a:lnTo>
                      <a:pt x="449" y="97"/>
                    </a:lnTo>
                    <a:lnTo>
                      <a:pt x="473" y="87"/>
                    </a:lnTo>
                    <a:lnTo>
                      <a:pt x="498" y="77"/>
                    </a:lnTo>
                    <a:lnTo>
                      <a:pt x="521" y="71"/>
                    </a:lnTo>
                    <a:lnTo>
                      <a:pt x="543" y="64"/>
                    </a:lnTo>
                    <a:lnTo>
                      <a:pt x="498" y="54"/>
                    </a:lnTo>
                    <a:lnTo>
                      <a:pt x="388" y="31"/>
                    </a:lnTo>
                    <a:lnTo>
                      <a:pt x="277" y="9"/>
                    </a:lnTo>
                    <a:lnTo>
                      <a:pt x="233" y="0"/>
                    </a:lnTo>
                    <a:close/>
                  </a:path>
                </a:pathLst>
              </a:custGeom>
              <a:solidFill>
                <a:srgbClr val="92D050"/>
              </a:solidFill>
              <a:ln w="9525">
                <a:noFill/>
                <a:round/>
                <a:headEnd/>
                <a:tailEnd/>
              </a:ln>
            </p:spPr>
            <p:txBody>
              <a:bodyPr/>
              <a:lstStyle/>
              <a:p>
                <a:endParaRPr lang="de-DE"/>
              </a:p>
            </p:txBody>
          </p:sp>
          <p:sp>
            <p:nvSpPr>
              <p:cNvPr id="17" name="Freeform 41"/>
              <p:cNvSpPr>
                <a:spLocks noEditPoints="1"/>
              </p:cNvSpPr>
              <p:nvPr/>
            </p:nvSpPr>
            <p:spPr bwMode="auto">
              <a:xfrm>
                <a:off x="2336" y="3581"/>
                <a:ext cx="584" cy="269"/>
              </a:xfrm>
              <a:custGeom>
                <a:avLst/>
                <a:gdLst>
                  <a:gd name="T0" fmla="*/ 17 w 584"/>
                  <a:gd name="T1" fmla="*/ 11 h 269"/>
                  <a:gd name="T2" fmla="*/ 14 w 584"/>
                  <a:gd name="T3" fmla="*/ 2 h 269"/>
                  <a:gd name="T4" fmla="*/ 119 w 584"/>
                  <a:gd name="T5" fmla="*/ 19 h 269"/>
                  <a:gd name="T6" fmla="*/ 39 w 584"/>
                  <a:gd name="T7" fmla="*/ 11 h 269"/>
                  <a:gd name="T8" fmla="*/ 141 w 584"/>
                  <a:gd name="T9" fmla="*/ 31 h 269"/>
                  <a:gd name="T10" fmla="*/ 180 w 584"/>
                  <a:gd name="T11" fmla="*/ 68 h 269"/>
                  <a:gd name="T12" fmla="*/ 166 w 584"/>
                  <a:gd name="T13" fmla="*/ 62 h 269"/>
                  <a:gd name="T14" fmla="*/ 113 w 584"/>
                  <a:gd name="T15" fmla="*/ 27 h 269"/>
                  <a:gd name="T16" fmla="*/ 180 w 584"/>
                  <a:gd name="T17" fmla="*/ 77 h 269"/>
                  <a:gd name="T18" fmla="*/ 185 w 584"/>
                  <a:gd name="T19" fmla="*/ 85 h 269"/>
                  <a:gd name="T20" fmla="*/ 185 w 584"/>
                  <a:gd name="T21" fmla="*/ 77 h 269"/>
                  <a:gd name="T22" fmla="*/ 174 w 584"/>
                  <a:gd name="T23" fmla="*/ 85 h 269"/>
                  <a:gd name="T24" fmla="*/ 180 w 584"/>
                  <a:gd name="T25" fmla="*/ 85 h 269"/>
                  <a:gd name="T26" fmla="*/ 180 w 584"/>
                  <a:gd name="T27" fmla="*/ 106 h 269"/>
                  <a:gd name="T28" fmla="*/ 163 w 584"/>
                  <a:gd name="T29" fmla="*/ 112 h 269"/>
                  <a:gd name="T30" fmla="*/ 185 w 584"/>
                  <a:gd name="T31" fmla="*/ 85 h 269"/>
                  <a:gd name="T32" fmla="*/ 138 w 584"/>
                  <a:gd name="T33" fmla="*/ 149 h 269"/>
                  <a:gd name="T34" fmla="*/ 149 w 584"/>
                  <a:gd name="T35" fmla="*/ 153 h 269"/>
                  <a:gd name="T36" fmla="*/ 152 w 584"/>
                  <a:gd name="T37" fmla="*/ 207 h 269"/>
                  <a:gd name="T38" fmla="*/ 133 w 584"/>
                  <a:gd name="T39" fmla="*/ 168 h 269"/>
                  <a:gd name="T40" fmla="*/ 161 w 584"/>
                  <a:gd name="T41" fmla="*/ 217 h 269"/>
                  <a:gd name="T42" fmla="*/ 202 w 584"/>
                  <a:gd name="T43" fmla="*/ 250 h 269"/>
                  <a:gd name="T44" fmla="*/ 141 w 584"/>
                  <a:gd name="T45" fmla="*/ 211 h 269"/>
                  <a:gd name="T46" fmla="*/ 246 w 584"/>
                  <a:gd name="T47" fmla="*/ 254 h 269"/>
                  <a:gd name="T48" fmla="*/ 266 w 584"/>
                  <a:gd name="T49" fmla="*/ 265 h 269"/>
                  <a:gd name="T50" fmla="*/ 205 w 584"/>
                  <a:gd name="T51" fmla="*/ 244 h 269"/>
                  <a:gd name="T52" fmla="*/ 349 w 584"/>
                  <a:gd name="T53" fmla="*/ 256 h 269"/>
                  <a:gd name="T54" fmla="*/ 421 w 584"/>
                  <a:gd name="T55" fmla="*/ 236 h 269"/>
                  <a:gd name="T56" fmla="*/ 409 w 584"/>
                  <a:gd name="T57" fmla="*/ 250 h 269"/>
                  <a:gd name="T58" fmla="*/ 332 w 584"/>
                  <a:gd name="T59" fmla="*/ 267 h 269"/>
                  <a:gd name="T60" fmla="*/ 432 w 584"/>
                  <a:gd name="T61" fmla="*/ 227 h 269"/>
                  <a:gd name="T62" fmla="*/ 432 w 584"/>
                  <a:gd name="T63" fmla="*/ 227 h 269"/>
                  <a:gd name="T64" fmla="*/ 440 w 584"/>
                  <a:gd name="T65" fmla="*/ 234 h 269"/>
                  <a:gd name="T66" fmla="*/ 451 w 584"/>
                  <a:gd name="T67" fmla="*/ 227 h 269"/>
                  <a:gd name="T68" fmla="*/ 440 w 584"/>
                  <a:gd name="T69" fmla="*/ 221 h 269"/>
                  <a:gd name="T70" fmla="*/ 454 w 584"/>
                  <a:gd name="T71" fmla="*/ 223 h 269"/>
                  <a:gd name="T72" fmla="*/ 454 w 584"/>
                  <a:gd name="T73" fmla="*/ 205 h 269"/>
                  <a:gd name="T74" fmla="*/ 473 w 584"/>
                  <a:gd name="T75" fmla="*/ 176 h 269"/>
                  <a:gd name="T76" fmla="*/ 457 w 584"/>
                  <a:gd name="T77" fmla="*/ 219 h 269"/>
                  <a:gd name="T78" fmla="*/ 440 w 584"/>
                  <a:gd name="T79" fmla="*/ 132 h 269"/>
                  <a:gd name="T80" fmla="*/ 468 w 584"/>
                  <a:gd name="T81" fmla="*/ 163 h 269"/>
                  <a:gd name="T82" fmla="*/ 432 w 584"/>
                  <a:gd name="T83" fmla="*/ 120 h 269"/>
                  <a:gd name="T84" fmla="*/ 432 w 584"/>
                  <a:gd name="T85" fmla="*/ 83 h 269"/>
                  <a:gd name="T86" fmla="*/ 451 w 584"/>
                  <a:gd name="T87" fmla="*/ 128 h 269"/>
                  <a:gd name="T88" fmla="*/ 423 w 584"/>
                  <a:gd name="T89" fmla="*/ 66 h 269"/>
                  <a:gd name="T90" fmla="*/ 418 w 584"/>
                  <a:gd name="T91" fmla="*/ 83 h 269"/>
                  <a:gd name="T92" fmla="*/ 462 w 584"/>
                  <a:gd name="T93" fmla="*/ 33 h 269"/>
                  <a:gd name="T94" fmla="*/ 454 w 584"/>
                  <a:gd name="T95" fmla="*/ 50 h 269"/>
                  <a:gd name="T96" fmla="*/ 481 w 584"/>
                  <a:gd name="T97" fmla="*/ 23 h 269"/>
                  <a:gd name="T98" fmla="*/ 559 w 584"/>
                  <a:gd name="T99" fmla="*/ 0 h 269"/>
                  <a:gd name="T100" fmla="*/ 506 w 584"/>
                  <a:gd name="T101" fmla="*/ 23 h 269"/>
                  <a:gd name="T102" fmla="*/ 573 w 584"/>
                  <a:gd name="T103" fmla="*/ 0 h 269"/>
                  <a:gd name="T104" fmla="*/ 559 w 584"/>
                  <a:gd name="T105" fmla="*/ 9 h 2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84"/>
                  <a:gd name="T160" fmla="*/ 0 h 269"/>
                  <a:gd name="T161" fmla="*/ 584 w 584"/>
                  <a:gd name="T162" fmla="*/ 269 h 2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84" h="269">
                    <a:moveTo>
                      <a:pt x="0" y="2"/>
                    </a:moveTo>
                    <a:lnTo>
                      <a:pt x="8" y="2"/>
                    </a:lnTo>
                    <a:lnTo>
                      <a:pt x="14" y="2"/>
                    </a:lnTo>
                    <a:lnTo>
                      <a:pt x="17" y="11"/>
                    </a:lnTo>
                    <a:lnTo>
                      <a:pt x="8" y="11"/>
                    </a:lnTo>
                    <a:lnTo>
                      <a:pt x="3" y="13"/>
                    </a:lnTo>
                    <a:lnTo>
                      <a:pt x="0" y="2"/>
                    </a:lnTo>
                    <a:close/>
                    <a:moveTo>
                      <a:pt x="14" y="2"/>
                    </a:moveTo>
                    <a:lnTo>
                      <a:pt x="42" y="2"/>
                    </a:lnTo>
                    <a:lnTo>
                      <a:pt x="66" y="4"/>
                    </a:lnTo>
                    <a:lnTo>
                      <a:pt x="94" y="11"/>
                    </a:lnTo>
                    <a:lnTo>
                      <a:pt x="119" y="19"/>
                    </a:lnTo>
                    <a:lnTo>
                      <a:pt x="113" y="27"/>
                    </a:lnTo>
                    <a:lnTo>
                      <a:pt x="89" y="19"/>
                    </a:lnTo>
                    <a:lnTo>
                      <a:pt x="66" y="13"/>
                    </a:lnTo>
                    <a:lnTo>
                      <a:pt x="39" y="11"/>
                    </a:lnTo>
                    <a:lnTo>
                      <a:pt x="17" y="11"/>
                    </a:lnTo>
                    <a:lnTo>
                      <a:pt x="14" y="2"/>
                    </a:lnTo>
                    <a:close/>
                    <a:moveTo>
                      <a:pt x="119" y="19"/>
                    </a:moveTo>
                    <a:lnTo>
                      <a:pt x="141" y="31"/>
                    </a:lnTo>
                    <a:lnTo>
                      <a:pt x="161" y="44"/>
                    </a:lnTo>
                    <a:lnTo>
                      <a:pt x="169" y="52"/>
                    </a:lnTo>
                    <a:lnTo>
                      <a:pt x="177" y="60"/>
                    </a:lnTo>
                    <a:lnTo>
                      <a:pt x="180" y="68"/>
                    </a:lnTo>
                    <a:lnTo>
                      <a:pt x="185" y="77"/>
                    </a:lnTo>
                    <a:lnTo>
                      <a:pt x="174" y="79"/>
                    </a:lnTo>
                    <a:lnTo>
                      <a:pt x="169" y="71"/>
                    </a:lnTo>
                    <a:lnTo>
                      <a:pt x="166" y="62"/>
                    </a:lnTo>
                    <a:lnTo>
                      <a:pt x="161" y="56"/>
                    </a:lnTo>
                    <a:lnTo>
                      <a:pt x="152" y="50"/>
                    </a:lnTo>
                    <a:lnTo>
                      <a:pt x="136" y="38"/>
                    </a:lnTo>
                    <a:lnTo>
                      <a:pt x="113" y="27"/>
                    </a:lnTo>
                    <a:lnTo>
                      <a:pt x="119" y="19"/>
                    </a:lnTo>
                    <a:close/>
                    <a:moveTo>
                      <a:pt x="174" y="79"/>
                    </a:moveTo>
                    <a:lnTo>
                      <a:pt x="174" y="79"/>
                    </a:lnTo>
                    <a:lnTo>
                      <a:pt x="180" y="77"/>
                    </a:lnTo>
                    <a:lnTo>
                      <a:pt x="174" y="79"/>
                    </a:lnTo>
                    <a:close/>
                    <a:moveTo>
                      <a:pt x="185" y="77"/>
                    </a:moveTo>
                    <a:lnTo>
                      <a:pt x="185" y="81"/>
                    </a:lnTo>
                    <a:lnTo>
                      <a:pt x="185" y="85"/>
                    </a:lnTo>
                    <a:lnTo>
                      <a:pt x="174" y="85"/>
                    </a:lnTo>
                    <a:lnTo>
                      <a:pt x="174" y="81"/>
                    </a:lnTo>
                    <a:lnTo>
                      <a:pt x="174" y="79"/>
                    </a:lnTo>
                    <a:lnTo>
                      <a:pt x="185" y="77"/>
                    </a:lnTo>
                    <a:close/>
                    <a:moveTo>
                      <a:pt x="185" y="85"/>
                    </a:moveTo>
                    <a:lnTo>
                      <a:pt x="185" y="85"/>
                    </a:lnTo>
                    <a:lnTo>
                      <a:pt x="174" y="85"/>
                    </a:lnTo>
                    <a:lnTo>
                      <a:pt x="185" y="85"/>
                    </a:lnTo>
                    <a:close/>
                    <a:moveTo>
                      <a:pt x="185" y="85"/>
                    </a:moveTo>
                    <a:lnTo>
                      <a:pt x="185" y="85"/>
                    </a:lnTo>
                    <a:lnTo>
                      <a:pt x="180" y="85"/>
                    </a:lnTo>
                    <a:lnTo>
                      <a:pt x="185" y="85"/>
                    </a:lnTo>
                    <a:close/>
                    <a:moveTo>
                      <a:pt x="185" y="85"/>
                    </a:moveTo>
                    <a:lnTo>
                      <a:pt x="185" y="95"/>
                    </a:lnTo>
                    <a:lnTo>
                      <a:pt x="180" y="106"/>
                    </a:lnTo>
                    <a:lnTo>
                      <a:pt x="174" y="116"/>
                    </a:lnTo>
                    <a:lnTo>
                      <a:pt x="166" y="126"/>
                    </a:lnTo>
                    <a:lnTo>
                      <a:pt x="155" y="122"/>
                    </a:lnTo>
                    <a:lnTo>
                      <a:pt x="163" y="112"/>
                    </a:lnTo>
                    <a:lnTo>
                      <a:pt x="169" y="104"/>
                    </a:lnTo>
                    <a:lnTo>
                      <a:pt x="174" y="93"/>
                    </a:lnTo>
                    <a:lnTo>
                      <a:pt x="174" y="85"/>
                    </a:lnTo>
                    <a:lnTo>
                      <a:pt x="185" y="85"/>
                    </a:lnTo>
                    <a:close/>
                    <a:moveTo>
                      <a:pt x="166" y="126"/>
                    </a:moveTo>
                    <a:lnTo>
                      <a:pt x="155" y="141"/>
                    </a:lnTo>
                    <a:lnTo>
                      <a:pt x="149" y="153"/>
                    </a:lnTo>
                    <a:lnTo>
                      <a:pt x="138" y="149"/>
                    </a:lnTo>
                    <a:lnTo>
                      <a:pt x="147" y="137"/>
                    </a:lnTo>
                    <a:lnTo>
                      <a:pt x="155" y="122"/>
                    </a:lnTo>
                    <a:lnTo>
                      <a:pt x="166" y="126"/>
                    </a:lnTo>
                    <a:close/>
                    <a:moveTo>
                      <a:pt x="149" y="153"/>
                    </a:moveTo>
                    <a:lnTo>
                      <a:pt x="144" y="168"/>
                    </a:lnTo>
                    <a:lnTo>
                      <a:pt x="144" y="182"/>
                    </a:lnTo>
                    <a:lnTo>
                      <a:pt x="147" y="196"/>
                    </a:lnTo>
                    <a:lnTo>
                      <a:pt x="152" y="207"/>
                    </a:lnTo>
                    <a:lnTo>
                      <a:pt x="141" y="211"/>
                    </a:lnTo>
                    <a:lnTo>
                      <a:pt x="136" y="199"/>
                    </a:lnTo>
                    <a:lnTo>
                      <a:pt x="130" y="184"/>
                    </a:lnTo>
                    <a:lnTo>
                      <a:pt x="133" y="168"/>
                    </a:lnTo>
                    <a:lnTo>
                      <a:pt x="138" y="149"/>
                    </a:lnTo>
                    <a:lnTo>
                      <a:pt x="149" y="153"/>
                    </a:lnTo>
                    <a:close/>
                    <a:moveTo>
                      <a:pt x="152" y="207"/>
                    </a:moveTo>
                    <a:lnTo>
                      <a:pt x="161" y="217"/>
                    </a:lnTo>
                    <a:lnTo>
                      <a:pt x="174" y="227"/>
                    </a:lnTo>
                    <a:lnTo>
                      <a:pt x="188" y="236"/>
                    </a:lnTo>
                    <a:lnTo>
                      <a:pt x="205" y="244"/>
                    </a:lnTo>
                    <a:lnTo>
                      <a:pt x="202" y="250"/>
                    </a:lnTo>
                    <a:lnTo>
                      <a:pt x="183" y="244"/>
                    </a:lnTo>
                    <a:lnTo>
                      <a:pt x="166" y="234"/>
                    </a:lnTo>
                    <a:lnTo>
                      <a:pt x="152" y="223"/>
                    </a:lnTo>
                    <a:lnTo>
                      <a:pt x="141" y="211"/>
                    </a:lnTo>
                    <a:lnTo>
                      <a:pt x="152" y="207"/>
                    </a:lnTo>
                    <a:close/>
                    <a:moveTo>
                      <a:pt x="205" y="244"/>
                    </a:moveTo>
                    <a:lnTo>
                      <a:pt x="224" y="248"/>
                    </a:lnTo>
                    <a:lnTo>
                      <a:pt x="246" y="254"/>
                    </a:lnTo>
                    <a:lnTo>
                      <a:pt x="266" y="256"/>
                    </a:lnTo>
                    <a:lnTo>
                      <a:pt x="288" y="258"/>
                    </a:lnTo>
                    <a:lnTo>
                      <a:pt x="288" y="267"/>
                    </a:lnTo>
                    <a:lnTo>
                      <a:pt x="266" y="265"/>
                    </a:lnTo>
                    <a:lnTo>
                      <a:pt x="244" y="263"/>
                    </a:lnTo>
                    <a:lnTo>
                      <a:pt x="221" y="256"/>
                    </a:lnTo>
                    <a:lnTo>
                      <a:pt x="202" y="250"/>
                    </a:lnTo>
                    <a:lnTo>
                      <a:pt x="205" y="244"/>
                    </a:lnTo>
                    <a:close/>
                    <a:moveTo>
                      <a:pt x="288" y="258"/>
                    </a:moveTo>
                    <a:lnTo>
                      <a:pt x="310" y="258"/>
                    </a:lnTo>
                    <a:lnTo>
                      <a:pt x="329" y="258"/>
                    </a:lnTo>
                    <a:lnTo>
                      <a:pt x="349" y="256"/>
                    </a:lnTo>
                    <a:lnTo>
                      <a:pt x="368" y="254"/>
                    </a:lnTo>
                    <a:lnTo>
                      <a:pt x="387" y="248"/>
                    </a:lnTo>
                    <a:lnTo>
                      <a:pt x="404" y="244"/>
                    </a:lnTo>
                    <a:lnTo>
                      <a:pt x="421" y="236"/>
                    </a:lnTo>
                    <a:lnTo>
                      <a:pt x="432" y="227"/>
                    </a:lnTo>
                    <a:lnTo>
                      <a:pt x="440" y="234"/>
                    </a:lnTo>
                    <a:lnTo>
                      <a:pt x="426" y="244"/>
                    </a:lnTo>
                    <a:lnTo>
                      <a:pt x="409" y="250"/>
                    </a:lnTo>
                    <a:lnTo>
                      <a:pt x="393" y="256"/>
                    </a:lnTo>
                    <a:lnTo>
                      <a:pt x="374" y="260"/>
                    </a:lnTo>
                    <a:lnTo>
                      <a:pt x="351" y="265"/>
                    </a:lnTo>
                    <a:lnTo>
                      <a:pt x="332" y="267"/>
                    </a:lnTo>
                    <a:lnTo>
                      <a:pt x="310" y="269"/>
                    </a:lnTo>
                    <a:lnTo>
                      <a:pt x="288" y="267"/>
                    </a:lnTo>
                    <a:lnTo>
                      <a:pt x="288" y="258"/>
                    </a:lnTo>
                    <a:close/>
                    <a:moveTo>
                      <a:pt x="432" y="227"/>
                    </a:moveTo>
                    <a:lnTo>
                      <a:pt x="434" y="227"/>
                    </a:lnTo>
                    <a:lnTo>
                      <a:pt x="440" y="234"/>
                    </a:lnTo>
                    <a:lnTo>
                      <a:pt x="432" y="227"/>
                    </a:lnTo>
                    <a:close/>
                    <a:moveTo>
                      <a:pt x="440" y="234"/>
                    </a:moveTo>
                    <a:lnTo>
                      <a:pt x="440" y="234"/>
                    </a:lnTo>
                    <a:lnTo>
                      <a:pt x="437" y="232"/>
                    </a:lnTo>
                    <a:lnTo>
                      <a:pt x="440" y="234"/>
                    </a:lnTo>
                    <a:close/>
                    <a:moveTo>
                      <a:pt x="434" y="227"/>
                    </a:moveTo>
                    <a:lnTo>
                      <a:pt x="437" y="225"/>
                    </a:lnTo>
                    <a:lnTo>
                      <a:pt x="440" y="221"/>
                    </a:lnTo>
                    <a:lnTo>
                      <a:pt x="451" y="227"/>
                    </a:lnTo>
                    <a:lnTo>
                      <a:pt x="445" y="230"/>
                    </a:lnTo>
                    <a:lnTo>
                      <a:pt x="440" y="234"/>
                    </a:lnTo>
                    <a:lnTo>
                      <a:pt x="434" y="227"/>
                    </a:lnTo>
                    <a:close/>
                    <a:moveTo>
                      <a:pt x="440" y="221"/>
                    </a:moveTo>
                    <a:lnTo>
                      <a:pt x="445" y="217"/>
                    </a:lnTo>
                    <a:lnTo>
                      <a:pt x="448" y="213"/>
                    </a:lnTo>
                    <a:lnTo>
                      <a:pt x="457" y="219"/>
                    </a:lnTo>
                    <a:lnTo>
                      <a:pt x="454" y="223"/>
                    </a:lnTo>
                    <a:lnTo>
                      <a:pt x="451" y="227"/>
                    </a:lnTo>
                    <a:lnTo>
                      <a:pt x="440" y="221"/>
                    </a:lnTo>
                    <a:close/>
                    <a:moveTo>
                      <a:pt x="448" y="213"/>
                    </a:moveTo>
                    <a:lnTo>
                      <a:pt x="454" y="205"/>
                    </a:lnTo>
                    <a:lnTo>
                      <a:pt x="459" y="194"/>
                    </a:lnTo>
                    <a:lnTo>
                      <a:pt x="462" y="186"/>
                    </a:lnTo>
                    <a:lnTo>
                      <a:pt x="462" y="178"/>
                    </a:lnTo>
                    <a:lnTo>
                      <a:pt x="473" y="176"/>
                    </a:lnTo>
                    <a:lnTo>
                      <a:pt x="473" y="186"/>
                    </a:lnTo>
                    <a:lnTo>
                      <a:pt x="470" y="196"/>
                    </a:lnTo>
                    <a:lnTo>
                      <a:pt x="465" y="207"/>
                    </a:lnTo>
                    <a:lnTo>
                      <a:pt x="457" y="219"/>
                    </a:lnTo>
                    <a:lnTo>
                      <a:pt x="448" y="213"/>
                    </a:lnTo>
                    <a:close/>
                    <a:moveTo>
                      <a:pt x="462" y="178"/>
                    </a:moveTo>
                    <a:lnTo>
                      <a:pt x="454" y="153"/>
                    </a:lnTo>
                    <a:lnTo>
                      <a:pt x="440" y="132"/>
                    </a:lnTo>
                    <a:lnTo>
                      <a:pt x="451" y="128"/>
                    </a:lnTo>
                    <a:lnTo>
                      <a:pt x="457" y="139"/>
                    </a:lnTo>
                    <a:lnTo>
                      <a:pt x="465" y="151"/>
                    </a:lnTo>
                    <a:lnTo>
                      <a:pt x="468" y="163"/>
                    </a:lnTo>
                    <a:lnTo>
                      <a:pt x="473" y="176"/>
                    </a:lnTo>
                    <a:lnTo>
                      <a:pt x="462" y="178"/>
                    </a:lnTo>
                    <a:close/>
                    <a:moveTo>
                      <a:pt x="440" y="132"/>
                    </a:moveTo>
                    <a:lnTo>
                      <a:pt x="432" y="120"/>
                    </a:lnTo>
                    <a:lnTo>
                      <a:pt x="426" y="110"/>
                    </a:lnTo>
                    <a:lnTo>
                      <a:pt x="421" y="97"/>
                    </a:lnTo>
                    <a:lnTo>
                      <a:pt x="418" y="83"/>
                    </a:lnTo>
                    <a:lnTo>
                      <a:pt x="432" y="83"/>
                    </a:lnTo>
                    <a:lnTo>
                      <a:pt x="432" y="95"/>
                    </a:lnTo>
                    <a:lnTo>
                      <a:pt x="437" y="106"/>
                    </a:lnTo>
                    <a:lnTo>
                      <a:pt x="443" y="118"/>
                    </a:lnTo>
                    <a:lnTo>
                      <a:pt x="451" y="128"/>
                    </a:lnTo>
                    <a:lnTo>
                      <a:pt x="440" y="132"/>
                    </a:lnTo>
                    <a:close/>
                    <a:moveTo>
                      <a:pt x="418" y="83"/>
                    </a:moveTo>
                    <a:lnTo>
                      <a:pt x="421" y="75"/>
                    </a:lnTo>
                    <a:lnTo>
                      <a:pt x="423" y="66"/>
                    </a:lnTo>
                    <a:lnTo>
                      <a:pt x="434" y="71"/>
                    </a:lnTo>
                    <a:lnTo>
                      <a:pt x="432" y="77"/>
                    </a:lnTo>
                    <a:lnTo>
                      <a:pt x="432" y="83"/>
                    </a:lnTo>
                    <a:lnTo>
                      <a:pt x="418" y="83"/>
                    </a:lnTo>
                    <a:close/>
                    <a:moveTo>
                      <a:pt x="423" y="66"/>
                    </a:moveTo>
                    <a:lnTo>
                      <a:pt x="432" y="56"/>
                    </a:lnTo>
                    <a:lnTo>
                      <a:pt x="445" y="46"/>
                    </a:lnTo>
                    <a:lnTo>
                      <a:pt x="462" y="33"/>
                    </a:lnTo>
                    <a:lnTo>
                      <a:pt x="481" y="23"/>
                    </a:lnTo>
                    <a:lnTo>
                      <a:pt x="487" y="31"/>
                    </a:lnTo>
                    <a:lnTo>
                      <a:pt x="470" y="40"/>
                    </a:lnTo>
                    <a:lnTo>
                      <a:pt x="454" y="50"/>
                    </a:lnTo>
                    <a:lnTo>
                      <a:pt x="443" y="60"/>
                    </a:lnTo>
                    <a:lnTo>
                      <a:pt x="434" y="71"/>
                    </a:lnTo>
                    <a:lnTo>
                      <a:pt x="423" y="66"/>
                    </a:lnTo>
                    <a:close/>
                    <a:moveTo>
                      <a:pt x="481" y="23"/>
                    </a:moveTo>
                    <a:lnTo>
                      <a:pt x="501" y="15"/>
                    </a:lnTo>
                    <a:lnTo>
                      <a:pt x="520" y="9"/>
                    </a:lnTo>
                    <a:lnTo>
                      <a:pt x="540" y="2"/>
                    </a:lnTo>
                    <a:lnTo>
                      <a:pt x="559" y="0"/>
                    </a:lnTo>
                    <a:lnTo>
                      <a:pt x="559" y="9"/>
                    </a:lnTo>
                    <a:lnTo>
                      <a:pt x="542" y="13"/>
                    </a:lnTo>
                    <a:lnTo>
                      <a:pt x="523" y="17"/>
                    </a:lnTo>
                    <a:lnTo>
                      <a:pt x="506" y="23"/>
                    </a:lnTo>
                    <a:lnTo>
                      <a:pt x="487" y="31"/>
                    </a:lnTo>
                    <a:lnTo>
                      <a:pt x="481" y="23"/>
                    </a:lnTo>
                    <a:close/>
                    <a:moveTo>
                      <a:pt x="559" y="0"/>
                    </a:moveTo>
                    <a:lnTo>
                      <a:pt x="573" y="0"/>
                    </a:lnTo>
                    <a:lnTo>
                      <a:pt x="584" y="4"/>
                    </a:lnTo>
                    <a:lnTo>
                      <a:pt x="581" y="11"/>
                    </a:lnTo>
                    <a:lnTo>
                      <a:pt x="570" y="9"/>
                    </a:lnTo>
                    <a:lnTo>
                      <a:pt x="559" y="9"/>
                    </a:lnTo>
                    <a:lnTo>
                      <a:pt x="559" y="0"/>
                    </a:lnTo>
                    <a:close/>
                  </a:path>
                </a:pathLst>
              </a:custGeom>
              <a:solidFill>
                <a:srgbClr val="1F1A17"/>
              </a:solidFill>
              <a:ln w="9525">
                <a:noFill/>
                <a:round/>
                <a:headEnd/>
                <a:tailEnd/>
              </a:ln>
            </p:spPr>
            <p:txBody>
              <a:bodyPr/>
              <a:lstStyle/>
              <a:p>
                <a:endParaRPr lang="de-DE"/>
              </a:p>
            </p:txBody>
          </p:sp>
          <p:sp>
            <p:nvSpPr>
              <p:cNvPr id="18" name="Freeform 42"/>
              <p:cNvSpPr>
                <a:spLocks noEditPoints="1"/>
              </p:cNvSpPr>
              <p:nvPr/>
            </p:nvSpPr>
            <p:spPr bwMode="auto">
              <a:xfrm>
                <a:off x="1625" y="2877"/>
                <a:ext cx="360" cy="438"/>
              </a:xfrm>
              <a:custGeom>
                <a:avLst/>
                <a:gdLst>
                  <a:gd name="T0" fmla="*/ 349 w 360"/>
                  <a:gd name="T1" fmla="*/ 13 h 438"/>
                  <a:gd name="T2" fmla="*/ 360 w 360"/>
                  <a:gd name="T3" fmla="*/ 13 h 438"/>
                  <a:gd name="T4" fmla="*/ 335 w 360"/>
                  <a:gd name="T5" fmla="*/ 89 h 438"/>
                  <a:gd name="T6" fmla="*/ 349 w 360"/>
                  <a:gd name="T7" fmla="*/ 31 h 438"/>
                  <a:gd name="T8" fmla="*/ 321 w 360"/>
                  <a:gd name="T9" fmla="*/ 108 h 438"/>
                  <a:gd name="T10" fmla="*/ 268 w 360"/>
                  <a:gd name="T11" fmla="*/ 137 h 438"/>
                  <a:gd name="T12" fmla="*/ 277 w 360"/>
                  <a:gd name="T13" fmla="*/ 124 h 438"/>
                  <a:gd name="T14" fmla="*/ 324 w 360"/>
                  <a:gd name="T15" fmla="*/ 85 h 438"/>
                  <a:gd name="T16" fmla="*/ 246 w 360"/>
                  <a:gd name="T17" fmla="*/ 139 h 438"/>
                  <a:gd name="T18" fmla="*/ 257 w 360"/>
                  <a:gd name="T19" fmla="*/ 139 h 438"/>
                  <a:gd name="T20" fmla="*/ 246 w 360"/>
                  <a:gd name="T21" fmla="*/ 130 h 438"/>
                  <a:gd name="T22" fmla="*/ 246 w 360"/>
                  <a:gd name="T23" fmla="*/ 135 h 438"/>
                  <a:gd name="T24" fmla="*/ 219 w 360"/>
                  <a:gd name="T25" fmla="*/ 135 h 438"/>
                  <a:gd name="T26" fmla="*/ 210 w 360"/>
                  <a:gd name="T27" fmla="*/ 122 h 438"/>
                  <a:gd name="T28" fmla="*/ 246 w 360"/>
                  <a:gd name="T29" fmla="*/ 139 h 438"/>
                  <a:gd name="T30" fmla="*/ 161 w 360"/>
                  <a:gd name="T31" fmla="*/ 104 h 438"/>
                  <a:gd name="T32" fmla="*/ 155 w 360"/>
                  <a:gd name="T33" fmla="*/ 112 h 438"/>
                  <a:gd name="T34" fmla="*/ 83 w 360"/>
                  <a:gd name="T35" fmla="*/ 114 h 438"/>
                  <a:gd name="T36" fmla="*/ 136 w 360"/>
                  <a:gd name="T37" fmla="*/ 99 h 438"/>
                  <a:gd name="T38" fmla="*/ 69 w 360"/>
                  <a:gd name="T39" fmla="*/ 120 h 438"/>
                  <a:gd name="T40" fmla="*/ 25 w 360"/>
                  <a:gd name="T41" fmla="*/ 149 h 438"/>
                  <a:gd name="T42" fmla="*/ 78 w 360"/>
                  <a:gd name="T43" fmla="*/ 106 h 438"/>
                  <a:gd name="T44" fmla="*/ 19 w 360"/>
                  <a:gd name="T45" fmla="*/ 184 h 438"/>
                  <a:gd name="T46" fmla="*/ 6 w 360"/>
                  <a:gd name="T47" fmla="*/ 199 h 438"/>
                  <a:gd name="T48" fmla="*/ 36 w 360"/>
                  <a:gd name="T49" fmla="*/ 153 h 438"/>
                  <a:gd name="T50" fmla="*/ 17 w 360"/>
                  <a:gd name="T51" fmla="*/ 260 h 438"/>
                  <a:gd name="T52" fmla="*/ 44 w 360"/>
                  <a:gd name="T53" fmla="*/ 314 h 438"/>
                  <a:gd name="T54" fmla="*/ 25 w 360"/>
                  <a:gd name="T55" fmla="*/ 306 h 438"/>
                  <a:gd name="T56" fmla="*/ 3 w 360"/>
                  <a:gd name="T57" fmla="*/ 248 h 438"/>
                  <a:gd name="T58" fmla="*/ 55 w 360"/>
                  <a:gd name="T59" fmla="*/ 322 h 438"/>
                  <a:gd name="T60" fmla="*/ 55 w 360"/>
                  <a:gd name="T61" fmla="*/ 322 h 438"/>
                  <a:gd name="T62" fmla="*/ 47 w 360"/>
                  <a:gd name="T63" fmla="*/ 329 h 438"/>
                  <a:gd name="T64" fmla="*/ 55 w 360"/>
                  <a:gd name="T65" fmla="*/ 324 h 438"/>
                  <a:gd name="T66" fmla="*/ 58 w 360"/>
                  <a:gd name="T67" fmla="*/ 327 h 438"/>
                  <a:gd name="T68" fmla="*/ 47 w 360"/>
                  <a:gd name="T69" fmla="*/ 329 h 438"/>
                  <a:gd name="T70" fmla="*/ 72 w 360"/>
                  <a:gd name="T71" fmla="*/ 335 h 438"/>
                  <a:gd name="T72" fmla="*/ 64 w 360"/>
                  <a:gd name="T73" fmla="*/ 329 h 438"/>
                  <a:gd name="T74" fmla="*/ 111 w 360"/>
                  <a:gd name="T75" fmla="*/ 345 h 438"/>
                  <a:gd name="T76" fmla="*/ 97 w 360"/>
                  <a:gd name="T77" fmla="*/ 351 h 438"/>
                  <a:gd name="T78" fmla="*/ 122 w 360"/>
                  <a:gd name="T79" fmla="*/ 345 h 438"/>
                  <a:gd name="T80" fmla="*/ 174 w 360"/>
                  <a:gd name="T81" fmla="*/ 341 h 438"/>
                  <a:gd name="T82" fmla="*/ 122 w 360"/>
                  <a:gd name="T83" fmla="*/ 345 h 438"/>
                  <a:gd name="T84" fmla="*/ 230 w 360"/>
                  <a:gd name="T85" fmla="*/ 314 h 438"/>
                  <a:gd name="T86" fmla="*/ 216 w 360"/>
                  <a:gd name="T87" fmla="*/ 327 h 438"/>
                  <a:gd name="T88" fmla="*/ 249 w 360"/>
                  <a:gd name="T89" fmla="*/ 314 h 438"/>
                  <a:gd name="T90" fmla="*/ 257 w 360"/>
                  <a:gd name="T91" fmla="*/ 322 h 438"/>
                  <a:gd name="T92" fmla="*/ 285 w 360"/>
                  <a:gd name="T93" fmla="*/ 322 h 438"/>
                  <a:gd name="T94" fmla="*/ 318 w 360"/>
                  <a:gd name="T95" fmla="*/ 364 h 438"/>
                  <a:gd name="T96" fmla="*/ 266 w 360"/>
                  <a:gd name="T97" fmla="*/ 324 h 438"/>
                  <a:gd name="T98" fmla="*/ 349 w 360"/>
                  <a:gd name="T99" fmla="*/ 388 h 438"/>
                  <a:gd name="T100" fmla="*/ 343 w 360"/>
                  <a:gd name="T101" fmla="*/ 405 h 438"/>
                  <a:gd name="T102" fmla="*/ 327 w 360"/>
                  <a:gd name="T103" fmla="*/ 360 h 438"/>
                  <a:gd name="T104" fmla="*/ 343 w 360"/>
                  <a:gd name="T105" fmla="*/ 434 h 43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0"/>
                  <a:gd name="T160" fmla="*/ 0 h 438"/>
                  <a:gd name="T161" fmla="*/ 360 w 360"/>
                  <a:gd name="T162" fmla="*/ 438 h 43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0" h="438">
                    <a:moveTo>
                      <a:pt x="357" y="0"/>
                    </a:moveTo>
                    <a:lnTo>
                      <a:pt x="357" y="7"/>
                    </a:lnTo>
                    <a:lnTo>
                      <a:pt x="360" y="13"/>
                    </a:lnTo>
                    <a:lnTo>
                      <a:pt x="349" y="13"/>
                    </a:lnTo>
                    <a:lnTo>
                      <a:pt x="346" y="7"/>
                    </a:lnTo>
                    <a:lnTo>
                      <a:pt x="346" y="2"/>
                    </a:lnTo>
                    <a:lnTo>
                      <a:pt x="357" y="0"/>
                    </a:lnTo>
                    <a:close/>
                    <a:moveTo>
                      <a:pt x="360" y="13"/>
                    </a:moveTo>
                    <a:lnTo>
                      <a:pt x="360" y="31"/>
                    </a:lnTo>
                    <a:lnTo>
                      <a:pt x="354" y="52"/>
                    </a:lnTo>
                    <a:lnTo>
                      <a:pt x="346" y="71"/>
                    </a:lnTo>
                    <a:lnTo>
                      <a:pt x="335" y="89"/>
                    </a:lnTo>
                    <a:lnTo>
                      <a:pt x="324" y="85"/>
                    </a:lnTo>
                    <a:lnTo>
                      <a:pt x="335" y="69"/>
                    </a:lnTo>
                    <a:lnTo>
                      <a:pt x="343" y="50"/>
                    </a:lnTo>
                    <a:lnTo>
                      <a:pt x="349" y="31"/>
                    </a:lnTo>
                    <a:lnTo>
                      <a:pt x="349" y="13"/>
                    </a:lnTo>
                    <a:lnTo>
                      <a:pt x="360" y="13"/>
                    </a:lnTo>
                    <a:close/>
                    <a:moveTo>
                      <a:pt x="335" y="89"/>
                    </a:moveTo>
                    <a:lnTo>
                      <a:pt x="321" y="108"/>
                    </a:lnTo>
                    <a:lnTo>
                      <a:pt x="302" y="122"/>
                    </a:lnTo>
                    <a:lnTo>
                      <a:pt x="291" y="126"/>
                    </a:lnTo>
                    <a:lnTo>
                      <a:pt x="282" y="133"/>
                    </a:lnTo>
                    <a:lnTo>
                      <a:pt x="268" y="137"/>
                    </a:lnTo>
                    <a:lnTo>
                      <a:pt x="257" y="139"/>
                    </a:lnTo>
                    <a:lnTo>
                      <a:pt x="255" y="130"/>
                    </a:lnTo>
                    <a:lnTo>
                      <a:pt x="266" y="128"/>
                    </a:lnTo>
                    <a:lnTo>
                      <a:pt x="277" y="124"/>
                    </a:lnTo>
                    <a:lnTo>
                      <a:pt x="285" y="120"/>
                    </a:lnTo>
                    <a:lnTo>
                      <a:pt x="293" y="114"/>
                    </a:lnTo>
                    <a:lnTo>
                      <a:pt x="310" y="102"/>
                    </a:lnTo>
                    <a:lnTo>
                      <a:pt x="324" y="85"/>
                    </a:lnTo>
                    <a:lnTo>
                      <a:pt x="335" y="89"/>
                    </a:lnTo>
                    <a:close/>
                    <a:moveTo>
                      <a:pt x="257" y="139"/>
                    </a:moveTo>
                    <a:lnTo>
                      <a:pt x="252" y="139"/>
                    </a:lnTo>
                    <a:lnTo>
                      <a:pt x="246" y="139"/>
                    </a:lnTo>
                    <a:lnTo>
                      <a:pt x="246" y="130"/>
                    </a:lnTo>
                    <a:lnTo>
                      <a:pt x="252" y="130"/>
                    </a:lnTo>
                    <a:lnTo>
                      <a:pt x="255" y="130"/>
                    </a:lnTo>
                    <a:lnTo>
                      <a:pt x="257" y="139"/>
                    </a:lnTo>
                    <a:close/>
                    <a:moveTo>
                      <a:pt x="246" y="139"/>
                    </a:moveTo>
                    <a:lnTo>
                      <a:pt x="246" y="139"/>
                    </a:lnTo>
                    <a:lnTo>
                      <a:pt x="246" y="130"/>
                    </a:lnTo>
                    <a:lnTo>
                      <a:pt x="246" y="139"/>
                    </a:lnTo>
                    <a:close/>
                    <a:moveTo>
                      <a:pt x="246" y="139"/>
                    </a:moveTo>
                    <a:lnTo>
                      <a:pt x="246" y="139"/>
                    </a:lnTo>
                    <a:lnTo>
                      <a:pt x="246" y="135"/>
                    </a:lnTo>
                    <a:lnTo>
                      <a:pt x="246" y="139"/>
                    </a:lnTo>
                    <a:close/>
                    <a:moveTo>
                      <a:pt x="246" y="139"/>
                    </a:moveTo>
                    <a:lnTo>
                      <a:pt x="232" y="139"/>
                    </a:lnTo>
                    <a:lnTo>
                      <a:pt x="219" y="135"/>
                    </a:lnTo>
                    <a:lnTo>
                      <a:pt x="205" y="130"/>
                    </a:lnTo>
                    <a:lnTo>
                      <a:pt x="191" y="124"/>
                    </a:lnTo>
                    <a:lnTo>
                      <a:pt x="196" y="116"/>
                    </a:lnTo>
                    <a:lnTo>
                      <a:pt x="210" y="122"/>
                    </a:lnTo>
                    <a:lnTo>
                      <a:pt x="224" y="126"/>
                    </a:lnTo>
                    <a:lnTo>
                      <a:pt x="235" y="130"/>
                    </a:lnTo>
                    <a:lnTo>
                      <a:pt x="246" y="130"/>
                    </a:lnTo>
                    <a:lnTo>
                      <a:pt x="246" y="139"/>
                    </a:lnTo>
                    <a:close/>
                    <a:moveTo>
                      <a:pt x="191" y="124"/>
                    </a:moveTo>
                    <a:lnTo>
                      <a:pt x="174" y="118"/>
                    </a:lnTo>
                    <a:lnTo>
                      <a:pt x="155" y="112"/>
                    </a:lnTo>
                    <a:lnTo>
                      <a:pt x="161" y="104"/>
                    </a:lnTo>
                    <a:lnTo>
                      <a:pt x="177" y="110"/>
                    </a:lnTo>
                    <a:lnTo>
                      <a:pt x="196" y="116"/>
                    </a:lnTo>
                    <a:lnTo>
                      <a:pt x="191" y="124"/>
                    </a:lnTo>
                    <a:close/>
                    <a:moveTo>
                      <a:pt x="155" y="112"/>
                    </a:moveTo>
                    <a:lnTo>
                      <a:pt x="136" y="108"/>
                    </a:lnTo>
                    <a:lnTo>
                      <a:pt x="116" y="108"/>
                    </a:lnTo>
                    <a:lnTo>
                      <a:pt x="100" y="110"/>
                    </a:lnTo>
                    <a:lnTo>
                      <a:pt x="83" y="114"/>
                    </a:lnTo>
                    <a:lnTo>
                      <a:pt x="78" y="106"/>
                    </a:lnTo>
                    <a:lnTo>
                      <a:pt x="94" y="102"/>
                    </a:lnTo>
                    <a:lnTo>
                      <a:pt x="116" y="97"/>
                    </a:lnTo>
                    <a:lnTo>
                      <a:pt x="136" y="99"/>
                    </a:lnTo>
                    <a:lnTo>
                      <a:pt x="161" y="104"/>
                    </a:lnTo>
                    <a:lnTo>
                      <a:pt x="155" y="112"/>
                    </a:lnTo>
                    <a:close/>
                    <a:moveTo>
                      <a:pt x="83" y="114"/>
                    </a:moveTo>
                    <a:lnTo>
                      <a:pt x="69" y="120"/>
                    </a:lnTo>
                    <a:lnTo>
                      <a:pt x="55" y="130"/>
                    </a:lnTo>
                    <a:lnTo>
                      <a:pt x="44" y="141"/>
                    </a:lnTo>
                    <a:lnTo>
                      <a:pt x="36" y="153"/>
                    </a:lnTo>
                    <a:lnTo>
                      <a:pt x="25" y="149"/>
                    </a:lnTo>
                    <a:lnTo>
                      <a:pt x="36" y="137"/>
                    </a:lnTo>
                    <a:lnTo>
                      <a:pt x="47" y="124"/>
                    </a:lnTo>
                    <a:lnTo>
                      <a:pt x="61" y="114"/>
                    </a:lnTo>
                    <a:lnTo>
                      <a:pt x="78" y="106"/>
                    </a:lnTo>
                    <a:lnTo>
                      <a:pt x="83" y="114"/>
                    </a:lnTo>
                    <a:close/>
                    <a:moveTo>
                      <a:pt x="36" y="153"/>
                    </a:moveTo>
                    <a:lnTo>
                      <a:pt x="28" y="168"/>
                    </a:lnTo>
                    <a:lnTo>
                      <a:pt x="19" y="184"/>
                    </a:lnTo>
                    <a:lnTo>
                      <a:pt x="17" y="199"/>
                    </a:lnTo>
                    <a:lnTo>
                      <a:pt x="14" y="215"/>
                    </a:lnTo>
                    <a:lnTo>
                      <a:pt x="3" y="215"/>
                    </a:lnTo>
                    <a:lnTo>
                      <a:pt x="6" y="199"/>
                    </a:lnTo>
                    <a:lnTo>
                      <a:pt x="8" y="180"/>
                    </a:lnTo>
                    <a:lnTo>
                      <a:pt x="17" y="166"/>
                    </a:lnTo>
                    <a:lnTo>
                      <a:pt x="25" y="149"/>
                    </a:lnTo>
                    <a:lnTo>
                      <a:pt x="36" y="153"/>
                    </a:lnTo>
                    <a:close/>
                    <a:moveTo>
                      <a:pt x="14" y="215"/>
                    </a:moveTo>
                    <a:lnTo>
                      <a:pt x="14" y="232"/>
                    </a:lnTo>
                    <a:lnTo>
                      <a:pt x="14" y="246"/>
                    </a:lnTo>
                    <a:lnTo>
                      <a:pt x="17" y="260"/>
                    </a:lnTo>
                    <a:lnTo>
                      <a:pt x="19" y="275"/>
                    </a:lnTo>
                    <a:lnTo>
                      <a:pt x="28" y="289"/>
                    </a:lnTo>
                    <a:lnTo>
                      <a:pt x="33" y="302"/>
                    </a:lnTo>
                    <a:lnTo>
                      <a:pt x="44" y="314"/>
                    </a:lnTo>
                    <a:lnTo>
                      <a:pt x="55" y="322"/>
                    </a:lnTo>
                    <a:lnTo>
                      <a:pt x="47" y="329"/>
                    </a:lnTo>
                    <a:lnTo>
                      <a:pt x="33" y="318"/>
                    </a:lnTo>
                    <a:lnTo>
                      <a:pt x="25" y="306"/>
                    </a:lnTo>
                    <a:lnTo>
                      <a:pt x="17" y="294"/>
                    </a:lnTo>
                    <a:lnTo>
                      <a:pt x="8" y="279"/>
                    </a:lnTo>
                    <a:lnTo>
                      <a:pt x="6" y="263"/>
                    </a:lnTo>
                    <a:lnTo>
                      <a:pt x="3" y="248"/>
                    </a:lnTo>
                    <a:lnTo>
                      <a:pt x="0" y="232"/>
                    </a:lnTo>
                    <a:lnTo>
                      <a:pt x="3" y="215"/>
                    </a:lnTo>
                    <a:lnTo>
                      <a:pt x="14" y="215"/>
                    </a:lnTo>
                    <a:close/>
                    <a:moveTo>
                      <a:pt x="55" y="322"/>
                    </a:moveTo>
                    <a:lnTo>
                      <a:pt x="55" y="322"/>
                    </a:lnTo>
                    <a:lnTo>
                      <a:pt x="50" y="327"/>
                    </a:lnTo>
                    <a:lnTo>
                      <a:pt x="55" y="322"/>
                    </a:lnTo>
                    <a:close/>
                    <a:moveTo>
                      <a:pt x="55" y="322"/>
                    </a:moveTo>
                    <a:lnTo>
                      <a:pt x="55" y="322"/>
                    </a:lnTo>
                    <a:lnTo>
                      <a:pt x="47" y="329"/>
                    </a:lnTo>
                    <a:lnTo>
                      <a:pt x="55" y="322"/>
                    </a:lnTo>
                    <a:close/>
                    <a:moveTo>
                      <a:pt x="55" y="322"/>
                    </a:moveTo>
                    <a:lnTo>
                      <a:pt x="55" y="324"/>
                    </a:lnTo>
                    <a:lnTo>
                      <a:pt x="50" y="327"/>
                    </a:lnTo>
                    <a:lnTo>
                      <a:pt x="55" y="322"/>
                    </a:lnTo>
                    <a:close/>
                    <a:moveTo>
                      <a:pt x="55" y="324"/>
                    </a:moveTo>
                    <a:lnTo>
                      <a:pt x="58" y="327"/>
                    </a:lnTo>
                    <a:lnTo>
                      <a:pt x="64" y="329"/>
                    </a:lnTo>
                    <a:lnTo>
                      <a:pt x="55" y="337"/>
                    </a:lnTo>
                    <a:lnTo>
                      <a:pt x="50" y="333"/>
                    </a:lnTo>
                    <a:lnTo>
                      <a:pt x="47" y="329"/>
                    </a:lnTo>
                    <a:lnTo>
                      <a:pt x="55" y="324"/>
                    </a:lnTo>
                    <a:close/>
                    <a:moveTo>
                      <a:pt x="64" y="329"/>
                    </a:moveTo>
                    <a:lnTo>
                      <a:pt x="69" y="333"/>
                    </a:lnTo>
                    <a:lnTo>
                      <a:pt x="72" y="335"/>
                    </a:lnTo>
                    <a:lnTo>
                      <a:pt x="66" y="341"/>
                    </a:lnTo>
                    <a:lnTo>
                      <a:pt x="61" y="339"/>
                    </a:lnTo>
                    <a:lnTo>
                      <a:pt x="55" y="337"/>
                    </a:lnTo>
                    <a:lnTo>
                      <a:pt x="64" y="329"/>
                    </a:lnTo>
                    <a:close/>
                    <a:moveTo>
                      <a:pt x="72" y="335"/>
                    </a:moveTo>
                    <a:lnTo>
                      <a:pt x="86" y="339"/>
                    </a:lnTo>
                    <a:lnTo>
                      <a:pt x="100" y="343"/>
                    </a:lnTo>
                    <a:lnTo>
                      <a:pt x="111" y="345"/>
                    </a:lnTo>
                    <a:lnTo>
                      <a:pt x="122" y="345"/>
                    </a:lnTo>
                    <a:lnTo>
                      <a:pt x="122" y="353"/>
                    </a:lnTo>
                    <a:lnTo>
                      <a:pt x="111" y="353"/>
                    </a:lnTo>
                    <a:lnTo>
                      <a:pt x="97" y="351"/>
                    </a:lnTo>
                    <a:lnTo>
                      <a:pt x="83" y="347"/>
                    </a:lnTo>
                    <a:lnTo>
                      <a:pt x="66" y="341"/>
                    </a:lnTo>
                    <a:lnTo>
                      <a:pt x="72" y="335"/>
                    </a:lnTo>
                    <a:close/>
                    <a:moveTo>
                      <a:pt x="122" y="345"/>
                    </a:moveTo>
                    <a:lnTo>
                      <a:pt x="155" y="339"/>
                    </a:lnTo>
                    <a:lnTo>
                      <a:pt x="183" y="329"/>
                    </a:lnTo>
                    <a:lnTo>
                      <a:pt x="188" y="337"/>
                    </a:lnTo>
                    <a:lnTo>
                      <a:pt x="174" y="341"/>
                    </a:lnTo>
                    <a:lnTo>
                      <a:pt x="158" y="347"/>
                    </a:lnTo>
                    <a:lnTo>
                      <a:pt x="141" y="349"/>
                    </a:lnTo>
                    <a:lnTo>
                      <a:pt x="122" y="353"/>
                    </a:lnTo>
                    <a:lnTo>
                      <a:pt x="122" y="345"/>
                    </a:lnTo>
                    <a:close/>
                    <a:moveTo>
                      <a:pt x="183" y="329"/>
                    </a:moveTo>
                    <a:lnTo>
                      <a:pt x="199" y="324"/>
                    </a:lnTo>
                    <a:lnTo>
                      <a:pt x="213" y="318"/>
                    </a:lnTo>
                    <a:lnTo>
                      <a:pt x="230" y="314"/>
                    </a:lnTo>
                    <a:lnTo>
                      <a:pt x="249" y="314"/>
                    </a:lnTo>
                    <a:lnTo>
                      <a:pt x="249" y="322"/>
                    </a:lnTo>
                    <a:lnTo>
                      <a:pt x="232" y="324"/>
                    </a:lnTo>
                    <a:lnTo>
                      <a:pt x="216" y="327"/>
                    </a:lnTo>
                    <a:lnTo>
                      <a:pt x="202" y="331"/>
                    </a:lnTo>
                    <a:lnTo>
                      <a:pt x="188" y="337"/>
                    </a:lnTo>
                    <a:lnTo>
                      <a:pt x="183" y="329"/>
                    </a:lnTo>
                    <a:close/>
                    <a:moveTo>
                      <a:pt x="249" y="314"/>
                    </a:moveTo>
                    <a:lnTo>
                      <a:pt x="260" y="314"/>
                    </a:lnTo>
                    <a:lnTo>
                      <a:pt x="268" y="316"/>
                    </a:lnTo>
                    <a:lnTo>
                      <a:pt x="266" y="324"/>
                    </a:lnTo>
                    <a:lnTo>
                      <a:pt x="257" y="322"/>
                    </a:lnTo>
                    <a:lnTo>
                      <a:pt x="249" y="322"/>
                    </a:lnTo>
                    <a:lnTo>
                      <a:pt x="249" y="314"/>
                    </a:lnTo>
                    <a:close/>
                    <a:moveTo>
                      <a:pt x="268" y="316"/>
                    </a:moveTo>
                    <a:lnTo>
                      <a:pt x="285" y="322"/>
                    </a:lnTo>
                    <a:lnTo>
                      <a:pt x="299" y="333"/>
                    </a:lnTo>
                    <a:lnTo>
                      <a:pt x="315" y="345"/>
                    </a:lnTo>
                    <a:lnTo>
                      <a:pt x="327" y="360"/>
                    </a:lnTo>
                    <a:lnTo>
                      <a:pt x="318" y="364"/>
                    </a:lnTo>
                    <a:lnTo>
                      <a:pt x="304" y="351"/>
                    </a:lnTo>
                    <a:lnTo>
                      <a:pt x="293" y="339"/>
                    </a:lnTo>
                    <a:lnTo>
                      <a:pt x="279" y="331"/>
                    </a:lnTo>
                    <a:lnTo>
                      <a:pt x="266" y="324"/>
                    </a:lnTo>
                    <a:lnTo>
                      <a:pt x="268" y="316"/>
                    </a:lnTo>
                    <a:close/>
                    <a:moveTo>
                      <a:pt x="327" y="360"/>
                    </a:moveTo>
                    <a:lnTo>
                      <a:pt x="340" y="374"/>
                    </a:lnTo>
                    <a:lnTo>
                      <a:pt x="349" y="388"/>
                    </a:lnTo>
                    <a:lnTo>
                      <a:pt x="354" y="403"/>
                    </a:lnTo>
                    <a:lnTo>
                      <a:pt x="360" y="417"/>
                    </a:lnTo>
                    <a:lnTo>
                      <a:pt x="346" y="417"/>
                    </a:lnTo>
                    <a:lnTo>
                      <a:pt x="343" y="405"/>
                    </a:lnTo>
                    <a:lnTo>
                      <a:pt x="338" y="393"/>
                    </a:lnTo>
                    <a:lnTo>
                      <a:pt x="329" y="378"/>
                    </a:lnTo>
                    <a:lnTo>
                      <a:pt x="318" y="364"/>
                    </a:lnTo>
                    <a:lnTo>
                      <a:pt x="327" y="360"/>
                    </a:lnTo>
                    <a:close/>
                    <a:moveTo>
                      <a:pt x="360" y="417"/>
                    </a:moveTo>
                    <a:lnTo>
                      <a:pt x="357" y="428"/>
                    </a:lnTo>
                    <a:lnTo>
                      <a:pt x="354" y="438"/>
                    </a:lnTo>
                    <a:lnTo>
                      <a:pt x="343" y="434"/>
                    </a:lnTo>
                    <a:lnTo>
                      <a:pt x="346" y="428"/>
                    </a:lnTo>
                    <a:lnTo>
                      <a:pt x="346" y="417"/>
                    </a:lnTo>
                    <a:lnTo>
                      <a:pt x="360" y="417"/>
                    </a:lnTo>
                    <a:close/>
                  </a:path>
                </a:pathLst>
              </a:custGeom>
              <a:solidFill>
                <a:srgbClr val="1F1A17"/>
              </a:solidFill>
              <a:ln w="9525">
                <a:noFill/>
                <a:round/>
                <a:headEnd/>
                <a:tailEnd/>
              </a:ln>
            </p:spPr>
            <p:txBody>
              <a:bodyPr/>
              <a:lstStyle/>
              <a:p>
                <a:endParaRPr lang="de-DE"/>
              </a:p>
            </p:txBody>
          </p:sp>
          <p:sp>
            <p:nvSpPr>
              <p:cNvPr id="19" name="Rectangle 43"/>
              <p:cNvSpPr>
                <a:spLocks noChangeArrowheads="1"/>
              </p:cNvSpPr>
              <p:nvPr/>
            </p:nvSpPr>
            <p:spPr bwMode="auto">
              <a:xfrm>
                <a:off x="2248" y="2762"/>
                <a:ext cx="726" cy="207"/>
              </a:xfrm>
              <a:prstGeom prst="rect">
                <a:avLst/>
              </a:prstGeom>
              <a:noFill/>
              <a:ln w="9525">
                <a:noFill/>
                <a:miter lim="800000"/>
                <a:headEnd/>
                <a:tailEnd/>
              </a:ln>
            </p:spPr>
            <p:txBody>
              <a:bodyPr lIns="0" tIns="0" rIns="0" bIns="0">
                <a:spAutoFit/>
              </a:bodyPr>
              <a:lstStyle/>
              <a:p>
                <a:endParaRPr lang="de-DE" sz="2000">
                  <a:latin typeface="Arial Narrow" pitchFamily="34" charset="0"/>
                </a:endParaRPr>
              </a:p>
            </p:txBody>
          </p:sp>
          <p:sp>
            <p:nvSpPr>
              <p:cNvPr id="20" name="Rectangle 44"/>
              <p:cNvSpPr>
                <a:spLocks noChangeArrowheads="1"/>
              </p:cNvSpPr>
              <p:nvPr/>
            </p:nvSpPr>
            <p:spPr bwMode="auto">
              <a:xfrm>
                <a:off x="2226" y="3124"/>
                <a:ext cx="794" cy="373"/>
              </a:xfrm>
              <a:prstGeom prst="rect">
                <a:avLst/>
              </a:prstGeom>
              <a:noFill/>
              <a:ln w="9525">
                <a:noFill/>
                <a:miter lim="800000"/>
                <a:headEnd/>
                <a:tailEnd/>
              </a:ln>
            </p:spPr>
            <p:txBody>
              <a:bodyPr lIns="0" tIns="0" rIns="0" bIns="0">
                <a:spAutoFit/>
              </a:bodyPr>
              <a:lstStyle/>
              <a:p>
                <a:endParaRPr lang="de-DE" sz="3600">
                  <a:solidFill>
                    <a:schemeClr val="folHlink"/>
                  </a:solidFill>
                </a:endParaRPr>
              </a:p>
            </p:txBody>
          </p:sp>
          <p:sp>
            <p:nvSpPr>
              <p:cNvPr id="21" name="Freeform 45"/>
              <p:cNvSpPr>
                <a:spLocks/>
              </p:cNvSpPr>
              <p:nvPr/>
            </p:nvSpPr>
            <p:spPr bwMode="auto">
              <a:xfrm>
                <a:off x="1636" y="2892"/>
                <a:ext cx="432" cy="407"/>
              </a:xfrm>
              <a:custGeom>
                <a:avLst/>
                <a:gdLst>
                  <a:gd name="T0" fmla="*/ 432 w 432"/>
                  <a:gd name="T1" fmla="*/ 173 h 407"/>
                  <a:gd name="T2" fmla="*/ 418 w 432"/>
                  <a:gd name="T3" fmla="*/ 146 h 407"/>
                  <a:gd name="T4" fmla="*/ 387 w 432"/>
                  <a:gd name="T5" fmla="*/ 87 h 407"/>
                  <a:gd name="T6" fmla="*/ 357 w 432"/>
                  <a:gd name="T7" fmla="*/ 27 h 407"/>
                  <a:gd name="T8" fmla="*/ 343 w 432"/>
                  <a:gd name="T9" fmla="*/ 0 h 407"/>
                  <a:gd name="T10" fmla="*/ 340 w 432"/>
                  <a:gd name="T11" fmla="*/ 23 h 407"/>
                  <a:gd name="T12" fmla="*/ 335 w 432"/>
                  <a:gd name="T13" fmla="*/ 45 h 407"/>
                  <a:gd name="T14" fmla="*/ 327 w 432"/>
                  <a:gd name="T15" fmla="*/ 64 h 407"/>
                  <a:gd name="T16" fmla="*/ 316 w 432"/>
                  <a:gd name="T17" fmla="*/ 80 h 407"/>
                  <a:gd name="T18" fmla="*/ 299 w 432"/>
                  <a:gd name="T19" fmla="*/ 95 h 407"/>
                  <a:gd name="T20" fmla="*/ 282 w 432"/>
                  <a:gd name="T21" fmla="*/ 107 h 407"/>
                  <a:gd name="T22" fmla="*/ 274 w 432"/>
                  <a:gd name="T23" fmla="*/ 111 h 407"/>
                  <a:gd name="T24" fmla="*/ 263 w 432"/>
                  <a:gd name="T25" fmla="*/ 113 h 407"/>
                  <a:gd name="T26" fmla="*/ 252 w 432"/>
                  <a:gd name="T27" fmla="*/ 115 h 407"/>
                  <a:gd name="T28" fmla="*/ 241 w 432"/>
                  <a:gd name="T29" fmla="*/ 115 h 407"/>
                  <a:gd name="T30" fmla="*/ 219 w 432"/>
                  <a:gd name="T31" fmla="*/ 113 h 407"/>
                  <a:gd name="T32" fmla="*/ 197 w 432"/>
                  <a:gd name="T33" fmla="*/ 105 h 407"/>
                  <a:gd name="T34" fmla="*/ 174 w 432"/>
                  <a:gd name="T35" fmla="*/ 97 h 407"/>
                  <a:gd name="T36" fmla="*/ 150 w 432"/>
                  <a:gd name="T37" fmla="*/ 89 h 407"/>
                  <a:gd name="T38" fmla="*/ 138 w 432"/>
                  <a:gd name="T39" fmla="*/ 87 h 407"/>
                  <a:gd name="T40" fmla="*/ 125 w 432"/>
                  <a:gd name="T41" fmla="*/ 84 h 407"/>
                  <a:gd name="T42" fmla="*/ 111 w 432"/>
                  <a:gd name="T43" fmla="*/ 84 h 407"/>
                  <a:gd name="T44" fmla="*/ 100 w 432"/>
                  <a:gd name="T45" fmla="*/ 84 h 407"/>
                  <a:gd name="T46" fmla="*/ 89 w 432"/>
                  <a:gd name="T47" fmla="*/ 87 h 407"/>
                  <a:gd name="T48" fmla="*/ 78 w 432"/>
                  <a:gd name="T49" fmla="*/ 89 h 407"/>
                  <a:gd name="T50" fmla="*/ 69 w 432"/>
                  <a:gd name="T51" fmla="*/ 93 h 407"/>
                  <a:gd name="T52" fmla="*/ 58 w 432"/>
                  <a:gd name="T53" fmla="*/ 97 h 407"/>
                  <a:gd name="T54" fmla="*/ 42 w 432"/>
                  <a:gd name="T55" fmla="*/ 109 h 407"/>
                  <a:gd name="T56" fmla="*/ 28 w 432"/>
                  <a:gd name="T57" fmla="*/ 124 h 407"/>
                  <a:gd name="T58" fmla="*/ 17 w 432"/>
                  <a:gd name="T59" fmla="*/ 140 h 407"/>
                  <a:gd name="T60" fmla="*/ 8 w 432"/>
                  <a:gd name="T61" fmla="*/ 159 h 407"/>
                  <a:gd name="T62" fmla="*/ 3 w 432"/>
                  <a:gd name="T63" fmla="*/ 179 h 407"/>
                  <a:gd name="T64" fmla="*/ 0 w 432"/>
                  <a:gd name="T65" fmla="*/ 200 h 407"/>
                  <a:gd name="T66" fmla="*/ 0 w 432"/>
                  <a:gd name="T67" fmla="*/ 221 h 407"/>
                  <a:gd name="T68" fmla="*/ 3 w 432"/>
                  <a:gd name="T69" fmla="*/ 239 h 407"/>
                  <a:gd name="T70" fmla="*/ 8 w 432"/>
                  <a:gd name="T71" fmla="*/ 260 h 407"/>
                  <a:gd name="T72" fmla="*/ 17 w 432"/>
                  <a:gd name="T73" fmla="*/ 279 h 407"/>
                  <a:gd name="T74" fmla="*/ 28 w 432"/>
                  <a:gd name="T75" fmla="*/ 293 h 407"/>
                  <a:gd name="T76" fmla="*/ 42 w 432"/>
                  <a:gd name="T77" fmla="*/ 307 h 407"/>
                  <a:gd name="T78" fmla="*/ 61 w 432"/>
                  <a:gd name="T79" fmla="*/ 318 h 407"/>
                  <a:gd name="T80" fmla="*/ 80 w 432"/>
                  <a:gd name="T81" fmla="*/ 324 h 407"/>
                  <a:gd name="T82" fmla="*/ 100 w 432"/>
                  <a:gd name="T83" fmla="*/ 328 h 407"/>
                  <a:gd name="T84" fmla="*/ 116 w 432"/>
                  <a:gd name="T85" fmla="*/ 330 h 407"/>
                  <a:gd name="T86" fmla="*/ 133 w 432"/>
                  <a:gd name="T87" fmla="*/ 326 h 407"/>
                  <a:gd name="T88" fmla="*/ 150 w 432"/>
                  <a:gd name="T89" fmla="*/ 324 h 407"/>
                  <a:gd name="T90" fmla="*/ 163 w 432"/>
                  <a:gd name="T91" fmla="*/ 318 h 407"/>
                  <a:gd name="T92" fmla="*/ 180 w 432"/>
                  <a:gd name="T93" fmla="*/ 314 h 407"/>
                  <a:gd name="T94" fmla="*/ 208 w 432"/>
                  <a:gd name="T95" fmla="*/ 303 h 407"/>
                  <a:gd name="T96" fmla="*/ 241 w 432"/>
                  <a:gd name="T97" fmla="*/ 299 h 407"/>
                  <a:gd name="T98" fmla="*/ 249 w 432"/>
                  <a:gd name="T99" fmla="*/ 299 h 407"/>
                  <a:gd name="T100" fmla="*/ 255 w 432"/>
                  <a:gd name="T101" fmla="*/ 301 h 407"/>
                  <a:gd name="T102" fmla="*/ 263 w 432"/>
                  <a:gd name="T103" fmla="*/ 303 h 407"/>
                  <a:gd name="T104" fmla="*/ 271 w 432"/>
                  <a:gd name="T105" fmla="*/ 307 h 407"/>
                  <a:gd name="T106" fmla="*/ 285 w 432"/>
                  <a:gd name="T107" fmla="*/ 320 h 407"/>
                  <a:gd name="T108" fmla="*/ 302 w 432"/>
                  <a:gd name="T109" fmla="*/ 336 h 407"/>
                  <a:gd name="T110" fmla="*/ 316 w 432"/>
                  <a:gd name="T111" fmla="*/ 353 h 407"/>
                  <a:gd name="T112" fmla="*/ 329 w 432"/>
                  <a:gd name="T113" fmla="*/ 371 h 407"/>
                  <a:gd name="T114" fmla="*/ 338 w 432"/>
                  <a:gd name="T115" fmla="*/ 390 h 407"/>
                  <a:gd name="T116" fmla="*/ 346 w 432"/>
                  <a:gd name="T117" fmla="*/ 407 h 407"/>
                  <a:gd name="T118" fmla="*/ 360 w 432"/>
                  <a:gd name="T119" fmla="*/ 371 h 407"/>
                  <a:gd name="T120" fmla="*/ 390 w 432"/>
                  <a:gd name="T121" fmla="*/ 291 h 407"/>
                  <a:gd name="T122" fmla="*/ 421 w 432"/>
                  <a:gd name="T123" fmla="*/ 208 h 407"/>
                  <a:gd name="T124" fmla="*/ 432 w 432"/>
                  <a:gd name="T125" fmla="*/ 17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2"/>
                  <a:gd name="T190" fmla="*/ 0 h 407"/>
                  <a:gd name="T191" fmla="*/ 432 w 432"/>
                  <a:gd name="T192" fmla="*/ 407 h 40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2" h="407">
                    <a:moveTo>
                      <a:pt x="432" y="173"/>
                    </a:moveTo>
                    <a:lnTo>
                      <a:pt x="418" y="146"/>
                    </a:lnTo>
                    <a:lnTo>
                      <a:pt x="387" y="87"/>
                    </a:lnTo>
                    <a:lnTo>
                      <a:pt x="357" y="27"/>
                    </a:lnTo>
                    <a:lnTo>
                      <a:pt x="343" y="0"/>
                    </a:lnTo>
                    <a:lnTo>
                      <a:pt x="340" y="23"/>
                    </a:lnTo>
                    <a:lnTo>
                      <a:pt x="335" y="45"/>
                    </a:lnTo>
                    <a:lnTo>
                      <a:pt x="327" y="64"/>
                    </a:lnTo>
                    <a:lnTo>
                      <a:pt x="316" y="80"/>
                    </a:lnTo>
                    <a:lnTo>
                      <a:pt x="299" y="95"/>
                    </a:lnTo>
                    <a:lnTo>
                      <a:pt x="282" y="107"/>
                    </a:lnTo>
                    <a:lnTo>
                      <a:pt x="274" y="111"/>
                    </a:lnTo>
                    <a:lnTo>
                      <a:pt x="263" y="113"/>
                    </a:lnTo>
                    <a:lnTo>
                      <a:pt x="252" y="115"/>
                    </a:lnTo>
                    <a:lnTo>
                      <a:pt x="241" y="115"/>
                    </a:lnTo>
                    <a:lnTo>
                      <a:pt x="219" y="113"/>
                    </a:lnTo>
                    <a:lnTo>
                      <a:pt x="197" y="105"/>
                    </a:lnTo>
                    <a:lnTo>
                      <a:pt x="174" y="97"/>
                    </a:lnTo>
                    <a:lnTo>
                      <a:pt x="150" y="89"/>
                    </a:lnTo>
                    <a:lnTo>
                      <a:pt x="138" y="87"/>
                    </a:lnTo>
                    <a:lnTo>
                      <a:pt x="125" y="84"/>
                    </a:lnTo>
                    <a:lnTo>
                      <a:pt x="111" y="84"/>
                    </a:lnTo>
                    <a:lnTo>
                      <a:pt x="100" y="84"/>
                    </a:lnTo>
                    <a:lnTo>
                      <a:pt x="89" y="87"/>
                    </a:lnTo>
                    <a:lnTo>
                      <a:pt x="78" y="89"/>
                    </a:lnTo>
                    <a:lnTo>
                      <a:pt x="69" y="93"/>
                    </a:lnTo>
                    <a:lnTo>
                      <a:pt x="58" y="97"/>
                    </a:lnTo>
                    <a:lnTo>
                      <a:pt x="42" y="109"/>
                    </a:lnTo>
                    <a:lnTo>
                      <a:pt x="28" y="124"/>
                    </a:lnTo>
                    <a:lnTo>
                      <a:pt x="17" y="140"/>
                    </a:lnTo>
                    <a:lnTo>
                      <a:pt x="8" y="159"/>
                    </a:lnTo>
                    <a:lnTo>
                      <a:pt x="3" y="179"/>
                    </a:lnTo>
                    <a:lnTo>
                      <a:pt x="0" y="200"/>
                    </a:lnTo>
                    <a:lnTo>
                      <a:pt x="0" y="221"/>
                    </a:lnTo>
                    <a:lnTo>
                      <a:pt x="3" y="239"/>
                    </a:lnTo>
                    <a:lnTo>
                      <a:pt x="8" y="260"/>
                    </a:lnTo>
                    <a:lnTo>
                      <a:pt x="17" y="279"/>
                    </a:lnTo>
                    <a:lnTo>
                      <a:pt x="28" y="293"/>
                    </a:lnTo>
                    <a:lnTo>
                      <a:pt x="42" y="307"/>
                    </a:lnTo>
                    <a:lnTo>
                      <a:pt x="61" y="318"/>
                    </a:lnTo>
                    <a:lnTo>
                      <a:pt x="80" y="324"/>
                    </a:lnTo>
                    <a:lnTo>
                      <a:pt x="100" y="328"/>
                    </a:lnTo>
                    <a:lnTo>
                      <a:pt x="116" y="330"/>
                    </a:lnTo>
                    <a:lnTo>
                      <a:pt x="133" y="326"/>
                    </a:lnTo>
                    <a:lnTo>
                      <a:pt x="150" y="324"/>
                    </a:lnTo>
                    <a:lnTo>
                      <a:pt x="163" y="318"/>
                    </a:lnTo>
                    <a:lnTo>
                      <a:pt x="180" y="314"/>
                    </a:lnTo>
                    <a:lnTo>
                      <a:pt x="208" y="303"/>
                    </a:lnTo>
                    <a:lnTo>
                      <a:pt x="241" y="299"/>
                    </a:lnTo>
                    <a:lnTo>
                      <a:pt x="249" y="299"/>
                    </a:lnTo>
                    <a:lnTo>
                      <a:pt x="255" y="301"/>
                    </a:lnTo>
                    <a:lnTo>
                      <a:pt x="263" y="303"/>
                    </a:lnTo>
                    <a:lnTo>
                      <a:pt x="271" y="307"/>
                    </a:lnTo>
                    <a:lnTo>
                      <a:pt x="285" y="320"/>
                    </a:lnTo>
                    <a:lnTo>
                      <a:pt x="302" y="336"/>
                    </a:lnTo>
                    <a:lnTo>
                      <a:pt x="316" y="353"/>
                    </a:lnTo>
                    <a:lnTo>
                      <a:pt x="329" y="371"/>
                    </a:lnTo>
                    <a:lnTo>
                      <a:pt x="338" y="390"/>
                    </a:lnTo>
                    <a:lnTo>
                      <a:pt x="346" y="407"/>
                    </a:lnTo>
                    <a:lnTo>
                      <a:pt x="360" y="371"/>
                    </a:lnTo>
                    <a:lnTo>
                      <a:pt x="390" y="291"/>
                    </a:lnTo>
                    <a:lnTo>
                      <a:pt x="421" y="208"/>
                    </a:lnTo>
                    <a:lnTo>
                      <a:pt x="432" y="173"/>
                    </a:lnTo>
                    <a:close/>
                  </a:path>
                </a:pathLst>
              </a:custGeom>
              <a:solidFill>
                <a:srgbClr val="92D050"/>
              </a:solidFill>
              <a:ln w="9525">
                <a:noFill/>
                <a:round/>
                <a:headEnd/>
                <a:tailEnd/>
              </a:ln>
            </p:spPr>
            <p:txBody>
              <a:bodyPr/>
              <a:lstStyle/>
              <a:p>
                <a:endParaRPr lang="de-DE"/>
              </a:p>
            </p:txBody>
          </p:sp>
        </p:grpSp>
        <p:sp>
          <p:nvSpPr>
            <p:cNvPr id="7" name="Textfeld 86"/>
            <p:cNvSpPr txBox="1">
              <a:spLocks noChangeArrowheads="1"/>
            </p:cNvSpPr>
            <p:nvPr/>
          </p:nvSpPr>
          <p:spPr bwMode="auto">
            <a:xfrm>
              <a:off x="2127" y="2925"/>
              <a:ext cx="621" cy="764"/>
            </a:xfrm>
            <a:prstGeom prst="rect">
              <a:avLst/>
            </a:prstGeom>
            <a:noFill/>
            <a:ln w="9525">
              <a:noFill/>
              <a:miter lim="800000"/>
              <a:headEnd/>
              <a:tailEnd/>
            </a:ln>
          </p:spPr>
          <p:txBody>
            <a:bodyPr>
              <a:spAutoFit/>
            </a:bodyPr>
            <a:lstStyle/>
            <a:p>
              <a:r>
                <a:rPr lang="de-DE" sz="1600" b="1" dirty="0" smtClean="0">
                  <a:solidFill>
                    <a:schemeClr val="bg1"/>
                  </a:solidFill>
                </a:rPr>
                <a:t>Unternehmer:</a:t>
              </a:r>
            </a:p>
            <a:p>
              <a:endParaRPr lang="de-DE" sz="1600" b="1" dirty="0" smtClean="0">
                <a:solidFill>
                  <a:schemeClr val="bg1"/>
                </a:solidFill>
              </a:endParaRPr>
            </a:p>
            <a:p>
              <a:r>
                <a:rPr lang="de-DE" sz="1600" dirty="0" smtClean="0">
                  <a:solidFill>
                    <a:schemeClr val="bg1"/>
                  </a:solidFill>
                </a:rPr>
                <a:t>Ermöglichen</a:t>
              </a:r>
            </a:p>
            <a:p>
              <a:r>
                <a:rPr lang="de-DE" sz="1600" dirty="0" smtClean="0">
                  <a:solidFill>
                    <a:schemeClr val="bg1"/>
                  </a:solidFill>
                </a:rPr>
                <a:t>durch </a:t>
              </a:r>
            </a:p>
            <a:p>
              <a:r>
                <a:rPr lang="de-DE" sz="1600" dirty="0" smtClean="0">
                  <a:solidFill>
                    <a:schemeClr val="bg1"/>
                  </a:solidFill>
                </a:rPr>
                <a:t>Angebote und Rahmen-</a:t>
              </a:r>
              <a:r>
                <a:rPr lang="de-DE" sz="1600" dirty="0" err="1" smtClean="0">
                  <a:solidFill>
                    <a:schemeClr val="bg1"/>
                  </a:solidFill>
                </a:rPr>
                <a:t>bedingungen</a:t>
              </a:r>
              <a:endParaRPr lang="de-DE" sz="1600" dirty="0">
                <a:solidFill>
                  <a:schemeClr val="bg1"/>
                </a:solidFill>
              </a:endParaRPr>
            </a:p>
          </p:txBody>
        </p:sp>
        <p:sp>
          <p:nvSpPr>
            <p:cNvPr id="8" name="Textfeld 127"/>
            <p:cNvSpPr txBox="1">
              <a:spLocks noChangeArrowheads="1"/>
            </p:cNvSpPr>
            <p:nvPr/>
          </p:nvSpPr>
          <p:spPr bwMode="auto">
            <a:xfrm>
              <a:off x="2909" y="2949"/>
              <a:ext cx="777" cy="557"/>
            </a:xfrm>
            <a:prstGeom prst="rect">
              <a:avLst/>
            </a:prstGeom>
            <a:noFill/>
            <a:ln w="9525">
              <a:noFill/>
              <a:miter lim="800000"/>
              <a:headEnd/>
              <a:tailEnd/>
            </a:ln>
          </p:spPr>
          <p:txBody>
            <a:bodyPr>
              <a:spAutoFit/>
            </a:bodyPr>
            <a:lstStyle/>
            <a:p>
              <a:r>
                <a:rPr lang="de-DE" sz="1600" b="1" dirty="0" smtClean="0"/>
                <a:t>Mitarbeiter:</a:t>
              </a:r>
            </a:p>
            <a:p>
              <a:endParaRPr lang="de-DE" sz="1600" b="1" dirty="0" smtClean="0"/>
            </a:p>
            <a:p>
              <a:r>
                <a:rPr lang="de-DE" sz="1600" dirty="0" smtClean="0"/>
                <a:t>Ausfüllen und Angebote</a:t>
              </a:r>
            </a:p>
            <a:p>
              <a:r>
                <a:rPr lang="de-DE" sz="1600" dirty="0" smtClean="0"/>
                <a:t>nutzen</a:t>
              </a:r>
              <a:endParaRPr lang="de-DE" sz="1600" dirty="0"/>
            </a:p>
          </p:txBody>
        </p:sp>
      </p:grpSp>
      <p:sp>
        <p:nvSpPr>
          <p:cNvPr id="33" name="Foliennummernplatzhalter 4"/>
          <p:cNvSpPr>
            <a:spLocks noGrp="1"/>
          </p:cNvSpPr>
          <p:nvPr>
            <p:ph type="sldNum" sz="quarter" idx="12"/>
          </p:nvPr>
        </p:nvSpPr>
        <p:spPr bwMode="auto">
          <a:xfrm>
            <a:off x="5978795" y="6319166"/>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10</a:t>
            </a:r>
            <a:endParaRPr lang="de-DE" altLang="de-DE" dirty="0">
              <a:solidFill>
                <a:srgbClr val="0098A1"/>
              </a:solidFill>
            </a:endParaRPr>
          </a:p>
        </p:txBody>
      </p:sp>
      <p:sp>
        <p:nvSpPr>
          <p:cNvPr id="34" name="Rechteck 33"/>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7144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Wertschätzung ist …</a:t>
            </a:r>
            <a:endParaRPr lang="de-DE" dirty="0"/>
          </a:p>
        </p:txBody>
      </p:sp>
      <p:sp>
        <p:nvSpPr>
          <p:cNvPr id="3" name="Inhaltsplatzhalter 2"/>
          <p:cNvSpPr>
            <a:spLocks noGrp="1"/>
          </p:cNvSpPr>
          <p:nvPr>
            <p:ph idx="1"/>
          </p:nvPr>
        </p:nvSpPr>
        <p:spPr>
          <a:xfrm>
            <a:off x="467544" y="1484784"/>
            <a:ext cx="8229600" cy="4248472"/>
          </a:xfrm>
        </p:spPr>
        <p:txBody>
          <a:bodyPr>
            <a:normAutofit fontScale="92500" lnSpcReduction="10000"/>
          </a:bodyPr>
          <a:lstStyle/>
          <a:p>
            <a:pPr marL="0" indent="0">
              <a:buNone/>
            </a:pPr>
            <a:r>
              <a:rPr lang="de-DE" dirty="0" smtClean="0"/>
              <a:t>… </a:t>
            </a:r>
            <a:r>
              <a:rPr lang="de-DE" sz="2000" b="1" dirty="0" smtClean="0"/>
              <a:t>eine </a:t>
            </a:r>
            <a:r>
              <a:rPr lang="de-DE" sz="2000" b="1" dirty="0"/>
              <a:t>Würdigung des Verhaltens oder der Leistung des anderen </a:t>
            </a:r>
            <a:endParaRPr lang="de-DE" sz="2000" b="1" dirty="0" smtClean="0"/>
          </a:p>
          <a:p>
            <a:pPr marL="0" indent="0">
              <a:buNone/>
            </a:pPr>
            <a:r>
              <a:rPr lang="de-DE" sz="2000" b="1" dirty="0" smtClean="0"/>
              <a:t>Wertschätzung  „von oben“ ist besonders angenehm</a:t>
            </a:r>
          </a:p>
          <a:p>
            <a:pPr marL="0" indent="0">
              <a:buNone/>
            </a:pPr>
            <a:endParaRPr lang="de-DE" sz="2000" b="1" dirty="0" smtClean="0"/>
          </a:p>
          <a:p>
            <a:pPr marL="0" indent="0">
              <a:buNone/>
            </a:pPr>
            <a:r>
              <a:rPr lang="de-DE" sz="2000" b="1" dirty="0" smtClean="0"/>
              <a:t>Formen der Wertschätzung</a:t>
            </a:r>
          </a:p>
          <a:p>
            <a:r>
              <a:rPr lang="de-DE" sz="2000" dirty="0" smtClean="0"/>
              <a:t>Verantwortungsübergabe</a:t>
            </a:r>
          </a:p>
          <a:p>
            <a:r>
              <a:rPr lang="de-DE" sz="2000" dirty="0" smtClean="0"/>
              <a:t>Mitarbeiter um Rat fragen</a:t>
            </a:r>
          </a:p>
          <a:p>
            <a:r>
              <a:rPr lang="de-DE" sz="2000" dirty="0" smtClean="0"/>
              <a:t>Information(</a:t>
            </a:r>
            <a:r>
              <a:rPr lang="de-DE" sz="2000" dirty="0" err="1" smtClean="0"/>
              <a:t>spreisgabe</a:t>
            </a:r>
            <a:r>
              <a:rPr lang="de-DE" sz="2000" dirty="0" smtClean="0"/>
              <a:t>)</a:t>
            </a:r>
          </a:p>
          <a:p>
            <a:pPr lvl="0"/>
            <a:r>
              <a:rPr lang="de-DE" sz="2000" dirty="0" smtClean="0"/>
              <a:t>Finanzielle und ideelle Anreize (Prämien, Preise,…) </a:t>
            </a:r>
          </a:p>
          <a:p>
            <a:pPr lvl="0"/>
            <a:r>
              <a:rPr lang="de-DE" sz="2000" dirty="0" smtClean="0"/>
              <a:t>Aufstieg, verbesserte Arbeitsbedingungen</a:t>
            </a:r>
          </a:p>
          <a:p>
            <a:r>
              <a:rPr lang="de-DE" sz="2000" dirty="0" smtClean="0"/>
              <a:t>Respekt, Lob, Komplimente </a:t>
            </a:r>
          </a:p>
          <a:p>
            <a:r>
              <a:rPr lang="de-DE" sz="2000" dirty="0" smtClean="0"/>
              <a:t>Aufmerksamkeit</a:t>
            </a:r>
          </a:p>
          <a:p>
            <a:r>
              <a:rPr lang="de-DE" sz="2000" dirty="0" smtClean="0"/>
              <a:t>Verständnis</a:t>
            </a:r>
          </a:p>
          <a:p>
            <a:endParaRPr lang="de-DE" sz="2000" dirty="0" smtClean="0"/>
          </a:p>
          <a:p>
            <a:endParaRPr lang="de-DE" sz="2000" dirty="0"/>
          </a:p>
          <a:p>
            <a:pPr marL="0" indent="0">
              <a:buNone/>
            </a:pPr>
            <a:endParaRPr lang="de-DE" dirty="0"/>
          </a:p>
        </p:txBody>
      </p:sp>
      <p:sp>
        <p:nvSpPr>
          <p:cNvPr id="7" name="Foliennummernplatzhalter 4"/>
          <p:cNvSpPr>
            <a:spLocks noGrp="1"/>
          </p:cNvSpPr>
          <p:nvPr>
            <p:ph type="sldNum" sz="quarter" idx="12"/>
          </p:nvPr>
        </p:nvSpPr>
        <p:spPr bwMode="auto">
          <a:xfrm>
            <a:off x="6012160"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11</a:t>
            </a:r>
            <a:endParaRPr lang="de-DE" altLang="de-DE" dirty="0">
              <a:solidFill>
                <a:srgbClr val="0098A1"/>
              </a:solidFill>
            </a:endParaRPr>
          </a:p>
        </p:txBody>
      </p:sp>
      <p:sp>
        <p:nvSpPr>
          <p:cNvPr id="5" name="Rechteck 4"/>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hteck 3"/>
          <p:cNvSpPr/>
          <p:nvPr/>
        </p:nvSpPr>
        <p:spPr>
          <a:xfrm>
            <a:off x="7308304" y="5843841"/>
            <a:ext cx="1507144" cy="246221"/>
          </a:xfrm>
          <a:prstGeom prst="rect">
            <a:avLst/>
          </a:prstGeom>
        </p:spPr>
        <p:txBody>
          <a:bodyPr wrap="none">
            <a:spAutoFit/>
          </a:bodyPr>
          <a:lstStyle/>
          <a:p>
            <a:r>
              <a:rPr lang="de-DE" sz="1000" dirty="0"/>
              <a:t>Quelle: Busch et al., 2009</a:t>
            </a:r>
            <a:endParaRPr lang="de-DE" sz="1000" dirty="0"/>
          </a:p>
        </p:txBody>
      </p:sp>
    </p:spTree>
    <p:extLst>
      <p:ext uri="{BB962C8B-B14F-4D97-AF65-F5344CB8AC3E}">
        <p14:creationId xmlns:p14="http://schemas.microsoft.com/office/powerpoint/2010/main" val="177456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de-DE" sz="2800" smtClean="0"/>
              <a:t>Merkmale </a:t>
            </a:r>
            <a:r>
              <a:rPr lang="de-DE" sz="2800" b="1" smtClean="0"/>
              <a:t>echter</a:t>
            </a:r>
            <a:r>
              <a:rPr lang="de-DE" sz="2800" smtClean="0"/>
              <a:t> Wertschätzung</a:t>
            </a:r>
          </a:p>
        </p:txBody>
      </p:sp>
      <p:sp>
        <p:nvSpPr>
          <p:cNvPr id="7173" name="Rectangle 3"/>
          <p:cNvSpPr>
            <a:spLocks noGrp="1" noChangeArrowheads="1"/>
          </p:cNvSpPr>
          <p:nvPr>
            <p:ph type="body" idx="1"/>
          </p:nvPr>
        </p:nvSpPr>
        <p:spPr>
          <a:xfrm>
            <a:off x="539552" y="1628800"/>
            <a:ext cx="8136904" cy="3960440"/>
          </a:xfrm>
        </p:spPr>
        <p:txBody>
          <a:bodyPr>
            <a:normAutofit/>
          </a:bodyPr>
          <a:lstStyle/>
          <a:p>
            <a:pPr eaLnBrk="1" hangingPunct="1">
              <a:lnSpc>
                <a:spcPct val="90000"/>
              </a:lnSpc>
              <a:buFontTx/>
              <a:buNone/>
              <a:defRPr/>
            </a:pPr>
            <a:r>
              <a:rPr lang="de-DE" sz="2000" b="1" dirty="0" smtClean="0"/>
              <a:t>Persönlich adressiert</a:t>
            </a:r>
            <a:r>
              <a:rPr lang="de-DE" sz="2000" dirty="0" smtClean="0"/>
              <a:t> </a:t>
            </a:r>
          </a:p>
          <a:p>
            <a:pPr eaLnBrk="1" hangingPunct="1">
              <a:lnSpc>
                <a:spcPct val="90000"/>
              </a:lnSpc>
              <a:buClr>
                <a:schemeClr val="accent1">
                  <a:lumMod val="50000"/>
                </a:schemeClr>
              </a:buClr>
              <a:buSzPct val="100000"/>
              <a:buFont typeface="Wingdings" pitchFamily="2" charset="2"/>
              <a:buChar char="§"/>
              <a:defRPr/>
            </a:pPr>
            <a:r>
              <a:rPr lang="de-DE" sz="2000" dirty="0" smtClean="0"/>
              <a:t>Ich als Person werde gewürdigt</a:t>
            </a:r>
            <a:endParaRPr lang="de-DE" sz="2000" b="1" dirty="0" smtClean="0"/>
          </a:p>
          <a:p>
            <a:pPr eaLnBrk="1" hangingPunct="1">
              <a:lnSpc>
                <a:spcPct val="90000"/>
              </a:lnSpc>
              <a:spcBef>
                <a:spcPts val="1200"/>
              </a:spcBef>
              <a:buFontTx/>
              <a:buNone/>
              <a:defRPr/>
            </a:pPr>
            <a:r>
              <a:rPr lang="de-DE" sz="2000" b="1" dirty="0" smtClean="0"/>
              <a:t>Konkret und Informativ</a:t>
            </a:r>
            <a:endParaRPr lang="de-DE" sz="2000" dirty="0" smtClean="0"/>
          </a:p>
          <a:p>
            <a:pPr eaLnBrk="1" hangingPunct="1">
              <a:lnSpc>
                <a:spcPct val="90000"/>
              </a:lnSpc>
              <a:defRPr/>
            </a:pPr>
            <a:r>
              <a:rPr lang="de-DE" sz="2000" dirty="0" smtClean="0"/>
              <a:t>Was genau habe ich wann getan?</a:t>
            </a:r>
          </a:p>
          <a:p>
            <a:pPr eaLnBrk="1" hangingPunct="1">
              <a:lnSpc>
                <a:spcPct val="90000"/>
              </a:lnSpc>
              <a:defRPr/>
            </a:pPr>
            <a:r>
              <a:rPr lang="de-DE" sz="2000" dirty="0" smtClean="0"/>
              <a:t>Was hat mein Handeln positiv bewirkt?</a:t>
            </a:r>
          </a:p>
          <a:p>
            <a:pPr eaLnBrk="1" hangingPunct="1">
              <a:lnSpc>
                <a:spcPct val="90000"/>
              </a:lnSpc>
              <a:spcBef>
                <a:spcPts val="1200"/>
              </a:spcBef>
              <a:buFontTx/>
              <a:buNone/>
              <a:defRPr/>
            </a:pPr>
            <a:r>
              <a:rPr lang="de-DE" sz="2000" b="1" dirty="0" smtClean="0"/>
              <a:t>Sprachlich möglichst präzise</a:t>
            </a:r>
          </a:p>
          <a:p>
            <a:pPr>
              <a:lnSpc>
                <a:spcPct val="90000"/>
              </a:lnSpc>
              <a:defRPr/>
            </a:pPr>
            <a:r>
              <a:rPr lang="de-DE" sz="2000" dirty="0" smtClean="0"/>
              <a:t>Sachlich </a:t>
            </a:r>
            <a:r>
              <a:rPr lang="de-DE" sz="2000" dirty="0"/>
              <a:t>–</a:t>
            </a:r>
            <a:r>
              <a:rPr lang="de-DE" sz="2000" dirty="0" smtClean="0"/>
              <a:t> nicht überschwänglich </a:t>
            </a:r>
            <a:r>
              <a:rPr lang="de-DE" sz="2000" dirty="0"/>
              <a:t>–</a:t>
            </a:r>
            <a:r>
              <a:rPr lang="de-DE" sz="2000" dirty="0" smtClean="0"/>
              <a:t> und realistisch</a:t>
            </a:r>
          </a:p>
          <a:p>
            <a:pPr eaLnBrk="1" hangingPunct="1">
              <a:lnSpc>
                <a:spcPct val="90000"/>
              </a:lnSpc>
              <a:defRPr/>
            </a:pPr>
            <a:r>
              <a:rPr lang="de-DE" sz="2000" dirty="0" smtClean="0"/>
              <a:t>Positive Worte</a:t>
            </a:r>
          </a:p>
          <a:p>
            <a:pPr eaLnBrk="1" hangingPunct="1">
              <a:lnSpc>
                <a:spcPct val="90000"/>
              </a:lnSpc>
              <a:defRPr/>
            </a:pPr>
            <a:r>
              <a:rPr lang="de-DE" sz="2000" dirty="0" smtClean="0"/>
              <a:t>Respektvolle und höfliche Formulierungen</a:t>
            </a:r>
          </a:p>
          <a:p>
            <a:pPr marL="0" indent="0">
              <a:lnSpc>
                <a:spcPct val="90000"/>
              </a:lnSpc>
              <a:buNone/>
              <a:defRPr/>
            </a:pPr>
            <a:r>
              <a:rPr lang="de-DE" sz="2000" b="1" dirty="0" smtClean="0"/>
              <a:t>Zeitnah zum Ereignis</a:t>
            </a:r>
            <a:endParaRPr lang="de-DE" sz="2000" b="1" dirty="0"/>
          </a:p>
          <a:p>
            <a:pPr eaLnBrk="1" hangingPunct="1">
              <a:lnSpc>
                <a:spcPct val="90000"/>
              </a:lnSpc>
              <a:defRPr/>
            </a:pPr>
            <a:endParaRPr lang="de-DE" sz="2800" dirty="0" smtClean="0"/>
          </a:p>
        </p:txBody>
      </p:sp>
      <p:sp>
        <p:nvSpPr>
          <p:cNvPr id="6" name="Foliennummernplatzhalter 4"/>
          <p:cNvSpPr>
            <a:spLocks noGrp="1"/>
          </p:cNvSpPr>
          <p:nvPr>
            <p:ph type="sldNum" sz="quarter" idx="12"/>
          </p:nvPr>
        </p:nvSpPr>
        <p:spPr bwMode="auto">
          <a:xfrm>
            <a:off x="6012160"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12</a:t>
            </a:r>
            <a:endParaRPr lang="de-DE" altLang="de-DE" dirty="0">
              <a:solidFill>
                <a:srgbClr val="0098A1"/>
              </a:solidFill>
            </a:endParaRPr>
          </a:p>
        </p:txBody>
      </p:sp>
      <p:sp>
        <p:nvSpPr>
          <p:cNvPr id="5" name="Rechteck 4"/>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hteck 6"/>
          <p:cNvSpPr/>
          <p:nvPr/>
        </p:nvSpPr>
        <p:spPr>
          <a:xfrm>
            <a:off x="7308304" y="5855109"/>
            <a:ext cx="1507144" cy="246221"/>
          </a:xfrm>
          <a:prstGeom prst="rect">
            <a:avLst/>
          </a:prstGeom>
        </p:spPr>
        <p:txBody>
          <a:bodyPr wrap="none">
            <a:spAutoFit/>
          </a:bodyPr>
          <a:lstStyle/>
          <a:p>
            <a:r>
              <a:rPr lang="de-DE" sz="1000" dirty="0"/>
              <a:t>Quelle: Busch et al., 2009</a:t>
            </a:r>
            <a:endParaRPr lang="de-DE" sz="1000" dirty="0"/>
          </a:p>
        </p:txBody>
      </p:sp>
    </p:spTree>
    <p:extLst>
      <p:ext uri="{BB962C8B-B14F-4D97-AF65-F5344CB8AC3E}">
        <p14:creationId xmlns:p14="http://schemas.microsoft.com/office/powerpoint/2010/main" val="1250949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b="1" dirty="0" smtClean="0"/>
              <a:t>Unechte</a:t>
            </a:r>
            <a:r>
              <a:rPr lang="de-DE" sz="2800" dirty="0" smtClean="0"/>
              <a:t> </a:t>
            </a:r>
            <a:r>
              <a:rPr lang="de-DE" sz="2800" dirty="0"/>
              <a:t>Wertschätzung</a:t>
            </a:r>
          </a:p>
        </p:txBody>
      </p:sp>
      <p:sp>
        <p:nvSpPr>
          <p:cNvPr id="4" name="Rectangle 3"/>
          <p:cNvSpPr>
            <a:spLocks noGrp="1" noChangeArrowheads="1"/>
          </p:cNvSpPr>
          <p:nvPr>
            <p:ph idx="1"/>
          </p:nvPr>
        </p:nvSpPr>
        <p:spPr/>
        <p:txBody>
          <a:bodyPr>
            <a:normAutofit/>
          </a:bodyPr>
          <a:lstStyle/>
          <a:p>
            <a:pPr>
              <a:lnSpc>
                <a:spcPct val="80000"/>
              </a:lnSpc>
              <a:spcBef>
                <a:spcPct val="80000"/>
              </a:spcBef>
              <a:buNone/>
              <a:defRPr/>
            </a:pPr>
            <a:r>
              <a:rPr lang="de-DE" sz="1600" b="1" dirty="0" smtClean="0"/>
              <a:t>Nicht stimmig</a:t>
            </a:r>
          </a:p>
          <a:p>
            <a:pPr>
              <a:lnSpc>
                <a:spcPct val="80000"/>
              </a:lnSpc>
              <a:defRPr/>
            </a:pPr>
            <a:r>
              <a:rPr lang="de-DE" sz="1600" dirty="0" smtClean="0"/>
              <a:t>Relativierende  Vermutungen über das zu Lobende: </a:t>
            </a:r>
          </a:p>
          <a:p>
            <a:pPr marL="800100" lvl="1" indent="-342900">
              <a:lnSpc>
                <a:spcPct val="80000"/>
              </a:lnSpc>
              <a:buClr>
                <a:schemeClr val="accent1">
                  <a:lumMod val="75000"/>
                </a:schemeClr>
              </a:buClr>
              <a:buSzPct val="100000"/>
              <a:buFont typeface="Wingdings" pitchFamily="2" charset="2"/>
              <a:buChar char="§"/>
              <a:defRPr/>
            </a:pPr>
            <a:r>
              <a:rPr lang="de-DE" sz="1600" dirty="0" smtClean="0">
                <a:solidFill>
                  <a:schemeClr val="accent1">
                    <a:lumMod val="50000"/>
                  </a:schemeClr>
                </a:solidFill>
              </a:rPr>
              <a:t>„… war bei dem Aufwand auch zu erwarten“</a:t>
            </a:r>
          </a:p>
          <a:p>
            <a:pPr>
              <a:lnSpc>
                <a:spcPct val="80000"/>
              </a:lnSpc>
              <a:defRPr/>
            </a:pPr>
            <a:r>
              <a:rPr lang="de-DE" sz="1600" dirty="0" smtClean="0"/>
              <a:t>Verbaler und nonverbaler Ausdruck stimmen nicht überein </a:t>
            </a:r>
          </a:p>
          <a:p>
            <a:pPr marL="457200" lvl="1" indent="0">
              <a:lnSpc>
                <a:spcPct val="80000"/>
              </a:lnSpc>
              <a:buNone/>
              <a:defRPr/>
            </a:pPr>
            <a:r>
              <a:rPr lang="de-DE" sz="1600" dirty="0" smtClean="0"/>
              <a:t>-Gesten, die Gesagtes relativieren oder in Frage stellen (Hände nach unten, Gesten, die</a:t>
            </a:r>
          </a:p>
          <a:p>
            <a:pPr marL="457200" lvl="1" indent="0">
              <a:lnSpc>
                <a:spcPct val="80000"/>
              </a:lnSpc>
              <a:buNone/>
              <a:defRPr/>
            </a:pPr>
            <a:r>
              <a:rPr lang="de-DE" sz="1600" dirty="0" smtClean="0"/>
              <a:t> etwas klein halten)</a:t>
            </a:r>
          </a:p>
          <a:p>
            <a:pPr eaLnBrk="1" hangingPunct="1">
              <a:lnSpc>
                <a:spcPct val="80000"/>
              </a:lnSpc>
              <a:spcBef>
                <a:spcPct val="65000"/>
              </a:spcBef>
              <a:buFontTx/>
              <a:buNone/>
              <a:defRPr/>
            </a:pPr>
            <a:r>
              <a:rPr lang="de-DE" sz="1600" b="1" dirty="0" smtClean="0"/>
              <a:t>Unpersönlich adressiert</a:t>
            </a:r>
          </a:p>
          <a:p>
            <a:pPr eaLnBrk="1" hangingPunct="1">
              <a:lnSpc>
                <a:spcPct val="80000"/>
              </a:lnSpc>
              <a:spcBef>
                <a:spcPct val="65000"/>
              </a:spcBef>
              <a:buClr>
                <a:schemeClr val="accent1">
                  <a:lumMod val="75000"/>
                </a:schemeClr>
              </a:buClr>
              <a:buSzPct val="100000"/>
              <a:buFont typeface="Wingdings" pitchFamily="2" charset="2"/>
              <a:buChar char="§"/>
              <a:defRPr/>
            </a:pPr>
            <a:r>
              <a:rPr lang="de-DE" sz="1600" dirty="0" smtClean="0">
                <a:solidFill>
                  <a:schemeClr val="accent1">
                    <a:lumMod val="50000"/>
                  </a:schemeClr>
                </a:solidFill>
              </a:rPr>
              <a:t>„Sie als Sohn des Meisters…“</a:t>
            </a:r>
          </a:p>
          <a:p>
            <a:pPr eaLnBrk="1" hangingPunct="1">
              <a:lnSpc>
                <a:spcPct val="80000"/>
              </a:lnSpc>
              <a:spcBef>
                <a:spcPct val="80000"/>
              </a:spcBef>
              <a:buFontTx/>
              <a:buNone/>
              <a:defRPr/>
            </a:pPr>
            <a:r>
              <a:rPr lang="de-DE" sz="1600" b="1" dirty="0" smtClean="0"/>
              <a:t>Unkonkret und – nur positiv </a:t>
            </a:r>
          </a:p>
          <a:p>
            <a:pPr eaLnBrk="1" hangingPunct="1">
              <a:lnSpc>
                <a:spcPct val="80000"/>
              </a:lnSpc>
              <a:defRPr/>
            </a:pPr>
            <a:r>
              <a:rPr lang="de-DE" sz="1600" dirty="0" smtClean="0"/>
              <a:t>... Immer alles super</a:t>
            </a:r>
          </a:p>
          <a:p>
            <a:pPr eaLnBrk="1" hangingPunct="1">
              <a:lnSpc>
                <a:spcPct val="80000"/>
              </a:lnSpc>
              <a:defRPr/>
            </a:pPr>
            <a:r>
              <a:rPr lang="de-DE" sz="1600" dirty="0" smtClean="0">
                <a:solidFill>
                  <a:schemeClr val="accent1">
                    <a:lumMod val="50000"/>
                  </a:schemeClr>
                </a:solidFill>
              </a:rPr>
              <a:t>„Prima Leistung“</a:t>
            </a:r>
          </a:p>
          <a:p>
            <a:pPr eaLnBrk="1" hangingPunct="1">
              <a:lnSpc>
                <a:spcPct val="80000"/>
              </a:lnSpc>
              <a:spcBef>
                <a:spcPct val="80000"/>
              </a:spcBef>
              <a:buFontTx/>
              <a:buNone/>
              <a:defRPr/>
            </a:pPr>
            <a:r>
              <a:rPr lang="de-DE" sz="1600" b="1" dirty="0" smtClean="0"/>
              <a:t>Sprachlich unpräzise oder unpassend</a:t>
            </a:r>
          </a:p>
          <a:p>
            <a:pPr eaLnBrk="1" hangingPunct="1">
              <a:lnSpc>
                <a:spcPct val="80000"/>
              </a:lnSpc>
              <a:defRPr/>
            </a:pPr>
            <a:r>
              <a:rPr lang="de-DE" sz="1600" dirty="0" smtClean="0"/>
              <a:t>[Versteckte] negative Formulierungen: </a:t>
            </a:r>
          </a:p>
          <a:p>
            <a:pPr eaLnBrk="1" hangingPunct="1">
              <a:lnSpc>
                <a:spcPct val="80000"/>
              </a:lnSpc>
              <a:defRPr/>
            </a:pPr>
            <a:r>
              <a:rPr lang="de-DE" sz="1600" dirty="0" smtClean="0">
                <a:solidFill>
                  <a:schemeClr val="accent1">
                    <a:lumMod val="50000"/>
                  </a:schemeClr>
                </a:solidFill>
              </a:rPr>
              <a:t>„Ich hätte nicht gedacht, dass Sie es noch mal schaffen, die Vorgaben fehlerfrei umzusetzen“</a:t>
            </a:r>
          </a:p>
          <a:p>
            <a:pPr eaLnBrk="1" hangingPunct="1">
              <a:lnSpc>
                <a:spcPct val="80000"/>
              </a:lnSpc>
              <a:defRPr/>
            </a:pPr>
            <a:r>
              <a:rPr lang="de-DE" sz="1600" dirty="0" smtClean="0"/>
              <a:t>Eigentlich abwertend </a:t>
            </a:r>
          </a:p>
          <a:p>
            <a:pPr eaLnBrk="1" hangingPunct="1">
              <a:lnSpc>
                <a:spcPct val="80000"/>
              </a:lnSpc>
              <a:defRPr/>
            </a:pPr>
            <a:r>
              <a:rPr lang="de-DE" sz="1600" dirty="0" smtClean="0">
                <a:solidFill>
                  <a:schemeClr val="accent1">
                    <a:lumMod val="50000"/>
                  </a:schemeClr>
                </a:solidFill>
              </a:rPr>
              <a:t>„Für Sie als Mann ein erstaunliches  Einfühlungsvermögen“</a:t>
            </a:r>
          </a:p>
          <a:p>
            <a:pPr eaLnBrk="1" hangingPunct="1">
              <a:lnSpc>
                <a:spcPct val="80000"/>
              </a:lnSpc>
              <a:defRPr/>
            </a:pPr>
            <a:endParaRPr lang="de-DE" sz="1600" dirty="0" smtClean="0"/>
          </a:p>
        </p:txBody>
      </p:sp>
      <p:sp>
        <p:nvSpPr>
          <p:cNvPr id="5" name="Foliennummernplatzhalter 4"/>
          <p:cNvSpPr>
            <a:spLocks noGrp="1"/>
          </p:cNvSpPr>
          <p:nvPr>
            <p:ph type="sldNum" sz="quarter" idx="12"/>
          </p:nvPr>
        </p:nvSpPr>
        <p:spPr bwMode="auto">
          <a:xfrm>
            <a:off x="6012160" y="6400425"/>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13</a:t>
            </a:r>
            <a:endParaRPr lang="de-DE" altLang="de-DE" dirty="0">
              <a:solidFill>
                <a:srgbClr val="0098A1"/>
              </a:solidFill>
            </a:endParaRPr>
          </a:p>
        </p:txBody>
      </p:sp>
      <p:sp>
        <p:nvSpPr>
          <p:cNvPr id="6" name="Rechteck 5"/>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hteck 6"/>
          <p:cNvSpPr/>
          <p:nvPr/>
        </p:nvSpPr>
        <p:spPr>
          <a:xfrm>
            <a:off x="7308304" y="5886950"/>
            <a:ext cx="1507144" cy="246221"/>
          </a:xfrm>
          <a:prstGeom prst="rect">
            <a:avLst/>
          </a:prstGeom>
        </p:spPr>
        <p:txBody>
          <a:bodyPr wrap="none">
            <a:spAutoFit/>
          </a:bodyPr>
          <a:lstStyle/>
          <a:p>
            <a:r>
              <a:rPr lang="de-DE" sz="1000" dirty="0"/>
              <a:t>Quelle: Busch et al., 2009</a:t>
            </a:r>
            <a:endParaRPr lang="de-DE" sz="1000" dirty="0"/>
          </a:p>
        </p:txBody>
      </p:sp>
    </p:spTree>
    <p:extLst>
      <p:ext uri="{BB962C8B-B14F-4D97-AF65-F5344CB8AC3E}">
        <p14:creationId xmlns:p14="http://schemas.microsoft.com/office/powerpoint/2010/main" val="1522686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34140" y="136336"/>
            <a:ext cx="7138591" cy="576263"/>
          </a:xfrm>
        </p:spPr>
        <p:txBody>
          <a:bodyPr>
            <a:normAutofit fontScale="90000"/>
          </a:bodyPr>
          <a:lstStyle/>
          <a:p>
            <a:pPr>
              <a:tabLst>
                <a:tab pos="0" algn="l"/>
              </a:tabLst>
              <a:defRPr/>
            </a:pPr>
            <a:r>
              <a:rPr lang="de-DE" sz="2800" dirty="0" smtClean="0">
                <a:solidFill>
                  <a:schemeClr val="accent5">
                    <a:lumMod val="50000"/>
                  </a:schemeClr>
                </a:solidFill>
                <a:latin typeface="+mn-lt"/>
                <a:cs typeface="Arial" charset="0"/>
              </a:rPr>
              <a:t/>
            </a:r>
            <a:br>
              <a:rPr lang="de-DE" sz="2800" dirty="0" smtClean="0">
                <a:solidFill>
                  <a:schemeClr val="accent5">
                    <a:lumMod val="50000"/>
                  </a:schemeClr>
                </a:solidFill>
                <a:latin typeface="+mn-lt"/>
                <a:cs typeface="Arial" charset="0"/>
              </a:rPr>
            </a:br>
            <a:r>
              <a:rPr lang="de-DE" sz="2800" dirty="0" smtClean="0">
                <a:solidFill>
                  <a:schemeClr val="accent5">
                    <a:lumMod val="50000"/>
                  </a:schemeClr>
                </a:solidFill>
                <a:latin typeface="+mn-lt"/>
                <a:cs typeface="Arial" charset="0"/>
              </a:rPr>
              <a:t/>
            </a:r>
            <a:br>
              <a:rPr lang="de-DE" sz="2800" dirty="0" smtClean="0">
                <a:solidFill>
                  <a:schemeClr val="accent5">
                    <a:lumMod val="50000"/>
                  </a:schemeClr>
                </a:solidFill>
                <a:latin typeface="+mn-lt"/>
                <a:cs typeface="Arial" charset="0"/>
              </a:rPr>
            </a:br>
            <a:r>
              <a:rPr lang="de-DE" sz="2800" dirty="0" smtClean="0">
                <a:latin typeface="+mn-lt"/>
                <a:cs typeface="Arial" charset="0"/>
              </a:rPr>
              <a:t>Ausdrucksmöglichkeiten von Wertschätzung</a:t>
            </a:r>
            <a:r>
              <a:rPr lang="de-DE" b="1" dirty="0" smtClean="0">
                <a:latin typeface="+mn-lt"/>
                <a:cs typeface="Arial" charset="0"/>
              </a:rPr>
              <a:t/>
            </a:r>
            <a:br>
              <a:rPr lang="de-DE" b="1" dirty="0" smtClean="0">
                <a:latin typeface="+mn-lt"/>
                <a:cs typeface="Arial" charset="0"/>
              </a:rPr>
            </a:br>
            <a:endParaRPr lang="de-DE" dirty="0">
              <a:latin typeface="+mn-lt"/>
            </a:endParaRPr>
          </a:p>
        </p:txBody>
      </p:sp>
      <p:sp>
        <p:nvSpPr>
          <p:cNvPr id="8" name="Text Box 3"/>
          <p:cNvSpPr txBox="1">
            <a:spLocks noChangeArrowheads="1"/>
          </p:cNvSpPr>
          <p:nvPr/>
        </p:nvSpPr>
        <p:spPr bwMode="auto">
          <a:xfrm>
            <a:off x="2979837" y="2347566"/>
            <a:ext cx="184150" cy="366712"/>
          </a:xfrm>
          <a:prstGeom prst="rect">
            <a:avLst/>
          </a:prstGeom>
          <a:noFill/>
          <a:ln w="9525">
            <a:noFill/>
            <a:miter lim="800000"/>
            <a:headEnd/>
            <a:tailEnd/>
          </a:ln>
        </p:spPr>
        <p:txBody>
          <a:bodyPr wrap="none">
            <a:spAutoFit/>
          </a:bodyPr>
          <a:lstStyle/>
          <a:p>
            <a:pPr>
              <a:defRPr/>
            </a:pPr>
            <a:endParaRPr lang="de-DE" b="1">
              <a:latin typeface="+mn-lt"/>
            </a:endParaRPr>
          </a:p>
        </p:txBody>
      </p:sp>
      <p:sp>
        <p:nvSpPr>
          <p:cNvPr id="10" name="Rectangle 5"/>
          <p:cNvSpPr>
            <a:spLocks noChangeArrowheads="1"/>
          </p:cNvSpPr>
          <p:nvPr/>
        </p:nvSpPr>
        <p:spPr bwMode="auto">
          <a:xfrm>
            <a:off x="971600" y="404664"/>
            <a:ext cx="7620000" cy="1143000"/>
          </a:xfrm>
          <a:prstGeom prst="rect">
            <a:avLst/>
          </a:prstGeom>
          <a:noFill/>
          <a:ln w="9525">
            <a:noFill/>
            <a:miter lim="800000"/>
            <a:headEnd/>
            <a:tailEnd/>
          </a:ln>
        </p:spPr>
        <p:txBody>
          <a:bodyPr anchor="ctr"/>
          <a:lstStyle/>
          <a:p>
            <a:pPr algn="ctr">
              <a:defRPr/>
            </a:pPr>
            <a:endParaRPr lang="de-DE" sz="2400" b="1" dirty="0">
              <a:solidFill>
                <a:schemeClr val="tx2"/>
              </a:solidFill>
              <a:latin typeface="+mn-lt"/>
              <a:cs typeface="Arial" charset="0"/>
            </a:endParaRPr>
          </a:p>
        </p:txBody>
      </p:sp>
      <p:sp>
        <p:nvSpPr>
          <p:cNvPr id="11" name="Oval 6"/>
          <p:cNvSpPr>
            <a:spLocks noChangeArrowheads="1"/>
          </p:cNvSpPr>
          <p:nvPr/>
        </p:nvSpPr>
        <p:spPr bwMode="auto">
          <a:xfrm>
            <a:off x="5710337" y="3782666"/>
            <a:ext cx="1873250" cy="936625"/>
          </a:xfrm>
          <a:prstGeom prst="ellipse">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lgn="ctr">
              <a:defRPr/>
            </a:pPr>
            <a:r>
              <a:rPr lang="de-DE" sz="1600" b="1" dirty="0">
                <a:solidFill>
                  <a:schemeClr val="bg1"/>
                </a:solidFill>
                <a:latin typeface="+mn-lt"/>
                <a:cs typeface="Arial" charset="0"/>
              </a:rPr>
              <a:t>Denken &amp;</a:t>
            </a:r>
          </a:p>
          <a:p>
            <a:pPr algn="ctr">
              <a:defRPr/>
            </a:pPr>
            <a:r>
              <a:rPr lang="de-DE" sz="1600" b="1" dirty="0">
                <a:solidFill>
                  <a:schemeClr val="bg1"/>
                </a:solidFill>
                <a:latin typeface="+mn-lt"/>
                <a:cs typeface="Arial" charset="0"/>
              </a:rPr>
              <a:t>Sprechen</a:t>
            </a:r>
          </a:p>
        </p:txBody>
      </p:sp>
      <p:sp>
        <p:nvSpPr>
          <p:cNvPr id="12" name="Oval 7"/>
          <p:cNvSpPr>
            <a:spLocks noChangeArrowheads="1"/>
          </p:cNvSpPr>
          <p:nvPr/>
        </p:nvSpPr>
        <p:spPr bwMode="auto">
          <a:xfrm>
            <a:off x="3554512" y="2422178"/>
            <a:ext cx="1873250" cy="1008063"/>
          </a:xfrm>
          <a:prstGeom prst="ellipse">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lgn="ctr">
              <a:defRPr/>
            </a:pPr>
            <a:r>
              <a:rPr lang="de-DE" sz="1600" dirty="0">
                <a:solidFill>
                  <a:schemeClr val="bg1"/>
                </a:solidFill>
                <a:latin typeface="+mn-lt"/>
                <a:cs typeface="Arial" charset="0"/>
              </a:rPr>
              <a:t> </a:t>
            </a:r>
          </a:p>
          <a:p>
            <a:pPr algn="ctr">
              <a:defRPr/>
            </a:pPr>
            <a:r>
              <a:rPr lang="de-DE" sz="1600" b="1" dirty="0">
                <a:solidFill>
                  <a:schemeClr val="bg1"/>
                </a:solidFill>
                <a:latin typeface="+mn-lt"/>
                <a:cs typeface="Arial" charset="0"/>
              </a:rPr>
              <a:t>Fühlen </a:t>
            </a:r>
          </a:p>
          <a:p>
            <a:pPr algn="ctr">
              <a:defRPr/>
            </a:pPr>
            <a:endParaRPr lang="de-DE" sz="1600" b="1" dirty="0">
              <a:solidFill>
                <a:schemeClr val="bg1"/>
              </a:solidFill>
              <a:latin typeface="+mn-lt"/>
              <a:cs typeface="Arial" charset="0"/>
            </a:endParaRPr>
          </a:p>
        </p:txBody>
      </p:sp>
      <p:sp>
        <p:nvSpPr>
          <p:cNvPr id="13" name="Rectangle 8"/>
          <p:cNvSpPr>
            <a:spLocks noChangeArrowheads="1"/>
          </p:cNvSpPr>
          <p:nvPr/>
        </p:nvSpPr>
        <p:spPr bwMode="auto">
          <a:xfrm>
            <a:off x="4872137" y="4922491"/>
            <a:ext cx="3886200" cy="584775"/>
          </a:xfrm>
          <a:prstGeom prst="rect">
            <a:avLst/>
          </a:prstGeom>
          <a:noFill/>
          <a:ln w="9525">
            <a:noFill/>
            <a:miter lim="800000"/>
            <a:headEnd/>
            <a:tailEnd/>
          </a:ln>
        </p:spPr>
        <p:txBody>
          <a:bodyPr>
            <a:spAutoFit/>
          </a:bodyPr>
          <a:lstStyle/>
          <a:p>
            <a:pPr>
              <a:defRPr/>
            </a:pPr>
            <a:r>
              <a:rPr lang="de-DE" sz="1600" b="1" dirty="0" smtClean="0">
                <a:latin typeface="+mn-lt"/>
                <a:cs typeface="Arial" charset="0"/>
              </a:rPr>
              <a:t>positive </a:t>
            </a:r>
            <a:r>
              <a:rPr lang="de-DE" sz="1600" b="1" dirty="0">
                <a:latin typeface="+mn-lt"/>
                <a:cs typeface="Arial" charset="0"/>
              </a:rPr>
              <a:t>Gedanken </a:t>
            </a:r>
            <a:r>
              <a:rPr lang="de-DE" sz="1600" dirty="0" smtClean="0"/>
              <a:t>– </a:t>
            </a:r>
            <a:r>
              <a:rPr lang="de-DE" sz="1600" b="1" dirty="0" smtClean="0"/>
              <a:t>l</a:t>
            </a:r>
            <a:r>
              <a:rPr lang="de-DE" sz="1600" b="1" dirty="0" smtClean="0">
                <a:latin typeface="+mn-lt"/>
                <a:cs typeface="Arial" charset="0"/>
              </a:rPr>
              <a:t>obende </a:t>
            </a:r>
            <a:r>
              <a:rPr lang="de-DE" sz="1600" b="1" dirty="0">
                <a:latin typeface="+mn-lt"/>
                <a:cs typeface="Arial" charset="0"/>
              </a:rPr>
              <a:t>und anerkennende </a:t>
            </a:r>
            <a:r>
              <a:rPr lang="de-DE" sz="1600" b="1" dirty="0" smtClean="0">
                <a:latin typeface="+mn-lt"/>
                <a:cs typeface="Arial" charset="0"/>
              </a:rPr>
              <a:t>Worte</a:t>
            </a:r>
            <a:endParaRPr lang="de-DE" sz="1600" dirty="0">
              <a:latin typeface="+mn-lt"/>
              <a:cs typeface="Arial" charset="0"/>
            </a:endParaRPr>
          </a:p>
        </p:txBody>
      </p:sp>
      <p:sp>
        <p:nvSpPr>
          <p:cNvPr id="14" name="Rectangle 9"/>
          <p:cNvSpPr>
            <a:spLocks noChangeArrowheads="1"/>
          </p:cNvSpPr>
          <p:nvPr/>
        </p:nvSpPr>
        <p:spPr bwMode="auto">
          <a:xfrm>
            <a:off x="389037" y="2264489"/>
            <a:ext cx="2590800" cy="830997"/>
          </a:xfrm>
          <a:prstGeom prst="rect">
            <a:avLst/>
          </a:prstGeom>
          <a:noFill/>
          <a:ln w="9525">
            <a:noFill/>
            <a:miter lim="800000"/>
            <a:headEnd/>
            <a:tailEnd/>
          </a:ln>
        </p:spPr>
        <p:txBody>
          <a:bodyPr>
            <a:spAutoFit/>
          </a:bodyPr>
          <a:lstStyle/>
          <a:p>
            <a:pPr>
              <a:defRPr/>
            </a:pPr>
            <a:r>
              <a:rPr lang="de-DE" sz="1600" dirty="0" smtClean="0">
                <a:latin typeface="+mn-lt"/>
                <a:cs typeface="Arial" charset="0"/>
              </a:rPr>
              <a:t>offener </a:t>
            </a:r>
            <a:r>
              <a:rPr lang="de-DE" sz="1600" dirty="0">
                <a:latin typeface="+mn-lt"/>
                <a:cs typeface="Arial" charset="0"/>
              </a:rPr>
              <a:t>direkter Blickkontakt</a:t>
            </a:r>
          </a:p>
          <a:p>
            <a:pPr>
              <a:defRPr/>
            </a:pPr>
            <a:r>
              <a:rPr lang="de-DE" sz="1600" dirty="0" smtClean="0">
                <a:latin typeface="+mn-lt"/>
                <a:cs typeface="Arial" charset="0"/>
              </a:rPr>
              <a:t>zugewandte Körperhaltung</a:t>
            </a:r>
          </a:p>
          <a:p>
            <a:pPr>
              <a:defRPr/>
            </a:pPr>
            <a:r>
              <a:rPr lang="de-DE" sz="1600" dirty="0" smtClean="0">
                <a:cs typeface="Arial" charset="0"/>
              </a:rPr>
              <a:t>…</a:t>
            </a:r>
            <a:endParaRPr lang="de-DE" sz="1600" dirty="0">
              <a:latin typeface="+mn-lt"/>
              <a:cs typeface="Arial" charset="0"/>
            </a:endParaRPr>
          </a:p>
        </p:txBody>
      </p:sp>
      <p:sp>
        <p:nvSpPr>
          <p:cNvPr id="15" name="Rectangle 10"/>
          <p:cNvSpPr>
            <a:spLocks noChangeArrowheads="1"/>
          </p:cNvSpPr>
          <p:nvPr/>
        </p:nvSpPr>
        <p:spPr bwMode="auto">
          <a:xfrm>
            <a:off x="547787" y="4922491"/>
            <a:ext cx="3006725" cy="1231106"/>
          </a:xfrm>
          <a:prstGeom prst="rect">
            <a:avLst/>
          </a:prstGeom>
          <a:noFill/>
          <a:ln w="9525">
            <a:noFill/>
            <a:miter lim="800000"/>
            <a:headEnd/>
            <a:tailEnd/>
          </a:ln>
        </p:spPr>
        <p:txBody>
          <a:bodyPr>
            <a:spAutoFit/>
          </a:bodyPr>
          <a:lstStyle/>
          <a:p>
            <a:pPr>
              <a:defRPr/>
            </a:pPr>
            <a:r>
              <a:rPr lang="de-DE" sz="1600" b="1" dirty="0" smtClean="0">
                <a:latin typeface="+mn-lt"/>
                <a:cs typeface="Arial" charset="0"/>
              </a:rPr>
              <a:t>aktive </a:t>
            </a:r>
            <a:r>
              <a:rPr lang="de-DE" sz="1600" b="1" dirty="0">
                <a:latin typeface="+mn-lt"/>
                <a:cs typeface="Arial" charset="0"/>
              </a:rPr>
              <a:t>Unterstützung:</a:t>
            </a:r>
          </a:p>
          <a:p>
            <a:pPr>
              <a:buClr>
                <a:schemeClr val="accent1">
                  <a:lumMod val="50000"/>
                </a:schemeClr>
              </a:buClr>
              <a:buFont typeface="Wingdings" pitchFamily="2" charset="2"/>
              <a:buChar char="§"/>
              <a:defRPr/>
            </a:pPr>
            <a:r>
              <a:rPr lang="de-DE" sz="1400" dirty="0" smtClean="0">
                <a:latin typeface="+mn-lt"/>
                <a:cs typeface="Arial" charset="0"/>
              </a:rPr>
              <a:t> Informationen </a:t>
            </a:r>
            <a:r>
              <a:rPr lang="de-DE" sz="1400" dirty="0">
                <a:latin typeface="+mn-lt"/>
                <a:cs typeface="Arial" charset="0"/>
              </a:rPr>
              <a:t>geben</a:t>
            </a:r>
          </a:p>
          <a:p>
            <a:pPr>
              <a:buClr>
                <a:schemeClr val="accent1">
                  <a:lumMod val="50000"/>
                </a:schemeClr>
              </a:buClr>
              <a:buFont typeface="Wingdings" pitchFamily="2" charset="2"/>
              <a:buChar char="§"/>
              <a:defRPr/>
            </a:pPr>
            <a:r>
              <a:rPr lang="de-DE" sz="1400" dirty="0" smtClean="0">
                <a:latin typeface="+mn-lt"/>
                <a:cs typeface="Arial" charset="0"/>
              </a:rPr>
              <a:t> Verantwortung übergeben</a:t>
            </a:r>
          </a:p>
          <a:p>
            <a:pPr>
              <a:buClr>
                <a:schemeClr val="accent1">
                  <a:lumMod val="50000"/>
                </a:schemeClr>
              </a:buClr>
              <a:buFont typeface="Wingdings" pitchFamily="2" charset="2"/>
              <a:buChar char="§"/>
              <a:defRPr/>
            </a:pPr>
            <a:r>
              <a:rPr lang="de-DE" sz="1400" dirty="0" smtClean="0">
                <a:cs typeface="Arial" charset="0"/>
              </a:rPr>
              <a:t>…</a:t>
            </a:r>
            <a:endParaRPr lang="de-DE" sz="1400" dirty="0">
              <a:latin typeface="+mn-lt"/>
              <a:cs typeface="Arial" charset="0"/>
            </a:endParaRPr>
          </a:p>
          <a:p>
            <a:pPr>
              <a:defRPr/>
            </a:pPr>
            <a:endParaRPr lang="de-DE" sz="1600" dirty="0">
              <a:latin typeface="+mn-lt"/>
              <a:cs typeface="Arial" charset="0"/>
            </a:endParaRPr>
          </a:p>
        </p:txBody>
      </p:sp>
      <p:sp>
        <p:nvSpPr>
          <p:cNvPr id="16" name="Oval 11"/>
          <p:cNvSpPr>
            <a:spLocks noChangeArrowheads="1"/>
          </p:cNvSpPr>
          <p:nvPr/>
        </p:nvSpPr>
        <p:spPr bwMode="auto">
          <a:xfrm>
            <a:off x="1519337" y="3782666"/>
            <a:ext cx="1873250" cy="936625"/>
          </a:xfrm>
          <a:prstGeom prst="ellipse">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lgn="ctr">
              <a:defRPr/>
            </a:pPr>
            <a:r>
              <a:rPr lang="de-DE" sz="1600" b="1" dirty="0">
                <a:solidFill>
                  <a:schemeClr val="bg1"/>
                </a:solidFill>
                <a:effectLst>
                  <a:outerShdw blurRad="38100" dist="38100" dir="2700000" algn="tl">
                    <a:srgbClr val="000000">
                      <a:alpha val="43137"/>
                    </a:srgbClr>
                  </a:outerShdw>
                </a:effectLst>
                <a:latin typeface="+mn-lt"/>
                <a:cs typeface="Arial" charset="0"/>
              </a:rPr>
              <a:t>Handeln</a:t>
            </a:r>
          </a:p>
        </p:txBody>
      </p:sp>
      <p:sp>
        <p:nvSpPr>
          <p:cNvPr id="17" name="Line 12"/>
          <p:cNvSpPr>
            <a:spLocks noChangeShapeType="1"/>
          </p:cNvSpPr>
          <p:nvPr/>
        </p:nvSpPr>
        <p:spPr bwMode="auto">
          <a:xfrm flipH="1">
            <a:off x="3043337" y="3260378"/>
            <a:ext cx="533400" cy="533400"/>
          </a:xfrm>
          <a:prstGeom prst="line">
            <a:avLst/>
          </a:prstGeom>
          <a:noFill/>
          <a:ln w="28575">
            <a:solidFill>
              <a:schemeClr val="tx1"/>
            </a:solidFill>
            <a:round/>
            <a:headEnd type="triangle" w="med" len="med"/>
            <a:tailEnd type="triangle" w="med" len="med"/>
          </a:ln>
        </p:spPr>
        <p:txBody>
          <a:bodyPr/>
          <a:lstStyle/>
          <a:p>
            <a:pPr>
              <a:defRPr/>
            </a:pPr>
            <a:endParaRPr lang="de-DE">
              <a:latin typeface="+mn-lt"/>
            </a:endParaRPr>
          </a:p>
        </p:txBody>
      </p:sp>
      <p:sp>
        <p:nvSpPr>
          <p:cNvPr id="18" name="Line 13"/>
          <p:cNvSpPr>
            <a:spLocks noChangeShapeType="1"/>
          </p:cNvSpPr>
          <p:nvPr/>
        </p:nvSpPr>
        <p:spPr bwMode="auto">
          <a:xfrm rot="2714443" flipH="1">
            <a:off x="3821212" y="3735041"/>
            <a:ext cx="1468438" cy="1458912"/>
          </a:xfrm>
          <a:prstGeom prst="line">
            <a:avLst/>
          </a:prstGeom>
          <a:noFill/>
          <a:ln w="28575">
            <a:solidFill>
              <a:schemeClr val="tx1"/>
            </a:solidFill>
            <a:round/>
            <a:headEnd type="triangle" w="med" len="med"/>
            <a:tailEnd type="triangle" w="med" len="med"/>
          </a:ln>
        </p:spPr>
        <p:txBody>
          <a:bodyPr/>
          <a:lstStyle/>
          <a:p>
            <a:pPr>
              <a:defRPr/>
            </a:pPr>
            <a:endParaRPr lang="de-DE">
              <a:latin typeface="+mn-lt"/>
            </a:endParaRPr>
          </a:p>
        </p:txBody>
      </p:sp>
      <p:sp>
        <p:nvSpPr>
          <p:cNvPr id="19" name="Line 14"/>
          <p:cNvSpPr>
            <a:spLocks noChangeShapeType="1"/>
          </p:cNvSpPr>
          <p:nvPr/>
        </p:nvSpPr>
        <p:spPr bwMode="auto">
          <a:xfrm>
            <a:off x="5405537" y="3260378"/>
            <a:ext cx="609600" cy="533400"/>
          </a:xfrm>
          <a:prstGeom prst="line">
            <a:avLst/>
          </a:prstGeom>
          <a:noFill/>
          <a:ln w="28575">
            <a:solidFill>
              <a:schemeClr val="tx1"/>
            </a:solidFill>
            <a:round/>
            <a:headEnd type="triangle" w="med" len="med"/>
            <a:tailEnd type="triangle" w="med" len="med"/>
          </a:ln>
        </p:spPr>
        <p:txBody>
          <a:bodyPr/>
          <a:lstStyle/>
          <a:p>
            <a:pPr>
              <a:defRPr/>
            </a:pPr>
            <a:endParaRPr lang="de-DE">
              <a:latin typeface="+mn-lt"/>
            </a:endParaRPr>
          </a:p>
        </p:txBody>
      </p:sp>
      <p:sp>
        <p:nvSpPr>
          <p:cNvPr id="16401" name="Textfeld 21"/>
          <p:cNvSpPr txBox="1">
            <a:spLocks noChangeArrowheads="1"/>
          </p:cNvSpPr>
          <p:nvPr/>
        </p:nvSpPr>
        <p:spPr bwMode="auto">
          <a:xfrm>
            <a:off x="4236343" y="3666203"/>
            <a:ext cx="6381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de-DE" sz="3200" b="1" dirty="0"/>
              <a:t>∑</a:t>
            </a:r>
          </a:p>
        </p:txBody>
      </p:sp>
      <p:sp>
        <p:nvSpPr>
          <p:cNvPr id="20" name="Foliennummernplatzhalter 4"/>
          <p:cNvSpPr>
            <a:spLocks noGrp="1"/>
          </p:cNvSpPr>
          <p:nvPr>
            <p:ph type="sldNum" sz="quarter" idx="12"/>
          </p:nvPr>
        </p:nvSpPr>
        <p:spPr bwMode="auto">
          <a:xfrm>
            <a:off x="6015137"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14</a:t>
            </a:r>
            <a:endParaRPr lang="de-DE" altLang="de-DE" dirty="0">
              <a:solidFill>
                <a:srgbClr val="0098A1"/>
              </a:solidFill>
            </a:endParaRPr>
          </a:p>
        </p:txBody>
      </p:sp>
      <p:sp>
        <p:nvSpPr>
          <p:cNvPr id="21" name="Rechteck 20"/>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Rechteck 21"/>
          <p:cNvSpPr/>
          <p:nvPr/>
        </p:nvSpPr>
        <p:spPr>
          <a:xfrm>
            <a:off x="7403593" y="5848004"/>
            <a:ext cx="1507144" cy="246221"/>
          </a:xfrm>
          <a:prstGeom prst="rect">
            <a:avLst/>
          </a:prstGeom>
        </p:spPr>
        <p:txBody>
          <a:bodyPr wrap="none">
            <a:spAutoFit/>
          </a:bodyPr>
          <a:lstStyle/>
          <a:p>
            <a:r>
              <a:rPr lang="de-DE" sz="1000" dirty="0"/>
              <a:t>Quelle: Busch et al., 2009</a:t>
            </a:r>
            <a:endParaRPr lang="de-DE" sz="1000" dirty="0"/>
          </a:p>
        </p:txBody>
      </p:sp>
    </p:spTree>
    <p:extLst>
      <p:ext uri="{BB962C8B-B14F-4D97-AF65-F5344CB8AC3E}">
        <p14:creationId xmlns:p14="http://schemas.microsoft.com/office/powerpoint/2010/main" val="2472404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de-DE" sz="2800" dirty="0" smtClean="0"/>
              <a:t>Damit Lob wertvoll bleibt, braucht es auch Kritik</a:t>
            </a:r>
          </a:p>
        </p:txBody>
      </p:sp>
      <p:grpSp>
        <p:nvGrpSpPr>
          <p:cNvPr id="17412" name="Group 4"/>
          <p:cNvGrpSpPr>
            <a:grpSpLocks/>
          </p:cNvGrpSpPr>
          <p:nvPr/>
        </p:nvGrpSpPr>
        <p:grpSpPr bwMode="auto">
          <a:xfrm>
            <a:off x="992612" y="1739381"/>
            <a:ext cx="6779096" cy="4014830"/>
            <a:chOff x="204" y="240"/>
            <a:chExt cx="5352" cy="3877"/>
          </a:xfrm>
        </p:grpSpPr>
        <p:sp>
          <p:nvSpPr>
            <p:cNvPr id="17415" name="Rectangle 5"/>
            <p:cNvSpPr>
              <a:spLocks noChangeArrowheads="1"/>
            </p:cNvSpPr>
            <p:nvPr/>
          </p:nvSpPr>
          <p:spPr bwMode="auto">
            <a:xfrm>
              <a:off x="204" y="256"/>
              <a:ext cx="5352" cy="3854"/>
            </a:xfrm>
            <a:prstGeom prst="rect">
              <a:avLst/>
            </a:prstGeom>
            <a:noFill/>
            <a:ln w="9525">
              <a:solidFill>
                <a:schemeClr val="tx1"/>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p>
              <a:endParaRPr lang="de-DE"/>
            </a:p>
          </p:txBody>
        </p:sp>
        <p:sp>
          <p:nvSpPr>
            <p:cNvPr id="17416" name="Text Box 6"/>
            <p:cNvSpPr txBox="1">
              <a:spLocks noChangeArrowheads="1"/>
            </p:cNvSpPr>
            <p:nvPr/>
          </p:nvSpPr>
          <p:spPr bwMode="auto">
            <a:xfrm>
              <a:off x="1914" y="961"/>
              <a:ext cx="129"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de-DE" b="1"/>
            </a:p>
          </p:txBody>
        </p:sp>
        <p:sp>
          <p:nvSpPr>
            <p:cNvPr id="17417" name="Rectangle 7"/>
            <p:cNvSpPr>
              <a:spLocks noChangeArrowheads="1"/>
            </p:cNvSpPr>
            <p:nvPr/>
          </p:nvSpPr>
          <p:spPr bwMode="auto">
            <a:xfrm>
              <a:off x="384" y="1044"/>
              <a:ext cx="4896" cy="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lvl="1">
                <a:spcBef>
                  <a:spcPct val="20000"/>
                </a:spcBef>
                <a:buSzPct val="50000"/>
                <a:buFontTx/>
                <a:buBlip>
                  <a:blip r:embed="rId3"/>
                </a:buBlip>
              </a:pPr>
              <a:endParaRPr lang="de-DE" sz="2400">
                <a:latin typeface="Arial Narrow" pitchFamily="34" charset="0"/>
                <a:cs typeface="Arial" pitchFamily="34" charset="0"/>
              </a:endParaRPr>
            </a:p>
            <a:p>
              <a:pPr marL="190500" lvl="1">
                <a:spcBef>
                  <a:spcPct val="20000"/>
                </a:spcBef>
                <a:buSzPct val="50000"/>
                <a:buFontTx/>
                <a:buBlip>
                  <a:blip r:embed="rId3"/>
                </a:buBlip>
              </a:pPr>
              <a:endParaRPr lang="de-DE" sz="2400">
                <a:latin typeface="Arial Narrow" pitchFamily="34" charset="0"/>
                <a:cs typeface="Arial" pitchFamily="34" charset="0"/>
              </a:endParaRPr>
            </a:p>
          </p:txBody>
        </p:sp>
        <p:sp>
          <p:nvSpPr>
            <p:cNvPr id="17418" name="Rectangle 8"/>
            <p:cNvSpPr>
              <a:spLocks noChangeArrowheads="1"/>
            </p:cNvSpPr>
            <p:nvPr/>
          </p:nvSpPr>
          <p:spPr bwMode="auto">
            <a:xfrm>
              <a:off x="576" y="1692"/>
              <a:ext cx="1728" cy="720"/>
            </a:xfrm>
            <a:prstGeom prst="rect">
              <a:avLst/>
            </a:prstGeom>
            <a:solidFill>
              <a:schemeClr val="bg1"/>
            </a:solidFill>
            <a:ln w="9525">
              <a:solidFill>
                <a:schemeClr val="tx1"/>
              </a:solidFill>
              <a:miter lim="800000"/>
              <a:headEnd/>
              <a:tailEnd/>
            </a:ln>
          </p:spPr>
          <p:txBody>
            <a:bodyPr wrap="none" anchor="ctr"/>
            <a:lstStyle/>
            <a:p>
              <a:pPr algn="ctr"/>
              <a:endParaRPr lang="de-DE" sz="2000" b="1" dirty="0">
                <a:cs typeface="Arial" pitchFamily="34" charset="0"/>
              </a:endParaRPr>
            </a:p>
            <a:p>
              <a:pPr algn="ctr"/>
              <a:r>
                <a:rPr lang="de-DE" sz="1400" b="1" dirty="0">
                  <a:latin typeface="Calibri"/>
                  <a:cs typeface="Arial" pitchFamily="34" charset="0"/>
                </a:rPr>
                <a:t>Wertschätzung</a:t>
              </a:r>
            </a:p>
            <a:p>
              <a:pPr algn="ctr"/>
              <a:r>
                <a:rPr lang="de-DE" sz="1400" dirty="0" smtClean="0">
                  <a:latin typeface="Calibri"/>
                  <a:cs typeface="Arial" pitchFamily="34" charset="0"/>
                </a:rPr>
                <a:t>Positives </a:t>
              </a:r>
              <a:r>
                <a:rPr lang="de-DE" sz="1400" dirty="0">
                  <a:latin typeface="Calibri"/>
                  <a:cs typeface="Arial" pitchFamily="34" charset="0"/>
                </a:rPr>
                <a:t>benennen</a:t>
              </a:r>
            </a:p>
            <a:p>
              <a:pPr algn="ctr"/>
              <a:r>
                <a:rPr lang="de-DE" sz="1400" dirty="0" smtClean="0">
                  <a:latin typeface="Calibri"/>
                  <a:cs typeface="Arial" pitchFamily="34" charset="0"/>
                </a:rPr>
                <a:t>Anerkennung</a:t>
              </a:r>
              <a:endParaRPr lang="de-DE" sz="1400" dirty="0">
                <a:latin typeface="Calibri"/>
                <a:cs typeface="Arial" pitchFamily="34" charset="0"/>
              </a:endParaRPr>
            </a:p>
            <a:p>
              <a:pPr algn="ctr"/>
              <a:endParaRPr lang="de-DE" sz="1600" b="1" dirty="0">
                <a:latin typeface="Arial Narrow" pitchFamily="34" charset="0"/>
                <a:cs typeface="Arial" pitchFamily="34" charset="0"/>
              </a:endParaRPr>
            </a:p>
          </p:txBody>
        </p:sp>
        <p:sp>
          <p:nvSpPr>
            <p:cNvPr id="17419" name="Rectangle 9"/>
            <p:cNvSpPr>
              <a:spLocks noChangeArrowheads="1"/>
            </p:cNvSpPr>
            <p:nvPr/>
          </p:nvSpPr>
          <p:spPr bwMode="auto">
            <a:xfrm>
              <a:off x="3443" y="2808"/>
              <a:ext cx="1728" cy="720"/>
            </a:xfrm>
            <a:prstGeom prst="rect">
              <a:avLst/>
            </a:prstGeom>
            <a:solidFill>
              <a:schemeClr val="bg1"/>
            </a:solidFill>
            <a:ln w="9525">
              <a:solidFill>
                <a:schemeClr val="tx1"/>
              </a:solidFill>
              <a:miter lim="800000"/>
              <a:headEnd/>
              <a:tailEnd/>
            </a:ln>
          </p:spPr>
          <p:txBody>
            <a:bodyPr wrap="none" anchor="ctr"/>
            <a:lstStyle/>
            <a:p>
              <a:pPr algn="ctr"/>
              <a:r>
                <a:rPr lang="de-DE" sz="1400" b="1" dirty="0">
                  <a:latin typeface="Calibri"/>
                  <a:cs typeface="Arial" pitchFamily="34" charset="0"/>
                </a:rPr>
                <a:t>Verachtung</a:t>
              </a:r>
              <a:endParaRPr lang="de-DE" sz="1400" dirty="0">
                <a:latin typeface="Calibri"/>
                <a:cs typeface="Arial" pitchFamily="34" charset="0"/>
              </a:endParaRPr>
            </a:p>
          </p:txBody>
        </p:sp>
        <p:sp>
          <p:nvSpPr>
            <p:cNvPr id="17420" name="Rectangle 10"/>
            <p:cNvSpPr>
              <a:spLocks noChangeArrowheads="1"/>
            </p:cNvSpPr>
            <p:nvPr/>
          </p:nvSpPr>
          <p:spPr bwMode="auto">
            <a:xfrm>
              <a:off x="576" y="2808"/>
              <a:ext cx="1728" cy="720"/>
            </a:xfrm>
            <a:prstGeom prst="rect">
              <a:avLst/>
            </a:prstGeom>
            <a:solidFill>
              <a:schemeClr val="bg1"/>
            </a:solidFill>
            <a:ln w="9525">
              <a:solidFill>
                <a:schemeClr val="tx1"/>
              </a:solidFill>
              <a:miter lim="800000"/>
              <a:headEnd/>
              <a:tailEnd/>
            </a:ln>
          </p:spPr>
          <p:txBody>
            <a:bodyPr wrap="none" anchor="ctr"/>
            <a:lstStyle/>
            <a:p>
              <a:pPr algn="ctr"/>
              <a:r>
                <a:rPr lang="de-DE" sz="1400" b="1" dirty="0" smtClean="0">
                  <a:latin typeface="Calibri"/>
                  <a:cs typeface="Arial" pitchFamily="34" charset="0"/>
                </a:rPr>
                <a:t>naive </a:t>
              </a:r>
              <a:r>
                <a:rPr lang="de-DE" sz="1400" b="1" dirty="0">
                  <a:latin typeface="Calibri"/>
                  <a:cs typeface="Arial" pitchFamily="34" charset="0"/>
                </a:rPr>
                <a:t/>
              </a:r>
              <a:br>
                <a:rPr lang="de-DE" sz="1400" b="1" dirty="0">
                  <a:latin typeface="Calibri"/>
                  <a:cs typeface="Arial" pitchFamily="34" charset="0"/>
                </a:rPr>
              </a:br>
              <a:r>
                <a:rPr lang="de-DE" sz="1400" b="1" dirty="0">
                  <a:latin typeface="Calibri"/>
                  <a:cs typeface="Arial" pitchFamily="34" charset="0"/>
                </a:rPr>
                <a:t>Bewunderung</a:t>
              </a:r>
              <a:endParaRPr lang="de-DE" sz="1400" dirty="0">
                <a:latin typeface="Calibri"/>
                <a:cs typeface="Arial" pitchFamily="34" charset="0"/>
              </a:endParaRPr>
            </a:p>
          </p:txBody>
        </p:sp>
        <p:sp>
          <p:nvSpPr>
            <p:cNvPr id="17421" name="Rectangle 11"/>
            <p:cNvSpPr>
              <a:spLocks noChangeArrowheads="1"/>
            </p:cNvSpPr>
            <p:nvPr/>
          </p:nvSpPr>
          <p:spPr bwMode="auto">
            <a:xfrm>
              <a:off x="3520" y="1692"/>
              <a:ext cx="1728" cy="720"/>
            </a:xfrm>
            <a:prstGeom prst="rect">
              <a:avLst/>
            </a:prstGeom>
            <a:solidFill>
              <a:schemeClr val="bg1"/>
            </a:solidFill>
            <a:ln w="9525">
              <a:solidFill>
                <a:schemeClr val="tx1"/>
              </a:solidFill>
              <a:miter lim="800000"/>
              <a:headEnd/>
              <a:tailEnd/>
            </a:ln>
          </p:spPr>
          <p:txBody>
            <a:bodyPr wrap="none" anchor="ctr"/>
            <a:lstStyle/>
            <a:p>
              <a:pPr algn="ctr"/>
              <a:r>
                <a:rPr lang="de-DE" sz="1400" b="1" dirty="0" smtClean="0">
                  <a:latin typeface="Calibri"/>
                  <a:cs typeface="Arial" pitchFamily="34" charset="0"/>
                </a:rPr>
                <a:t>faire </a:t>
              </a:r>
              <a:r>
                <a:rPr lang="de-DE" sz="1400" b="1" dirty="0">
                  <a:latin typeface="Calibri"/>
                  <a:cs typeface="Arial" pitchFamily="34" charset="0"/>
                </a:rPr>
                <a:t>Kritik:</a:t>
              </a:r>
            </a:p>
            <a:p>
              <a:pPr algn="ctr"/>
              <a:r>
                <a:rPr lang="de-DE" sz="1400" dirty="0">
                  <a:latin typeface="Calibri"/>
                  <a:cs typeface="Arial" pitchFamily="34" charset="0"/>
                </a:rPr>
                <a:t>Fehler in seinen </a:t>
              </a:r>
            </a:p>
            <a:p>
              <a:pPr algn="ctr"/>
              <a:r>
                <a:rPr lang="de-DE" sz="1400" dirty="0">
                  <a:latin typeface="Calibri"/>
                  <a:cs typeface="Arial" pitchFamily="34" charset="0"/>
                </a:rPr>
                <a:t>Konsequenzen aufzeigen</a:t>
              </a:r>
            </a:p>
          </p:txBody>
        </p:sp>
        <p:sp>
          <p:nvSpPr>
            <p:cNvPr id="17422" name="Line 12"/>
            <p:cNvSpPr>
              <a:spLocks noChangeShapeType="1"/>
            </p:cNvSpPr>
            <p:nvPr/>
          </p:nvSpPr>
          <p:spPr bwMode="auto">
            <a:xfrm>
              <a:off x="2304" y="2052"/>
              <a:ext cx="121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7423" name="Line 13"/>
            <p:cNvSpPr>
              <a:spLocks noChangeShapeType="1"/>
            </p:cNvSpPr>
            <p:nvPr/>
          </p:nvSpPr>
          <p:spPr bwMode="auto">
            <a:xfrm>
              <a:off x="2304" y="3204"/>
              <a:ext cx="115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7424" name="Line 14"/>
            <p:cNvSpPr>
              <a:spLocks noChangeShapeType="1"/>
            </p:cNvSpPr>
            <p:nvPr/>
          </p:nvSpPr>
          <p:spPr bwMode="auto">
            <a:xfrm flipV="1">
              <a:off x="2304" y="2412"/>
              <a:ext cx="1216" cy="396"/>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17425" name="Line 15"/>
            <p:cNvSpPr>
              <a:spLocks noChangeShapeType="1"/>
            </p:cNvSpPr>
            <p:nvPr/>
          </p:nvSpPr>
          <p:spPr bwMode="auto">
            <a:xfrm flipH="1" flipV="1">
              <a:off x="2304" y="2412"/>
              <a:ext cx="1152" cy="396"/>
            </a:xfrm>
            <a:prstGeom prst="line">
              <a:avLst/>
            </a:prstGeom>
            <a:noFill/>
            <a:ln w="381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17426" name="Line 16"/>
            <p:cNvSpPr>
              <a:spLocks noChangeShapeType="1"/>
            </p:cNvSpPr>
            <p:nvPr/>
          </p:nvSpPr>
          <p:spPr bwMode="auto">
            <a:xfrm>
              <a:off x="1344" y="2448"/>
              <a:ext cx="0"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7427" name="Line 17"/>
            <p:cNvSpPr>
              <a:spLocks noChangeShapeType="1"/>
            </p:cNvSpPr>
            <p:nvPr/>
          </p:nvSpPr>
          <p:spPr bwMode="auto">
            <a:xfrm>
              <a:off x="4352" y="2448"/>
              <a:ext cx="0" cy="36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7428" name="Rectangle 18"/>
            <p:cNvSpPr>
              <a:spLocks noChangeArrowheads="1"/>
            </p:cNvSpPr>
            <p:nvPr/>
          </p:nvSpPr>
          <p:spPr bwMode="auto">
            <a:xfrm>
              <a:off x="672" y="240"/>
              <a:ext cx="480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de-DE" sz="3200">
                <a:solidFill>
                  <a:srgbClr val="02A8A6"/>
                </a:solidFill>
                <a:latin typeface="Arial Narrow" pitchFamily="34" charset="0"/>
                <a:cs typeface="Arial" pitchFamily="34" charset="0"/>
              </a:endParaRPr>
            </a:p>
          </p:txBody>
        </p:sp>
        <p:sp>
          <p:nvSpPr>
            <p:cNvPr id="17429" name="Text Box 19"/>
            <p:cNvSpPr txBox="1">
              <a:spLocks noChangeArrowheads="1"/>
            </p:cNvSpPr>
            <p:nvPr/>
          </p:nvSpPr>
          <p:spPr bwMode="auto">
            <a:xfrm>
              <a:off x="3834" y="1208"/>
              <a:ext cx="1088"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de-DE" sz="1400" dirty="0" smtClean="0">
                  <a:latin typeface="Calibri"/>
                  <a:cs typeface="Arial" pitchFamily="34" charset="0"/>
                </a:rPr>
                <a:t>positiver </a:t>
              </a:r>
              <a:r>
                <a:rPr lang="de-DE" sz="1400" dirty="0">
                  <a:latin typeface="Calibri"/>
                  <a:cs typeface="Arial" pitchFamily="34" charset="0"/>
                </a:rPr>
                <a:t>Gegenspieler</a:t>
              </a:r>
            </a:p>
          </p:txBody>
        </p:sp>
        <p:sp>
          <p:nvSpPr>
            <p:cNvPr id="17430" name="Text Box 20"/>
            <p:cNvSpPr txBox="1">
              <a:spLocks noChangeArrowheads="1"/>
            </p:cNvSpPr>
            <p:nvPr/>
          </p:nvSpPr>
          <p:spPr bwMode="auto">
            <a:xfrm>
              <a:off x="883" y="3612"/>
              <a:ext cx="1090"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de-DE" sz="1400" dirty="0" smtClean="0">
                  <a:latin typeface="Calibri"/>
                  <a:cs typeface="Arial" pitchFamily="34" charset="0"/>
                </a:rPr>
                <a:t>positiv </a:t>
              </a:r>
              <a:r>
                <a:rPr lang="de-DE" sz="1400" dirty="0">
                  <a:latin typeface="Calibri"/>
                  <a:cs typeface="Arial" pitchFamily="34" charset="0"/>
                </a:rPr>
                <a:t>überzogen</a:t>
              </a:r>
            </a:p>
          </p:txBody>
        </p:sp>
        <p:sp>
          <p:nvSpPr>
            <p:cNvPr id="17431" name="Text Box 21"/>
            <p:cNvSpPr txBox="1">
              <a:spLocks noChangeArrowheads="1"/>
            </p:cNvSpPr>
            <p:nvPr/>
          </p:nvSpPr>
          <p:spPr bwMode="auto">
            <a:xfrm>
              <a:off x="3878" y="3612"/>
              <a:ext cx="1090"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de-DE" sz="1400" dirty="0" smtClean="0">
                  <a:latin typeface="Calibri"/>
                  <a:cs typeface="Arial" pitchFamily="34" charset="0"/>
                </a:rPr>
                <a:t>negatives </a:t>
              </a:r>
              <a:r>
                <a:rPr lang="de-DE" sz="1400" dirty="0">
                  <a:latin typeface="Calibri"/>
                  <a:cs typeface="Arial" pitchFamily="34" charset="0"/>
                </a:rPr>
                <a:t>Gegenteil</a:t>
              </a:r>
            </a:p>
          </p:txBody>
        </p:sp>
      </p:grpSp>
      <p:sp>
        <p:nvSpPr>
          <p:cNvPr id="17413" name="Rectangle 40"/>
          <p:cNvSpPr>
            <a:spLocks noChangeArrowheads="1"/>
          </p:cNvSpPr>
          <p:nvPr/>
        </p:nvSpPr>
        <p:spPr bwMode="auto">
          <a:xfrm>
            <a:off x="1220609" y="1960110"/>
            <a:ext cx="6651581" cy="31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90000"/>
              </a:lnSpc>
              <a:spcBef>
                <a:spcPct val="30000"/>
              </a:spcBef>
              <a:buSzPct val="50000"/>
            </a:pPr>
            <a:r>
              <a:rPr lang="de-DE" sz="1600" dirty="0">
                <a:latin typeface="Calibri"/>
              </a:rPr>
              <a:t>Nur </a:t>
            </a:r>
            <a:r>
              <a:rPr lang="de-DE" sz="1600" dirty="0" smtClean="0">
                <a:latin typeface="Calibri"/>
              </a:rPr>
              <a:t>loben </a:t>
            </a:r>
            <a:r>
              <a:rPr lang="de-DE" sz="1600" dirty="0">
                <a:latin typeface="Calibri"/>
              </a:rPr>
              <a:t>disqualifiziert: Lob muss im Alltag ergänzt werden durch faire Kritik</a:t>
            </a:r>
          </a:p>
        </p:txBody>
      </p:sp>
      <p:sp>
        <p:nvSpPr>
          <p:cNvPr id="17414" name="Textfeld 23"/>
          <p:cNvSpPr txBox="1">
            <a:spLocks noChangeArrowheads="1"/>
          </p:cNvSpPr>
          <p:nvPr/>
        </p:nvSpPr>
        <p:spPr bwMode="auto">
          <a:xfrm>
            <a:off x="995363" y="5877272"/>
            <a:ext cx="3973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de-DE" sz="1400" dirty="0"/>
              <a:t>Schulz von Thun, 2002</a:t>
            </a:r>
          </a:p>
        </p:txBody>
      </p:sp>
      <p:sp>
        <p:nvSpPr>
          <p:cNvPr id="24" name="Foliennummernplatzhalter 4"/>
          <p:cNvSpPr>
            <a:spLocks noGrp="1"/>
          </p:cNvSpPr>
          <p:nvPr>
            <p:ph type="sldNum" sz="quarter" idx="12"/>
          </p:nvPr>
        </p:nvSpPr>
        <p:spPr bwMode="auto">
          <a:xfrm>
            <a:off x="5974314" y="6353136"/>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15</a:t>
            </a:r>
            <a:endParaRPr lang="de-DE" altLang="de-DE" dirty="0">
              <a:solidFill>
                <a:srgbClr val="0098A1"/>
              </a:solidFill>
            </a:endParaRPr>
          </a:p>
        </p:txBody>
      </p:sp>
      <p:sp>
        <p:nvSpPr>
          <p:cNvPr id="25" name="Rechteck 24"/>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6488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1042988" y="1268413"/>
            <a:ext cx="6049962" cy="3886200"/>
          </a:xfrm>
        </p:spPr>
        <p:txBody>
          <a:bodyPr/>
          <a:lstStyle/>
          <a:p>
            <a:pPr>
              <a:buFont typeface="Times New Roman" pitchFamily="18" charset="0"/>
              <a:buNone/>
            </a:pPr>
            <a:r>
              <a:rPr lang="de-DE" altLang="de-DE" smtClean="0"/>
              <a:t> 	Wer von Ihnen hat bereits Erfahrungen mit dem Führen von Mitarbeitergesprächen?</a:t>
            </a:r>
          </a:p>
          <a:p>
            <a:pPr>
              <a:buFont typeface="Times New Roman" pitchFamily="18" charset="0"/>
              <a:buNone/>
            </a:pPr>
            <a:endParaRPr lang="de-DE" altLang="de-DE" smtClean="0"/>
          </a:p>
          <a:p>
            <a:pPr>
              <a:buFont typeface="Times New Roman" pitchFamily="18" charset="0"/>
              <a:buNone/>
            </a:pPr>
            <a:r>
              <a:rPr lang="de-DE" altLang="de-DE" smtClean="0"/>
              <a:t>	Was ist Ihr Eindruck? </a:t>
            </a:r>
          </a:p>
          <a:p>
            <a:pPr>
              <a:buFont typeface="Times New Roman" pitchFamily="18" charset="0"/>
              <a:buNone/>
            </a:pPr>
            <a:r>
              <a:rPr lang="de-DE" altLang="de-DE" smtClean="0"/>
              <a:t>	Wie empfanden Sie diese?</a:t>
            </a:r>
          </a:p>
        </p:txBody>
      </p:sp>
      <p:grpSp>
        <p:nvGrpSpPr>
          <p:cNvPr id="35843" name="Group 3"/>
          <p:cNvGrpSpPr>
            <a:grpSpLocks/>
          </p:cNvGrpSpPr>
          <p:nvPr/>
        </p:nvGrpSpPr>
        <p:grpSpPr bwMode="auto">
          <a:xfrm>
            <a:off x="6443663" y="2924175"/>
            <a:ext cx="1944687" cy="3024188"/>
            <a:chOff x="4059" y="1842"/>
            <a:chExt cx="1225" cy="1905"/>
          </a:xfrm>
        </p:grpSpPr>
        <p:pic>
          <p:nvPicPr>
            <p:cNvPr id="3584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 y="1933"/>
              <a:ext cx="974" cy="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Rectangle 5"/>
            <p:cNvSpPr>
              <a:spLocks noChangeArrowheads="1"/>
            </p:cNvSpPr>
            <p:nvPr/>
          </p:nvSpPr>
          <p:spPr bwMode="auto">
            <a:xfrm>
              <a:off x="4967" y="1842"/>
              <a:ext cx="317" cy="7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95000"/>
                </a:lnSpc>
                <a:buClr>
                  <a:srgbClr val="000000"/>
                </a:buClr>
                <a:buSzPct val="100000"/>
                <a:buFont typeface="Times New Roman" pitchFamily="18" charset="0"/>
                <a:buNone/>
              </a:pPr>
              <a:endParaRPr lang="de-DE" altLang="de-DE"/>
            </a:p>
          </p:txBody>
        </p:sp>
      </p:grpSp>
      <p:sp>
        <p:nvSpPr>
          <p:cNvPr id="35844" name="Rectangle 6"/>
          <p:cNvSpPr>
            <a:spLocks noGrp="1" noChangeArrowheads="1"/>
          </p:cNvSpPr>
          <p:nvPr>
            <p:ph type="title"/>
          </p:nvPr>
        </p:nvSpPr>
        <p:spPr>
          <a:xfrm>
            <a:off x="827088" y="115888"/>
            <a:ext cx="7770812" cy="792162"/>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r>
              <a:rPr lang="de-DE" altLang="de-DE" sz="3200" smtClean="0"/>
              <a:t>…und jetzt Sie!</a:t>
            </a:r>
          </a:p>
        </p:txBody>
      </p:sp>
      <p:sp>
        <p:nvSpPr>
          <p:cNvPr id="9" name="Foliennummernplatzhalter 4"/>
          <p:cNvSpPr>
            <a:spLocks noGrp="1"/>
          </p:cNvSpPr>
          <p:nvPr>
            <p:ph type="sldNum" sz="quarter" idx="12"/>
          </p:nvPr>
        </p:nvSpPr>
        <p:spPr bwMode="auto">
          <a:xfrm>
            <a:off x="5940152" y="631031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16</a:t>
            </a:r>
            <a:endParaRPr lang="de-DE" altLang="de-DE" dirty="0">
              <a:solidFill>
                <a:srgbClr val="0098A1"/>
              </a:solidFill>
            </a:endParaRPr>
          </a:p>
        </p:txBody>
      </p:sp>
      <p:sp>
        <p:nvSpPr>
          <p:cNvPr id="8" name="Rechteck 7"/>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11419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r>
              <a:rPr lang="de-DE" altLang="de-DE" sz="3200" smtClean="0"/>
              <a:t>Nutzen des Mitarbeitergespräches</a:t>
            </a:r>
          </a:p>
        </p:txBody>
      </p:sp>
      <p:graphicFrame>
        <p:nvGraphicFramePr>
          <p:cNvPr id="4" name="Group 245"/>
          <p:cNvGraphicFramePr>
            <a:graphicFrameLocks/>
          </p:cNvGraphicFramePr>
          <p:nvPr>
            <p:extLst>
              <p:ext uri="{D42A27DB-BD31-4B8C-83A1-F6EECF244321}">
                <p14:modId xmlns:p14="http://schemas.microsoft.com/office/powerpoint/2010/main" val="15248502"/>
              </p:ext>
            </p:extLst>
          </p:nvPr>
        </p:nvGraphicFramePr>
        <p:xfrm>
          <a:off x="827584" y="1412776"/>
          <a:ext cx="7669609" cy="3544370"/>
        </p:xfrm>
        <a:graphic>
          <a:graphicData uri="http://schemas.openxmlformats.org/drawingml/2006/table">
            <a:tbl>
              <a:tblPr>
                <a:tableStyleId>{69C7853C-536D-4A76-A0AE-DD22124D55A5}</a:tableStyleId>
              </a:tblPr>
              <a:tblGrid>
                <a:gridCol w="3205113"/>
                <a:gridCol w="4464496"/>
              </a:tblGrid>
              <a:tr h="604838">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2400" u="none" strike="noStrike" cap="none" normalizeH="0" baseline="0" dirty="0" smtClean="0">
                          <a:ln>
                            <a:noFill/>
                          </a:ln>
                          <a:solidFill>
                            <a:schemeClr val="bg1"/>
                          </a:solidFill>
                          <a:effectLst/>
                        </a:rPr>
                        <a:t>Nutzen für Beschäftigte</a:t>
                      </a:r>
                      <a:endParaRPr kumimoji="0" lang="de-DE" sz="2400" b="0" i="0" u="none" strike="noStrike" cap="none" normalizeH="0" baseline="0" dirty="0" smtClean="0">
                        <a:ln>
                          <a:noFill/>
                        </a:ln>
                        <a:solidFill>
                          <a:schemeClr val="bg1"/>
                        </a:solidFill>
                        <a:effectLst/>
                        <a:latin typeface="Arial" charset="0"/>
                      </a:endParaRPr>
                    </a:p>
                  </a:txBody>
                  <a:tcPr horzOverflow="overflow">
                    <a:solidFill>
                      <a:schemeClr val="accent3">
                        <a:lumMod val="50000"/>
                      </a:schemeClr>
                    </a:solidFill>
                  </a:tcPr>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2400" u="none" strike="noStrike" cap="none" normalizeH="0" baseline="0" dirty="0" smtClean="0">
                          <a:ln>
                            <a:noFill/>
                          </a:ln>
                          <a:solidFill>
                            <a:schemeClr val="bg1"/>
                          </a:solidFill>
                          <a:effectLst/>
                        </a:rPr>
                        <a:t>Nutzen für Führungskräfte</a:t>
                      </a:r>
                      <a:endParaRPr kumimoji="0" lang="de-DE" sz="2400" b="0" i="0" u="none" strike="noStrike" cap="none" normalizeH="0" baseline="0" dirty="0" smtClean="0">
                        <a:ln>
                          <a:noFill/>
                        </a:ln>
                        <a:solidFill>
                          <a:schemeClr val="bg1"/>
                        </a:solidFill>
                        <a:effectLst/>
                        <a:latin typeface="Arial" charset="0"/>
                      </a:endParaRPr>
                    </a:p>
                  </a:txBody>
                  <a:tcPr horzOverflow="overflow">
                    <a:solidFill>
                      <a:schemeClr val="accent3">
                        <a:lumMod val="50000"/>
                      </a:schemeClr>
                    </a:solidFill>
                  </a:tcPr>
                </a:tc>
              </a:tr>
              <a:tr h="390478">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Rückmeldung über erzielte Leistung</a:t>
                      </a:r>
                      <a:endParaRPr kumimoji="0" lang="de-DE" sz="1400" b="0" i="0" u="none" strike="noStrike" cap="none" normalizeH="0" baseline="0" dirty="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Bessere Arbeitsergebnisse durch bessere Zusammenarbeit</a:t>
                      </a:r>
                      <a:endParaRPr kumimoji="0" lang="de-DE" sz="1400" b="0" i="0" u="none" strike="noStrike" cap="none" normalizeH="0" baseline="0" dirty="0" smtClean="0">
                        <a:ln>
                          <a:noFill/>
                        </a:ln>
                        <a:solidFill>
                          <a:srgbClr val="000000"/>
                        </a:solidFill>
                        <a:effectLst/>
                        <a:latin typeface="Arial" charset="0"/>
                      </a:endParaRPr>
                    </a:p>
                  </a:txBody>
                  <a:tcPr horzOverflow="overflow"/>
                </a:tc>
              </a:tr>
              <a:tr h="360040">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Aussagen über Stärken und Schwächen</a:t>
                      </a:r>
                      <a:endParaRPr kumimoji="0" lang="de-DE" sz="1400" b="0" i="0" u="none" strike="noStrike" cap="none" normalizeH="0" baseline="0" dirty="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Kennenlernen der MA-Sichtweise</a:t>
                      </a:r>
                      <a:r>
                        <a:rPr kumimoji="0" lang="de-DE" sz="1400" b="0" i="0" u="none" strike="noStrike" cap="none" normalizeH="0" baseline="0" dirty="0" smtClean="0">
                          <a:ln>
                            <a:noFill/>
                          </a:ln>
                          <a:solidFill>
                            <a:srgbClr val="000000"/>
                          </a:solidFill>
                          <a:effectLst/>
                          <a:latin typeface="Arial" charset="0"/>
                        </a:rPr>
                        <a:t>, </a:t>
                      </a:r>
                      <a:r>
                        <a:rPr kumimoji="0" lang="de-DE" sz="1400" u="none" strike="noStrike" cap="none" normalizeH="0" baseline="0" dirty="0" smtClean="0">
                          <a:ln>
                            <a:noFill/>
                          </a:ln>
                          <a:effectLst/>
                        </a:rPr>
                        <a:t>Qualifikation der MA</a:t>
                      </a:r>
                      <a:endParaRPr kumimoji="0" lang="de-DE" sz="1400" b="0" i="0" u="none" strike="noStrike" cap="none" normalizeH="0" baseline="0" dirty="0" smtClean="0">
                        <a:ln>
                          <a:noFill/>
                        </a:ln>
                        <a:solidFill>
                          <a:srgbClr val="000000"/>
                        </a:solidFill>
                        <a:effectLst/>
                        <a:latin typeface="Arial" charset="0"/>
                      </a:endParaRPr>
                    </a:p>
                  </a:txBody>
                  <a:tcPr horzOverflow="overflow"/>
                </a:tc>
              </a:tr>
              <a:tr h="604838">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smtClean="0">
                          <a:ln>
                            <a:noFill/>
                          </a:ln>
                          <a:effectLst/>
                        </a:rPr>
                        <a:t>Klärung von Förderungs- und Verbesserungsmaßnahmen</a:t>
                      </a:r>
                      <a:endParaRPr kumimoji="0" lang="de-DE" sz="1400" b="0" i="0" u="none" strike="noStrike" cap="none" normalizeH="0" baseline="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Vermeidung von Missverständnissen</a:t>
                      </a:r>
                      <a:r>
                        <a:rPr kumimoji="0" lang="de-DE" sz="1400" b="0" i="0" u="none" strike="noStrike" cap="none" normalizeH="0" baseline="0" dirty="0" smtClean="0">
                          <a:ln>
                            <a:noFill/>
                          </a:ln>
                          <a:solidFill>
                            <a:srgbClr val="000000"/>
                          </a:solidFill>
                          <a:effectLst/>
                          <a:latin typeface="Arial" charset="0"/>
                        </a:rPr>
                        <a:t>, </a:t>
                      </a:r>
                      <a:r>
                        <a:rPr kumimoji="0" lang="de-DE" sz="1400" u="none" strike="noStrike" cap="none" normalizeH="0" baseline="0" dirty="0" smtClean="0">
                          <a:ln>
                            <a:noFill/>
                          </a:ln>
                          <a:effectLst/>
                        </a:rPr>
                        <a:t>Mitarbeiterzufriedenheit</a:t>
                      </a:r>
                      <a:endParaRPr kumimoji="0" lang="de-DE" sz="1400" b="0" i="0" u="none" strike="noStrike" cap="none" normalizeH="0" baseline="0" dirty="0" smtClean="0">
                        <a:ln>
                          <a:noFill/>
                        </a:ln>
                        <a:solidFill>
                          <a:srgbClr val="000000"/>
                        </a:solidFill>
                        <a:effectLst/>
                        <a:latin typeface="Arial" charset="0"/>
                      </a:endParaRPr>
                    </a:p>
                  </a:txBody>
                  <a:tcPr horzOverflow="overflow"/>
                </a:tc>
              </a:tr>
              <a:tr h="604838">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Überprüfung des eigenen Tätigkeitsbereiches</a:t>
                      </a:r>
                      <a:endParaRPr kumimoji="0" lang="de-DE" sz="1400" b="0" i="0" u="none" strike="noStrike" cap="none" normalizeH="0" baseline="0" dirty="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Einblick in Pläne und Absichten der Beschäftigten</a:t>
                      </a:r>
                      <a:r>
                        <a:rPr kumimoji="0" lang="de-DE" sz="1400" b="0" i="0" u="none" strike="noStrike" cap="none" normalizeH="0" baseline="0" dirty="0" smtClean="0">
                          <a:ln>
                            <a:noFill/>
                          </a:ln>
                          <a:solidFill>
                            <a:srgbClr val="000000"/>
                          </a:solidFill>
                          <a:effectLst/>
                          <a:latin typeface="Arial" charset="0"/>
                        </a:rPr>
                        <a:t>,        </a:t>
                      </a:r>
                      <a:r>
                        <a:rPr kumimoji="0" lang="de-DE" sz="1400" u="none" strike="noStrike" cap="none" normalizeH="0" baseline="0" dirty="0" smtClean="0">
                          <a:ln>
                            <a:noFill/>
                          </a:ln>
                          <a:effectLst/>
                        </a:rPr>
                        <a:t>Führungskultur</a:t>
                      </a:r>
                      <a:endParaRPr kumimoji="0" lang="de-DE" sz="1400" b="0" i="0" u="none" strike="noStrike" cap="none" normalizeH="0" baseline="0" dirty="0" smtClean="0">
                        <a:ln>
                          <a:noFill/>
                        </a:ln>
                        <a:solidFill>
                          <a:srgbClr val="000000"/>
                        </a:solidFill>
                        <a:effectLst/>
                        <a:latin typeface="Arial" charset="0"/>
                      </a:endParaRPr>
                    </a:p>
                  </a:txBody>
                  <a:tcPr horzOverflow="overflow"/>
                </a:tc>
              </a:tr>
              <a:tr h="374500">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Besprechung von möglichen Zielen</a:t>
                      </a:r>
                      <a:endParaRPr kumimoji="0" lang="de-DE" sz="1400" b="0" i="0" u="none" strike="noStrike" cap="none" normalizeH="0" baseline="0" dirty="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Entdeckung von Innovationspotential</a:t>
                      </a:r>
                      <a:endParaRPr kumimoji="0" lang="de-DE" sz="1400" b="0" i="0" u="none" strike="noStrike" cap="none" normalizeH="0" baseline="0" dirty="0" smtClean="0">
                        <a:ln>
                          <a:noFill/>
                        </a:ln>
                        <a:solidFill>
                          <a:srgbClr val="000000"/>
                        </a:solidFill>
                        <a:effectLst/>
                        <a:latin typeface="Arial" charset="0"/>
                      </a:endParaRPr>
                    </a:p>
                  </a:txBody>
                  <a:tcPr horzOverflow="overflow"/>
                </a:tc>
              </a:tr>
              <a:tr h="604838">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smtClean="0">
                          <a:ln>
                            <a:noFill/>
                          </a:ln>
                          <a:effectLst/>
                        </a:rPr>
                        <a:t>Aktive Mitgestaltung der zukünftigen Aufgaben</a:t>
                      </a:r>
                      <a:endParaRPr kumimoji="0" lang="de-DE" sz="1400" b="0" i="0" u="none" strike="noStrike" cap="none" normalizeH="0" baseline="0" smtClean="0">
                        <a:ln>
                          <a:noFill/>
                        </a:ln>
                        <a:solidFill>
                          <a:srgbClr val="000000"/>
                        </a:solidFill>
                        <a:effectLst/>
                        <a:latin typeface="Arial" charset="0"/>
                      </a:endParaRPr>
                    </a:p>
                  </a:txBody>
                  <a:tcPr horzOverflow="overflow"/>
                </a:tc>
                <a:tc>
                  <a:txBody>
                    <a:bodyPr/>
                    <a:lstStyle/>
                    <a:p>
                      <a:pPr marL="0" marR="0" lvl="0" indent="0" algn="l" defTabSz="449263" rtl="0" eaLnBrk="0" fontAlgn="base" latinLnBrk="0" hangingPunct="0">
                        <a:lnSpc>
                          <a:spcPct val="95000"/>
                        </a:lnSpc>
                        <a:spcBef>
                          <a:spcPts val="800"/>
                        </a:spcBef>
                        <a:spcAft>
                          <a:spcPct val="0"/>
                        </a:spcAft>
                        <a:buClr>
                          <a:srgbClr val="000000"/>
                        </a:buClr>
                        <a:buSzPct val="33000"/>
                        <a:buFont typeface="Times New Roman" pitchFamily="18" charset="0"/>
                        <a:buNone/>
                        <a:tabLst/>
                      </a:pPr>
                      <a:r>
                        <a:rPr kumimoji="0" lang="de-DE" sz="1400" u="none" strike="noStrike" cap="none" normalizeH="0" baseline="0" dirty="0" smtClean="0">
                          <a:ln>
                            <a:noFill/>
                          </a:ln>
                          <a:effectLst/>
                        </a:rPr>
                        <a:t>Erhöhung der Akzeptanz als Führungskraft</a:t>
                      </a:r>
                      <a:r>
                        <a:rPr kumimoji="0" lang="de-DE" sz="1400" b="0" i="0" u="none" strike="noStrike" cap="none" normalizeH="0" baseline="0" dirty="0" smtClean="0">
                          <a:ln>
                            <a:noFill/>
                          </a:ln>
                          <a:solidFill>
                            <a:srgbClr val="000000"/>
                          </a:solidFill>
                          <a:effectLst/>
                          <a:latin typeface="Arial" charset="0"/>
                        </a:rPr>
                        <a:t>, </a:t>
                      </a:r>
                      <a:r>
                        <a:rPr kumimoji="0" lang="de-DE" sz="1400" u="none" strike="noStrike" cap="none" normalizeH="0" baseline="0" dirty="0" smtClean="0">
                          <a:ln>
                            <a:noFill/>
                          </a:ln>
                          <a:effectLst/>
                        </a:rPr>
                        <a:t>Aufdeckung organisatorischer und personeller Defizite</a:t>
                      </a:r>
                      <a:endParaRPr kumimoji="0" lang="de-DE" sz="1400" b="0" i="0" u="none" strike="noStrike" cap="none" normalizeH="0" baseline="0" dirty="0" smtClean="0">
                        <a:ln>
                          <a:noFill/>
                        </a:ln>
                        <a:solidFill>
                          <a:srgbClr val="000000"/>
                        </a:solidFill>
                        <a:effectLst/>
                        <a:latin typeface="Arial" charset="0"/>
                      </a:endParaRPr>
                    </a:p>
                  </a:txBody>
                  <a:tcPr horzOverflow="overflow"/>
                </a:tc>
              </a:tr>
            </a:tbl>
          </a:graphicData>
        </a:graphic>
      </p:graphicFrame>
      <p:sp>
        <p:nvSpPr>
          <p:cNvPr id="37891" name="Rectangle 246"/>
          <p:cNvSpPr>
            <a:spLocks noChangeArrowheads="1"/>
          </p:cNvSpPr>
          <p:nvPr/>
        </p:nvSpPr>
        <p:spPr bwMode="auto">
          <a:xfrm>
            <a:off x="1673225" y="5211763"/>
            <a:ext cx="752475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marL="341313" indent="-34131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0" hangingPunct="0">
              <a:lnSpc>
                <a:spcPct val="85000"/>
              </a:lnSpc>
              <a:spcBef>
                <a:spcPts val="300"/>
              </a:spcBef>
              <a:buClr>
                <a:srgbClr val="000000"/>
              </a:buClr>
              <a:buSzPct val="33000"/>
              <a:buFont typeface="Times New Roman" pitchFamily="18" charset="0"/>
              <a:buBlip>
                <a:blip r:embed="rId2"/>
              </a:buBlip>
            </a:pPr>
            <a:r>
              <a:rPr lang="de-DE" altLang="de-DE" sz="2000" dirty="0"/>
              <a:t>Stärkung der Partizipation und Zufriedenheit der </a:t>
            </a:r>
            <a:r>
              <a:rPr lang="de-DE" altLang="de-DE" sz="2000" dirty="0" smtClean="0"/>
              <a:t>Mitarbeiter</a:t>
            </a:r>
            <a:endParaRPr lang="de-DE" altLang="de-DE" sz="2000" dirty="0"/>
          </a:p>
          <a:p>
            <a:pPr eaLnBrk="0" hangingPunct="0">
              <a:lnSpc>
                <a:spcPct val="85000"/>
              </a:lnSpc>
              <a:spcBef>
                <a:spcPts val="300"/>
              </a:spcBef>
              <a:buClr>
                <a:srgbClr val="000000"/>
              </a:buClr>
              <a:buSzPct val="33000"/>
              <a:buFont typeface="Times New Roman" pitchFamily="18" charset="0"/>
              <a:buBlip>
                <a:blip r:embed="rId2"/>
              </a:buBlip>
            </a:pPr>
            <a:r>
              <a:rPr lang="de-DE" altLang="de-DE" sz="2000" dirty="0"/>
              <a:t>Stärkung der </a:t>
            </a:r>
            <a:r>
              <a:rPr lang="de-DE" altLang="de-DE" sz="2000" dirty="0" smtClean="0"/>
              <a:t>Mitarbeiter-Vorgesetzten-Beziehung</a:t>
            </a:r>
            <a:endParaRPr lang="de-DE" altLang="de-DE" sz="2000" dirty="0"/>
          </a:p>
          <a:p>
            <a:pPr eaLnBrk="0" hangingPunct="0">
              <a:lnSpc>
                <a:spcPct val="85000"/>
              </a:lnSpc>
              <a:spcBef>
                <a:spcPts val="300"/>
              </a:spcBef>
              <a:buClr>
                <a:srgbClr val="000000"/>
              </a:buClr>
              <a:buSzPct val="33000"/>
              <a:buFont typeface="Times New Roman" pitchFamily="18" charset="0"/>
              <a:buBlip>
                <a:blip r:embed="rId2"/>
              </a:buBlip>
            </a:pPr>
            <a:r>
              <a:rPr lang="de-DE" altLang="de-DE" sz="2000" dirty="0"/>
              <a:t>Erhöhung des </a:t>
            </a:r>
            <a:r>
              <a:rPr lang="de-DE" altLang="de-DE" sz="2000" dirty="0" err="1"/>
              <a:t>Commitment</a:t>
            </a:r>
            <a:endParaRPr lang="de-DE" altLang="de-DE" sz="2000" dirty="0"/>
          </a:p>
        </p:txBody>
      </p:sp>
      <p:sp>
        <p:nvSpPr>
          <p:cNvPr id="6" name="AutoShape 247"/>
          <p:cNvSpPr>
            <a:spLocks noChangeArrowheads="1"/>
          </p:cNvSpPr>
          <p:nvPr/>
        </p:nvSpPr>
        <p:spPr bwMode="auto">
          <a:xfrm>
            <a:off x="323850" y="5226050"/>
            <a:ext cx="1223963" cy="43338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3">
              <a:lumMod val="50000"/>
            </a:schemeClr>
          </a:solidFill>
          <a:ln>
            <a:noFill/>
          </a:ln>
          <a:effectLst/>
        </p:spPr>
        <p:txBody>
          <a:bodyPr wrap="none" anchor="ctr"/>
          <a:lstStyle/>
          <a:p>
            <a:pPr fontAlgn="auto">
              <a:spcBef>
                <a:spcPts val="0"/>
              </a:spcBef>
              <a:spcAft>
                <a:spcPts val="0"/>
              </a:spcAft>
              <a:defRPr/>
            </a:pPr>
            <a:endParaRPr lang="de-DE">
              <a:latin typeface="+mn-lt"/>
            </a:endParaRPr>
          </a:p>
        </p:txBody>
      </p:sp>
      <p:sp>
        <p:nvSpPr>
          <p:cNvPr id="8" name="Foliennummernplatzhalter 4"/>
          <p:cNvSpPr>
            <a:spLocks noGrp="1"/>
          </p:cNvSpPr>
          <p:nvPr>
            <p:ph type="sldNum" sz="quarter" idx="12"/>
          </p:nvPr>
        </p:nvSpPr>
        <p:spPr bwMode="auto">
          <a:xfrm>
            <a:off x="6012160" y="6309320"/>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17</a:t>
            </a:r>
            <a:endParaRPr lang="de-DE" altLang="de-DE" dirty="0">
              <a:solidFill>
                <a:srgbClr val="0098A1"/>
              </a:solidFill>
            </a:endParaRPr>
          </a:p>
        </p:txBody>
      </p:sp>
      <p:sp>
        <p:nvSpPr>
          <p:cNvPr id="7" name="Rechteck 6"/>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6311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9" name="Rectangle 3"/>
          <p:cNvSpPr>
            <a:spLocks noGrp="1" noChangeArrowheads="1"/>
          </p:cNvSpPr>
          <p:nvPr>
            <p:ph type="body" idx="1"/>
          </p:nvPr>
        </p:nvSpPr>
        <p:spPr>
          <a:xfrm>
            <a:off x="204788" y="1312863"/>
            <a:ext cx="8111628" cy="5545137"/>
          </a:xfrm>
        </p:spPr>
        <p:txBody>
          <a:bodyPr rtlCol="0">
            <a:normAutofit/>
          </a:bodyPr>
          <a:lstStyle/>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Reden Sie möglichst viel, aber bleiben Sie hinreichend ungenau: 	             „Wer nicht überzeugen kann, sollte wenigstens verwirren“.</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Beantworten Sie Fragen an den Mitarbeiter generell selbst.</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Lassen Sie abwechselnd den Hierarchen heraushängen und verbünden Sie sich mit dem Mitarbeiter: „Zuckerbrot und Peitsche“.</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Lassen Sie es bei pauschalem Lob und allgemeiner Kritik bewenden.</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Schaffen Sie eine hinreichend bedrohliche Atmosphäre und erzeugen Sie Zeitdruck: „Angst schafft Zustimmung“.</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Fassen Sie große Teile der Ergebnisdokumentation bereits vor dem Gespräch ab.</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Lassen Sie Fakten und Ergebnisse aus der Vergangenheit außen vor, „Schnee von gestern“!</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Reflektieren Sie nicht lange; sagen Sie einfach, was Ihnen spontan in den Sinn kommt.</a:t>
            </a:r>
          </a:p>
          <a:p>
            <a:pPr marL="428625" fontAlgn="auto">
              <a:lnSpc>
                <a:spcPct val="75000"/>
              </a:lnSpc>
              <a:spcAft>
                <a:spcPct val="50000"/>
              </a:spcAft>
              <a:buClr>
                <a:srgbClr val="4F79BD"/>
              </a:buClr>
              <a:buFont typeface="Wingdings" pitchFamily="2" charset="2"/>
              <a:buAutoNum type="arabicPeriod"/>
              <a:defRPr/>
            </a:pPr>
            <a:r>
              <a:rPr lang="de-DE" sz="1800" dirty="0" smtClean="0">
                <a:effectLst>
                  <a:outerShdw blurRad="38100" dist="38100" dir="2700000" algn="tl">
                    <a:srgbClr val="C0C0C0"/>
                  </a:outerShdw>
                </a:effectLst>
              </a:rPr>
              <a:t>Wozu über Personalentwicklung sprechen, Sie haben ja auch keine Zeit für Fortbildung.</a:t>
            </a:r>
          </a:p>
        </p:txBody>
      </p:sp>
      <p:sp>
        <p:nvSpPr>
          <p:cNvPr id="36868" name="Text Box 5"/>
          <p:cNvSpPr txBox="1">
            <a:spLocks noChangeArrowheads="1"/>
          </p:cNvSpPr>
          <p:nvPr/>
        </p:nvSpPr>
        <p:spPr bwMode="auto">
          <a:xfrm>
            <a:off x="5494338" y="5824538"/>
            <a:ext cx="3600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de-DE" altLang="de-DE" sz="1400" dirty="0">
                <a:cs typeface="Arial" pitchFamily="34" charset="0"/>
              </a:rPr>
              <a:t>(Nach </a:t>
            </a:r>
            <a:r>
              <a:rPr lang="de-DE" altLang="de-DE" sz="1400" dirty="0" err="1" smtClean="0">
                <a:cs typeface="Arial" pitchFamily="34" charset="0"/>
              </a:rPr>
              <a:t>Hossiep</a:t>
            </a:r>
            <a:r>
              <a:rPr lang="de-DE" altLang="de-DE" sz="1400" dirty="0" smtClean="0">
                <a:cs typeface="Arial" pitchFamily="34" charset="0"/>
              </a:rPr>
              <a:t> </a:t>
            </a:r>
            <a:r>
              <a:rPr lang="de-DE" altLang="de-DE" sz="1400" dirty="0">
                <a:cs typeface="Arial" pitchFamily="34" charset="0"/>
              </a:rPr>
              <a:t>2008, S. 10)</a:t>
            </a:r>
          </a:p>
        </p:txBody>
      </p:sp>
      <p:sp>
        <p:nvSpPr>
          <p:cNvPr id="36870" name="Rectangle 1"/>
          <p:cNvSpPr>
            <a:spLocks noChangeArrowheads="1"/>
          </p:cNvSpPr>
          <p:nvPr/>
        </p:nvSpPr>
        <p:spPr bwMode="auto">
          <a:xfrm>
            <a:off x="1485474" y="249237"/>
            <a:ext cx="7574284"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5pPr>
            <a:lvl6pPr marL="2514600" indent="-2286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6pPr>
            <a:lvl7pPr marL="2971800" indent="-2286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7pPr>
            <a:lvl8pPr marL="3429000" indent="-2286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8pPr>
            <a:lvl9pPr marL="3886200" indent="-228600"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Calibri" pitchFamily="34" charset="0"/>
              </a:defRPr>
            </a:lvl9pPr>
          </a:lstStyle>
          <a:p>
            <a:pPr>
              <a:spcBef>
                <a:spcPts val="1500"/>
              </a:spcBef>
              <a:buClr>
                <a:srgbClr val="FFFFFF"/>
              </a:buClr>
              <a:buSzPct val="100000"/>
              <a:buFont typeface="Arial" pitchFamily="34" charset="0"/>
              <a:buNone/>
            </a:pPr>
            <a:r>
              <a:rPr lang="de-DE" altLang="de-DE" sz="2000" dirty="0">
                <a:solidFill>
                  <a:srgbClr val="FFFFFF"/>
                </a:solidFill>
              </a:rPr>
              <a:t>Einige goldene Regeln </a:t>
            </a:r>
            <a:r>
              <a:rPr lang="de-DE" altLang="de-DE" sz="2000" dirty="0" err="1">
                <a:solidFill>
                  <a:srgbClr val="FFFFFF"/>
                </a:solidFill>
              </a:rPr>
              <a:t>für´s</a:t>
            </a:r>
            <a:r>
              <a:rPr lang="de-DE" altLang="de-DE" sz="2000" dirty="0">
                <a:solidFill>
                  <a:srgbClr val="FFFFFF"/>
                </a:solidFill>
              </a:rPr>
              <a:t> </a:t>
            </a:r>
            <a:r>
              <a:rPr lang="de-DE" altLang="de-DE" sz="2000" b="1" u="sng" dirty="0">
                <a:solidFill>
                  <a:srgbClr val="FF0066"/>
                </a:solidFill>
              </a:rPr>
              <a:t>Scheitern</a:t>
            </a:r>
            <a:r>
              <a:rPr lang="de-DE" altLang="de-DE" sz="2000" b="1" dirty="0">
                <a:solidFill>
                  <a:srgbClr val="FF0066"/>
                </a:solidFill>
              </a:rPr>
              <a:t> </a:t>
            </a:r>
            <a:r>
              <a:rPr lang="de-DE" altLang="de-DE" sz="2000" dirty="0">
                <a:solidFill>
                  <a:srgbClr val="FFFFFF"/>
                </a:solidFill>
              </a:rPr>
              <a:t>von </a:t>
            </a:r>
            <a:r>
              <a:rPr lang="de-DE" altLang="de-DE" sz="2000" dirty="0" smtClean="0">
                <a:solidFill>
                  <a:srgbClr val="FFFFFF"/>
                </a:solidFill>
              </a:rPr>
              <a:t>Mitarbeiterjahresgesprächen </a:t>
            </a:r>
            <a:endParaRPr lang="de-DE" altLang="de-DE" sz="2000" dirty="0">
              <a:solidFill>
                <a:srgbClr val="FFFFFF"/>
              </a:solidFill>
            </a:endParaRPr>
          </a:p>
        </p:txBody>
      </p:sp>
      <p:sp>
        <p:nvSpPr>
          <p:cNvPr id="9" name="Foliennummernplatzhalter 4"/>
          <p:cNvSpPr>
            <a:spLocks noGrp="1"/>
          </p:cNvSpPr>
          <p:nvPr>
            <p:ph type="sldNum" sz="quarter" idx="12"/>
          </p:nvPr>
        </p:nvSpPr>
        <p:spPr bwMode="auto">
          <a:xfrm>
            <a:off x="6012160" y="6311106"/>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18</a:t>
            </a:r>
            <a:endParaRPr lang="de-DE" altLang="de-DE" dirty="0">
              <a:solidFill>
                <a:srgbClr val="0098A1"/>
              </a:solidFill>
            </a:endParaRPr>
          </a:p>
        </p:txBody>
      </p:sp>
      <p:sp>
        <p:nvSpPr>
          <p:cNvPr id="6" name="Rechteck 5"/>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9641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smtClean="0"/>
              <a:t>Gesundheitsgerecht führen</a:t>
            </a:r>
            <a:endParaRPr lang="de-DE" sz="2800" dirty="0"/>
          </a:p>
        </p:txBody>
      </p:sp>
      <p:sp>
        <p:nvSpPr>
          <p:cNvPr id="3" name="Inhaltsplatzhalter 2"/>
          <p:cNvSpPr>
            <a:spLocks noGrp="1"/>
          </p:cNvSpPr>
          <p:nvPr>
            <p:ph idx="1"/>
          </p:nvPr>
        </p:nvSpPr>
        <p:spPr>
          <a:xfrm>
            <a:off x="467544" y="1412776"/>
            <a:ext cx="8355218" cy="4525963"/>
          </a:xfrm>
        </p:spPr>
        <p:txBody>
          <a:bodyPr>
            <a:normAutofit/>
          </a:bodyPr>
          <a:lstStyle/>
          <a:p>
            <a:pPr algn="ctr">
              <a:buNone/>
            </a:pPr>
            <a:r>
              <a:rPr lang="de-DE" sz="2000" b="1" dirty="0" smtClean="0"/>
              <a:t>Gesundheit</a:t>
            </a:r>
            <a:r>
              <a:rPr lang="de-DE" sz="2000" dirty="0" smtClean="0"/>
              <a:t> =  Beschwerdefreiheit  + Arbeitsfreude + Arbeitsstolz (Motivation) </a:t>
            </a:r>
            <a:endParaRPr lang="de-DE" sz="2000" dirty="0"/>
          </a:p>
        </p:txBody>
      </p:sp>
      <p:sp>
        <p:nvSpPr>
          <p:cNvPr id="4" name="Abgerundetes Rechteck 3"/>
          <p:cNvSpPr/>
          <p:nvPr/>
        </p:nvSpPr>
        <p:spPr>
          <a:xfrm>
            <a:off x="4427984" y="2276872"/>
            <a:ext cx="4320480" cy="201622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p>
          <a:p>
            <a:pPr algn="ctr"/>
            <a:r>
              <a:rPr lang="de-DE" dirty="0" smtClean="0"/>
              <a:t>Arbeitsfreude (Begeisterung) fördern durch Wertschätzung</a:t>
            </a:r>
          </a:p>
          <a:p>
            <a:pPr algn="ctr"/>
            <a:r>
              <a:rPr lang="de-DE" dirty="0" smtClean="0"/>
              <a:t>(anspruchsvolle Aufgaben, Informationen weitergeben</a:t>
            </a:r>
          </a:p>
          <a:p>
            <a:pPr algn="ctr"/>
            <a:r>
              <a:rPr lang="de-DE" dirty="0" smtClean="0"/>
              <a:t>Verantwortungsübergabe, Lob…</a:t>
            </a:r>
          </a:p>
          <a:p>
            <a:pPr algn="ctr"/>
            <a:r>
              <a:rPr lang="de-DE" dirty="0" smtClean="0"/>
              <a:t>… faire Kritik )</a:t>
            </a:r>
          </a:p>
          <a:p>
            <a:pPr algn="ctr"/>
            <a:endParaRPr lang="de-DE" dirty="0"/>
          </a:p>
        </p:txBody>
      </p:sp>
      <p:sp>
        <p:nvSpPr>
          <p:cNvPr id="5" name="Geschweifte Klammer rechts 4"/>
          <p:cNvSpPr/>
          <p:nvPr/>
        </p:nvSpPr>
        <p:spPr>
          <a:xfrm rot="5400000">
            <a:off x="6336196" y="-135396"/>
            <a:ext cx="432048" cy="4248472"/>
          </a:xfrm>
          <a:prstGeom prst="rightBrace">
            <a:avLst/>
          </a:prstGeom>
          <a:ln w="38100">
            <a:solidFill>
              <a:srgbClr val="0082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 name="Geschweifte Klammer rechts 5"/>
          <p:cNvSpPr/>
          <p:nvPr/>
        </p:nvSpPr>
        <p:spPr>
          <a:xfrm rot="5400000">
            <a:off x="2951820" y="872716"/>
            <a:ext cx="360040" cy="2160240"/>
          </a:xfrm>
          <a:prstGeom prst="rightBrace">
            <a:avLst/>
          </a:prstGeom>
          <a:ln w="38100">
            <a:solidFill>
              <a:srgbClr val="00823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7" name="Abgerundetes Rechteck 6"/>
          <p:cNvSpPr/>
          <p:nvPr/>
        </p:nvSpPr>
        <p:spPr>
          <a:xfrm>
            <a:off x="683568" y="3789040"/>
            <a:ext cx="4824536" cy="2160240"/>
          </a:xfrm>
          <a:prstGeom prst="roundRect">
            <a:avLst/>
          </a:prstGeom>
          <a:solidFill>
            <a:srgbClr val="0064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t>gesundheitsförderliche Arbeitsbedingungen</a:t>
            </a:r>
          </a:p>
          <a:p>
            <a:pPr algn="ctr"/>
            <a:r>
              <a:rPr lang="de-DE" dirty="0" smtClean="0"/>
              <a:t>Arbeitsschutz</a:t>
            </a:r>
          </a:p>
          <a:p>
            <a:pPr algn="ctr"/>
            <a:r>
              <a:rPr lang="de-DE" dirty="0" smtClean="0"/>
              <a:t>angemessene Arbeitszeiten</a:t>
            </a:r>
          </a:p>
          <a:p>
            <a:pPr algn="ctr"/>
            <a:r>
              <a:rPr lang="de-DE" dirty="0" smtClean="0"/>
              <a:t>störungsfreie Arbeitsorganisation</a:t>
            </a:r>
          </a:p>
          <a:p>
            <a:pPr algn="ctr"/>
            <a:r>
              <a:rPr lang="de-DE" dirty="0" smtClean="0"/>
              <a:t>Abbau von [körperlichen] Belastungen </a:t>
            </a:r>
          </a:p>
          <a:p>
            <a:pPr algn="ctr"/>
            <a:r>
              <a:rPr lang="de-DE" smtClean="0"/>
              <a:t>gutes </a:t>
            </a:r>
            <a:r>
              <a:rPr lang="de-DE" dirty="0" smtClean="0"/>
              <a:t>Klima</a:t>
            </a:r>
          </a:p>
          <a:p>
            <a:pPr algn="ctr"/>
            <a:r>
              <a:rPr lang="de-DE" dirty="0" smtClean="0"/>
              <a:t>Vermeidung von Überforderung</a:t>
            </a:r>
          </a:p>
          <a:p>
            <a:pPr algn="ctr"/>
            <a:endParaRPr lang="de-DE" dirty="0"/>
          </a:p>
        </p:txBody>
      </p:sp>
      <p:cxnSp>
        <p:nvCxnSpPr>
          <p:cNvPr id="9" name="Gerade Verbindung mit Pfeil 8"/>
          <p:cNvCxnSpPr/>
          <p:nvPr/>
        </p:nvCxnSpPr>
        <p:spPr>
          <a:xfrm>
            <a:off x="3131840" y="2276872"/>
            <a:ext cx="0" cy="1440160"/>
          </a:xfrm>
          <a:prstGeom prst="straightConnector1">
            <a:avLst/>
          </a:prstGeom>
          <a:ln w="38100">
            <a:solidFill>
              <a:srgbClr val="00823B"/>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0" name="Foliennummernplatzhalter 4"/>
          <p:cNvSpPr>
            <a:spLocks noGrp="1"/>
          </p:cNvSpPr>
          <p:nvPr>
            <p:ph type="sldNum" sz="quarter" idx="12"/>
          </p:nvPr>
        </p:nvSpPr>
        <p:spPr bwMode="auto">
          <a:xfrm>
            <a:off x="6012160" y="6362704"/>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19</a:t>
            </a:r>
            <a:endParaRPr lang="de-DE" altLang="de-DE" dirty="0">
              <a:solidFill>
                <a:srgbClr val="0098A1"/>
              </a:solidFill>
            </a:endParaRPr>
          </a:p>
        </p:txBody>
      </p:sp>
      <p:sp>
        <p:nvSpPr>
          <p:cNvPr id="11" name="Rechteck 10"/>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mtClean="0"/>
              <a:t/>
            </a:r>
            <a:br>
              <a:rPr lang="de-DE" smtClean="0"/>
            </a:br>
            <a:r>
              <a:rPr lang="de-DE" smtClean="0"/>
              <a:t>Fragen zur Motivation</a:t>
            </a:r>
            <a:br>
              <a:rPr lang="de-DE" smtClean="0"/>
            </a:br>
            <a:endParaRPr lang="de-DE" dirty="0"/>
          </a:p>
        </p:txBody>
      </p:sp>
      <p:sp>
        <p:nvSpPr>
          <p:cNvPr id="4" name="Abgerundete rechteckige Legende 3"/>
          <p:cNvSpPr/>
          <p:nvPr/>
        </p:nvSpPr>
        <p:spPr>
          <a:xfrm>
            <a:off x="6388564" y="1842818"/>
            <a:ext cx="1944216" cy="1224136"/>
          </a:xfrm>
          <a:prstGeom prst="wedgeRoundRectCallout">
            <a:avLst>
              <a:gd name="adj1" fmla="val -70246"/>
              <a:gd name="adj2" fmla="val 119232"/>
              <a:gd name="adj3" fmla="val 16667"/>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Wie motiviere ich unmotivierte Mitarbeiter?</a:t>
            </a:r>
            <a:endParaRPr lang="de-DE" dirty="0"/>
          </a:p>
        </p:txBody>
      </p:sp>
      <p:sp>
        <p:nvSpPr>
          <p:cNvPr id="5" name="Abgerundete rechteckige Legende 4"/>
          <p:cNvSpPr/>
          <p:nvPr/>
        </p:nvSpPr>
        <p:spPr>
          <a:xfrm>
            <a:off x="6412607" y="4743342"/>
            <a:ext cx="1944216" cy="1224136"/>
          </a:xfrm>
          <a:prstGeom prst="wedgeRoundRectCallout">
            <a:avLst>
              <a:gd name="adj1" fmla="val -85725"/>
              <a:gd name="adj2" fmla="val -52856"/>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Wie bringe ich meine Leute dazu, mitzudenken?</a:t>
            </a:r>
            <a:endParaRPr lang="de-DE" dirty="0"/>
          </a:p>
        </p:txBody>
      </p:sp>
      <p:sp>
        <p:nvSpPr>
          <p:cNvPr id="6" name="Abgerundete rechteckige Legende 5"/>
          <p:cNvSpPr/>
          <p:nvPr/>
        </p:nvSpPr>
        <p:spPr>
          <a:xfrm>
            <a:off x="539552" y="4581128"/>
            <a:ext cx="2088232" cy="1368152"/>
          </a:xfrm>
          <a:prstGeom prst="wedgeRoundRectCallout">
            <a:avLst>
              <a:gd name="adj1" fmla="val 87253"/>
              <a:gd name="adj2" fmla="val -44098"/>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Wie führe ich Konfliktgespräche ohne Frust entstehen zu lassen?</a:t>
            </a:r>
            <a:endParaRPr lang="de-DE" dirty="0"/>
          </a:p>
        </p:txBody>
      </p:sp>
      <p:sp>
        <p:nvSpPr>
          <p:cNvPr id="7" name="Abgerundete rechteckige Legende 6"/>
          <p:cNvSpPr/>
          <p:nvPr/>
        </p:nvSpPr>
        <p:spPr>
          <a:xfrm>
            <a:off x="611560" y="2276872"/>
            <a:ext cx="1944216" cy="1224136"/>
          </a:xfrm>
          <a:prstGeom prst="wedgeRoundRectCallout">
            <a:avLst>
              <a:gd name="adj1" fmla="val 82161"/>
              <a:gd name="adj2" fmla="val 81411"/>
              <a:gd name="adj3" fmla="val 16667"/>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Wie vermeide ich Frust und Demotivation</a:t>
            </a:r>
            <a:endParaRPr lang="de-DE" dirty="0"/>
          </a:p>
        </p:txBody>
      </p:sp>
      <p:sp>
        <p:nvSpPr>
          <p:cNvPr id="8" name="Abgerundete rechteckige Legende 7"/>
          <p:cNvSpPr/>
          <p:nvPr/>
        </p:nvSpPr>
        <p:spPr>
          <a:xfrm>
            <a:off x="3347864" y="1412776"/>
            <a:ext cx="1944216" cy="1224136"/>
          </a:xfrm>
          <a:prstGeom prst="wedgeRoundRectCallout">
            <a:avLst>
              <a:gd name="adj1" fmla="val 9529"/>
              <a:gd name="adj2" fmla="val 99376"/>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Wie kann ich neue Mitarbeiter bekommen, die  mitdenken?</a:t>
            </a:r>
            <a:endParaRPr lang="de-DE" dirty="0"/>
          </a:p>
        </p:txBody>
      </p:sp>
      <p:pic>
        <p:nvPicPr>
          <p:cNvPr id="9" name="Picture 6" descr="https://encrypted-tbn0.gstatic.com/images?q=tbn:ANd9GcRNBMQ7jQUCu4ya14S5BcEZny-RCYrUbHOxx5S5DDUrxvOa10cR"/>
          <p:cNvPicPr>
            <a:picLocks noGrp="1" noChangeAspect="1" noChangeArrowheads="1"/>
          </p:cNvPicPr>
          <p:nvPr>
            <p:ph idx="1"/>
          </p:nvPr>
        </p:nvPicPr>
        <p:blipFill>
          <a:blip r:embed="rId3" cstate="print"/>
          <a:srcRect/>
          <a:stretch>
            <a:fillRect/>
          </a:stretch>
        </p:blipFill>
        <p:spPr bwMode="auto">
          <a:xfrm>
            <a:off x="3491880" y="3429000"/>
            <a:ext cx="2143125" cy="2143125"/>
          </a:xfrm>
          <a:prstGeom prst="rect">
            <a:avLst/>
          </a:prstGeom>
          <a:noFill/>
          <a:ln w="9525">
            <a:noFill/>
            <a:miter lim="800000"/>
            <a:headEnd/>
            <a:tailEnd/>
          </a:ln>
        </p:spPr>
      </p:pic>
      <p:sp>
        <p:nvSpPr>
          <p:cNvPr id="13" name="Rechteck 12"/>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Foliennummernplatzhalter 4"/>
          <p:cNvSpPr>
            <a:spLocks noGrp="1"/>
          </p:cNvSpPr>
          <p:nvPr>
            <p:ph type="sldNum" sz="quarter" idx="12"/>
          </p:nvPr>
        </p:nvSpPr>
        <p:spPr bwMode="auto">
          <a:xfrm>
            <a:off x="5966023"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a:solidFill>
                  <a:srgbClr val="0098A1"/>
                </a:solidFill>
              </a:rPr>
              <a:t>2</a:t>
            </a:r>
            <a:endParaRPr lang="de-DE" altLang="de-DE" dirty="0">
              <a:solidFill>
                <a:srgbClr val="0098A1"/>
              </a:solidFill>
            </a:endParaRPr>
          </a:p>
        </p:txBody>
      </p:sp>
    </p:spTree>
    <p:extLst>
      <p:ext uri="{BB962C8B-B14F-4D97-AF65-F5344CB8AC3E}">
        <p14:creationId xmlns:p14="http://schemas.microsoft.com/office/powerpoint/2010/main" val="1260567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3000" y="404664"/>
            <a:ext cx="9001000" cy="792088"/>
          </a:xfrm>
        </p:spPr>
        <p:txBody>
          <a:bodyPr>
            <a:normAutofit fontScale="90000"/>
          </a:bodyPr>
          <a:lstStyle/>
          <a:p>
            <a:r>
              <a:rPr lang="de-DE" sz="2800" dirty="0" smtClean="0"/>
              <a:t>Innovations- und gesundheitsförderliche Führung</a:t>
            </a:r>
            <a:br>
              <a:rPr lang="de-DE" sz="2800" dirty="0" smtClean="0"/>
            </a:br>
            <a:endParaRPr lang="de-DE" sz="2800" dirty="0"/>
          </a:p>
        </p:txBody>
      </p:sp>
      <p:sp>
        <p:nvSpPr>
          <p:cNvPr id="3" name="Inhaltsplatzhalter 2"/>
          <p:cNvSpPr>
            <a:spLocks noGrp="1"/>
          </p:cNvSpPr>
          <p:nvPr>
            <p:ph idx="1"/>
          </p:nvPr>
        </p:nvSpPr>
        <p:spPr>
          <a:xfrm>
            <a:off x="467544" y="1412776"/>
            <a:ext cx="8229600" cy="4525963"/>
          </a:xfrm>
        </p:spPr>
        <p:txBody>
          <a:bodyPr>
            <a:noAutofit/>
          </a:bodyPr>
          <a:lstStyle/>
          <a:p>
            <a:pPr indent="0">
              <a:buNone/>
            </a:pPr>
            <a:r>
              <a:rPr lang="de-DE" sz="1800" b="1" dirty="0" smtClean="0"/>
              <a:t>Innovationsfähigkeit eines Unternehmens stärken =  Arbeitsbedingungen so zu gestalten, dass die Mitarbeiter die Chance haben, ihre Stärken weiter zu entwickeln, sich selbst zu verwirklichen und gesund zu bleiben.</a:t>
            </a:r>
            <a:r>
              <a:rPr lang="de-DE" sz="1800" dirty="0" smtClean="0"/>
              <a:t>  </a:t>
            </a:r>
          </a:p>
          <a:p>
            <a:endParaRPr lang="de-DE" sz="1800" dirty="0" smtClean="0"/>
          </a:p>
          <a:p>
            <a:pPr>
              <a:buNone/>
            </a:pPr>
            <a:r>
              <a:rPr lang="de-DE" sz="1800" b="1" dirty="0" smtClean="0"/>
              <a:t>Sie können aktiv beeinflussen</a:t>
            </a:r>
          </a:p>
          <a:p>
            <a:r>
              <a:rPr lang="de-DE" sz="1800" dirty="0" smtClean="0"/>
              <a:t>Wertschätzung für die Talente der Mitarbeiter zeigen</a:t>
            </a:r>
          </a:p>
          <a:p>
            <a:r>
              <a:rPr lang="de-DE" sz="1800" dirty="0" smtClean="0"/>
              <a:t>Talente weiterentwickeln durch …</a:t>
            </a:r>
          </a:p>
          <a:p>
            <a:pPr lvl="1"/>
            <a:r>
              <a:rPr lang="de-DE" sz="1800" dirty="0" smtClean="0"/>
              <a:t>Verantwortung abgeben: Zuversicht und Zutrauen in die Mitarbeiter stecken</a:t>
            </a:r>
          </a:p>
          <a:p>
            <a:pPr lvl="1"/>
            <a:r>
              <a:rPr lang="de-DE" sz="1800" dirty="0" smtClean="0"/>
              <a:t>Anreize für neue Ideen geben </a:t>
            </a:r>
          </a:p>
          <a:p>
            <a:pPr lvl="1"/>
            <a:r>
              <a:rPr lang="de-DE" sz="1800" dirty="0" smtClean="0"/>
              <a:t>Feedback geben (positiv wie negativ)</a:t>
            </a:r>
          </a:p>
          <a:p>
            <a:pPr lvl="1"/>
            <a:r>
              <a:rPr lang="de-DE" sz="1800" dirty="0" smtClean="0"/>
              <a:t>Gute Informationspolitik</a:t>
            </a:r>
          </a:p>
          <a:p>
            <a:pPr lvl="0"/>
            <a:r>
              <a:rPr lang="de-DE" sz="1800" dirty="0" smtClean="0"/>
              <a:t>Gutes Teamklima schaffen</a:t>
            </a:r>
          </a:p>
          <a:p>
            <a:pPr lvl="0"/>
            <a:r>
              <a:rPr lang="de-DE" sz="1800" dirty="0" smtClean="0"/>
              <a:t>Belastungen abbauen,  Ressourcen stärken </a:t>
            </a:r>
          </a:p>
          <a:p>
            <a:pPr lvl="0">
              <a:buNone/>
            </a:pPr>
            <a:r>
              <a:rPr lang="de-DE" sz="1800" dirty="0" smtClean="0"/>
              <a:t>                 </a:t>
            </a:r>
            <a:r>
              <a:rPr lang="de-DE" sz="1800" b="1" dirty="0" smtClean="0"/>
              <a:t>Aufgabe des </a:t>
            </a:r>
            <a:r>
              <a:rPr lang="de-DE" sz="1800" b="1" dirty="0" err="1" smtClean="0"/>
              <a:t>Innoscouts</a:t>
            </a:r>
            <a:r>
              <a:rPr lang="de-DE" sz="1800" b="1" dirty="0" smtClean="0"/>
              <a:t>: Konkrete Veränderungsvorschläge finden </a:t>
            </a:r>
          </a:p>
        </p:txBody>
      </p:sp>
      <p:sp>
        <p:nvSpPr>
          <p:cNvPr id="4" name="Pfeil nach rechts 3"/>
          <p:cNvSpPr/>
          <p:nvPr/>
        </p:nvSpPr>
        <p:spPr>
          <a:xfrm>
            <a:off x="827584" y="5589240"/>
            <a:ext cx="582872" cy="340616"/>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Foliennummernplatzhalter 4"/>
          <p:cNvSpPr>
            <a:spLocks noGrp="1"/>
          </p:cNvSpPr>
          <p:nvPr>
            <p:ph type="sldNum" sz="quarter" idx="12"/>
          </p:nvPr>
        </p:nvSpPr>
        <p:spPr bwMode="auto">
          <a:xfrm>
            <a:off x="6012160" y="638132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20</a:t>
            </a:r>
            <a:endParaRPr lang="de-DE" altLang="de-DE" dirty="0">
              <a:solidFill>
                <a:srgbClr val="0098A1"/>
              </a:solidFill>
            </a:endParaRPr>
          </a:p>
        </p:txBody>
      </p:sp>
      <p:sp>
        <p:nvSpPr>
          <p:cNvPr id="7" name="Rechteck 6"/>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4"/>
          <p:cNvGraphicFramePr>
            <a:graphicFrameLocks noGrp="1" noChangeAspect="1"/>
          </p:cNvGraphicFramePr>
          <p:nvPr>
            <p:ph idx="4294967295"/>
            <p:extLst>
              <p:ext uri="{D42A27DB-BD31-4B8C-83A1-F6EECF244321}">
                <p14:modId xmlns:p14="http://schemas.microsoft.com/office/powerpoint/2010/main" val="1308253680"/>
              </p:ext>
            </p:extLst>
          </p:nvPr>
        </p:nvGraphicFramePr>
        <p:xfrm>
          <a:off x="1428750" y="1339850"/>
          <a:ext cx="6599634" cy="4537075"/>
        </p:xfrm>
        <a:graphic>
          <a:graphicData uri="http://schemas.openxmlformats.org/presentationml/2006/ole">
            <mc:AlternateContent xmlns:mc="http://schemas.openxmlformats.org/markup-compatibility/2006">
              <mc:Choice xmlns:v="urn:schemas-microsoft-com:vml" Requires="v">
                <p:oleObj spid="_x0000_s3119" name="Arbeitsblatt" r:id="rId4" imgW="7296232" imgH="5267214" progId="Excel.Sheet.8">
                  <p:embed/>
                </p:oleObj>
              </mc:Choice>
              <mc:Fallback>
                <p:oleObj name="Arbeitsblatt" r:id="rId4" imgW="7296232" imgH="5267214" progId="Excel.Sheet.8">
                  <p:embed/>
                  <p:pic>
                    <p:nvPicPr>
                      <p:cNvPr id="0" name="Picture 11"/>
                      <p:cNvPicPr>
                        <a:picLocks noGrp="1" noChangeAspect="1" noChangeArrowheads="1"/>
                      </p:cNvPicPr>
                      <p:nvPr/>
                    </p:nvPicPr>
                    <p:blipFill>
                      <a:blip r:embed="rId5"/>
                      <a:srcRect/>
                      <a:stretch>
                        <a:fillRect/>
                      </a:stretch>
                    </p:blipFill>
                    <p:spPr bwMode="auto">
                      <a:xfrm>
                        <a:off x="1428750" y="1339850"/>
                        <a:ext cx="6599634" cy="4537075"/>
                      </a:xfrm>
                      <a:prstGeom prst="rect">
                        <a:avLst/>
                      </a:prstGeom>
                      <a:noFill/>
                      <a:extLst/>
                    </p:spPr>
                  </p:pic>
                </p:oleObj>
              </mc:Fallback>
            </mc:AlternateContent>
          </a:graphicData>
        </a:graphic>
      </p:graphicFrame>
      <p:sp>
        <p:nvSpPr>
          <p:cNvPr id="1027" name="Text Box 4"/>
          <p:cNvSpPr txBox="1">
            <a:spLocks noChangeArrowheads="1"/>
          </p:cNvSpPr>
          <p:nvPr/>
        </p:nvSpPr>
        <p:spPr bwMode="auto">
          <a:xfrm>
            <a:off x="4139952" y="1403363"/>
            <a:ext cx="3617739"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de-DE" sz="2000" b="1" dirty="0">
                <a:latin typeface="+mn-lt"/>
              </a:rPr>
              <a:t>Was ist der wichtigste Wettbewerbsfaktor?</a:t>
            </a:r>
          </a:p>
          <a:p>
            <a:pPr algn="r" eaLnBrk="1" hangingPunct="1">
              <a:spcBef>
                <a:spcPct val="50000"/>
              </a:spcBef>
            </a:pPr>
            <a:r>
              <a:rPr lang="de-DE" sz="1400" dirty="0">
                <a:latin typeface="+mn-lt"/>
              </a:rPr>
              <a:t>Angaben in % </a:t>
            </a:r>
          </a:p>
          <a:p>
            <a:pPr algn="r" eaLnBrk="1" hangingPunct="1">
              <a:spcBef>
                <a:spcPct val="50000"/>
              </a:spcBef>
            </a:pPr>
            <a:r>
              <a:rPr lang="de-DE" sz="1400" dirty="0">
                <a:latin typeface="+mn-lt"/>
              </a:rPr>
              <a:t>N= 265</a:t>
            </a:r>
          </a:p>
        </p:txBody>
      </p:sp>
      <p:sp>
        <p:nvSpPr>
          <p:cNvPr id="1028" name="Text Box 5"/>
          <p:cNvSpPr txBox="1">
            <a:spLocks noChangeArrowheads="1"/>
          </p:cNvSpPr>
          <p:nvPr/>
        </p:nvSpPr>
        <p:spPr bwMode="auto">
          <a:xfrm>
            <a:off x="251520" y="5877272"/>
            <a:ext cx="889248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de-DE" sz="1000" dirty="0"/>
              <a:t>Daten </a:t>
            </a:r>
            <a:r>
              <a:rPr lang="de-DE" sz="1000" dirty="0" smtClean="0"/>
              <a:t>aus </a:t>
            </a:r>
            <a:r>
              <a:rPr lang="de-DE" sz="1000" dirty="0"/>
              <a:t>Forschungsprojekt: Unternehmenskultur, Arbeitsqualität und </a:t>
            </a:r>
            <a:r>
              <a:rPr lang="de-DE" sz="1000" dirty="0" smtClean="0"/>
              <a:t>Mitarbeiterengagement in den Unternehmen in Deutschland</a:t>
            </a:r>
            <a:endParaRPr lang="de-DE" sz="1000" dirty="0"/>
          </a:p>
        </p:txBody>
      </p:sp>
      <p:sp>
        <p:nvSpPr>
          <p:cNvPr id="1029" name="Titel 1"/>
          <p:cNvSpPr>
            <a:spLocks/>
          </p:cNvSpPr>
          <p:nvPr/>
        </p:nvSpPr>
        <p:spPr bwMode="auto">
          <a:xfrm>
            <a:off x="1187624" y="332656"/>
            <a:ext cx="7812361"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eaLnBrk="0" hangingPunct="0"/>
            <a:r>
              <a:rPr lang="de-DE" sz="2800" dirty="0">
                <a:solidFill>
                  <a:schemeClr val="bg1"/>
                </a:solidFill>
              </a:rPr>
              <a:t>Wettbewerbsfaktoren aus Sicht </a:t>
            </a:r>
            <a:r>
              <a:rPr lang="de-DE" sz="2800" dirty="0" smtClean="0">
                <a:solidFill>
                  <a:schemeClr val="bg1"/>
                </a:solidFill>
              </a:rPr>
              <a:t>des </a:t>
            </a:r>
            <a:r>
              <a:rPr lang="de-DE" sz="2800" dirty="0">
                <a:solidFill>
                  <a:schemeClr val="bg1"/>
                </a:solidFill>
              </a:rPr>
              <a:t>Managements</a:t>
            </a:r>
          </a:p>
        </p:txBody>
      </p:sp>
      <p:sp>
        <p:nvSpPr>
          <p:cNvPr id="7" name="Foliennummernplatzhalter 4"/>
          <p:cNvSpPr>
            <a:spLocks noGrp="1"/>
          </p:cNvSpPr>
          <p:nvPr>
            <p:ph type="sldNum" sz="quarter" idx="12"/>
          </p:nvPr>
        </p:nvSpPr>
        <p:spPr bwMode="auto">
          <a:xfrm>
            <a:off x="5966023"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smtClean="0">
                <a:solidFill>
                  <a:srgbClr val="0098A1"/>
                </a:solidFill>
              </a:rPr>
              <a:t>3</a:t>
            </a:r>
            <a:endParaRPr lang="de-DE" altLang="de-DE" dirty="0">
              <a:solidFill>
                <a:srgbClr val="0098A1"/>
              </a:solidFill>
            </a:endParaRPr>
          </a:p>
        </p:txBody>
      </p:sp>
      <p:sp>
        <p:nvSpPr>
          <p:cNvPr id="10" name="Rechteck 9"/>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3240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11"/>
          <p:cNvGraphicFramePr>
            <a:graphicFrameLocks noGrp="1" noChangeAspect="1"/>
          </p:cNvGraphicFramePr>
          <p:nvPr>
            <p:ph idx="4294967295"/>
            <p:extLst>
              <p:ext uri="{D42A27DB-BD31-4B8C-83A1-F6EECF244321}">
                <p14:modId xmlns:p14="http://schemas.microsoft.com/office/powerpoint/2010/main" val="2975030519"/>
              </p:ext>
            </p:extLst>
          </p:nvPr>
        </p:nvGraphicFramePr>
        <p:xfrm>
          <a:off x="611560" y="1124744"/>
          <a:ext cx="8079556" cy="4849813"/>
        </p:xfrm>
        <a:graphic>
          <a:graphicData uri="http://schemas.openxmlformats.org/drawingml/2006/chart">
            <c:chart xmlns:c="http://schemas.openxmlformats.org/drawingml/2006/chart" xmlns:r="http://schemas.openxmlformats.org/officeDocument/2006/relationships" r:id="rId3"/>
          </a:graphicData>
        </a:graphic>
      </p:graphicFrame>
      <p:sp>
        <p:nvSpPr>
          <p:cNvPr id="73735" name="Line 7"/>
          <p:cNvSpPr>
            <a:spLocks noChangeShapeType="1"/>
          </p:cNvSpPr>
          <p:nvPr/>
        </p:nvSpPr>
        <p:spPr bwMode="auto">
          <a:xfrm>
            <a:off x="2123728" y="1772816"/>
            <a:ext cx="2016224" cy="3168352"/>
          </a:xfrm>
          <a:prstGeom prst="line">
            <a:avLst/>
          </a:prstGeom>
          <a:noFill/>
          <a:ln w="38100">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de-DE"/>
          </a:p>
        </p:txBody>
      </p:sp>
      <p:sp>
        <p:nvSpPr>
          <p:cNvPr id="2053" name="Text Box 9"/>
          <p:cNvSpPr txBox="1">
            <a:spLocks noChangeArrowheads="1"/>
          </p:cNvSpPr>
          <p:nvPr/>
        </p:nvSpPr>
        <p:spPr bwMode="auto">
          <a:xfrm>
            <a:off x="301091" y="5733256"/>
            <a:ext cx="837536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de-DE" sz="1100" dirty="0"/>
              <a:t>Daten aus: Forschungsprojekt: Unternehmenskultur, Arbeitsqualität und Mitarbeiterengagement in </a:t>
            </a:r>
            <a:r>
              <a:rPr lang="de-DE" sz="1100" dirty="0" smtClean="0"/>
              <a:t>den Unternehmen </a:t>
            </a:r>
            <a:r>
              <a:rPr lang="de-DE" sz="1100" dirty="0"/>
              <a:t>in Deutschland </a:t>
            </a:r>
          </a:p>
        </p:txBody>
      </p:sp>
      <p:sp>
        <p:nvSpPr>
          <p:cNvPr id="6" name="Rechteck 5"/>
          <p:cNvSpPr/>
          <p:nvPr/>
        </p:nvSpPr>
        <p:spPr>
          <a:xfrm>
            <a:off x="1475656" y="332656"/>
            <a:ext cx="7668344" cy="461665"/>
          </a:xfrm>
          <a:prstGeom prst="rect">
            <a:avLst/>
          </a:prstGeom>
        </p:spPr>
        <p:txBody>
          <a:bodyPr wrap="square">
            <a:spAutoFit/>
          </a:bodyPr>
          <a:lstStyle/>
          <a:p>
            <a:pPr algn="r"/>
            <a:r>
              <a:rPr lang="de-DE" sz="2400" dirty="0" smtClean="0">
                <a:solidFill>
                  <a:schemeClr val="bg1"/>
                </a:solidFill>
              </a:rPr>
              <a:t>Wettbewerbsfaktor differenziert nach Unternehmenserfolg</a:t>
            </a:r>
            <a:endParaRPr lang="de-DE" sz="2400" dirty="0">
              <a:solidFill>
                <a:schemeClr val="bg1"/>
              </a:solidFill>
            </a:endParaRPr>
          </a:p>
        </p:txBody>
      </p:sp>
      <p:sp>
        <p:nvSpPr>
          <p:cNvPr id="8" name="Foliennummernplatzhalter 4"/>
          <p:cNvSpPr>
            <a:spLocks noGrp="1"/>
          </p:cNvSpPr>
          <p:nvPr>
            <p:ph type="sldNum" sz="quarter" idx="12"/>
          </p:nvPr>
        </p:nvSpPr>
        <p:spPr bwMode="auto">
          <a:xfrm>
            <a:off x="6012160" y="638132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4</a:t>
            </a:r>
            <a:endParaRPr lang="de-DE" altLang="de-DE" dirty="0">
              <a:solidFill>
                <a:srgbClr val="0098A1"/>
              </a:solidFill>
            </a:endParaRPr>
          </a:p>
        </p:txBody>
      </p:sp>
      <p:sp>
        <p:nvSpPr>
          <p:cNvPr id="9" name="Rechteck 8"/>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57322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3735"/>
                                        </p:tgtEl>
                                        <p:attrNameLst>
                                          <p:attrName>style.visibility</p:attrName>
                                        </p:attrNameLst>
                                      </p:cBhvr>
                                      <p:to>
                                        <p:strVal val="visible"/>
                                      </p:to>
                                    </p:set>
                                    <p:animEffect transition="in" filter="blinds(horizontal)">
                                      <p:cBhvr>
                                        <p:cTn id="7" dur="500"/>
                                        <p:tgtEl>
                                          <p:spTgt spid="737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p:txBody>
          <a:bodyPr/>
          <a:lstStyle/>
          <a:p>
            <a:pPr>
              <a:buFontTx/>
              <a:buNone/>
            </a:pPr>
            <a:r>
              <a:rPr lang="de-DE" b="1" u="sng" dirty="0" smtClean="0"/>
              <a:t>Erfolgreiche</a:t>
            </a:r>
            <a:r>
              <a:rPr lang="de-DE" b="1" dirty="0" smtClean="0"/>
              <a:t> Unternehmen erkennen den Wert der Mitarbeiter für den Unternehmenserfolg</a:t>
            </a:r>
          </a:p>
          <a:p>
            <a:pPr>
              <a:buFontTx/>
              <a:buNone/>
            </a:pPr>
            <a:endParaRPr lang="de-DE" sz="2000" dirty="0" smtClean="0"/>
          </a:p>
        </p:txBody>
      </p:sp>
      <p:sp>
        <p:nvSpPr>
          <p:cNvPr id="31748" name="Oval 4"/>
          <p:cNvSpPr>
            <a:spLocks noChangeArrowheads="1"/>
          </p:cNvSpPr>
          <p:nvPr/>
        </p:nvSpPr>
        <p:spPr bwMode="auto">
          <a:xfrm>
            <a:off x="900113" y="3284538"/>
            <a:ext cx="1871662" cy="1008062"/>
          </a:xfrm>
          <a:prstGeom prst="ellipse">
            <a:avLst/>
          </a:pr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de-DE" dirty="0" smtClean="0">
                <a:solidFill>
                  <a:schemeClr val="bg1"/>
                </a:solidFill>
              </a:rPr>
              <a:t>Mitarbeiter-</a:t>
            </a:r>
          </a:p>
          <a:p>
            <a:pPr algn="ctr"/>
            <a:r>
              <a:rPr lang="de-DE" dirty="0" err="1" smtClean="0">
                <a:solidFill>
                  <a:schemeClr val="bg1"/>
                </a:solidFill>
              </a:rPr>
              <a:t>engagement</a:t>
            </a:r>
            <a:endParaRPr lang="de-DE" dirty="0">
              <a:solidFill>
                <a:schemeClr val="bg1"/>
              </a:solidFill>
            </a:endParaRPr>
          </a:p>
        </p:txBody>
      </p:sp>
      <p:sp>
        <p:nvSpPr>
          <p:cNvPr id="31749" name="Rectangle 5"/>
          <p:cNvSpPr>
            <a:spLocks noChangeArrowheads="1"/>
          </p:cNvSpPr>
          <p:nvPr/>
        </p:nvSpPr>
        <p:spPr bwMode="auto">
          <a:xfrm>
            <a:off x="4159250" y="2768600"/>
            <a:ext cx="498475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70000"/>
              </a:spcBef>
            </a:pPr>
            <a:r>
              <a:rPr lang="de-DE" dirty="0" smtClean="0"/>
              <a:t>die </a:t>
            </a:r>
            <a:r>
              <a:rPr lang="de-DE" dirty="0"/>
              <a:t>Art der Leistungserbringung</a:t>
            </a:r>
          </a:p>
          <a:p>
            <a:pPr>
              <a:spcBef>
                <a:spcPct val="70000"/>
              </a:spcBef>
            </a:pPr>
            <a:r>
              <a:rPr lang="de-DE" dirty="0" smtClean="0"/>
              <a:t>die </a:t>
            </a:r>
            <a:r>
              <a:rPr lang="de-DE" dirty="0"/>
              <a:t>Qualität des Produkts/der Dienstleistung </a:t>
            </a:r>
          </a:p>
          <a:p>
            <a:pPr>
              <a:spcBef>
                <a:spcPct val="70000"/>
              </a:spcBef>
            </a:pPr>
            <a:r>
              <a:rPr lang="de-DE" dirty="0" smtClean="0"/>
              <a:t>den </a:t>
            </a:r>
            <a:r>
              <a:rPr lang="de-DE" dirty="0"/>
              <a:t>Grad an Innovationskraft</a:t>
            </a:r>
          </a:p>
          <a:p>
            <a:pPr>
              <a:spcBef>
                <a:spcPct val="70000"/>
              </a:spcBef>
            </a:pPr>
            <a:r>
              <a:rPr lang="de-DE" dirty="0" smtClean="0"/>
              <a:t>die </a:t>
            </a:r>
            <a:r>
              <a:rPr lang="de-DE" dirty="0"/>
              <a:t>nachhaltige Präsenz am Markt  (Langlebigkeit einer Organisation)</a:t>
            </a:r>
          </a:p>
        </p:txBody>
      </p:sp>
      <p:sp>
        <p:nvSpPr>
          <p:cNvPr id="31750" name="Line 6"/>
          <p:cNvSpPr>
            <a:spLocks noChangeShapeType="1"/>
          </p:cNvSpPr>
          <p:nvPr/>
        </p:nvSpPr>
        <p:spPr bwMode="auto">
          <a:xfrm flipV="1">
            <a:off x="2771775" y="2997200"/>
            <a:ext cx="1387475" cy="7921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31751" name="Line 7"/>
          <p:cNvSpPr>
            <a:spLocks noChangeShapeType="1"/>
          </p:cNvSpPr>
          <p:nvPr/>
        </p:nvSpPr>
        <p:spPr bwMode="auto">
          <a:xfrm>
            <a:off x="2771775" y="3789363"/>
            <a:ext cx="1387475"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31752" name="Line 8"/>
          <p:cNvSpPr>
            <a:spLocks noChangeShapeType="1"/>
          </p:cNvSpPr>
          <p:nvPr/>
        </p:nvSpPr>
        <p:spPr bwMode="auto">
          <a:xfrm flipV="1">
            <a:off x="2833688" y="3500438"/>
            <a:ext cx="1387475"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31753" name="Line 9"/>
          <p:cNvSpPr>
            <a:spLocks noChangeShapeType="1"/>
          </p:cNvSpPr>
          <p:nvPr/>
        </p:nvSpPr>
        <p:spPr bwMode="auto">
          <a:xfrm>
            <a:off x="2833688" y="3789363"/>
            <a:ext cx="1387475" cy="144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31754" name="Text Box 10"/>
          <p:cNvSpPr txBox="1">
            <a:spLocks noChangeArrowheads="1"/>
          </p:cNvSpPr>
          <p:nvPr/>
        </p:nvSpPr>
        <p:spPr bwMode="auto">
          <a:xfrm>
            <a:off x="900112" y="5300663"/>
            <a:ext cx="75603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41750" indent="-285750" eaLnBrk="1" hangingPunct="1">
              <a:buFont typeface="Wingdings" panose="05000000000000000000" pitchFamily="2" charset="2"/>
              <a:buChar char="è"/>
            </a:pPr>
            <a:r>
              <a:rPr lang="de-DE" dirty="0" smtClean="0">
                <a:latin typeface="+mn-lt"/>
              </a:rPr>
              <a:t>Wenn </a:t>
            </a:r>
            <a:r>
              <a:rPr lang="de-DE" dirty="0">
                <a:latin typeface="+mn-lt"/>
              </a:rPr>
              <a:t>das so ist, lohnt es </a:t>
            </a:r>
            <a:r>
              <a:rPr lang="de-DE" dirty="0" smtClean="0">
                <a:latin typeface="+mn-lt"/>
              </a:rPr>
              <a:t>sich, sich mit der Frage zu befassen, </a:t>
            </a:r>
          </a:p>
          <a:p>
            <a:pPr eaLnBrk="1" hangingPunct="1"/>
            <a:r>
              <a:rPr lang="de-DE" dirty="0">
                <a:latin typeface="+mn-lt"/>
              </a:rPr>
              <a:t> </a:t>
            </a:r>
            <a:r>
              <a:rPr lang="de-DE" dirty="0" smtClean="0">
                <a:latin typeface="+mn-lt"/>
              </a:rPr>
              <a:t>     wie Mitarbeiterengagement gefördert werden kann</a:t>
            </a:r>
            <a:endParaRPr lang="de-DE" dirty="0">
              <a:latin typeface="+mn-lt"/>
            </a:endParaRPr>
          </a:p>
        </p:txBody>
      </p:sp>
      <p:sp>
        <p:nvSpPr>
          <p:cNvPr id="11" name="Foliennummernplatzhalter 4"/>
          <p:cNvSpPr>
            <a:spLocks noGrp="1"/>
          </p:cNvSpPr>
          <p:nvPr>
            <p:ph type="sldNum" sz="quarter" idx="12"/>
          </p:nvPr>
        </p:nvSpPr>
        <p:spPr bwMode="auto">
          <a:xfrm>
            <a:off x="6012160"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5</a:t>
            </a:r>
            <a:endParaRPr lang="de-DE" altLang="de-DE" dirty="0">
              <a:solidFill>
                <a:srgbClr val="0098A1"/>
              </a:solidFill>
            </a:endParaRPr>
          </a:p>
        </p:txBody>
      </p:sp>
      <p:sp>
        <p:nvSpPr>
          <p:cNvPr id="12" name="Rechteck 11"/>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769482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Motivation und Innovation </a:t>
            </a:r>
            <a:endParaRPr lang="de-DE" dirty="0"/>
          </a:p>
        </p:txBody>
      </p:sp>
      <p:sp>
        <p:nvSpPr>
          <p:cNvPr id="5" name="Text Box 16"/>
          <p:cNvSpPr txBox="1">
            <a:spLocks noGrp="1" noChangeArrowheads="1"/>
          </p:cNvSpPr>
          <p:nvPr>
            <p:ph idx="1"/>
          </p:nvPr>
        </p:nvSpPr>
        <p:spPr bwMode="auto">
          <a:xfrm>
            <a:off x="467544" y="1412776"/>
            <a:ext cx="7776864" cy="3527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eaLnBrk="1" hangingPunct="1">
              <a:buNone/>
            </a:pPr>
            <a:r>
              <a:rPr lang="de-DE" sz="1800" b="1" dirty="0">
                <a:latin typeface="+mn-lt"/>
              </a:rPr>
              <a:t>Innovatives Verhalten </a:t>
            </a:r>
            <a:r>
              <a:rPr lang="de-DE" sz="1800" dirty="0">
                <a:latin typeface="+mn-lt"/>
              </a:rPr>
              <a:t>kann nicht erzwungen </a:t>
            </a:r>
            <a:r>
              <a:rPr lang="de-DE" sz="1800" dirty="0" smtClean="0">
                <a:latin typeface="+mn-lt"/>
              </a:rPr>
              <a:t/>
            </a:r>
            <a:br>
              <a:rPr lang="de-DE" sz="1800" dirty="0" smtClean="0">
                <a:latin typeface="+mn-lt"/>
              </a:rPr>
            </a:br>
            <a:r>
              <a:rPr lang="de-DE" sz="1800" dirty="0" smtClean="0">
                <a:latin typeface="+mn-lt"/>
              </a:rPr>
              <a:t>werden</a:t>
            </a:r>
            <a:r>
              <a:rPr lang="de-DE" sz="1800" dirty="0">
                <a:latin typeface="+mn-lt"/>
              </a:rPr>
              <a:t>, sondern</a:t>
            </a:r>
            <a:r>
              <a:rPr lang="de-DE" sz="1800" b="1" dirty="0">
                <a:latin typeface="+mn-lt"/>
              </a:rPr>
              <a:t> ist eine</a:t>
            </a:r>
            <a:r>
              <a:rPr lang="de-DE" sz="1800" b="1" dirty="0" smtClean="0">
                <a:latin typeface="+mn-lt"/>
              </a:rPr>
              <a:t> </a:t>
            </a:r>
            <a:r>
              <a:rPr lang="de-DE" sz="1800" b="1" dirty="0" smtClean="0">
                <a:solidFill>
                  <a:srgbClr val="F22616"/>
                </a:solidFill>
                <a:latin typeface="+mn-lt"/>
              </a:rPr>
              <a:t>„freiwillige</a:t>
            </a:r>
            <a:r>
              <a:rPr lang="de-DE" sz="1800" b="1" dirty="0" smtClean="0">
                <a:latin typeface="+mn-lt"/>
              </a:rPr>
              <a:t>“ </a:t>
            </a:r>
            <a:r>
              <a:rPr lang="de-DE" sz="1800" b="1" dirty="0">
                <a:latin typeface="+mn-lt"/>
              </a:rPr>
              <a:t>Leistung:</a:t>
            </a:r>
          </a:p>
          <a:p>
            <a:pPr eaLnBrk="1" hangingPunct="1">
              <a:buClr>
                <a:srgbClr val="00823B"/>
              </a:buClr>
              <a:buFont typeface="Symbol" pitchFamily="18" charset="2"/>
              <a:buChar char="-"/>
            </a:pPr>
            <a:r>
              <a:rPr lang="de-DE" sz="1800" dirty="0" smtClean="0">
                <a:latin typeface="+mn-lt"/>
              </a:rPr>
              <a:t>vorgegebener </a:t>
            </a:r>
            <a:r>
              <a:rPr lang="de-DE" sz="1800" dirty="0">
                <a:latin typeface="+mn-lt"/>
              </a:rPr>
              <a:t>Rahmen der Aufgabenerledigung muss eigenständig</a:t>
            </a:r>
            <a:r>
              <a:rPr lang="de-DE" sz="1800" dirty="0" smtClean="0">
                <a:latin typeface="+mn-lt"/>
              </a:rPr>
              <a:t>   überschritten </a:t>
            </a:r>
            <a:r>
              <a:rPr lang="de-DE" sz="1800" dirty="0">
                <a:latin typeface="+mn-lt"/>
              </a:rPr>
              <a:t>werden </a:t>
            </a:r>
          </a:p>
          <a:p>
            <a:pPr eaLnBrk="1" hangingPunct="1">
              <a:buClr>
                <a:srgbClr val="00823B"/>
              </a:buClr>
              <a:buFont typeface="Symbol" pitchFamily="18" charset="2"/>
              <a:buChar char="-"/>
            </a:pPr>
            <a:r>
              <a:rPr lang="de-DE" sz="1800" dirty="0">
                <a:latin typeface="+mn-lt"/>
              </a:rPr>
              <a:t>Impulse für Innovationen müssen aktiv gesucht und erkannt werden</a:t>
            </a:r>
          </a:p>
          <a:p>
            <a:pPr eaLnBrk="1" hangingPunct="1">
              <a:buClr>
                <a:srgbClr val="00823B"/>
              </a:buClr>
              <a:buFont typeface="Symbol" pitchFamily="18" charset="2"/>
              <a:buChar char="-"/>
            </a:pPr>
            <a:r>
              <a:rPr lang="de-DE" sz="1800" dirty="0">
                <a:latin typeface="+mn-lt"/>
              </a:rPr>
              <a:t>über die Routinen hinausgehendes zukunftsorientiertes </a:t>
            </a:r>
            <a:r>
              <a:rPr lang="de-DE" sz="1800" dirty="0" smtClean="0">
                <a:latin typeface="+mn-lt"/>
              </a:rPr>
              <a:t>Denken muss gefördert werden</a:t>
            </a:r>
            <a:endParaRPr lang="de-DE" sz="1800" b="1" dirty="0" smtClean="0">
              <a:latin typeface="+mn-lt"/>
            </a:endParaRPr>
          </a:p>
          <a:p>
            <a:pPr marL="0" indent="0" eaLnBrk="1" hangingPunct="1">
              <a:buClr>
                <a:schemeClr val="hlink"/>
              </a:buClr>
              <a:buNone/>
            </a:pPr>
            <a:r>
              <a:rPr lang="de-DE" sz="1800" b="1" dirty="0" smtClean="0">
                <a:latin typeface="+mn-lt"/>
              </a:rPr>
              <a:t>Innovative </a:t>
            </a:r>
            <a:r>
              <a:rPr lang="de-DE" sz="1800" b="1" dirty="0">
                <a:latin typeface="+mn-lt"/>
              </a:rPr>
              <a:t>Ideen können nur dort entstehen, wo </a:t>
            </a:r>
          </a:p>
          <a:p>
            <a:pPr eaLnBrk="1" hangingPunct="1">
              <a:buClr>
                <a:srgbClr val="00823B"/>
              </a:buClr>
              <a:buFont typeface="Symbol" pitchFamily="18" charset="2"/>
              <a:buChar char="-"/>
            </a:pPr>
            <a:r>
              <a:rPr lang="de-DE" sz="1800" dirty="0">
                <a:latin typeface="+mn-lt"/>
              </a:rPr>
              <a:t>Freiräume verfügbar sind und genutzt werden </a:t>
            </a:r>
          </a:p>
          <a:p>
            <a:pPr eaLnBrk="1" hangingPunct="1">
              <a:buClr>
                <a:srgbClr val="00823B"/>
              </a:buClr>
              <a:buFont typeface="Symbol" pitchFamily="18" charset="2"/>
              <a:buChar char="-"/>
            </a:pPr>
            <a:r>
              <a:rPr lang="de-DE" sz="1800" dirty="0">
                <a:latin typeface="+mn-lt"/>
              </a:rPr>
              <a:t>Mitarbeiter angstfrei und </a:t>
            </a:r>
            <a:r>
              <a:rPr lang="de-DE" sz="1800" dirty="0" smtClean="0">
                <a:latin typeface="+mn-lt"/>
              </a:rPr>
              <a:t>motiviert arbeiten</a:t>
            </a:r>
            <a:endParaRPr lang="de-DE" sz="1800" dirty="0">
              <a:latin typeface="+mn-lt"/>
            </a:endParaRPr>
          </a:p>
          <a:p>
            <a:pPr eaLnBrk="1" hangingPunct="1">
              <a:buClr>
                <a:srgbClr val="00823B"/>
              </a:buClr>
              <a:buFont typeface="Symbol" pitchFamily="18" charset="2"/>
              <a:buChar char="-"/>
            </a:pPr>
            <a:r>
              <a:rPr lang="de-DE" sz="1800" dirty="0">
                <a:latin typeface="+mn-lt"/>
              </a:rPr>
              <a:t>Führung Innovationsbereitschaft und </a:t>
            </a:r>
            <a:r>
              <a:rPr lang="de-DE" sz="1800" dirty="0" smtClean="0">
                <a:latin typeface="+mn-lt"/>
              </a:rPr>
              <a:t>-freude weckt</a:t>
            </a:r>
            <a:endParaRPr lang="de-DE" dirty="0"/>
          </a:p>
        </p:txBody>
      </p:sp>
      <p:sp>
        <p:nvSpPr>
          <p:cNvPr id="6" name="Foliennummernplatzhalter 4"/>
          <p:cNvSpPr>
            <a:spLocks noGrp="1"/>
          </p:cNvSpPr>
          <p:nvPr>
            <p:ph type="sldNum" sz="quarter" idx="12"/>
          </p:nvPr>
        </p:nvSpPr>
        <p:spPr bwMode="auto">
          <a:xfrm>
            <a:off x="6012160"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6</a:t>
            </a:r>
            <a:endParaRPr lang="de-DE" altLang="de-DE" dirty="0">
              <a:solidFill>
                <a:srgbClr val="0098A1"/>
              </a:solidFill>
            </a:endParaRPr>
          </a:p>
        </p:txBody>
      </p:sp>
      <p:sp>
        <p:nvSpPr>
          <p:cNvPr id="7" name="Rechteck 6"/>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1624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Bedürfnisse steuern die Motivation</a:t>
            </a:r>
            <a:endParaRPr lang="de-DE" dirty="0"/>
          </a:p>
        </p:txBody>
      </p:sp>
      <p:grpSp>
        <p:nvGrpSpPr>
          <p:cNvPr id="4" name="Group 3"/>
          <p:cNvGrpSpPr>
            <a:grpSpLocks/>
          </p:cNvGrpSpPr>
          <p:nvPr/>
        </p:nvGrpSpPr>
        <p:grpSpPr bwMode="auto">
          <a:xfrm>
            <a:off x="1907704" y="1512892"/>
            <a:ext cx="5600700" cy="4038600"/>
            <a:chOff x="1792" y="3398"/>
            <a:chExt cx="7106" cy="4140"/>
          </a:xfrm>
        </p:grpSpPr>
        <p:sp>
          <p:nvSpPr>
            <p:cNvPr id="5" name="AutoShape 4"/>
            <p:cNvSpPr>
              <a:spLocks noChangeArrowheads="1"/>
            </p:cNvSpPr>
            <p:nvPr/>
          </p:nvSpPr>
          <p:spPr bwMode="auto">
            <a:xfrm>
              <a:off x="1792" y="3398"/>
              <a:ext cx="7106" cy="4140"/>
            </a:xfrm>
            <a:prstGeom prst="triangle">
              <a:avLst>
                <a:gd name="adj" fmla="val 50000"/>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6" name="Text Box 5"/>
            <p:cNvSpPr txBox="1">
              <a:spLocks noChangeArrowheads="1"/>
            </p:cNvSpPr>
            <p:nvPr/>
          </p:nvSpPr>
          <p:spPr bwMode="auto">
            <a:xfrm>
              <a:off x="3765" y="3638"/>
              <a:ext cx="3186"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de-DE" sz="1200" dirty="0">
                  <a:latin typeface="Calibri"/>
                </a:rPr>
                <a:t>Selbst</a:t>
              </a:r>
              <a:br>
                <a:rPr lang="de-DE" sz="1200" dirty="0">
                  <a:latin typeface="Calibri"/>
                </a:rPr>
              </a:br>
              <a:r>
                <a:rPr lang="de-DE" sz="1200" dirty="0" err="1">
                  <a:latin typeface="Calibri"/>
                </a:rPr>
                <a:t>ver</a:t>
              </a:r>
              <a:r>
                <a:rPr lang="de-DE" sz="1200" dirty="0">
                  <a:latin typeface="Calibri"/>
                </a:rPr>
                <a:t>-</a:t>
              </a:r>
              <a:br>
                <a:rPr lang="de-DE" sz="1200" dirty="0">
                  <a:latin typeface="Calibri"/>
                </a:rPr>
              </a:br>
              <a:r>
                <a:rPr lang="de-DE" sz="1200" dirty="0" err="1">
                  <a:latin typeface="Calibri"/>
                </a:rPr>
                <a:t>wirklichung</a:t>
              </a:r>
              <a:endParaRPr lang="de-DE" sz="1200" dirty="0">
                <a:latin typeface="Calibri"/>
              </a:endParaRPr>
            </a:p>
          </p:txBody>
        </p:sp>
        <p:sp>
          <p:nvSpPr>
            <p:cNvPr id="7" name="Text Box 6"/>
            <p:cNvSpPr txBox="1">
              <a:spLocks noChangeArrowheads="1"/>
            </p:cNvSpPr>
            <p:nvPr/>
          </p:nvSpPr>
          <p:spPr bwMode="auto">
            <a:xfrm>
              <a:off x="3849" y="4536"/>
              <a:ext cx="3186"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de-DE" sz="1400" dirty="0" smtClean="0">
                  <a:latin typeface="Calibri"/>
                </a:rPr>
                <a:t>Wertschätzung</a:t>
              </a:r>
            </a:p>
            <a:p>
              <a:pPr algn="ctr"/>
              <a:r>
                <a:rPr lang="de-DE" sz="1400" dirty="0" smtClean="0">
                  <a:latin typeface="Calibri"/>
                </a:rPr>
                <a:t>gebraucht </a:t>
              </a:r>
              <a:r>
                <a:rPr lang="de-DE" sz="1400" dirty="0">
                  <a:latin typeface="Calibri"/>
                </a:rPr>
                <a:t>werden </a:t>
              </a:r>
            </a:p>
            <a:p>
              <a:pPr algn="ctr"/>
              <a:endParaRPr lang="de-DE" sz="1600" dirty="0">
                <a:solidFill>
                  <a:srgbClr val="000066"/>
                </a:solidFill>
              </a:endParaRPr>
            </a:p>
          </p:txBody>
        </p:sp>
        <p:sp>
          <p:nvSpPr>
            <p:cNvPr id="8" name="Text Box 7"/>
            <p:cNvSpPr txBox="1">
              <a:spLocks noChangeArrowheads="1"/>
            </p:cNvSpPr>
            <p:nvPr/>
          </p:nvSpPr>
          <p:spPr bwMode="auto">
            <a:xfrm>
              <a:off x="3791" y="5371"/>
              <a:ext cx="3186"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de-DE" sz="1600" dirty="0" smtClean="0">
                  <a:latin typeface="Calibri"/>
                </a:rPr>
                <a:t>Zugehörigkeit </a:t>
              </a:r>
            </a:p>
          </p:txBody>
        </p:sp>
        <p:sp>
          <p:nvSpPr>
            <p:cNvPr id="9" name="Text Box 8"/>
            <p:cNvSpPr txBox="1">
              <a:spLocks noChangeArrowheads="1"/>
            </p:cNvSpPr>
            <p:nvPr/>
          </p:nvSpPr>
          <p:spPr bwMode="auto">
            <a:xfrm>
              <a:off x="3791" y="6188"/>
              <a:ext cx="3186"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de-DE" sz="1600" dirty="0" smtClean="0">
                  <a:solidFill>
                    <a:schemeClr val="tx1">
                      <a:lumMod val="85000"/>
                      <a:lumOff val="15000"/>
                    </a:schemeClr>
                  </a:solidFill>
                  <a:latin typeface="Calibri"/>
                </a:rPr>
                <a:t>Sicherheit</a:t>
              </a:r>
              <a:endParaRPr lang="de-DE" sz="1600" dirty="0">
                <a:solidFill>
                  <a:schemeClr val="tx1">
                    <a:lumMod val="85000"/>
                    <a:lumOff val="15000"/>
                  </a:schemeClr>
                </a:solidFill>
                <a:latin typeface="Calibri"/>
              </a:endParaRPr>
            </a:p>
          </p:txBody>
        </p:sp>
        <p:sp>
          <p:nvSpPr>
            <p:cNvPr id="10" name="Text Box 9"/>
            <p:cNvSpPr txBox="1">
              <a:spLocks noChangeArrowheads="1"/>
            </p:cNvSpPr>
            <p:nvPr/>
          </p:nvSpPr>
          <p:spPr bwMode="auto">
            <a:xfrm>
              <a:off x="2540" y="7010"/>
              <a:ext cx="5780"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de-DE" sz="1600" dirty="0" smtClean="0">
                  <a:latin typeface="Calibri"/>
                </a:rPr>
                <a:t>physiologische Bedürfnisse  wie Hunger</a:t>
              </a:r>
              <a:endParaRPr lang="de-DE" sz="1600" dirty="0">
                <a:latin typeface="Calibri"/>
              </a:endParaRPr>
            </a:p>
          </p:txBody>
        </p:sp>
        <p:sp>
          <p:nvSpPr>
            <p:cNvPr id="11" name="Line 10"/>
            <p:cNvSpPr>
              <a:spLocks noChangeShapeType="1"/>
            </p:cNvSpPr>
            <p:nvPr/>
          </p:nvSpPr>
          <p:spPr bwMode="auto">
            <a:xfrm>
              <a:off x="3288" y="5918"/>
              <a:ext cx="4166"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2" name="Line 11"/>
            <p:cNvSpPr>
              <a:spLocks noChangeShapeType="1"/>
            </p:cNvSpPr>
            <p:nvPr/>
          </p:nvSpPr>
          <p:spPr bwMode="auto">
            <a:xfrm>
              <a:off x="4036" y="5138"/>
              <a:ext cx="2696"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 name="Line 12"/>
            <p:cNvSpPr>
              <a:spLocks noChangeShapeType="1"/>
            </p:cNvSpPr>
            <p:nvPr/>
          </p:nvSpPr>
          <p:spPr bwMode="auto">
            <a:xfrm>
              <a:off x="2540" y="6698"/>
              <a:ext cx="5636"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4" name="Line 13"/>
            <p:cNvSpPr>
              <a:spLocks noChangeShapeType="1"/>
            </p:cNvSpPr>
            <p:nvPr/>
          </p:nvSpPr>
          <p:spPr bwMode="auto">
            <a:xfrm>
              <a:off x="4597" y="4358"/>
              <a:ext cx="1496"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5" name="Geschweifte Klammer rechts 14"/>
          <p:cNvSpPr/>
          <p:nvPr/>
        </p:nvSpPr>
        <p:spPr>
          <a:xfrm>
            <a:off x="5437406" y="1801307"/>
            <a:ext cx="375955"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6" name="Geschweifte Klammer rechts 15"/>
          <p:cNvSpPr/>
          <p:nvPr/>
        </p:nvSpPr>
        <p:spPr>
          <a:xfrm>
            <a:off x="5813361" y="2915835"/>
            <a:ext cx="375955"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7" name="Geschweifte Klammer rechts 16"/>
          <p:cNvSpPr/>
          <p:nvPr/>
        </p:nvSpPr>
        <p:spPr>
          <a:xfrm>
            <a:off x="6864866" y="4410148"/>
            <a:ext cx="375955" cy="64807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8" name="Textfeld 17"/>
          <p:cNvSpPr txBox="1"/>
          <p:nvPr/>
        </p:nvSpPr>
        <p:spPr>
          <a:xfrm>
            <a:off x="6252898" y="3025609"/>
            <a:ext cx="2434823" cy="369332"/>
          </a:xfrm>
          <a:prstGeom prst="rect">
            <a:avLst/>
          </a:prstGeom>
          <a:noFill/>
        </p:spPr>
        <p:txBody>
          <a:bodyPr wrap="square" rtlCol="0">
            <a:spAutoFit/>
          </a:bodyPr>
          <a:lstStyle/>
          <a:p>
            <a:r>
              <a:rPr lang="de-DE" dirty="0" smtClean="0"/>
              <a:t>soziale Zugehörigkeit</a:t>
            </a:r>
            <a:endParaRPr lang="de-DE" dirty="0"/>
          </a:p>
        </p:txBody>
      </p:sp>
      <p:sp>
        <p:nvSpPr>
          <p:cNvPr id="19" name="Textfeld 18"/>
          <p:cNvSpPr txBox="1"/>
          <p:nvPr/>
        </p:nvSpPr>
        <p:spPr>
          <a:xfrm>
            <a:off x="5813361" y="1942491"/>
            <a:ext cx="3439159" cy="369332"/>
          </a:xfrm>
          <a:prstGeom prst="rect">
            <a:avLst/>
          </a:prstGeom>
          <a:noFill/>
        </p:spPr>
        <p:txBody>
          <a:bodyPr wrap="square" rtlCol="0">
            <a:spAutoFit/>
          </a:bodyPr>
          <a:lstStyle/>
          <a:p>
            <a:r>
              <a:rPr lang="de-DE" dirty="0" smtClean="0"/>
              <a:t>Wachstum und Autonomie </a:t>
            </a:r>
            <a:endParaRPr lang="de-DE" dirty="0"/>
          </a:p>
        </p:txBody>
      </p:sp>
      <p:sp>
        <p:nvSpPr>
          <p:cNvPr id="20" name="Textfeld 19"/>
          <p:cNvSpPr txBox="1"/>
          <p:nvPr/>
        </p:nvSpPr>
        <p:spPr>
          <a:xfrm>
            <a:off x="7258299" y="4547400"/>
            <a:ext cx="1129594" cy="369332"/>
          </a:xfrm>
          <a:prstGeom prst="rect">
            <a:avLst/>
          </a:prstGeom>
          <a:noFill/>
        </p:spPr>
        <p:txBody>
          <a:bodyPr wrap="square" rtlCol="0">
            <a:spAutoFit/>
          </a:bodyPr>
          <a:lstStyle/>
          <a:p>
            <a:r>
              <a:rPr lang="de-DE" dirty="0" smtClean="0"/>
              <a:t>Existenz </a:t>
            </a:r>
            <a:endParaRPr lang="de-DE" dirty="0"/>
          </a:p>
        </p:txBody>
      </p:sp>
      <p:sp>
        <p:nvSpPr>
          <p:cNvPr id="3" name="Textfeld 2"/>
          <p:cNvSpPr txBox="1"/>
          <p:nvPr/>
        </p:nvSpPr>
        <p:spPr>
          <a:xfrm>
            <a:off x="683568" y="5877272"/>
            <a:ext cx="4024486" cy="261610"/>
          </a:xfrm>
          <a:prstGeom prst="rect">
            <a:avLst/>
          </a:prstGeom>
          <a:noFill/>
        </p:spPr>
        <p:txBody>
          <a:bodyPr wrap="square" rtlCol="0">
            <a:spAutoFit/>
          </a:bodyPr>
          <a:lstStyle/>
          <a:p>
            <a:r>
              <a:rPr lang="de-DE" sz="1100" dirty="0" smtClean="0"/>
              <a:t>Bedürfnispyramide, Maslow </a:t>
            </a:r>
            <a:endParaRPr lang="de-DE" sz="1100" dirty="0"/>
          </a:p>
        </p:txBody>
      </p:sp>
      <p:sp>
        <p:nvSpPr>
          <p:cNvPr id="22" name="Foliennummernplatzhalter 4"/>
          <p:cNvSpPr>
            <a:spLocks noGrp="1"/>
          </p:cNvSpPr>
          <p:nvPr>
            <p:ph type="sldNum" sz="quarter" idx="12"/>
          </p:nvPr>
        </p:nvSpPr>
        <p:spPr bwMode="auto">
          <a:xfrm>
            <a:off x="6040052" y="6381924"/>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7</a:t>
            </a:r>
            <a:endParaRPr lang="de-DE" altLang="de-DE" dirty="0">
              <a:solidFill>
                <a:srgbClr val="0098A1"/>
              </a:solidFill>
            </a:endParaRPr>
          </a:p>
        </p:txBody>
      </p:sp>
      <p:sp>
        <p:nvSpPr>
          <p:cNvPr id="23" name="Rechteck 22"/>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111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dirty="0" smtClean="0"/>
              <a:t>Was motiviert Ihre Mitarbeiter(innen)?</a:t>
            </a:r>
            <a:endParaRPr lang="de-DE" sz="3200"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191343479"/>
              </p:ext>
            </p:extLst>
          </p:nvPr>
        </p:nvGraphicFramePr>
        <p:xfrm>
          <a:off x="457200" y="1600201"/>
          <a:ext cx="8229600" cy="4133056"/>
        </p:xfrm>
        <a:graphic>
          <a:graphicData uri="http://schemas.openxmlformats.org/drawingml/2006/chart">
            <c:chart xmlns:c="http://schemas.openxmlformats.org/drawingml/2006/chart" xmlns:r="http://schemas.openxmlformats.org/officeDocument/2006/relationships" r:id="rId3"/>
          </a:graphicData>
        </a:graphic>
      </p:graphicFrame>
      <p:sp>
        <p:nvSpPr>
          <p:cNvPr id="5" name="Foliennummernplatzhalter 4"/>
          <p:cNvSpPr>
            <a:spLocks noGrp="1"/>
          </p:cNvSpPr>
          <p:nvPr>
            <p:ph type="sldNum" sz="quarter" idx="12"/>
          </p:nvPr>
        </p:nvSpPr>
        <p:spPr bwMode="auto">
          <a:xfrm>
            <a:off x="6012160" y="6386443"/>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8</a:t>
            </a:r>
            <a:endParaRPr lang="de-DE" altLang="de-DE" dirty="0">
              <a:solidFill>
                <a:srgbClr val="0098A1"/>
              </a:solidFill>
            </a:endParaRPr>
          </a:p>
        </p:txBody>
      </p:sp>
      <p:sp>
        <p:nvSpPr>
          <p:cNvPr id="3" name="Textfeld 2"/>
          <p:cNvSpPr txBox="1"/>
          <p:nvPr/>
        </p:nvSpPr>
        <p:spPr>
          <a:xfrm>
            <a:off x="323528" y="6169885"/>
            <a:ext cx="8136904" cy="261610"/>
          </a:xfrm>
          <a:prstGeom prst="rect">
            <a:avLst/>
          </a:prstGeom>
          <a:noFill/>
        </p:spPr>
        <p:txBody>
          <a:bodyPr wrap="square" rtlCol="0">
            <a:spAutoFit/>
          </a:bodyPr>
          <a:lstStyle/>
          <a:p>
            <a:r>
              <a:rPr lang="de-DE" sz="1100" dirty="0" smtClean="0"/>
              <a:t>Ergebnisse von 70 Motivationsinterviews bei der Erprobung des </a:t>
            </a:r>
            <a:r>
              <a:rPr lang="de-DE" sz="1100" dirty="0" err="1" smtClean="0"/>
              <a:t>InnoGeKo</a:t>
            </a:r>
            <a:r>
              <a:rPr lang="de-DE" sz="1100" dirty="0" smtClean="0"/>
              <a:t>-Verfahrens (Mehrfachnennungen)</a:t>
            </a:r>
            <a:endParaRPr lang="de-DE" sz="1100" dirty="0"/>
          </a:p>
        </p:txBody>
      </p:sp>
      <p:sp>
        <p:nvSpPr>
          <p:cNvPr id="6" name="Rechteck 5"/>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975875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smtClean="0"/>
              <a:t>Ansatzpunkte für die Stärkung der Mitarbeitermotivation</a:t>
            </a:r>
            <a:endParaRPr lang="de-DE" sz="2400"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620662967"/>
              </p:ext>
            </p:extLst>
          </p:nvPr>
        </p:nvGraphicFramePr>
        <p:xfrm>
          <a:off x="465138" y="1606550"/>
          <a:ext cx="8229600" cy="3141364"/>
        </p:xfrm>
        <a:graphic>
          <a:graphicData uri="http://schemas.openxmlformats.org/drawingml/2006/table">
            <a:tbl>
              <a:tblPr firstRow="1" bandRow="1">
                <a:tableStyleId>{F5AB1C69-6EDB-4FF4-983F-18BD219EF322}</a:tableStyleId>
              </a:tblPr>
              <a:tblGrid>
                <a:gridCol w="4114800"/>
                <a:gridCol w="4114800"/>
              </a:tblGrid>
              <a:tr h="465301">
                <a:tc>
                  <a:txBody>
                    <a:bodyPr/>
                    <a:lstStyle/>
                    <a:p>
                      <a:r>
                        <a:rPr lang="de-DE" dirty="0" smtClean="0"/>
                        <a:t>Von innen heraus</a:t>
                      </a:r>
                      <a:endParaRPr lang="de-DE" dirty="0"/>
                    </a:p>
                  </a:txBody>
                  <a:tcPr/>
                </a:tc>
                <a:tc>
                  <a:txBody>
                    <a:bodyPr/>
                    <a:lstStyle/>
                    <a:p>
                      <a:r>
                        <a:rPr lang="de-DE" dirty="0" smtClean="0"/>
                        <a:t>Von außen</a:t>
                      </a:r>
                      <a:endParaRPr lang="de-DE" dirty="0"/>
                    </a:p>
                  </a:txBody>
                  <a:tcPr/>
                </a:tc>
              </a:tr>
              <a:tr h="465301">
                <a:tc>
                  <a:txBody>
                    <a:bodyPr/>
                    <a:lstStyle/>
                    <a:p>
                      <a:r>
                        <a:rPr lang="de-DE" dirty="0" smtClean="0"/>
                        <a:t>Interessante abwechslungsreiche  Aufgaben</a:t>
                      </a:r>
                      <a:endParaRPr lang="de-DE" dirty="0"/>
                    </a:p>
                  </a:txBody>
                  <a:tcPr/>
                </a:tc>
                <a:tc>
                  <a:txBody>
                    <a:bodyPr/>
                    <a:lstStyle/>
                    <a:p>
                      <a:r>
                        <a:rPr lang="de-DE" dirty="0" smtClean="0"/>
                        <a:t>Bezahlung</a:t>
                      </a:r>
                      <a:endParaRPr lang="de-DE" dirty="0"/>
                    </a:p>
                  </a:txBody>
                  <a:tcPr/>
                </a:tc>
              </a:tr>
              <a:tr h="465301">
                <a:tc>
                  <a:txBody>
                    <a:bodyPr/>
                    <a:lstStyle/>
                    <a:p>
                      <a:r>
                        <a:rPr lang="de-DE" dirty="0" smtClean="0"/>
                        <a:t>Verantwortungsreiche Aufgabe</a:t>
                      </a:r>
                      <a:endParaRPr lang="de-DE" dirty="0"/>
                    </a:p>
                  </a:txBody>
                  <a:tcPr/>
                </a:tc>
                <a:tc>
                  <a:txBody>
                    <a:bodyPr/>
                    <a:lstStyle/>
                    <a:p>
                      <a:r>
                        <a:rPr lang="de-DE" dirty="0" smtClean="0"/>
                        <a:t>Klima</a:t>
                      </a:r>
                      <a:endParaRPr lang="de-DE" dirty="0"/>
                    </a:p>
                  </a:txBody>
                  <a:tcPr/>
                </a:tc>
              </a:tr>
              <a:tr h="465301">
                <a:tc>
                  <a:txBody>
                    <a:bodyPr/>
                    <a:lstStyle/>
                    <a:p>
                      <a:r>
                        <a:rPr lang="de-DE" dirty="0" smtClean="0"/>
                        <a:t>Anerkennung</a:t>
                      </a:r>
                      <a:endParaRPr lang="de-DE" dirty="0"/>
                    </a:p>
                  </a:txBody>
                  <a:tcPr/>
                </a:tc>
                <a:tc>
                  <a:txBody>
                    <a:bodyPr/>
                    <a:lstStyle/>
                    <a:p>
                      <a:r>
                        <a:rPr lang="de-DE" dirty="0" smtClean="0"/>
                        <a:t>Gute äußere Rahmenbedingungen (Ergonomie, Räumlichkeiten,…)</a:t>
                      </a:r>
                      <a:endParaRPr lang="de-DE" dirty="0"/>
                    </a:p>
                  </a:txBody>
                  <a:tcPr/>
                </a:tc>
              </a:tr>
              <a:tr h="465301">
                <a:tc>
                  <a:txBody>
                    <a:bodyPr/>
                    <a:lstStyle/>
                    <a:p>
                      <a:r>
                        <a:rPr lang="de-DE" dirty="0" smtClean="0"/>
                        <a:t>Beteiligung an Entscheidungen</a:t>
                      </a:r>
                      <a:endParaRPr lang="de-DE" dirty="0"/>
                    </a:p>
                  </a:txBody>
                  <a:tcPr/>
                </a:tc>
                <a:tc>
                  <a:txBody>
                    <a:bodyPr/>
                    <a:lstStyle/>
                    <a:p>
                      <a:endParaRPr lang="de-DE" dirty="0"/>
                    </a:p>
                  </a:txBody>
                  <a:tcPr/>
                </a:tc>
              </a:tr>
              <a:tr h="465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Weiterbildung</a:t>
                      </a:r>
                      <a:endParaRPr lang="de-DE" dirty="0"/>
                    </a:p>
                  </a:txBody>
                  <a:tcPr/>
                </a:tc>
                <a:tc>
                  <a:txBody>
                    <a:bodyPr/>
                    <a:lstStyle/>
                    <a:p>
                      <a:endParaRPr lang="de-DE" dirty="0"/>
                    </a:p>
                  </a:txBody>
                  <a:tcPr/>
                </a:tc>
              </a:tr>
            </a:tbl>
          </a:graphicData>
        </a:graphic>
      </p:graphicFrame>
      <p:sp>
        <p:nvSpPr>
          <p:cNvPr id="5" name="Pfeil nach unten 4"/>
          <p:cNvSpPr/>
          <p:nvPr/>
        </p:nvSpPr>
        <p:spPr>
          <a:xfrm>
            <a:off x="5711053" y="4836801"/>
            <a:ext cx="504056" cy="504056"/>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Pfeil nach unten 5"/>
          <p:cNvSpPr/>
          <p:nvPr/>
        </p:nvSpPr>
        <p:spPr>
          <a:xfrm>
            <a:off x="1763688" y="4836801"/>
            <a:ext cx="504056" cy="504056"/>
          </a:xfrm>
          <a:prstGeom prst="down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p:nvSpPr>
        <p:spPr>
          <a:xfrm>
            <a:off x="1090348" y="5373216"/>
            <a:ext cx="3025120" cy="646331"/>
          </a:xfrm>
          <a:prstGeom prst="rect">
            <a:avLst/>
          </a:prstGeom>
          <a:noFill/>
        </p:spPr>
        <p:txBody>
          <a:bodyPr wrap="square" rtlCol="0">
            <a:spAutoFit/>
          </a:bodyPr>
          <a:lstStyle/>
          <a:p>
            <a:r>
              <a:rPr lang="de-DE" b="1" dirty="0"/>
              <a:t>Bedient </a:t>
            </a:r>
            <a:r>
              <a:rPr lang="de-DE" b="1" dirty="0" smtClean="0"/>
              <a:t>Wachstumsmotive </a:t>
            </a:r>
            <a:r>
              <a:rPr lang="de-DE" dirty="0" smtClean="0"/>
              <a:t> macht glücklich</a:t>
            </a:r>
            <a:endParaRPr lang="de-DE" sz="5400" dirty="0"/>
          </a:p>
        </p:txBody>
      </p:sp>
      <p:sp>
        <p:nvSpPr>
          <p:cNvPr id="8" name="Textfeld 7"/>
          <p:cNvSpPr txBox="1"/>
          <p:nvPr/>
        </p:nvSpPr>
        <p:spPr>
          <a:xfrm>
            <a:off x="5580112" y="5373216"/>
            <a:ext cx="3204356" cy="646331"/>
          </a:xfrm>
          <a:prstGeom prst="rect">
            <a:avLst/>
          </a:prstGeom>
          <a:noFill/>
        </p:spPr>
        <p:txBody>
          <a:bodyPr wrap="square" rtlCol="0">
            <a:spAutoFit/>
          </a:bodyPr>
          <a:lstStyle/>
          <a:p>
            <a:r>
              <a:rPr lang="de-DE" b="1" dirty="0" smtClean="0"/>
              <a:t>Bedient Basismotive verhindert </a:t>
            </a:r>
            <a:r>
              <a:rPr lang="de-DE" dirty="0" smtClean="0"/>
              <a:t>Unzufriedenheit</a:t>
            </a:r>
            <a:endParaRPr lang="de-DE" dirty="0"/>
          </a:p>
        </p:txBody>
      </p:sp>
      <p:sp>
        <p:nvSpPr>
          <p:cNvPr id="9" name="Rechteck 8"/>
          <p:cNvSpPr/>
          <p:nvPr/>
        </p:nvSpPr>
        <p:spPr>
          <a:xfrm>
            <a:off x="395536" y="5157192"/>
            <a:ext cx="768159" cy="923330"/>
          </a:xfrm>
          <a:prstGeom prst="rect">
            <a:avLst/>
          </a:prstGeom>
        </p:spPr>
        <p:txBody>
          <a:bodyPr wrap="none">
            <a:spAutoFit/>
          </a:bodyPr>
          <a:lstStyle/>
          <a:p>
            <a:r>
              <a:rPr lang="de-DE" sz="5400" dirty="0" smtClean="0">
                <a:solidFill>
                  <a:prstClr val="black"/>
                </a:solidFill>
                <a:sym typeface="Wingdings"/>
              </a:rPr>
              <a:t></a:t>
            </a:r>
            <a:endParaRPr lang="de-DE" dirty="0"/>
          </a:p>
        </p:txBody>
      </p:sp>
      <p:sp>
        <p:nvSpPr>
          <p:cNvPr id="10" name="Rechteck 9"/>
          <p:cNvSpPr/>
          <p:nvPr/>
        </p:nvSpPr>
        <p:spPr>
          <a:xfrm>
            <a:off x="4860032" y="5229200"/>
            <a:ext cx="925253" cy="923330"/>
          </a:xfrm>
          <a:prstGeom prst="rect">
            <a:avLst/>
          </a:prstGeom>
        </p:spPr>
        <p:txBody>
          <a:bodyPr wrap="none">
            <a:spAutoFit/>
          </a:bodyPr>
          <a:lstStyle/>
          <a:p>
            <a:r>
              <a:rPr lang="de-DE" sz="5400" dirty="0" smtClean="0">
                <a:solidFill>
                  <a:prstClr val="black"/>
                </a:solidFill>
                <a:sym typeface="Wingdings"/>
              </a:rPr>
              <a:t></a:t>
            </a:r>
            <a:r>
              <a:rPr lang="de-DE" sz="5400" dirty="0" smtClean="0">
                <a:solidFill>
                  <a:prstClr val="black"/>
                </a:solidFill>
              </a:rPr>
              <a:t> </a:t>
            </a:r>
            <a:endParaRPr lang="de-DE" sz="5400" dirty="0"/>
          </a:p>
        </p:txBody>
      </p:sp>
      <p:sp>
        <p:nvSpPr>
          <p:cNvPr id="11" name="Foliennummernplatzhalter 4"/>
          <p:cNvSpPr>
            <a:spLocks noGrp="1"/>
          </p:cNvSpPr>
          <p:nvPr>
            <p:ph type="sldNum" sz="quarter" idx="12"/>
          </p:nvPr>
        </p:nvSpPr>
        <p:spPr bwMode="auto">
          <a:xfrm>
            <a:off x="5963081" y="6350719"/>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dirty="0" smtClean="0">
                <a:solidFill>
                  <a:srgbClr val="0098A1"/>
                </a:solidFill>
              </a:rPr>
              <a:t>9</a:t>
            </a:r>
            <a:endParaRPr lang="de-DE" altLang="de-DE" dirty="0">
              <a:solidFill>
                <a:srgbClr val="0098A1"/>
              </a:solidFill>
            </a:endParaRPr>
          </a:p>
        </p:txBody>
      </p:sp>
      <p:sp>
        <p:nvSpPr>
          <p:cNvPr id="12" name="Rechteck 11"/>
          <p:cNvSpPr/>
          <p:nvPr/>
        </p:nvSpPr>
        <p:spPr>
          <a:xfrm>
            <a:off x="97481" y="6446869"/>
            <a:ext cx="6192688" cy="304699"/>
          </a:xfrm>
          <a:prstGeom prst="rect">
            <a:avLst/>
          </a:prstGeom>
        </p:spPr>
        <p:txBody>
          <a:bodyPr wrap="square">
            <a:spAutoFit/>
          </a:bodyPr>
          <a:lstStyle/>
          <a:p>
            <a:pPr marR="165100" indent="-90170" algn="ctr">
              <a:lnSpc>
                <a:spcPct val="115000"/>
              </a:lnSpc>
              <a:spcAft>
                <a:spcPts val="1000"/>
              </a:spcAft>
            </a:pPr>
            <a:r>
              <a:rPr lang="de-DE" sz="1200" dirty="0">
                <a:latin typeface="Calibri" panose="020F0502020204030204" pitchFamily="34" charset="0"/>
                <a:ea typeface="Calibri" panose="020F0502020204030204" pitchFamily="34" charset="0"/>
                <a:cs typeface="Times New Roman" panose="02020603050405020304" pitchFamily="18" charset="0"/>
              </a:rPr>
              <a:t>© Springer-Verlag Berlin Heidelberg 2016. Aus: A. Ducki et al.: Innovationen gesund gestalten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2493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1309</Words>
  <Application>Microsoft Office PowerPoint</Application>
  <PresentationFormat>Bildschirmpräsentation (4:3)</PresentationFormat>
  <Paragraphs>264</Paragraphs>
  <Slides>20</Slides>
  <Notes>10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20</vt:i4>
      </vt:variant>
    </vt:vector>
  </HeadingPairs>
  <TitlesOfParts>
    <vt:vector size="28" baseType="lpstr">
      <vt:lpstr>Arial</vt:lpstr>
      <vt:lpstr>Arial Narrow</vt:lpstr>
      <vt:lpstr>Calibri</vt:lpstr>
      <vt:lpstr>Symbol</vt:lpstr>
      <vt:lpstr>Times New Roman</vt:lpstr>
      <vt:lpstr>Wingdings</vt:lpstr>
      <vt:lpstr>1_Larissa</vt:lpstr>
      <vt:lpstr>Arbeitsblatt</vt:lpstr>
      <vt:lpstr>Modul 2</vt:lpstr>
      <vt:lpstr> Fragen zur Motivation </vt:lpstr>
      <vt:lpstr>PowerPoint-Präsentation</vt:lpstr>
      <vt:lpstr>PowerPoint-Präsentation</vt:lpstr>
      <vt:lpstr>PowerPoint-Präsentation</vt:lpstr>
      <vt:lpstr>Motivation und Innovation </vt:lpstr>
      <vt:lpstr>Bedürfnisse steuern die Motivation</vt:lpstr>
      <vt:lpstr>Was motiviert Ihre Mitarbeiter(innen)?</vt:lpstr>
      <vt:lpstr>Ansatzpunkte für die Stärkung der Mitarbeitermotivation</vt:lpstr>
      <vt:lpstr>Motivation braucht  positive Erlebnisse</vt:lpstr>
      <vt:lpstr>Wertschätzung ist …</vt:lpstr>
      <vt:lpstr>Merkmale echter Wertschätzung</vt:lpstr>
      <vt:lpstr>Unechte Wertschätzung</vt:lpstr>
      <vt:lpstr>  Ausdrucksmöglichkeiten von Wertschätzung </vt:lpstr>
      <vt:lpstr>Damit Lob wertvoll bleibt, braucht es auch Kritik</vt:lpstr>
      <vt:lpstr>…und jetzt Sie!</vt:lpstr>
      <vt:lpstr>Nutzen des Mitarbeitergespräches</vt:lpstr>
      <vt:lpstr>PowerPoint-Präsentation</vt:lpstr>
      <vt:lpstr>Gesundheitsgerecht führen</vt:lpstr>
      <vt:lpstr>Innovations- und gesundheitsförderliche Führung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Antje Ducki</dc:creator>
  <cp:lastModifiedBy>Daniela Kunze</cp:lastModifiedBy>
  <cp:revision>156</cp:revision>
  <dcterms:created xsi:type="dcterms:W3CDTF">2013-06-09T08:55:14Z</dcterms:created>
  <dcterms:modified xsi:type="dcterms:W3CDTF">2016-05-10T10:45:24Z</dcterms:modified>
</cp:coreProperties>
</file>