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0"/>
  </p:notesMasterIdLst>
  <p:handoutMasterIdLst>
    <p:handoutMasterId r:id="rId11"/>
  </p:handoutMasterIdLst>
  <p:sldIdLst>
    <p:sldId id="263" r:id="rId2"/>
    <p:sldId id="328" r:id="rId3"/>
    <p:sldId id="329" r:id="rId4"/>
    <p:sldId id="322" r:id="rId5"/>
    <p:sldId id="330" r:id="rId6"/>
    <p:sldId id="325" r:id="rId7"/>
    <p:sldId id="326" r:id="rId8"/>
    <p:sldId id="327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8" autoAdjust="0"/>
    <p:restoredTop sz="94628" autoAdjust="0"/>
  </p:normalViewPr>
  <p:slideViewPr>
    <p:cSldViewPr>
      <p:cViewPr varScale="1">
        <p:scale>
          <a:sx n="81" d="100"/>
          <a:sy n="81" d="100"/>
        </p:scale>
        <p:origin x="1406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CFAEF-45AA-4EB6-B8C3-423A612527D6}" type="datetimeFigureOut">
              <a:rPr lang="de-DE" smtClean="0"/>
              <a:pPr/>
              <a:t>10.05.2016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7910F-9234-4ED1-97D0-D37A01A4F76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6885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DA04B-2483-4095-868C-07F2051048B0}" type="datetimeFigureOut">
              <a:rPr lang="de-DE" smtClean="0"/>
              <a:pPr/>
              <a:t>10.05.2016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0C0AB-4724-4DFA-B980-0E45769A3E0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766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0C0AB-4724-4DFA-B980-0E45769A3E0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357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4403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18FEDBAA-821F-4397-A302-13FE221E6F39}" type="slidenum">
              <a:rPr lang="de-DE" smtClean="0">
                <a:latin typeface="Arial" pitchFamily="34" charset="0"/>
              </a:rPr>
              <a:pPr defTabSz="912813"/>
              <a:t>2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713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172796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26433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sp>
        <p:nvSpPr>
          <p:cNvPr id="7987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9F86ED-99B8-46BB-A640-32B336A86975}" type="slidenum">
              <a:rPr lang="de-DE" smtClean="0">
                <a:latin typeface="Arial" pitchFamily="34" charset="0"/>
              </a:rPr>
              <a:pPr/>
              <a:t>5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055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sp>
        <p:nvSpPr>
          <p:cNvPr id="7168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0B4B27E4-6E96-4A13-918F-252DCC286021}" type="slidenum">
              <a:rPr lang="de-DE" smtClean="0">
                <a:latin typeface="Arial" pitchFamily="34" charset="0"/>
              </a:rPr>
              <a:pPr defTabSz="912813"/>
              <a:t>6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371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963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FA198689-C8F0-4238-B7F1-B999769F6353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 defTabSz="912813"/>
              <a:t>7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321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963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FA198689-C8F0-4238-B7F1-B999769F6353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 defTabSz="912813"/>
              <a:t>8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328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2268" y="0"/>
            <a:ext cx="9157843" cy="1200031"/>
            <a:chOff x="0" y="-138971"/>
            <a:chExt cx="9146268" cy="1482241"/>
          </a:xfrm>
        </p:grpSpPr>
        <p:pic>
          <p:nvPicPr>
            <p:cNvPr id="11" name="Bild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953084"/>
              <a:ext cx="9144000" cy="258589"/>
            </a:xfrm>
            <a:prstGeom prst="rect">
              <a:avLst/>
            </a:prstGeom>
          </p:spPr>
        </p:pic>
        <p:pic>
          <p:nvPicPr>
            <p:cNvPr id="12" name="Bild 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101229"/>
              <a:ext cx="9144000" cy="242041"/>
            </a:xfrm>
            <a:prstGeom prst="rect">
              <a:avLst/>
            </a:prstGeom>
          </p:spPr>
        </p:pic>
        <p:pic>
          <p:nvPicPr>
            <p:cNvPr id="13" name="Bild 4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-138971"/>
              <a:ext cx="9146268" cy="1129756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r">
              <a:defRPr sz="3600" b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254" y="1607208"/>
            <a:ext cx="8229600" cy="452596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267629" y="1268760"/>
            <a:ext cx="8624851" cy="486441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118745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7E6E2BF3-6303-4A70-87C0-10AE1A22473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5876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-2268" y="0"/>
            <a:ext cx="9157843" cy="1200031"/>
            <a:chOff x="0" y="-138971"/>
            <a:chExt cx="9146268" cy="1482241"/>
          </a:xfrm>
        </p:grpSpPr>
        <p:pic>
          <p:nvPicPr>
            <p:cNvPr id="11" name="Bild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953084"/>
              <a:ext cx="9144000" cy="258589"/>
            </a:xfrm>
            <a:prstGeom prst="rect">
              <a:avLst/>
            </a:prstGeom>
          </p:spPr>
        </p:pic>
        <p:pic>
          <p:nvPicPr>
            <p:cNvPr id="12" name="Bild 3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101229"/>
              <a:ext cx="9144000" cy="242041"/>
            </a:xfrm>
            <a:prstGeom prst="rect">
              <a:avLst/>
            </a:prstGeom>
          </p:spPr>
        </p:pic>
        <p:pic>
          <p:nvPicPr>
            <p:cNvPr id="13" name="Bild 4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-138971"/>
              <a:ext cx="9146268" cy="1129756"/>
            </a:xfrm>
            <a:prstGeom prst="rect">
              <a:avLst/>
            </a:prstGeom>
          </p:spPr>
        </p:pic>
      </p:grp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118745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 txBox="1">
            <a:spLocks/>
          </p:cNvSpPr>
          <p:nvPr userDrawn="1"/>
        </p:nvSpPr>
        <p:spPr>
          <a:xfrm>
            <a:off x="69232" y="196723"/>
            <a:ext cx="9001000" cy="7920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6" name="Rechteck 15"/>
          <p:cNvSpPr/>
          <p:nvPr userDrawn="1"/>
        </p:nvSpPr>
        <p:spPr>
          <a:xfrm>
            <a:off x="69232" y="6373982"/>
            <a:ext cx="6192688" cy="30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5100" indent="-90170" algn="ctr">
              <a:lnSpc>
                <a:spcPct val="115000"/>
              </a:lnSpc>
              <a:spcAft>
                <a:spcPts val="1000"/>
              </a:spcAft>
            </a:pPr>
            <a:r>
              <a:rPr lang="de-D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  <a:endParaRPr lang="de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hteck 16"/>
          <p:cNvSpPr/>
          <p:nvPr userDrawn="1"/>
        </p:nvSpPr>
        <p:spPr>
          <a:xfrm>
            <a:off x="267629" y="1268760"/>
            <a:ext cx="8624851" cy="486441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Foliennummernplatzhalter 1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7E6E2BF3-6303-4A70-87C0-10AE1A22473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646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Modul 1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de-DE" sz="4000" b="1" dirty="0" smtClean="0"/>
          </a:p>
          <a:p>
            <a:pPr algn="ctr">
              <a:buNone/>
            </a:pPr>
            <a:r>
              <a:rPr lang="de-DE" sz="4000" b="1" dirty="0" smtClean="0"/>
              <a:t>Wissensvermittlung zu Innovationsprozessen</a:t>
            </a:r>
          </a:p>
          <a:p>
            <a:pPr algn="ctr">
              <a:buNone/>
            </a:pPr>
            <a:r>
              <a:rPr lang="de-DE" sz="4000" b="1" dirty="0" smtClean="0"/>
              <a:t>(Beispiel Handwerk)</a:t>
            </a:r>
            <a:endParaRPr lang="de-DE" sz="4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68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4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DE" sz="3600" dirty="0" smtClean="0"/>
              <a:t>Inhalt</a:t>
            </a:r>
          </a:p>
        </p:txBody>
      </p:sp>
      <p:sp>
        <p:nvSpPr>
          <p:cNvPr id="17412" name="Textfeld 1"/>
          <p:cNvSpPr txBox="1">
            <a:spLocks noChangeArrowheads="1"/>
          </p:cNvSpPr>
          <p:nvPr/>
        </p:nvSpPr>
        <p:spPr bwMode="auto">
          <a:xfrm>
            <a:off x="683568" y="1772816"/>
            <a:ext cx="7785100" cy="18774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latin typeface="+mn-lt"/>
              </a:rPr>
              <a:t>Innovationsverständnis</a:t>
            </a:r>
          </a:p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latin typeface="+mn-lt"/>
              </a:rPr>
              <a:t>Innovative Ideen mit </a:t>
            </a:r>
            <a:r>
              <a:rPr lang="de-DE" sz="2400" b="1" dirty="0" err="1" smtClean="0">
                <a:latin typeface="+mn-lt"/>
              </a:rPr>
              <a:t>InnoGeKo</a:t>
            </a:r>
            <a:r>
              <a:rPr lang="de-DE" sz="2400" b="1" dirty="0" smtClean="0">
                <a:latin typeface="+mn-lt"/>
              </a:rPr>
              <a:t> entwickeln und umsetzen</a:t>
            </a:r>
          </a:p>
          <a:p>
            <a:pPr marL="0" indent="0" eaLnBrk="1" hangingPunct="1">
              <a:defRPr/>
            </a:pPr>
            <a:r>
              <a:rPr lang="de-DE" sz="2000" b="1" dirty="0" smtClean="0">
                <a:latin typeface="+mn-lt"/>
              </a:rPr>
              <a:t>	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881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sz="3600" dirty="0" smtClean="0"/>
              <a:t>Ergebnisse einer Firmenbefragung</a:t>
            </a:r>
          </a:p>
        </p:txBody>
      </p:sp>
      <p:sp>
        <p:nvSpPr>
          <p:cNvPr id="4100" name="Textfeld 2"/>
          <p:cNvSpPr txBox="1">
            <a:spLocks noChangeArrowheads="1"/>
          </p:cNvSpPr>
          <p:nvPr/>
        </p:nvSpPr>
        <p:spPr bwMode="auto">
          <a:xfrm>
            <a:off x="469662" y="1268760"/>
            <a:ext cx="8134785" cy="486287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600" dirty="0" smtClean="0">
                <a:latin typeface="+mn-lt"/>
              </a:rPr>
              <a:t>70 Handwerksbetriebe der Region Osnabrück-Emsland  aus 5 Gewerken realisierten im Fünfjahreszeitraum 2009 bis 2013 insgesamt 232 Innovationen:</a:t>
            </a:r>
          </a:p>
          <a:p>
            <a:pPr eaLnBrk="1" hangingPunct="1">
              <a:defRPr/>
            </a:pPr>
            <a:endParaRPr lang="de-DE" sz="1600" dirty="0" smtClean="0">
              <a:latin typeface="+mn-lt"/>
            </a:endParaRPr>
          </a:p>
          <a:p>
            <a:pPr eaLnBrk="1" hangingPunct="1">
              <a:defRPr/>
            </a:pPr>
            <a:r>
              <a:rPr lang="de-DE" sz="1600" b="1" dirty="0" smtClean="0">
                <a:latin typeface="+mn-lt"/>
              </a:rPr>
              <a:t>100 Produkt-/Dienstleistungsinnovationen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Verbessertes Marketing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Spezialisierung / Angebotsänderung / Kundenwechsel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Verbessertes / neues Produkt / Neue Dienstleistung</a:t>
            </a:r>
          </a:p>
          <a:p>
            <a:pPr lvl="1" eaLnBrk="1" hangingPunct="1">
              <a:buFontTx/>
              <a:buChar char="-"/>
              <a:defRPr/>
            </a:pPr>
            <a:endParaRPr lang="de-DE" sz="1100" dirty="0" smtClean="0">
              <a:latin typeface="+mn-lt"/>
            </a:endParaRPr>
          </a:p>
          <a:p>
            <a:pPr eaLnBrk="1" hangingPunct="1">
              <a:defRPr/>
            </a:pPr>
            <a:r>
              <a:rPr lang="de-DE" sz="1600" b="1" dirty="0" smtClean="0">
                <a:latin typeface="+mn-lt"/>
              </a:rPr>
              <a:t>96 Prozessinnovationen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Einsatz neuer Maschinen / Geräte / Software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Änderung von Abläufen / Verfahren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Betriebserweiterungen / -verlagerungen</a:t>
            </a:r>
          </a:p>
          <a:p>
            <a:pPr lvl="1" eaLnBrk="1" hangingPunct="1">
              <a:buFontTx/>
              <a:buChar char="-"/>
              <a:defRPr/>
            </a:pPr>
            <a:endParaRPr lang="de-DE" sz="1100" dirty="0" smtClean="0">
              <a:latin typeface="+mn-lt"/>
            </a:endParaRPr>
          </a:p>
          <a:p>
            <a:pPr eaLnBrk="1" hangingPunct="1">
              <a:defRPr/>
            </a:pPr>
            <a:r>
              <a:rPr lang="de-DE" sz="1600" b="1" dirty="0" smtClean="0">
                <a:latin typeface="+mn-lt"/>
              </a:rPr>
              <a:t>36 Sozialinnovationen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Veränderte Arbeitszeitregelungen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Teambildungsmaßnahmen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Spezielle Schulungen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Gesundheitsförderliche Maßnahmen </a:t>
            </a:r>
          </a:p>
          <a:p>
            <a:pPr indent="-285750" eaLnBrk="1" hangingPunct="1">
              <a:defRPr/>
            </a:pPr>
            <a:endParaRPr lang="de-DE" sz="1100" dirty="0" smtClean="0">
              <a:latin typeface="+mn-lt"/>
            </a:endParaRPr>
          </a:p>
          <a:p>
            <a:pPr indent="-285750" eaLnBrk="1" hangingPunct="1">
              <a:defRPr/>
            </a:pPr>
            <a:r>
              <a:rPr lang="de-DE" sz="1100" dirty="0" smtClean="0">
                <a:latin typeface="+mn-lt"/>
              </a:rPr>
              <a:t>Quelle:  Firmenbefragung im Rahmen des BMBF-geförderten Verbundprojekts </a:t>
            </a:r>
            <a:r>
              <a:rPr lang="de-DE" sz="1100" dirty="0" err="1" smtClean="0">
                <a:latin typeface="+mn-lt"/>
              </a:rPr>
              <a:t>HanD</a:t>
            </a:r>
            <a:r>
              <a:rPr lang="de-DE" sz="1100" dirty="0" smtClean="0">
                <a:latin typeface="+mn-lt"/>
              </a:rPr>
              <a:t>/I: Innovationen durch gesunde Unternehmensstrukturen im handwerklichen Kleinbetrieb im Zeitraum von  Oktober 2012 bis März 2013</a:t>
            </a:r>
            <a:endParaRPr lang="de-DE" sz="1100" dirty="0" smtClean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8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sz="3600" dirty="0" smtClean="0"/>
              <a:t>Innovationsverständnis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39552" y="1484784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 smtClean="0"/>
              <a:t>Betriebliche </a:t>
            </a:r>
            <a:r>
              <a:rPr lang="de-DE" dirty="0"/>
              <a:t>Veränderung </a:t>
            </a:r>
            <a:r>
              <a:rPr lang="de-DE" dirty="0" smtClean="0"/>
              <a:t>ist eine </a:t>
            </a:r>
            <a:r>
              <a:rPr lang="de-DE" dirty="0"/>
              <a:t>Innovation, wenn sie erstmals durchgeführt wird – unabhängig davon, ob diese bereits in anderen Betrieben realisiert wurde </a:t>
            </a:r>
          </a:p>
          <a:p>
            <a:pPr>
              <a:defRPr/>
            </a:pPr>
            <a:endParaRPr lang="de-DE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/>
              <a:t>Das Ausmaß der Veränderung bestimmt den sog. Innovationsgrad (z</a:t>
            </a:r>
            <a:r>
              <a:rPr lang="de-DE" dirty="0" smtClean="0"/>
              <a:t>. B</a:t>
            </a:r>
            <a:r>
              <a:rPr lang="de-DE" dirty="0"/>
              <a:t>. gering, mittel, groß), wobei es kein objektives Bewertungsmaß gibt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/>
              <a:t>Innovationen können nicht nur auf das Leistungsangebot (Produkte und Dienstleistungen für den Kunden) bezogen sein, sondern auch auf betriebliche Prozesse und Maßnahmen im sozialen Bereich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/>
              <a:t>Es gibt </a:t>
            </a:r>
            <a:r>
              <a:rPr lang="de-DE" dirty="0" smtClean="0"/>
              <a:t>interne und externe </a:t>
            </a:r>
            <a:r>
              <a:rPr lang="de-DE" dirty="0"/>
              <a:t>Anstöße für Innovationen: Kunden, Konkurrenten, technologische Entwicklung, </a:t>
            </a:r>
            <a:r>
              <a:rPr lang="de-DE" dirty="0" smtClean="0"/>
              <a:t>ineffiziente betriebliche Abläufe, veränderte Anforderungen an die Gestaltung von Arbeitsplätzen (Alterung), …</a:t>
            </a:r>
            <a:endParaRPr lang="de-DE" dirty="0"/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717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Innovationen mit </a:t>
            </a:r>
            <a:r>
              <a:rPr lang="de-DE" sz="3600" dirty="0" err="1" smtClean="0"/>
              <a:t>InnoGeKo</a:t>
            </a:r>
            <a:endParaRPr lang="de-DE" sz="360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657225" y="2754313"/>
            <a:ext cx="720090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latin typeface="Arial" charset="0"/>
              </a:rPr>
              <a:t>Quellen:</a:t>
            </a:r>
          </a:p>
          <a:p>
            <a:pPr marL="285750" indent="-285750">
              <a:buFontTx/>
              <a:buChar char="-"/>
              <a:defRPr/>
            </a:pPr>
            <a:r>
              <a:rPr lang="de-DE" dirty="0">
                <a:latin typeface="Arial" charset="0"/>
              </a:rPr>
              <a:t>Kundenanalyse</a:t>
            </a:r>
          </a:p>
          <a:p>
            <a:pPr marL="285750" indent="-285750">
              <a:buFontTx/>
              <a:buChar char="-"/>
              <a:defRPr/>
            </a:pPr>
            <a:r>
              <a:rPr lang="de-DE" dirty="0">
                <a:latin typeface="Arial" charset="0"/>
              </a:rPr>
              <a:t>Mitarbeitergespräch</a:t>
            </a:r>
          </a:p>
          <a:p>
            <a:pPr marL="285750" indent="-285750">
              <a:buFontTx/>
              <a:buChar char="-"/>
              <a:defRPr/>
            </a:pPr>
            <a:r>
              <a:rPr lang="de-DE" dirty="0">
                <a:latin typeface="Arial" charset="0"/>
              </a:rPr>
              <a:t>Anregungen aus dem heutigen Tag</a:t>
            </a:r>
          </a:p>
          <a:p>
            <a:pPr marL="285750" indent="-285750">
              <a:buFontTx/>
              <a:buChar char="-"/>
              <a:defRPr/>
            </a:pPr>
            <a:r>
              <a:rPr lang="de-DE" dirty="0">
                <a:latin typeface="Arial" charset="0"/>
              </a:rPr>
              <a:t>Blick auf die Konkurrenz </a:t>
            </a:r>
          </a:p>
          <a:p>
            <a:pPr marL="285750" indent="-285750">
              <a:buFontTx/>
              <a:buChar char="-"/>
              <a:defRPr/>
            </a:pPr>
            <a:endParaRPr lang="de-DE" dirty="0">
              <a:latin typeface="Arial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66917"/>
              </p:ext>
            </p:extLst>
          </p:nvPr>
        </p:nvGraphicFramePr>
        <p:xfrm>
          <a:off x="476250" y="1340767"/>
          <a:ext cx="8154988" cy="444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355"/>
                <a:gridCol w="3015103"/>
                <a:gridCol w="3384530"/>
              </a:tblGrid>
              <a:tr h="590572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Kundenorientierte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</a:rPr>
                        <a:t> Produkt- /  Dienstleistungsinnovation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Prozess- oder </a:t>
                      </a:r>
                    </a:p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Sozialinnovation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</a:tr>
              <a:tr h="1349862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Quellen</a:t>
                      </a:r>
                    </a:p>
                    <a:p>
                      <a:endParaRPr lang="de-DE" sz="1600" b="1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</a:rPr>
                        <a:t>Kundenanalyse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/>
                        <a:t>Mitarbeitergespräch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/>
                        <a:t>Anregungen des heutigen Tages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</a:rPr>
                        <a:t>Wettbewerbsanalyse</a:t>
                      </a:r>
                      <a:endParaRPr lang="de-DE" sz="1600" dirty="0">
                        <a:solidFill>
                          <a:srgbClr val="C00000"/>
                        </a:solidFill>
                      </a:endParaRPr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err="1" smtClean="0"/>
                        <a:t>Innoscout</a:t>
                      </a:r>
                      <a:r>
                        <a:rPr lang="de-DE" sz="1600" dirty="0" smtClean="0"/>
                        <a:t>-Analyse</a:t>
                      </a:r>
                      <a:r>
                        <a:rPr lang="de-DE" sz="1600" baseline="0" dirty="0" smtClean="0"/>
                        <a:t> zu Arbeitsbedingungen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baseline="0" dirty="0" smtClean="0"/>
                        <a:t>Beschäftigtenbefragung 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baseline="0" dirty="0" smtClean="0"/>
                        <a:t>Mitarbeitergespräch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</a:rPr>
                        <a:t>Altersstrukturanalyse</a:t>
                      </a:r>
                      <a:endParaRPr lang="de-DE" sz="1600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55911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Umsetzbarkeits-kriterien</a:t>
                      </a:r>
                      <a:endParaRPr lang="de-DE" sz="1600" b="1" dirty="0"/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/>
                        <a:t>Realistische Finanzierung  (ggf. nötige Investitionen</a:t>
                      </a:r>
                      <a:r>
                        <a:rPr lang="de-DE" sz="1600" baseline="0" dirty="0" smtClean="0"/>
                        <a:t> gesichert)</a:t>
                      </a:r>
                      <a:endParaRPr lang="de-DE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/>
                        <a:t>Aufwand für Entwicklung und Umsetzung (keine Banalitäten)</a:t>
                      </a:r>
                      <a:endParaRPr lang="de-DE" sz="1600" dirty="0" smtClean="0"/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/>
                        <a:t>Zeithorizont</a:t>
                      </a:r>
                      <a:r>
                        <a:rPr lang="de-DE" sz="1600" baseline="0" dirty="0" smtClean="0"/>
                        <a:t> für Umsetzung maximal 1 Jahr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baseline="0" dirty="0" smtClean="0"/>
                        <a:t>Bereitschaft zum Erfahrungsaustausch im Netzwerk</a:t>
                      </a:r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349862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Beispiele</a:t>
                      </a:r>
                      <a:endParaRPr lang="de-DE" sz="1600" b="1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u="sng" baseline="0" dirty="0" smtClean="0"/>
                        <a:t>Tischler</a:t>
                      </a:r>
                      <a:r>
                        <a:rPr lang="de-DE" sz="1600" baseline="0" dirty="0" smtClean="0"/>
                        <a:t>: Rampen für Türschwellen (</a:t>
                      </a:r>
                      <a:r>
                        <a:rPr lang="de-DE" sz="1600" baseline="0" dirty="0" err="1" smtClean="0"/>
                        <a:t>Barrierefreiheit</a:t>
                      </a:r>
                      <a:r>
                        <a:rPr lang="de-DE" sz="1600" baseline="0" dirty="0" smtClean="0"/>
                        <a:t>)</a:t>
                      </a:r>
                      <a:endParaRPr lang="de-DE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u="sng" dirty="0" smtClean="0"/>
                        <a:t>Bäcker</a:t>
                      </a:r>
                      <a:r>
                        <a:rPr lang="de-DE" sz="1600" dirty="0" smtClean="0"/>
                        <a:t>: Entwicklung einer speziellen</a:t>
                      </a:r>
                      <a:r>
                        <a:rPr lang="de-DE" sz="1600" baseline="0" dirty="0" smtClean="0"/>
                        <a:t> Werbeaktion</a:t>
                      </a:r>
                      <a:endParaRPr lang="de-DE" sz="1600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u="sng" dirty="0" smtClean="0"/>
                        <a:t>Metall</a:t>
                      </a:r>
                      <a:r>
                        <a:rPr lang="de-DE" sz="1600" dirty="0" smtClean="0"/>
                        <a:t>: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dirty="0" smtClean="0"/>
                        <a:t>Einführung</a:t>
                      </a:r>
                      <a:r>
                        <a:rPr lang="de-DE" sz="1600" baseline="0" dirty="0" smtClean="0"/>
                        <a:t> eines online-Bestellsystems</a:t>
                      </a:r>
                    </a:p>
                    <a:p>
                      <a:r>
                        <a:rPr lang="de-DE" sz="1600" u="sng" baseline="0" dirty="0" smtClean="0"/>
                        <a:t>KFZ</a:t>
                      </a:r>
                      <a:r>
                        <a:rPr lang="de-DE" sz="1600" baseline="0" dirty="0" smtClean="0"/>
                        <a:t>: Gesundheitsförderliche Umgestaltung eines Werkstattarbeitsplatzes</a:t>
                      </a:r>
                      <a:endParaRPr lang="de-DE" sz="1600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536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el 1"/>
          <p:cNvSpPr>
            <a:spLocks noGrp="1"/>
          </p:cNvSpPr>
          <p:nvPr>
            <p:ph type="title"/>
          </p:nvPr>
        </p:nvSpPr>
        <p:spPr>
          <a:xfrm>
            <a:off x="-108520" y="116632"/>
            <a:ext cx="9001000" cy="792088"/>
          </a:xfrm>
        </p:spPr>
        <p:txBody>
          <a:bodyPr/>
          <a:lstStyle/>
          <a:p>
            <a:r>
              <a:rPr lang="de-DE" sz="3600" dirty="0" smtClean="0"/>
              <a:t>Kundenanalyse</a:t>
            </a:r>
          </a:p>
        </p:txBody>
      </p:sp>
      <p:sp>
        <p:nvSpPr>
          <p:cNvPr id="40976" name="Textfeld 10"/>
          <p:cNvSpPr txBox="1">
            <a:spLocks noChangeArrowheads="1"/>
          </p:cNvSpPr>
          <p:nvPr/>
        </p:nvSpPr>
        <p:spPr bwMode="auto">
          <a:xfrm>
            <a:off x="628543" y="1484784"/>
            <a:ext cx="7786687" cy="415498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sz="2000" b="1" dirty="0" smtClean="0">
                <a:latin typeface="+mn-lt"/>
              </a:rPr>
              <a:t>Wissen Sie über Ihre Kunden Bescheid?</a:t>
            </a:r>
            <a:endParaRPr lang="de-DE" sz="2000" b="1" dirty="0">
              <a:latin typeface="+mn-lt"/>
            </a:endParaRPr>
          </a:p>
          <a:p>
            <a:pPr>
              <a:defRPr/>
            </a:pPr>
            <a:endParaRPr lang="de-DE" sz="2000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Wer sind </a:t>
            </a:r>
            <a:r>
              <a:rPr lang="de-DE" dirty="0" smtClean="0">
                <a:latin typeface="+mn-lt"/>
              </a:rPr>
              <a:t>Ihre Kunden?</a:t>
            </a:r>
          </a:p>
          <a:p>
            <a:pPr>
              <a:defRPr/>
            </a:pPr>
            <a:r>
              <a:rPr lang="de-DE" dirty="0" smtClean="0">
                <a:latin typeface="+mn-lt"/>
                <a:sym typeface="Wingdings" pitchFamily="2" charset="2"/>
              </a:rPr>
              <a:t>Wie gut kennen Sie Ihre Bedürfnisse, Wünsche oder Probleme?</a:t>
            </a:r>
            <a:endParaRPr lang="de-DE" dirty="0">
              <a:latin typeface="+mn-lt"/>
              <a:sym typeface="Wingdings" pitchFamily="2" charset="2"/>
            </a:endParaRPr>
          </a:p>
          <a:p>
            <a:pPr>
              <a:defRPr/>
            </a:pPr>
            <a:r>
              <a:rPr lang="de-DE" dirty="0" smtClean="0">
                <a:latin typeface="+mn-lt"/>
                <a:sym typeface="Wingdings" pitchFamily="2" charset="2"/>
              </a:rPr>
              <a:t>Wie gut nutzen Sie die bereits vorhandenen </a:t>
            </a:r>
            <a:r>
              <a:rPr lang="de-DE" dirty="0">
                <a:latin typeface="+mn-lt"/>
                <a:sym typeface="Wingdings" pitchFamily="2" charset="2"/>
              </a:rPr>
              <a:t>Informationen </a:t>
            </a:r>
            <a:r>
              <a:rPr lang="de-DE" dirty="0" smtClean="0">
                <a:latin typeface="+mn-lt"/>
                <a:sym typeface="Wingdings" pitchFamily="2" charset="2"/>
              </a:rPr>
              <a:t>über Ihre Kunden?</a:t>
            </a:r>
            <a:endParaRPr lang="de-DE" dirty="0">
              <a:latin typeface="+mn-lt"/>
              <a:sym typeface="Wingdings" pitchFamily="2" charset="2"/>
            </a:endParaRPr>
          </a:p>
          <a:p>
            <a:pPr>
              <a:defRPr/>
            </a:pPr>
            <a:endParaRPr lang="de-DE" sz="2000" dirty="0">
              <a:latin typeface="+mn-lt"/>
            </a:endParaRPr>
          </a:p>
          <a:p>
            <a:pPr>
              <a:defRPr/>
            </a:pPr>
            <a:r>
              <a:rPr lang="de-DE" sz="2000" b="1" dirty="0">
                <a:latin typeface="+mn-lt"/>
              </a:rPr>
              <a:t>Möglicher </a:t>
            </a:r>
            <a:r>
              <a:rPr lang="de-DE" sz="2000" b="1" dirty="0" smtClean="0">
                <a:latin typeface="+mn-lt"/>
              </a:rPr>
              <a:t>Nutzen einer Kundenanalyse:</a:t>
            </a:r>
            <a:endParaRPr lang="de-DE" sz="2000" b="1" dirty="0">
              <a:latin typeface="+mn-lt"/>
            </a:endParaRPr>
          </a:p>
          <a:p>
            <a:pPr>
              <a:defRPr/>
            </a:pPr>
            <a:endParaRPr lang="de-DE" dirty="0" smtClean="0">
              <a:latin typeface="+mn-lt"/>
            </a:endParaRPr>
          </a:p>
          <a:p>
            <a:pPr>
              <a:defRPr/>
            </a:pPr>
            <a:r>
              <a:rPr lang="de-DE" dirty="0" smtClean="0">
                <a:latin typeface="+mn-lt"/>
              </a:rPr>
              <a:t>Ideen </a:t>
            </a:r>
            <a:r>
              <a:rPr lang="de-DE" dirty="0">
                <a:latin typeface="+mn-lt"/>
              </a:rPr>
              <a:t>für neue/verbesserte </a:t>
            </a:r>
            <a:r>
              <a:rPr lang="de-DE" dirty="0" smtClean="0">
                <a:latin typeface="+mn-lt"/>
              </a:rPr>
              <a:t>Leistungsangebote</a:t>
            </a:r>
          </a:p>
          <a:p>
            <a:pPr>
              <a:defRPr/>
            </a:pPr>
            <a:r>
              <a:rPr lang="de-DE" dirty="0" smtClean="0">
                <a:latin typeface="+mn-lt"/>
              </a:rPr>
              <a:t>bessere </a:t>
            </a:r>
            <a:r>
              <a:rPr lang="de-DE" dirty="0" err="1" smtClean="0">
                <a:latin typeface="+mn-lt"/>
              </a:rPr>
              <a:t>Akquisestrategie</a:t>
            </a:r>
            <a:endParaRPr lang="de-DE" dirty="0" smtClean="0">
              <a:latin typeface="+mn-lt"/>
            </a:endParaRPr>
          </a:p>
          <a:p>
            <a:pPr>
              <a:defRPr/>
            </a:pPr>
            <a:r>
              <a:rPr lang="de-DE" dirty="0" smtClean="0">
                <a:latin typeface="+mn-lt"/>
              </a:rPr>
              <a:t>bessere Kundenbindung</a:t>
            </a:r>
          </a:p>
          <a:p>
            <a:pPr>
              <a:defRPr/>
            </a:pPr>
            <a:r>
              <a:rPr lang="de-DE" dirty="0" smtClean="0">
                <a:latin typeface="+mn-lt"/>
              </a:rPr>
              <a:t>Zugang zu neuen Kunden</a:t>
            </a:r>
            <a:endParaRPr lang="de-DE" dirty="0">
              <a:latin typeface="+mn-lt"/>
            </a:endParaRPr>
          </a:p>
          <a:p>
            <a:pPr algn="ctr">
              <a:defRPr/>
            </a:pPr>
            <a:endParaRPr lang="de-DE" sz="2000" b="1" dirty="0" smtClean="0">
              <a:latin typeface="+mn-lt"/>
            </a:endParaRPr>
          </a:p>
          <a:p>
            <a:pPr algn="ctr">
              <a:defRPr/>
            </a:pPr>
            <a:r>
              <a:rPr lang="de-DE" sz="2000" b="1" dirty="0" smtClean="0">
                <a:latin typeface="+mn-lt"/>
              </a:rPr>
              <a:t>Wir </a:t>
            </a:r>
            <a:r>
              <a:rPr lang="de-DE" sz="2000" b="1" dirty="0">
                <a:latin typeface="+mn-lt"/>
              </a:rPr>
              <a:t>bieten Ihnen </a:t>
            </a:r>
            <a:r>
              <a:rPr lang="de-DE" sz="2000" b="1" dirty="0" smtClean="0">
                <a:latin typeface="+mn-lt"/>
              </a:rPr>
              <a:t>gern Unterstützung </a:t>
            </a:r>
            <a:r>
              <a:rPr lang="de-DE" sz="2000" b="1" dirty="0">
                <a:latin typeface="+mn-lt"/>
              </a:rPr>
              <a:t>an</a:t>
            </a:r>
            <a:r>
              <a:rPr lang="de-DE" sz="2000" b="1" dirty="0" smtClean="0">
                <a:latin typeface="+mn-lt"/>
              </a:rPr>
              <a:t>.</a:t>
            </a:r>
            <a:endParaRPr lang="de-DE" sz="2000" dirty="0" smtClean="0">
              <a:latin typeface="+mn-lt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905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el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264696" cy="648072"/>
          </a:xfrm>
        </p:spPr>
        <p:txBody>
          <a:bodyPr>
            <a:noAutofit/>
          </a:bodyPr>
          <a:lstStyle/>
          <a:p>
            <a:r>
              <a:rPr lang="de-DE" dirty="0" smtClean="0"/>
              <a:t>Wettbewerbsanalyse</a:t>
            </a:r>
          </a:p>
        </p:txBody>
      </p:sp>
      <p:sp>
        <p:nvSpPr>
          <p:cNvPr id="30725" name="Textfeld 8"/>
          <p:cNvSpPr txBox="1">
            <a:spLocks noChangeArrowheads="1"/>
          </p:cNvSpPr>
          <p:nvPr/>
        </p:nvSpPr>
        <p:spPr bwMode="auto">
          <a:xfrm>
            <a:off x="767797" y="1340768"/>
            <a:ext cx="7930654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000" b="1" dirty="0"/>
              <a:t>Wissen Sie über Ihre Hauptwettbewerber Bescheid?</a:t>
            </a:r>
          </a:p>
          <a:p>
            <a:endParaRPr lang="de-DE" dirty="0"/>
          </a:p>
          <a:p>
            <a:pPr>
              <a:spcAft>
                <a:spcPts val="600"/>
              </a:spcAft>
            </a:pPr>
            <a:r>
              <a:rPr lang="de-DE" dirty="0"/>
              <a:t>Welchen </a:t>
            </a:r>
            <a:r>
              <a:rPr lang="de-DE" b="1" dirty="0"/>
              <a:t>Marktanteil</a:t>
            </a:r>
            <a:r>
              <a:rPr lang="de-DE" dirty="0"/>
              <a:t> haben Ihre Hauptwettbewerber?</a:t>
            </a:r>
          </a:p>
          <a:p>
            <a:pPr>
              <a:spcAft>
                <a:spcPts val="600"/>
              </a:spcAft>
            </a:pPr>
            <a:r>
              <a:rPr lang="de-DE" dirty="0"/>
              <a:t>Worin unterscheidet sich deren </a:t>
            </a:r>
            <a:r>
              <a:rPr lang="de-DE" b="1" dirty="0"/>
              <a:t>Leistungsangebot</a:t>
            </a:r>
            <a:r>
              <a:rPr lang="de-DE" dirty="0"/>
              <a:t> von Ihrem?</a:t>
            </a:r>
          </a:p>
          <a:p>
            <a:pPr>
              <a:spcAft>
                <a:spcPts val="600"/>
              </a:spcAft>
            </a:pPr>
            <a:r>
              <a:rPr lang="de-DE" dirty="0"/>
              <a:t>Wer weist die erfolgreichste </a:t>
            </a:r>
            <a:r>
              <a:rPr lang="de-DE" b="1" dirty="0"/>
              <a:t>Entwicklung</a:t>
            </a:r>
            <a:r>
              <a:rPr lang="de-DE" dirty="0"/>
              <a:t> in den letzten Jahren auf?</a:t>
            </a:r>
          </a:p>
          <a:p>
            <a:pPr>
              <a:spcAft>
                <a:spcPts val="600"/>
              </a:spcAft>
            </a:pPr>
            <a:r>
              <a:rPr lang="de-DE" dirty="0"/>
              <a:t>Welche </a:t>
            </a:r>
            <a:r>
              <a:rPr lang="de-DE" b="1" dirty="0"/>
              <a:t>Marketingstrategien</a:t>
            </a:r>
            <a:r>
              <a:rPr lang="de-DE" dirty="0"/>
              <a:t> verfolgen die Hauptwettbewerber? 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Welches </a:t>
            </a:r>
            <a:r>
              <a:rPr lang="de-DE" b="1" dirty="0"/>
              <a:t>Image</a:t>
            </a:r>
            <a:r>
              <a:rPr lang="de-DE" dirty="0"/>
              <a:t> haben die Hauptwettbewerber?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Haben Sie </a:t>
            </a:r>
            <a:r>
              <a:rPr lang="de-DE" b="1" dirty="0"/>
              <a:t>Aufträge</a:t>
            </a:r>
            <a:r>
              <a:rPr lang="de-DE" dirty="0"/>
              <a:t> </a:t>
            </a:r>
            <a:r>
              <a:rPr lang="de-DE" dirty="0" smtClean="0"/>
              <a:t>gegen </a:t>
            </a:r>
            <a:r>
              <a:rPr lang="de-DE" dirty="0"/>
              <a:t>wichtige Wettbewerber </a:t>
            </a:r>
            <a:r>
              <a:rPr lang="de-DE" b="1" dirty="0" smtClean="0"/>
              <a:t>verloren </a:t>
            </a:r>
            <a:r>
              <a:rPr lang="de-DE" dirty="0" smtClean="0"/>
              <a:t>und warum?</a:t>
            </a:r>
            <a:endParaRPr lang="de-DE" dirty="0"/>
          </a:p>
          <a:p>
            <a:pPr>
              <a:spcAft>
                <a:spcPts val="600"/>
              </a:spcAft>
            </a:pPr>
            <a:endParaRPr lang="de-DE" sz="1100" dirty="0" smtClean="0"/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de-DE" dirty="0" smtClean="0"/>
              <a:t>Welche </a:t>
            </a:r>
            <a:r>
              <a:rPr lang="de-DE" b="1" dirty="0"/>
              <a:t>Anregungen</a:t>
            </a:r>
            <a:r>
              <a:rPr lang="de-DE" dirty="0"/>
              <a:t> lassen sich aus der Arbeit der Wettbewerber auf Ihr Unternehmen übertragen</a:t>
            </a:r>
            <a:r>
              <a:rPr lang="de-DE" dirty="0" smtClean="0"/>
              <a:t>?</a:t>
            </a:r>
          </a:p>
          <a:p>
            <a:pPr>
              <a:spcAft>
                <a:spcPts val="600"/>
              </a:spcAft>
            </a:pPr>
            <a:endParaRPr lang="de-DE" sz="1200" dirty="0" smtClean="0"/>
          </a:p>
          <a:p>
            <a:pPr algn="ctr">
              <a:spcAft>
                <a:spcPts val="600"/>
              </a:spcAft>
            </a:pPr>
            <a:r>
              <a:rPr lang="de-DE" b="1" dirty="0"/>
              <a:t>Wir bieten Ihnen </a:t>
            </a:r>
            <a:r>
              <a:rPr lang="de-DE" b="1" dirty="0" smtClean="0"/>
              <a:t>gern Unterstützung </a:t>
            </a:r>
            <a:r>
              <a:rPr lang="de-DE" b="1" dirty="0"/>
              <a:t>an</a:t>
            </a:r>
            <a:r>
              <a:rPr lang="de-DE" b="1" dirty="0" smtClean="0"/>
              <a:t>.</a:t>
            </a:r>
            <a:endParaRPr lang="de-DE" dirty="0"/>
          </a:p>
        </p:txBody>
      </p:sp>
      <p:sp>
        <p:nvSpPr>
          <p:cNvPr id="30726" name="Textfeld 5"/>
          <p:cNvSpPr txBox="1">
            <a:spLocks noChangeArrowheads="1"/>
          </p:cNvSpPr>
          <p:nvPr/>
        </p:nvSpPr>
        <p:spPr bwMode="auto">
          <a:xfrm>
            <a:off x="539552" y="5805264"/>
            <a:ext cx="74707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Quelle: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Pleschak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, F.,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Sabisch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, H. (1996): Innovationsmanagement, Stuttgart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59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el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264696" cy="648072"/>
          </a:xfrm>
        </p:spPr>
        <p:txBody>
          <a:bodyPr>
            <a:noAutofit/>
          </a:bodyPr>
          <a:lstStyle/>
          <a:p>
            <a:r>
              <a:rPr lang="de-DE" dirty="0" smtClean="0"/>
              <a:t>Altersstrukturanalyse</a:t>
            </a:r>
          </a:p>
        </p:txBody>
      </p:sp>
      <p:sp>
        <p:nvSpPr>
          <p:cNvPr id="30725" name="Textfeld 8"/>
          <p:cNvSpPr txBox="1">
            <a:spLocks noChangeArrowheads="1"/>
          </p:cNvSpPr>
          <p:nvPr/>
        </p:nvSpPr>
        <p:spPr bwMode="auto">
          <a:xfrm>
            <a:off x="683568" y="1340768"/>
            <a:ext cx="7930654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000" b="1" dirty="0"/>
              <a:t>Wissen Sie über </a:t>
            </a:r>
            <a:r>
              <a:rPr lang="de-DE" sz="2000" b="1" dirty="0" smtClean="0"/>
              <a:t>die Altersstruktur und das Kompetenzprofil Ihrer Belegschaft Bescheid?</a:t>
            </a:r>
          </a:p>
          <a:p>
            <a:endParaRPr lang="de-DE" dirty="0"/>
          </a:p>
          <a:p>
            <a:pPr>
              <a:spcAft>
                <a:spcPts val="600"/>
              </a:spcAft>
            </a:pPr>
            <a:r>
              <a:rPr lang="de-DE" dirty="0"/>
              <a:t>Wie entwickelt sich die Altersstruktur der Belegschaft in den nächsten 10 Jahren?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Welche Mitarbeiter scheiden wann altersbedingt aus? 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Wie verändert sich dadurch das Kompetenzprofil der Belegschaft?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Wie sieht Ihr zukünftiger Personalbedarf aus?</a:t>
            </a:r>
          </a:p>
          <a:p>
            <a:pPr>
              <a:spcAft>
                <a:spcPts val="600"/>
              </a:spcAft>
            </a:pPr>
            <a:endParaRPr lang="de-DE" dirty="0" smtClean="0"/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de-DE" dirty="0" smtClean="0"/>
              <a:t>Der Einsatz von Tools zur Analyse der Altersstruktur könnte hilfreich sein.</a:t>
            </a:r>
            <a:endParaRPr lang="de-DE" sz="1100" dirty="0" smtClean="0"/>
          </a:p>
          <a:p>
            <a:pPr>
              <a:spcAft>
                <a:spcPts val="600"/>
              </a:spcAft>
            </a:pPr>
            <a:endParaRPr lang="de-DE" sz="1200" dirty="0" smtClean="0"/>
          </a:p>
          <a:p>
            <a:pPr algn="ctr">
              <a:spcAft>
                <a:spcPts val="600"/>
              </a:spcAft>
            </a:pPr>
            <a:r>
              <a:rPr lang="de-DE" b="1" dirty="0" smtClean="0"/>
              <a:t>Wir bieten Ihnen gern Unterstützung an.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94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545</Words>
  <Application>Microsoft Office PowerPoint</Application>
  <PresentationFormat>Bildschirmpräsentation (4:3)</PresentationFormat>
  <Paragraphs>119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1_Larissa</vt:lpstr>
      <vt:lpstr>Modul 1</vt:lpstr>
      <vt:lpstr>Inhalt</vt:lpstr>
      <vt:lpstr>Ergebnisse einer Firmenbefragung</vt:lpstr>
      <vt:lpstr>Innovationsverständnis</vt:lpstr>
      <vt:lpstr>Innovationen mit InnoGeKo</vt:lpstr>
      <vt:lpstr>Kundenanalyse</vt:lpstr>
      <vt:lpstr>Wettbewerbsanalyse</vt:lpstr>
      <vt:lpstr>Altersstrukturanalyse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Antje Ducki</dc:creator>
  <cp:lastModifiedBy>Daniela Kunze</cp:lastModifiedBy>
  <cp:revision>85</cp:revision>
  <cp:lastPrinted>2013-05-27T16:10:03Z</cp:lastPrinted>
  <dcterms:created xsi:type="dcterms:W3CDTF">2013-05-08T16:08:08Z</dcterms:created>
  <dcterms:modified xsi:type="dcterms:W3CDTF">2016-05-10T12:11:56Z</dcterms:modified>
</cp:coreProperties>
</file>