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4" r:id="rId3"/>
    <p:sldId id="286" r:id="rId4"/>
    <p:sldId id="285" r:id="rId5"/>
    <p:sldId id="287" r:id="rId6"/>
    <p:sldId id="266" r:id="rId7"/>
    <p:sldId id="267" r:id="rId8"/>
    <p:sldId id="265" r:id="rId9"/>
    <p:sldId id="275" r:id="rId10"/>
    <p:sldId id="276" r:id="rId11"/>
    <p:sldId id="277" r:id="rId12"/>
    <p:sldId id="278" r:id="rId13"/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9" r:id="rId28"/>
    <p:sldId id="280" r:id="rId29"/>
    <p:sldId id="281" r:id="rId30"/>
    <p:sldId id="282" r:id="rId31"/>
    <p:sldId id="283" r:id="rId32"/>
    <p:sldId id="289" r:id="rId33"/>
    <p:sldId id="290" r:id="rId34"/>
    <p:sldId id="288" r:id="rId35"/>
    <p:sldId id="291" r:id="rId36"/>
    <p:sldId id="293" r:id="rId37"/>
    <p:sldId id="294" r:id="rId38"/>
    <p:sldId id="296" r:id="rId39"/>
    <p:sldId id="295" r:id="rId4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42" autoAdjust="0"/>
    <p:restoredTop sz="90929"/>
  </p:normalViewPr>
  <p:slideViewPr>
    <p:cSldViewPr>
      <p:cViewPr>
        <p:scale>
          <a:sx n="95" d="100"/>
          <a:sy n="95" d="100"/>
        </p:scale>
        <p:origin x="-17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9CCF7-0C2C-45E8-BB59-0D21EA3FED89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731382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19188-CC67-4FDB-90E3-FCE159B3BD27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212791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002AA-A611-475C-A18C-4BD0C8AF44D2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183326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6067E-F84C-4E15-B280-366898E69BD2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13500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919DC-412D-4D56-8239-6642916EF077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6814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89F98-1C0D-4E9C-BF71-6BFED7BC3A33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459204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40496-CA87-4064-B305-C0A2DBC97DD8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56579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E710D-F79C-44F7-9929-7D366CD0A40D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2149618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726DC-26FF-4492-A334-EB273B8B087D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177830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66B70-AB09-44E2-BB2D-A002566BEB6E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234650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CB5DE-DD0C-40F5-9580-564D83199392}" type="slidenum">
              <a:rPr lang="en-GB" altLang="de-DE"/>
              <a:pPr/>
              <a:t>‹#›</a:t>
            </a:fld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2445273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 smtClean="0"/>
              <a:t>Klicken Sie, um die Formate des Vorlagentextes zu bearbeiten</a:t>
            </a:r>
          </a:p>
          <a:p>
            <a:pPr lvl="1"/>
            <a:r>
              <a:rPr lang="en-GB" altLang="de-DE" smtClean="0"/>
              <a:t>Zweite Ebene</a:t>
            </a:r>
          </a:p>
          <a:p>
            <a:pPr lvl="2"/>
            <a:r>
              <a:rPr lang="en-GB" altLang="de-DE" smtClean="0"/>
              <a:t>Dritte Ebene</a:t>
            </a:r>
          </a:p>
          <a:p>
            <a:pPr lvl="3"/>
            <a:r>
              <a:rPr lang="en-GB" altLang="de-DE" smtClean="0"/>
              <a:t>Vierte Ebene</a:t>
            </a:r>
          </a:p>
          <a:p>
            <a:pPr lvl="4"/>
            <a:r>
              <a:rPr lang="en-GB" alt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alt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819E63-0467-42B0-8564-090EC09A7F5D}" type="slidenum">
              <a:rPr lang="en-GB" altLang="de-DE"/>
              <a:pPr/>
              <a:t>‹#›</a:t>
            </a:fld>
            <a:endParaRPr lang="en-GB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848600" cy="1600200"/>
          </a:xfrm>
        </p:spPr>
        <p:txBody>
          <a:bodyPr/>
          <a:lstStyle/>
          <a:p>
            <a:r>
              <a:rPr lang="de-DE" altLang="de-DE" dirty="0"/>
              <a:t>Buchführung ist </a:t>
            </a:r>
            <a:br>
              <a:rPr lang="de-DE" altLang="de-DE" dirty="0"/>
            </a:br>
            <a:r>
              <a:rPr lang="de-DE" altLang="de-DE" dirty="0"/>
              <a:t>gar nicht so schwer</a:t>
            </a:r>
            <a:endParaRPr lang="en-GB" altLang="de-DE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altLang="de-DE" dirty="0"/>
              <a:t>Eine kleine Einstiegshilfe von</a:t>
            </a:r>
            <a:br>
              <a:rPr lang="de-DE" altLang="de-DE" dirty="0"/>
            </a:br>
            <a:r>
              <a:rPr lang="de-DE" altLang="de-DE" dirty="0"/>
              <a:t>Prof. Dr. Günther Dey</a:t>
            </a:r>
            <a:br>
              <a:rPr lang="de-DE" altLang="de-DE" dirty="0"/>
            </a:br>
            <a:r>
              <a:rPr lang="de-DE" altLang="de-DE" dirty="0"/>
              <a:t>Hochschule Bremen, </a:t>
            </a:r>
            <a:r>
              <a:rPr lang="de-DE" altLang="de-DE" dirty="0" smtClean="0"/>
              <a:t>Fakultät Wirtschaftswissenschaften</a:t>
            </a:r>
            <a:endParaRPr lang="en-GB" altLang="de-D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Passivtausch</a:t>
            </a:r>
            <a:endParaRPr lang="en-GB" altLang="de-DE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66800" y="1524000"/>
            <a:ext cx="7543800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200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 </a:t>
            </a:r>
            <a:br>
              <a:rPr lang="de-DE" altLang="de-DE" sz="2000"/>
            </a:br>
            <a:r>
              <a:rPr lang="de-DE" altLang="de-DE" sz="2000"/>
              <a:t>gensgegenstände		52200 	Passiva 			20000 </a:t>
            </a:r>
            <a:br>
              <a:rPr lang="de-DE" altLang="de-DE" sz="2000"/>
            </a:br>
            <a:r>
              <a:rPr lang="de-DE" altLang="de-DE" sz="2000"/>
              <a:t> 				</a:t>
            </a:r>
            <a:r>
              <a:rPr lang="de-DE" altLang="de-DE" sz="2000">
                <a:solidFill>
                  <a:srgbClr val="FF0066"/>
                </a:solidFill>
              </a:rPr>
              <a:t>Lfr. Bankverbindl. 	25000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rgbClr val="FF0066"/>
                </a:solidFill>
              </a:rPr>
              <a:t>				Kfr.Bankverbindl   	  7200</a:t>
            </a:r>
            <a:r>
              <a:rPr lang="de-DE" altLang="de-DE"/>
              <a:t> 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Bilanzsumme		52200	Bilanzsumme		</a:t>
            </a:r>
            <a:r>
              <a:rPr lang="de-DE" altLang="de-DE" sz="2000">
                <a:solidFill>
                  <a:schemeClr val="accent2"/>
                </a:solidFill>
              </a:rPr>
              <a:t>52200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1219200" y="2057400"/>
            <a:ext cx="716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4724400" y="20574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4724400" y="45720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1219200" y="45720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066800" y="4222750"/>
            <a:ext cx="76962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200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 </a:t>
            </a:r>
            <a:br>
              <a:rPr lang="de-DE" altLang="de-DE" sz="2000"/>
            </a:br>
            <a:r>
              <a:rPr lang="de-DE" altLang="de-DE" sz="2000"/>
              <a:t>gensgegenstände		52200	Passiva 			20000 </a:t>
            </a:r>
            <a:br>
              <a:rPr lang="de-DE" altLang="de-DE" sz="2000"/>
            </a:br>
            <a:r>
              <a:rPr lang="de-DE" altLang="de-DE" sz="2000"/>
              <a:t> 				</a:t>
            </a:r>
            <a:r>
              <a:rPr lang="de-DE" altLang="de-DE" sz="2000">
                <a:solidFill>
                  <a:srgbClr val="FF0066"/>
                </a:solidFill>
              </a:rPr>
              <a:t>Lfr. Bankverbindl. 	30000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rgbClr val="FF0066"/>
                </a:solidFill>
              </a:rPr>
              <a:t>				Kfr. Bankverbindl   	  2200</a:t>
            </a:r>
            <a:r>
              <a:rPr lang="de-DE" altLang="de-DE" sz="2000"/>
              <a:t> </a:t>
            </a:r>
            <a:br>
              <a:rPr lang="de-DE" altLang="de-DE" sz="2000"/>
            </a:br>
            <a:r>
              <a:rPr lang="de-DE" altLang="de-DE" sz="2000"/>
              <a:t>Bilanzsumme		52200	Bilanzsumme		</a:t>
            </a:r>
            <a:r>
              <a:rPr lang="de-DE" altLang="de-DE" sz="2000">
                <a:solidFill>
                  <a:schemeClr val="accent2"/>
                </a:solidFill>
              </a:rPr>
              <a:t>52200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1143000" y="3429000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1143000" y="5991225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 rot="-10800000">
            <a:off x="8305800" y="2971800"/>
            <a:ext cx="685800" cy="274320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 flipV="1">
            <a:off x="7162800" y="5486400"/>
            <a:ext cx="0" cy="4572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Bilanzverlängerung</a:t>
            </a:r>
            <a:endParaRPr lang="en-GB" altLang="de-DE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066800" y="1524000"/>
            <a:ext cx="7162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</a:t>
            </a:r>
            <a:br>
              <a:rPr lang="de-DE" altLang="de-DE" sz="2000"/>
            </a:br>
            <a:r>
              <a:rPr lang="de-DE" altLang="de-DE" sz="2000"/>
              <a:t>gensgegenstände 		 50000 	Passiva	 	30000 </a:t>
            </a:r>
            <a:br>
              <a:rPr lang="de-DE" altLang="de-DE" sz="2000"/>
            </a:br>
            <a:r>
              <a:rPr lang="de-DE" altLang="de-DE" sz="2000"/>
              <a:t>					         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Bank			  2000   	Darlehen	22000</a:t>
            </a:r>
            <a:r>
              <a:rPr lang="de-DE" altLang="de-DE" sz="2000"/>
              <a:t/>
            </a:r>
            <a:br>
              <a:rPr lang="de-DE" altLang="de-DE" sz="2000"/>
            </a:br>
            <a:r>
              <a:rPr lang="de-DE" altLang="de-DE" sz="2000">
                <a:solidFill>
                  <a:schemeClr val="accent2"/>
                </a:solidFill>
              </a:rPr>
              <a:t>Bilanzsumme		52000	Bilanzsumme	52000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1219200" y="20574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4648200" y="20574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4648200" y="4800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1219200" y="4800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066800" y="4316413"/>
            <a:ext cx="7162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</a:t>
            </a:r>
            <a:br>
              <a:rPr lang="de-DE" altLang="de-DE" sz="2000"/>
            </a:br>
            <a:r>
              <a:rPr lang="de-DE" altLang="de-DE" sz="2000"/>
              <a:t>gensgegenstände 		 50000 	Passiva	         	30000 </a:t>
            </a:r>
            <a:br>
              <a:rPr lang="de-DE" altLang="de-DE" sz="2000"/>
            </a:br>
            <a:r>
              <a:rPr lang="de-DE" altLang="de-DE" sz="2000"/>
              <a:t> 	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Bank			12000   	Darlehen	32000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chemeClr val="accent2"/>
                </a:solidFill>
              </a:rPr>
              <a:t>Bilanzsumme		62000	Bilanzsumme	62000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1143000" y="3276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1219200" y="60960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3276600" y="5638800"/>
            <a:ext cx="2895600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>
            <a:off x="7696200" y="3276600"/>
            <a:ext cx="685800" cy="3581400"/>
          </a:xfrm>
          <a:prstGeom prst="curvedLeftArrow">
            <a:avLst>
              <a:gd name="adj1" fmla="val 104444"/>
              <a:gd name="adj2" fmla="val 20888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Bilanzverkürzung</a:t>
            </a:r>
            <a:endParaRPr lang="en-GB" altLang="de-DE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066800" y="1524000"/>
            <a:ext cx="7162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</a:t>
            </a:r>
            <a:br>
              <a:rPr lang="de-DE" altLang="de-DE" sz="2000"/>
            </a:br>
            <a:r>
              <a:rPr lang="de-DE" altLang="de-DE" sz="2000"/>
              <a:t>gensgegenstände 		 51800 	Passiva	 	30000 </a:t>
            </a:r>
            <a:br>
              <a:rPr lang="de-DE" altLang="de-DE" sz="2000"/>
            </a:br>
            <a:r>
              <a:rPr lang="de-DE" altLang="de-DE" sz="2000"/>
              <a:t>					         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Kasse			    400   	Verbindlichk.	22200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chemeClr val="accent2"/>
                </a:solidFill>
              </a:rPr>
              <a:t>Bilanzsumme		52200	Bilanzsumme	52200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1219200" y="20574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4648200" y="20574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4648200" y="4800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>
            <a:off x="1219200" y="4800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066800" y="4316413"/>
            <a:ext cx="7162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</a:t>
            </a:r>
            <a:br>
              <a:rPr lang="de-DE" altLang="de-DE" sz="2000"/>
            </a:br>
            <a:r>
              <a:rPr lang="de-DE" altLang="de-DE" sz="2000"/>
              <a:t>gensgegenstände 		 51800 	Passiva	         	30000 </a:t>
            </a:r>
            <a:br>
              <a:rPr lang="de-DE" altLang="de-DE" sz="2000"/>
            </a:br>
            <a:r>
              <a:rPr lang="de-DE" altLang="de-DE" sz="2000"/>
              <a:t> 	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Kasse			     200   	Verbindlichk.	22000</a:t>
            </a:r>
            <a:r>
              <a:rPr lang="de-DE" altLang="de-DE" sz="2000"/>
              <a:t/>
            </a:r>
            <a:br>
              <a:rPr lang="de-DE" altLang="de-DE" sz="2000"/>
            </a:br>
            <a:r>
              <a:rPr lang="de-DE" altLang="de-DE" sz="2000">
                <a:solidFill>
                  <a:schemeClr val="accent2"/>
                </a:solidFill>
              </a:rPr>
              <a:t>Bilanzsumme		52000	Bilanzsumme	52000</a:t>
            </a:r>
            <a:endParaRPr lang="en-GB" altLang="de-DE" sz="2000">
              <a:solidFill>
                <a:schemeClr val="accent2"/>
              </a:solidFill>
            </a:endParaRPr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1143000" y="3276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1219200" y="60960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3276600" y="5638800"/>
            <a:ext cx="2895600" cy="3048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>
            <a:off x="7696200" y="3268663"/>
            <a:ext cx="685800" cy="3581400"/>
          </a:xfrm>
          <a:prstGeom prst="curvedLeftArrow">
            <a:avLst>
              <a:gd name="adj1" fmla="val 104444"/>
              <a:gd name="adj2" fmla="val 20888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1</a:t>
            </a:r>
            <a:endParaRPr lang="en-GB" altLang="de-DE"/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457200" y="4419600"/>
            <a:ext cx="49530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Buchungen der Anfangsbestände: 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Kasse 100, Bank 2000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Darlehen 3000, Bankverbindl. 1000</a:t>
            </a:r>
            <a:endParaRPr lang="en-GB" altLang="de-DE"/>
          </a:p>
          <a:p>
            <a:pPr>
              <a:spcBef>
                <a:spcPct val="50000"/>
              </a:spcBef>
            </a:pPr>
            <a:endParaRPr lang="en-GB" altLang="de-DE"/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5029200" y="4267200"/>
            <a:ext cx="3962400" cy="19272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Merksatz: Anfangsbestände werden auf Aktivkonten links, auf Passivkonten rechts gebucht! (Gegenbuchung auf Eröffnungsbilanzkonto)</a:t>
            </a:r>
            <a:endParaRPr lang="en-GB" altLang="de-DE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 autoUpdateAnimBg="0"/>
      <p:bldP spid="2066" grpId="0" autoUpdateAnimBg="0"/>
      <p:bldP spid="2067" grpId="0" autoUpdateAnimBg="0"/>
      <p:bldP spid="2068" grpId="0" autoUpdateAnimBg="0"/>
      <p:bldP spid="2069" grpId="0" autoUpdateAnimBg="0"/>
      <p:bldP spid="2071" grpId="0" build="p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2</a:t>
            </a:r>
            <a:endParaRPr lang="en-GB" altLang="de-DE"/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609600" y="4343400"/>
            <a:ext cx="579120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(1) einer Barabhebung von 100: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Einzahlung/Zugang bei Kasse, Abgang bei Bank</a:t>
            </a:r>
            <a:endParaRPr lang="en-GB" altLang="de-DE"/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5029200" y="5410200"/>
            <a:ext cx="3962400" cy="1196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Merksatz: Auf Aktivkonten werden Zugänge links, Abgänge rechts gebucht!</a:t>
            </a:r>
            <a:endParaRPr lang="en-GB" altLang="de-DE">
              <a:solidFill>
                <a:schemeClr val="accent2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838200" y="60960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rgbClr val="FF0066"/>
                </a:solidFill>
              </a:rPr>
              <a:t>Dies ist ein Aktivtausch!</a:t>
            </a:r>
            <a:endParaRPr lang="en-GB" altLang="de-DE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9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9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" grpId="0" autoUpdateAnimBg="0"/>
      <p:bldP spid="3094" grpId="0" autoUpdateAnimBg="0"/>
      <p:bldP spid="3095" grpId="0" autoUpdateAnimBg="0"/>
      <p:bldP spid="3096" grpId="0" build="p" animBg="1" autoUpdateAnimBg="0"/>
      <p:bldP spid="309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3</a:t>
            </a:r>
            <a:endParaRPr lang="en-GB" altLang="de-DE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09600" y="4343400"/>
            <a:ext cx="579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(2) eines </a:t>
            </a:r>
            <a:r>
              <a:rPr lang="de-DE" altLang="de-DE">
                <a:solidFill>
                  <a:srgbClr val="FF0066"/>
                </a:solidFill>
              </a:rPr>
              <a:t>Passivtausches:</a:t>
            </a:r>
            <a:r>
              <a:rPr lang="de-DE" altLang="de-DE"/>
              <a:t> Umschuldung von 500, Darlehenserhöhung</a:t>
            </a:r>
            <a:endParaRPr lang="en-GB" altLang="de-DE"/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5029200" y="5410200"/>
            <a:ext cx="3962400" cy="1196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Merksatz: Auf Passivkonten werden Zugänge rechts, Abgänge links gebucht!</a:t>
            </a:r>
            <a:endParaRPr lang="en-GB" altLang="de-DE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 autoUpdateAnimBg="0"/>
      <p:bldP spid="4119" grpId="0" autoUpdateAnimBg="0"/>
      <p:bldP spid="4120" grpId="0" autoUpdateAnimBg="0"/>
      <p:bldP spid="4121" grpId="0" build="p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4</a:t>
            </a:r>
            <a:endParaRPr lang="en-GB" altLang="de-DE"/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09600" y="4343400"/>
            <a:ext cx="579120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(3) einer </a:t>
            </a:r>
            <a:r>
              <a:rPr lang="de-DE" altLang="de-DE">
                <a:solidFill>
                  <a:srgbClr val="FF0066"/>
                </a:solidFill>
              </a:rPr>
              <a:t>Bilanzverlängerung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Kreditaufnahme (Darlehen) von 1000, Gutschrift auf Bank</a:t>
            </a:r>
            <a:endParaRPr lang="en-GB" altLang="de-DE"/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2590800" y="28638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1000</a:t>
            </a:r>
            <a:endParaRPr lang="en-GB" altLang="de-DE" sz="1600"/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5791200" y="3200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 1000</a:t>
            </a:r>
            <a:endParaRPr lang="en-GB" altLang="de-DE" sz="1600"/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5029200" y="5410200"/>
            <a:ext cx="3962400" cy="1196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Merksatz: Zugänge werden auf Aktivkonten links, auf Passivkonten rechts gebucht!</a:t>
            </a:r>
            <a:endParaRPr lang="en-GB" altLang="de-DE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5" grpId="0" autoUpdateAnimBg="0"/>
      <p:bldP spid="5146" grpId="0" autoUpdateAnimBg="0"/>
      <p:bldP spid="5147" grpId="0" build="p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5</a:t>
            </a:r>
            <a:endParaRPr lang="en-GB" altLang="de-DE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57200" y="3962400"/>
            <a:ext cx="62484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(4) einer </a:t>
            </a:r>
            <a:r>
              <a:rPr lang="de-DE" altLang="de-DE">
                <a:solidFill>
                  <a:srgbClr val="FF0066"/>
                </a:solidFill>
              </a:rPr>
              <a:t>Bilanzverkürzung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Bartilgung einer Bankverbindlichkeit von 150</a:t>
            </a:r>
            <a:endParaRPr lang="en-GB" altLang="de-DE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2590800" y="28638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1000</a:t>
            </a:r>
            <a:endParaRPr lang="en-GB" altLang="de-DE" sz="1600"/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5791200" y="3200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 1000</a:t>
            </a:r>
            <a:endParaRPr lang="en-GB" altLang="de-DE" sz="1600"/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1295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150</a:t>
            </a:r>
            <a:endParaRPr lang="en-GB" altLang="de-DE" sz="1600"/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6786563" y="2863850"/>
            <a:ext cx="11287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  150</a:t>
            </a:r>
            <a:endParaRPr lang="en-GB" altLang="de-DE" sz="1600"/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5029200" y="5410200"/>
            <a:ext cx="3962400" cy="1196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Merksatz: Abgänge werden auf Aktivkonten rechts, auf Passivkonten links gebucht!</a:t>
            </a:r>
            <a:endParaRPr lang="en-GB" altLang="de-DE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1" grpId="0" autoUpdateAnimBg="0"/>
      <p:bldP spid="6172" grpId="0" autoUpdateAnimBg="0"/>
      <p:bldP spid="6173" grpId="0" build="p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6</a:t>
            </a:r>
            <a:endParaRPr lang="en-GB" altLang="de-DE"/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81000" y="4114800"/>
            <a:ext cx="6248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Ermittlung des Schlussbestandes (des </a:t>
            </a:r>
            <a:r>
              <a:rPr lang="de-DE" altLang="de-DE">
                <a:solidFill>
                  <a:srgbClr val="FF0066"/>
                </a:solidFill>
              </a:rPr>
              <a:t>Saldos</a:t>
            </a:r>
            <a:r>
              <a:rPr lang="de-DE" altLang="de-DE"/>
              <a:t>): Buchung der Differenz zur Summe auf der „kleineren“ Seite</a:t>
            </a:r>
            <a:endParaRPr lang="en-GB" altLang="de-DE"/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  100</a:t>
            </a:r>
            <a:endParaRPr lang="en-GB" altLang="de-DE" sz="1600"/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2590800" y="28638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1000</a:t>
            </a:r>
            <a:endParaRPr lang="en-GB" altLang="de-DE" sz="1600"/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5791200" y="3200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 1000</a:t>
            </a:r>
            <a:endParaRPr lang="en-GB" altLang="de-DE" sz="1600"/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1295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150</a:t>
            </a:r>
            <a:endParaRPr lang="en-GB" altLang="de-DE" sz="1600"/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6786563" y="2863850"/>
            <a:ext cx="11287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  150</a:t>
            </a:r>
            <a:endParaRPr lang="en-GB" altLang="de-DE" sz="1600"/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129540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50</a:t>
            </a:r>
            <a:endParaRPr lang="en-GB" altLang="de-DE" sz="1600"/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3429000" y="2862263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2900</a:t>
            </a:r>
            <a:endParaRPr lang="en-GB" altLang="de-DE" sz="1600"/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4691063" y="2452688"/>
            <a:ext cx="1100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4500</a:t>
            </a:r>
            <a:endParaRPr lang="en-GB" altLang="de-DE" sz="1600"/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6810375" y="3200400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350</a:t>
            </a:r>
            <a:endParaRPr lang="en-GB" altLang="de-DE" sz="1600"/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5029200" y="5410200"/>
            <a:ext cx="3962400" cy="11969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Gegenbuchungen zur Buchung des Saldos finden auf Abschlusskonten statt!</a:t>
            </a:r>
            <a:endParaRPr lang="en-GB" altLang="de-DE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7" grpId="0" autoUpdateAnimBg="0"/>
      <p:bldP spid="7198" grpId="0" autoUpdateAnimBg="0"/>
      <p:bldP spid="7199" grpId="0" autoUpdateAnimBg="0"/>
      <p:bldP spid="7200" grpId="0" autoUpdateAnimBg="0"/>
      <p:bldP spid="7201" grpId="0" build="p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7</a:t>
            </a:r>
            <a:endParaRPr lang="en-GB" altLang="de-DE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1524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z.B.Darlehen.</a:t>
            </a:r>
            <a:endParaRPr lang="en-GB" altLang="de-DE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609600" y="4953000"/>
            <a:ext cx="6248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Nach Buchung des Saldos sind beide Seiten gleich groß, </a:t>
            </a:r>
            <a:r>
              <a:rPr lang="de-DE" altLang="de-DE">
                <a:solidFill>
                  <a:srgbClr val="FF0066"/>
                </a:solidFill>
              </a:rPr>
              <a:t>das Konto ist „abgeschlossen</a:t>
            </a:r>
            <a:r>
              <a:rPr lang="de-DE" altLang="de-DE"/>
              <a:t>“.</a:t>
            </a:r>
            <a:endParaRPr lang="en-GB" altLang="de-DE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  100</a:t>
            </a:r>
            <a:endParaRPr lang="en-GB" altLang="de-DE" sz="1600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2590800" y="28638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1000</a:t>
            </a:r>
            <a:endParaRPr lang="en-GB" altLang="de-DE" sz="1600"/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5791200" y="3200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 1000</a:t>
            </a:r>
            <a:endParaRPr lang="en-GB" altLang="de-DE" sz="1600"/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1295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150</a:t>
            </a:r>
            <a:endParaRPr lang="en-GB" altLang="de-DE" sz="1600"/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6786563" y="2863850"/>
            <a:ext cx="11287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  150</a:t>
            </a:r>
            <a:endParaRPr lang="en-GB" altLang="de-DE" sz="1600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129540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50</a:t>
            </a:r>
            <a:endParaRPr lang="en-GB" altLang="de-DE" sz="1600"/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3429000" y="2862263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2900</a:t>
            </a:r>
            <a:endParaRPr lang="en-GB" altLang="de-DE" sz="1600"/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4691063" y="2452688"/>
            <a:ext cx="1100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4500</a:t>
            </a:r>
            <a:endParaRPr lang="en-GB" altLang="de-DE" sz="1600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810375" y="3200400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350</a:t>
            </a:r>
            <a:endParaRPr lang="en-GB" altLang="de-DE" sz="1600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685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27432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4876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28" name="Line 36"/>
          <p:cNvSpPr>
            <a:spLocks noChangeShapeType="1"/>
          </p:cNvSpPr>
          <p:nvPr/>
        </p:nvSpPr>
        <p:spPr bwMode="auto">
          <a:xfrm>
            <a:off x="70104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35814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30" name="Line 38"/>
          <p:cNvSpPr>
            <a:spLocks noChangeShapeType="1"/>
          </p:cNvSpPr>
          <p:nvPr/>
        </p:nvSpPr>
        <p:spPr bwMode="auto">
          <a:xfrm>
            <a:off x="5715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31" name="Line 39"/>
          <p:cNvSpPr>
            <a:spLocks noChangeShapeType="1"/>
          </p:cNvSpPr>
          <p:nvPr/>
        </p:nvSpPr>
        <p:spPr bwMode="auto">
          <a:xfrm>
            <a:off x="78486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228600" y="37338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0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200</a:t>
            </a:r>
            <a:endParaRPr lang="en-GB" altLang="de-DE" sz="1600"/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12954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200</a:t>
            </a:r>
            <a:endParaRPr lang="en-GB" altLang="de-DE" sz="1600"/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23622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3000</a:t>
            </a:r>
            <a:endParaRPr lang="en-GB" altLang="de-DE" sz="1600"/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32766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3000</a:t>
            </a:r>
            <a:endParaRPr lang="en-GB" altLang="de-DE" sz="1600"/>
          </a:p>
        </p:txBody>
      </p:sp>
      <p:sp>
        <p:nvSpPr>
          <p:cNvPr id="8237" name="Text Box 45"/>
          <p:cNvSpPr txBox="1">
            <a:spLocks noChangeArrowheads="1"/>
          </p:cNvSpPr>
          <p:nvPr/>
        </p:nvSpPr>
        <p:spPr bwMode="auto">
          <a:xfrm>
            <a:off x="45720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4500</a:t>
            </a:r>
            <a:endParaRPr lang="en-GB" altLang="de-DE" sz="1600"/>
          </a:p>
        </p:txBody>
      </p:sp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56388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4500</a:t>
            </a:r>
            <a:endParaRPr lang="en-GB" altLang="de-DE" sz="1600"/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6705600" y="362902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1000</a:t>
            </a:r>
            <a:endParaRPr lang="en-GB" altLang="de-DE" sz="1600"/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7543800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1000</a:t>
            </a:r>
            <a:endParaRPr lang="en-GB" altLang="de-DE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 autoUpdateAnimBg="0"/>
      <p:bldP spid="8234" grpId="0" autoUpdateAnimBg="0"/>
      <p:bldP spid="8235" grpId="0" autoUpdateAnimBg="0"/>
      <p:bldP spid="8236" grpId="0" autoUpdateAnimBg="0"/>
      <p:bldP spid="8237" grpId="0" autoUpdateAnimBg="0"/>
      <p:bldP spid="8238" grpId="0" autoUpdateAnimBg="0"/>
      <p:bldP spid="8239" grpId="0" autoUpdateAnimBg="0"/>
      <p:bldP spid="82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Buchführung = Erfassung von Geschäftsvorfällen</a:t>
            </a:r>
            <a:endParaRPr lang="en-GB" altLang="de-DE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7543800" cy="4114800"/>
          </a:xfrm>
        </p:spPr>
        <p:txBody>
          <a:bodyPr/>
          <a:lstStyle/>
          <a:p>
            <a:pPr>
              <a:buFontTx/>
              <a:buNone/>
            </a:pPr>
            <a:r>
              <a:rPr lang="de-DE" altLang="de-DE"/>
              <a:t>	Geschäftsvorfälle sind alle Aktivitäten, die zu Geldbestands- oder Wertveränderungen in einer Einrichtung unternommen werden. </a:t>
            </a:r>
          </a:p>
          <a:p>
            <a:pPr>
              <a:buFontTx/>
              <a:buNone/>
            </a:pPr>
            <a:endParaRPr lang="de-DE" altLang="de-DE"/>
          </a:p>
          <a:p>
            <a:pPr>
              <a:buFontTx/>
              <a:buNone/>
            </a:pPr>
            <a:r>
              <a:rPr lang="de-DE" altLang="de-DE"/>
              <a:t>	Sie werden in der Buchführung (synonym: Buchhaltung) systematisch erfasst. Damit wird eine Grundlage für die Dokumentation und für die Berichterstattung über eine Abrechnungs-periode gelegt.</a:t>
            </a:r>
            <a:endParaRPr lang="en-GB" altLang="de-DE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458200" cy="1143000"/>
          </a:xfrm>
        </p:spPr>
        <p:txBody>
          <a:bodyPr/>
          <a:lstStyle/>
          <a:p>
            <a:r>
              <a:rPr lang="de-DE" altLang="de-DE"/>
              <a:t>Erfolgswirksame Geschäftsvorfälle</a:t>
            </a:r>
            <a:endParaRPr lang="en-GB" altLang="de-DE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133600"/>
            <a:ext cx="28956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altLang="de-DE"/>
              <a:t>werden immer auf einem Bestandskonto </a:t>
            </a:r>
            <a:r>
              <a:rPr lang="de-DE" altLang="de-DE">
                <a:solidFill>
                  <a:srgbClr val="FF0066"/>
                </a:solidFill>
              </a:rPr>
              <a:t>und</a:t>
            </a:r>
            <a:r>
              <a:rPr lang="de-DE" altLang="de-DE"/>
              <a:t> auf einem Erfolgskonto gebucht.</a:t>
            </a:r>
          </a:p>
          <a:p>
            <a:pPr>
              <a:lnSpc>
                <a:spcPct val="90000"/>
              </a:lnSpc>
            </a:pPr>
            <a:endParaRPr lang="de-DE" altLang="de-DE"/>
          </a:p>
          <a:p>
            <a:pPr>
              <a:lnSpc>
                <a:spcPct val="90000"/>
              </a:lnSpc>
            </a:pPr>
            <a:r>
              <a:rPr lang="de-DE" altLang="de-DE"/>
              <a:t>Man unterscheidet zwei Fallarten:</a:t>
            </a:r>
            <a:endParaRPr lang="en-GB" altLang="de-DE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733800" y="2133600"/>
            <a:ext cx="4724400" cy="4114800"/>
          </a:xfrm>
        </p:spPr>
        <p:txBody>
          <a:bodyPr/>
          <a:lstStyle/>
          <a:p>
            <a:r>
              <a:rPr lang="de-DE" altLang="de-DE">
                <a:solidFill>
                  <a:srgbClr val="FF0066"/>
                </a:solidFill>
              </a:rPr>
              <a:t>Ertrag</a:t>
            </a:r>
            <a:r>
              <a:rPr lang="de-DE" altLang="de-DE"/>
              <a:t>: Zugang auf einem Aktivkonto, Gegenbuchung auf einem Ertragskonto</a:t>
            </a:r>
          </a:p>
          <a:p>
            <a:r>
              <a:rPr lang="de-DE" altLang="de-DE">
                <a:solidFill>
                  <a:srgbClr val="FF0066"/>
                </a:solidFill>
              </a:rPr>
              <a:t>Aufwand</a:t>
            </a:r>
            <a:r>
              <a:rPr lang="de-DE" altLang="de-DE"/>
              <a:t>: Buchung auf einem Aufwandskonto, Gegenbuchung = Abgang auf einem Aktivkonto</a:t>
            </a:r>
            <a:endParaRPr lang="en-GB" altLang="de-DE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1143000"/>
          </a:xfrm>
        </p:spPr>
        <p:txBody>
          <a:bodyPr/>
          <a:lstStyle/>
          <a:p>
            <a:r>
              <a:rPr lang="de-DE" altLang="de-DE"/>
              <a:t>Buchungslogik 8 - Aufwendungen</a:t>
            </a:r>
            <a:endParaRPr lang="en-GB" altLang="de-DE"/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1, z.B. Rohstoffbestand</a:t>
            </a:r>
            <a:endParaRPr lang="en-GB" altLang="de-DE" sz="2000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Aktivkonto2, z.B. Bank</a:t>
            </a:r>
            <a:endParaRPr lang="en-GB" altLang="de-DE" sz="2000"/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6781800" y="16002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Aufwandskonto2, z.B. Gehälter.</a:t>
            </a:r>
            <a:endParaRPr lang="en-GB" altLang="de-DE" sz="2000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1, z.B. Materialaufwand</a:t>
            </a:r>
            <a:endParaRPr lang="en-GB" altLang="de-DE" sz="2000"/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(AB 1000)</a:t>
            </a:r>
            <a:endParaRPr lang="en-GB" altLang="de-DE" sz="1600"/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35814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(2) 2000</a:t>
            </a:r>
            <a:endParaRPr lang="en-GB" altLang="de-DE" sz="1600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4648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(1) 500</a:t>
            </a:r>
            <a:endParaRPr lang="en-GB" altLang="de-DE" sz="1600"/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67818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2000</a:t>
            </a:r>
            <a:endParaRPr lang="en-GB" altLang="de-DE" sz="1600"/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533400" y="3844925"/>
            <a:ext cx="57912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(1) eines Materialverbrauchs von 500: Aufwand/Linksbuchung, Abgang / Rechtsbuchung beim Rohstofflager (z.B. Stoff für Kostüme)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Buchung (2) einer Gehaltszahlung von 2000: Aufwand/Linksbuchung, Abgang / Rechtsbuchung auf dem Bankkonto</a:t>
            </a:r>
          </a:p>
          <a:p>
            <a:pPr>
              <a:spcBef>
                <a:spcPct val="50000"/>
              </a:spcBef>
            </a:pPr>
            <a:endParaRPr lang="en-GB" altLang="de-DE"/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16002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500</a:t>
            </a:r>
            <a:endParaRPr lang="en-GB" altLang="de-DE" sz="1600"/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2438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(AB 8000)</a:t>
            </a:r>
            <a:endParaRPr lang="en-GB" altLang="de-DE" sz="1600"/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6400800" y="3962400"/>
            <a:ext cx="2514600" cy="223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 b="1">
                <a:solidFill>
                  <a:srgbClr val="FF0066"/>
                </a:solidFill>
              </a:rPr>
              <a:t>Erfolgskonten haben im Gegensatz zu Bestandskonten keinen Anfangs-bestand. Sie werden zu Jahresbeginn auf 0 gestellt.</a:t>
            </a:r>
            <a:endParaRPr lang="en-GB" altLang="de-DE" sz="20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 autoUpdateAnimBg="0"/>
      <p:bldP spid="17426" grpId="0" autoUpdateAnimBg="0"/>
      <p:bldP spid="17427" grpId="0" autoUpdateAnimBg="0"/>
      <p:bldP spid="17428" grpId="0" autoUpdateAnimBg="0"/>
      <p:bldP spid="17429" grpId="0" autoUpdateAnimBg="0"/>
      <p:bldP spid="1743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Buchungslogik 9 - Erträge</a:t>
            </a:r>
            <a:endParaRPr lang="en-GB" altLang="de-DE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1, z.B. Forderungen</a:t>
            </a:r>
            <a:endParaRPr lang="en-GB" altLang="de-DE" sz="2000"/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Aktivkonto2, z.B. Bank</a:t>
            </a:r>
            <a:endParaRPr lang="en-GB" altLang="de-DE" sz="2000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67818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Ertragskonto2, z.B.Zinserträge.</a:t>
            </a:r>
            <a:endParaRPr lang="en-GB" altLang="de-DE" sz="2000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 1, z.B. Umsatzerlöse</a:t>
            </a:r>
            <a:endParaRPr lang="en-GB" altLang="de-DE" sz="2000"/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(AB 1000)</a:t>
            </a:r>
            <a:endParaRPr lang="en-GB" altLang="de-DE" sz="1600"/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2667000" y="2819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1000</a:t>
            </a:r>
            <a:endParaRPr lang="en-GB" altLang="de-DE" sz="1600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533400" y="3844925"/>
            <a:ext cx="57912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Buchung (3) eines Warenverkaufs auf Ziel von 3000: Zugang/Linksbuchung bei Forderungen, Rechtsbuchung bei Umsatzerlösen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Buchung (4) einer Zinsgutschrift von 1000: Zugang/Linksbuchung auf dem Bankkonto, Rechtsbuchung auf dem Zinsertragskonto</a:t>
            </a:r>
          </a:p>
          <a:p>
            <a:pPr>
              <a:spcBef>
                <a:spcPct val="50000"/>
              </a:spcBef>
            </a:pPr>
            <a:endParaRPr lang="en-GB" altLang="de-DE"/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152400" y="28956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3000</a:t>
            </a:r>
            <a:endParaRPr lang="en-GB" altLang="de-DE" sz="1600"/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2438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(AB 8000)</a:t>
            </a:r>
            <a:endParaRPr lang="en-GB" altLang="de-DE" sz="1600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77724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1000</a:t>
            </a:r>
            <a:endParaRPr lang="en-GB" altLang="de-DE" sz="1600"/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5638800" y="24828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3000</a:t>
            </a:r>
            <a:endParaRPr lang="en-GB" altLang="de-DE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 autoUpdateAnimBg="0"/>
      <p:bldP spid="18452" grpId="0" autoUpdateAnimBg="0"/>
      <p:bldP spid="18453" grpId="0" autoUpdateAnimBg="0"/>
      <p:bldP spid="18456" grpId="0" autoUpdateAnimBg="0"/>
      <p:bldP spid="1845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438400"/>
            <a:ext cx="7772400" cy="2286000"/>
          </a:xfrm>
        </p:spPr>
        <p:txBody>
          <a:bodyPr/>
          <a:lstStyle/>
          <a:p>
            <a:r>
              <a:rPr lang="de-DE" altLang="de-DE">
                <a:solidFill>
                  <a:srgbClr val="FF0066"/>
                </a:solidFill>
              </a:rPr>
              <a:t>Eselsbrücken</a:t>
            </a:r>
            <a:r>
              <a:rPr lang="de-DE" altLang="de-DE"/>
              <a:t> zur Zuordnung, auf welcher Kontoseite Erträge bzw. Aufwendungen gebucht werden:</a:t>
            </a:r>
            <a:endParaRPr lang="en-GB" altLang="de-DE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990600"/>
          </a:xfrm>
        </p:spPr>
        <p:txBody>
          <a:bodyPr/>
          <a:lstStyle/>
          <a:p>
            <a:r>
              <a:rPr lang="de-DE" altLang="de-DE"/>
              <a:t>Eselsbrücke A: Umkehrschluss 1</a:t>
            </a:r>
            <a:endParaRPr lang="en-GB" altLang="de-DE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90600" y="1905000"/>
            <a:ext cx="6934200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Sie haben Eintrittskarten verkauft – </a:t>
            </a:r>
            <a:r>
              <a:rPr lang="de-DE" altLang="de-DE">
                <a:solidFill>
                  <a:schemeClr val="accent2"/>
                </a:solidFill>
              </a:rPr>
              <a:t>Umsatzerlöse</a:t>
            </a:r>
            <a:r>
              <a:rPr lang="de-DE" altLang="de-DE"/>
              <a:t>. Was passiert? Bei </a:t>
            </a:r>
            <a:r>
              <a:rPr lang="de-DE" altLang="de-DE">
                <a:solidFill>
                  <a:schemeClr val="accent2"/>
                </a:solidFill>
              </a:rPr>
              <a:t>Barverkauf</a:t>
            </a:r>
            <a:r>
              <a:rPr lang="de-DE" altLang="de-DE"/>
              <a:t> nimmt Ihr Kassenbestand zu, bei </a:t>
            </a:r>
            <a:r>
              <a:rPr lang="de-DE" altLang="de-DE">
                <a:solidFill>
                  <a:schemeClr val="accent2"/>
                </a:solidFill>
              </a:rPr>
              <a:t>Zielverkauf</a:t>
            </a:r>
            <a:r>
              <a:rPr lang="de-DE" altLang="de-DE"/>
              <a:t> nehmen Ihre Forderungen zu.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Beides bedeutet </a:t>
            </a:r>
            <a:r>
              <a:rPr lang="de-DE" altLang="de-DE">
                <a:solidFill>
                  <a:srgbClr val="FF0066"/>
                </a:solidFill>
              </a:rPr>
              <a:t>Zunahme von Vermögen</a:t>
            </a:r>
            <a:r>
              <a:rPr lang="de-DE" altLang="de-DE"/>
              <a:t>, also Zunahme auf Aktivkonten – </a:t>
            </a:r>
            <a:r>
              <a:rPr lang="de-DE" altLang="de-DE">
                <a:solidFill>
                  <a:srgbClr val="FF0066"/>
                </a:solidFill>
              </a:rPr>
              <a:t>Linksbuchung</a:t>
            </a:r>
            <a:r>
              <a:rPr lang="de-DE" altLang="de-DE"/>
              <a:t>.</a:t>
            </a:r>
          </a:p>
          <a:p>
            <a:pPr>
              <a:spcBef>
                <a:spcPct val="50000"/>
              </a:spcBef>
            </a:pPr>
            <a:endParaRPr lang="de-DE" altLang="de-DE"/>
          </a:p>
          <a:p>
            <a:pPr>
              <a:spcBef>
                <a:spcPct val="50000"/>
              </a:spcBef>
            </a:pPr>
            <a:r>
              <a:rPr lang="de-DE" altLang="de-DE"/>
              <a:t>Im Umkehrschluss muss damit die Buchung auf einem </a:t>
            </a:r>
            <a:r>
              <a:rPr lang="de-DE" altLang="de-DE">
                <a:solidFill>
                  <a:srgbClr val="FF0066"/>
                </a:solidFill>
              </a:rPr>
              <a:t>Ertragskonto rechts</a:t>
            </a:r>
            <a:r>
              <a:rPr lang="de-DE" altLang="de-DE"/>
              <a:t> erfolgen.</a:t>
            </a:r>
            <a:endParaRPr lang="en-GB" alt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990600"/>
          </a:xfrm>
        </p:spPr>
        <p:txBody>
          <a:bodyPr/>
          <a:lstStyle/>
          <a:p>
            <a:r>
              <a:rPr lang="de-DE" altLang="de-DE"/>
              <a:t>Eselsbrücke A: Umkehrschluss 2</a:t>
            </a:r>
            <a:endParaRPr lang="en-GB" altLang="de-DE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990600" y="1905000"/>
            <a:ext cx="6934200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Sie haben </a:t>
            </a:r>
            <a:r>
              <a:rPr lang="de-DE" altLang="de-DE">
                <a:solidFill>
                  <a:schemeClr val="accent2"/>
                </a:solidFill>
              </a:rPr>
              <a:t>Material verbraucht</a:t>
            </a:r>
            <a:r>
              <a:rPr lang="de-DE" altLang="de-DE"/>
              <a:t> - </a:t>
            </a:r>
            <a:r>
              <a:rPr lang="de-DE" altLang="de-DE">
                <a:solidFill>
                  <a:schemeClr val="accent2"/>
                </a:solidFill>
              </a:rPr>
              <a:t>Materialaufwand</a:t>
            </a:r>
            <a:r>
              <a:rPr lang="de-DE" altLang="de-DE"/>
              <a:t>. Was passiert? Ihr Lagerbestand nimmt ab.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Das bedeutet </a:t>
            </a:r>
            <a:r>
              <a:rPr lang="de-DE" altLang="de-DE">
                <a:solidFill>
                  <a:srgbClr val="FF0066"/>
                </a:solidFill>
              </a:rPr>
              <a:t>Abnahme von Vermögen</a:t>
            </a:r>
            <a:r>
              <a:rPr lang="de-DE" altLang="de-DE"/>
              <a:t>, also Abnahme auf Aktivkonten – </a:t>
            </a:r>
            <a:r>
              <a:rPr lang="de-DE" altLang="de-DE">
                <a:solidFill>
                  <a:srgbClr val="FF0066"/>
                </a:solidFill>
              </a:rPr>
              <a:t>Rechtsbuchung</a:t>
            </a:r>
            <a:r>
              <a:rPr lang="de-DE" altLang="de-DE"/>
              <a:t>.</a:t>
            </a:r>
          </a:p>
          <a:p>
            <a:pPr>
              <a:spcBef>
                <a:spcPct val="50000"/>
              </a:spcBef>
            </a:pPr>
            <a:endParaRPr lang="de-DE" altLang="de-DE"/>
          </a:p>
          <a:p>
            <a:pPr>
              <a:spcBef>
                <a:spcPct val="50000"/>
              </a:spcBef>
            </a:pPr>
            <a:r>
              <a:rPr lang="de-DE" altLang="de-DE"/>
              <a:t>Im Umkehrschluss muss damit die Buchung auf einem </a:t>
            </a:r>
            <a:r>
              <a:rPr lang="de-DE" altLang="de-DE">
                <a:solidFill>
                  <a:srgbClr val="FF0066"/>
                </a:solidFill>
              </a:rPr>
              <a:t>Aufwandskonto links</a:t>
            </a:r>
            <a:r>
              <a:rPr lang="de-DE" altLang="de-DE"/>
              <a:t> erfolgen.</a:t>
            </a:r>
            <a:endParaRPr lang="en-GB" altLang="de-DE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990600"/>
          </a:xfrm>
        </p:spPr>
        <p:txBody>
          <a:bodyPr/>
          <a:lstStyle/>
          <a:p>
            <a:r>
              <a:rPr lang="de-DE" altLang="de-DE"/>
              <a:t>Eselsbrücke B: Ableitung aus dem Eigenkapitalkonto</a:t>
            </a:r>
            <a:endParaRPr lang="en-GB" altLang="de-DE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990600" y="1905000"/>
            <a:ext cx="6934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Das Eigenkapital steht auf der Passivseite der Bilanz, also bucht man auf einem </a:t>
            </a:r>
            <a:r>
              <a:rPr lang="de-DE" altLang="de-DE">
                <a:solidFill>
                  <a:srgbClr val="FF0066"/>
                </a:solidFill>
              </a:rPr>
              <a:t>Passivkonto</a:t>
            </a:r>
            <a:r>
              <a:rPr lang="de-DE" altLang="de-DE"/>
              <a:t> – Zunahmen rechts, Abnahmen links. </a:t>
            </a:r>
            <a:endParaRPr lang="en-GB" altLang="de-DE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590800" y="3352800"/>
            <a:ext cx="3581400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Eigenkapitalkonto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Aufwand                 Ertrag </a:t>
            </a:r>
            <a:br>
              <a:rPr lang="de-DE" altLang="de-DE"/>
            </a:br>
            <a:r>
              <a:rPr lang="de-DE" altLang="de-DE"/>
              <a:t>= Abnahme     = Zunahme</a:t>
            </a:r>
            <a:endParaRPr lang="en-GB" altLang="de-DE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2286000" y="3810000"/>
            <a:ext cx="411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4343400" y="38100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5334000"/>
            <a:ext cx="7010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rgbClr val="FF0066"/>
                </a:solidFill>
              </a:rPr>
              <a:t>Ertrag</a:t>
            </a:r>
            <a:r>
              <a:rPr lang="de-DE" altLang="de-DE"/>
              <a:t> bedeutet Eigenkapitalmehrung, also </a:t>
            </a:r>
            <a:r>
              <a:rPr lang="de-DE" altLang="de-DE">
                <a:solidFill>
                  <a:srgbClr val="FF0066"/>
                </a:solidFill>
              </a:rPr>
              <a:t>Rechtsbuchung</a:t>
            </a:r>
            <a:r>
              <a:rPr lang="de-DE" altLang="de-DE"/>
              <a:t>. </a:t>
            </a:r>
            <a:r>
              <a:rPr lang="de-DE" altLang="de-DE">
                <a:solidFill>
                  <a:srgbClr val="FF0066"/>
                </a:solidFill>
              </a:rPr>
              <a:t>Aufwand</a:t>
            </a:r>
            <a:r>
              <a:rPr lang="de-DE" altLang="de-DE"/>
              <a:t> bedeutet Eigenkapitalminderung, also </a:t>
            </a:r>
            <a:r>
              <a:rPr lang="de-DE" altLang="de-DE">
                <a:solidFill>
                  <a:srgbClr val="FF0066"/>
                </a:solidFill>
              </a:rPr>
              <a:t>Linksbuchung.</a:t>
            </a:r>
            <a:endParaRPr lang="en-GB" altLang="de-DE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Kontenabschluss</a:t>
            </a:r>
            <a:endParaRPr lang="en-GB" altLang="de-DE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de-DE" altLang="de-DE" sz="2400">
                <a:solidFill>
                  <a:schemeClr val="accent2"/>
                </a:solidFill>
              </a:rPr>
              <a:t>Alle Bestandskonten werden zum Schluss-bilanzkonto abgeschlos-sen</a:t>
            </a:r>
            <a:r>
              <a:rPr lang="de-DE" altLang="de-DE" sz="2400"/>
              <a:t>, aus dem die Bilanz entsprechend HGB entwickelt wird.</a:t>
            </a:r>
          </a:p>
          <a:p>
            <a:r>
              <a:rPr lang="de-DE" altLang="de-DE" sz="2400"/>
              <a:t>Auch </a:t>
            </a:r>
            <a:r>
              <a:rPr lang="de-DE" altLang="de-DE" sz="2400">
                <a:solidFill>
                  <a:schemeClr val="accent2"/>
                </a:solidFill>
              </a:rPr>
              <a:t>Privatkonten</a:t>
            </a:r>
            <a:r>
              <a:rPr lang="de-DE" altLang="de-DE" sz="2400"/>
              <a:t> für Privatentnahmen und</a:t>
            </a:r>
            <a:br>
              <a:rPr lang="de-DE" altLang="de-DE" sz="2400"/>
            </a:br>
            <a:r>
              <a:rPr lang="de-DE" altLang="de-DE" sz="2400"/>
              <a:t>-einlagen sind </a:t>
            </a:r>
            <a:r>
              <a:rPr lang="de-DE" altLang="de-DE" sz="2400">
                <a:solidFill>
                  <a:schemeClr val="accent2"/>
                </a:solidFill>
              </a:rPr>
              <a:t>Bestandskonten</a:t>
            </a:r>
            <a:r>
              <a:rPr lang="de-DE" altLang="de-DE" sz="2400"/>
              <a:t>.</a:t>
            </a:r>
            <a:endParaRPr lang="en-GB" altLang="de-DE" sz="2400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altLang="de-DE" sz="2400">
                <a:solidFill>
                  <a:schemeClr val="accent2"/>
                </a:solidFill>
              </a:rPr>
              <a:t>Alle Erfolgskonten werden zum GuV-Konto (Sammelkonto für Ertrag und Aufwand) abge-schlossen</a:t>
            </a:r>
            <a:r>
              <a:rPr lang="de-DE" altLang="de-DE" sz="2400"/>
              <a:t>. Dieses wird mit seinem Saldo (= Gewinn oder Verlust) zum Eigenkapitalkonto abgeschlossen. Dieses ist ein Bestandskonto – weiter also: siehe links.</a:t>
            </a:r>
            <a:endParaRPr lang="en-GB" altLang="de-DE"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 sz="3600"/>
              <a:t>Abschlussbuchungen Bestandskonten</a:t>
            </a:r>
            <a:endParaRPr lang="en-GB" altLang="de-DE" sz="3600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1524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6934200" y="1219200"/>
            <a:ext cx="1981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Passivkonto2, z.B. Bankverb.</a:t>
            </a:r>
            <a:endParaRPr lang="en-GB" altLang="de-DE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7244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z.B.Darlehen</a:t>
            </a:r>
            <a:endParaRPr lang="en-GB" altLang="de-DE"/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100</a:t>
            </a:r>
            <a:endParaRPr lang="en-GB" altLang="de-DE" sz="1600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590800" y="2438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2000</a:t>
            </a:r>
            <a:endParaRPr lang="en-GB" altLang="de-DE" sz="1600"/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5791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3000</a:t>
            </a:r>
            <a:endParaRPr lang="en-GB" altLang="de-DE" sz="1600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77724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AB 1000</a:t>
            </a:r>
            <a:endParaRPr lang="en-GB" altLang="de-DE" sz="1600"/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100</a:t>
            </a:r>
            <a:endParaRPr lang="en-GB" altLang="de-DE" sz="1600"/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32766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(1)   100</a:t>
            </a:r>
            <a:endParaRPr lang="en-GB" altLang="de-DE" sz="1600"/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791200" y="28638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68580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(2)    500</a:t>
            </a:r>
            <a:endParaRPr lang="en-GB" altLang="de-DE" sz="1600"/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2590800" y="286385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1000</a:t>
            </a:r>
            <a:endParaRPr lang="en-GB" altLang="de-DE" sz="1600"/>
          </a:p>
        </p:txBody>
      </p: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5791200" y="3200400"/>
            <a:ext cx="990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(3)  1000</a:t>
            </a:r>
            <a:endParaRPr lang="en-GB" altLang="de-DE" sz="1600"/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1295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150</a:t>
            </a:r>
            <a:endParaRPr lang="en-GB" altLang="de-DE" sz="1600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6786563" y="2863850"/>
            <a:ext cx="11287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(4)   150</a:t>
            </a:r>
            <a:endParaRPr lang="en-GB" altLang="de-DE" sz="1600"/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129540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50</a:t>
            </a:r>
            <a:endParaRPr lang="en-GB" altLang="de-DE" sz="1600"/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3429000" y="2862263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2900</a:t>
            </a:r>
            <a:endParaRPr lang="en-GB" altLang="de-DE" sz="1600"/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4691063" y="2452688"/>
            <a:ext cx="1100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4500</a:t>
            </a:r>
            <a:endParaRPr lang="en-GB" altLang="de-DE" sz="1600"/>
          </a:p>
        </p:txBody>
      </p:sp>
      <p:sp>
        <p:nvSpPr>
          <p:cNvPr id="36893" name="Text Box 29"/>
          <p:cNvSpPr txBox="1">
            <a:spLocks noChangeArrowheads="1"/>
          </p:cNvSpPr>
          <p:nvPr/>
        </p:nvSpPr>
        <p:spPr bwMode="auto">
          <a:xfrm>
            <a:off x="6810375" y="3200400"/>
            <a:ext cx="1100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SB   350</a:t>
            </a:r>
            <a:endParaRPr lang="en-GB" altLang="de-DE" sz="1600"/>
          </a:p>
        </p:txBody>
      </p:sp>
      <p:sp>
        <p:nvSpPr>
          <p:cNvPr id="36894" name="Line 30"/>
          <p:cNvSpPr>
            <a:spLocks noChangeShapeType="1"/>
          </p:cNvSpPr>
          <p:nvPr/>
        </p:nvSpPr>
        <p:spPr bwMode="auto">
          <a:xfrm>
            <a:off x="685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95" name="Line 31"/>
          <p:cNvSpPr>
            <a:spLocks noChangeShapeType="1"/>
          </p:cNvSpPr>
          <p:nvPr/>
        </p:nvSpPr>
        <p:spPr bwMode="auto">
          <a:xfrm>
            <a:off x="27432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>
            <a:off x="4876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>
            <a:off x="70104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>
            <a:off x="35814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>
            <a:off x="5715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00" name="Line 36"/>
          <p:cNvSpPr>
            <a:spLocks noChangeShapeType="1"/>
          </p:cNvSpPr>
          <p:nvPr/>
        </p:nvSpPr>
        <p:spPr bwMode="auto">
          <a:xfrm>
            <a:off x="78486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228600" y="37338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0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200</a:t>
            </a:r>
            <a:endParaRPr lang="en-GB" altLang="de-DE" sz="1600"/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12954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200</a:t>
            </a:r>
            <a:endParaRPr lang="en-GB" altLang="de-DE" sz="1600"/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23622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3000</a:t>
            </a:r>
            <a:endParaRPr lang="en-GB" altLang="de-DE" sz="1600"/>
          </a:p>
        </p:txBody>
      </p:sp>
      <p:sp>
        <p:nvSpPr>
          <p:cNvPr id="36905" name="Text Box 41"/>
          <p:cNvSpPr txBox="1">
            <a:spLocks noChangeArrowheads="1"/>
          </p:cNvSpPr>
          <p:nvPr/>
        </p:nvSpPr>
        <p:spPr bwMode="auto">
          <a:xfrm>
            <a:off x="32766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3000</a:t>
            </a:r>
            <a:endParaRPr lang="en-GB" altLang="de-DE" sz="1600"/>
          </a:p>
        </p:txBody>
      </p:sp>
      <p:sp>
        <p:nvSpPr>
          <p:cNvPr id="36906" name="Text Box 42"/>
          <p:cNvSpPr txBox="1">
            <a:spLocks noChangeArrowheads="1"/>
          </p:cNvSpPr>
          <p:nvPr/>
        </p:nvSpPr>
        <p:spPr bwMode="auto">
          <a:xfrm>
            <a:off x="45720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4500</a:t>
            </a:r>
            <a:endParaRPr lang="en-GB" altLang="de-DE" sz="1600"/>
          </a:p>
        </p:txBody>
      </p:sp>
      <p:sp>
        <p:nvSpPr>
          <p:cNvPr id="36907" name="Text Box 43"/>
          <p:cNvSpPr txBox="1">
            <a:spLocks noChangeArrowheads="1"/>
          </p:cNvSpPr>
          <p:nvPr/>
        </p:nvSpPr>
        <p:spPr bwMode="auto">
          <a:xfrm>
            <a:off x="56388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4500</a:t>
            </a:r>
            <a:endParaRPr lang="en-GB" altLang="de-DE" sz="1600"/>
          </a:p>
        </p:txBody>
      </p:sp>
      <p:sp>
        <p:nvSpPr>
          <p:cNvPr id="36908" name="Text Box 44"/>
          <p:cNvSpPr txBox="1">
            <a:spLocks noChangeArrowheads="1"/>
          </p:cNvSpPr>
          <p:nvPr/>
        </p:nvSpPr>
        <p:spPr bwMode="auto">
          <a:xfrm>
            <a:off x="6705600" y="362902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1000</a:t>
            </a:r>
            <a:endParaRPr lang="en-GB" altLang="de-DE" sz="1600"/>
          </a:p>
        </p:txBody>
      </p:sp>
      <p:sp>
        <p:nvSpPr>
          <p:cNvPr id="36909" name="Text Box 45"/>
          <p:cNvSpPr txBox="1">
            <a:spLocks noChangeArrowheads="1"/>
          </p:cNvSpPr>
          <p:nvPr/>
        </p:nvSpPr>
        <p:spPr bwMode="auto">
          <a:xfrm>
            <a:off x="7543800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      1000</a:t>
            </a:r>
            <a:endParaRPr lang="en-GB" altLang="de-DE" sz="1600"/>
          </a:p>
        </p:txBody>
      </p:sp>
      <p:sp>
        <p:nvSpPr>
          <p:cNvPr id="36910" name="Text Box 46"/>
          <p:cNvSpPr txBox="1">
            <a:spLocks noChangeArrowheads="1"/>
          </p:cNvSpPr>
          <p:nvPr/>
        </p:nvSpPr>
        <p:spPr bwMode="auto">
          <a:xfrm>
            <a:off x="838200" y="4419600"/>
            <a:ext cx="76200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/>
              <a:t>		       Schlussbilanzkonto</a:t>
            </a:r>
            <a:br>
              <a:rPr lang="de-DE" altLang="de-DE"/>
            </a:br>
            <a:r>
              <a:rPr lang="de-DE" altLang="de-DE"/>
              <a:t>Andere Aktiva		40000	Andere Passiva	38100	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Bank			  2900	Darlehen		  4500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Kasse	    		      50	Bankverb.		    350</a:t>
            </a:r>
            <a:br>
              <a:rPr lang="de-DE" altLang="de-DE"/>
            </a:br>
            <a:r>
              <a:rPr lang="de-DE" altLang="de-DE"/>
              <a:t>Bilanzsumme		42950	Bilanzsumme		42950</a:t>
            </a:r>
            <a:endParaRPr lang="en-GB" altLang="de-DE"/>
          </a:p>
        </p:txBody>
      </p:sp>
      <p:sp>
        <p:nvSpPr>
          <p:cNvPr id="36911" name="Line 47"/>
          <p:cNvSpPr>
            <a:spLocks noChangeShapeType="1"/>
          </p:cNvSpPr>
          <p:nvPr/>
        </p:nvSpPr>
        <p:spPr bwMode="auto">
          <a:xfrm>
            <a:off x="838200" y="48006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2" name="Line 48"/>
          <p:cNvSpPr>
            <a:spLocks noChangeShapeType="1"/>
          </p:cNvSpPr>
          <p:nvPr/>
        </p:nvSpPr>
        <p:spPr bwMode="auto">
          <a:xfrm>
            <a:off x="838200" y="63246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3" name="Line 49"/>
          <p:cNvSpPr>
            <a:spLocks noChangeShapeType="1"/>
          </p:cNvSpPr>
          <p:nvPr/>
        </p:nvSpPr>
        <p:spPr bwMode="auto">
          <a:xfrm>
            <a:off x="4495800" y="4800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4" name="Line 50"/>
          <p:cNvSpPr>
            <a:spLocks noChangeShapeType="1"/>
          </p:cNvSpPr>
          <p:nvPr/>
        </p:nvSpPr>
        <p:spPr bwMode="auto">
          <a:xfrm>
            <a:off x="1981200" y="3200400"/>
            <a:ext cx="20574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6" name="Line 52"/>
          <p:cNvSpPr>
            <a:spLocks noChangeShapeType="1"/>
          </p:cNvSpPr>
          <p:nvPr/>
        </p:nvSpPr>
        <p:spPr bwMode="auto">
          <a:xfrm>
            <a:off x="4038600" y="3124200"/>
            <a:ext cx="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7" name="Line 53"/>
          <p:cNvSpPr>
            <a:spLocks noChangeShapeType="1"/>
          </p:cNvSpPr>
          <p:nvPr/>
        </p:nvSpPr>
        <p:spPr bwMode="auto">
          <a:xfrm>
            <a:off x="5257800" y="2743200"/>
            <a:ext cx="1981200" cy="274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918" name="Line 54"/>
          <p:cNvSpPr>
            <a:spLocks noChangeShapeType="1"/>
          </p:cNvSpPr>
          <p:nvPr/>
        </p:nvSpPr>
        <p:spPr bwMode="auto">
          <a:xfrm>
            <a:off x="7239000" y="3429000"/>
            <a:ext cx="228600" cy="274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305800" cy="1143000"/>
          </a:xfrm>
        </p:spPr>
        <p:txBody>
          <a:bodyPr/>
          <a:lstStyle/>
          <a:p>
            <a:r>
              <a:rPr lang="de-DE" altLang="de-DE"/>
              <a:t>Abschlussbuchungen Erfolgskonten</a:t>
            </a:r>
            <a:endParaRPr lang="en-GB" altLang="de-DE"/>
          </a:p>
        </p:txBody>
      </p:sp>
      <p:sp>
        <p:nvSpPr>
          <p:cNvPr id="38915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 1, z.B. Umsatzerlöse</a:t>
            </a:r>
            <a:endParaRPr lang="en-GB" altLang="de-DE" sz="2000"/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 2, z.B. Zinserträge</a:t>
            </a:r>
            <a:endParaRPr lang="en-GB" altLang="de-DE" sz="2000"/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7818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Aufwandskonto2, z.B. Gehälter.</a:t>
            </a:r>
            <a:endParaRPr lang="en-GB" altLang="de-DE" sz="2000"/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1, z.B. Materialaufwand</a:t>
            </a:r>
            <a:endParaRPr lang="en-GB" altLang="de-DE" sz="2000"/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581400" y="2438400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Summe 2000</a:t>
            </a:r>
            <a:endParaRPr lang="en-GB" altLang="de-DE" sz="1600"/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4648200" y="2438400"/>
            <a:ext cx="1219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Summe  44000</a:t>
            </a:r>
            <a:endParaRPr lang="en-GB" altLang="de-DE" sz="1600"/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6781800" y="2438400"/>
            <a:ext cx="1143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/>
              <a:t>Summe 23000</a:t>
            </a:r>
            <a:endParaRPr lang="en-GB" altLang="de-DE" sz="1600"/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1600200" y="2438400"/>
            <a:ext cx="1143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Summe 90000</a:t>
            </a:r>
            <a:endParaRPr lang="en-GB" altLang="de-DE" sz="1600"/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762000" y="4038600"/>
            <a:ext cx="7772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/>
              <a:t>Aufwendungen</a:t>
            </a:r>
            <a:r>
              <a:rPr lang="de-DE" altLang="de-DE"/>
              <a:t> 		GuV-Konto	 	</a:t>
            </a:r>
            <a:r>
              <a:rPr lang="de-DE" altLang="de-DE" sz="2000"/>
              <a:t>Erträge</a:t>
            </a:r>
            <a:endParaRPr lang="de-DE" altLang="de-DE"/>
          </a:p>
          <a:p>
            <a:pPr>
              <a:spcBef>
                <a:spcPct val="50000"/>
              </a:spcBef>
            </a:pPr>
            <a:r>
              <a:rPr lang="de-DE" altLang="de-DE" sz="2000"/>
              <a:t>Materialaufwand	44000		Umsatzerlöse	90000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Gehälter		23000		Zinserträge	  2000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Gewinn		25000	           Gegenbuchung auf Eigenkapitalkonto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Summe		92000		Summe		92000</a:t>
            </a:r>
            <a:endParaRPr lang="en-GB" altLang="de-DE" sz="2000"/>
          </a:p>
        </p:txBody>
      </p:sp>
      <p:sp>
        <p:nvSpPr>
          <p:cNvPr id="38937" name="Line 25"/>
          <p:cNvSpPr>
            <a:spLocks noChangeShapeType="1"/>
          </p:cNvSpPr>
          <p:nvPr/>
        </p:nvSpPr>
        <p:spPr bwMode="auto">
          <a:xfrm>
            <a:off x="609600" y="44958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38" name="Line 26"/>
          <p:cNvSpPr>
            <a:spLocks noChangeShapeType="1"/>
          </p:cNvSpPr>
          <p:nvPr/>
        </p:nvSpPr>
        <p:spPr bwMode="auto">
          <a:xfrm>
            <a:off x="4267200" y="44958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39" name="Line 27"/>
          <p:cNvSpPr>
            <a:spLocks noChangeShapeType="1"/>
          </p:cNvSpPr>
          <p:nvPr/>
        </p:nvSpPr>
        <p:spPr bwMode="auto">
          <a:xfrm>
            <a:off x="609600" y="58674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940" name="Text Box 28"/>
          <p:cNvSpPr txBox="1">
            <a:spLocks noChangeArrowheads="1"/>
          </p:cNvSpPr>
          <p:nvPr/>
        </p:nvSpPr>
        <p:spPr bwMode="auto">
          <a:xfrm>
            <a:off x="304800" y="2771775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 90000</a:t>
            </a:r>
            <a:endParaRPr lang="en-GB" altLang="de-DE" sz="1600"/>
          </a:p>
        </p:txBody>
      </p:sp>
      <p:sp>
        <p:nvSpPr>
          <p:cNvPr id="38941" name="Text Box 29"/>
          <p:cNvSpPr txBox="1">
            <a:spLocks noChangeArrowheads="1"/>
          </p:cNvSpPr>
          <p:nvPr/>
        </p:nvSpPr>
        <p:spPr bwMode="auto">
          <a:xfrm>
            <a:off x="2590800" y="2743200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 2000</a:t>
            </a:r>
            <a:endParaRPr lang="en-GB" altLang="de-DE" sz="1600"/>
          </a:p>
        </p:txBody>
      </p:sp>
      <p:sp>
        <p:nvSpPr>
          <p:cNvPr id="38942" name="Text Box 30"/>
          <p:cNvSpPr txBox="1">
            <a:spLocks noChangeArrowheads="1"/>
          </p:cNvSpPr>
          <p:nvPr/>
        </p:nvSpPr>
        <p:spPr bwMode="auto">
          <a:xfrm>
            <a:off x="5638800" y="2801938"/>
            <a:ext cx="1143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 44000</a:t>
            </a:r>
            <a:endParaRPr lang="en-GB" altLang="de-DE" sz="1600"/>
          </a:p>
        </p:txBody>
      </p:sp>
      <p:sp>
        <p:nvSpPr>
          <p:cNvPr id="38943" name="Text Box 31"/>
          <p:cNvSpPr txBox="1">
            <a:spLocks noChangeArrowheads="1"/>
          </p:cNvSpPr>
          <p:nvPr/>
        </p:nvSpPr>
        <p:spPr bwMode="auto">
          <a:xfrm>
            <a:off x="7543800" y="2801938"/>
            <a:ext cx="1143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 23000</a:t>
            </a:r>
            <a:endParaRPr lang="en-GB" altLang="de-DE" sz="1600"/>
          </a:p>
        </p:txBody>
      </p:sp>
      <p:sp>
        <p:nvSpPr>
          <p:cNvPr id="38944" name="Line 32"/>
          <p:cNvSpPr>
            <a:spLocks noChangeShapeType="1"/>
          </p:cNvSpPr>
          <p:nvPr/>
        </p:nvSpPr>
        <p:spPr bwMode="auto">
          <a:xfrm>
            <a:off x="3429000" y="5681663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9" grpId="0" autoUpdateAnimBg="0"/>
      <p:bldP spid="38930" grpId="0" autoUpdateAnimBg="0"/>
      <p:bldP spid="38931" grpId="0" autoUpdateAnimBg="0"/>
      <p:bldP spid="38933" grpId="0" autoUpdateAnimBg="0"/>
      <p:bldP spid="38936" grpId="0" autoUpdateAnimBg="0"/>
      <p:bldP spid="38940" grpId="0" autoUpdateAnimBg="0"/>
      <p:bldP spid="38941" grpId="0" autoUpdateAnimBg="0"/>
      <p:bldP spid="38942" grpId="0" autoUpdateAnimBg="0"/>
      <p:bldP spid="38943" grpId="0" autoUpdateAnimBg="0"/>
      <p:bldP spid="389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Drei Grundformen</a:t>
            </a:r>
          </a:p>
        </p:txBody>
      </p:sp>
      <p:sp>
        <p:nvSpPr>
          <p:cNvPr id="450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de-DE" altLang="de-DE" sz="2800"/>
              <a:t>Buchführung kann betrieben werden als</a:t>
            </a:r>
          </a:p>
          <a:p>
            <a:pPr>
              <a:lnSpc>
                <a:spcPct val="90000"/>
              </a:lnSpc>
            </a:pPr>
            <a:r>
              <a:rPr lang="de-DE" altLang="de-DE" sz="2800"/>
              <a:t>kameralistische Buchführung (noch überwiegend bei staatlichen Institutionen)</a:t>
            </a:r>
          </a:p>
          <a:p>
            <a:pPr>
              <a:lnSpc>
                <a:spcPct val="90000"/>
              </a:lnSpc>
            </a:pPr>
            <a:r>
              <a:rPr lang="de-DE" altLang="de-DE" sz="2800"/>
              <a:t>Einnahmen-Überschuss-Rechnung (z. B. bei Freiberuflern oder kleineren gemeinnützigen Körperschaften)</a:t>
            </a:r>
          </a:p>
          <a:p>
            <a:pPr>
              <a:lnSpc>
                <a:spcPct val="90000"/>
              </a:lnSpc>
            </a:pPr>
            <a:r>
              <a:rPr lang="de-DE" altLang="de-DE" sz="2800"/>
              <a:t>doppelte Buchführung (bei den meisten Unter-nehmen und bei größeren Einrichtungen)</a:t>
            </a:r>
            <a:br>
              <a:rPr lang="de-DE" altLang="de-DE" sz="2800"/>
            </a:br>
            <a:r>
              <a:rPr lang="de-DE" altLang="de-DE" sz="2800"/>
              <a:t/>
            </a:r>
            <a:br>
              <a:rPr lang="de-DE" altLang="de-DE" sz="2800"/>
            </a:br>
            <a:r>
              <a:rPr lang="de-DE" altLang="de-DE" sz="2800"/>
              <a:t>Nachstehend wird nur auf die doppelte Buchführung eingegangen.</a:t>
            </a:r>
          </a:p>
          <a:p>
            <a:pPr>
              <a:lnSpc>
                <a:spcPct val="90000"/>
              </a:lnSpc>
            </a:pPr>
            <a:endParaRPr lang="de-DE" altLang="de-DE" sz="2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r>
              <a:rPr lang="de-DE" altLang="de-DE"/>
              <a:t>Übersicht</a:t>
            </a:r>
            <a:endParaRPr lang="en-GB" altLang="de-DE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19200" y="1676400"/>
            <a:ext cx="35052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Eröffnungsbilanzkonto (Werte aus Vorjahr)</a:t>
            </a:r>
            <a:endParaRPr lang="en-GB" altLang="de-DE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752600" y="2819400"/>
            <a:ext cx="2438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Bestandskonten</a:t>
            </a:r>
            <a:endParaRPr lang="en-GB" altLang="de-DE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52400" y="3800475"/>
            <a:ext cx="21336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Aktivkonten</a:t>
            </a:r>
            <a:endParaRPr lang="en-GB" altLang="de-DE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362200" y="3800475"/>
            <a:ext cx="2057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Passivkonten</a:t>
            </a:r>
            <a:endParaRPr lang="en-GB" altLang="de-DE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3048000" y="2514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H="1">
            <a:off x="2133600" y="33528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3429000" y="33528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562600" y="2514600"/>
            <a:ext cx="28956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Erfolgskonten (keine Anfangswerte)</a:t>
            </a:r>
            <a:endParaRPr lang="en-GB" altLang="de-DE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572000" y="3810000"/>
            <a:ext cx="22860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Aufwandskonten</a:t>
            </a:r>
            <a:endParaRPr lang="en-GB" altLang="de-DE"/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6934200" y="3810000"/>
            <a:ext cx="2057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Ertragskonten</a:t>
            </a:r>
            <a:endParaRPr lang="en-GB" altLang="de-DE"/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2362200" y="4486275"/>
            <a:ext cx="20574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Darunter: EK-Konto</a:t>
            </a:r>
            <a:endParaRPr lang="en-GB" altLang="de-DE"/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5943600" y="4876800"/>
            <a:ext cx="2057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GuV-Konto</a:t>
            </a:r>
            <a:endParaRPr lang="en-GB" altLang="de-DE"/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2362200" y="5857875"/>
            <a:ext cx="20574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Schlussbilanz-Konto</a:t>
            </a:r>
            <a:endParaRPr lang="en-GB" altLang="de-DE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 flipH="1">
            <a:off x="6172200" y="33528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>
            <a:off x="7620000" y="33528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6172200" y="43434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 flipH="1">
            <a:off x="7620000" y="43434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6" name="Line 20"/>
          <p:cNvSpPr>
            <a:spLocks noChangeShapeType="1"/>
          </p:cNvSpPr>
          <p:nvPr/>
        </p:nvSpPr>
        <p:spPr bwMode="auto">
          <a:xfrm flipH="1">
            <a:off x="4572000" y="51054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990600" y="43434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990600" y="64008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3429000" y="5410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3429000" y="4267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 autoUpdateAnimBg="0"/>
      <p:bldP spid="39940" grpId="0" animBg="1" autoUpdateAnimBg="0"/>
      <p:bldP spid="39941" grpId="0" animBg="1" autoUpdateAnimBg="0"/>
      <p:bldP spid="39942" grpId="0" animBg="1" autoUpdateAnimBg="0"/>
      <p:bldP spid="39943" grpId="0" animBg="1"/>
      <p:bldP spid="39944" grpId="0" animBg="1"/>
      <p:bldP spid="39945" grpId="0" animBg="1"/>
      <p:bldP spid="39946" grpId="0" animBg="1" autoUpdateAnimBg="0"/>
      <p:bldP spid="39947" grpId="0" animBg="1" autoUpdateAnimBg="0"/>
      <p:bldP spid="39948" grpId="0" animBg="1" autoUpdateAnimBg="0"/>
      <p:bldP spid="39949" grpId="0" animBg="1" autoUpdateAnimBg="0"/>
      <p:bldP spid="39950" grpId="0" animBg="1" autoUpdateAnimBg="0"/>
      <p:bldP spid="39951" grpId="0" animBg="1" autoUpdateAnimBg="0"/>
      <p:bldP spid="39952" grpId="0" animBg="1"/>
      <p:bldP spid="39953" grpId="0" animBg="1"/>
      <p:bldP spid="39954" grpId="0" animBg="1"/>
      <p:bldP spid="39955" grpId="0" animBg="1"/>
      <p:bldP spid="39956" grpId="0" animBg="1"/>
      <p:bldP spid="39957" grpId="0" animBg="1"/>
      <p:bldP spid="39958" grpId="0" animBg="1"/>
      <p:bldP spid="39959" grpId="0" animBg="1"/>
      <p:bldP spid="3996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Und die Merksätze ...</a:t>
            </a:r>
            <a:endParaRPr lang="en-GB" altLang="de-DE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sz="2800"/>
              <a:t>Ein Buchungssatz ist eine präzise Kurzanweisung für die Buchung (z.B. Kasse an Bank).</a:t>
            </a:r>
          </a:p>
          <a:p>
            <a:r>
              <a:rPr lang="de-DE" altLang="de-DE" sz="2800"/>
              <a:t>Keine Buchung ohne Gegenbuchung!</a:t>
            </a:r>
          </a:p>
          <a:p>
            <a:r>
              <a:rPr lang="de-DE" altLang="de-DE" sz="2800"/>
              <a:t>Erst die Linksbuchung (Soll), dann die Rechtsbuchung (Haben)!</a:t>
            </a:r>
          </a:p>
          <a:p>
            <a:r>
              <a:rPr lang="de-DE" altLang="de-DE" sz="2800"/>
              <a:t>Die Beträge der Links- und der Rechtsbuchungen aus einem Buchungssatz müssen gleich hoch sein.</a:t>
            </a:r>
          </a:p>
          <a:p>
            <a:r>
              <a:rPr lang="de-DE" altLang="de-DE" sz="2800"/>
              <a:t>Keine Buchung ohne Beleg!</a:t>
            </a:r>
          </a:p>
          <a:p>
            <a:endParaRPr lang="en-GB" altLang="de-DE" sz="2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Kleiner Praxisfall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de-DE" altLang="de-DE" sz="2400" dirty="0"/>
              <a:t>Auf dem Bankkonto </a:t>
            </a:r>
            <a:r>
              <a:rPr lang="de-DE" altLang="de-DE" sz="2400" dirty="0" smtClean="0"/>
              <a:t>eines Kulturbetriebs stehen </a:t>
            </a:r>
            <a:r>
              <a:rPr lang="de-DE" altLang="de-DE" sz="2400" dirty="0"/>
              <a:t>zu Beginn des Beispiels 15.000 €. </a:t>
            </a:r>
            <a:r>
              <a:rPr lang="de-DE" altLang="de-DE" sz="2400" dirty="0" smtClean="0"/>
              <a:t>Er hat </a:t>
            </a:r>
            <a:r>
              <a:rPr lang="de-DE" altLang="de-DE" sz="2400" dirty="0"/>
              <a:t>keine Schulden. In der Kasse liegen 400 €. Das Eigenkapital beträgt somit 15.400 €.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Der Druck von Eintrittskarten und Programmheften verursacht Aufwand in Höhe von 500 €.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Laufende Personalaufwendungen sind in Höhe von 5.000 € zu erfassen.</a:t>
            </a:r>
          </a:p>
          <a:p>
            <a:pPr>
              <a:lnSpc>
                <a:spcPct val="90000"/>
              </a:lnSpc>
            </a:pPr>
            <a:r>
              <a:rPr lang="de-DE" altLang="de-DE" sz="2400" dirty="0" smtClean="0"/>
              <a:t>Der Betrieb verkauft </a:t>
            </a:r>
            <a:r>
              <a:rPr lang="de-DE" altLang="de-DE" sz="2400" dirty="0"/>
              <a:t>für € </a:t>
            </a:r>
            <a:r>
              <a:rPr lang="de-DE" altLang="de-DE" sz="2400" dirty="0" smtClean="0"/>
              <a:t>20.000</a:t>
            </a:r>
            <a:r>
              <a:rPr lang="de-DE" altLang="de-DE" sz="2400" dirty="0"/>
              <a:t>.- Eintrittskarten, davon </a:t>
            </a:r>
            <a:r>
              <a:rPr lang="de-DE" altLang="de-DE" sz="2400" dirty="0" smtClean="0"/>
              <a:t>je 50 % an </a:t>
            </a:r>
            <a:r>
              <a:rPr lang="de-DE" altLang="de-DE" sz="2400" dirty="0"/>
              <a:t>den Abendkassen </a:t>
            </a:r>
            <a:r>
              <a:rPr lang="de-DE" altLang="de-DE" sz="2400" dirty="0" smtClean="0"/>
              <a:t>bar und über ein </a:t>
            </a:r>
            <a:r>
              <a:rPr lang="de-DE" altLang="de-DE" sz="2400" dirty="0"/>
              <a:t>Ticketcenter, das erst später das Geld überweist.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Künstlerhonorare sind in Höhe von 10.000 € zu bezahlen.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Praxisfall: Einrichtung von Konten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de-DE" altLang="de-DE" sz="2400" dirty="0"/>
              <a:t>Aus dem Fall benötigt man: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„Kasse“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„Bank“ zur Bezahlung von Rechnungen</a:t>
            </a:r>
            <a:r>
              <a:rPr lang="de-DE" altLang="de-DE" sz="2400" dirty="0" smtClean="0"/>
              <a:t>)</a:t>
            </a:r>
          </a:p>
          <a:p>
            <a:pPr>
              <a:lnSpc>
                <a:spcPct val="90000"/>
              </a:lnSpc>
            </a:pPr>
            <a:r>
              <a:rPr lang="de-DE" altLang="de-DE" sz="2400" dirty="0" smtClean="0"/>
              <a:t>Ein Konto „Forderungen“ für noch offene Rechnungen</a:t>
            </a:r>
            <a:endParaRPr lang="de-DE" altLang="de-DE" sz="2400" dirty="0"/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„Umsatzerlöse“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„Druckaufwand“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„Personalaufwand“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„Künstlerhonorare“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Sammelkonto „GuV-Konto“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ein Konto „Eigenkapital</a:t>
            </a:r>
            <a:r>
              <a:rPr lang="de-DE" altLang="de-DE" sz="2400" dirty="0" smtClean="0"/>
              <a:t>“</a:t>
            </a:r>
          </a:p>
          <a:p>
            <a:pPr>
              <a:lnSpc>
                <a:spcPct val="90000"/>
              </a:lnSpc>
            </a:pPr>
            <a:r>
              <a:rPr lang="de-DE" altLang="de-DE" sz="2400" dirty="0"/>
              <a:t>d</a:t>
            </a:r>
            <a:r>
              <a:rPr lang="de-DE" altLang="de-DE" sz="2400" dirty="0" smtClean="0"/>
              <a:t>as Schlussbilanzkonto</a:t>
            </a:r>
            <a:endParaRPr lang="de-DE" altLang="de-DE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Praxisfall: Buchen der Anfangsbestände</a:t>
            </a:r>
            <a:endParaRPr lang="en-GB" altLang="de-DE"/>
          </a:p>
        </p:txBody>
      </p:sp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685800" y="2776538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>
            <a:off x="2743200" y="2776538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4800600" y="2776538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>
            <a:off x="1524000" y="27765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>
            <a:off x="3581400" y="27765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>
            <a:off x="5715000" y="27765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685800" y="1862138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 Kasse</a:t>
            </a:r>
            <a:endParaRPr lang="en-GB" altLang="de-DE"/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2667000" y="1862138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2    Bank</a:t>
            </a:r>
            <a:endParaRPr lang="en-GB" altLang="de-DE"/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4724400" y="1862138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Passivkonto1, Eigenkapital</a:t>
            </a:r>
            <a:endParaRPr lang="en-GB" altLang="de-DE"/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457200" y="4149080"/>
            <a:ext cx="771520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Buchungen der Anfangsbestände: 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Kasse 400, Bank 15.000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Eigenkapital 15.400</a:t>
            </a:r>
            <a:endParaRPr lang="en-GB" altLang="de-DE" dirty="0"/>
          </a:p>
          <a:p>
            <a:pPr>
              <a:spcBef>
                <a:spcPct val="50000"/>
              </a:spcBef>
            </a:pPr>
            <a:r>
              <a:rPr lang="en-GB" altLang="de-DE" dirty="0" smtClean="0"/>
              <a:t>(das </a:t>
            </a:r>
            <a:r>
              <a:rPr lang="en-GB" altLang="de-DE" dirty="0" err="1" smtClean="0"/>
              <a:t>Eröffnungsbilanzkonto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für</a:t>
            </a:r>
            <a:r>
              <a:rPr lang="en-GB" altLang="de-DE" dirty="0" smtClean="0"/>
              <a:t> die </a:t>
            </a:r>
            <a:r>
              <a:rPr lang="en-GB" altLang="de-DE" dirty="0" err="1" smtClean="0"/>
              <a:t>Gegenbuchungen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können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Sie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sich</a:t>
            </a:r>
            <a:r>
              <a:rPr lang="en-GB" altLang="de-DE" dirty="0" smtClean="0"/>
              <a:t> </a:t>
            </a:r>
            <a:r>
              <a:rPr lang="en-GB" altLang="de-DE" dirty="0" err="1" smtClean="0"/>
              <a:t>sparen</a:t>
            </a:r>
            <a:r>
              <a:rPr lang="en-GB" altLang="de-DE" dirty="0" smtClean="0"/>
              <a:t>.</a:t>
            </a:r>
            <a:endParaRPr lang="en-GB" altLang="de-DE" dirty="0"/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0" y="2928938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400</a:t>
            </a:r>
            <a:endParaRPr lang="en-GB" altLang="de-DE" sz="1600"/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466982" y="2926934"/>
            <a:ext cx="11696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 smtClean="0"/>
              <a:t>AB 15.000</a:t>
            </a:r>
            <a:endParaRPr lang="en-GB" altLang="de-DE" sz="1600" dirty="0"/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5791200" y="2928938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AB </a:t>
            </a:r>
            <a:r>
              <a:rPr lang="de-DE" altLang="de-DE" sz="1600" dirty="0" smtClean="0"/>
              <a:t>15.400</a:t>
            </a:r>
            <a:endParaRPr lang="en-GB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 autoUpdateAnimBg="0"/>
      <p:bldP spid="47120" grpId="0" autoUpdateAnimBg="0"/>
      <p:bldP spid="47121" grpId="0" autoUpdateAnimBg="0"/>
      <p:bldP spid="47122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/>
              <a:t>Praxisfall: Buchung Ertrag</a:t>
            </a:r>
            <a:endParaRPr lang="en-GB" altLang="de-DE"/>
          </a:p>
        </p:txBody>
      </p:sp>
      <p:sp>
        <p:nvSpPr>
          <p:cNvPr id="51203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1</a:t>
            </a:r>
            <a:br>
              <a:rPr lang="de-DE" altLang="de-DE" sz="2000"/>
            </a:br>
            <a:r>
              <a:rPr lang="de-DE" altLang="de-DE" sz="2000"/>
              <a:t>Kasse</a:t>
            </a:r>
            <a:endParaRPr lang="en-GB" altLang="de-DE" sz="2000"/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26670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3 Forderungen</a:t>
            </a:r>
            <a:endParaRPr lang="en-GB" altLang="de-DE" sz="2000"/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 1 Umsatzerlöse</a:t>
            </a:r>
            <a:endParaRPr lang="en-GB" altLang="de-DE" sz="2000"/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524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AB </a:t>
            </a:r>
            <a:r>
              <a:rPr lang="de-DE" altLang="de-DE" sz="1600" dirty="0" smtClean="0"/>
              <a:t> 400</a:t>
            </a:r>
            <a:endParaRPr lang="en-GB" altLang="de-DE" sz="1600" dirty="0"/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2514600" y="2819400"/>
            <a:ext cx="1143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(1)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1218" name="Text Box 18"/>
          <p:cNvSpPr txBox="1">
            <a:spLocks noChangeArrowheads="1"/>
          </p:cNvSpPr>
          <p:nvPr/>
        </p:nvSpPr>
        <p:spPr bwMode="auto">
          <a:xfrm>
            <a:off x="533400" y="4876800"/>
            <a:ext cx="72789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Buchung (1) Kartenverkauf bar 10.000 und „auf Ziel“  </a:t>
            </a:r>
            <a:r>
              <a:rPr lang="de-DE" altLang="de-DE" dirty="0" smtClean="0"/>
              <a:t>10.000</a:t>
            </a:r>
            <a:r>
              <a:rPr lang="de-DE" altLang="de-DE" dirty="0"/>
              <a:t>: Zugang/Linksbuchung bei Kasse bzw. Forderungen, Rechtsbuchung </a:t>
            </a:r>
            <a:r>
              <a:rPr lang="de-DE" altLang="de-DE" dirty="0" smtClean="0"/>
              <a:t>20.000 </a:t>
            </a:r>
            <a:r>
              <a:rPr lang="de-DE" altLang="de-DE" dirty="0"/>
              <a:t>bei Umsatzerlösen</a:t>
            </a:r>
            <a:endParaRPr lang="en-GB" altLang="de-DE" dirty="0"/>
          </a:p>
        </p:txBody>
      </p:sp>
      <p:sp>
        <p:nvSpPr>
          <p:cNvPr id="51219" name="Text Box 19"/>
          <p:cNvSpPr txBox="1">
            <a:spLocks noChangeArrowheads="1"/>
          </p:cNvSpPr>
          <p:nvPr/>
        </p:nvSpPr>
        <p:spPr bwMode="auto">
          <a:xfrm>
            <a:off x="152400" y="28956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(1)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1220" name="Text Box 20"/>
          <p:cNvSpPr txBox="1">
            <a:spLocks noChangeArrowheads="1"/>
          </p:cNvSpPr>
          <p:nvPr/>
        </p:nvSpPr>
        <p:spPr bwMode="auto">
          <a:xfrm>
            <a:off x="2438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    0</a:t>
            </a:r>
            <a:endParaRPr lang="en-GB" altLang="de-DE" sz="1600"/>
          </a:p>
        </p:txBody>
      </p:sp>
      <p:sp>
        <p:nvSpPr>
          <p:cNvPr id="51222" name="Text Box 22"/>
          <p:cNvSpPr txBox="1">
            <a:spLocks noChangeArrowheads="1"/>
          </p:cNvSpPr>
          <p:nvPr/>
        </p:nvSpPr>
        <p:spPr bwMode="auto">
          <a:xfrm>
            <a:off x="5638800" y="24828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(1) </a:t>
            </a:r>
            <a:r>
              <a:rPr lang="de-DE" altLang="de-DE" sz="1600" dirty="0" smtClean="0"/>
              <a:t>20.000</a:t>
            </a:r>
            <a:endParaRPr lang="en-GB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7" grpId="0" autoUpdateAnimBg="0"/>
      <p:bldP spid="51218" grpId="0" autoUpdateAnimBg="0"/>
      <p:bldP spid="51219" grpId="0" autoUpdateAnimBg="0"/>
      <p:bldP spid="51222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1143000"/>
          </a:xfrm>
        </p:spPr>
        <p:txBody>
          <a:bodyPr/>
          <a:lstStyle/>
          <a:p>
            <a:r>
              <a:rPr lang="de-DE" altLang="de-DE"/>
              <a:t>Praxisfall: Buchungen Aufwand</a:t>
            </a:r>
            <a:endParaRPr lang="en-GB" altLang="de-DE"/>
          </a:p>
        </p:txBody>
      </p:sp>
      <p:sp>
        <p:nvSpPr>
          <p:cNvPr id="53251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1 Bank</a:t>
            </a:r>
            <a:endParaRPr lang="en-GB" altLang="de-DE" sz="2000"/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2590800" y="1371600"/>
            <a:ext cx="2057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1 Druckaufwand</a:t>
            </a:r>
            <a:endParaRPr lang="en-GB" altLang="de-DE" sz="2000"/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67056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3, Künstlerhonorare</a:t>
            </a:r>
            <a:endParaRPr lang="en-GB" altLang="de-DE" sz="2000"/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2, Personalaufwand</a:t>
            </a:r>
            <a:endParaRPr lang="en-GB" altLang="de-DE" sz="2000"/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(AB </a:t>
            </a:r>
            <a:r>
              <a:rPr lang="de-DE" altLang="de-DE" sz="1600" dirty="0" smtClean="0"/>
              <a:t>15.000</a:t>
            </a:r>
            <a:r>
              <a:rPr lang="de-DE" altLang="de-DE" sz="1600" dirty="0"/>
              <a:t>)</a:t>
            </a:r>
            <a:endParaRPr lang="en-GB" altLang="de-DE" sz="1600" dirty="0"/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4648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(3) </a:t>
            </a:r>
            <a:r>
              <a:rPr lang="de-DE" altLang="de-DE" sz="1600" dirty="0" smtClean="0"/>
              <a:t>5.000</a:t>
            </a:r>
            <a:endParaRPr lang="en-GB" altLang="de-DE" sz="1600" dirty="0"/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67818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(4)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533400" y="3844925"/>
            <a:ext cx="80772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Buchung (2) Druck Programm/Karten von 500: Aufwand/Linksbuchung, Abgang / Rechtsbuchung bei Bank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Buchung (3) Personal von </a:t>
            </a:r>
            <a:r>
              <a:rPr lang="de-DE" altLang="de-DE" dirty="0" smtClean="0"/>
              <a:t>5.000</a:t>
            </a:r>
            <a:r>
              <a:rPr lang="de-DE" altLang="de-DE" dirty="0"/>
              <a:t>: Aufwand/Linksbuchung, Abgang / Rechtsbuchung auf dem Bankkonto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Buchung (3) Künstlerhonorar von </a:t>
            </a:r>
            <a:r>
              <a:rPr lang="de-DE" altLang="de-DE" dirty="0" smtClean="0"/>
              <a:t>10.000</a:t>
            </a:r>
            <a:r>
              <a:rPr lang="de-DE" altLang="de-DE" dirty="0"/>
              <a:t>: Aufwand/Linksbuchung, Abgang / Rechtsbuchung auf dem Bankkonto</a:t>
            </a:r>
            <a:endParaRPr lang="en-GB" altLang="de-DE" dirty="0"/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2438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(2</a:t>
            </a:r>
            <a:r>
              <a:rPr lang="de-DE" altLang="de-DE" sz="1600" dirty="0" smtClean="0"/>
              <a:t>)   </a:t>
            </a:r>
            <a:r>
              <a:rPr lang="de-DE" altLang="de-DE" sz="1600" dirty="0"/>
              <a:t>500</a:t>
            </a:r>
            <a:endParaRPr lang="en-GB" altLang="de-DE" sz="1600" dirty="0"/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1600200" y="31686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(4)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3273" name="Text Box 25"/>
          <p:cNvSpPr txBox="1">
            <a:spLocks noChangeArrowheads="1"/>
          </p:cNvSpPr>
          <p:nvPr/>
        </p:nvSpPr>
        <p:spPr bwMode="auto">
          <a:xfrm>
            <a:off x="1600200" y="27876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(3) </a:t>
            </a:r>
            <a:r>
              <a:rPr lang="de-DE" altLang="de-DE" sz="1600" dirty="0" smtClean="0"/>
              <a:t>   </a:t>
            </a:r>
            <a:r>
              <a:rPr lang="de-DE" altLang="de-DE" sz="1600" dirty="0"/>
              <a:t>5000</a:t>
            </a:r>
            <a:endParaRPr lang="en-GB" altLang="de-DE" sz="1600" dirty="0"/>
          </a:p>
        </p:txBody>
      </p:sp>
      <p:sp>
        <p:nvSpPr>
          <p:cNvPr id="53274" name="Text Box 26"/>
          <p:cNvSpPr txBox="1">
            <a:spLocks noChangeArrowheads="1"/>
          </p:cNvSpPr>
          <p:nvPr/>
        </p:nvSpPr>
        <p:spPr bwMode="auto">
          <a:xfrm>
            <a:off x="1600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(2)    </a:t>
            </a:r>
            <a:r>
              <a:rPr lang="de-DE" altLang="de-DE" sz="1600" dirty="0" smtClean="0"/>
              <a:t>  </a:t>
            </a:r>
            <a:r>
              <a:rPr lang="de-DE" altLang="de-DE" sz="1600" dirty="0"/>
              <a:t>500</a:t>
            </a:r>
            <a:endParaRPr lang="en-GB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6" grpId="0" autoUpdateAnimBg="0"/>
      <p:bldP spid="53267" grpId="0" autoUpdateAnimBg="0"/>
      <p:bldP spid="53268" grpId="0" autoUpdateAnimBg="0"/>
      <p:bldP spid="53270" grpId="0" autoUpdateAnimBg="0"/>
      <p:bldP spid="53272" grpId="0" autoUpdateAnimBg="0"/>
      <p:bldP spid="53273" grpId="0" autoUpdateAnimBg="0"/>
      <p:bldP spid="53274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7924800" cy="1143000"/>
          </a:xfrm>
        </p:spPr>
        <p:txBody>
          <a:bodyPr/>
          <a:lstStyle/>
          <a:p>
            <a:r>
              <a:rPr lang="de-DE" altLang="de-DE"/>
              <a:t>Achtung: Ein Problem!</a:t>
            </a:r>
            <a:endParaRPr lang="en-GB" altLang="de-DE"/>
          </a:p>
        </p:txBody>
      </p:sp>
      <p:sp>
        <p:nvSpPr>
          <p:cNvPr id="54275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79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80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81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82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Aktivkonto 1 Bank</a:t>
            </a:r>
            <a:endParaRPr lang="en-GB" altLang="de-DE" sz="2000"/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2590800" y="1371600"/>
            <a:ext cx="2057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1 Druckaufwand</a:t>
            </a:r>
            <a:endParaRPr lang="en-GB" altLang="de-DE" sz="2000"/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67056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3, Künstlerhonorare</a:t>
            </a:r>
            <a:endParaRPr lang="en-GB" altLang="de-DE" sz="2000"/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2, Personalaufwand</a:t>
            </a:r>
            <a:endParaRPr lang="en-GB" altLang="de-DE" sz="2000"/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(AB </a:t>
            </a:r>
            <a:r>
              <a:rPr lang="de-DE" altLang="de-DE" sz="1600" dirty="0" smtClean="0"/>
              <a:t>15.000</a:t>
            </a:r>
            <a:r>
              <a:rPr lang="de-DE" altLang="de-DE" sz="1600" dirty="0"/>
              <a:t>)</a:t>
            </a:r>
            <a:endParaRPr lang="en-GB" altLang="de-DE" sz="1600" dirty="0"/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4648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(3) </a:t>
            </a:r>
            <a:r>
              <a:rPr lang="de-DE" altLang="de-DE" sz="1600" dirty="0" smtClean="0"/>
              <a:t>5.000</a:t>
            </a:r>
            <a:endParaRPr lang="en-GB" altLang="de-DE" sz="1600" dirty="0"/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6781800" y="243840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(4)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243840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(2) 500</a:t>
            </a:r>
            <a:endParaRPr lang="en-GB" altLang="de-DE" sz="1600"/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1600200" y="31686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(4)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1600200" y="27876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(3)   </a:t>
            </a:r>
            <a:r>
              <a:rPr lang="de-DE" altLang="de-DE" sz="1600" dirty="0" smtClean="0"/>
              <a:t>5.000</a:t>
            </a:r>
            <a:endParaRPr lang="en-GB" altLang="de-DE" sz="1600" dirty="0"/>
          </a:p>
        </p:txBody>
      </p:sp>
      <p:sp>
        <p:nvSpPr>
          <p:cNvPr id="54295" name="Text Box 23"/>
          <p:cNvSpPr txBox="1">
            <a:spLocks noChangeArrowheads="1"/>
          </p:cNvSpPr>
          <p:nvPr/>
        </p:nvSpPr>
        <p:spPr bwMode="auto">
          <a:xfrm>
            <a:off x="1600200" y="2438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(2)    </a:t>
            </a:r>
            <a:r>
              <a:rPr lang="de-DE" altLang="de-DE" sz="1600" dirty="0" smtClean="0"/>
              <a:t>  </a:t>
            </a:r>
            <a:r>
              <a:rPr lang="de-DE" altLang="de-DE" sz="1600" dirty="0"/>
              <a:t>500</a:t>
            </a:r>
            <a:endParaRPr lang="en-GB" altLang="de-DE" sz="1600" dirty="0"/>
          </a:p>
        </p:txBody>
      </p:sp>
      <p:sp>
        <p:nvSpPr>
          <p:cNvPr id="54296" name="Text Box 24"/>
          <p:cNvSpPr txBox="1">
            <a:spLocks noChangeArrowheads="1"/>
          </p:cNvSpPr>
          <p:nvPr/>
        </p:nvSpPr>
        <p:spPr bwMode="auto">
          <a:xfrm>
            <a:off x="838200" y="3886200"/>
            <a:ext cx="7620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Wie man sieht, reicht das Geld auf dem Bankkonto nicht aus, die drei Zahlungsverpflichtungen zu begleichen.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Möglichkeit 1: Die Einrichtung darf das (Giro-)Konto überziehen und Schulden machen – s. nachfolgende Bilanz.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Möglichkeit 2: Es erfolgt </a:t>
            </a:r>
            <a:r>
              <a:rPr lang="de-DE" altLang="de-DE" dirty="0" smtClean="0"/>
              <a:t>zuvor ein </a:t>
            </a:r>
            <a:r>
              <a:rPr lang="de-DE" altLang="de-DE" dirty="0"/>
              <a:t>Ausgleich durch Einzahlung aus der Kasse.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305800" cy="1143000"/>
          </a:xfrm>
        </p:spPr>
        <p:txBody>
          <a:bodyPr/>
          <a:lstStyle/>
          <a:p>
            <a:r>
              <a:rPr lang="de-DE" altLang="de-DE"/>
              <a:t>Abschlussbuchungen Erfolgskonten</a:t>
            </a:r>
            <a:endParaRPr lang="en-GB" altLang="de-DE"/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1524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3581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57150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7772400" y="2286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685800" y="1371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Ertragskonto Umsatzerlöse</a:t>
            </a:r>
            <a:endParaRPr lang="en-GB" altLang="de-DE" sz="2000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67818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3 Honorare</a:t>
            </a:r>
            <a:endParaRPr lang="en-GB" altLang="de-DE" sz="2000"/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46482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2 Personalaufwand</a:t>
            </a:r>
            <a:endParaRPr lang="en-GB" altLang="de-DE" sz="2000"/>
          </a:p>
        </p:txBody>
      </p:sp>
      <p:sp>
        <p:nvSpPr>
          <p:cNvPr id="57359" name="Text Box 15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7360" name="Text Box 16"/>
          <p:cNvSpPr txBox="1">
            <a:spLocks noChangeArrowheads="1"/>
          </p:cNvSpPr>
          <p:nvPr/>
        </p:nvSpPr>
        <p:spPr bwMode="auto">
          <a:xfrm>
            <a:off x="3581400" y="2819400"/>
            <a:ext cx="9906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GuV 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500</a:t>
            </a:r>
            <a:endParaRPr lang="en-GB" altLang="de-DE" sz="1600"/>
          </a:p>
        </p:txBody>
      </p:sp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4648200" y="2438400"/>
            <a:ext cx="12192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Summe  </a:t>
            </a:r>
          </a:p>
          <a:p>
            <a:pPr>
              <a:spcBef>
                <a:spcPct val="50000"/>
              </a:spcBef>
            </a:pPr>
            <a:r>
              <a:rPr lang="de-DE" altLang="de-DE" sz="1600" dirty="0" smtClean="0"/>
              <a:t>5.000</a:t>
            </a:r>
            <a:endParaRPr lang="en-GB" altLang="de-DE" sz="1600" dirty="0"/>
          </a:p>
        </p:txBody>
      </p:sp>
      <p:sp>
        <p:nvSpPr>
          <p:cNvPr id="57362" name="Text Box 18"/>
          <p:cNvSpPr txBox="1">
            <a:spLocks noChangeArrowheads="1"/>
          </p:cNvSpPr>
          <p:nvPr/>
        </p:nvSpPr>
        <p:spPr bwMode="auto">
          <a:xfrm>
            <a:off x="6781800" y="2438400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Summe</a:t>
            </a:r>
          </a:p>
          <a:p>
            <a:pPr>
              <a:spcBef>
                <a:spcPct val="50000"/>
              </a:spcBef>
            </a:pP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7363" name="Text Box 19"/>
          <p:cNvSpPr txBox="1">
            <a:spLocks noChangeArrowheads="1"/>
          </p:cNvSpPr>
          <p:nvPr/>
        </p:nvSpPr>
        <p:spPr bwMode="auto">
          <a:xfrm>
            <a:off x="1600200" y="2438400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Summe </a:t>
            </a:r>
          </a:p>
          <a:p>
            <a:pPr algn="ctr">
              <a:spcBef>
                <a:spcPct val="50000"/>
              </a:spcBef>
            </a:pPr>
            <a:r>
              <a:rPr lang="de-DE" altLang="de-DE" sz="1600" dirty="0" smtClean="0"/>
              <a:t>20.000</a:t>
            </a:r>
            <a:endParaRPr lang="en-GB" altLang="de-DE" sz="1600" dirty="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762000" y="4038600"/>
            <a:ext cx="7554416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2000" dirty="0"/>
              <a:t>Aufwendungen</a:t>
            </a:r>
            <a:r>
              <a:rPr lang="de-DE" altLang="de-DE" dirty="0"/>
              <a:t> 		GuV-Konto	 	</a:t>
            </a:r>
            <a:r>
              <a:rPr lang="de-DE" altLang="de-DE" sz="2000" dirty="0"/>
              <a:t>Erträge</a:t>
            </a:r>
            <a:endParaRPr lang="de-DE" altLang="de-DE" dirty="0"/>
          </a:p>
          <a:p>
            <a:pPr>
              <a:spcBef>
                <a:spcPct val="50000"/>
              </a:spcBef>
            </a:pPr>
            <a:r>
              <a:rPr lang="de-DE" altLang="de-DE" sz="2000" dirty="0"/>
              <a:t>Druckaufwand	    </a:t>
            </a:r>
            <a:r>
              <a:rPr lang="de-DE" altLang="de-DE" sz="2000" dirty="0" smtClean="0"/>
              <a:t>  </a:t>
            </a:r>
            <a:r>
              <a:rPr lang="de-DE" altLang="de-DE" sz="2000" dirty="0"/>
              <a:t>500		Umsatzerlöse	</a:t>
            </a:r>
            <a:r>
              <a:rPr lang="de-DE" altLang="de-DE" sz="2000" dirty="0" smtClean="0"/>
              <a:t>20.000</a:t>
            </a:r>
            <a:endParaRPr lang="de-DE" altLang="de-DE" sz="2000" dirty="0"/>
          </a:p>
          <a:p>
            <a:pPr>
              <a:spcBef>
                <a:spcPct val="50000"/>
              </a:spcBef>
            </a:pPr>
            <a:r>
              <a:rPr lang="de-DE" altLang="de-DE" sz="2000" dirty="0"/>
              <a:t>Personal		   </a:t>
            </a:r>
            <a:r>
              <a:rPr lang="de-DE" altLang="de-DE" sz="2000" dirty="0" smtClean="0"/>
              <a:t>5.000</a:t>
            </a:r>
            <a:r>
              <a:rPr lang="de-DE" altLang="de-DE" sz="2000" dirty="0"/>
              <a:t>		</a:t>
            </a:r>
          </a:p>
          <a:p>
            <a:pPr>
              <a:spcBef>
                <a:spcPct val="50000"/>
              </a:spcBef>
            </a:pPr>
            <a:r>
              <a:rPr lang="de-DE" altLang="de-DE" sz="2000" dirty="0"/>
              <a:t>Honorare	 </a:t>
            </a:r>
            <a:r>
              <a:rPr lang="de-DE" altLang="de-DE" sz="2000" dirty="0" smtClean="0"/>
              <a:t>10.000</a:t>
            </a:r>
            <a:endParaRPr lang="de-DE" altLang="de-DE" sz="2000" dirty="0"/>
          </a:p>
          <a:p>
            <a:pPr>
              <a:spcBef>
                <a:spcPct val="50000"/>
              </a:spcBef>
            </a:pPr>
            <a:r>
              <a:rPr lang="de-DE" altLang="de-DE" sz="2000" dirty="0"/>
              <a:t>Gewinn		 </a:t>
            </a:r>
            <a:r>
              <a:rPr lang="de-DE" altLang="de-DE" sz="2000" dirty="0" smtClean="0"/>
              <a:t>  4.500</a:t>
            </a:r>
            <a:r>
              <a:rPr lang="de-DE" altLang="de-DE" sz="2000" dirty="0"/>
              <a:t>	           Gegenbuchung auf Eigenkapitalkonto</a:t>
            </a:r>
          </a:p>
          <a:p>
            <a:pPr>
              <a:spcBef>
                <a:spcPct val="50000"/>
              </a:spcBef>
            </a:pPr>
            <a:r>
              <a:rPr lang="de-DE" altLang="de-DE" sz="2000" dirty="0"/>
              <a:t>Summe		 30000		Summe		30000</a:t>
            </a:r>
            <a:endParaRPr lang="en-GB" altLang="de-DE" sz="2000" dirty="0"/>
          </a:p>
        </p:txBody>
      </p:sp>
      <p:sp>
        <p:nvSpPr>
          <p:cNvPr id="57365" name="Line 21"/>
          <p:cNvSpPr>
            <a:spLocks noChangeShapeType="1"/>
          </p:cNvSpPr>
          <p:nvPr/>
        </p:nvSpPr>
        <p:spPr bwMode="auto">
          <a:xfrm>
            <a:off x="609600" y="44958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4267200" y="44958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67" name="Line 23"/>
          <p:cNvSpPr>
            <a:spLocks noChangeShapeType="1"/>
          </p:cNvSpPr>
          <p:nvPr/>
        </p:nvSpPr>
        <p:spPr bwMode="auto">
          <a:xfrm>
            <a:off x="609600" y="64008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304800" y="2771775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 dirty="0"/>
              <a:t> </a:t>
            </a:r>
            <a:r>
              <a:rPr lang="de-DE" altLang="de-DE" sz="1600" dirty="0" smtClean="0"/>
              <a:t>20.000</a:t>
            </a:r>
            <a:endParaRPr lang="en-GB" altLang="de-DE" sz="1600" dirty="0"/>
          </a:p>
        </p:txBody>
      </p:sp>
      <p:sp>
        <p:nvSpPr>
          <p:cNvPr id="57369" name="Text Box 25"/>
          <p:cNvSpPr txBox="1">
            <a:spLocks noChangeArrowheads="1"/>
          </p:cNvSpPr>
          <p:nvPr/>
        </p:nvSpPr>
        <p:spPr bwMode="auto">
          <a:xfrm>
            <a:off x="2590800" y="2438400"/>
            <a:ext cx="114300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Summe</a:t>
            </a:r>
          </a:p>
          <a:p>
            <a:pPr algn="ctr">
              <a:spcBef>
                <a:spcPct val="50000"/>
              </a:spcBef>
            </a:pPr>
            <a:r>
              <a:rPr lang="de-DE" altLang="de-DE" sz="1600"/>
              <a:t> 500</a:t>
            </a:r>
            <a:endParaRPr lang="en-GB" altLang="de-DE" sz="16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5638800" y="2801938"/>
            <a:ext cx="1143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 dirty="0"/>
              <a:t> </a:t>
            </a:r>
            <a:r>
              <a:rPr lang="de-DE" altLang="de-DE" sz="1600" dirty="0" smtClean="0"/>
              <a:t>5.000</a:t>
            </a:r>
            <a:endParaRPr lang="en-GB" altLang="de-DE" sz="1600" dirty="0"/>
          </a:p>
        </p:txBody>
      </p:sp>
      <p:sp>
        <p:nvSpPr>
          <p:cNvPr id="57371" name="Text Box 27"/>
          <p:cNvSpPr txBox="1">
            <a:spLocks noChangeArrowheads="1"/>
          </p:cNvSpPr>
          <p:nvPr/>
        </p:nvSpPr>
        <p:spPr bwMode="auto">
          <a:xfrm>
            <a:off x="7543800" y="2801938"/>
            <a:ext cx="1143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GuV</a:t>
            </a:r>
          </a:p>
          <a:p>
            <a:pPr algn="ctr">
              <a:spcBef>
                <a:spcPct val="50000"/>
              </a:spcBef>
            </a:pPr>
            <a:r>
              <a:rPr lang="de-DE" altLang="de-DE" sz="1600" dirty="0"/>
              <a:t>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3526160" y="61722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2590800" y="1371600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Aufwandskonto 1 Druckaufwand</a:t>
            </a:r>
            <a:endParaRPr lang="en-GB" altLang="de-DE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4" grpId="0" autoUpdateAnimBg="0"/>
      <p:bldP spid="5737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de-DE" altLang="de-DE" sz="3600"/>
              <a:t>Abschlussbuchungen Bestandskonten</a:t>
            </a:r>
            <a:endParaRPr lang="en-GB" altLang="de-DE" sz="3600"/>
          </a:p>
        </p:txBody>
      </p:sp>
      <p:sp>
        <p:nvSpPr>
          <p:cNvPr id="55299" name="Line 3"/>
          <p:cNvSpPr>
            <a:spLocks noChangeShapeType="1"/>
          </p:cNvSpPr>
          <p:nvPr/>
        </p:nvSpPr>
        <p:spPr bwMode="auto">
          <a:xfrm>
            <a:off x="6858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>
            <a:off x="2743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>
            <a:off x="48006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>
            <a:off x="6934200" y="2286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>
            <a:off x="1524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858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 1, z.B. Kasse</a:t>
            </a:r>
            <a:endParaRPr lang="en-GB" altLang="de-DE"/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2667000" y="13716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Aktivkonto2, z.B. Bank</a:t>
            </a:r>
            <a:endParaRPr lang="en-GB" altLang="de-DE"/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6781800" y="1371600"/>
            <a:ext cx="1981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 smtClean="0"/>
              <a:t>Passivkonto 1 </a:t>
            </a:r>
            <a:r>
              <a:rPr lang="de-DE" altLang="de-DE" dirty="0"/>
              <a:t>Eigenkapital</a:t>
            </a:r>
            <a:endParaRPr lang="en-GB" altLang="de-DE" dirty="0"/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457200" y="4419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0" y="243840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AB    400</a:t>
            </a:r>
            <a:endParaRPr lang="en-GB" altLang="de-DE" sz="1600"/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2483768" y="2438400"/>
            <a:ext cx="10976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AB </a:t>
            </a:r>
            <a:r>
              <a:rPr lang="de-DE" altLang="de-DE" sz="1600" dirty="0" smtClean="0"/>
              <a:t>15.000</a:t>
            </a:r>
            <a:endParaRPr lang="en-GB" altLang="de-DE" sz="1600" dirty="0"/>
          </a:p>
        </p:txBody>
      </p: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7772400" y="2438400"/>
            <a:ext cx="12640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AB  </a:t>
            </a:r>
            <a:r>
              <a:rPr lang="de-DE" altLang="de-DE" sz="1600" dirty="0" smtClean="0"/>
              <a:t> 15.400</a:t>
            </a:r>
            <a:endParaRPr lang="en-GB" altLang="de-DE" sz="1600" dirty="0"/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(1)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1295400" y="2863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SB   </a:t>
            </a:r>
            <a:r>
              <a:rPr lang="de-DE" altLang="de-DE" sz="1600" dirty="0" smtClean="0"/>
              <a:t>10.400</a:t>
            </a:r>
            <a:endParaRPr lang="en-GB" altLang="de-DE" sz="1600" dirty="0"/>
          </a:p>
        </p:txBody>
      </p:sp>
      <p:sp>
        <p:nvSpPr>
          <p:cNvPr id="55323" name="Text Box 27"/>
          <p:cNvSpPr txBox="1">
            <a:spLocks noChangeArrowheads="1"/>
          </p:cNvSpPr>
          <p:nvPr/>
        </p:nvSpPr>
        <p:spPr bwMode="auto">
          <a:xfrm>
            <a:off x="4572001" y="2452688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AB     0</a:t>
            </a:r>
            <a:endParaRPr lang="en-GB" altLang="de-DE" sz="1600" dirty="0"/>
          </a:p>
        </p:txBody>
      </p:sp>
      <p:sp>
        <p:nvSpPr>
          <p:cNvPr id="55325" name="Line 29"/>
          <p:cNvSpPr>
            <a:spLocks noChangeShapeType="1"/>
          </p:cNvSpPr>
          <p:nvPr/>
        </p:nvSpPr>
        <p:spPr bwMode="auto">
          <a:xfrm>
            <a:off x="685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26" name="Line 30"/>
          <p:cNvSpPr>
            <a:spLocks noChangeShapeType="1"/>
          </p:cNvSpPr>
          <p:nvPr/>
        </p:nvSpPr>
        <p:spPr bwMode="auto">
          <a:xfrm>
            <a:off x="27432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27" name="Line 31"/>
          <p:cNvSpPr>
            <a:spLocks noChangeShapeType="1"/>
          </p:cNvSpPr>
          <p:nvPr/>
        </p:nvSpPr>
        <p:spPr bwMode="auto">
          <a:xfrm>
            <a:off x="48768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28" name="Line 32"/>
          <p:cNvSpPr>
            <a:spLocks noChangeShapeType="1"/>
          </p:cNvSpPr>
          <p:nvPr/>
        </p:nvSpPr>
        <p:spPr bwMode="auto">
          <a:xfrm>
            <a:off x="7010400" y="3581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29" name="Line 33"/>
          <p:cNvSpPr>
            <a:spLocks noChangeShapeType="1"/>
          </p:cNvSpPr>
          <p:nvPr/>
        </p:nvSpPr>
        <p:spPr bwMode="auto">
          <a:xfrm>
            <a:off x="35814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30" name="Line 34"/>
          <p:cNvSpPr>
            <a:spLocks noChangeShapeType="1"/>
          </p:cNvSpPr>
          <p:nvPr/>
        </p:nvSpPr>
        <p:spPr bwMode="auto">
          <a:xfrm>
            <a:off x="57150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31" name="Line 35"/>
          <p:cNvSpPr>
            <a:spLocks noChangeShapeType="1"/>
          </p:cNvSpPr>
          <p:nvPr/>
        </p:nvSpPr>
        <p:spPr bwMode="auto">
          <a:xfrm>
            <a:off x="7848600" y="22860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32" name="Text Box 36"/>
          <p:cNvSpPr txBox="1">
            <a:spLocks noChangeArrowheads="1"/>
          </p:cNvSpPr>
          <p:nvPr/>
        </p:nvSpPr>
        <p:spPr bwMode="auto">
          <a:xfrm>
            <a:off x="228600" y="3733800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de-DE" altLang="de-DE"/>
          </a:p>
        </p:txBody>
      </p:sp>
      <p:sp>
        <p:nvSpPr>
          <p:cNvPr id="55333" name="Text Box 37"/>
          <p:cNvSpPr txBox="1">
            <a:spLocks noChangeArrowheads="1"/>
          </p:cNvSpPr>
          <p:nvPr/>
        </p:nvSpPr>
        <p:spPr bwMode="auto">
          <a:xfrm>
            <a:off x="0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10.400</a:t>
            </a:r>
            <a:endParaRPr lang="en-GB" altLang="de-DE" sz="1600" dirty="0"/>
          </a:p>
        </p:txBody>
      </p:sp>
      <p:sp>
        <p:nvSpPr>
          <p:cNvPr id="55334" name="Text Box 38"/>
          <p:cNvSpPr txBox="1">
            <a:spLocks noChangeArrowheads="1"/>
          </p:cNvSpPr>
          <p:nvPr/>
        </p:nvSpPr>
        <p:spPr bwMode="auto">
          <a:xfrm>
            <a:off x="12954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10.400</a:t>
            </a:r>
            <a:endParaRPr lang="en-GB" altLang="de-DE" sz="1600" dirty="0"/>
          </a:p>
        </p:txBody>
      </p:sp>
      <p:sp>
        <p:nvSpPr>
          <p:cNvPr id="55335" name="Text Box 39"/>
          <p:cNvSpPr txBox="1">
            <a:spLocks noChangeArrowheads="1"/>
          </p:cNvSpPr>
          <p:nvPr/>
        </p:nvSpPr>
        <p:spPr bwMode="auto">
          <a:xfrm>
            <a:off x="23622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15.500</a:t>
            </a:r>
            <a:endParaRPr lang="en-GB" altLang="de-DE" sz="1600" dirty="0"/>
          </a:p>
        </p:txBody>
      </p:sp>
      <p:sp>
        <p:nvSpPr>
          <p:cNvPr id="55336" name="Text Box 40"/>
          <p:cNvSpPr txBox="1">
            <a:spLocks noChangeArrowheads="1"/>
          </p:cNvSpPr>
          <p:nvPr/>
        </p:nvSpPr>
        <p:spPr bwMode="auto">
          <a:xfrm>
            <a:off x="32766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15.500</a:t>
            </a:r>
            <a:endParaRPr lang="en-GB" altLang="de-DE" sz="1600" dirty="0"/>
          </a:p>
        </p:txBody>
      </p:sp>
      <p:sp>
        <p:nvSpPr>
          <p:cNvPr id="55337" name="Text Box 41"/>
          <p:cNvSpPr txBox="1">
            <a:spLocks noChangeArrowheads="1"/>
          </p:cNvSpPr>
          <p:nvPr/>
        </p:nvSpPr>
        <p:spPr bwMode="auto">
          <a:xfrm>
            <a:off x="45720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5338" name="Text Box 42"/>
          <p:cNvSpPr txBox="1">
            <a:spLocks noChangeArrowheads="1"/>
          </p:cNvSpPr>
          <p:nvPr/>
        </p:nvSpPr>
        <p:spPr bwMode="auto">
          <a:xfrm>
            <a:off x="5638800" y="360997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5339" name="Text Box 43"/>
          <p:cNvSpPr txBox="1">
            <a:spLocks noChangeArrowheads="1"/>
          </p:cNvSpPr>
          <p:nvPr/>
        </p:nvSpPr>
        <p:spPr bwMode="auto">
          <a:xfrm>
            <a:off x="6656784" y="3629025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</a:t>
            </a:r>
            <a:r>
              <a:rPr lang="de-DE" altLang="de-DE" sz="1600" dirty="0" smtClean="0"/>
              <a:t>19.900</a:t>
            </a:r>
            <a:endParaRPr lang="en-GB" altLang="de-DE" sz="1600" dirty="0"/>
          </a:p>
        </p:txBody>
      </p:sp>
      <p:sp>
        <p:nvSpPr>
          <p:cNvPr id="55340" name="Text Box 44"/>
          <p:cNvSpPr txBox="1">
            <a:spLocks noChangeArrowheads="1"/>
          </p:cNvSpPr>
          <p:nvPr/>
        </p:nvSpPr>
        <p:spPr bwMode="auto">
          <a:xfrm>
            <a:off x="7736904" y="36258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      1</a:t>
            </a:r>
            <a:r>
              <a:rPr lang="de-DE" altLang="de-DE" sz="1600" dirty="0" smtClean="0"/>
              <a:t>9.900</a:t>
            </a:r>
            <a:endParaRPr lang="en-GB" altLang="de-DE" sz="1600" dirty="0"/>
          </a:p>
        </p:txBody>
      </p:sp>
      <p:sp>
        <p:nvSpPr>
          <p:cNvPr id="55341" name="Text Box 45"/>
          <p:cNvSpPr txBox="1">
            <a:spLocks noChangeArrowheads="1"/>
          </p:cNvSpPr>
          <p:nvPr/>
        </p:nvSpPr>
        <p:spPr bwMode="auto">
          <a:xfrm>
            <a:off x="838200" y="4419600"/>
            <a:ext cx="7620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dirty="0"/>
              <a:t>		       Schlussbilanzkonto</a:t>
            </a:r>
            <a:br>
              <a:rPr lang="de-DE" altLang="de-DE" dirty="0"/>
            </a:br>
            <a:r>
              <a:rPr lang="de-DE" altLang="de-DE" dirty="0"/>
              <a:t>Forderungen		</a:t>
            </a:r>
            <a:r>
              <a:rPr lang="de-DE" altLang="de-DE" dirty="0" smtClean="0"/>
              <a:t>10.000</a:t>
            </a:r>
            <a:r>
              <a:rPr lang="de-DE" altLang="de-DE" dirty="0"/>
              <a:t>	Eigenkapital		</a:t>
            </a:r>
            <a:r>
              <a:rPr lang="de-DE" altLang="de-DE" dirty="0" smtClean="0"/>
              <a:t>19.900</a:t>
            </a:r>
            <a:r>
              <a:rPr lang="de-DE" altLang="de-DE" dirty="0"/>
              <a:t>	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Bank			       </a:t>
            </a:r>
            <a:r>
              <a:rPr lang="de-DE" altLang="de-DE" dirty="0">
                <a:solidFill>
                  <a:srgbClr val="FF0066"/>
                </a:solidFill>
              </a:rPr>
              <a:t> 0</a:t>
            </a:r>
            <a:r>
              <a:rPr lang="de-DE" altLang="de-DE" dirty="0"/>
              <a:t>				 </a:t>
            </a:r>
          </a:p>
          <a:p>
            <a:pPr>
              <a:spcBef>
                <a:spcPct val="50000"/>
              </a:spcBef>
            </a:pPr>
            <a:r>
              <a:rPr lang="de-DE" altLang="de-DE" dirty="0"/>
              <a:t>Kasse	    		</a:t>
            </a:r>
            <a:r>
              <a:rPr lang="de-DE" altLang="de-DE" dirty="0" smtClean="0"/>
              <a:t>10.400</a:t>
            </a:r>
            <a:r>
              <a:rPr lang="de-DE" altLang="de-DE" dirty="0"/>
              <a:t>	</a:t>
            </a:r>
            <a:r>
              <a:rPr lang="de-DE" altLang="de-DE" dirty="0" err="1" smtClean="0"/>
              <a:t>Bankverbindl</a:t>
            </a:r>
            <a:r>
              <a:rPr lang="de-DE" altLang="de-DE" dirty="0"/>
              <a:t>.		   </a:t>
            </a:r>
            <a:r>
              <a:rPr lang="de-DE" altLang="de-DE" dirty="0" smtClean="0"/>
              <a:t>  </a:t>
            </a:r>
            <a:r>
              <a:rPr lang="de-DE" altLang="de-DE" dirty="0"/>
              <a:t>500</a:t>
            </a:r>
            <a:br>
              <a:rPr lang="de-DE" altLang="de-DE" dirty="0"/>
            </a:br>
            <a:r>
              <a:rPr lang="de-DE" altLang="de-DE" dirty="0"/>
              <a:t>Bilanzsumme		2</a:t>
            </a:r>
            <a:r>
              <a:rPr lang="de-DE" altLang="de-DE" dirty="0" smtClean="0"/>
              <a:t>0.400</a:t>
            </a:r>
            <a:r>
              <a:rPr lang="de-DE" altLang="de-DE" dirty="0"/>
              <a:t>	Bilanzsumme	            </a:t>
            </a:r>
            <a:r>
              <a:rPr lang="de-DE" altLang="de-DE" dirty="0" smtClean="0"/>
              <a:t>20.400</a:t>
            </a:r>
            <a:endParaRPr lang="en-GB" altLang="de-DE" dirty="0"/>
          </a:p>
        </p:txBody>
      </p:sp>
      <p:sp>
        <p:nvSpPr>
          <p:cNvPr id="55342" name="Line 46"/>
          <p:cNvSpPr>
            <a:spLocks noChangeShapeType="1"/>
          </p:cNvSpPr>
          <p:nvPr/>
        </p:nvSpPr>
        <p:spPr bwMode="auto">
          <a:xfrm>
            <a:off x="838200" y="48006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3" name="Line 47"/>
          <p:cNvSpPr>
            <a:spLocks noChangeShapeType="1"/>
          </p:cNvSpPr>
          <p:nvPr/>
        </p:nvSpPr>
        <p:spPr bwMode="auto">
          <a:xfrm>
            <a:off x="838200" y="63246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4" name="Line 48"/>
          <p:cNvSpPr>
            <a:spLocks noChangeShapeType="1"/>
          </p:cNvSpPr>
          <p:nvPr/>
        </p:nvSpPr>
        <p:spPr bwMode="auto">
          <a:xfrm>
            <a:off x="4495800" y="4800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5" name="Line 49"/>
          <p:cNvSpPr>
            <a:spLocks noChangeShapeType="1"/>
          </p:cNvSpPr>
          <p:nvPr/>
        </p:nvSpPr>
        <p:spPr bwMode="auto">
          <a:xfrm>
            <a:off x="1981200" y="3200400"/>
            <a:ext cx="20574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6" name="Line 50"/>
          <p:cNvSpPr>
            <a:spLocks noChangeShapeType="1"/>
          </p:cNvSpPr>
          <p:nvPr/>
        </p:nvSpPr>
        <p:spPr bwMode="auto">
          <a:xfrm>
            <a:off x="3352800" y="3352800"/>
            <a:ext cx="388620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8" name="Line 52"/>
          <p:cNvSpPr>
            <a:spLocks noChangeShapeType="1"/>
          </p:cNvSpPr>
          <p:nvPr/>
        </p:nvSpPr>
        <p:spPr bwMode="auto">
          <a:xfrm>
            <a:off x="7391400" y="3276600"/>
            <a:ext cx="76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49" name="Text Box 53"/>
          <p:cNvSpPr txBox="1">
            <a:spLocks noChangeArrowheads="1"/>
          </p:cNvSpPr>
          <p:nvPr/>
        </p:nvSpPr>
        <p:spPr bwMode="auto">
          <a:xfrm>
            <a:off x="4710113" y="1364831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dirty="0"/>
              <a:t>Aktivkonto 3 Forderungen</a:t>
            </a:r>
            <a:endParaRPr lang="en-GB" altLang="de-DE" dirty="0"/>
          </a:p>
        </p:txBody>
      </p:sp>
      <p:sp>
        <p:nvSpPr>
          <p:cNvPr id="55350" name="Text Box 54"/>
          <p:cNvSpPr txBox="1">
            <a:spLocks noChangeArrowheads="1"/>
          </p:cNvSpPr>
          <p:nvPr/>
        </p:nvSpPr>
        <p:spPr bwMode="auto">
          <a:xfrm>
            <a:off x="4644008" y="281940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(1)   1</a:t>
            </a:r>
            <a:r>
              <a:rPr lang="de-DE" altLang="de-DE" sz="1600" dirty="0" smtClean="0"/>
              <a:t>0.000</a:t>
            </a:r>
            <a:endParaRPr lang="en-GB" altLang="de-DE" sz="1600" dirty="0"/>
          </a:p>
        </p:txBody>
      </p:sp>
      <p:sp>
        <p:nvSpPr>
          <p:cNvPr id="55351" name="Text Box 55"/>
          <p:cNvSpPr txBox="1">
            <a:spLocks noChangeArrowheads="1"/>
          </p:cNvSpPr>
          <p:nvPr/>
        </p:nvSpPr>
        <p:spPr bwMode="auto">
          <a:xfrm>
            <a:off x="3581400" y="2624806"/>
            <a:ext cx="1066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1600" dirty="0"/>
              <a:t>(3</a:t>
            </a:r>
            <a:r>
              <a:rPr lang="de-DE" altLang="de-DE" sz="1600" dirty="0" smtClean="0"/>
              <a:t>)   5.000</a:t>
            </a:r>
            <a:endParaRPr lang="en-GB" altLang="de-DE" sz="1600" dirty="0"/>
          </a:p>
        </p:txBody>
      </p:sp>
      <p:sp>
        <p:nvSpPr>
          <p:cNvPr id="55352" name="Text Box 56"/>
          <p:cNvSpPr txBox="1">
            <a:spLocks noChangeArrowheads="1"/>
          </p:cNvSpPr>
          <p:nvPr/>
        </p:nvSpPr>
        <p:spPr bwMode="auto">
          <a:xfrm>
            <a:off x="3581400" y="2819400"/>
            <a:ext cx="1066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1600" dirty="0"/>
              <a:t>(4)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5353" name="Text Box 57"/>
          <p:cNvSpPr txBox="1">
            <a:spLocks noChangeArrowheads="1"/>
          </p:cNvSpPr>
          <p:nvPr/>
        </p:nvSpPr>
        <p:spPr bwMode="auto">
          <a:xfrm>
            <a:off x="2362200" y="3016250"/>
            <a:ext cx="13716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/>
              <a:t>(SB) 500</a:t>
            </a:r>
            <a:endParaRPr lang="en-GB" altLang="de-DE" sz="1600"/>
          </a:p>
        </p:txBody>
      </p:sp>
      <p:sp>
        <p:nvSpPr>
          <p:cNvPr id="55354" name="Text Box 58"/>
          <p:cNvSpPr txBox="1">
            <a:spLocks noChangeArrowheads="1"/>
          </p:cNvSpPr>
          <p:nvPr/>
        </p:nvSpPr>
        <p:spPr bwMode="auto">
          <a:xfrm>
            <a:off x="5638800" y="2819400"/>
            <a:ext cx="1295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1600" dirty="0"/>
              <a:t>SB   </a:t>
            </a:r>
            <a:r>
              <a:rPr lang="de-DE" altLang="de-DE" sz="1600" dirty="0" smtClean="0"/>
              <a:t>10.000</a:t>
            </a:r>
            <a:endParaRPr lang="en-GB" altLang="de-DE" sz="1600" dirty="0"/>
          </a:p>
        </p:txBody>
      </p:sp>
      <p:sp>
        <p:nvSpPr>
          <p:cNvPr id="55355" name="Line 59"/>
          <p:cNvSpPr>
            <a:spLocks noChangeShapeType="1"/>
          </p:cNvSpPr>
          <p:nvPr/>
        </p:nvSpPr>
        <p:spPr bwMode="auto">
          <a:xfrm flipH="1">
            <a:off x="4191000" y="3200400"/>
            <a:ext cx="21336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5356" name="Text Box 60"/>
          <p:cNvSpPr txBox="1">
            <a:spLocks noChangeArrowheads="1"/>
          </p:cNvSpPr>
          <p:nvPr/>
        </p:nvSpPr>
        <p:spPr bwMode="auto">
          <a:xfrm>
            <a:off x="6858000" y="3016250"/>
            <a:ext cx="1143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SB </a:t>
            </a:r>
            <a:r>
              <a:rPr lang="de-DE" altLang="de-DE" sz="1600" dirty="0" smtClean="0"/>
              <a:t>19.900</a:t>
            </a:r>
            <a:endParaRPr lang="en-GB" altLang="de-DE" sz="1600" dirty="0"/>
          </a:p>
        </p:txBody>
      </p:sp>
      <p:sp>
        <p:nvSpPr>
          <p:cNvPr id="55357" name="Text Box 61"/>
          <p:cNvSpPr txBox="1">
            <a:spLocks noChangeArrowheads="1"/>
          </p:cNvSpPr>
          <p:nvPr/>
        </p:nvSpPr>
        <p:spPr bwMode="auto">
          <a:xfrm>
            <a:off x="3579930" y="2438400"/>
            <a:ext cx="10668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altLang="de-DE" sz="1600" dirty="0"/>
              <a:t>(2) </a:t>
            </a:r>
            <a:r>
              <a:rPr lang="de-DE" altLang="de-DE" sz="1600" dirty="0" smtClean="0"/>
              <a:t>     </a:t>
            </a:r>
            <a:r>
              <a:rPr lang="de-DE" altLang="de-DE" sz="1600" dirty="0"/>
              <a:t>500</a:t>
            </a:r>
            <a:endParaRPr lang="en-GB" altLang="de-DE" sz="1600" dirty="0"/>
          </a:p>
        </p:txBody>
      </p:sp>
      <p:sp>
        <p:nvSpPr>
          <p:cNvPr id="55358" name="Text Box 62"/>
          <p:cNvSpPr txBox="1">
            <a:spLocks noChangeArrowheads="1"/>
          </p:cNvSpPr>
          <p:nvPr/>
        </p:nvSpPr>
        <p:spPr bwMode="auto">
          <a:xfrm>
            <a:off x="7772400" y="2743200"/>
            <a:ext cx="11920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 sz="1600" dirty="0"/>
              <a:t>GuV  </a:t>
            </a:r>
            <a:r>
              <a:rPr lang="de-DE" altLang="de-DE" sz="1600" dirty="0" smtClean="0"/>
              <a:t> 4.500</a:t>
            </a:r>
            <a:endParaRPr lang="en-GB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Ergebnis der Buchführung: Jahresabschluss</a:t>
            </a:r>
            <a:endParaRPr lang="en-GB" altLang="de-DE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3810000"/>
            <a:ext cx="8001000" cy="2819400"/>
          </a:xfrm>
        </p:spPr>
        <p:txBody>
          <a:bodyPr/>
          <a:lstStyle/>
          <a:p>
            <a:pPr marL="387350" indent="-387350">
              <a:lnSpc>
                <a:spcPct val="90000"/>
              </a:lnSpc>
              <a:buFontTx/>
              <a:buNone/>
            </a:pPr>
            <a:r>
              <a:rPr lang="de-DE" altLang="de-DE"/>
              <a:t>Dieser besteht aus</a:t>
            </a:r>
          </a:p>
          <a:p>
            <a:pPr marL="387350" indent="-387350">
              <a:lnSpc>
                <a:spcPct val="90000"/>
              </a:lnSpc>
            </a:pPr>
            <a:r>
              <a:rPr lang="de-DE" altLang="de-DE"/>
              <a:t>der Bilanz, die die </a:t>
            </a:r>
            <a:r>
              <a:rPr lang="de-DE" altLang="de-DE">
                <a:solidFill>
                  <a:schemeClr val="accent2"/>
                </a:solidFill>
              </a:rPr>
              <a:t>Bestände</a:t>
            </a:r>
            <a:r>
              <a:rPr lang="de-DE" altLang="de-DE"/>
              <a:t> an Vermögen und Schulden gegenüberstellt, und </a:t>
            </a:r>
          </a:p>
          <a:p>
            <a:pPr marL="387350" indent="-387350">
              <a:lnSpc>
                <a:spcPct val="90000"/>
              </a:lnSpc>
            </a:pPr>
            <a:r>
              <a:rPr lang="de-DE" altLang="de-DE"/>
              <a:t>der Gewinn- und Verlustrechnung (GuV), die den </a:t>
            </a:r>
            <a:r>
              <a:rPr lang="de-DE" altLang="de-DE">
                <a:solidFill>
                  <a:schemeClr val="accent2"/>
                </a:solidFill>
              </a:rPr>
              <a:t>Werte-Zuwachs</a:t>
            </a:r>
            <a:r>
              <a:rPr lang="de-DE" altLang="de-DE"/>
              <a:t> und die </a:t>
            </a:r>
            <a:r>
              <a:rPr lang="de-DE" altLang="de-DE">
                <a:solidFill>
                  <a:schemeClr val="accent2"/>
                </a:solidFill>
              </a:rPr>
              <a:t>Werteverringerung</a:t>
            </a:r>
            <a:r>
              <a:rPr lang="de-DE" altLang="de-DE"/>
              <a:t> in der Abrechnungsperiode im Überblick darstellt.</a:t>
            </a:r>
            <a:endParaRPr lang="en-GB" altLang="de-DE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838200" y="2438400"/>
            <a:ext cx="8001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charset="0"/>
              </a:defRPr>
            </a:lvl1pPr>
            <a:lvl2pPr marL="86360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2827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7018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charset="0"/>
              </a:defRPr>
            </a:lvl4pPr>
            <a:lvl5pPr marL="21209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charset="0"/>
              </a:defRPr>
            </a:lvl5pPr>
            <a:lvl6pPr marL="25781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charset="0"/>
              </a:defRPr>
            </a:lvl6pPr>
            <a:lvl7pPr marL="30353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charset="0"/>
              </a:defRPr>
            </a:lvl7pPr>
            <a:lvl8pPr marL="34925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charset="0"/>
              </a:defRPr>
            </a:lvl8pPr>
            <a:lvl9pPr marL="39497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buFontTx/>
              <a:buNone/>
            </a:pPr>
            <a:r>
              <a:rPr lang="de-DE" altLang="de-DE"/>
              <a:t>Am Ende eines Jahres werden die Zahlen aus der laufenden Buchführung zum </a:t>
            </a:r>
            <a:r>
              <a:rPr lang="de-DE" altLang="de-DE">
                <a:solidFill>
                  <a:schemeClr val="accent2"/>
                </a:solidFill>
              </a:rPr>
              <a:t>Jahresabschluss</a:t>
            </a:r>
            <a:r>
              <a:rPr lang="de-DE" altLang="de-DE"/>
              <a:t> zusammengeführt.</a:t>
            </a:r>
          </a:p>
          <a:p>
            <a:pPr>
              <a:buFontTx/>
              <a:buNone/>
            </a:pPr>
            <a:endParaRPr lang="de-DE" altLang="de-D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Buchführung = Erfassung von Geschäftsvorfällen</a:t>
            </a:r>
            <a:endParaRPr lang="en-GB" altLang="de-DE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514600"/>
            <a:ext cx="3810000" cy="4114800"/>
          </a:xfrm>
        </p:spPr>
        <p:txBody>
          <a:bodyPr/>
          <a:lstStyle/>
          <a:p>
            <a:r>
              <a:rPr lang="de-DE" altLang="de-DE"/>
              <a:t>In der laufenden Buchführung werden die Geschäftsvorfälle aber nicht in Bilanz und GuV-Rechnung selbst gebucht. 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514600"/>
            <a:ext cx="3810000" cy="4114800"/>
          </a:xfrm>
        </p:spPr>
        <p:txBody>
          <a:bodyPr/>
          <a:lstStyle/>
          <a:p>
            <a:r>
              <a:rPr lang="de-DE" altLang="de-DE" sz="2400"/>
              <a:t>Erfasst wird auf </a:t>
            </a:r>
            <a:r>
              <a:rPr lang="de-DE" altLang="de-DE" sz="2400">
                <a:solidFill>
                  <a:schemeClr val="accent2"/>
                </a:solidFill>
              </a:rPr>
              <a:t>Konten</a:t>
            </a:r>
            <a:r>
              <a:rPr lang="de-DE" altLang="de-DE" sz="2400"/>
              <a:t>.</a:t>
            </a:r>
            <a:endParaRPr lang="en-GB" altLang="de-DE" sz="2400"/>
          </a:p>
          <a:p>
            <a:pPr>
              <a:buFontTx/>
              <a:buNone/>
            </a:pPr>
            <a:endParaRPr lang="de-DE" altLang="de-DE" sz="2400"/>
          </a:p>
          <a:p>
            <a:pPr>
              <a:buFontTx/>
              <a:buNone/>
            </a:pPr>
            <a:r>
              <a:rPr lang="de-DE" altLang="de-DE" sz="2400"/>
              <a:t>Man unterscheidet</a:t>
            </a:r>
          </a:p>
          <a:p>
            <a:r>
              <a:rPr lang="de-DE" altLang="de-DE" sz="2400">
                <a:solidFill>
                  <a:schemeClr val="accent2"/>
                </a:solidFill>
              </a:rPr>
              <a:t>Bestandskonten </a:t>
            </a:r>
            <a:r>
              <a:rPr lang="de-DE" altLang="de-DE" sz="2400"/>
              <a:t>(für die Einzelpositionen der Bilanz)</a:t>
            </a:r>
          </a:p>
          <a:p>
            <a:r>
              <a:rPr lang="de-DE" altLang="de-DE" sz="2400">
                <a:solidFill>
                  <a:schemeClr val="accent2"/>
                </a:solidFill>
              </a:rPr>
              <a:t>Erfolgskonten </a:t>
            </a:r>
            <a:r>
              <a:rPr lang="de-DE" altLang="de-DE" sz="2400"/>
              <a:t>(für die Einzelpositionen der GuV)</a:t>
            </a:r>
            <a:endParaRPr lang="en-GB" altLang="de-DE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Unterscheidung von Geschäftsvorfällen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514600"/>
            <a:ext cx="3810000" cy="4114800"/>
          </a:xfrm>
        </p:spPr>
        <p:txBody>
          <a:bodyPr/>
          <a:lstStyle/>
          <a:p>
            <a:r>
              <a:rPr lang="de-DE" altLang="de-DE"/>
              <a:t>Kategorie 1</a:t>
            </a:r>
            <a:br>
              <a:rPr lang="de-DE" altLang="de-DE"/>
            </a:br>
            <a:r>
              <a:rPr lang="de-DE" altLang="de-DE">
                <a:solidFill>
                  <a:schemeClr val="accent2"/>
                </a:solidFill>
              </a:rPr>
              <a:t>erfolgsneutrale Geschäftsvorfälle</a:t>
            </a:r>
            <a:r>
              <a:rPr lang="de-DE" altLang="de-DE"/>
              <a:t/>
            </a:r>
            <a:br>
              <a:rPr lang="de-DE" altLang="de-DE"/>
            </a:br>
            <a:r>
              <a:rPr lang="de-DE" altLang="de-DE"/>
              <a:t/>
            </a:r>
            <a:br>
              <a:rPr lang="de-DE" altLang="de-DE"/>
            </a:br>
            <a:r>
              <a:rPr lang="de-DE" altLang="de-DE"/>
              <a:t>keine Auswirkung auf Gewinn oder Verlust</a:t>
            </a:r>
            <a:br>
              <a:rPr lang="de-DE" altLang="de-DE"/>
            </a:br>
            <a:r>
              <a:rPr lang="de-DE" altLang="de-DE"/>
              <a:t>(Nur Buchungen auf Bestandskonten)</a:t>
            </a:r>
            <a:endParaRPr lang="en-GB" altLang="de-DE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514600"/>
            <a:ext cx="3810000" cy="4114800"/>
          </a:xfrm>
        </p:spPr>
        <p:txBody>
          <a:bodyPr/>
          <a:lstStyle/>
          <a:p>
            <a:r>
              <a:rPr lang="de-DE" altLang="de-DE"/>
              <a:t>Kategorie 2</a:t>
            </a:r>
            <a:br>
              <a:rPr lang="de-DE" altLang="de-DE"/>
            </a:br>
            <a:r>
              <a:rPr lang="de-DE" altLang="de-DE">
                <a:solidFill>
                  <a:schemeClr val="accent2"/>
                </a:solidFill>
              </a:rPr>
              <a:t>erfolgswirksame Geschäftsvorfälle</a:t>
            </a:r>
            <a:r>
              <a:rPr lang="de-DE" altLang="de-DE"/>
              <a:t/>
            </a:r>
            <a:br>
              <a:rPr lang="de-DE" altLang="de-DE"/>
            </a:br>
            <a:r>
              <a:rPr lang="de-DE" altLang="de-DE"/>
              <a:t/>
            </a:r>
            <a:br>
              <a:rPr lang="de-DE" altLang="de-DE"/>
            </a:br>
            <a:r>
              <a:rPr lang="de-DE" altLang="de-DE"/>
              <a:t>mit Auswirkungen auf Gewinn oder Verlust</a:t>
            </a:r>
            <a:br>
              <a:rPr lang="de-DE" altLang="de-DE"/>
            </a:br>
            <a:r>
              <a:rPr lang="de-DE" altLang="de-DE"/>
              <a:t>(Buchungen auf Bestands- und Erfolgskonten)</a:t>
            </a:r>
            <a:endParaRPr lang="en-GB" altLang="de-D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Kontenarten</a:t>
            </a:r>
            <a:endParaRPr lang="en-GB" altLang="de-DE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5800" y="1752600"/>
            <a:ext cx="28956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Aktiva	           Passiva</a:t>
            </a:r>
            <a:endParaRPr lang="en-GB" altLang="de-DE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1000" y="44958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2"/>
                </a:solidFill>
              </a:rPr>
              <a:t>Aktivkonten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Soll	Haben</a:t>
            </a:r>
            <a:endParaRPr lang="en-GB" altLang="de-DE" sz="20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286000" y="44958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rgbClr val="CC00FF"/>
                </a:solidFill>
              </a:rPr>
              <a:t>Passivkonten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Soll	  Haben</a:t>
            </a:r>
            <a:endParaRPr lang="en-GB" altLang="de-DE" sz="2000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1143000" y="22098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2133600" y="22098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381000" y="50292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2362200" y="50292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1219200" y="50292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3276600" y="50292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876800" y="1738313"/>
            <a:ext cx="28956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GuV-Rechnung</a:t>
            </a:r>
          </a:p>
          <a:p>
            <a:pPr>
              <a:spcBef>
                <a:spcPct val="50000"/>
              </a:spcBef>
            </a:pPr>
            <a:r>
              <a:rPr lang="de-DE" altLang="de-DE"/>
              <a:t>Aufwand	Ertrag</a:t>
            </a:r>
            <a:endParaRPr lang="en-GB" altLang="de-DE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5029200" y="22098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6324600" y="22098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343400" y="4495800"/>
            <a:ext cx="2362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rgbClr val="FF0066"/>
                </a:solidFill>
              </a:rPr>
              <a:t>Aufwandskonten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Soll	    Haben</a:t>
            </a:r>
            <a:endParaRPr lang="en-GB" altLang="de-DE" sz="2000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781800" y="4495800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altLang="de-DE">
                <a:solidFill>
                  <a:schemeClr val="accent1"/>
                </a:solidFill>
              </a:rPr>
              <a:t>Ertragskonten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Soll	Haben</a:t>
            </a:r>
            <a:endParaRPr lang="en-GB" altLang="de-DE" sz="2000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4495800" y="5029200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6781800" y="50292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5410200" y="50292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7696200" y="50292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1066800" y="2895600"/>
            <a:ext cx="2286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2971800" y="2895600"/>
            <a:ext cx="3048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3" name="Line 23"/>
          <p:cNvSpPr>
            <a:spLocks noChangeShapeType="1"/>
          </p:cNvSpPr>
          <p:nvPr/>
        </p:nvSpPr>
        <p:spPr bwMode="auto">
          <a:xfrm flipH="1">
            <a:off x="5334000" y="2819400"/>
            <a:ext cx="381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7010400" y="2743200"/>
            <a:ext cx="60960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838200" y="35052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Bestandskonten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5105400" y="35052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/>
              <a:t>Erfolgskonten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Erfolgsneutrale Geschäftsvorfälle</a:t>
            </a:r>
            <a:endParaRPr lang="en-GB" altLang="de-DE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514600"/>
            <a:ext cx="2895600" cy="4114800"/>
          </a:xfrm>
        </p:spPr>
        <p:txBody>
          <a:bodyPr/>
          <a:lstStyle/>
          <a:p>
            <a:r>
              <a:rPr lang="de-DE" altLang="de-DE"/>
              <a:t>werden </a:t>
            </a:r>
            <a:r>
              <a:rPr lang="de-DE" altLang="de-DE">
                <a:solidFill>
                  <a:schemeClr val="accent2"/>
                </a:solidFill>
              </a:rPr>
              <a:t>nur auf Bestandskonten</a:t>
            </a:r>
            <a:r>
              <a:rPr lang="de-DE" altLang="de-DE"/>
              <a:t> gebucht.</a:t>
            </a:r>
          </a:p>
          <a:p>
            <a:endParaRPr lang="de-DE" altLang="de-DE"/>
          </a:p>
          <a:p>
            <a:r>
              <a:rPr lang="de-DE" altLang="de-DE"/>
              <a:t>Man unterscheidet vier Fallarten:</a:t>
            </a:r>
            <a:endParaRPr lang="en-GB" altLang="de-DE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733800" y="2133600"/>
            <a:ext cx="4724400" cy="4114800"/>
          </a:xfrm>
        </p:spPr>
        <p:txBody>
          <a:bodyPr/>
          <a:lstStyle/>
          <a:p>
            <a:r>
              <a:rPr lang="de-DE" altLang="de-DE" sz="2400">
                <a:solidFill>
                  <a:srgbClr val="FF0066"/>
                </a:solidFill>
              </a:rPr>
              <a:t>Aktivtausch</a:t>
            </a:r>
            <a:r>
              <a:rPr lang="de-DE" altLang="de-DE" sz="2400"/>
              <a:t>: Wertbewegungen zwischen zwei Aktivkonten</a:t>
            </a:r>
          </a:p>
          <a:p>
            <a:r>
              <a:rPr lang="de-DE" altLang="de-DE" sz="2400">
                <a:solidFill>
                  <a:srgbClr val="FF0066"/>
                </a:solidFill>
              </a:rPr>
              <a:t>Passivtausch</a:t>
            </a:r>
            <a:r>
              <a:rPr lang="de-DE" altLang="de-DE" sz="2400"/>
              <a:t>: Wertbewegungen zwischen zwei Passivkonten</a:t>
            </a:r>
          </a:p>
          <a:p>
            <a:r>
              <a:rPr lang="de-DE" altLang="de-DE" sz="2400">
                <a:solidFill>
                  <a:srgbClr val="FF0066"/>
                </a:solidFill>
              </a:rPr>
              <a:t>Bilanzverlängerung</a:t>
            </a:r>
            <a:r>
              <a:rPr lang="de-DE" altLang="de-DE" sz="2400"/>
              <a:t>: Zuwachs auf einem Aktiv- und auf einem Passivkonto</a:t>
            </a:r>
          </a:p>
          <a:p>
            <a:r>
              <a:rPr lang="de-DE" altLang="de-DE" sz="2400">
                <a:solidFill>
                  <a:srgbClr val="FF0066"/>
                </a:solidFill>
              </a:rPr>
              <a:t>Bilanzverkürzung</a:t>
            </a:r>
            <a:r>
              <a:rPr lang="de-DE" altLang="de-DE" sz="2400"/>
              <a:t>: Abnahme auf einem Aktiv- und auf einem Passivkonto</a:t>
            </a:r>
          </a:p>
          <a:p>
            <a:endParaRPr lang="en-GB" altLang="de-DE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Aktivtausch</a:t>
            </a:r>
            <a:endParaRPr lang="en-GB" altLang="de-DE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066800" y="1524000"/>
            <a:ext cx="71628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 </a:t>
            </a:r>
            <a:br>
              <a:rPr lang="de-DE" altLang="de-DE" sz="2000"/>
            </a:br>
            <a:r>
              <a:rPr lang="de-DE" altLang="de-DE" sz="2000"/>
              <a:t>gensgegenstände		50000	Passiva	 	52200 </a:t>
            </a:r>
            <a:br>
              <a:rPr lang="de-DE" altLang="de-DE" sz="2000"/>
            </a:br>
            <a:r>
              <a:rPr lang="de-DE" altLang="de-DE" sz="2000"/>
              <a:t> 	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Bank			  2000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rgbClr val="FF0066"/>
                </a:solidFill>
              </a:rPr>
              <a:t>Kasse			    200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Bilanzsumme		</a:t>
            </a:r>
            <a:r>
              <a:rPr lang="de-DE" altLang="de-DE" sz="2000">
                <a:solidFill>
                  <a:schemeClr val="accent2"/>
                </a:solidFill>
              </a:rPr>
              <a:t>52200</a:t>
            </a:r>
            <a:r>
              <a:rPr lang="de-DE" altLang="de-DE" sz="2000"/>
              <a:t>	Bilanzsumme	52200</a:t>
            </a:r>
            <a:endParaRPr lang="en-GB" altLang="de-DE" sz="2000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1219200" y="20574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4648200" y="20574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066800" y="4240213"/>
            <a:ext cx="71628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altLang="de-DE" sz="2000"/>
              <a:t>Bilanz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Diverse andere Vermö-		Diverse andere </a:t>
            </a:r>
            <a:br>
              <a:rPr lang="de-DE" altLang="de-DE" sz="2000"/>
            </a:br>
            <a:r>
              <a:rPr lang="de-DE" altLang="de-DE" sz="2000"/>
              <a:t>gensgegenstände		50000	Passiva	 	52200 </a:t>
            </a:r>
            <a:br>
              <a:rPr lang="de-DE" altLang="de-DE" sz="2000"/>
            </a:br>
            <a:r>
              <a:rPr lang="de-DE" altLang="de-DE" sz="2000"/>
              <a:t> 		</a:t>
            </a:r>
            <a:br>
              <a:rPr lang="de-DE" altLang="de-DE" sz="2000"/>
            </a:br>
            <a:r>
              <a:rPr lang="de-DE" altLang="de-DE" sz="2000">
                <a:solidFill>
                  <a:srgbClr val="FF0066"/>
                </a:solidFill>
              </a:rPr>
              <a:t>Bank			  1800</a:t>
            </a:r>
            <a:br>
              <a:rPr lang="de-DE" altLang="de-DE" sz="2000">
                <a:solidFill>
                  <a:srgbClr val="FF0066"/>
                </a:solidFill>
              </a:rPr>
            </a:br>
            <a:r>
              <a:rPr lang="de-DE" altLang="de-DE" sz="2000">
                <a:solidFill>
                  <a:srgbClr val="FF0066"/>
                </a:solidFill>
              </a:rPr>
              <a:t>Kasse			    400</a:t>
            </a:r>
          </a:p>
          <a:p>
            <a:pPr>
              <a:spcBef>
                <a:spcPct val="50000"/>
              </a:spcBef>
            </a:pPr>
            <a:r>
              <a:rPr lang="de-DE" altLang="de-DE" sz="2000"/>
              <a:t>Bilanzsumme		</a:t>
            </a:r>
            <a:r>
              <a:rPr lang="de-DE" altLang="de-DE" sz="2000">
                <a:solidFill>
                  <a:schemeClr val="accent2"/>
                </a:solidFill>
              </a:rPr>
              <a:t>52200</a:t>
            </a:r>
            <a:r>
              <a:rPr lang="de-DE" altLang="de-DE" sz="2000"/>
              <a:t>	Bilanzsumme	52200</a:t>
            </a:r>
            <a:endParaRPr lang="en-GB" altLang="de-DE" sz="2000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4648200" y="4800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1219200" y="4800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1219200" y="36576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1219200" y="64008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304800" y="3200400"/>
            <a:ext cx="685800" cy="297180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3733800" y="5791200"/>
            <a:ext cx="0" cy="457200"/>
          </a:xfrm>
          <a:prstGeom prst="line">
            <a:avLst/>
          </a:prstGeom>
          <a:noFill/>
          <a:ln w="9525">
            <a:solidFill>
              <a:srgbClr val="339966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2066</Words>
  <Application>Microsoft Office PowerPoint</Application>
  <PresentationFormat>On-screen Show (4:3)</PresentationFormat>
  <Paragraphs>456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Standarddesign</vt:lpstr>
      <vt:lpstr>Buchführung ist  gar nicht so schwer</vt:lpstr>
      <vt:lpstr>Buchführung = Erfassung von Geschäftsvorfällen</vt:lpstr>
      <vt:lpstr>Drei Grundformen</vt:lpstr>
      <vt:lpstr>Ergebnis der Buchführung: Jahresabschluss</vt:lpstr>
      <vt:lpstr>Buchführung = Erfassung von Geschäftsvorfällen</vt:lpstr>
      <vt:lpstr>Unterscheidung von Geschäftsvorfällen</vt:lpstr>
      <vt:lpstr>Kontenarten</vt:lpstr>
      <vt:lpstr>Erfolgsneutrale Geschäftsvorfälle</vt:lpstr>
      <vt:lpstr>Aktivtausch</vt:lpstr>
      <vt:lpstr>Passivtausch</vt:lpstr>
      <vt:lpstr>Bilanzverlängerung</vt:lpstr>
      <vt:lpstr>Bilanzverkürzung</vt:lpstr>
      <vt:lpstr>Buchungslogik 1</vt:lpstr>
      <vt:lpstr>Buchungslogik 2</vt:lpstr>
      <vt:lpstr>Buchungslogik 3</vt:lpstr>
      <vt:lpstr>Buchungslogik 4</vt:lpstr>
      <vt:lpstr>Buchungslogik 5</vt:lpstr>
      <vt:lpstr>Buchungslogik 6</vt:lpstr>
      <vt:lpstr>Buchungslogik 7</vt:lpstr>
      <vt:lpstr>Erfolgswirksame Geschäftsvorfälle</vt:lpstr>
      <vt:lpstr>Buchungslogik 8 - Aufwendungen</vt:lpstr>
      <vt:lpstr>Buchungslogik 9 - Erträge</vt:lpstr>
      <vt:lpstr>Eselsbrücken zur Zuordnung, auf welcher Kontoseite Erträge bzw. Aufwendungen gebucht werden:</vt:lpstr>
      <vt:lpstr>Eselsbrücke A: Umkehrschluss 1</vt:lpstr>
      <vt:lpstr>Eselsbrücke A: Umkehrschluss 2</vt:lpstr>
      <vt:lpstr>Eselsbrücke B: Ableitung aus dem Eigenkapitalkonto</vt:lpstr>
      <vt:lpstr>Kontenabschluss</vt:lpstr>
      <vt:lpstr>Abschlussbuchungen Bestandskonten</vt:lpstr>
      <vt:lpstr>Abschlussbuchungen Erfolgskonten</vt:lpstr>
      <vt:lpstr>Übersicht</vt:lpstr>
      <vt:lpstr>Und die Merksätze ...</vt:lpstr>
      <vt:lpstr>Kleiner Praxisfall</vt:lpstr>
      <vt:lpstr>Praxisfall: Einrichtung von Konten</vt:lpstr>
      <vt:lpstr>Praxisfall: Buchen der Anfangsbestände</vt:lpstr>
      <vt:lpstr>Praxisfall: Buchung Ertrag</vt:lpstr>
      <vt:lpstr>Praxisfall: Buchungen Aufwand</vt:lpstr>
      <vt:lpstr>Achtung: Ein Problem!</vt:lpstr>
      <vt:lpstr>Abschlussbuchungen Erfolgskonten</vt:lpstr>
      <vt:lpstr>Abschlussbuchungen Bestandskonten</vt:lpstr>
    </vt:vector>
  </TitlesOfParts>
  <Company>HS-Bremen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Buchungslogik</dc:title>
  <dc:creator>Dey</dc:creator>
  <cp:lastModifiedBy>Pashankar, Smita, Crest</cp:lastModifiedBy>
  <cp:revision>40</cp:revision>
  <dcterms:created xsi:type="dcterms:W3CDTF">2002-08-16T15:54:27Z</dcterms:created>
  <dcterms:modified xsi:type="dcterms:W3CDTF">2017-04-27T16:16:01Z</dcterms:modified>
</cp:coreProperties>
</file>