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37" r:id="rId2"/>
    <p:sldId id="259" r:id="rId3"/>
    <p:sldId id="262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4" r:id="rId3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873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5617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5321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7000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743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3525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8449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6243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0819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9975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5375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96374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1129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46806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9095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8638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93701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43305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2616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13396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960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313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8694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4564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5812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7408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988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246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9/14/2017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9/14/2017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661993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1: </a:t>
            </a:r>
            <a:r>
              <a:rPr lang="en-US" dirty="0">
                <a:solidFill>
                  <a:srgbClr val="FF0000"/>
                </a:solidFill>
              </a:rPr>
              <a:t>Experimental Digital Forensics of Subscriber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Identification Module (SIM) </a:t>
            </a:r>
            <a:r>
              <a:rPr lang="en-US" dirty="0" smtClean="0">
                <a:solidFill>
                  <a:srgbClr val="FF0000"/>
                </a:solidFill>
              </a:rPr>
              <a:t>Card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0320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20822"/>
            <a:ext cx="8340446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Example Cont.:-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select 3F00 using the command “A0A40000023F00” where 3F00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is the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address for the root directory.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select 7F10 under 3F00 using the command “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A0A40000027F10” where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7F10 is the directory holding the requested files.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select 6F42 under 7F10 using the command “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A0A40000026F42” where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6F42 is the requested file under the directory.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update record 1 of 6F42 to “534D532043454E545245FFFFE1FFF...”</a:t>
            </a:r>
            <a:endParaRPr lang="it-IT" sz="24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177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139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Well defined API from GSM standard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These APIs have two types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API for specific information on SIM</a:t>
            </a:r>
          </a:p>
          <a:p>
            <a:pPr marL="1841500" lvl="3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</a:t>
            </a:r>
            <a:r>
              <a:rPr lang="it-IT" sz="2400" spc="-10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AT+CCID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General purpose API which relate to memory address</a:t>
            </a:r>
          </a:p>
          <a:p>
            <a:pPr marL="1841500" lvl="3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</a:t>
            </a:r>
            <a:r>
              <a:rPr lang="it-IT" sz="2400" spc="-10" dirty="0">
                <a:solidFill>
                  <a:srgbClr val="FFFFFF"/>
                </a:solidFill>
                <a:latin typeface="Arial"/>
                <a:cs typeface="Arial"/>
              </a:rPr>
              <a:t>: AT+CRSM=176,12258,0,0,10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7738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Request Command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AT+CRSM=&lt;command&gt;[,&lt;filed&gt;[,&lt;P1&gt;,&lt;P2&gt;[,&lt;data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&gt;]]]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91" y="2743200"/>
            <a:ext cx="8188046" cy="261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88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Response Command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+&lt;command&gt;: &lt;SW1&gt;, &lt;SW2&gt;[, &lt;response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&gt;]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&lt;command&gt;: Note for executed command.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&lt;SW1, SW2&gt;: Represent the response status which could indicate correct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execution or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error with the execution. Using both SW1 and SW2 we can identify the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error from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non-supported commands, incorrect parameters, or denied permission.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The size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for both SW1 and SW2 is two bytes length. Table 4 summarizes the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possible different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response values for SW1, SW2.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&lt;response&gt;: This field hold the data extracted from the SIM card as a result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of command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execution.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2101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Command Execution State 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After each command execution included in command response.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command state represented by two values, SW1, SW2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Both values indicate the execution state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80" y="4191000"/>
            <a:ext cx="8000745" cy="135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37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3553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vs APDU Commands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 can only be used if the SIM reader supports PC/SC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specifications, however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AT commands can be used with standard communication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protocols like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serial communication.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and AT commands have the same structure with different implementation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, however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commands have more functionality over AT commands.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commands are an abstraction layer for APDU commands where they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have limited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functionality mapping.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commands will require knowing the SIM behavior, structure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and command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sequence in order to extract the needed information which can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be achieved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with executing multiple commands; however using AT commands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will allow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data retrieval with a single command.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Installing/uninstalling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new software “applet” requires the use of APDU commands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where there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is no AT commands for installing or un-installing applets from SIM card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583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cards file system consists of three types identifiers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Main Files (MF):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reside at memory address 0x3F00. MF are considered the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root directory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SIM file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Dedicated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Files (DF):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represent the application level for each service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provided by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SIM such as directories.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Elementary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Files (EF):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hold the actual information which needs to be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for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digital forensics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819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file can have one of five permissions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Always: the file is valid without any permissions and always accessible.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Card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Holder Verification 1(CHV1): the file is protected by user’s PIN code.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CHV2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the file is protected by user’s PIN2 code.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Admin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(ADM): the file can only be accessed after having the appropriate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administrative authority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NEVER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the file cannot be accessed.</a:t>
            </a:r>
            <a:endParaRPr lang="en-US" sz="24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501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663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Elementary File can has one of three data structure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Transparent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An EF with a transparent structure consists of a sequence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bytes.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When reading or updating, the sequence of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bytes to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be acted upon is referenced by a relative address (offset), and the number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bytes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be read or updated. The total data length of the EF’s body indicated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 the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EF’s header.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Linear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fixed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An EF with a linear fixed structure consists of a sequence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records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that have the same (fixed)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length.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Cyclic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Cyclic files are used for storing records in chronological order.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When all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records are used for storage, then the next storage of data shall overwrite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 oldest information.</a:t>
            </a:r>
          </a:p>
        </p:txBody>
      </p:sp>
    </p:spTree>
    <p:extLst>
      <p:ext uri="{BB962C8B-B14F-4D97-AF65-F5344CB8AC3E}">
        <p14:creationId xmlns:p14="http://schemas.microsoft.com/office/powerpoint/2010/main" val="1783468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file identifier has file header which specify the file properties.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There are two forms of file header based on SIM type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SIM/USIM: which is 15 byte header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2" algn="just">
              <a:buClr>
                <a:srgbClr val="DF773B"/>
              </a:buClr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UICC: which is variable header length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264" y="2667000"/>
            <a:ext cx="7312652" cy="1488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948" y="4567470"/>
            <a:ext cx="7411968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5" dirty="0">
                <a:solidFill>
                  <a:srgbClr val="FFFFFF"/>
                </a:solidFill>
                <a:latin typeface="Arial"/>
                <a:cs typeface="Arial"/>
              </a:rPr>
              <a:t>SIM Cards Overview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Developing Environment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Communication Protocols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File System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Acquisition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 Forensic Methodology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SMS Forensic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Experimental Results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References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Agenda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609203" y="6627736"/>
            <a:ext cx="55244" cy="85725"/>
          </a:xfrm>
          <a:custGeom>
            <a:avLst/>
            <a:gdLst/>
            <a:ahLst/>
            <a:cxnLst/>
            <a:rect l="l" t="t" r="r" b="b"/>
            <a:pathLst>
              <a:path w="55245" h="85725">
                <a:moveTo>
                  <a:pt x="47244" y="66713"/>
                </a:moveTo>
                <a:lnTo>
                  <a:pt x="30352" y="66713"/>
                </a:lnTo>
                <a:lnTo>
                  <a:pt x="30352" y="85483"/>
                </a:lnTo>
                <a:lnTo>
                  <a:pt x="47244" y="85483"/>
                </a:lnTo>
                <a:lnTo>
                  <a:pt x="47244" y="66713"/>
                </a:lnTo>
                <a:close/>
              </a:path>
              <a:path w="55245" h="85725">
                <a:moveTo>
                  <a:pt x="47244" y="0"/>
                </a:moveTo>
                <a:lnTo>
                  <a:pt x="39750" y="0"/>
                </a:lnTo>
                <a:lnTo>
                  <a:pt x="0" y="53924"/>
                </a:lnTo>
                <a:lnTo>
                  <a:pt x="0" y="66713"/>
                </a:lnTo>
                <a:lnTo>
                  <a:pt x="54991" y="66713"/>
                </a:lnTo>
                <a:lnTo>
                  <a:pt x="54991" y="53924"/>
                </a:lnTo>
                <a:lnTo>
                  <a:pt x="5969" y="53924"/>
                </a:lnTo>
                <a:lnTo>
                  <a:pt x="30352" y="20878"/>
                </a:lnTo>
                <a:lnTo>
                  <a:pt x="47244" y="20878"/>
                </a:lnTo>
                <a:lnTo>
                  <a:pt x="47244" y="0"/>
                </a:lnTo>
                <a:close/>
              </a:path>
              <a:path w="55245" h="85725">
                <a:moveTo>
                  <a:pt x="47244" y="20878"/>
                </a:moveTo>
                <a:lnTo>
                  <a:pt x="30352" y="20878"/>
                </a:lnTo>
                <a:lnTo>
                  <a:pt x="30352" y="53924"/>
                </a:lnTo>
                <a:lnTo>
                  <a:pt x="47244" y="53924"/>
                </a:lnTo>
                <a:lnTo>
                  <a:pt x="47244" y="208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Data Acquisition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general </a:t>
            </a: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purpose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commands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Brute Force the memory addresses range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Extracting the file identifiers header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Reading file data based one file type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8531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Forensic Methodology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85" y="1851526"/>
            <a:ext cx="840486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42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SMS Forensic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Commonly used 40 location for SMS on SIM card each record of size 176 byte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SMS file identifier is cyclic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record has two parts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Frist byte is the status for identifying the SMS type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 remaining 175 for payload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If the first byte is “00” then its and empty record and the payload will be set initially to “FF”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case of SMS deletion the record will be reinitialized to its original values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361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1: Old/Fresh SIM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Forensic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SIM CCID, IMSI, SMS, Phonebook, PIN status, and others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6" y="2438400"/>
            <a:ext cx="7667625" cy="838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86" y="3294529"/>
            <a:ext cx="7667625" cy="1145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68" y="4457983"/>
            <a:ext cx="7667625" cy="8277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86" y="5303615"/>
            <a:ext cx="7667625" cy="10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29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2: Blank SIM Forensic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After adding some random data we tried to extract it again.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20" y="2895600"/>
            <a:ext cx="809405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31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3: PIN Key Enabled/Disabled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Forensic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When PIN key is enabled all the data are protected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When PIN key is disabled we can retrieve the information form the SIM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61" y="2521017"/>
            <a:ext cx="7381875" cy="1343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061" y="5181600"/>
            <a:ext cx="7317162" cy="94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63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4: Timeline and Event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Reconstruction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this experiment we sent, received and removed some SMSs to build Timeline for the saved SMSs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692" y="2971800"/>
            <a:ext cx="7242289" cy="3276600"/>
          </a:xfrm>
          <a:prstGeom prst="rect">
            <a:avLst/>
          </a:prstGeom>
        </p:spPr>
      </p:pic>
      <p:sp>
        <p:nvSpPr>
          <p:cNvPr id="11" name="Flowchart: Punched Tape 10"/>
          <p:cNvSpPr/>
          <p:nvPr/>
        </p:nvSpPr>
        <p:spPr>
          <a:xfrm>
            <a:off x="2576740" y="3307684"/>
            <a:ext cx="1351187" cy="742799"/>
          </a:xfrm>
          <a:prstGeom prst="flowChartPunchedTap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Empty Location</a:t>
            </a:r>
            <a:endParaRPr lang="en-US" dirty="0"/>
          </a:p>
        </p:txBody>
      </p:sp>
      <p:sp>
        <p:nvSpPr>
          <p:cNvPr id="12" name="Flowchart: Punched Tape 11"/>
          <p:cNvSpPr/>
          <p:nvPr/>
        </p:nvSpPr>
        <p:spPr>
          <a:xfrm>
            <a:off x="4826837" y="3435532"/>
            <a:ext cx="1351187" cy="742799"/>
          </a:xfrm>
          <a:prstGeom prst="flowChartPunchedTap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Received SMS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329447" y="3505200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903999" y="4203490"/>
            <a:ext cx="35640" cy="333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462138" y="4120433"/>
            <a:ext cx="40292" cy="3839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86524" y="4056430"/>
            <a:ext cx="178404" cy="3139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78173" y="3909201"/>
            <a:ext cx="554243" cy="3139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331386" y="3679082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351859" y="3850404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73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5: SIM/USIM Header Extraction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two different file types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Elementary file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List of records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20" y="3148071"/>
            <a:ext cx="7999879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Conclusion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can be extracted as long as PIN key is not active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SMS can be recovered as long as it has not been deleted or overwritten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commands are easy to use but has limited functionality however it has no dependency on hardware so USB modem can be used as SIM reader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PIN key has only 3 attempts after that the SIM is locked and can only be unlocked using PK which has also 3 attempts and then the SIM is destroyed.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3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References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909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AbdelAzim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M., 2016.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Simanalyzer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Tool. https://github.com/Tabaz/SIMAnalyzer.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Casadei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F.,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Savoldi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A.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Gubian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P., 2006. Forensics and SIM cards: an Overview. International Journal of Digital Evidence, 5(1), pp.1-21.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100 977 v8.14.0, 2007. Digital cellular telecommunications system (Phase 2+); Specification of the Subscriber Identity Module-Mobile Equipment (SIM-ME) Interface. ETSI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Standards,European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131 102 V4.15.0, 2005. Universal Mobile Telecommunications System (UMTS); Characteristics of the USIM application, European Telecommunications Standards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Institutee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100 916 V7.8.0, 2003. Digital cellular telecommunications system; AT command set for GSM Mobile Equipment (ME), European Telecommunications Standards Institute.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143 019 V5.6.0, 2003. Digital cellular telecommunications system (Phase 2+); Subscriber Identity Module Application Programming Interface (SIM API) for Java Card; ETSI Standards, European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100 901 V7.5.0, 2001. Digital cellular telecommunications systems (Phase 2+), technical realization of the short message service (SMS) point-to-point (PP), European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Guo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H., Smart cards and their operating systems.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Ibrahim, N., Al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Naqbi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N., Iqbal, F.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AlFandi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O., 2016. SIM Card Forensics: Digital Evidence.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I. Oracle, Java card technology, http://www.oracle.com/technetwork/java/embedded/javacard/overview/getstarted-1970079.html.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I. Sun Microsystems, 1998. Java Card Applet Developers Guide.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Jansen, W.A.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Delaitre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A., 2007, October. Reference material for assessing forensic SIM tools. Security Technology, 2007 41st Annual IEEE International Carnahan Conference on Security Technology (pp. 227-234). IEEE.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Jansen, W. and Ayers, R., 2006, January. Forensic software tools for cell phone subscriber identity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modules.In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Proceedings of the Conference on Digital Forensics, Security and Law (p. 93). Association of Digital Forensics, Security and Law.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Osmocom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Osmocom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simtrace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http://bb.osmocom.org/trac/wiki/SIMtrace.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Rankl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W. and Effing, W., 2004. Smart card handbook. John Wiley &amp; Sons.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Thakur, R.,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Chourasia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K. and Singh, B., 2012. Cellular Phone Forensics. International Journal of Scientific and Research Publications, 2(8).</a:t>
            </a:r>
          </a:p>
        </p:txBody>
      </p:sp>
    </p:spTree>
    <p:extLst>
      <p:ext uri="{BB962C8B-B14F-4D97-AF65-F5344CB8AC3E}">
        <p14:creationId xmlns:p14="http://schemas.microsoft.com/office/powerpoint/2010/main" val="5516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Cards 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7548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Properties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Subset of smart cards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Stand alone embedded system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Consists of EEPROM, Processor, FLASH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SIM Usage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GPS devices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Identifying the user over cellular network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Cards </a:t>
            </a:r>
            <a:r>
              <a:rPr lang="en-US" sz="4000" spc="-20" dirty="0" smtClean="0">
                <a:solidFill>
                  <a:srgbClr val="FF0000"/>
                </a:solidFill>
              </a:rPr>
              <a:t>Overview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0928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Literature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survey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No public research related to SIM cards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Available forensic tools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Outdated and unsupported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Not an open-source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Customized to a specific hardware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140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Development Environment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3553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90% of used smart cards including SIM cards use JAVA card.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Java card is based on four main components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Java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virtual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machine: used for application installation and defining the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features and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services.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Java runtime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which handles context switching between applications.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Java API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which is a set of classes and interfaces to allow the application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to use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card services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Java Card Programming Language: Java cards inherit its security measures from Java programming. This environment allows multi application to be installed and run, which allow developing application or even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malwares.</a:t>
            </a:r>
            <a:endParaRPr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85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200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cards relay on two major protocols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Application Protocol Data Unit (APDU)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Communication consist of a series of commands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Request Command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Response Command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912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1600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By constructing the command byte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Based on PC/SC standrd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Request Command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39" y="2819400"/>
            <a:ext cx="7738319" cy="254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95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APDU Response Command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86000"/>
            <a:ext cx="7550956" cy="134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5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Example:-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If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want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update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one record at the address “6F42” then we have to follow the following set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of instructions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49" y="3505200"/>
            <a:ext cx="72009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09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2041</TotalTime>
  <Words>1839</Words>
  <Application>Microsoft Office PowerPoint</Application>
  <PresentationFormat>On-screen Show (4:3)</PresentationFormat>
  <Paragraphs>194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Office Theme</vt:lpstr>
      <vt:lpstr>Chapter 1: Experimental Digital Forensics of Subscriber Identification Module (SIM) Card</vt:lpstr>
      <vt:lpstr>PowerPoint Presentation</vt:lpstr>
      <vt:lpstr>SIM Cards Overview</vt:lpstr>
      <vt:lpstr>SIM Cards Overview</vt:lpstr>
      <vt:lpstr>Development Environment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File System</vt:lpstr>
      <vt:lpstr>SIM File System</vt:lpstr>
      <vt:lpstr>SIM File System</vt:lpstr>
      <vt:lpstr>SIM File System</vt:lpstr>
      <vt:lpstr>Data Acquisition</vt:lpstr>
      <vt:lpstr>Forensic Methodology</vt:lpstr>
      <vt:lpstr>SMS Forensic</vt:lpstr>
      <vt:lpstr>Experimental Results</vt:lpstr>
      <vt:lpstr>Experimental Results</vt:lpstr>
      <vt:lpstr>Experimental Results</vt:lpstr>
      <vt:lpstr>Experimental Results</vt:lpstr>
      <vt:lpstr>Experimental Results</vt:lpstr>
      <vt:lpstr>Conclusion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levent1</cp:lastModifiedBy>
  <cp:revision>28</cp:revision>
  <dcterms:created xsi:type="dcterms:W3CDTF">2017-08-17T13:30:46Z</dcterms:created>
  <dcterms:modified xsi:type="dcterms:W3CDTF">2017-09-14T17:01:41Z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