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337" r:id="rId2"/>
    <p:sldId id="259" r:id="rId3"/>
    <p:sldId id="262" r:id="rId4"/>
    <p:sldId id="338" r:id="rId5"/>
    <p:sldId id="339" r:id="rId6"/>
    <p:sldId id="340" r:id="rId7"/>
    <p:sldId id="342" r:id="rId8"/>
    <p:sldId id="341" r:id="rId9"/>
    <p:sldId id="343" r:id="rId10"/>
    <p:sldId id="344" r:id="rId11"/>
    <p:sldId id="345" r:id="rId12"/>
    <p:sldId id="346" r:id="rId13"/>
    <p:sldId id="347" r:id="rId14"/>
    <p:sldId id="348" r:id="rId15"/>
    <p:sldId id="349" r:id="rId16"/>
    <p:sldId id="358" r:id="rId17"/>
    <p:sldId id="359" r:id="rId18"/>
    <p:sldId id="356" r:id="rId19"/>
    <p:sldId id="357" r:id="rId20"/>
    <p:sldId id="350" r:id="rId21"/>
    <p:sldId id="351" r:id="rId22"/>
    <p:sldId id="352" r:id="rId23"/>
    <p:sldId id="353" r:id="rId24"/>
    <p:sldId id="354" r:id="rId25"/>
    <p:sldId id="355" r:id="rId26"/>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599"/>
  </p:normalViewPr>
  <p:slideViewPr>
    <p:cSldViewPr>
      <p:cViewPr>
        <p:scale>
          <a:sx n="62" d="100"/>
          <a:sy n="62" d="100"/>
        </p:scale>
        <p:origin x="-1482" y="-126"/>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355819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8950" y="857250"/>
            <a:ext cx="3086100" cy="2314575"/>
          </a:xfrm>
          <a:prstGeom prst="rect">
            <a:avLst/>
          </a:prstGeom>
          <a:noFill/>
          <a:ln w="12700">
            <a:solidFill>
              <a:prstClr val="black"/>
            </a:solidFill>
          </a:ln>
        </p:spPr>
      </p:sp>
      <p:sp>
        <p:nvSpPr>
          <p:cNvPr id="3" name="Notes Placeholder 2"/>
          <p:cNvSpPr>
            <a:spLocks noGrp="1"/>
          </p:cNvSpPr>
          <p:nvPr>
            <p:ph type="body" idx="1"/>
          </p:nvPr>
        </p:nvSpPr>
        <p:spPr>
          <a:xfrm>
            <a:off x="914400" y="3300413"/>
            <a:ext cx="7315200" cy="2700337"/>
          </a:xfrm>
          <a:prstGeom prst="rect">
            <a:avLst/>
          </a:prstGeom>
        </p:spPr>
        <p:txBody>
          <a:bodyPr/>
          <a:lstStyle/>
          <a:p>
            <a:endParaRPr lang="en-US"/>
          </a:p>
        </p:txBody>
      </p:sp>
    </p:spTree>
    <p:extLst>
      <p:ext uri="{BB962C8B-B14F-4D97-AF65-F5344CB8AC3E}">
        <p14:creationId xmlns:p14="http://schemas.microsoft.com/office/powerpoint/2010/main" xmlns="" val="613046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a:noFill/>
          <a:ln w="12700">
            <a:solidFill>
              <a:prstClr val="black"/>
            </a:solidFill>
          </a:ln>
        </p:spPr>
      </p:sp>
      <p:sp>
        <p:nvSpPr>
          <p:cNvPr id="3" name="Notes Placeholder 2"/>
          <p:cNvSpPr>
            <a:spLocks noGrp="1"/>
          </p:cNvSpPr>
          <p:nvPr>
            <p:ph type="body" idx="1"/>
          </p:nvPr>
        </p:nvSpPr>
        <p:spPr>
          <a:xfrm>
            <a:off x="914400" y="3257550"/>
            <a:ext cx="7315200" cy="3086100"/>
          </a:xfrm>
          <a:prstGeom prst="rect">
            <a:avLst/>
          </a:prstGeom>
        </p:spPr>
        <p:txBody>
          <a:bodyPr>
            <a:normAutofit/>
          </a:bodyPr>
          <a:lstStyle/>
          <a:p>
            <a:endParaRPr lang="en-C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42FA2BD3-DDA8-9E42-8E75-197DCEC9D88E}" type="datetime1">
              <a:rPr lang="en-US" smtClean="0"/>
              <a:pPr/>
              <a:t>8/23/2017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B22EC1C1-D546-8E41-BC1B-43E8C6372879}" type="datetime1">
              <a:rPr lang="en-US" smtClean="0"/>
              <a:pPr/>
              <a:t>8/23/2017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sz="half" idx="2"/>
          </p:nvPr>
        </p:nvSpPr>
        <p:spPr>
          <a:xfrm>
            <a:off x="273811" y="1125402"/>
            <a:ext cx="3940175" cy="3534410"/>
          </a:xfrm>
          <a:prstGeom prst="rect">
            <a:avLst/>
          </a:prstGeom>
        </p:spPr>
        <p:txBody>
          <a:bodyPr wrap="square" lIns="0" tIns="0" rIns="0" bIns="0">
            <a:spAutoFit/>
          </a:bodyPr>
          <a:lstStyle>
            <a:lvl1pPr>
              <a:defRPr sz="1800" b="0" i="0">
                <a:solidFill>
                  <a:schemeClr val="bg1"/>
                </a:solidFill>
                <a:latin typeface="Arial"/>
                <a:cs typeface="Arial"/>
              </a:defRPr>
            </a:lvl1pPr>
          </a:lstStyle>
          <a:p>
            <a:endParaRPr/>
          </a:p>
        </p:txBody>
      </p:sp>
      <p:sp>
        <p:nvSpPr>
          <p:cNvPr id="4" name="Holder 4"/>
          <p:cNvSpPr>
            <a:spLocks noGrp="1"/>
          </p:cNvSpPr>
          <p:nvPr>
            <p:ph sz="half" idx="3"/>
          </p:nvPr>
        </p:nvSpPr>
        <p:spPr>
          <a:xfrm>
            <a:off x="4842128" y="1309930"/>
            <a:ext cx="3769995" cy="4760595"/>
          </a:xfrm>
          <a:prstGeom prst="rect">
            <a:avLst/>
          </a:prstGeom>
        </p:spPr>
        <p:txBody>
          <a:bodyPr wrap="square" lIns="0" tIns="0" rIns="0" bIns="0">
            <a:spAutoFit/>
          </a:bodyPr>
          <a:lstStyle>
            <a:lvl1pPr>
              <a:defRPr sz="1100" b="0" i="0">
                <a:solidFill>
                  <a:schemeClr val="bg1"/>
                </a:solidFill>
                <a:latin typeface="Arial"/>
                <a:cs typeface="Arial"/>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433D21A9-A272-8945-839E-AF81344B8AD8}" type="datetime1">
              <a:rPr lang="en-US" smtClean="0"/>
              <a:pPr/>
              <a:t>8/23/2017</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59697BBF-B566-8949-BB65-E637AA1F7546}" type="datetime1">
              <a:rPr lang="en-US" smtClean="0"/>
              <a:pPr/>
              <a:t>8/23/2017</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9EF6CA2E-8BB6-1B42-A6A7-0AB69444D1F0}" type="datetime1">
              <a:rPr lang="en-US" smtClean="0"/>
              <a:pPr/>
              <a:t>8/23/2017</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1026">
              <a:srgbClr val="00B0F0"/>
            </a:gs>
            <a:gs pos="0">
              <a:schemeClr val="accent1">
                <a:lumMod val="5000"/>
                <a:lumOff val="95000"/>
              </a:schemeClr>
            </a:gs>
            <a:gs pos="65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270154" y="329181"/>
            <a:ext cx="8603691" cy="804544"/>
          </a:xfrm>
          <a:prstGeom prst="rect">
            <a:avLst/>
          </a:prstGeom>
        </p:spPr>
        <p:txBody>
          <a:bodyPr wrap="square" lIns="0" tIns="0" rIns="0" bIns="0">
            <a:spAutoFit/>
          </a:bodyPr>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a:xfrm>
            <a:off x="383540" y="1190236"/>
            <a:ext cx="8376919" cy="4786630"/>
          </a:xfrm>
          <a:prstGeom prst="rect">
            <a:avLst/>
          </a:prstGeom>
        </p:spPr>
        <p:txBody>
          <a:bodyPr wrap="square" lIns="0" tIns="0" rIns="0" bIns="0">
            <a:spAutoFit/>
          </a:bodyPr>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8CA26862-02A3-6A4B-8D7A-5134ABB87F60}" type="datetime1">
              <a:rPr lang="en-US" smtClean="0"/>
              <a:pPr/>
              <a:t>8/23/2017</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pPr/>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1728219"/>
          </a:xfrm>
        </p:spPr>
        <p:txBody>
          <a:bodyPr/>
          <a:lstStyle/>
          <a:p>
            <a:pPr algn="ctr" rtl="0"/>
            <a:r>
              <a:rPr lang="en-US" dirty="0" smtClean="0">
                <a:solidFill>
                  <a:srgbClr val="FF0000"/>
                </a:solidFill>
              </a:rPr>
              <a:t>Chapter 2: </a:t>
            </a:r>
            <a:r>
              <a:rPr lang="en-CA" dirty="0" smtClean="0">
                <a:solidFill>
                  <a:srgbClr val="FF0000"/>
                </a:solidFill>
              </a:rPr>
              <a:t>A Survey and Taxonomy on Data and Pre-processing Techniques of Intrusion Detection Systems</a:t>
            </a:r>
            <a:r>
              <a:rPr lang="en-US" dirty="0" smtClean="0">
                <a:solidFill>
                  <a:srgbClr val="FF0000"/>
                </a:solidFill>
              </a:rPr>
              <a:t/>
            </a:r>
            <a:br>
              <a:rPr lang="en-US" dirty="0" smtClean="0">
                <a:solidFill>
                  <a:srgbClr val="FF0000"/>
                </a:solidFill>
              </a:rPr>
            </a:br>
            <a:endParaRPr lang="en-US" dirty="0">
              <a:solidFill>
                <a:srgbClr val="FF0000"/>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349500" y="2514600"/>
            <a:ext cx="4445000" cy="2794000"/>
          </a:xfrm>
          <a:prstGeom prst="rect">
            <a:avLst/>
          </a:prstGeom>
          <a:solidFill>
            <a:schemeClr val="accent1">
              <a:lumMod val="40000"/>
              <a:lumOff val="60000"/>
            </a:schemeClr>
          </a:solidFill>
        </p:spPr>
      </p:pic>
      <p:sp>
        <p:nvSpPr>
          <p:cNvPr id="5" name="Footer Placeholder 4"/>
          <p:cNvSpPr>
            <a:spLocks noGrp="1"/>
          </p:cNvSpPr>
          <p:nvPr>
            <p:ph type="ftr" sz="quarter" idx="5"/>
          </p:nvPr>
        </p:nvSpPr>
        <p:spPr>
          <a:xfrm>
            <a:off x="270154" y="5420822"/>
            <a:ext cx="8340446" cy="1261884"/>
          </a:xfrm>
        </p:spPr>
        <p:txBody>
          <a:bodyPr/>
          <a:lstStyle/>
          <a:p>
            <a:r>
              <a:rPr lang="en-US" sz="1600" dirty="0" smtClean="0">
                <a:solidFill>
                  <a:srgbClr val="FF0000"/>
                </a:solidFill>
              </a:rPr>
              <a:t>Computer and Network Security Essentials</a:t>
            </a:r>
          </a:p>
          <a:p>
            <a:r>
              <a:rPr lang="en-US" sz="1600" dirty="0" smtClean="0">
                <a:solidFill>
                  <a:srgbClr val="FF0000"/>
                </a:solidFill>
              </a:rPr>
              <a:t>Springer</a:t>
            </a:r>
            <a:endParaRPr lang="en-US" sz="1600" dirty="0">
              <a:solidFill>
                <a:srgbClr val="FF0000"/>
              </a:solidFill>
            </a:endParaRPr>
          </a:p>
          <a:p>
            <a:endParaRPr lang="en-US" sz="1600" dirty="0" smtClean="0">
              <a:solidFill>
                <a:srgbClr val="FF0000"/>
              </a:solidFill>
            </a:endParaRPr>
          </a:p>
          <a:p>
            <a:r>
              <a:rPr lang="en-US" sz="1600" dirty="0" smtClean="0">
                <a:solidFill>
                  <a:srgbClr val="FF0000"/>
                </a:solidFill>
              </a:rPr>
              <a:t>Editor: Kevin Daimi</a:t>
            </a:r>
          </a:p>
          <a:p>
            <a:r>
              <a:rPr lang="en-US" sz="1600" b="1" dirty="0" smtClean="0">
                <a:solidFill>
                  <a:srgbClr val="FF0000"/>
                </a:solidFill>
              </a:rPr>
              <a:t>Associate Editors: Guillermo </a:t>
            </a:r>
            <a:r>
              <a:rPr lang="en-US" sz="1600" b="1" dirty="0" err="1" smtClean="0">
                <a:solidFill>
                  <a:srgbClr val="FF0000"/>
                </a:solidFill>
              </a:rPr>
              <a:t>Francia</a:t>
            </a:r>
            <a:r>
              <a:rPr lang="en-US" sz="1600" b="1" dirty="0" smtClean="0">
                <a:solidFill>
                  <a:srgbClr val="FF0000"/>
                </a:solidFill>
              </a:rPr>
              <a:t>, Levent </a:t>
            </a:r>
            <a:r>
              <a:rPr lang="en-US" sz="1600" b="1" dirty="0" err="1" smtClean="0">
                <a:solidFill>
                  <a:srgbClr val="FF0000"/>
                </a:solidFill>
              </a:rPr>
              <a:t>Ertaul</a:t>
            </a:r>
            <a:r>
              <a:rPr lang="en-US" sz="1600" b="1" dirty="0" smtClean="0">
                <a:solidFill>
                  <a:srgbClr val="FF0000"/>
                </a:solidFill>
              </a:rPr>
              <a:t>, Luis </a:t>
            </a:r>
            <a:r>
              <a:rPr lang="en-US" sz="1600" b="1" dirty="0">
                <a:solidFill>
                  <a:srgbClr val="FF0000"/>
                </a:solidFill>
              </a:rPr>
              <a:t>Hernández</a:t>
            </a:r>
            <a:r>
              <a:rPr lang="en-US" sz="1600" dirty="0"/>
              <a:t> </a:t>
            </a:r>
            <a:r>
              <a:rPr lang="en-US" sz="1600" b="1" dirty="0" smtClean="0">
                <a:solidFill>
                  <a:srgbClr val="FF0000"/>
                </a:solidFill>
              </a:rPr>
              <a:t> </a:t>
            </a:r>
            <a:r>
              <a:rPr lang="en-US" sz="1600" b="1" dirty="0" err="1" smtClean="0">
                <a:solidFill>
                  <a:srgbClr val="FF0000"/>
                </a:solidFill>
              </a:rPr>
              <a:t>Encinas</a:t>
            </a:r>
            <a:r>
              <a:rPr lang="en-US" sz="1600" b="1" dirty="0" smtClean="0">
                <a:solidFill>
                  <a:srgbClr val="FF0000"/>
                </a:solidFill>
              </a:rPr>
              <a:t>, Eman El-Sheikh</a:t>
            </a:r>
          </a:p>
        </p:txBody>
      </p:sp>
      <p:sp>
        <p:nvSpPr>
          <p:cNvPr id="6" name="TextBox 5"/>
          <p:cNvSpPr txBox="1"/>
          <p:nvPr/>
        </p:nvSpPr>
        <p:spPr>
          <a:xfrm>
            <a:off x="152400" y="3840540"/>
            <a:ext cx="2057400" cy="1569660"/>
          </a:xfrm>
          <a:prstGeom prst="rect">
            <a:avLst/>
          </a:prstGeom>
          <a:noFill/>
        </p:spPr>
        <p:txBody>
          <a:bodyPr wrap="square" rtlCol="0">
            <a:spAutoFit/>
          </a:bodyPr>
          <a:lstStyle/>
          <a:p>
            <a:r>
              <a:rPr lang="sv-SE" sz="2400" dirty="0" smtClean="0">
                <a:solidFill>
                  <a:schemeClr val="bg1"/>
                </a:solidFill>
              </a:rPr>
              <a:t>Tarfa Hamed, Jason B. Ernst, and Stefan C. Kremer</a:t>
            </a:r>
            <a:endParaRPr lang="en-CA" sz="2400" dirty="0">
              <a:solidFill>
                <a:schemeClr val="bg1"/>
              </a:solidFill>
            </a:endParaRPr>
          </a:p>
        </p:txBody>
      </p:sp>
    </p:spTree>
    <p:extLst>
      <p:ext uri="{BB962C8B-B14F-4D97-AF65-F5344CB8AC3E}">
        <p14:creationId xmlns:p14="http://schemas.microsoft.com/office/powerpoint/2010/main" xmlns="" val="1033077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1107996"/>
          </a:xfrm>
        </p:spPr>
        <p:txBody>
          <a:bodyPr/>
          <a:lstStyle/>
          <a:p>
            <a:pPr algn="ctr"/>
            <a:r>
              <a:rPr lang="en-CA" spc="-20" dirty="0" smtClean="0">
                <a:solidFill>
                  <a:srgbClr val="FF0000"/>
                </a:solidFill>
              </a:rPr>
              <a:t>Real-world (cont.</a:t>
            </a:r>
            <a:r>
              <a:rPr lang="en-CA" dirty="0" smtClean="0"/>
              <a:t>)</a:t>
            </a:r>
            <a:br>
              <a:rPr lang="en-CA" dirty="0" smtClean="0"/>
            </a:br>
            <a:endParaRPr lang="en-CA" dirty="0"/>
          </a:p>
        </p:txBody>
      </p:sp>
      <p:sp>
        <p:nvSpPr>
          <p:cNvPr id="3" name="Text Placeholder 2"/>
          <p:cNvSpPr>
            <a:spLocks noGrp="1"/>
          </p:cNvSpPr>
          <p:nvPr>
            <p:ph type="body" idx="1"/>
          </p:nvPr>
        </p:nvSpPr>
        <p:spPr>
          <a:xfrm>
            <a:off x="383540" y="1190236"/>
            <a:ext cx="8376919" cy="5601533"/>
          </a:xfrm>
        </p:spPr>
        <p:txBody>
          <a:bodyPr/>
          <a:lstStyle/>
          <a:p>
            <a:pPr marL="514350" indent="-514350">
              <a:buFont typeface="+mj-lt"/>
              <a:buAutoNum type="alphaUcPeriod" startAt="2"/>
            </a:pPr>
            <a:r>
              <a:rPr lang="en-CA" b="1" dirty="0" smtClean="0"/>
              <a:t>Malicious programs' assistance</a:t>
            </a:r>
          </a:p>
          <a:p>
            <a:pPr marL="688975" indent="-463550" algn="just">
              <a:lnSpc>
                <a:spcPct val="150000"/>
              </a:lnSpc>
              <a:buFont typeface="+mj-lt"/>
              <a:buAutoNum type="arabicPeriod"/>
            </a:pPr>
            <a:r>
              <a:rPr lang="en-CA" dirty="0" smtClean="0"/>
              <a:t>Java Attack Applets: Are attack programs that completely clone a website to provide an entry to the system through a web browser.</a:t>
            </a:r>
          </a:p>
          <a:p>
            <a:pPr marL="688975" indent="-463550" algn="just">
              <a:lnSpc>
                <a:spcPct val="150000"/>
              </a:lnSpc>
              <a:buFont typeface="+mj-lt"/>
              <a:buAutoNum type="arabicPeriod"/>
            </a:pPr>
            <a:r>
              <a:rPr lang="en-CA" dirty="0" smtClean="0"/>
              <a:t>Dangerous ActiveX controls: Are program components that help a malicious program to exploit applications or the operating system through a web browser by downloading a malicious program onto the user's computer.</a:t>
            </a:r>
          </a:p>
          <a:p>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1107996"/>
          </a:xfrm>
        </p:spPr>
        <p:txBody>
          <a:bodyPr/>
          <a:lstStyle/>
          <a:p>
            <a:pPr algn="ctr"/>
            <a:r>
              <a:rPr lang="en-CA" spc="-20" dirty="0" smtClean="0">
                <a:solidFill>
                  <a:srgbClr val="FF0000"/>
                </a:solidFill>
              </a:rPr>
              <a:t>Honeypots</a:t>
            </a:r>
            <a:r>
              <a:rPr lang="en-CA" dirty="0" smtClean="0"/>
              <a:t/>
            </a:r>
            <a:br>
              <a:rPr lang="en-CA" dirty="0" smtClean="0"/>
            </a:br>
            <a:endParaRPr lang="en-CA" dirty="0"/>
          </a:p>
        </p:txBody>
      </p:sp>
      <p:sp>
        <p:nvSpPr>
          <p:cNvPr id="3" name="Text Placeholder 2"/>
          <p:cNvSpPr>
            <a:spLocks noGrp="1"/>
          </p:cNvSpPr>
          <p:nvPr>
            <p:ph type="body" idx="1"/>
          </p:nvPr>
        </p:nvSpPr>
        <p:spPr>
          <a:xfrm>
            <a:off x="383540" y="1190236"/>
            <a:ext cx="8376919" cy="3151825"/>
          </a:xfrm>
        </p:spPr>
        <p:txBody>
          <a:bodyPr/>
          <a:lstStyle/>
          <a:p>
            <a:pPr marL="469900" indent="-457200" algn="just" rtl="0">
              <a:lnSpc>
                <a:spcPct val="150000"/>
              </a:lnSpc>
              <a:spcBef>
                <a:spcPts val="1200"/>
              </a:spcBef>
              <a:buClr>
                <a:srgbClr val="DF773B"/>
              </a:buClr>
              <a:buFont typeface="Wingdings"/>
              <a:buChar char=""/>
              <a:tabLst>
                <a:tab pos="469900" algn="l"/>
              </a:tabLst>
            </a:pPr>
            <a:r>
              <a:rPr lang="en-CA" sz="2800" kern="1200" spc="-5" dirty="0" smtClean="0">
                <a:solidFill>
                  <a:srgbClr val="FFFFFF"/>
                </a:solidFill>
              </a:rPr>
              <a:t>Honeypots are systems that can emulate real vulnerabilities, or weaknesses, such as an easily guessable SSH password, in order to attract and record activity of attackers and network worms for the purpose of studying their strategies</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553998"/>
          </a:xfrm>
        </p:spPr>
        <p:txBody>
          <a:bodyPr/>
          <a:lstStyle/>
          <a:p>
            <a:pPr algn="ctr"/>
            <a:r>
              <a:rPr lang="en-CA" spc="-20" dirty="0" smtClean="0">
                <a:solidFill>
                  <a:srgbClr val="FF0000"/>
                </a:solidFill>
              </a:rPr>
              <a:t>Honeypots Types</a:t>
            </a:r>
            <a:endParaRPr lang="en-CA" dirty="0"/>
          </a:p>
        </p:txBody>
      </p:sp>
      <p:sp>
        <p:nvSpPr>
          <p:cNvPr id="3" name="Text Placeholder 2"/>
          <p:cNvSpPr>
            <a:spLocks noGrp="1"/>
          </p:cNvSpPr>
          <p:nvPr>
            <p:ph type="body" idx="1"/>
          </p:nvPr>
        </p:nvSpPr>
        <p:spPr>
          <a:xfrm>
            <a:off x="228600" y="914400"/>
            <a:ext cx="8686800" cy="5737148"/>
          </a:xfrm>
        </p:spPr>
        <p:txBody>
          <a:bodyPr/>
          <a:lstStyle/>
          <a:p>
            <a:pPr marL="469900" indent="-457200" algn="just" rtl="0">
              <a:lnSpc>
                <a:spcPct val="150000"/>
              </a:lnSpc>
              <a:buClr>
                <a:srgbClr val="DF773B"/>
              </a:buClr>
              <a:buFont typeface="Wingdings"/>
              <a:buChar char=""/>
              <a:tabLst>
                <a:tab pos="469900" algn="l"/>
              </a:tabLst>
            </a:pPr>
            <a:r>
              <a:rPr lang="en-CA" sz="2800" kern="1200" spc="-10" dirty="0" smtClean="0">
                <a:solidFill>
                  <a:srgbClr val="FFFFFF"/>
                </a:solidFill>
              </a:rPr>
              <a:t>High-interaction: Are systems with a real, non-emulated OS installed on them that can be exploited as a trap to be accessed and explored by  attackers. </a:t>
            </a:r>
          </a:p>
          <a:p>
            <a:pPr marL="469900" indent="-457200" algn="just" rtl="0">
              <a:lnSpc>
                <a:spcPct val="150000"/>
              </a:lnSpc>
              <a:buClr>
                <a:srgbClr val="DF773B"/>
              </a:buClr>
              <a:buFont typeface="Wingdings"/>
              <a:buChar char=""/>
              <a:tabLst>
                <a:tab pos="469900" algn="l"/>
              </a:tabLst>
            </a:pPr>
            <a:r>
              <a:rPr lang="en-CA" sz="2800" kern="1200" spc="-10" dirty="0" smtClean="0">
                <a:solidFill>
                  <a:srgbClr val="FFFFFF"/>
                </a:solidFill>
              </a:rPr>
              <a:t>Low-interaction: Are systems that only simulate parts of an operating system, such as certain network protocols. </a:t>
            </a:r>
          </a:p>
          <a:p>
            <a:pPr marL="469900" indent="-457200" algn="just" rtl="0">
              <a:lnSpc>
                <a:spcPct val="150000"/>
              </a:lnSpc>
              <a:buClr>
                <a:srgbClr val="DF773B"/>
              </a:buClr>
              <a:buFont typeface="Wingdings"/>
              <a:buChar char=""/>
              <a:tabLst>
                <a:tab pos="469900" algn="l"/>
              </a:tabLst>
            </a:pPr>
            <a:r>
              <a:rPr lang="en-CA" sz="2800" kern="1200" spc="-10" dirty="0" smtClean="0">
                <a:solidFill>
                  <a:srgbClr val="FFFFFF"/>
                </a:solidFill>
              </a:rPr>
              <a:t>Hybrid Systems: This type involves combining information from both high-interaction and low-interaction</a:t>
            </a:r>
          </a:p>
        </p:txBody>
      </p:sp>
      <p:sp>
        <p:nvSpPr>
          <p:cNvPr id="4" name="Footer Placeholder 3"/>
          <p:cNvSpPr>
            <a:spLocks noGrp="1"/>
          </p:cNvSpPr>
          <p:nvPr>
            <p:ph type="ftr" sz="quarter" idx="5"/>
          </p:nvPr>
        </p:nvSpPr>
        <p:spPr/>
        <p:txBody>
          <a:bodyPr/>
          <a:lstStyle/>
          <a:p>
            <a:r>
              <a:rPr lang="en-US" dirty="0" smtClean="0"/>
              <a:t>Computer and Network Security Essentials Editor: Kevin </a:t>
            </a:r>
            <a:r>
              <a:rPr lang="en-US" dirty="0" err="1" smtClean="0"/>
              <a:t>Daimi</a:t>
            </a:r>
            <a:r>
              <a:rPr lang="en-US" dirty="0" smtClean="0"/>
              <a:t> Associate Editors: Guillermo </a:t>
            </a:r>
            <a:r>
              <a:rPr lang="en-US" dirty="0" err="1" smtClean="0"/>
              <a:t>Francia</a:t>
            </a:r>
            <a:r>
              <a:rPr lang="en-US" dirty="0" smtClean="0"/>
              <a:t>, </a:t>
            </a:r>
            <a:r>
              <a:rPr lang="en-US" dirty="0" err="1" smtClean="0"/>
              <a:t>Levent</a:t>
            </a:r>
            <a:r>
              <a:rPr lang="en-US" dirty="0" smtClean="0"/>
              <a:t> </a:t>
            </a:r>
            <a:r>
              <a:rPr lang="en-US" dirty="0" err="1" smtClean="0"/>
              <a:t>Ertaul</a:t>
            </a:r>
            <a:r>
              <a:rPr lang="en-US" dirty="0" smtClean="0"/>
              <a:t>, Luis H. </a:t>
            </a:r>
            <a:r>
              <a:rPr lang="en-US" dirty="0" err="1" smtClean="0"/>
              <a:t>Encinas</a:t>
            </a:r>
            <a:r>
              <a:rPr lang="en-US" dirty="0" smtClean="0"/>
              <a:t>, </a:t>
            </a:r>
            <a:r>
              <a:rPr lang="en-US" dirty="0" err="1" smtClean="0"/>
              <a:t>Eman</a:t>
            </a:r>
            <a:r>
              <a:rPr lang="en-US" dirty="0" smtClean="0"/>
              <a:t> El-Sheikh Published by Springer</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553998"/>
          </a:xfrm>
        </p:spPr>
        <p:txBody>
          <a:bodyPr/>
          <a:lstStyle/>
          <a:p>
            <a:pPr algn="ctr"/>
            <a:r>
              <a:rPr lang="en-CA" spc="-20" dirty="0" smtClean="0">
                <a:solidFill>
                  <a:srgbClr val="FF0000"/>
                </a:solidFill>
              </a:rPr>
              <a:t>Raw input data</a:t>
            </a:r>
          </a:p>
        </p:txBody>
      </p:sp>
      <p:sp>
        <p:nvSpPr>
          <p:cNvPr id="3" name="Text Placeholder 2"/>
          <p:cNvSpPr>
            <a:spLocks noGrp="1"/>
          </p:cNvSpPr>
          <p:nvPr>
            <p:ph type="body" idx="1"/>
          </p:nvPr>
        </p:nvSpPr>
        <p:spPr>
          <a:xfrm>
            <a:off x="381000" y="1219200"/>
            <a:ext cx="8376919" cy="2659382"/>
          </a:xfrm>
        </p:spPr>
        <p:txBody>
          <a:bodyPr/>
          <a:lstStyle/>
          <a:p>
            <a:pPr marL="469900" indent="-457200" algn="just" rtl="0">
              <a:lnSpc>
                <a:spcPct val="150000"/>
              </a:lnSpc>
              <a:spcBef>
                <a:spcPts val="1200"/>
              </a:spcBef>
              <a:buClr>
                <a:srgbClr val="DF773B"/>
              </a:buClr>
              <a:buFont typeface="Wingdings"/>
              <a:buChar char=""/>
              <a:tabLst>
                <a:tab pos="469900" algn="l"/>
              </a:tabLst>
            </a:pPr>
            <a:r>
              <a:rPr lang="en-CA" sz="2800" kern="1200" spc="-5" dirty="0" smtClean="0">
                <a:solidFill>
                  <a:srgbClr val="FFFFFF"/>
                </a:solidFill>
              </a:rPr>
              <a:t>Intrusion detection may deal with different types of input to analyze the status of the system</a:t>
            </a:r>
          </a:p>
          <a:p>
            <a:pPr marL="469900" indent="-457200" algn="just" rtl="0">
              <a:lnSpc>
                <a:spcPct val="150000"/>
              </a:lnSpc>
              <a:spcBef>
                <a:spcPts val="1200"/>
              </a:spcBef>
              <a:buClr>
                <a:srgbClr val="DF773B"/>
              </a:buClr>
              <a:buFont typeface="Wingdings"/>
              <a:buChar char=""/>
              <a:tabLst>
                <a:tab pos="469900" algn="l"/>
              </a:tabLst>
            </a:pPr>
            <a:r>
              <a:rPr lang="en-CA" sz="2800" kern="1200" spc="-5" dirty="0" smtClean="0">
                <a:solidFill>
                  <a:srgbClr val="FFFFFF"/>
                </a:solidFill>
              </a:rPr>
              <a:t>Raw input data can be system calls, some layer information, a user profile, or network traffic.</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76200"/>
            <a:ext cx="8603691" cy="553998"/>
          </a:xfrm>
        </p:spPr>
        <p:txBody>
          <a:bodyPr/>
          <a:lstStyle/>
          <a:p>
            <a:pPr algn="ctr"/>
            <a:r>
              <a:rPr lang="en-CA" spc="-20" dirty="0" smtClean="0">
                <a:solidFill>
                  <a:srgbClr val="FF0000"/>
                </a:solidFill>
              </a:rPr>
              <a:t>Datasets</a:t>
            </a:r>
          </a:p>
        </p:txBody>
      </p:sp>
      <p:sp>
        <p:nvSpPr>
          <p:cNvPr id="3" name="Text Placeholder 2"/>
          <p:cNvSpPr>
            <a:spLocks noGrp="1"/>
          </p:cNvSpPr>
          <p:nvPr>
            <p:ph type="body" idx="1"/>
          </p:nvPr>
        </p:nvSpPr>
        <p:spPr>
          <a:xfrm>
            <a:off x="304800" y="609600"/>
            <a:ext cx="8534400" cy="6309420"/>
          </a:xfrm>
        </p:spPr>
        <p:txBody>
          <a:bodyPr/>
          <a:lstStyle/>
          <a:p>
            <a:pPr marL="284163" indent="-271463" algn="just" rtl="0">
              <a:spcBef>
                <a:spcPts val="1200"/>
              </a:spcBef>
              <a:buClr>
                <a:srgbClr val="DF773B"/>
              </a:buClr>
              <a:buFont typeface="Wingdings"/>
              <a:buChar char=""/>
              <a:tabLst>
                <a:tab pos="469900" algn="l"/>
              </a:tabLst>
            </a:pPr>
            <a:r>
              <a:rPr lang="en-CA" sz="2800" kern="1200" spc="-5" dirty="0" smtClean="0">
                <a:solidFill>
                  <a:srgbClr val="FFFFFF"/>
                </a:solidFill>
              </a:rPr>
              <a:t>DARPA: constructed by MIT's Lincoln Laboratory for ID purposes. Network connections represent either normal or malicious traffic, and fall in one of the following five classes: </a:t>
            </a:r>
            <a:r>
              <a:rPr lang="en-CA" sz="2800" i="1" kern="1200" spc="-5" dirty="0" smtClean="0">
                <a:solidFill>
                  <a:srgbClr val="FFFFFF"/>
                </a:solidFill>
              </a:rPr>
              <a:t>Normal</a:t>
            </a:r>
            <a:r>
              <a:rPr lang="en-CA" sz="2800" kern="1200" spc="-5" dirty="0" smtClean="0">
                <a:solidFill>
                  <a:srgbClr val="FFFFFF"/>
                </a:solidFill>
              </a:rPr>
              <a:t>, Denial of Service (</a:t>
            </a:r>
            <a:r>
              <a:rPr lang="en-CA" sz="2800" i="1" kern="1200" spc="-5" dirty="0" smtClean="0">
                <a:solidFill>
                  <a:srgbClr val="FFFFFF"/>
                </a:solidFill>
              </a:rPr>
              <a:t>DoS</a:t>
            </a:r>
            <a:r>
              <a:rPr lang="en-CA" sz="2800" kern="1200" spc="-5" dirty="0" smtClean="0">
                <a:solidFill>
                  <a:srgbClr val="FFFFFF"/>
                </a:solidFill>
              </a:rPr>
              <a:t>) attacks, Remote to Local (</a:t>
            </a:r>
            <a:r>
              <a:rPr lang="en-CA" sz="2800" i="1" kern="1200" spc="-5" dirty="0" smtClean="0">
                <a:solidFill>
                  <a:srgbClr val="FFFFFF"/>
                </a:solidFill>
              </a:rPr>
              <a:t>R2L</a:t>
            </a:r>
            <a:r>
              <a:rPr lang="en-CA" sz="2800" kern="1200" spc="-5" dirty="0" smtClean="0">
                <a:solidFill>
                  <a:srgbClr val="FFFFFF"/>
                </a:solidFill>
              </a:rPr>
              <a:t>) attacks, User to Root (</a:t>
            </a:r>
            <a:r>
              <a:rPr lang="en-CA" sz="2800" i="1" kern="1200" spc="-5" dirty="0" smtClean="0">
                <a:solidFill>
                  <a:srgbClr val="FFFFFF"/>
                </a:solidFill>
              </a:rPr>
              <a:t>U2R</a:t>
            </a:r>
            <a:r>
              <a:rPr lang="en-CA" sz="2800" kern="1200" spc="-5" dirty="0" smtClean="0">
                <a:solidFill>
                  <a:srgbClr val="FFFFFF"/>
                </a:solidFill>
              </a:rPr>
              <a:t>) attacks and Probing attacks (</a:t>
            </a:r>
            <a:r>
              <a:rPr lang="en-CA" sz="2800" i="1" kern="1200" spc="-5" dirty="0" smtClean="0">
                <a:solidFill>
                  <a:srgbClr val="FFFFFF"/>
                </a:solidFill>
              </a:rPr>
              <a:t>Probe</a:t>
            </a:r>
            <a:r>
              <a:rPr lang="en-CA" sz="2800" kern="1200" spc="-5" dirty="0" smtClean="0">
                <a:solidFill>
                  <a:srgbClr val="FFFFFF"/>
                </a:solidFill>
              </a:rPr>
              <a:t>).</a:t>
            </a:r>
          </a:p>
          <a:p>
            <a:pPr marL="284163" indent="-271463" algn="just" rtl="0">
              <a:spcBef>
                <a:spcPts val="1200"/>
              </a:spcBef>
              <a:buClr>
                <a:srgbClr val="DF773B"/>
              </a:buClr>
              <a:buFont typeface="Wingdings"/>
              <a:buChar char=""/>
              <a:tabLst>
                <a:tab pos="469900" algn="l"/>
              </a:tabLst>
            </a:pPr>
            <a:r>
              <a:rPr lang="en-CA" sz="2800" kern="1200" spc="-5" dirty="0" smtClean="0">
                <a:solidFill>
                  <a:srgbClr val="FFFFFF"/>
                </a:solidFill>
              </a:rPr>
              <a:t>KDD dataset: Knowledge Data Discovery and data mining (KDD) dataset contains network data extracted by </a:t>
            </a:r>
            <a:r>
              <a:rPr lang="en-CA" sz="2800" kern="1200" spc="-5" dirty="0" err="1" smtClean="0">
                <a:solidFill>
                  <a:srgbClr val="FFFFFF"/>
                </a:solidFill>
              </a:rPr>
              <a:t>TCPdump</a:t>
            </a:r>
            <a:r>
              <a:rPr lang="en-CA" sz="2800" kern="1200" spc="-5" dirty="0" smtClean="0">
                <a:solidFill>
                  <a:srgbClr val="FFFFFF"/>
                </a:solidFill>
              </a:rPr>
              <a:t> developed by Lincoln Laboratory at MIT.</a:t>
            </a:r>
          </a:p>
          <a:p>
            <a:pPr marL="284163" indent="-271463" algn="just" rtl="0">
              <a:spcBef>
                <a:spcPts val="1200"/>
              </a:spcBef>
              <a:buClr>
                <a:srgbClr val="DF773B"/>
              </a:buClr>
              <a:buFont typeface="Wingdings"/>
              <a:buChar char=""/>
              <a:tabLst>
                <a:tab pos="469900" algn="l"/>
              </a:tabLst>
            </a:pPr>
            <a:r>
              <a:rPr lang="en-CA" sz="2800" kern="1200" spc="-5" dirty="0" smtClean="0">
                <a:solidFill>
                  <a:srgbClr val="FFFFFF"/>
                </a:solidFill>
              </a:rPr>
              <a:t>ISCX dataset: generated by the Information Security Centre of Excellence (ISCX) at University of New Brunswick in 2012</a:t>
            </a:r>
          </a:p>
          <a:p>
            <a:pPr algn="just"/>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152400"/>
            <a:ext cx="8603691" cy="553998"/>
          </a:xfrm>
        </p:spPr>
        <p:txBody>
          <a:bodyPr/>
          <a:lstStyle/>
          <a:p>
            <a:pPr algn="ctr"/>
            <a:r>
              <a:rPr lang="en-CA" spc="-20" dirty="0" smtClean="0">
                <a:solidFill>
                  <a:srgbClr val="FF0000"/>
                </a:solidFill>
              </a:rPr>
              <a:t>Data Components</a:t>
            </a:r>
            <a:endParaRPr lang="en-CA" spc="-20" dirty="0">
              <a:solidFill>
                <a:srgbClr val="FF0000"/>
              </a:solidFill>
            </a:endParaRPr>
          </a:p>
        </p:txBody>
      </p:sp>
      <p:sp>
        <p:nvSpPr>
          <p:cNvPr id="3" name="Text Placeholder 2"/>
          <p:cNvSpPr>
            <a:spLocks noGrp="1"/>
          </p:cNvSpPr>
          <p:nvPr>
            <p:ph type="body" idx="1"/>
          </p:nvPr>
        </p:nvSpPr>
        <p:spPr>
          <a:xfrm>
            <a:off x="228600" y="990600"/>
            <a:ext cx="8686800" cy="5632311"/>
          </a:xfrm>
        </p:spPr>
        <p:txBody>
          <a:bodyPr/>
          <a:lstStyle/>
          <a:p>
            <a:pPr marL="284163" indent="-271463" algn="just" rtl="0">
              <a:spcBef>
                <a:spcPts val="1200"/>
              </a:spcBef>
              <a:buClr>
                <a:srgbClr val="DF773B"/>
              </a:buClr>
              <a:buFont typeface="Wingdings"/>
              <a:buChar char=""/>
              <a:tabLst>
                <a:tab pos="469900" algn="l"/>
              </a:tabLst>
            </a:pPr>
            <a:r>
              <a:rPr lang="en-CA" sz="2800" kern="1200" spc="-5" dirty="0" smtClean="0">
                <a:solidFill>
                  <a:srgbClr val="FFFFFF"/>
                </a:solidFill>
              </a:rPr>
              <a:t>Network Components: The lowest level of attack into a system which has not been compromised locally. Network layers can give useful information in intrusion detection systems.</a:t>
            </a:r>
          </a:p>
          <a:p>
            <a:pPr marL="284163" indent="-271463" algn="just" rtl="0">
              <a:spcBef>
                <a:spcPts val="1200"/>
              </a:spcBef>
              <a:buClr>
                <a:srgbClr val="DF773B"/>
              </a:buClr>
              <a:buFont typeface="Wingdings"/>
              <a:buChar char=""/>
              <a:tabLst>
                <a:tab pos="469900" algn="l"/>
              </a:tabLst>
            </a:pPr>
            <a:r>
              <a:rPr lang="en-CA" sz="2800" kern="1200" spc="-5" dirty="0" smtClean="0">
                <a:solidFill>
                  <a:srgbClr val="FFFFFF"/>
                </a:solidFill>
              </a:rPr>
              <a:t>System calls: Anomalies and intrusions may also be detected by attempting to identify irregular usage patterns from users and programs.</a:t>
            </a:r>
          </a:p>
          <a:p>
            <a:pPr marL="284163" indent="-271463" algn="just" rtl="0">
              <a:spcBef>
                <a:spcPts val="1200"/>
              </a:spcBef>
              <a:buClr>
                <a:srgbClr val="DF773B"/>
              </a:buClr>
              <a:buFont typeface="Wingdings"/>
              <a:buChar char=""/>
              <a:tabLst>
                <a:tab pos="469900" algn="l"/>
              </a:tabLst>
            </a:pPr>
            <a:r>
              <a:rPr lang="en-CA" sz="2800" kern="1200" spc="-5" dirty="0" smtClean="0">
                <a:solidFill>
                  <a:srgbClr val="FFFFFF"/>
                </a:solidFill>
              </a:rPr>
              <a:t>User profile: Some of the characteristics of user profiles which are used by IDSs are collected. These characteristics may include: Applications running, Number of windows, Websites viewed, Application performance, and Keystroke analysis</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553998"/>
          </a:xfrm>
        </p:spPr>
        <p:txBody>
          <a:bodyPr/>
          <a:lstStyle/>
          <a:p>
            <a:pPr algn="ctr"/>
            <a:r>
              <a:rPr lang="en-CA" spc="-20" dirty="0" smtClean="0">
                <a:solidFill>
                  <a:srgbClr val="FF0000"/>
                </a:solidFill>
              </a:rPr>
              <a:t>User Profile Characteristics</a:t>
            </a:r>
          </a:p>
        </p:txBody>
      </p:sp>
      <p:sp>
        <p:nvSpPr>
          <p:cNvPr id="3" name="Text Placeholder 2"/>
          <p:cNvSpPr>
            <a:spLocks noGrp="1"/>
          </p:cNvSpPr>
          <p:nvPr>
            <p:ph type="body" idx="1"/>
          </p:nvPr>
        </p:nvSpPr>
        <p:spPr/>
        <p:txBody>
          <a:bodyPr/>
          <a:lstStyle/>
          <a:p>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graphicFrame>
        <p:nvGraphicFramePr>
          <p:cNvPr id="5" name="Table 4"/>
          <p:cNvGraphicFramePr>
            <a:graphicFrameLocks noGrp="1"/>
          </p:cNvGraphicFramePr>
          <p:nvPr/>
        </p:nvGraphicFramePr>
        <p:xfrm>
          <a:off x="533400" y="1295400"/>
          <a:ext cx="7543800" cy="4450080"/>
        </p:xfrm>
        <a:graphic>
          <a:graphicData uri="http://schemas.openxmlformats.org/drawingml/2006/table">
            <a:tbl>
              <a:tblPr firstRow="1" bandRow="1">
                <a:tableStyleId>{5C22544A-7EE6-4342-B048-85BDC9FD1C3A}</a:tableStyleId>
              </a:tblPr>
              <a:tblGrid>
                <a:gridCol w="7543800"/>
              </a:tblGrid>
              <a:tr h="370840">
                <a:tc>
                  <a:txBody>
                    <a:bodyPr/>
                    <a:lstStyle/>
                    <a:p>
                      <a:r>
                        <a:rPr lang="en-CA" sz="1800" b="1" baseline="0" dirty="0" smtClean="0">
                          <a:solidFill>
                            <a:schemeClr val="lt1"/>
                          </a:solidFill>
                          <a:latin typeface="+mn-lt"/>
                          <a:ea typeface="+mn-ea"/>
                          <a:cs typeface="+mn-cs"/>
                        </a:rPr>
                        <a:t>Characteristic name</a:t>
                      </a:r>
                      <a:endParaRPr lang="en-CA" dirty="0"/>
                    </a:p>
                  </a:txBody>
                  <a:tcPr/>
                </a:tc>
              </a:tr>
              <a:tr h="370840">
                <a:tc>
                  <a:txBody>
                    <a:bodyPr/>
                    <a:lstStyle/>
                    <a:p>
                      <a:r>
                        <a:rPr lang="en-CA" sz="1800" b="1" baseline="0" dirty="0" smtClean="0">
                          <a:solidFill>
                            <a:schemeClr val="dk1"/>
                          </a:solidFill>
                          <a:latin typeface="+mn-lt"/>
                          <a:ea typeface="+mn-ea"/>
                          <a:cs typeface="+mn-cs"/>
                        </a:rPr>
                        <a:t>Application running</a:t>
                      </a:r>
                      <a:endParaRPr lang="en-CA" b="1" dirty="0"/>
                    </a:p>
                  </a:txBody>
                  <a:tcPr/>
                </a:tc>
              </a:tr>
              <a:tr h="370840">
                <a:tc>
                  <a:txBody>
                    <a:bodyPr/>
                    <a:lstStyle/>
                    <a:p>
                      <a:r>
                        <a:rPr lang="en-CA" sz="1800" b="1" baseline="0" dirty="0" smtClean="0">
                          <a:solidFill>
                            <a:schemeClr val="dk1"/>
                          </a:solidFill>
                          <a:latin typeface="+mn-lt"/>
                          <a:ea typeface="+mn-ea"/>
                          <a:cs typeface="+mn-cs"/>
                        </a:rPr>
                        <a:t>Websites viewed</a:t>
                      </a:r>
                      <a:endParaRPr lang="en-CA" b="1" dirty="0"/>
                    </a:p>
                  </a:txBody>
                  <a:tcPr/>
                </a:tc>
              </a:tr>
              <a:tr h="370840">
                <a:tc>
                  <a:txBody>
                    <a:bodyPr/>
                    <a:lstStyle/>
                    <a:p>
                      <a:r>
                        <a:rPr lang="en-CA" sz="1800" b="1" baseline="0" dirty="0" smtClean="0">
                          <a:solidFill>
                            <a:schemeClr val="dk1"/>
                          </a:solidFill>
                          <a:latin typeface="+mn-lt"/>
                          <a:ea typeface="+mn-ea"/>
                          <a:cs typeface="+mn-cs"/>
                        </a:rPr>
                        <a:t>Application performance(CPU and Memory)</a:t>
                      </a:r>
                      <a:endParaRPr lang="en-CA" b="1" dirty="0"/>
                    </a:p>
                  </a:txBody>
                  <a:tcPr/>
                </a:tc>
              </a:tr>
              <a:tr h="370840">
                <a:tc>
                  <a:txBody>
                    <a:bodyPr/>
                    <a:lstStyle/>
                    <a:p>
                      <a:r>
                        <a:rPr lang="en-CA" sz="1800" b="1" baseline="0" dirty="0" smtClean="0">
                          <a:solidFill>
                            <a:schemeClr val="dk1"/>
                          </a:solidFill>
                          <a:latin typeface="+mn-lt"/>
                          <a:ea typeface="+mn-ea"/>
                          <a:cs typeface="+mn-cs"/>
                        </a:rPr>
                        <a:t>Visited websites</a:t>
                      </a:r>
                      <a:endParaRPr lang="en-CA" b="1" dirty="0"/>
                    </a:p>
                  </a:txBody>
                  <a:tcPr/>
                </a:tc>
              </a:tr>
              <a:tr h="370840">
                <a:tc>
                  <a:txBody>
                    <a:bodyPr/>
                    <a:lstStyle/>
                    <a:p>
                      <a:r>
                        <a:rPr lang="en-CA" sz="1800" b="1" baseline="0" dirty="0" smtClean="0">
                          <a:solidFill>
                            <a:schemeClr val="dk1"/>
                          </a:solidFill>
                          <a:latin typeface="+mn-lt"/>
                          <a:ea typeface="+mn-ea"/>
                          <a:cs typeface="+mn-cs"/>
                        </a:rPr>
                        <a:t>Keystrokes</a:t>
                      </a:r>
                      <a:endParaRPr lang="en-CA" b="1" dirty="0"/>
                    </a:p>
                  </a:txBody>
                  <a:tcPr/>
                </a:tc>
              </a:tr>
              <a:tr h="370840">
                <a:tc>
                  <a:txBody>
                    <a:bodyPr/>
                    <a:lstStyle/>
                    <a:p>
                      <a:r>
                        <a:rPr lang="en-CA" sz="1800" b="1" baseline="0" dirty="0" smtClean="0">
                          <a:solidFill>
                            <a:schemeClr val="dk1"/>
                          </a:solidFill>
                          <a:latin typeface="+mn-lt"/>
                          <a:ea typeface="+mn-ea"/>
                          <a:cs typeface="+mn-cs"/>
                        </a:rPr>
                        <a:t>Login frequency</a:t>
                      </a:r>
                      <a:endParaRPr lang="en-CA" b="1" dirty="0"/>
                    </a:p>
                  </a:txBody>
                  <a:tcPr/>
                </a:tc>
              </a:tr>
              <a:tr h="370840">
                <a:tc>
                  <a:txBody>
                    <a:bodyPr/>
                    <a:lstStyle/>
                    <a:p>
                      <a:r>
                        <a:rPr lang="en-CA" sz="1800" b="1" baseline="0" dirty="0" smtClean="0">
                          <a:solidFill>
                            <a:schemeClr val="dk1"/>
                          </a:solidFill>
                          <a:latin typeface="+mn-lt"/>
                          <a:ea typeface="+mn-ea"/>
                          <a:cs typeface="+mn-cs"/>
                        </a:rPr>
                        <a:t>Session time</a:t>
                      </a:r>
                      <a:endParaRPr lang="en-CA" b="1" dirty="0"/>
                    </a:p>
                  </a:txBody>
                  <a:tcPr/>
                </a:tc>
              </a:tr>
              <a:tr h="370840">
                <a:tc>
                  <a:txBody>
                    <a:bodyPr/>
                    <a:lstStyle/>
                    <a:p>
                      <a:r>
                        <a:rPr lang="en-CA" sz="1800" b="1" baseline="0" dirty="0" smtClean="0">
                          <a:solidFill>
                            <a:schemeClr val="dk1"/>
                          </a:solidFill>
                          <a:latin typeface="+mn-lt"/>
                          <a:ea typeface="+mn-ea"/>
                          <a:cs typeface="+mn-cs"/>
                        </a:rPr>
                        <a:t>Password failure</a:t>
                      </a:r>
                      <a:endParaRPr lang="en-CA" b="1" dirty="0"/>
                    </a:p>
                  </a:txBody>
                  <a:tcPr/>
                </a:tc>
              </a:tr>
              <a:tr h="370840">
                <a:tc>
                  <a:txBody>
                    <a:bodyPr/>
                    <a:lstStyle/>
                    <a:p>
                      <a:r>
                        <a:rPr lang="en-CA" sz="1800" b="1" baseline="0" dirty="0" smtClean="0">
                          <a:solidFill>
                            <a:schemeClr val="dk1"/>
                          </a:solidFill>
                          <a:latin typeface="+mn-lt"/>
                          <a:ea typeface="+mn-ea"/>
                          <a:cs typeface="+mn-cs"/>
                        </a:rPr>
                        <a:t>Resource operating frequency</a:t>
                      </a:r>
                      <a:endParaRPr lang="en-CA" b="1" dirty="0"/>
                    </a:p>
                  </a:txBody>
                  <a:tcPr/>
                </a:tc>
              </a:tr>
              <a:tr h="370840">
                <a:tc>
                  <a:txBody>
                    <a:bodyPr/>
                    <a:lstStyle/>
                    <a:p>
                      <a:r>
                        <a:rPr lang="en-CA" sz="1800" b="1" baseline="0" dirty="0" smtClean="0">
                          <a:solidFill>
                            <a:schemeClr val="dk1"/>
                          </a:solidFill>
                          <a:latin typeface="+mn-lt"/>
                          <a:ea typeface="+mn-ea"/>
                          <a:cs typeface="+mn-cs"/>
                        </a:rPr>
                        <a:t>File operation frequency</a:t>
                      </a:r>
                      <a:endParaRPr lang="en-CA" b="1" dirty="0"/>
                    </a:p>
                  </a:txBody>
                  <a:tcPr/>
                </a:tc>
              </a:tr>
              <a:tr h="370840">
                <a:tc>
                  <a:txBody>
                    <a:bodyPr/>
                    <a:lstStyle/>
                    <a:p>
                      <a:r>
                        <a:rPr lang="en-CA" sz="1800" b="1" baseline="0" dirty="0" smtClean="0">
                          <a:solidFill>
                            <a:schemeClr val="dk1"/>
                          </a:solidFill>
                          <a:latin typeface="+mn-lt"/>
                          <a:ea typeface="+mn-ea"/>
                          <a:cs typeface="+mn-cs"/>
                        </a:rPr>
                        <a:t>File records (read/write)</a:t>
                      </a:r>
                      <a:endParaRPr lang="en-CA" b="1"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553998"/>
          </a:xfrm>
        </p:spPr>
        <p:txBody>
          <a:bodyPr/>
          <a:lstStyle/>
          <a:p>
            <a:pPr algn="ctr"/>
            <a:r>
              <a:rPr lang="en-CA" spc="-20" dirty="0" smtClean="0">
                <a:solidFill>
                  <a:srgbClr val="FF0000"/>
                </a:solidFill>
              </a:rPr>
              <a:t>IDS Applications</a:t>
            </a:r>
          </a:p>
        </p:txBody>
      </p:sp>
      <p:sp>
        <p:nvSpPr>
          <p:cNvPr id="3" name="Text Placeholder 2"/>
          <p:cNvSpPr>
            <a:spLocks noGrp="1"/>
          </p:cNvSpPr>
          <p:nvPr>
            <p:ph type="body" idx="1"/>
          </p:nvPr>
        </p:nvSpPr>
        <p:spPr>
          <a:xfrm>
            <a:off x="383540" y="1190236"/>
            <a:ext cx="8376919" cy="3170099"/>
          </a:xfrm>
        </p:spPr>
        <p:txBody>
          <a:bodyPr/>
          <a:lstStyle/>
          <a:p>
            <a:pPr marL="284163" indent="-271463" algn="just" rtl="0">
              <a:spcBef>
                <a:spcPts val="1200"/>
              </a:spcBef>
              <a:buClr>
                <a:srgbClr val="DF773B"/>
              </a:buClr>
              <a:buFont typeface="Wingdings"/>
              <a:buChar char=""/>
              <a:tabLst>
                <a:tab pos="469900" algn="l"/>
              </a:tabLst>
            </a:pPr>
            <a:r>
              <a:rPr lang="en-CA" sz="2800" kern="1200" spc="-5" dirty="0" smtClean="0">
                <a:solidFill>
                  <a:srgbClr val="FFFFFF"/>
                </a:solidFill>
              </a:rPr>
              <a:t>Snort is an open-source software that is provided with the sniffing capability to sniff network packets and help in analyzing these packets using some rules.</a:t>
            </a:r>
          </a:p>
          <a:p>
            <a:pPr marL="284163" indent="-271463" algn="just" rtl="0">
              <a:spcBef>
                <a:spcPts val="1200"/>
              </a:spcBef>
              <a:buClr>
                <a:srgbClr val="DF773B"/>
              </a:buClr>
              <a:buFont typeface="Wingdings"/>
              <a:buChar char=""/>
              <a:tabLst>
                <a:tab pos="469900" algn="l"/>
              </a:tabLst>
            </a:pPr>
            <a:r>
              <a:rPr lang="en-CA" sz="2800" kern="1200" spc="-5" dirty="0" smtClean="0">
                <a:solidFill>
                  <a:srgbClr val="FFFFFF"/>
                </a:solidFill>
              </a:rPr>
              <a:t>Bro is also an open-source, powerful network analysis framework that contains number of various rules to identify anomaly behaviour in the data.</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553998"/>
          </a:xfrm>
        </p:spPr>
        <p:txBody>
          <a:bodyPr/>
          <a:lstStyle/>
          <a:p>
            <a:pPr algn="ctr"/>
            <a:r>
              <a:rPr lang="en-CA" spc="-20" dirty="0" smtClean="0">
                <a:solidFill>
                  <a:srgbClr val="FF0000"/>
                </a:solidFill>
              </a:rPr>
              <a:t>Custom</a:t>
            </a:r>
            <a:r>
              <a:rPr lang="en-CA" dirty="0" smtClean="0"/>
              <a:t> </a:t>
            </a:r>
            <a:r>
              <a:rPr lang="en-CA" spc="-20" dirty="0" smtClean="0">
                <a:solidFill>
                  <a:srgbClr val="FF0000"/>
                </a:solidFill>
              </a:rPr>
              <a:t>datasets</a:t>
            </a:r>
          </a:p>
        </p:txBody>
      </p:sp>
      <p:sp>
        <p:nvSpPr>
          <p:cNvPr id="3" name="Text Placeholder 2"/>
          <p:cNvSpPr>
            <a:spLocks noGrp="1"/>
          </p:cNvSpPr>
          <p:nvPr>
            <p:ph type="body" idx="1"/>
          </p:nvPr>
        </p:nvSpPr>
        <p:spPr>
          <a:xfrm>
            <a:off x="383540" y="1190236"/>
            <a:ext cx="8376919" cy="4893647"/>
          </a:xfrm>
        </p:spPr>
        <p:txBody>
          <a:bodyPr/>
          <a:lstStyle/>
          <a:p>
            <a:pPr marL="284163" indent="-271463" algn="just" rtl="0">
              <a:spcBef>
                <a:spcPts val="1200"/>
              </a:spcBef>
              <a:buClr>
                <a:srgbClr val="DF773B"/>
              </a:buClr>
              <a:buFont typeface="Wingdings"/>
              <a:buChar char=""/>
              <a:tabLst>
                <a:tab pos="469900" algn="l"/>
              </a:tabLst>
            </a:pPr>
            <a:r>
              <a:rPr lang="en-CA" sz="2800" kern="1200" spc="-5" dirty="0" smtClean="0">
                <a:solidFill>
                  <a:srgbClr val="FFFFFF"/>
                </a:solidFill>
              </a:rPr>
              <a:t>Benchmarks may not contain information about new attacks.</a:t>
            </a:r>
          </a:p>
          <a:p>
            <a:pPr marL="284163" indent="-271463" algn="just" rtl="0">
              <a:spcBef>
                <a:spcPts val="1200"/>
              </a:spcBef>
              <a:buClr>
                <a:srgbClr val="DF773B"/>
              </a:buClr>
              <a:buFont typeface="Wingdings"/>
              <a:buChar char=""/>
              <a:tabLst>
                <a:tab pos="469900" algn="l"/>
              </a:tabLst>
            </a:pPr>
            <a:r>
              <a:rPr lang="en-CA" sz="2800" kern="1200" spc="-5" dirty="0" smtClean="0">
                <a:solidFill>
                  <a:srgbClr val="FFFFFF"/>
                </a:solidFill>
              </a:rPr>
              <a:t>Building a dedicated dataset may the best way to detect a new type of intrusion.</a:t>
            </a:r>
          </a:p>
          <a:p>
            <a:pPr marL="284163" indent="-271463" algn="just" rtl="0">
              <a:spcBef>
                <a:spcPts val="1200"/>
              </a:spcBef>
              <a:buClr>
                <a:srgbClr val="DF773B"/>
              </a:buClr>
              <a:buFont typeface="Wingdings"/>
              <a:buChar char=""/>
              <a:tabLst>
                <a:tab pos="469900" algn="l"/>
              </a:tabLst>
            </a:pPr>
            <a:r>
              <a:rPr lang="en-CA" sz="2800" kern="1200" spc="-5" dirty="0" smtClean="0">
                <a:solidFill>
                  <a:srgbClr val="FFFFFF"/>
                </a:solidFill>
              </a:rPr>
              <a:t>To compare two or more methods on such a novel dataset, all methods need to be implemented and applied to the dataset.</a:t>
            </a:r>
          </a:p>
          <a:p>
            <a:pPr marL="284163" indent="-271463" algn="just" rtl="0">
              <a:spcBef>
                <a:spcPts val="1200"/>
              </a:spcBef>
              <a:buClr>
                <a:srgbClr val="DF773B"/>
              </a:buClr>
              <a:buFont typeface="Wingdings"/>
              <a:buChar char=""/>
              <a:tabLst>
                <a:tab pos="469900" algn="l"/>
              </a:tabLst>
            </a:pPr>
            <a:r>
              <a:rPr lang="en-CA" sz="2800" kern="1200" spc="-5" dirty="0" smtClean="0">
                <a:solidFill>
                  <a:srgbClr val="FFFFFF"/>
                </a:solidFill>
              </a:rPr>
              <a:t>These custom datasets are built from multiple sources like: UNIX commands, system calls, network flows and others</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0"/>
            <a:ext cx="8603691" cy="1107996"/>
          </a:xfrm>
        </p:spPr>
        <p:txBody>
          <a:bodyPr/>
          <a:lstStyle/>
          <a:p>
            <a:pPr algn="ctr"/>
            <a:r>
              <a:rPr lang="en-CA" spc="-20" dirty="0" smtClean="0">
                <a:solidFill>
                  <a:srgbClr val="FF0000"/>
                </a:solidFill>
              </a:rPr>
              <a:t>Features Used in Custom Datasets </a:t>
            </a:r>
            <a:br>
              <a:rPr lang="en-CA" spc="-20" dirty="0" smtClean="0">
                <a:solidFill>
                  <a:srgbClr val="FF0000"/>
                </a:solidFill>
              </a:rPr>
            </a:br>
            <a:r>
              <a:rPr lang="en-CA" spc="-20" dirty="0" smtClean="0">
                <a:solidFill>
                  <a:srgbClr val="FF0000"/>
                </a:solidFill>
              </a:rPr>
              <a:t>and their Usage</a:t>
            </a:r>
          </a:p>
        </p:txBody>
      </p:sp>
      <p:sp>
        <p:nvSpPr>
          <p:cNvPr id="3" name="Text Placeholder 2"/>
          <p:cNvSpPr>
            <a:spLocks noGrp="1"/>
          </p:cNvSpPr>
          <p:nvPr>
            <p:ph type="body" idx="1"/>
          </p:nvPr>
        </p:nvSpPr>
        <p:spPr>
          <a:xfrm>
            <a:off x="152400" y="1190236"/>
            <a:ext cx="8839200" cy="4786630"/>
          </a:xfrm>
        </p:spPr>
        <p:txBody>
          <a:bodyPr/>
          <a:lstStyle/>
          <a:p>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graphicFrame>
        <p:nvGraphicFramePr>
          <p:cNvPr id="6" name="Table 5"/>
          <p:cNvGraphicFramePr>
            <a:graphicFrameLocks noGrp="1"/>
          </p:cNvGraphicFramePr>
          <p:nvPr/>
        </p:nvGraphicFramePr>
        <p:xfrm>
          <a:off x="198120" y="1203960"/>
          <a:ext cx="8641080" cy="5180835"/>
        </p:xfrm>
        <a:graphic>
          <a:graphicData uri="http://schemas.openxmlformats.org/drawingml/2006/table">
            <a:tbl>
              <a:tblPr firstRow="1" bandRow="1">
                <a:tableStyleId>{5C22544A-7EE6-4342-B048-85BDC9FD1C3A}</a:tableStyleId>
              </a:tblPr>
              <a:tblGrid>
                <a:gridCol w="5288280"/>
                <a:gridCol w="3352800"/>
              </a:tblGrid>
              <a:tr h="335433">
                <a:tc>
                  <a:txBody>
                    <a:bodyPr/>
                    <a:lstStyle/>
                    <a:p>
                      <a:r>
                        <a:rPr lang="en-CA" sz="1800" b="1" baseline="0" dirty="0" smtClean="0">
                          <a:solidFill>
                            <a:schemeClr val="lt1"/>
                          </a:solidFill>
                          <a:latin typeface="+mn-lt"/>
                          <a:ea typeface="+mn-ea"/>
                          <a:cs typeface="+mn-cs"/>
                        </a:rPr>
                        <a:t>Feature</a:t>
                      </a:r>
                      <a:endParaRPr lang="en-CA" dirty="0"/>
                    </a:p>
                  </a:txBody>
                  <a:tcPr/>
                </a:tc>
                <a:tc>
                  <a:txBody>
                    <a:bodyPr/>
                    <a:lstStyle/>
                    <a:p>
                      <a:r>
                        <a:rPr lang="en-CA" sz="1800" b="1" baseline="0" dirty="0" smtClean="0">
                          <a:solidFill>
                            <a:schemeClr val="lt1"/>
                          </a:solidFill>
                          <a:latin typeface="+mn-lt"/>
                          <a:ea typeface="+mn-ea"/>
                          <a:cs typeface="+mn-cs"/>
                        </a:rPr>
                        <a:t>Used for</a:t>
                      </a:r>
                      <a:endParaRPr lang="en-CA" dirty="0"/>
                    </a:p>
                  </a:txBody>
                  <a:tcPr/>
                </a:tc>
              </a:tr>
              <a:tr h="578967">
                <a:tc>
                  <a:txBody>
                    <a:bodyPr/>
                    <a:lstStyle/>
                    <a:p>
                      <a:r>
                        <a:rPr lang="en-CA" sz="1800" baseline="0" dirty="0" smtClean="0">
                          <a:solidFill>
                            <a:schemeClr val="dk1"/>
                          </a:solidFill>
                          <a:latin typeface="+mn-lt"/>
                          <a:ea typeface="+mn-ea"/>
                          <a:cs typeface="+mn-cs"/>
                        </a:rPr>
                        <a:t>System calls (MIST)</a:t>
                      </a:r>
                      <a:endParaRPr lang="en-CA" dirty="0"/>
                    </a:p>
                  </a:txBody>
                  <a:tcPr/>
                </a:tc>
                <a:tc>
                  <a:txBody>
                    <a:bodyPr/>
                    <a:lstStyle/>
                    <a:p>
                      <a:r>
                        <a:rPr lang="en-CA" sz="1800" baseline="0" dirty="0" smtClean="0">
                          <a:solidFill>
                            <a:schemeClr val="dk1"/>
                          </a:solidFill>
                          <a:latin typeface="+mn-lt"/>
                          <a:ea typeface="+mn-ea"/>
                          <a:cs typeface="+mn-cs"/>
                        </a:rPr>
                        <a:t>Detecting malwares</a:t>
                      </a:r>
                      <a:endParaRPr lang="en-CA" dirty="0"/>
                    </a:p>
                  </a:txBody>
                  <a:tcPr/>
                </a:tc>
              </a:tr>
              <a:tr h="578967">
                <a:tc>
                  <a:txBody>
                    <a:bodyPr/>
                    <a:lstStyle/>
                    <a:p>
                      <a:r>
                        <a:rPr lang="en-CA" sz="1800" baseline="0" dirty="0" smtClean="0">
                          <a:solidFill>
                            <a:schemeClr val="dk1"/>
                          </a:solidFill>
                          <a:latin typeface="+mn-lt"/>
                          <a:ea typeface="+mn-ea"/>
                          <a:cs typeface="+mn-cs"/>
                        </a:rPr>
                        <a:t>Unix commands</a:t>
                      </a:r>
                      <a:endParaRPr lang="en-CA" dirty="0"/>
                    </a:p>
                  </a:txBody>
                  <a:tcPr/>
                </a:tc>
                <a:tc>
                  <a:txBody>
                    <a:bodyPr/>
                    <a:lstStyle/>
                    <a:p>
                      <a:pPr marL="0" marR="0" indent="0" defTabSz="914400" eaLnBrk="1" fontAlgn="auto" latinLnBrk="0" hangingPunct="1">
                        <a:lnSpc>
                          <a:spcPct val="100000"/>
                        </a:lnSpc>
                        <a:spcBef>
                          <a:spcPts val="0"/>
                        </a:spcBef>
                        <a:spcAft>
                          <a:spcPts val="0"/>
                        </a:spcAft>
                        <a:buClrTx/>
                        <a:buSzTx/>
                        <a:buFontTx/>
                        <a:buNone/>
                        <a:tabLst/>
                        <a:defRPr/>
                      </a:pPr>
                      <a:r>
                        <a:rPr lang="en-CA" sz="1800" baseline="0" dirty="0" smtClean="0">
                          <a:solidFill>
                            <a:schemeClr val="dk1"/>
                          </a:solidFill>
                          <a:latin typeface="+mn-lt"/>
                          <a:ea typeface="+mn-ea"/>
                          <a:cs typeface="+mn-cs"/>
                        </a:rPr>
                        <a:t>Detecting malwares</a:t>
                      </a:r>
                      <a:endParaRPr lang="en-CA" dirty="0" smtClean="0"/>
                    </a:p>
                  </a:txBody>
                  <a:tcPr/>
                </a:tc>
              </a:tr>
              <a:tr h="578967">
                <a:tc>
                  <a:txBody>
                    <a:bodyPr/>
                    <a:lstStyle/>
                    <a:p>
                      <a:r>
                        <a:rPr lang="en-CA" sz="1800" baseline="0" dirty="0" smtClean="0">
                          <a:solidFill>
                            <a:schemeClr val="dk1"/>
                          </a:solidFill>
                          <a:latin typeface="+mn-lt"/>
                          <a:ea typeface="+mn-ea"/>
                          <a:cs typeface="+mn-cs"/>
                        </a:rPr>
                        <a:t>Network flows</a:t>
                      </a:r>
                      <a:endParaRPr lang="en-CA" dirty="0"/>
                    </a:p>
                  </a:txBody>
                  <a:tcPr/>
                </a:tc>
                <a:tc>
                  <a:txBody>
                    <a:bodyPr/>
                    <a:lstStyle/>
                    <a:p>
                      <a:pPr marL="0" marR="0" indent="0" defTabSz="914400" eaLnBrk="1" fontAlgn="auto" latinLnBrk="0" hangingPunct="1">
                        <a:lnSpc>
                          <a:spcPct val="100000"/>
                        </a:lnSpc>
                        <a:spcBef>
                          <a:spcPts val="0"/>
                        </a:spcBef>
                        <a:spcAft>
                          <a:spcPts val="0"/>
                        </a:spcAft>
                        <a:buClrTx/>
                        <a:buSzTx/>
                        <a:buFontTx/>
                        <a:buNone/>
                        <a:tabLst/>
                        <a:defRPr/>
                      </a:pPr>
                      <a:r>
                        <a:rPr lang="en-CA" sz="1800" baseline="0" dirty="0" smtClean="0">
                          <a:solidFill>
                            <a:schemeClr val="dk1"/>
                          </a:solidFill>
                          <a:latin typeface="+mn-lt"/>
                          <a:ea typeface="+mn-ea"/>
                          <a:cs typeface="+mn-cs"/>
                        </a:rPr>
                        <a:t>Detecting malwares</a:t>
                      </a:r>
                      <a:endParaRPr lang="en-CA" dirty="0" smtClean="0"/>
                    </a:p>
                  </a:txBody>
                  <a:tcPr/>
                </a:tc>
              </a:tr>
              <a:tr h="578967">
                <a:tc>
                  <a:txBody>
                    <a:bodyPr/>
                    <a:lstStyle/>
                    <a:p>
                      <a:r>
                        <a:rPr lang="en-CA" sz="1800" baseline="0" dirty="0" smtClean="0">
                          <a:solidFill>
                            <a:schemeClr val="dk1"/>
                          </a:solidFill>
                          <a:latin typeface="+mn-lt"/>
                          <a:ea typeface="+mn-ea"/>
                          <a:cs typeface="+mn-cs"/>
                        </a:rPr>
                        <a:t>RSSI</a:t>
                      </a:r>
                      <a:endParaRPr lang="en-CA" dirty="0"/>
                    </a:p>
                  </a:txBody>
                  <a:tcPr/>
                </a:tc>
                <a:tc>
                  <a:txBody>
                    <a:bodyPr/>
                    <a:lstStyle/>
                    <a:p>
                      <a:pPr marL="0" marR="0" indent="0" defTabSz="914400" eaLnBrk="1" fontAlgn="auto" latinLnBrk="0" hangingPunct="1">
                        <a:lnSpc>
                          <a:spcPct val="100000"/>
                        </a:lnSpc>
                        <a:spcBef>
                          <a:spcPts val="0"/>
                        </a:spcBef>
                        <a:spcAft>
                          <a:spcPts val="0"/>
                        </a:spcAft>
                        <a:buClrTx/>
                        <a:buSzTx/>
                        <a:buFontTx/>
                        <a:buNone/>
                        <a:tabLst/>
                        <a:defRPr/>
                      </a:pPr>
                      <a:r>
                        <a:rPr lang="en-CA" sz="1800" baseline="0" dirty="0" smtClean="0">
                          <a:solidFill>
                            <a:schemeClr val="dk1"/>
                          </a:solidFill>
                          <a:latin typeface="+mn-lt"/>
                          <a:ea typeface="+mn-ea"/>
                          <a:cs typeface="+mn-cs"/>
                        </a:rPr>
                        <a:t>Detecting anomalies in WSN</a:t>
                      </a:r>
                      <a:endParaRPr lang="en-CA" dirty="0" smtClean="0"/>
                    </a:p>
                  </a:txBody>
                  <a:tcPr/>
                </a:tc>
              </a:tr>
              <a:tr h="578967">
                <a:tc>
                  <a:txBody>
                    <a:bodyPr/>
                    <a:lstStyle/>
                    <a:p>
                      <a:r>
                        <a:rPr lang="en-CA" sz="1800" baseline="0" dirty="0" smtClean="0">
                          <a:solidFill>
                            <a:schemeClr val="dk1"/>
                          </a:solidFill>
                          <a:latin typeface="+mn-lt"/>
                          <a:ea typeface="+mn-ea"/>
                          <a:cs typeface="+mn-cs"/>
                        </a:rPr>
                        <a:t>TCP connection features</a:t>
                      </a:r>
                      <a:endParaRPr lang="en-CA" dirty="0"/>
                    </a:p>
                  </a:txBody>
                  <a:tcPr/>
                </a:tc>
                <a:tc>
                  <a:txBody>
                    <a:bodyPr/>
                    <a:lstStyle/>
                    <a:p>
                      <a:pPr marL="0" marR="0" indent="0" defTabSz="914400" eaLnBrk="1" fontAlgn="auto" latinLnBrk="0" hangingPunct="1">
                        <a:lnSpc>
                          <a:spcPct val="100000"/>
                        </a:lnSpc>
                        <a:spcBef>
                          <a:spcPts val="0"/>
                        </a:spcBef>
                        <a:spcAft>
                          <a:spcPts val="0"/>
                        </a:spcAft>
                        <a:buClrTx/>
                        <a:buSzTx/>
                        <a:buFontTx/>
                        <a:buNone/>
                        <a:tabLst/>
                        <a:defRPr/>
                      </a:pPr>
                      <a:r>
                        <a:rPr lang="pt-BR" sz="1800" baseline="0" dirty="0" smtClean="0">
                          <a:solidFill>
                            <a:schemeClr val="dk1"/>
                          </a:solidFill>
                          <a:latin typeface="+mn-lt"/>
                          <a:ea typeface="+mn-ea"/>
                          <a:cs typeface="+mn-cs"/>
                        </a:rPr>
                        <a:t>Detecting DoS, U2R, R2L and probe</a:t>
                      </a:r>
                      <a:endParaRPr lang="en-CA" dirty="0" smtClean="0"/>
                    </a:p>
                  </a:txBody>
                  <a:tcPr/>
                </a:tc>
              </a:tr>
              <a:tr h="578967">
                <a:tc>
                  <a:txBody>
                    <a:bodyPr/>
                    <a:lstStyle/>
                    <a:p>
                      <a:r>
                        <a:rPr lang="fr-FR" sz="1800" baseline="0" dirty="0" smtClean="0">
                          <a:solidFill>
                            <a:schemeClr val="dk1"/>
                          </a:solidFill>
                          <a:latin typeface="+mn-lt"/>
                          <a:ea typeface="+mn-ea"/>
                          <a:cs typeface="+mn-cs"/>
                        </a:rPr>
                        <a:t>User </a:t>
                      </a:r>
                      <a:r>
                        <a:rPr lang="fr-FR" sz="1800" baseline="0" dirty="0" err="1" smtClean="0">
                          <a:solidFill>
                            <a:schemeClr val="dk1"/>
                          </a:solidFill>
                          <a:latin typeface="+mn-lt"/>
                          <a:ea typeface="+mn-ea"/>
                          <a:cs typeface="+mn-cs"/>
                        </a:rPr>
                        <a:t>prole</a:t>
                      </a:r>
                      <a:r>
                        <a:rPr lang="fr-FR" sz="1800" baseline="0" dirty="0" smtClean="0">
                          <a:solidFill>
                            <a:schemeClr val="dk1"/>
                          </a:solidFill>
                          <a:latin typeface="+mn-lt"/>
                          <a:ea typeface="+mn-ea"/>
                          <a:cs typeface="+mn-cs"/>
                        </a:rPr>
                        <a:t>(CPU &amp; </a:t>
                      </a:r>
                      <a:r>
                        <a:rPr lang="fr-FR" sz="1800" baseline="0" dirty="0" err="1" smtClean="0">
                          <a:solidFill>
                            <a:schemeClr val="dk1"/>
                          </a:solidFill>
                          <a:latin typeface="+mn-lt"/>
                          <a:ea typeface="+mn-ea"/>
                          <a:cs typeface="+mn-cs"/>
                        </a:rPr>
                        <a:t>memory</a:t>
                      </a:r>
                      <a:r>
                        <a:rPr lang="fr-FR" sz="1800" baseline="0" dirty="0" smtClean="0">
                          <a:solidFill>
                            <a:schemeClr val="dk1"/>
                          </a:solidFill>
                          <a:latin typeface="+mn-lt"/>
                          <a:ea typeface="+mn-ea"/>
                          <a:cs typeface="+mn-cs"/>
                        </a:rPr>
                        <a:t> usage, </a:t>
                      </a:r>
                      <a:r>
                        <a:rPr lang="fr-FR" sz="1800" baseline="0" dirty="0" err="1" smtClean="0">
                          <a:solidFill>
                            <a:schemeClr val="dk1"/>
                          </a:solidFill>
                          <a:latin typeface="+mn-lt"/>
                          <a:ea typeface="+mn-ea"/>
                          <a:cs typeface="+mn-cs"/>
                        </a:rPr>
                        <a:t>visited</a:t>
                      </a:r>
                      <a:r>
                        <a:rPr lang="fr-FR" sz="1800" baseline="0" dirty="0" smtClean="0">
                          <a:solidFill>
                            <a:schemeClr val="dk1"/>
                          </a:solidFill>
                          <a:latin typeface="+mn-lt"/>
                          <a:ea typeface="+mn-ea"/>
                          <a:cs typeface="+mn-cs"/>
                        </a:rPr>
                        <a:t> </a:t>
                      </a:r>
                      <a:r>
                        <a:rPr lang="en-CA" sz="1800" baseline="0" dirty="0" smtClean="0">
                          <a:solidFill>
                            <a:schemeClr val="dk1"/>
                          </a:solidFill>
                          <a:latin typeface="+mn-lt"/>
                          <a:ea typeface="+mn-ea"/>
                          <a:cs typeface="+mn-cs"/>
                        </a:rPr>
                        <a:t>websites, number of windows, typing habits, application usage)</a:t>
                      </a:r>
                      <a:endParaRPr lang="en-CA" dirty="0"/>
                    </a:p>
                  </a:txBody>
                  <a:tcPr/>
                </a:tc>
                <a:tc>
                  <a:txBody>
                    <a:bodyPr/>
                    <a:lstStyle/>
                    <a:p>
                      <a:pPr marL="0" marR="0" indent="0" defTabSz="914400" eaLnBrk="1" fontAlgn="auto" latinLnBrk="0" hangingPunct="1">
                        <a:lnSpc>
                          <a:spcPct val="100000"/>
                        </a:lnSpc>
                        <a:spcBef>
                          <a:spcPts val="0"/>
                        </a:spcBef>
                        <a:spcAft>
                          <a:spcPts val="0"/>
                        </a:spcAft>
                        <a:buClrTx/>
                        <a:buSzTx/>
                        <a:buFontTx/>
                        <a:buNone/>
                        <a:tabLst/>
                        <a:defRPr/>
                      </a:pPr>
                      <a:r>
                        <a:rPr lang="en-CA" sz="1800" baseline="0" dirty="0" smtClean="0">
                          <a:solidFill>
                            <a:schemeClr val="dk1"/>
                          </a:solidFill>
                          <a:latin typeface="+mn-lt"/>
                          <a:ea typeface="+mn-ea"/>
                          <a:cs typeface="+mn-cs"/>
                        </a:rPr>
                        <a:t>Detecting masquerading</a:t>
                      </a:r>
                      <a:endParaRPr lang="en-CA" dirty="0" smtClean="0"/>
                    </a:p>
                  </a:txBody>
                  <a:tcPr/>
                </a:tc>
              </a:tr>
              <a:tr h="578967">
                <a:tc>
                  <a:txBody>
                    <a:bodyPr/>
                    <a:lstStyle/>
                    <a:p>
                      <a:r>
                        <a:rPr lang="en-CA" sz="1800" baseline="0" dirty="0" smtClean="0">
                          <a:solidFill>
                            <a:schemeClr val="dk1"/>
                          </a:solidFill>
                          <a:latin typeface="+mn-lt"/>
                          <a:ea typeface="+mn-ea"/>
                          <a:cs typeface="+mn-cs"/>
                        </a:rPr>
                        <a:t>Some KDD dataset features</a:t>
                      </a:r>
                      <a:endParaRPr lang="en-CA" dirty="0"/>
                    </a:p>
                  </a:txBody>
                  <a:tcPr/>
                </a:tc>
                <a:tc>
                  <a:txBody>
                    <a:bodyPr/>
                    <a:lstStyle/>
                    <a:p>
                      <a:pPr marL="0" marR="0" indent="0" defTabSz="914400" eaLnBrk="1" fontAlgn="auto" latinLnBrk="0" hangingPunct="1">
                        <a:lnSpc>
                          <a:spcPct val="100000"/>
                        </a:lnSpc>
                        <a:spcBef>
                          <a:spcPts val="0"/>
                        </a:spcBef>
                        <a:spcAft>
                          <a:spcPts val="0"/>
                        </a:spcAft>
                        <a:buClrTx/>
                        <a:buSzTx/>
                        <a:buFontTx/>
                        <a:buNone/>
                        <a:tabLst/>
                        <a:defRPr/>
                      </a:pPr>
                      <a:r>
                        <a:rPr lang="en-CA" sz="1800" baseline="0" dirty="0" smtClean="0">
                          <a:solidFill>
                            <a:schemeClr val="dk1"/>
                          </a:solidFill>
                          <a:latin typeface="+mn-lt"/>
                          <a:ea typeface="+mn-ea"/>
                          <a:cs typeface="+mn-cs"/>
                        </a:rPr>
                        <a:t>Detecting anomalies</a:t>
                      </a:r>
                      <a:endParaRPr lang="en-CA" dirty="0" smtClean="0"/>
                    </a:p>
                  </a:txBody>
                  <a:tcPr/>
                </a:tc>
              </a:tr>
              <a:tr h="578967">
                <a:tc>
                  <a:txBody>
                    <a:bodyPr/>
                    <a:lstStyle/>
                    <a:p>
                      <a:r>
                        <a:rPr lang="en-CA" sz="1800" baseline="0" dirty="0" smtClean="0">
                          <a:solidFill>
                            <a:schemeClr val="dk1"/>
                          </a:solidFill>
                          <a:latin typeface="+mn-lt"/>
                          <a:ea typeface="+mn-ea"/>
                          <a:cs typeface="+mn-cs"/>
                        </a:rPr>
                        <a:t>TCP/IP network traffic info using (TCP-dump)</a:t>
                      </a:r>
                      <a:endParaRPr lang="en-CA" dirty="0"/>
                    </a:p>
                  </a:txBody>
                  <a:tcPr/>
                </a:tc>
                <a:tc>
                  <a:txBody>
                    <a:bodyPr/>
                    <a:lstStyle/>
                    <a:p>
                      <a:r>
                        <a:rPr lang="en-CA" sz="1800" baseline="0" dirty="0" smtClean="0">
                          <a:solidFill>
                            <a:schemeClr val="dk1"/>
                          </a:solidFill>
                          <a:latin typeface="+mn-lt"/>
                          <a:ea typeface="+mn-ea"/>
                          <a:cs typeface="+mn-cs"/>
                        </a:rPr>
                        <a:t>Detecting DoS and Probe, IP Sweep, Ping of Death, Smurf</a:t>
                      </a:r>
                      <a:endParaRPr lang="en-CA" dirty="0" smtClean="0"/>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04800" y="812423"/>
            <a:ext cx="8458199" cy="6463308"/>
          </a:xfrm>
          <a:prstGeom prst="rect">
            <a:avLst/>
          </a:prstGeom>
        </p:spPr>
        <p:txBody>
          <a:bodyPr vert="horz" wrap="square" lIns="0" tIns="0" rIns="0" bIns="0" rtlCol="0">
            <a:spAutoFit/>
          </a:bodyPr>
          <a:lstStyle/>
          <a:p>
            <a:pPr marL="469901" marR="855980" indent="-457200">
              <a:lnSpc>
                <a:spcPct val="150000"/>
              </a:lnSpc>
              <a:buClr>
                <a:srgbClr val="DF773B"/>
              </a:buClr>
              <a:buFont typeface="Wingdings" charset="2"/>
              <a:buChar char="q"/>
              <a:tabLst>
                <a:tab pos="528320" algn="l"/>
              </a:tabLst>
            </a:pPr>
            <a:r>
              <a:rPr lang="en-CA" sz="2800" spc="-10" dirty="0" smtClean="0">
                <a:solidFill>
                  <a:srgbClr val="FFFFFF"/>
                </a:solidFill>
                <a:latin typeface="Arial"/>
                <a:cs typeface="Arial"/>
              </a:rPr>
              <a:t>Introduction</a:t>
            </a:r>
          </a:p>
          <a:p>
            <a:pPr marL="469901" marR="855980" indent="-457200">
              <a:lnSpc>
                <a:spcPct val="150000"/>
              </a:lnSpc>
              <a:buClr>
                <a:srgbClr val="DF773B"/>
              </a:buClr>
              <a:buFont typeface="Wingdings" charset="2"/>
              <a:buChar char="q"/>
              <a:tabLst>
                <a:tab pos="528320" algn="l"/>
              </a:tabLst>
            </a:pPr>
            <a:r>
              <a:rPr lang="en-CA" sz="2800" spc="-10" dirty="0" smtClean="0">
                <a:solidFill>
                  <a:srgbClr val="FFFFFF"/>
                </a:solidFill>
                <a:latin typeface="Arial"/>
                <a:cs typeface="Arial"/>
              </a:rPr>
              <a:t>Real-world</a:t>
            </a:r>
          </a:p>
          <a:p>
            <a:pPr marL="469901" marR="855980" indent="-457200">
              <a:lnSpc>
                <a:spcPct val="150000"/>
              </a:lnSpc>
              <a:buClr>
                <a:srgbClr val="DF773B"/>
              </a:buClr>
              <a:buFont typeface="Wingdings" charset="2"/>
              <a:buChar char="q"/>
              <a:tabLst>
                <a:tab pos="528320" algn="l"/>
              </a:tabLst>
            </a:pPr>
            <a:r>
              <a:rPr lang="en-CA" sz="2800" spc="-10" dirty="0" smtClean="0">
                <a:solidFill>
                  <a:srgbClr val="FFFFFF"/>
                </a:solidFill>
                <a:latin typeface="Arial"/>
                <a:cs typeface="Arial"/>
              </a:rPr>
              <a:t>Honeypots</a:t>
            </a:r>
          </a:p>
          <a:p>
            <a:pPr marL="469901" marR="855980" indent="-457200">
              <a:lnSpc>
                <a:spcPct val="150000"/>
              </a:lnSpc>
              <a:buClr>
                <a:srgbClr val="DF773B"/>
              </a:buClr>
              <a:buFont typeface="Wingdings" charset="2"/>
              <a:buChar char="q"/>
              <a:tabLst>
                <a:tab pos="528320" algn="l"/>
              </a:tabLst>
            </a:pPr>
            <a:r>
              <a:rPr lang="en-CA" sz="2800" spc="-10" dirty="0" smtClean="0">
                <a:solidFill>
                  <a:srgbClr val="FFFFFF"/>
                </a:solidFill>
                <a:latin typeface="Arial"/>
                <a:cs typeface="Arial"/>
              </a:rPr>
              <a:t>Raw input data</a:t>
            </a:r>
          </a:p>
          <a:p>
            <a:pPr marL="469901" marR="855980" indent="-457200">
              <a:lnSpc>
                <a:spcPct val="150000"/>
              </a:lnSpc>
              <a:buClr>
                <a:srgbClr val="DF773B"/>
              </a:buClr>
              <a:buFont typeface="Wingdings" charset="2"/>
              <a:buChar char="q"/>
              <a:tabLst>
                <a:tab pos="528320" algn="l"/>
              </a:tabLst>
            </a:pPr>
            <a:r>
              <a:rPr lang="en-CA" sz="2800" spc="-10" dirty="0" smtClean="0">
                <a:solidFill>
                  <a:srgbClr val="FFFFFF"/>
                </a:solidFill>
                <a:latin typeface="Arial"/>
                <a:cs typeface="Arial"/>
              </a:rPr>
              <a:t>Pre-processing Phase</a:t>
            </a:r>
          </a:p>
          <a:p>
            <a:pPr marL="793750" marR="855980" indent="-284163">
              <a:lnSpc>
                <a:spcPct val="150000"/>
              </a:lnSpc>
              <a:buClr>
                <a:srgbClr val="DF773B"/>
              </a:buClr>
              <a:buFont typeface="Wingdings" pitchFamily="2" charset="2"/>
              <a:buChar char="§"/>
              <a:tabLst>
                <a:tab pos="528320" algn="l"/>
              </a:tabLst>
            </a:pPr>
            <a:r>
              <a:rPr lang="en-CA" sz="2800" spc="-10" dirty="0" smtClean="0">
                <a:solidFill>
                  <a:srgbClr val="FFFFFF"/>
                </a:solidFill>
                <a:latin typeface="Arial"/>
                <a:cs typeface="Arial"/>
              </a:rPr>
              <a:t>Specification Method</a:t>
            </a:r>
          </a:p>
          <a:p>
            <a:pPr marL="793750" marR="855980" indent="-284163">
              <a:lnSpc>
                <a:spcPct val="150000"/>
              </a:lnSpc>
              <a:buClr>
                <a:srgbClr val="DF773B"/>
              </a:buClr>
              <a:buFont typeface="Wingdings" pitchFamily="2" charset="2"/>
              <a:buChar char="§"/>
              <a:tabLst>
                <a:tab pos="528320" algn="l"/>
              </a:tabLst>
            </a:pPr>
            <a:r>
              <a:rPr lang="en-CA" sz="2800" spc="-10" dirty="0" smtClean="0">
                <a:solidFill>
                  <a:srgbClr val="FFFFFF"/>
                </a:solidFill>
                <a:latin typeface="Arial"/>
                <a:cs typeface="Arial"/>
              </a:rPr>
              <a:t>Signature Generation</a:t>
            </a:r>
          </a:p>
          <a:p>
            <a:pPr marL="793750" marR="855980" indent="-284163">
              <a:lnSpc>
                <a:spcPct val="150000"/>
              </a:lnSpc>
              <a:buClr>
                <a:srgbClr val="DF773B"/>
              </a:buClr>
              <a:buFont typeface="Wingdings" pitchFamily="2" charset="2"/>
              <a:buChar char="§"/>
              <a:tabLst>
                <a:tab pos="528320" algn="l"/>
              </a:tabLst>
            </a:pPr>
            <a:r>
              <a:rPr lang="en-CA" sz="2800" spc="-10" dirty="0" smtClean="0">
                <a:solidFill>
                  <a:srgbClr val="FFFFFF"/>
                </a:solidFill>
                <a:latin typeface="Arial"/>
                <a:cs typeface="Arial"/>
              </a:rPr>
              <a:t>Comparison of Pre-processing Approaches</a:t>
            </a:r>
          </a:p>
          <a:p>
            <a:pPr marL="469901" marR="855980" indent="-457200">
              <a:lnSpc>
                <a:spcPct val="150000"/>
              </a:lnSpc>
              <a:buClr>
                <a:srgbClr val="DF773B"/>
              </a:buClr>
              <a:buFont typeface="Wingdings" charset="2"/>
              <a:buChar char="q"/>
              <a:tabLst>
                <a:tab pos="528320" algn="l"/>
              </a:tabLst>
            </a:pPr>
            <a:r>
              <a:rPr lang="en-CA" sz="2800" spc="-10" dirty="0" smtClean="0">
                <a:solidFill>
                  <a:srgbClr val="FFFFFF"/>
                </a:solidFill>
                <a:latin typeface="Arial"/>
                <a:cs typeface="Arial"/>
              </a:rPr>
              <a:t>Conclusions</a:t>
            </a:r>
          </a:p>
          <a:p>
            <a:pPr marL="469901" marR="855980" indent="-457200">
              <a:lnSpc>
                <a:spcPct val="150000"/>
              </a:lnSpc>
              <a:buClr>
                <a:srgbClr val="DF773B"/>
              </a:buClr>
              <a:tabLst>
                <a:tab pos="528320" algn="l"/>
              </a:tabLst>
            </a:pPr>
            <a:endParaRPr lang="en-CA" sz="2800" spc="-10" dirty="0">
              <a:solidFill>
                <a:srgbClr val="FFFFFF"/>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
        <p:nvSpPr>
          <p:cNvPr id="5" name="TextBox 4"/>
          <p:cNvSpPr txBox="1"/>
          <p:nvPr/>
        </p:nvSpPr>
        <p:spPr>
          <a:xfrm>
            <a:off x="1447800" y="228600"/>
            <a:ext cx="5562600" cy="707886"/>
          </a:xfrm>
          <a:prstGeom prst="rect">
            <a:avLst/>
          </a:prstGeom>
          <a:noFill/>
        </p:spPr>
        <p:txBody>
          <a:bodyPr wrap="square" rtlCol="0">
            <a:spAutoFit/>
          </a:bodyPr>
          <a:lstStyle/>
          <a:p>
            <a:pPr algn="ctr"/>
            <a:r>
              <a:rPr lang="en-CA" sz="4000" b="1" spc="-20" dirty="0" smtClean="0">
                <a:solidFill>
                  <a:srgbClr val="FF0000"/>
                </a:solidFill>
                <a:latin typeface="Arial"/>
                <a:cs typeface="Arial"/>
              </a:rPr>
              <a:t>Chapter Outline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603691" cy="553998"/>
          </a:xfrm>
        </p:spPr>
        <p:txBody>
          <a:bodyPr/>
          <a:lstStyle/>
          <a:p>
            <a:pPr algn="ctr"/>
            <a:r>
              <a:rPr lang="en-CA" spc="-20" dirty="0" smtClean="0">
                <a:solidFill>
                  <a:srgbClr val="FF0000"/>
                </a:solidFill>
              </a:rPr>
              <a:t>Pre-processing Phase</a:t>
            </a:r>
            <a:endParaRPr lang="en-CA" spc="-20" dirty="0">
              <a:solidFill>
                <a:srgbClr val="FF0000"/>
              </a:solidFill>
            </a:endParaRPr>
          </a:p>
        </p:txBody>
      </p:sp>
      <p:sp>
        <p:nvSpPr>
          <p:cNvPr id="3" name="Text Placeholder 2"/>
          <p:cNvSpPr>
            <a:spLocks noGrp="1"/>
          </p:cNvSpPr>
          <p:nvPr>
            <p:ph type="body" idx="1"/>
          </p:nvPr>
        </p:nvSpPr>
        <p:spPr>
          <a:xfrm>
            <a:off x="381000" y="1524000"/>
            <a:ext cx="8376919" cy="2400657"/>
          </a:xfrm>
        </p:spPr>
        <p:txBody>
          <a:bodyPr/>
          <a:lstStyle/>
          <a:p>
            <a:pPr algn="just">
              <a:lnSpc>
                <a:spcPct val="150000"/>
              </a:lnSpc>
            </a:pPr>
            <a:r>
              <a:rPr lang="en-CA" dirty="0" smtClean="0"/>
              <a:t>The input values to IDS need some preliminary processing in order to obtain more expressive information from them to simplify the classification phase and make it more accurate, efficient and faster.</a:t>
            </a:r>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76200"/>
            <a:ext cx="8603691" cy="553998"/>
          </a:xfrm>
        </p:spPr>
        <p:txBody>
          <a:bodyPr/>
          <a:lstStyle/>
          <a:p>
            <a:pPr algn="ctr"/>
            <a:r>
              <a:rPr lang="en-CA" spc="-20" dirty="0" smtClean="0">
                <a:solidFill>
                  <a:srgbClr val="FF0000"/>
                </a:solidFill>
              </a:rPr>
              <a:t>Specification Method</a:t>
            </a:r>
            <a:endParaRPr lang="en-CA" spc="-20" dirty="0">
              <a:solidFill>
                <a:srgbClr val="FF0000"/>
              </a:solidFill>
            </a:endParaRPr>
          </a:p>
        </p:txBody>
      </p:sp>
      <p:sp>
        <p:nvSpPr>
          <p:cNvPr id="3" name="Text Placeholder 2"/>
          <p:cNvSpPr>
            <a:spLocks noGrp="1"/>
          </p:cNvSpPr>
          <p:nvPr>
            <p:ph type="body" idx="1"/>
          </p:nvPr>
        </p:nvSpPr>
        <p:spPr>
          <a:xfrm>
            <a:off x="0" y="533400"/>
            <a:ext cx="9067800" cy="6383479"/>
          </a:xfrm>
        </p:spPr>
        <p:txBody>
          <a:bodyPr/>
          <a:lstStyle/>
          <a:p>
            <a:pPr marL="284163" indent="-271463" algn="just" rtl="0">
              <a:lnSpc>
                <a:spcPct val="150000"/>
              </a:lnSpc>
              <a:buClr>
                <a:srgbClr val="DF773B"/>
              </a:buClr>
              <a:buFont typeface="Wingdings"/>
              <a:buChar char=""/>
              <a:tabLst>
                <a:tab pos="469900" algn="l"/>
              </a:tabLst>
            </a:pPr>
            <a:r>
              <a:rPr lang="en-CA" sz="2800" kern="1200" spc="-10" dirty="0" smtClean="0">
                <a:solidFill>
                  <a:srgbClr val="FFFFFF"/>
                </a:solidFill>
              </a:rPr>
              <a:t>Phase 1 is divided into two steps: Extended Finite State Automata (EFSA) representation and the specification development.</a:t>
            </a:r>
          </a:p>
          <a:p>
            <a:pPr marL="284163" indent="-271463" algn="just" rtl="0">
              <a:lnSpc>
                <a:spcPct val="150000"/>
              </a:lnSpc>
              <a:buClr>
                <a:srgbClr val="DF773B"/>
              </a:buClr>
              <a:buFont typeface="Wingdings"/>
              <a:buChar char=""/>
              <a:tabLst>
                <a:tab pos="469900" algn="l"/>
              </a:tabLst>
            </a:pPr>
            <a:r>
              <a:rPr lang="en-CA" sz="2800" kern="1200" spc="-10" dirty="0" smtClean="0">
                <a:solidFill>
                  <a:srgbClr val="FFFFFF"/>
                </a:solidFill>
              </a:rPr>
              <a:t>Three states are used in the EFSA representation: INIT, PCT_RCVD, and DONE</a:t>
            </a:r>
          </a:p>
          <a:p>
            <a:pPr marL="284163" indent="-271463" algn="just" rtl="0">
              <a:lnSpc>
                <a:spcPct val="150000"/>
              </a:lnSpc>
              <a:buClr>
                <a:srgbClr val="DF773B"/>
              </a:buClr>
              <a:buFont typeface="Wingdings"/>
              <a:buChar char=""/>
              <a:tabLst>
                <a:tab pos="469900" algn="l"/>
              </a:tabLst>
            </a:pPr>
            <a:r>
              <a:rPr lang="en-CA" sz="2800" kern="1200" spc="-10" dirty="0" smtClean="0">
                <a:solidFill>
                  <a:srgbClr val="FFFFFF"/>
                </a:solidFill>
              </a:rPr>
              <a:t>During the specification development, only important details are captured of most protocols.</a:t>
            </a:r>
          </a:p>
          <a:p>
            <a:pPr marL="284163" indent="-271463" algn="just" rtl="0">
              <a:lnSpc>
                <a:spcPct val="150000"/>
              </a:lnSpc>
              <a:buClr>
                <a:srgbClr val="DF773B"/>
              </a:buClr>
              <a:buFont typeface="Wingdings"/>
              <a:buChar char=""/>
              <a:tabLst>
                <a:tab pos="469900" algn="l"/>
              </a:tabLst>
            </a:pPr>
            <a:r>
              <a:rPr lang="en-CA" sz="2800" kern="1200" spc="-10" dirty="0" smtClean="0">
                <a:solidFill>
                  <a:srgbClr val="FFFFFF"/>
                </a:solidFill>
              </a:rPr>
              <a:t>Mapping packet sequence properties to properties of state-machine transitions is applied to convert the raw data into state machine transitions</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131802"/>
            <a:ext cx="8603691" cy="553998"/>
          </a:xfrm>
        </p:spPr>
        <p:txBody>
          <a:bodyPr/>
          <a:lstStyle/>
          <a:p>
            <a:pPr algn="ctr"/>
            <a:r>
              <a:rPr lang="en-CA" spc="-20" dirty="0" smtClean="0">
                <a:solidFill>
                  <a:srgbClr val="FF0000"/>
                </a:solidFill>
              </a:rPr>
              <a:t>Signature Generation</a:t>
            </a:r>
            <a:endParaRPr lang="en-CA" spc="-20" dirty="0">
              <a:solidFill>
                <a:srgbClr val="FF0000"/>
              </a:solidFill>
            </a:endParaRPr>
          </a:p>
        </p:txBody>
      </p:sp>
      <p:sp>
        <p:nvSpPr>
          <p:cNvPr id="3" name="Text Placeholder 2"/>
          <p:cNvSpPr>
            <a:spLocks noGrp="1"/>
          </p:cNvSpPr>
          <p:nvPr>
            <p:ph type="body" idx="1"/>
          </p:nvPr>
        </p:nvSpPr>
        <p:spPr>
          <a:xfrm>
            <a:off x="383540" y="685800"/>
            <a:ext cx="8531860" cy="5737148"/>
          </a:xfrm>
        </p:spPr>
        <p:txBody>
          <a:bodyPr/>
          <a:lstStyle/>
          <a:p>
            <a:pPr marL="469900" indent="-457200" algn="just" rtl="0">
              <a:lnSpc>
                <a:spcPct val="150000"/>
              </a:lnSpc>
              <a:buClr>
                <a:srgbClr val="DF773B"/>
              </a:buClr>
              <a:buFont typeface="Wingdings"/>
              <a:buChar char=""/>
              <a:tabLst>
                <a:tab pos="469900" algn="l"/>
              </a:tabLst>
            </a:pPr>
            <a:r>
              <a:rPr lang="en-CA" sz="2800" kern="1200" spc="-10" dirty="0" smtClean="0">
                <a:solidFill>
                  <a:srgbClr val="FFFFFF"/>
                </a:solidFill>
              </a:rPr>
              <a:t>Uses the recorded information to infer typical and invariant contents in malware communication.</a:t>
            </a:r>
          </a:p>
          <a:p>
            <a:pPr marL="469900" indent="-457200" algn="just" rtl="0">
              <a:lnSpc>
                <a:spcPct val="150000"/>
              </a:lnSpc>
              <a:buClr>
                <a:srgbClr val="DF773B"/>
              </a:buClr>
              <a:buFont typeface="Wingdings"/>
              <a:buChar char=""/>
              <a:tabLst>
                <a:tab pos="469900" algn="l"/>
              </a:tabLst>
            </a:pPr>
            <a:r>
              <a:rPr lang="en-CA" sz="2800" kern="1200" spc="-10" dirty="0" smtClean="0">
                <a:solidFill>
                  <a:srgbClr val="FFFFFF"/>
                </a:solidFill>
              </a:rPr>
              <a:t>The technique focuses on the contents of individual network traffic for signature generation</a:t>
            </a:r>
          </a:p>
          <a:p>
            <a:pPr marL="469900" indent="-457200" algn="just" rtl="0">
              <a:lnSpc>
                <a:spcPct val="150000"/>
              </a:lnSpc>
              <a:buClr>
                <a:srgbClr val="DF773B"/>
              </a:buClr>
              <a:buFont typeface="Wingdings"/>
              <a:buChar char=""/>
              <a:tabLst>
                <a:tab pos="469900" algn="l"/>
              </a:tabLst>
            </a:pPr>
            <a:r>
              <a:rPr lang="en-CA" sz="2800" kern="1200" spc="-10" dirty="0" smtClean="0">
                <a:solidFill>
                  <a:srgbClr val="FFFFFF"/>
                </a:solidFill>
              </a:rPr>
              <a:t>The signature is denoted as a tuple (</a:t>
            </a:r>
            <a:r>
              <a:rPr lang="en-CA" sz="2800" i="1" kern="1200" spc="-10" dirty="0" smtClean="0">
                <a:solidFill>
                  <a:srgbClr val="FFFFFF"/>
                </a:solidFill>
              </a:rPr>
              <a:t>T, </a:t>
            </a:r>
            <a:r>
              <a:rPr lang="el-GR" sz="2800" i="1" kern="1200" spc="-10" dirty="0" smtClean="0">
                <a:solidFill>
                  <a:srgbClr val="FFFFFF"/>
                </a:solidFill>
              </a:rPr>
              <a:t>θ</a:t>
            </a:r>
            <a:r>
              <a:rPr lang="en-CA" sz="2800" kern="1200" spc="-10" dirty="0" smtClean="0">
                <a:solidFill>
                  <a:srgbClr val="FFFFFF"/>
                </a:solidFill>
              </a:rPr>
              <a:t>) where </a:t>
            </a:r>
            <a:r>
              <a:rPr lang="en-CA" sz="2800" i="1" kern="1200" spc="-10" dirty="0" smtClean="0">
                <a:solidFill>
                  <a:srgbClr val="FFFFFF"/>
                </a:solidFill>
              </a:rPr>
              <a:t>T</a:t>
            </a:r>
            <a:r>
              <a:rPr lang="en-CA" sz="2800" kern="1200" spc="-10" dirty="0" smtClean="0">
                <a:solidFill>
                  <a:srgbClr val="FFFFFF"/>
                </a:solidFill>
              </a:rPr>
              <a:t> represents a set of strings related with probabilities and </a:t>
            </a:r>
            <a:r>
              <a:rPr lang="el-GR" sz="2800" i="1" kern="1200" spc="-10" dirty="0" smtClean="0">
                <a:solidFill>
                  <a:srgbClr val="FFFFFF"/>
                </a:solidFill>
              </a:rPr>
              <a:t>θ</a:t>
            </a:r>
            <a:r>
              <a:rPr lang="en-CA" sz="2800" kern="1200" spc="-10" dirty="0" smtClean="0">
                <a:solidFill>
                  <a:srgbClr val="FFFFFF"/>
                </a:solidFill>
              </a:rPr>
              <a:t> is a threshold value.</a:t>
            </a:r>
          </a:p>
          <a:p>
            <a:pPr marL="469900" indent="-457200" algn="just" rtl="0">
              <a:lnSpc>
                <a:spcPct val="150000"/>
              </a:lnSpc>
              <a:buClr>
                <a:srgbClr val="DF773B"/>
              </a:buClr>
              <a:buFont typeface="Wingdings"/>
              <a:buChar char=""/>
              <a:tabLst>
                <a:tab pos="469900" algn="l"/>
              </a:tabLst>
            </a:pPr>
            <a:r>
              <a:rPr lang="en-CA" sz="2800" kern="1200" spc="-10" dirty="0" smtClean="0">
                <a:solidFill>
                  <a:srgbClr val="FFFFFF"/>
                </a:solidFill>
              </a:rPr>
              <a:t>The signatures are stored in a tree structure, which allows for linear time retrieval</a:t>
            </a:r>
            <a:endParaRPr lang="en-CA" sz="2800" kern="1200" spc="-10" dirty="0">
              <a:solidFill>
                <a:srgbClr val="FFFFFF"/>
              </a:solidFill>
            </a:endParaRP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873846" cy="553998"/>
          </a:xfrm>
        </p:spPr>
        <p:txBody>
          <a:bodyPr/>
          <a:lstStyle/>
          <a:p>
            <a:pPr algn="ctr"/>
            <a:r>
              <a:rPr lang="en-CA" spc="-20" dirty="0" smtClean="0">
                <a:solidFill>
                  <a:srgbClr val="FF0000"/>
                </a:solidFill>
              </a:rPr>
              <a:t>Comparison of Pre-processing Approaches</a:t>
            </a:r>
          </a:p>
        </p:txBody>
      </p:sp>
      <p:sp>
        <p:nvSpPr>
          <p:cNvPr id="3" name="Text Placeholder 2"/>
          <p:cNvSpPr>
            <a:spLocks noGrp="1"/>
          </p:cNvSpPr>
          <p:nvPr>
            <p:ph type="body" idx="1"/>
          </p:nvPr>
        </p:nvSpPr>
        <p:spPr>
          <a:xfrm>
            <a:off x="152400" y="1190236"/>
            <a:ext cx="8760460" cy="4786630"/>
          </a:xfrm>
        </p:spPr>
        <p:txBody>
          <a:bodyPr/>
          <a:lstStyle/>
          <a:p>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graphicFrame>
        <p:nvGraphicFramePr>
          <p:cNvPr id="5" name="Table 4"/>
          <p:cNvGraphicFramePr>
            <a:graphicFrameLocks noGrp="1"/>
          </p:cNvGraphicFramePr>
          <p:nvPr/>
        </p:nvGraphicFramePr>
        <p:xfrm>
          <a:off x="228600" y="1219200"/>
          <a:ext cx="8686800" cy="5019124"/>
        </p:xfrm>
        <a:graphic>
          <a:graphicData uri="http://schemas.openxmlformats.org/drawingml/2006/table">
            <a:tbl>
              <a:tblPr firstRow="1" bandRow="1">
                <a:tableStyleId>{5C22544A-7EE6-4342-B048-85BDC9FD1C3A}</a:tableStyleId>
              </a:tblPr>
              <a:tblGrid>
                <a:gridCol w="1752600"/>
                <a:gridCol w="6934200"/>
              </a:tblGrid>
              <a:tr h="678603">
                <a:tc>
                  <a:txBody>
                    <a:bodyPr/>
                    <a:lstStyle/>
                    <a:p>
                      <a:r>
                        <a:rPr lang="en-CA" sz="2400" b="1" baseline="0" dirty="0" smtClean="0">
                          <a:solidFill>
                            <a:schemeClr val="lt1"/>
                          </a:solidFill>
                          <a:latin typeface="+mn-lt"/>
                          <a:ea typeface="+mn-ea"/>
                          <a:cs typeface="+mn-cs"/>
                        </a:rPr>
                        <a:t>Approach</a:t>
                      </a:r>
                      <a:endParaRPr lang="en-CA" sz="2400" dirty="0"/>
                    </a:p>
                  </a:txBody>
                  <a:tcPr/>
                </a:tc>
                <a:tc>
                  <a:txBody>
                    <a:bodyPr/>
                    <a:lstStyle/>
                    <a:p>
                      <a:r>
                        <a:rPr lang="en-CA" sz="2400" b="1" baseline="0" dirty="0" smtClean="0">
                          <a:solidFill>
                            <a:schemeClr val="lt1"/>
                          </a:solidFill>
                          <a:latin typeface="+mn-lt"/>
                          <a:ea typeface="+mn-ea"/>
                          <a:cs typeface="+mn-cs"/>
                        </a:rPr>
                        <a:t>Advantages</a:t>
                      </a:r>
                      <a:endParaRPr lang="en-CA" sz="2400" dirty="0"/>
                    </a:p>
                  </a:txBody>
                  <a:tcPr/>
                </a:tc>
              </a:tr>
              <a:tr h="950044">
                <a:tc>
                  <a:txBody>
                    <a:bodyPr/>
                    <a:lstStyle/>
                    <a:p>
                      <a:r>
                        <a:rPr lang="en-CA" sz="1800" b="1" baseline="0" dirty="0" smtClean="0">
                          <a:solidFill>
                            <a:schemeClr val="dk1"/>
                          </a:solidFill>
                          <a:latin typeface="+mn-lt"/>
                          <a:ea typeface="+mn-ea"/>
                          <a:cs typeface="+mn-cs"/>
                        </a:rPr>
                        <a:t>Specification</a:t>
                      </a:r>
                    </a:p>
                    <a:p>
                      <a:r>
                        <a:rPr lang="en-CA" sz="1800" b="1" baseline="0" dirty="0" smtClean="0">
                          <a:solidFill>
                            <a:schemeClr val="dk1"/>
                          </a:solidFill>
                          <a:latin typeface="+mn-lt"/>
                          <a:ea typeface="+mn-ea"/>
                          <a:cs typeface="+mn-cs"/>
                        </a:rPr>
                        <a:t>Method</a:t>
                      </a:r>
                      <a:endParaRPr lang="en-CA" b="1" dirty="0"/>
                    </a:p>
                  </a:txBody>
                  <a:tcPr/>
                </a:tc>
                <a:tc>
                  <a:txBody>
                    <a:bodyPr/>
                    <a:lstStyle/>
                    <a:p>
                      <a:pPr algn="just"/>
                      <a:r>
                        <a:rPr lang="en-CA" sz="1800" b="1" baseline="0" dirty="0" smtClean="0">
                          <a:solidFill>
                            <a:schemeClr val="dk1"/>
                          </a:solidFill>
                          <a:latin typeface="+mn-lt"/>
                          <a:ea typeface="+mn-ea"/>
                          <a:cs typeface="+mn-cs"/>
                        </a:rPr>
                        <a:t>Structures network packets in an organized fashion and minimizes the storage space required by the possible properties of interest</a:t>
                      </a:r>
                      <a:endParaRPr lang="en-CA" b="1" dirty="0"/>
                    </a:p>
                  </a:txBody>
                  <a:tcPr/>
                </a:tc>
              </a:tr>
              <a:tr h="950044">
                <a:tc>
                  <a:txBody>
                    <a:bodyPr/>
                    <a:lstStyle/>
                    <a:p>
                      <a:r>
                        <a:rPr lang="en-CA" sz="1800" b="1" baseline="0" dirty="0" smtClean="0">
                          <a:solidFill>
                            <a:schemeClr val="dk1"/>
                          </a:solidFill>
                          <a:latin typeface="+mn-lt"/>
                          <a:ea typeface="+mn-ea"/>
                          <a:cs typeface="+mn-cs"/>
                        </a:rPr>
                        <a:t>Signature Generation</a:t>
                      </a:r>
                      <a:endParaRPr lang="en-CA" b="1" dirty="0"/>
                    </a:p>
                  </a:txBody>
                  <a:tcPr/>
                </a:tc>
                <a:tc>
                  <a:txBody>
                    <a:bodyPr/>
                    <a:lstStyle/>
                    <a:p>
                      <a:pPr algn="just"/>
                      <a:r>
                        <a:rPr lang="en-CA" sz="1800" b="1" baseline="0" dirty="0" smtClean="0">
                          <a:solidFill>
                            <a:schemeClr val="dk1"/>
                          </a:solidFill>
                          <a:latin typeface="+mn-lt"/>
                          <a:ea typeface="+mn-ea"/>
                          <a:cs typeface="+mn-cs"/>
                        </a:rPr>
                        <a:t>Efficient storage of patterns in network traffic. Success in identifying malware in encrypted network traffic</a:t>
                      </a:r>
                      <a:endParaRPr lang="en-CA" b="1" dirty="0"/>
                    </a:p>
                  </a:txBody>
                  <a:tcPr/>
                </a:tc>
              </a:tr>
              <a:tr h="850309">
                <a:tc>
                  <a:txBody>
                    <a:bodyPr/>
                    <a:lstStyle/>
                    <a:p>
                      <a:r>
                        <a:rPr lang="en-CA" sz="1800" b="1" baseline="0" dirty="0" smtClean="0">
                          <a:solidFill>
                            <a:schemeClr val="dk1"/>
                          </a:solidFill>
                          <a:latin typeface="+mn-lt"/>
                          <a:ea typeface="+mn-ea"/>
                          <a:cs typeface="+mn-cs"/>
                        </a:rPr>
                        <a:t>Mobile Agents</a:t>
                      </a:r>
                      <a:endParaRPr lang="en-CA" b="1" dirty="0"/>
                    </a:p>
                  </a:txBody>
                  <a:tcPr/>
                </a:tc>
                <a:tc>
                  <a:txBody>
                    <a:bodyPr/>
                    <a:lstStyle/>
                    <a:p>
                      <a:pPr algn="just"/>
                      <a:r>
                        <a:rPr lang="en-CA" sz="1800" b="1" baseline="0" dirty="0" smtClean="0">
                          <a:solidFill>
                            <a:schemeClr val="dk1"/>
                          </a:solidFill>
                          <a:latin typeface="+mn-lt"/>
                          <a:ea typeface="+mn-ea"/>
                          <a:cs typeface="+mn-cs"/>
                        </a:rPr>
                        <a:t>Improved robustness and real-time capabilities, efficient representation of data through encoding schemes</a:t>
                      </a:r>
                      <a:endParaRPr lang="en-CA" b="1" dirty="0"/>
                    </a:p>
                  </a:txBody>
                  <a:tcPr/>
                </a:tc>
              </a:tr>
              <a:tr h="550422">
                <a:tc>
                  <a:txBody>
                    <a:bodyPr/>
                    <a:lstStyle/>
                    <a:p>
                      <a:r>
                        <a:rPr lang="en-CA" sz="1800" b="1" baseline="0" dirty="0" smtClean="0">
                          <a:solidFill>
                            <a:schemeClr val="dk1"/>
                          </a:solidFill>
                          <a:latin typeface="+mn-lt"/>
                          <a:ea typeface="+mn-ea"/>
                          <a:cs typeface="+mn-cs"/>
                        </a:rPr>
                        <a:t>Host-Based</a:t>
                      </a:r>
                      <a:endParaRPr lang="en-CA" b="1" dirty="0"/>
                    </a:p>
                  </a:txBody>
                  <a:tcPr/>
                </a:tc>
                <a:tc>
                  <a:txBody>
                    <a:bodyPr/>
                    <a:lstStyle/>
                    <a:p>
                      <a:pPr algn="just"/>
                      <a:r>
                        <a:rPr lang="en-CA" sz="1800" b="1" baseline="0" dirty="0" smtClean="0">
                          <a:solidFill>
                            <a:schemeClr val="dk1"/>
                          </a:solidFill>
                          <a:latin typeface="+mn-lt"/>
                          <a:ea typeface="+mn-ea"/>
                          <a:cs typeface="+mn-cs"/>
                        </a:rPr>
                        <a:t>Efficient representation of binary, categorical and continuous attributes</a:t>
                      </a:r>
                      <a:endParaRPr lang="en-CA" b="1" dirty="0"/>
                    </a:p>
                  </a:txBody>
                  <a:tcPr/>
                </a:tc>
              </a:tr>
              <a:tr h="950044">
                <a:tc>
                  <a:txBody>
                    <a:bodyPr/>
                    <a:lstStyle/>
                    <a:p>
                      <a:r>
                        <a:rPr lang="en-CA" sz="1800" b="1" baseline="0" dirty="0" smtClean="0">
                          <a:solidFill>
                            <a:schemeClr val="dk1"/>
                          </a:solidFill>
                          <a:latin typeface="+mn-lt"/>
                          <a:ea typeface="+mn-ea"/>
                          <a:cs typeface="+mn-cs"/>
                        </a:rPr>
                        <a:t>Sub-Attribute</a:t>
                      </a:r>
                    </a:p>
                    <a:p>
                      <a:r>
                        <a:rPr lang="en-CA" sz="1800" b="1" baseline="0" dirty="0" smtClean="0">
                          <a:solidFill>
                            <a:schemeClr val="dk1"/>
                          </a:solidFill>
                          <a:latin typeface="+mn-lt"/>
                          <a:ea typeface="+mn-ea"/>
                          <a:cs typeface="+mn-cs"/>
                        </a:rPr>
                        <a:t>Utilization</a:t>
                      </a:r>
                      <a:endParaRPr lang="en-CA" b="1" dirty="0"/>
                    </a:p>
                  </a:txBody>
                  <a:tcPr/>
                </a:tc>
                <a:tc>
                  <a:txBody>
                    <a:bodyPr/>
                    <a:lstStyle/>
                    <a:p>
                      <a:pPr algn="just"/>
                      <a:r>
                        <a:rPr lang="en-CA" sz="1800" b="1" baseline="0" dirty="0" smtClean="0">
                          <a:solidFill>
                            <a:schemeClr val="dk1"/>
                          </a:solidFill>
                          <a:latin typeface="+mn-lt"/>
                          <a:ea typeface="+mn-ea"/>
                          <a:cs typeface="+mn-cs"/>
                        </a:rPr>
                        <a:t>Combines information from multiple sensors, reports frequencies and confidence levels</a:t>
                      </a:r>
                      <a:endParaRPr lang="en-CA" b="1" dirty="0"/>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873846" cy="1107996"/>
          </a:xfrm>
        </p:spPr>
        <p:txBody>
          <a:bodyPr/>
          <a:lstStyle/>
          <a:p>
            <a:pPr algn="ctr"/>
            <a:r>
              <a:rPr lang="en-CA" spc="-20" dirty="0" smtClean="0">
                <a:solidFill>
                  <a:srgbClr val="FF0000"/>
                </a:solidFill>
              </a:rPr>
              <a:t>Comparison of Pre-processing Approaches</a:t>
            </a:r>
          </a:p>
        </p:txBody>
      </p:sp>
      <p:sp>
        <p:nvSpPr>
          <p:cNvPr id="3" name="Text Placeholder 2"/>
          <p:cNvSpPr>
            <a:spLocks noGrp="1"/>
          </p:cNvSpPr>
          <p:nvPr>
            <p:ph type="body" idx="1"/>
          </p:nvPr>
        </p:nvSpPr>
        <p:spPr>
          <a:xfrm>
            <a:off x="152400" y="1190236"/>
            <a:ext cx="8839200" cy="5134364"/>
          </a:xfrm>
        </p:spPr>
        <p:txBody>
          <a:bodyPr/>
          <a:lstStyle/>
          <a:p>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graphicFrame>
        <p:nvGraphicFramePr>
          <p:cNvPr id="5" name="Table 4"/>
          <p:cNvGraphicFramePr>
            <a:graphicFrameLocks noGrp="1"/>
          </p:cNvGraphicFramePr>
          <p:nvPr/>
        </p:nvGraphicFramePr>
        <p:xfrm>
          <a:off x="228601" y="1295400"/>
          <a:ext cx="8610599" cy="4952999"/>
        </p:xfrm>
        <a:graphic>
          <a:graphicData uri="http://schemas.openxmlformats.org/drawingml/2006/table">
            <a:tbl>
              <a:tblPr firstRow="1" bandRow="1">
                <a:tableStyleId>{5C22544A-7EE6-4342-B048-85BDC9FD1C3A}</a:tableStyleId>
              </a:tblPr>
              <a:tblGrid>
                <a:gridCol w="2365511"/>
                <a:gridCol w="6245088"/>
              </a:tblGrid>
              <a:tr h="618267">
                <a:tc>
                  <a:txBody>
                    <a:bodyPr/>
                    <a:lstStyle/>
                    <a:p>
                      <a:r>
                        <a:rPr lang="en-CA" sz="2400" b="1" baseline="0" dirty="0" smtClean="0">
                          <a:solidFill>
                            <a:schemeClr val="lt1"/>
                          </a:solidFill>
                          <a:latin typeface="+mn-lt"/>
                          <a:ea typeface="+mn-ea"/>
                          <a:cs typeface="+mn-cs"/>
                        </a:rPr>
                        <a:t>Approach</a:t>
                      </a:r>
                      <a:endParaRPr lang="en-CA" sz="2400" b="1" dirty="0"/>
                    </a:p>
                  </a:txBody>
                  <a:tcPr/>
                </a:tc>
                <a:tc>
                  <a:txBody>
                    <a:bodyPr/>
                    <a:lstStyle/>
                    <a:p>
                      <a:r>
                        <a:rPr lang="en-CA" sz="2400" b="1" baseline="0" dirty="0" smtClean="0">
                          <a:solidFill>
                            <a:schemeClr val="lt1"/>
                          </a:solidFill>
                          <a:latin typeface="+mn-lt"/>
                          <a:ea typeface="+mn-ea"/>
                          <a:cs typeface="+mn-cs"/>
                        </a:rPr>
                        <a:t>Advantages</a:t>
                      </a:r>
                      <a:endParaRPr lang="en-CA" sz="2400" b="1" dirty="0"/>
                    </a:p>
                  </a:txBody>
                  <a:tcPr/>
                </a:tc>
              </a:tr>
              <a:tr h="865572">
                <a:tc>
                  <a:txBody>
                    <a:bodyPr/>
                    <a:lstStyle/>
                    <a:p>
                      <a:r>
                        <a:rPr lang="en-CA" sz="1800" b="1" baseline="0" dirty="0" smtClean="0">
                          <a:solidFill>
                            <a:schemeClr val="dk1"/>
                          </a:solidFill>
                          <a:latin typeface="+mn-lt"/>
                          <a:ea typeface="+mn-ea"/>
                          <a:cs typeface="+mn-cs"/>
                        </a:rPr>
                        <a:t>Situation</a:t>
                      </a:r>
                    </a:p>
                    <a:p>
                      <a:r>
                        <a:rPr lang="en-CA" sz="1800" b="1" baseline="0" dirty="0" smtClean="0">
                          <a:solidFill>
                            <a:schemeClr val="dk1"/>
                          </a:solidFill>
                          <a:latin typeface="+mn-lt"/>
                          <a:ea typeface="+mn-ea"/>
                          <a:cs typeface="+mn-cs"/>
                        </a:rPr>
                        <a:t>Awareness</a:t>
                      </a:r>
                      <a:endParaRPr lang="en-CA" b="1" dirty="0"/>
                    </a:p>
                  </a:txBody>
                  <a:tcPr/>
                </a:tc>
                <a:tc>
                  <a:txBody>
                    <a:bodyPr/>
                    <a:lstStyle/>
                    <a:p>
                      <a:pPr algn="just"/>
                      <a:r>
                        <a:rPr lang="en-CA" sz="1800" b="1" baseline="0" dirty="0" smtClean="0">
                          <a:solidFill>
                            <a:schemeClr val="dk1"/>
                          </a:solidFill>
                          <a:latin typeface="+mn-lt"/>
                          <a:ea typeface="+mn-ea"/>
                          <a:cs typeface="+mn-cs"/>
                        </a:rPr>
                        <a:t>Reduces the data down to into subsets with fewer features</a:t>
                      </a:r>
                      <a:endParaRPr lang="en-CA" b="1" dirty="0"/>
                    </a:p>
                  </a:txBody>
                  <a:tcPr/>
                </a:tc>
              </a:tr>
              <a:tr h="865572">
                <a:tc>
                  <a:txBody>
                    <a:bodyPr/>
                    <a:lstStyle/>
                    <a:p>
                      <a:r>
                        <a:rPr lang="en-CA" sz="1800" b="1" baseline="0" dirty="0" smtClean="0">
                          <a:solidFill>
                            <a:schemeClr val="dk1"/>
                          </a:solidFill>
                          <a:latin typeface="+mn-lt"/>
                          <a:ea typeface="+mn-ea"/>
                          <a:cs typeface="+mn-cs"/>
                        </a:rPr>
                        <a:t>Fuzzy Logic</a:t>
                      </a:r>
                      <a:endParaRPr lang="en-CA" b="1" dirty="0"/>
                    </a:p>
                  </a:txBody>
                  <a:tcPr/>
                </a:tc>
                <a:tc>
                  <a:txBody>
                    <a:bodyPr/>
                    <a:lstStyle/>
                    <a:p>
                      <a:pPr algn="just"/>
                      <a:r>
                        <a:rPr lang="en-CA" sz="1800" b="1" baseline="0" dirty="0" smtClean="0">
                          <a:solidFill>
                            <a:schemeClr val="dk1"/>
                          </a:solidFill>
                          <a:latin typeface="+mn-lt"/>
                          <a:ea typeface="+mn-ea"/>
                          <a:cs typeface="+mn-cs"/>
                        </a:rPr>
                        <a:t>Reduces the data down to into subsets with fewer features</a:t>
                      </a:r>
                      <a:endParaRPr lang="en-CA" b="1" dirty="0"/>
                    </a:p>
                  </a:txBody>
                  <a:tcPr/>
                </a:tc>
              </a:tr>
              <a:tr h="865572">
                <a:tc>
                  <a:txBody>
                    <a:bodyPr/>
                    <a:lstStyle/>
                    <a:p>
                      <a:r>
                        <a:rPr lang="en-CA" sz="1800" b="1" baseline="0" dirty="0" smtClean="0">
                          <a:solidFill>
                            <a:schemeClr val="dk1"/>
                          </a:solidFill>
                          <a:latin typeface="+mn-lt"/>
                          <a:ea typeface="+mn-ea"/>
                          <a:cs typeface="+mn-cs"/>
                        </a:rPr>
                        <a:t>MIST</a:t>
                      </a:r>
                      <a:endParaRPr lang="en-CA" b="1" dirty="0"/>
                    </a:p>
                  </a:txBody>
                  <a:tcPr/>
                </a:tc>
                <a:tc>
                  <a:txBody>
                    <a:bodyPr/>
                    <a:lstStyle/>
                    <a:p>
                      <a:pPr algn="just"/>
                      <a:r>
                        <a:rPr lang="en-CA" sz="1800" b="1" baseline="0" dirty="0" smtClean="0">
                          <a:solidFill>
                            <a:schemeClr val="dk1"/>
                          </a:solidFill>
                          <a:latin typeface="+mn-lt"/>
                          <a:ea typeface="+mn-ea"/>
                          <a:cs typeface="+mn-cs"/>
                        </a:rPr>
                        <a:t>Efficient encoding, allows for more automated analysis</a:t>
                      </a:r>
                      <a:endParaRPr lang="en-CA" b="1" dirty="0"/>
                    </a:p>
                  </a:txBody>
                  <a:tcPr/>
                </a:tc>
              </a:tr>
              <a:tr h="501483">
                <a:tc>
                  <a:txBody>
                    <a:bodyPr/>
                    <a:lstStyle/>
                    <a:p>
                      <a:r>
                        <a:rPr lang="en-CA" sz="1800" b="1" baseline="0" dirty="0" smtClean="0">
                          <a:solidFill>
                            <a:schemeClr val="dk1"/>
                          </a:solidFill>
                          <a:latin typeface="+mn-lt"/>
                          <a:ea typeface="+mn-ea"/>
                          <a:cs typeface="+mn-cs"/>
                        </a:rPr>
                        <a:t>Clustering</a:t>
                      </a:r>
                      <a:endParaRPr lang="en-CA" b="1" dirty="0"/>
                    </a:p>
                  </a:txBody>
                  <a:tcPr/>
                </a:tc>
                <a:tc>
                  <a:txBody>
                    <a:bodyPr/>
                    <a:lstStyle/>
                    <a:p>
                      <a:pPr algn="just"/>
                      <a:r>
                        <a:rPr lang="en-CA" sz="1800" b="1" baseline="0" dirty="0" smtClean="0">
                          <a:solidFill>
                            <a:schemeClr val="dk1"/>
                          </a:solidFill>
                          <a:latin typeface="+mn-lt"/>
                          <a:ea typeface="+mn-ea"/>
                          <a:cs typeface="+mn-cs"/>
                        </a:rPr>
                        <a:t>Obtained better classification performance</a:t>
                      </a:r>
                      <a:endParaRPr lang="en-CA" b="1" dirty="0"/>
                    </a:p>
                  </a:txBody>
                  <a:tcPr/>
                </a:tc>
              </a:tr>
              <a:tr h="1236533">
                <a:tc>
                  <a:txBody>
                    <a:bodyPr/>
                    <a:lstStyle/>
                    <a:p>
                      <a:r>
                        <a:rPr lang="en-CA" sz="1800" b="1" baseline="0" dirty="0" smtClean="0">
                          <a:solidFill>
                            <a:schemeClr val="dk1"/>
                          </a:solidFill>
                          <a:latin typeface="+mn-lt"/>
                          <a:ea typeface="+mn-ea"/>
                          <a:cs typeface="+mn-cs"/>
                        </a:rPr>
                        <a:t>Feature selection</a:t>
                      </a:r>
                      <a:endParaRPr lang="en-CA" b="1" dirty="0"/>
                    </a:p>
                  </a:txBody>
                  <a:tcPr/>
                </a:tc>
                <a:tc>
                  <a:txBody>
                    <a:bodyPr/>
                    <a:lstStyle/>
                    <a:p>
                      <a:pPr algn="just"/>
                      <a:r>
                        <a:rPr lang="en-CA" sz="1800" b="1" baseline="0" dirty="0" smtClean="0">
                          <a:solidFill>
                            <a:schemeClr val="dk1"/>
                          </a:solidFill>
                          <a:latin typeface="+mn-lt"/>
                          <a:ea typeface="+mn-ea"/>
                          <a:cs typeface="+mn-cs"/>
                        </a:rPr>
                        <a:t>Decreases the computational cost of the ID process and does not compromise the performance of the detector</a:t>
                      </a:r>
                      <a:endParaRPr lang="en-CA" b="1" dirty="0"/>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553998"/>
          </a:xfrm>
        </p:spPr>
        <p:txBody>
          <a:bodyPr/>
          <a:lstStyle/>
          <a:p>
            <a:pPr algn="ctr"/>
            <a:r>
              <a:rPr lang="en-CA" spc="-20" dirty="0" smtClean="0">
                <a:solidFill>
                  <a:srgbClr val="FF0000"/>
                </a:solidFill>
              </a:rPr>
              <a:t>Conclusion</a:t>
            </a:r>
          </a:p>
        </p:txBody>
      </p:sp>
      <p:sp>
        <p:nvSpPr>
          <p:cNvPr id="3" name="Text Placeholder 2"/>
          <p:cNvSpPr>
            <a:spLocks noGrp="1"/>
          </p:cNvSpPr>
          <p:nvPr>
            <p:ph type="body" idx="1"/>
          </p:nvPr>
        </p:nvSpPr>
        <p:spPr>
          <a:xfrm>
            <a:off x="383540" y="1190236"/>
            <a:ext cx="8376919" cy="3877985"/>
          </a:xfrm>
        </p:spPr>
        <p:txBody>
          <a:bodyPr/>
          <a:lstStyle/>
          <a:p>
            <a:pPr marL="469900" indent="-457200" algn="just" rtl="0">
              <a:lnSpc>
                <a:spcPct val="150000"/>
              </a:lnSpc>
              <a:buClr>
                <a:srgbClr val="DF773B"/>
              </a:buClr>
              <a:buFont typeface="Wingdings"/>
              <a:buChar char=""/>
              <a:tabLst>
                <a:tab pos="469900" algn="l"/>
              </a:tabLst>
            </a:pPr>
            <a:r>
              <a:rPr lang="en-CA" sz="2800" kern="1200" spc="-10" dirty="0" smtClean="0">
                <a:solidFill>
                  <a:srgbClr val="FFFFFF"/>
                </a:solidFill>
              </a:rPr>
              <a:t>Intrusion detection will remain an interesting research topic for as long as there are intruders trying to gain illicit access to a network.</a:t>
            </a:r>
          </a:p>
          <a:p>
            <a:pPr marL="469900" indent="-457200" algn="just" rtl="0">
              <a:lnSpc>
                <a:spcPct val="150000"/>
              </a:lnSpc>
              <a:buClr>
                <a:srgbClr val="DF773B"/>
              </a:buClr>
              <a:buFont typeface="Wingdings"/>
              <a:buChar char=""/>
              <a:tabLst>
                <a:tab pos="469900" algn="l"/>
              </a:tabLst>
            </a:pPr>
            <a:r>
              <a:rPr lang="it-IT" sz="2800" kern="1200" spc="-10" dirty="0" smtClean="0">
                <a:solidFill>
                  <a:srgbClr val="FFFFFF"/>
                </a:solidFill>
              </a:rPr>
              <a:t>The discipline represents a perpetual </a:t>
            </a:r>
            <a:r>
              <a:rPr lang="en-CA" sz="2800" kern="1200" spc="-10" dirty="0" smtClean="0">
                <a:solidFill>
                  <a:srgbClr val="FFFFFF"/>
                </a:solidFill>
              </a:rPr>
              <a:t>arms-race between those attempting to gain unauthorized control and those trying to prevent them.</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Introduction</a:t>
            </a:r>
            <a:endParaRPr sz="4000" dirty="0">
              <a:solidFill>
                <a:srgbClr val="FF0000"/>
              </a:solidFill>
            </a:endParaRPr>
          </a:p>
        </p:txBody>
      </p:sp>
      <p:sp>
        <p:nvSpPr>
          <p:cNvPr id="3" name="object 3"/>
          <p:cNvSpPr txBox="1"/>
          <p:nvPr/>
        </p:nvSpPr>
        <p:spPr>
          <a:xfrm>
            <a:off x="231140" y="1082085"/>
            <a:ext cx="8608060" cy="4770537"/>
          </a:xfrm>
          <a:prstGeom prst="rect">
            <a:avLst/>
          </a:prstGeom>
        </p:spPr>
        <p:txBody>
          <a:bodyPr vert="horz" wrap="square" lIns="0" tIns="0" rIns="0" bIns="0" rtlCol="0">
            <a:spAutoFit/>
          </a:bodyPr>
          <a:lstStyle/>
          <a:p>
            <a:pPr marL="469900" indent="-457200" algn="just">
              <a:lnSpc>
                <a:spcPct val="100000"/>
              </a:lnSpc>
              <a:buClr>
                <a:srgbClr val="DF773B"/>
              </a:buClr>
              <a:buFont typeface="Wingdings"/>
              <a:buChar char=""/>
              <a:tabLst>
                <a:tab pos="469900" algn="l"/>
              </a:tabLst>
            </a:pPr>
            <a:r>
              <a:rPr lang="en-CA" sz="2800" spc="-10" dirty="0" smtClean="0">
                <a:solidFill>
                  <a:srgbClr val="FFFFFF"/>
                </a:solidFill>
                <a:latin typeface="Arial"/>
                <a:cs typeface="Arial"/>
              </a:rPr>
              <a:t>Network security has become one of the most important fields of research in the area of digital communications</a:t>
            </a:r>
            <a:endParaRPr sz="2800" dirty="0">
              <a:latin typeface="Arial"/>
              <a:cs typeface="Arial"/>
            </a:endParaRPr>
          </a:p>
          <a:p>
            <a:pPr marL="469900" indent="-457200" algn="just">
              <a:lnSpc>
                <a:spcPct val="100000"/>
              </a:lnSpc>
              <a:spcBef>
                <a:spcPts val="1200"/>
              </a:spcBef>
              <a:buClr>
                <a:srgbClr val="DF773B"/>
              </a:buClr>
              <a:buFont typeface="Wingdings"/>
              <a:buChar char=""/>
              <a:tabLst>
                <a:tab pos="469900" algn="l"/>
              </a:tabLst>
            </a:pPr>
            <a:r>
              <a:rPr lang="en-CA" sz="2800" spc="-5" dirty="0" smtClean="0">
                <a:solidFill>
                  <a:srgbClr val="FFFFFF"/>
                </a:solidFill>
                <a:latin typeface="Arial"/>
                <a:cs typeface="Arial"/>
              </a:rPr>
              <a:t>Due to the huge amount of information on the Internet and its importance, the security has become an issue that needs to be solved</a:t>
            </a:r>
          </a:p>
          <a:p>
            <a:pPr marL="469900" indent="-457200" algn="just">
              <a:lnSpc>
                <a:spcPct val="100000"/>
              </a:lnSpc>
              <a:spcBef>
                <a:spcPts val="1200"/>
              </a:spcBef>
              <a:buClr>
                <a:srgbClr val="DF773B"/>
              </a:buClr>
              <a:buFont typeface="Wingdings"/>
              <a:buChar char=""/>
              <a:tabLst>
                <a:tab pos="469900" algn="l"/>
              </a:tabLst>
            </a:pPr>
            <a:r>
              <a:rPr lang="en-CA" sz="2800" spc="-10" dirty="0" smtClean="0">
                <a:solidFill>
                  <a:srgbClr val="FFFFFF"/>
                </a:solidFill>
                <a:latin typeface="Arial"/>
                <a:cs typeface="Arial"/>
              </a:rPr>
              <a:t>Intrusion Detection (ID) is one of the suggested solutions to achieve network security</a:t>
            </a:r>
          </a:p>
          <a:p>
            <a:pPr marL="469900" indent="-457200" algn="just">
              <a:lnSpc>
                <a:spcPct val="100000"/>
              </a:lnSpc>
              <a:spcBef>
                <a:spcPts val="1200"/>
              </a:spcBef>
              <a:buClr>
                <a:srgbClr val="DF773B"/>
              </a:buClr>
              <a:buFont typeface="Wingdings"/>
              <a:buChar char=""/>
              <a:tabLst>
                <a:tab pos="469900" algn="l"/>
              </a:tabLst>
            </a:pPr>
            <a:r>
              <a:rPr lang="en-CA" sz="2800" spc="-5" dirty="0" smtClean="0">
                <a:solidFill>
                  <a:srgbClr val="FFFFFF"/>
                </a:solidFill>
                <a:latin typeface="Arial"/>
                <a:cs typeface="Arial"/>
              </a:rPr>
              <a:t>ID is responsible for detecting any inappropriate activity on a network</a:t>
            </a:r>
          </a:p>
        </p:txBody>
      </p:sp>
      <p:sp>
        <p:nvSpPr>
          <p:cNvPr id="5" name="object 5"/>
          <p:cNvSpPr/>
          <p:nvPr/>
        </p:nvSpPr>
        <p:spPr>
          <a:xfrm>
            <a:off x="8610345" y="6629463"/>
            <a:ext cx="55880" cy="85725"/>
          </a:xfrm>
          <a:custGeom>
            <a:avLst/>
            <a:gdLst/>
            <a:ahLst/>
            <a:cxnLst/>
            <a:rect l="l" t="t" r="r" b="b"/>
            <a:pathLst>
              <a:path w="55879" h="85725">
                <a:moveTo>
                  <a:pt x="50505" y="16370"/>
                </a:moveTo>
                <a:lnTo>
                  <a:pt x="40894" y="16370"/>
                </a:lnTo>
                <a:lnTo>
                  <a:pt x="18160" y="85483"/>
                </a:lnTo>
                <a:lnTo>
                  <a:pt x="27812" y="85483"/>
                </a:lnTo>
                <a:lnTo>
                  <a:pt x="50505" y="16370"/>
                </a:lnTo>
                <a:close/>
              </a:path>
              <a:path w="55879" h="85725">
                <a:moveTo>
                  <a:pt x="55879" y="0"/>
                </a:moveTo>
                <a:lnTo>
                  <a:pt x="5969" y="0"/>
                </a:lnTo>
                <a:lnTo>
                  <a:pt x="0" y="26009"/>
                </a:lnTo>
                <a:lnTo>
                  <a:pt x="2285" y="26009"/>
                </a:lnTo>
                <a:lnTo>
                  <a:pt x="3809" y="22593"/>
                </a:lnTo>
                <a:lnTo>
                  <a:pt x="5842" y="20269"/>
                </a:lnTo>
                <a:lnTo>
                  <a:pt x="11683" y="17259"/>
                </a:lnTo>
                <a:lnTo>
                  <a:pt x="16763" y="16370"/>
                </a:lnTo>
                <a:lnTo>
                  <a:pt x="50505" y="16370"/>
                </a:lnTo>
                <a:lnTo>
                  <a:pt x="55879" y="0"/>
                </a:lnTo>
                <a:close/>
              </a:path>
            </a:pathLst>
          </a:custGeom>
          <a:solidFill>
            <a:srgbClr val="FFFFFF"/>
          </a:solidFill>
        </p:spPr>
        <p:txBody>
          <a:bodyPr wrap="square" lIns="0" tIns="0" rIns="0" bIns="0" rtlCol="0"/>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615553"/>
          </a:xfrm>
        </p:spPr>
        <p:txBody>
          <a:bodyPr/>
          <a:lstStyle/>
          <a:p>
            <a:pPr algn="ctr"/>
            <a:r>
              <a:rPr lang="en-CA" sz="4000" spc="-20" dirty="0" smtClean="0">
                <a:solidFill>
                  <a:srgbClr val="FF0000"/>
                </a:solidFill>
              </a:rPr>
              <a:t>Introduction (cont.)</a:t>
            </a:r>
          </a:p>
        </p:txBody>
      </p:sp>
      <p:sp>
        <p:nvSpPr>
          <p:cNvPr id="3" name="Text Placeholder 2"/>
          <p:cNvSpPr>
            <a:spLocks noGrp="1"/>
          </p:cNvSpPr>
          <p:nvPr>
            <p:ph type="body" idx="1"/>
          </p:nvPr>
        </p:nvSpPr>
        <p:spPr>
          <a:xfrm>
            <a:off x="383540" y="1190236"/>
            <a:ext cx="8376919" cy="5232202"/>
          </a:xfrm>
        </p:spPr>
        <p:txBody>
          <a:bodyPr/>
          <a:lstStyle/>
          <a:p>
            <a:pPr marL="469900" indent="-457200" algn="just" rtl="0">
              <a:lnSpc>
                <a:spcPct val="150000"/>
              </a:lnSpc>
              <a:spcBef>
                <a:spcPts val="1200"/>
              </a:spcBef>
              <a:buClr>
                <a:srgbClr val="DF773B"/>
              </a:buClr>
              <a:buFont typeface="Wingdings"/>
              <a:buChar char=""/>
              <a:tabLst>
                <a:tab pos="469900" algn="l"/>
              </a:tabLst>
            </a:pPr>
            <a:r>
              <a:rPr lang="en-CA" sz="2800" kern="1200" spc="-5" dirty="0" smtClean="0">
                <a:solidFill>
                  <a:srgbClr val="FFFFFF"/>
                </a:solidFill>
              </a:rPr>
              <a:t>ID has been developed to a system now called Intrusion Detection System (IDS)</a:t>
            </a:r>
          </a:p>
          <a:p>
            <a:pPr marL="469900" indent="-457200" algn="just" rtl="0">
              <a:lnSpc>
                <a:spcPct val="150000"/>
              </a:lnSpc>
              <a:spcBef>
                <a:spcPts val="1200"/>
              </a:spcBef>
              <a:buClr>
                <a:srgbClr val="DF773B"/>
              </a:buClr>
              <a:buFont typeface="Wingdings"/>
              <a:buChar char=""/>
              <a:tabLst>
                <a:tab pos="469900" algn="l"/>
              </a:tabLst>
            </a:pPr>
            <a:r>
              <a:rPr lang="en-CA" sz="2800" kern="1200" spc="-5" dirty="0" smtClean="0">
                <a:solidFill>
                  <a:srgbClr val="FFFFFF"/>
                </a:solidFill>
              </a:rPr>
              <a:t>IDSs use particular technique(s) to detect attacks and alert network administrators</a:t>
            </a:r>
          </a:p>
          <a:p>
            <a:pPr marL="469900" indent="-457200" algn="just" rtl="0">
              <a:lnSpc>
                <a:spcPct val="150000"/>
              </a:lnSpc>
              <a:spcBef>
                <a:spcPts val="1200"/>
              </a:spcBef>
              <a:buClr>
                <a:srgbClr val="DF773B"/>
              </a:buClr>
              <a:buFont typeface="Wingdings"/>
              <a:buChar char=""/>
              <a:tabLst>
                <a:tab pos="469900" algn="l"/>
              </a:tabLst>
            </a:pPr>
            <a:r>
              <a:rPr lang="en-CA" sz="2800" kern="1200" spc="-5" dirty="0" smtClean="0">
                <a:solidFill>
                  <a:srgbClr val="FFFFFF"/>
                </a:solidFill>
              </a:rPr>
              <a:t>An IDS aims to discover any violation to the confidentiality, availability, and integrity threatens the data over the network</a:t>
            </a:r>
          </a:p>
          <a:p>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553998"/>
          </a:xfrm>
        </p:spPr>
        <p:txBody>
          <a:bodyPr/>
          <a:lstStyle/>
          <a:p>
            <a:pPr algn="ctr"/>
            <a:r>
              <a:rPr lang="en-US" spc="-20" dirty="0" smtClean="0">
                <a:solidFill>
                  <a:srgbClr val="FF0000"/>
                </a:solidFill>
              </a:rPr>
              <a:t>Intrusion Detection System Types </a:t>
            </a:r>
            <a:endParaRPr lang="en-CA" dirty="0"/>
          </a:p>
        </p:txBody>
      </p:sp>
      <p:sp>
        <p:nvSpPr>
          <p:cNvPr id="3" name="Text Placeholder 2"/>
          <p:cNvSpPr>
            <a:spLocks noGrp="1"/>
          </p:cNvSpPr>
          <p:nvPr>
            <p:ph type="body" idx="1"/>
          </p:nvPr>
        </p:nvSpPr>
        <p:spPr>
          <a:xfrm>
            <a:off x="381000" y="1219200"/>
            <a:ext cx="8534400" cy="4062651"/>
          </a:xfrm>
        </p:spPr>
        <p:txBody>
          <a:bodyPr/>
          <a:lstStyle/>
          <a:p>
            <a:pPr marL="469900" indent="-457200" algn="just" rtl="0">
              <a:spcBef>
                <a:spcPts val="1200"/>
              </a:spcBef>
              <a:buClr>
                <a:srgbClr val="DF773B"/>
              </a:buClr>
              <a:buFont typeface="Wingdings"/>
              <a:buChar char=""/>
              <a:tabLst>
                <a:tab pos="469900" algn="l"/>
              </a:tabLst>
            </a:pPr>
            <a:r>
              <a:rPr lang="en-CA" sz="2800" kern="1200" spc="-5" dirty="0" smtClean="0">
                <a:solidFill>
                  <a:srgbClr val="FFFFFF"/>
                </a:solidFill>
              </a:rPr>
              <a:t>IDS can be of two types according to nature of detection:</a:t>
            </a:r>
          </a:p>
          <a:p>
            <a:endParaRPr lang="en-CA" dirty="0" smtClean="0"/>
          </a:p>
          <a:p>
            <a:pPr marL="749300" indent="-404813" algn="just">
              <a:buFont typeface="+mj-lt"/>
              <a:buAutoNum type="alphaLcParenR"/>
            </a:pPr>
            <a:r>
              <a:rPr lang="en-CA" dirty="0" smtClean="0"/>
              <a:t>An anomaly-based IDS: Learns the normal behaviour of a system, any deviation is an intrusion</a:t>
            </a:r>
          </a:p>
          <a:p>
            <a:pPr marL="749300" indent="-404813" algn="just">
              <a:buFont typeface="+mj-lt"/>
              <a:buAutoNum type="alphaLcParenR"/>
            </a:pPr>
            <a:endParaRPr lang="en-CA" dirty="0" smtClean="0"/>
          </a:p>
          <a:p>
            <a:pPr marL="749300" indent="-404813" algn="just">
              <a:buFont typeface="+mj-lt"/>
              <a:buAutoNum type="alphaLcParenR"/>
            </a:pPr>
            <a:r>
              <a:rPr lang="en-CA" dirty="0" smtClean="0"/>
              <a:t>A misuse-based IDS: Uses attack signatures and any match is an attack</a:t>
            </a:r>
          </a:p>
          <a:p>
            <a:endParaRPr lang="en-CA" dirty="0" smtClean="0"/>
          </a:p>
          <a:p>
            <a:endParaRPr lang="en-CA" dirty="0"/>
          </a:p>
        </p:txBody>
      </p:sp>
      <p:sp>
        <p:nvSpPr>
          <p:cNvPr id="4" name="Footer Placeholder 3"/>
          <p:cNvSpPr>
            <a:spLocks noGrp="1"/>
          </p:cNvSpPr>
          <p:nvPr>
            <p:ph type="ftr" sz="quarter" idx="5"/>
          </p:nvPr>
        </p:nvSpPr>
        <p:spPr/>
        <p:txBody>
          <a:bodyPr/>
          <a:lstStyle/>
          <a:p>
            <a:r>
              <a:rPr lang="en-US" dirty="0" smtClean="0"/>
              <a:t>Computer and Network Security Essentials Editor: Kevin </a:t>
            </a:r>
            <a:r>
              <a:rPr lang="en-US" dirty="0" err="1" smtClean="0"/>
              <a:t>Daimi</a:t>
            </a:r>
            <a:r>
              <a:rPr lang="en-US" dirty="0" smtClean="0"/>
              <a:t> Associate Editors: Guillermo </a:t>
            </a:r>
            <a:r>
              <a:rPr lang="en-US" dirty="0" err="1" smtClean="0"/>
              <a:t>Francia</a:t>
            </a:r>
            <a:r>
              <a:rPr lang="en-US" dirty="0" smtClean="0"/>
              <a:t>, </a:t>
            </a:r>
            <a:r>
              <a:rPr lang="en-US" dirty="0" err="1" smtClean="0"/>
              <a:t>Levent</a:t>
            </a:r>
            <a:r>
              <a:rPr lang="en-US" dirty="0" smtClean="0"/>
              <a:t> </a:t>
            </a:r>
            <a:r>
              <a:rPr lang="en-US" dirty="0" err="1" smtClean="0"/>
              <a:t>Ertaul</a:t>
            </a:r>
            <a:r>
              <a:rPr lang="en-US" dirty="0" smtClean="0"/>
              <a:t>, Luis H. </a:t>
            </a:r>
            <a:r>
              <a:rPr lang="en-US" dirty="0" err="1" smtClean="0"/>
              <a:t>Encinas</a:t>
            </a:r>
            <a:r>
              <a:rPr lang="en-US" dirty="0" smtClean="0"/>
              <a:t>, </a:t>
            </a:r>
            <a:r>
              <a:rPr lang="en-US" dirty="0" err="1" smtClean="0"/>
              <a:t>Eman</a:t>
            </a:r>
            <a:r>
              <a:rPr lang="en-US" dirty="0" smtClean="0"/>
              <a:t> El-Sheikh Published by Springer</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553998"/>
          </a:xfrm>
        </p:spPr>
        <p:txBody>
          <a:bodyPr/>
          <a:lstStyle/>
          <a:p>
            <a:pPr algn="ctr"/>
            <a:r>
              <a:rPr lang="en-CA" spc="-20" dirty="0" smtClean="0">
                <a:solidFill>
                  <a:srgbClr val="FF0000"/>
                </a:solidFill>
              </a:rPr>
              <a:t>Intrusion Detection Phases</a:t>
            </a:r>
          </a:p>
        </p:txBody>
      </p:sp>
      <p:sp>
        <p:nvSpPr>
          <p:cNvPr id="3" name="Text Placeholder 2"/>
          <p:cNvSpPr>
            <a:spLocks noGrp="1"/>
          </p:cNvSpPr>
          <p:nvPr>
            <p:ph type="body" idx="1"/>
          </p:nvPr>
        </p:nvSpPr>
        <p:spPr>
          <a:xfrm>
            <a:off x="381000" y="1219200"/>
            <a:ext cx="8376919" cy="5016758"/>
          </a:xfrm>
        </p:spPr>
        <p:txBody>
          <a:bodyPr/>
          <a:lstStyle/>
          <a:p>
            <a:pPr marL="527050" indent="-514350" algn="just" rtl="0">
              <a:spcBef>
                <a:spcPts val="1200"/>
              </a:spcBef>
              <a:buClr>
                <a:srgbClr val="DF773B"/>
              </a:buClr>
              <a:buFont typeface="+mj-lt"/>
              <a:buAutoNum type="arabicPeriod"/>
              <a:tabLst>
                <a:tab pos="469900" algn="l"/>
              </a:tabLst>
            </a:pPr>
            <a:r>
              <a:rPr lang="en-CA" sz="2800" kern="1200" spc="-5" dirty="0" smtClean="0">
                <a:solidFill>
                  <a:srgbClr val="FFFFFF"/>
                </a:solidFill>
              </a:rPr>
              <a:t>Pre-processing: Involves some preliminary processing in order to obtain more expressive information from the input to simplify the classification phase and make it more accurate, efficient and faster</a:t>
            </a:r>
          </a:p>
          <a:p>
            <a:pPr marL="527050" indent="-514350" algn="just" rtl="0">
              <a:spcBef>
                <a:spcPts val="1200"/>
              </a:spcBef>
              <a:buClr>
                <a:srgbClr val="DF773B"/>
              </a:buClr>
              <a:buFont typeface="+mj-lt"/>
              <a:buAutoNum type="arabicPeriod"/>
              <a:tabLst>
                <a:tab pos="469900" algn="l"/>
              </a:tabLst>
            </a:pPr>
            <a:r>
              <a:rPr lang="en-CA" sz="2800" kern="1200" spc="-5" dirty="0" smtClean="0">
                <a:solidFill>
                  <a:srgbClr val="FFFFFF"/>
                </a:solidFill>
              </a:rPr>
              <a:t>Detection: The actual decision about the input if there is an attack or not</a:t>
            </a:r>
          </a:p>
          <a:p>
            <a:pPr marL="527050" indent="-514350" algn="just" rtl="0">
              <a:spcBef>
                <a:spcPts val="1200"/>
              </a:spcBef>
              <a:buClr>
                <a:srgbClr val="DF773B"/>
              </a:buClr>
              <a:buFont typeface="+mj-lt"/>
              <a:buAutoNum type="arabicPeriod"/>
              <a:tabLst>
                <a:tab pos="469900" algn="l"/>
              </a:tabLst>
            </a:pPr>
            <a:r>
              <a:rPr lang="en-CA" sz="2800" kern="1200" spc="-5" dirty="0" smtClean="0">
                <a:solidFill>
                  <a:srgbClr val="FFFFFF"/>
                </a:solidFill>
              </a:rPr>
              <a:t>Empirical evaluation: How the performance of the system is evaluated using different performance metrics</a:t>
            </a:r>
          </a:p>
          <a:p>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553998"/>
          </a:xfrm>
        </p:spPr>
        <p:txBody>
          <a:bodyPr/>
          <a:lstStyle/>
          <a:p>
            <a:pPr algn="ctr"/>
            <a:r>
              <a:rPr lang="en-CA" spc="-20" dirty="0" smtClean="0">
                <a:solidFill>
                  <a:srgbClr val="FF0000"/>
                </a:solidFill>
              </a:rPr>
              <a:t>Pre-processing Phase</a:t>
            </a:r>
          </a:p>
        </p:txBody>
      </p:sp>
      <p:sp>
        <p:nvSpPr>
          <p:cNvPr id="3" name="Text Placeholder 2"/>
          <p:cNvSpPr>
            <a:spLocks noGrp="1"/>
          </p:cNvSpPr>
          <p:nvPr>
            <p:ph type="body" idx="1"/>
          </p:nvPr>
        </p:nvSpPr>
        <p:spPr>
          <a:xfrm>
            <a:off x="383540" y="1190236"/>
            <a:ext cx="8376919" cy="2985433"/>
          </a:xfrm>
        </p:spPr>
        <p:txBody>
          <a:bodyPr/>
          <a:lstStyle/>
          <a:p>
            <a:pPr marL="469900" indent="-457200" algn="just" rtl="0">
              <a:lnSpc>
                <a:spcPct val="150000"/>
              </a:lnSpc>
              <a:spcBef>
                <a:spcPts val="1200"/>
              </a:spcBef>
              <a:buClr>
                <a:srgbClr val="DF773B"/>
              </a:buClr>
              <a:buFont typeface="Wingdings"/>
              <a:buChar char=""/>
              <a:tabLst>
                <a:tab pos="469900" algn="l"/>
              </a:tabLst>
            </a:pPr>
            <a:r>
              <a:rPr lang="en-CA" sz="2800" kern="1200" spc="-5" dirty="0" smtClean="0">
                <a:solidFill>
                  <a:srgbClr val="FFFFFF"/>
                </a:solidFill>
              </a:rPr>
              <a:t>This phase involves dealing with multiple forms of input data: network traffic, Unix shell commands, user profiles, system-calls,  custom datasets, or standard datasets</a:t>
            </a:r>
          </a:p>
          <a:p>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553998"/>
          </a:xfrm>
        </p:spPr>
        <p:txBody>
          <a:bodyPr/>
          <a:lstStyle/>
          <a:p>
            <a:pPr algn="ctr"/>
            <a:r>
              <a:rPr lang="en-CA" spc="-20" dirty="0" smtClean="0">
                <a:solidFill>
                  <a:srgbClr val="FF0000"/>
                </a:solidFill>
              </a:rPr>
              <a:t>IDS data and Pre-processing</a:t>
            </a:r>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pic>
        <p:nvPicPr>
          <p:cNvPr id="7" name="Content Placeholder 4" descr="Figure1.jpg"/>
          <p:cNvPicPr>
            <a:picLocks noGrp="1" noChangeAspect="1"/>
          </p:cNvPicPr>
          <p:nvPr>
            <p:ph idx="1"/>
          </p:nvPr>
        </p:nvPicPr>
        <p:blipFill>
          <a:blip r:embed="rId2" cstate="print"/>
          <a:stretch>
            <a:fillRect/>
          </a:stretch>
        </p:blipFill>
        <p:spPr>
          <a:xfrm>
            <a:off x="304800" y="1066800"/>
            <a:ext cx="8651089" cy="52578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553998"/>
          </a:xfrm>
        </p:spPr>
        <p:txBody>
          <a:bodyPr/>
          <a:lstStyle/>
          <a:p>
            <a:pPr algn="ctr"/>
            <a:r>
              <a:rPr lang="en-CA" spc="-20" dirty="0" smtClean="0">
                <a:solidFill>
                  <a:srgbClr val="FF0000"/>
                </a:solidFill>
              </a:rPr>
              <a:t>Real-world</a:t>
            </a:r>
            <a:endParaRPr lang="en-CA" spc="-20" dirty="0">
              <a:solidFill>
                <a:srgbClr val="FF0000"/>
              </a:solidFill>
            </a:endParaRPr>
          </a:p>
        </p:txBody>
      </p:sp>
      <p:sp>
        <p:nvSpPr>
          <p:cNvPr id="3" name="Text Placeholder 2"/>
          <p:cNvSpPr>
            <a:spLocks noGrp="1"/>
          </p:cNvSpPr>
          <p:nvPr>
            <p:ph type="body" idx="1"/>
          </p:nvPr>
        </p:nvSpPr>
        <p:spPr>
          <a:xfrm>
            <a:off x="383540" y="1190236"/>
            <a:ext cx="8531860" cy="5632311"/>
          </a:xfrm>
        </p:spPr>
        <p:txBody>
          <a:bodyPr/>
          <a:lstStyle/>
          <a:p>
            <a:pPr marL="514350" indent="-514350">
              <a:buFont typeface="+mj-lt"/>
              <a:buAutoNum type="alphaUcPeriod"/>
            </a:pPr>
            <a:r>
              <a:rPr lang="en-CA" sz="2800" b="1" dirty="0" smtClean="0"/>
              <a:t>Direct malicious programs</a:t>
            </a:r>
          </a:p>
          <a:p>
            <a:pPr marL="688975" indent="-463550" algn="just">
              <a:buFont typeface="+mj-lt"/>
              <a:buAutoNum type="arabicPeriod"/>
            </a:pPr>
            <a:r>
              <a:rPr lang="en-CA" dirty="0" smtClean="0"/>
              <a:t>Viruses: A virus is a harmful code that has the ability to bind itself to host programs and reproduce when executing an infected program.</a:t>
            </a:r>
          </a:p>
          <a:p>
            <a:pPr marL="688975" indent="-463550" algn="just">
              <a:buFont typeface="+mj-lt"/>
              <a:buAutoNum type="arabicPeriod"/>
            </a:pPr>
            <a:r>
              <a:rPr lang="en-CA" dirty="0" smtClean="0"/>
              <a:t>Worms: Are malicious programs that target networked computers but they do not attach themselves to a host program.</a:t>
            </a:r>
          </a:p>
          <a:p>
            <a:pPr marL="688975" indent="-463550" algn="just">
              <a:buFont typeface="+mj-lt"/>
              <a:buAutoNum type="arabicPeriod"/>
            </a:pPr>
            <a:r>
              <a:rPr lang="en-CA" dirty="0" smtClean="0"/>
              <a:t>Trojan Horses: Malicious programs that hide in host programs and pretend to be innocent, but in fact have an alternate intent, like capturing passwords.</a:t>
            </a:r>
          </a:p>
          <a:p>
            <a:pPr marL="688975" indent="-463550" algn="just">
              <a:buFont typeface="+mj-lt"/>
              <a:buAutoNum type="arabicPeriod"/>
            </a:pPr>
            <a:r>
              <a:rPr lang="en-CA" dirty="0" smtClean="0"/>
              <a:t>Attack scripts: Attack scripts usually exploit any security vulnerability across the network, to carry out an attack.</a:t>
            </a:r>
          </a:p>
          <a:p>
            <a:endParaRPr lang="en-CA" dirty="0"/>
          </a:p>
        </p:txBody>
      </p:sp>
      <p:sp>
        <p:nvSpPr>
          <p:cNvPr id="4" name="Footer Placeholder 3"/>
          <p:cNvSpPr>
            <a:spLocks noGrp="1"/>
          </p:cNvSpPr>
          <p:nvPr>
            <p:ph type="ftr" sz="quarter" idx="5"/>
          </p:nvPr>
        </p:nvSpPr>
        <p:spPr/>
        <p:txBody>
          <a:bodyPr/>
          <a:lstStyle/>
          <a:p>
            <a:r>
              <a:rPr lang="en-US" smtClean="0"/>
              <a:t>Computer and Network Security Essentials Editor: Kevin Daimi Associate Editors: Guillermo Francia, Levent Ertaul, Luis H. Encinas, Eman El-Sheikh Published by Springer</a:t>
            </a: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5CAEB"/>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331</TotalTime>
  <Words>2075</Words>
  <Application>Microsoft Office PowerPoint</Application>
  <PresentationFormat>On-screen Show (4:3)</PresentationFormat>
  <Paragraphs>172</Paragraphs>
  <Slides>25</Slides>
  <Notes>4</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Chapter 2: A Survey and Taxonomy on Data and Pre-processing Techniques of Intrusion Detection Systems </vt:lpstr>
      <vt:lpstr>Slide 2</vt:lpstr>
      <vt:lpstr>Introduction</vt:lpstr>
      <vt:lpstr>Introduction (cont.)</vt:lpstr>
      <vt:lpstr>Intrusion Detection System Types </vt:lpstr>
      <vt:lpstr>Intrusion Detection Phases</vt:lpstr>
      <vt:lpstr>Pre-processing Phase</vt:lpstr>
      <vt:lpstr>IDS data and Pre-processing</vt:lpstr>
      <vt:lpstr>Real-world</vt:lpstr>
      <vt:lpstr>Real-world (cont.) </vt:lpstr>
      <vt:lpstr>Honeypots </vt:lpstr>
      <vt:lpstr>Honeypots Types</vt:lpstr>
      <vt:lpstr>Raw input data</vt:lpstr>
      <vt:lpstr>Datasets</vt:lpstr>
      <vt:lpstr>Data Components</vt:lpstr>
      <vt:lpstr>User Profile Characteristics</vt:lpstr>
      <vt:lpstr>IDS Applications</vt:lpstr>
      <vt:lpstr>Custom datasets</vt:lpstr>
      <vt:lpstr>Features Used in Custom Datasets  and their Usage</vt:lpstr>
      <vt:lpstr>Pre-processing Phase</vt:lpstr>
      <vt:lpstr>Specification Method</vt:lpstr>
      <vt:lpstr>Signature Generation</vt:lpstr>
      <vt:lpstr>Comparison of Pre-processing Approaches</vt:lpstr>
      <vt:lpstr>Comparison of Pre-processing Approaches</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Analogs and simulations</dc:title>
  <dc:creator>arnauld nicogossian</dc:creator>
  <cp:lastModifiedBy>Tarfa</cp:lastModifiedBy>
  <cp:revision>83</cp:revision>
  <dcterms:created xsi:type="dcterms:W3CDTF">2017-08-17T13:30:46Z</dcterms:created>
  <dcterms:modified xsi:type="dcterms:W3CDTF">2017-08-24T00:09:30Z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2016-07-25T00:00:00Z</vt:filetime>
  </property>
  <property fmtid="{D5CDD505-2E9C-101B-9397-08002B2CF9AE}" pid="3" name="LastSaved">
    <vt:filetime>2017-08-17T00:00:00Z</vt:filetime>
  </property>
</Properties>
</file>