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5"/>
  </p:notesMasterIdLst>
  <p:sldIdLst>
    <p:sldId id="256" r:id="rId2"/>
    <p:sldId id="257" r:id="rId3"/>
    <p:sldId id="258" r:id="rId4"/>
    <p:sldId id="259" r:id="rId5"/>
    <p:sldId id="260" r:id="rId6"/>
    <p:sldId id="261" r:id="rId7"/>
    <p:sldId id="262" r:id="rId8"/>
    <p:sldId id="264" r:id="rId9"/>
    <p:sldId id="265" r:id="rId10"/>
    <p:sldId id="266" r:id="rId11"/>
    <p:sldId id="268" r:id="rId12"/>
    <p:sldId id="267" r:id="rId13"/>
    <p:sldId id="270" r:id="rId14"/>
    <p:sldId id="272" r:id="rId15"/>
    <p:sldId id="277" r:id="rId16"/>
    <p:sldId id="279" r:id="rId17"/>
    <p:sldId id="278" r:id="rId18"/>
    <p:sldId id="280" r:id="rId19"/>
    <p:sldId id="281" r:id="rId20"/>
    <p:sldId id="282" r:id="rId21"/>
    <p:sldId id="283" r:id="rId22"/>
    <p:sldId id="285" r:id="rId23"/>
    <p:sldId id="286" r:id="rId24"/>
    <p:sldId id="287" r:id="rId25"/>
    <p:sldId id="288" r:id="rId26"/>
    <p:sldId id="289" r:id="rId27"/>
    <p:sldId id="290" r:id="rId28"/>
    <p:sldId id="291" r:id="rId29"/>
    <p:sldId id="292" r:id="rId30"/>
    <p:sldId id="293" r:id="rId31"/>
    <p:sldId id="294" r:id="rId32"/>
    <p:sldId id="295" r:id="rId33"/>
    <p:sldId id="296" r:id="rId3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242" autoAdjust="0"/>
    <p:restoredTop sz="78678" autoAdjust="0"/>
  </p:normalViewPr>
  <p:slideViewPr>
    <p:cSldViewPr snapToGrid="0">
      <p:cViewPr varScale="1">
        <p:scale>
          <a:sx n="64" d="100"/>
          <a:sy n="64" d="100"/>
        </p:scale>
        <p:origin x="84" y="52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40"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033F42F-DB5A-4407-9A16-6C1F631F90A0}" type="datetimeFigureOut">
              <a:rPr lang="en-US" smtClean="0"/>
              <a:t>10/5/2017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D2453E1-61EA-45B0-8601-4C3FE205D31D}" type="slidenum">
              <a:rPr lang="en-US" smtClean="0"/>
              <a:t>‹#›</a:t>
            </a:fld>
            <a:endParaRPr lang="en-US"/>
          </a:p>
        </p:txBody>
      </p:sp>
    </p:spTree>
    <p:extLst>
      <p:ext uri="{BB962C8B-B14F-4D97-AF65-F5344CB8AC3E}">
        <p14:creationId xmlns:p14="http://schemas.microsoft.com/office/powerpoint/2010/main" val="9979055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bookmark2"/><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bookmark3"/><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bookmark4"/><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hyperlink" Target="#bookmark1"/><Relationship Id="rId2" Type="http://schemas.openxmlformats.org/officeDocument/2006/relationships/slide" Target="../slides/slide21.xml"/><Relationship Id="rId1" Type="http://schemas.openxmlformats.org/officeDocument/2006/relationships/notesMaster" Target="../notesMasters/notesMaster1.xml"/><Relationship Id="rId6" Type="http://schemas.openxmlformats.org/officeDocument/2006/relationships/hyperlink" Target="#bookmark4"/><Relationship Id="rId5" Type="http://schemas.openxmlformats.org/officeDocument/2006/relationships/hyperlink" Target="#bookmark3"/><Relationship Id="rId4" Type="http://schemas.openxmlformats.org/officeDocument/2006/relationships/hyperlink" Target="#bookmark2"/></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8" Type="http://schemas.openxmlformats.org/officeDocument/2006/relationships/hyperlink" Target="#bookmark23"/><Relationship Id="rId3" Type="http://schemas.openxmlformats.org/officeDocument/2006/relationships/hyperlink" Target="#bookmark16"/><Relationship Id="rId7" Type="http://schemas.openxmlformats.org/officeDocument/2006/relationships/hyperlink" Target="#bookmark17"/><Relationship Id="rId2" Type="http://schemas.openxmlformats.org/officeDocument/2006/relationships/slide" Target="../slides/slide5.xml"/><Relationship Id="rId1" Type="http://schemas.openxmlformats.org/officeDocument/2006/relationships/notesMaster" Target="../notesMasters/notesMaster1.xml"/><Relationship Id="rId6" Type="http://schemas.openxmlformats.org/officeDocument/2006/relationships/hyperlink" Target="#bookmark18"/><Relationship Id="rId5" Type="http://schemas.openxmlformats.org/officeDocument/2006/relationships/hyperlink" Target="#bookmark21"/><Relationship Id="rId4" Type="http://schemas.openxmlformats.org/officeDocument/2006/relationships/hyperlink" Target="#bookmark19"/></Relationships>
</file>

<file path=ppt/notesSlides/_rels/notesSlide4.xml.rels><?xml version="1.0" encoding="UTF-8" standalone="yes"?>
<Relationships xmlns="http://schemas.openxmlformats.org/package/2006/relationships"><Relationship Id="rId3" Type="http://schemas.openxmlformats.org/officeDocument/2006/relationships/hyperlink" Target="#bookmark16"/><Relationship Id="rId2" Type="http://schemas.openxmlformats.org/officeDocument/2006/relationships/slide" Target="../slides/slide6.xml"/><Relationship Id="rId1" Type="http://schemas.openxmlformats.org/officeDocument/2006/relationships/notesMaster" Target="../notesMasters/notesMaster1.xml"/><Relationship Id="rId4" Type="http://schemas.openxmlformats.org/officeDocument/2006/relationships/hyperlink" Target="#bookmark30"/></Relationships>
</file>

<file path=ppt/notesSlides/_rels/notesSlide5.xml.rels><?xml version="1.0" encoding="UTF-8" standalone="yes"?>
<Relationships xmlns="http://schemas.openxmlformats.org/package/2006/relationships"><Relationship Id="rId8" Type="http://schemas.openxmlformats.org/officeDocument/2006/relationships/hyperlink" Target="#bookmark25"/><Relationship Id="rId3" Type="http://schemas.openxmlformats.org/officeDocument/2006/relationships/hyperlink" Target="#bookmark15"/><Relationship Id="rId7" Type="http://schemas.openxmlformats.org/officeDocument/2006/relationships/hyperlink" Target="#bookmark22"/><Relationship Id="rId12" Type="http://schemas.openxmlformats.org/officeDocument/2006/relationships/hyperlink" Target="#bookmark23"/><Relationship Id="rId2" Type="http://schemas.openxmlformats.org/officeDocument/2006/relationships/slide" Target="../slides/slide7.xml"/><Relationship Id="rId1" Type="http://schemas.openxmlformats.org/officeDocument/2006/relationships/notesMaster" Target="../notesMasters/notesMaster1.xml"/><Relationship Id="rId6" Type="http://schemas.openxmlformats.org/officeDocument/2006/relationships/hyperlink" Target="#bookmark20"/><Relationship Id="rId11" Type="http://schemas.openxmlformats.org/officeDocument/2006/relationships/hyperlink" Target="#bookmark19"/><Relationship Id="rId5" Type="http://schemas.openxmlformats.org/officeDocument/2006/relationships/hyperlink" Target="#bookmark18"/><Relationship Id="rId10" Type="http://schemas.openxmlformats.org/officeDocument/2006/relationships/hyperlink" Target="#bookmark17"/><Relationship Id="rId4" Type="http://schemas.openxmlformats.org/officeDocument/2006/relationships/hyperlink" Target="#bookmark16"/><Relationship Id="rId9" Type="http://schemas.openxmlformats.org/officeDocument/2006/relationships/hyperlink" Target="#bookmark30"/></Relationships>
</file>

<file path=ppt/notesSlides/_rels/notesSlide6.xml.rels><?xml version="1.0" encoding="UTF-8" standalone="yes"?>
<Relationships xmlns="http://schemas.openxmlformats.org/package/2006/relationships"><Relationship Id="rId3" Type="http://schemas.openxmlformats.org/officeDocument/2006/relationships/hyperlink" Target="#bookmark33"/><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Computers are an integral part of our society. With the growth of e-commerce, strong computer security is essential to the stability of our economy. Secure computer systems are no longer preferred, but vital. Computer security efforts are engaged in an asymmetric fight against an enemy comprised of thousands of both independent and interrelated actors on an incredible number of fronts across a grand surface area [1]. Given the asymmetry, it is inefficient and impractical for analysts to manually investigate each new attack [2].  While this is true for the general case of known attacks, it is especially true for Advanced Persistent Threats (APTs). </a:t>
            </a:r>
            <a:endParaRPr lang="en-US" dirty="0"/>
          </a:p>
          <a:p>
            <a:endParaRPr lang="en-US" dirty="0"/>
          </a:p>
          <a:p>
            <a:r>
              <a:rPr lang="en-US" b="1" dirty="0"/>
              <a:t>Reference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2. Vert, G., </a:t>
            </a:r>
            <a:r>
              <a:rPr lang="en-US" sz="1200" kern="1200" dirty="0" err="1">
                <a:solidFill>
                  <a:schemeClr val="tx1"/>
                </a:solidFill>
                <a:effectLst/>
                <a:latin typeface="+mn-lt"/>
                <a:ea typeface="+mn-ea"/>
                <a:cs typeface="+mn-cs"/>
              </a:rPr>
              <a:t>Gonen</a:t>
            </a:r>
            <a:r>
              <a:rPr lang="en-US" sz="1200" kern="1200" dirty="0">
                <a:solidFill>
                  <a:schemeClr val="tx1"/>
                </a:solidFill>
                <a:effectLst/>
                <a:latin typeface="+mn-lt"/>
                <a:ea typeface="+mn-ea"/>
                <a:cs typeface="+mn-cs"/>
              </a:rPr>
              <a:t>, B., &amp; Brown, J. (2014). A theoretical model for detection of advanced persistent threat in networks and systems using a finite angular state velocity machine (FAST- VM). </a:t>
            </a:r>
            <a:r>
              <a:rPr lang="en-US" sz="1200" i="1" kern="1200" dirty="0">
                <a:solidFill>
                  <a:schemeClr val="tx1"/>
                </a:solidFill>
                <a:effectLst/>
                <a:latin typeface="+mn-lt"/>
                <a:ea typeface="+mn-ea"/>
                <a:cs typeface="+mn-cs"/>
              </a:rPr>
              <a:t>International Journal of Computer Science and Application, 3</a:t>
            </a:r>
            <a:r>
              <a:rPr lang="en-US" sz="1200" kern="1200" dirty="0">
                <a:solidFill>
                  <a:schemeClr val="tx1"/>
                </a:solidFill>
                <a:effectLst/>
                <a:latin typeface="+mn-lt"/>
                <a:ea typeface="+mn-ea"/>
                <a:cs typeface="+mn-cs"/>
              </a:rPr>
              <a:t>(2), 63. </a:t>
            </a:r>
          </a:p>
          <a:p>
            <a:endParaRPr lang="en-US" dirty="0"/>
          </a:p>
        </p:txBody>
      </p:sp>
      <p:sp>
        <p:nvSpPr>
          <p:cNvPr id="4" name="Slide Number Placeholder 3"/>
          <p:cNvSpPr>
            <a:spLocks noGrp="1"/>
          </p:cNvSpPr>
          <p:nvPr>
            <p:ph type="sldNum" sz="quarter" idx="10"/>
          </p:nvPr>
        </p:nvSpPr>
        <p:spPr/>
        <p:txBody>
          <a:bodyPr/>
          <a:lstStyle/>
          <a:p>
            <a:fld id="{3D2453E1-61EA-45B0-8601-4C3FE205D31D}" type="slidenum">
              <a:rPr lang="en-US" smtClean="0"/>
              <a:t>3</a:t>
            </a:fld>
            <a:endParaRPr lang="en-US"/>
          </a:p>
        </p:txBody>
      </p:sp>
    </p:spTree>
    <p:extLst>
      <p:ext uri="{BB962C8B-B14F-4D97-AF65-F5344CB8AC3E}">
        <p14:creationId xmlns:p14="http://schemas.microsoft.com/office/powerpoint/2010/main" val="25415353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0" hangingPunct="0"/>
            <a:r>
              <a:rPr lang="en-US" sz="1200" kern="1200" dirty="0">
                <a:solidFill>
                  <a:schemeClr val="tx1"/>
                </a:solidFill>
                <a:effectLst/>
                <a:latin typeface="+mn-lt"/>
                <a:ea typeface="+mn-ea"/>
                <a:cs typeface="+mn-cs"/>
              </a:rPr>
              <a:t>A few types of mathematical approaches could be utilized to potentially detect APT presence. Most likely would be statistical methods, producing state variable averages and standard deviations. There are a few reasons why this approach is not </a:t>
            </a:r>
          </a:p>
          <a:p>
            <a:pPr eaLnBrk="0" hangingPunct="0"/>
            <a:r>
              <a:rPr lang="en-US" sz="1200" kern="1200" dirty="0">
                <a:solidFill>
                  <a:schemeClr val="tx1"/>
                </a:solidFill>
                <a:effectLst/>
                <a:latin typeface="+mn-lt"/>
                <a:ea typeface="+mn-ea"/>
                <a:cs typeface="+mn-cs"/>
              </a:rPr>
              <a:t>taken in the FAST-VM model.	</a:t>
            </a:r>
          </a:p>
          <a:p>
            <a:pPr marL="228600" indent="-228600" eaLnBrk="0" hangingPunct="0">
              <a:buFont typeface="+mj-lt"/>
              <a:buAutoNum type="arabicPeriod"/>
            </a:pPr>
            <a:r>
              <a:rPr lang="en-US" sz="1200" kern="1200" dirty="0">
                <a:solidFill>
                  <a:schemeClr val="tx1"/>
                </a:solidFill>
                <a:effectLst/>
                <a:latin typeface="+mn-lt"/>
                <a:ea typeface="+mn-ea"/>
                <a:cs typeface="+mn-cs"/>
              </a:rPr>
              <a:t>The first of these is that APT attacks are a systemic and complicated attack. Statistical methods for state variables on a single host are fine for detection. A problem arises, however, when comparing, interpreting, and analyzing state variable statistics across multiple platforms. This is far too computationally intensive. </a:t>
            </a:r>
          </a:p>
          <a:p>
            <a:pPr marL="228600" indent="-228600" eaLnBrk="0" hangingPunct="0">
              <a:buFont typeface="+mj-lt"/>
              <a:buAutoNum type="arabicPeriod"/>
            </a:pPr>
            <a:r>
              <a:rPr lang="en-US" sz="1200" kern="1200" dirty="0">
                <a:solidFill>
                  <a:schemeClr val="tx1"/>
                </a:solidFill>
                <a:effectLst/>
                <a:latin typeface="+mn-lt"/>
                <a:ea typeface="+mn-ea"/>
                <a:cs typeface="+mn-cs"/>
              </a:rPr>
              <a:t>Standard deviations, which might indicate APT presence, have different values among different hosts that APT may be in operation on. This leads to the question of how to compare systems and conduct a meaningful analysis among all systems.</a:t>
            </a:r>
          </a:p>
          <a:p>
            <a:pPr marL="228600" indent="-228600" eaLnBrk="0" hangingPunct="0">
              <a:buFont typeface="+mj-lt"/>
              <a:buAutoNum type="arabicPeriod"/>
            </a:pPr>
            <a:r>
              <a:rPr lang="en-US" sz="1200" kern="1200" dirty="0">
                <a:solidFill>
                  <a:schemeClr val="tx1"/>
                </a:solidFill>
                <a:effectLst/>
                <a:latin typeface="+mn-lt"/>
                <a:ea typeface="+mn-ea"/>
                <a:cs typeface="+mn-cs"/>
              </a:rPr>
              <a:t>The binary properties of the vector approach are meant to display no vectors or few vectors if a system does not have APT present and large numbers of vectors if it is present. As noted below, this makes interpretation by an analyst much expensive computationally and are complicated to interpret.	</a:t>
            </a:r>
          </a:p>
          <a:p>
            <a:pPr marL="228600" indent="-228600" eaLnBrk="0" hangingPunct="0">
              <a:buFont typeface="+mj-lt"/>
              <a:buAutoNum type="arabicPeriod"/>
            </a:pPr>
            <a:r>
              <a:rPr lang="en-US" sz="1200" kern="1200" dirty="0">
                <a:solidFill>
                  <a:schemeClr val="tx1"/>
                </a:solidFill>
                <a:effectLst/>
                <a:latin typeface="+mn-lt"/>
                <a:ea typeface="+mn-ea"/>
                <a:cs typeface="+mn-cs"/>
              </a:rPr>
              <a:t>APT is also detected by monitoring many state variables and analyzing them simultaneously into a single aggregated picture for interpretation. The FAST-VM method has the capability to do this rapidly for any number of state variables at the same time. This could range from 10 to 10000 variables all representing some aspect of a host’s operation in a network under APT attack. </a:t>
            </a:r>
          </a:p>
          <a:p>
            <a:pPr marL="228600" indent="-228600" eaLnBrk="0" hangingPunct="0">
              <a:buFont typeface="+mj-lt"/>
              <a:buAutoNum type="arabicPeriod"/>
            </a:pPr>
            <a:r>
              <a:rPr lang="en-US" sz="1200" kern="1200" dirty="0">
                <a:solidFill>
                  <a:schemeClr val="tx1"/>
                </a:solidFill>
                <a:effectLst/>
                <a:latin typeface="+mn-lt"/>
                <a:ea typeface="+mn-ea"/>
                <a:cs typeface="+mn-cs"/>
              </a:rPr>
              <a:t>The analysis is done in a human intuitive fashion which makes training people to use the system easy.  Similar sorts of capability using statistical methods get expensive computationally and are complicated to interpret.</a:t>
            </a:r>
            <a:endParaRPr lang="en-US" dirty="0"/>
          </a:p>
        </p:txBody>
      </p:sp>
      <p:sp>
        <p:nvSpPr>
          <p:cNvPr id="4" name="Slide Number Placeholder 3"/>
          <p:cNvSpPr>
            <a:spLocks noGrp="1"/>
          </p:cNvSpPr>
          <p:nvPr>
            <p:ph type="sldNum" sz="quarter" idx="10"/>
          </p:nvPr>
        </p:nvSpPr>
        <p:spPr/>
        <p:txBody>
          <a:bodyPr/>
          <a:lstStyle/>
          <a:p>
            <a:fld id="{3D2453E1-61EA-45B0-8601-4C3FE205D31D}" type="slidenum">
              <a:rPr lang="en-US" smtClean="0"/>
              <a:t>13</a:t>
            </a:fld>
            <a:endParaRPr lang="en-US"/>
          </a:p>
        </p:txBody>
      </p:sp>
    </p:spTree>
    <p:extLst>
      <p:ext uri="{BB962C8B-B14F-4D97-AF65-F5344CB8AC3E}">
        <p14:creationId xmlns:p14="http://schemas.microsoft.com/office/powerpoint/2010/main" val="19159768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sz="1200" dirty="0"/>
              <a:t>Vectors have a variety of expressions, usually denoted by a lower-case letter, and magnitudes pointing to locations in space indicating a precise value for a state variable or they point to a fixed location and grow in magnitude indicating changes in state variables.</a:t>
            </a:r>
          </a:p>
          <a:p>
            <a:pPr marL="0" indent="0">
              <a:buNone/>
            </a:pPr>
            <a:r>
              <a:rPr lang="en-US" sz="1200" dirty="0"/>
              <a:t>The FAST-VM model uses a combination of these variable types. </a:t>
            </a:r>
          </a:p>
          <a:p>
            <a:pPr marL="0" indent="0">
              <a:buNone/>
            </a:pPr>
            <a:r>
              <a:rPr lang="en-US" sz="1200" dirty="0"/>
              <a:t>the simplicity of this vector-based approach lends itself to an algebra which can detect or predict state variable changes or APT presence. allowing vectors to:</a:t>
            </a:r>
          </a:p>
          <a:p>
            <a:pPr marL="514350" indent="-514350">
              <a:buFont typeface="+mj-lt"/>
              <a:buAutoNum type="arabicPeriod"/>
            </a:pPr>
            <a:r>
              <a:rPr lang="en-US" sz="1200" i="1" dirty="0"/>
              <a:t>Detect</a:t>
            </a:r>
            <a:r>
              <a:rPr lang="en-US" sz="1200" dirty="0"/>
              <a:t> change in a state variable if an APT has started operation on a system. </a:t>
            </a:r>
          </a:p>
          <a:p>
            <a:pPr marL="514350" indent="-514350">
              <a:buFont typeface="+mj-lt"/>
              <a:buAutoNum type="arabicPeriod"/>
            </a:pPr>
            <a:r>
              <a:rPr lang="en-US" sz="1200" i="1" dirty="0"/>
              <a:t>Predict</a:t>
            </a:r>
            <a:r>
              <a:rPr lang="en-US" sz="1200" dirty="0"/>
              <a:t> what a state variable vector would look like if an APT is present and affects its value.</a:t>
            </a:r>
          </a:p>
          <a:p>
            <a:endParaRPr lang="en-US" dirty="0"/>
          </a:p>
        </p:txBody>
      </p:sp>
      <p:sp>
        <p:nvSpPr>
          <p:cNvPr id="4" name="Slide Number Placeholder 3"/>
          <p:cNvSpPr>
            <a:spLocks noGrp="1"/>
          </p:cNvSpPr>
          <p:nvPr>
            <p:ph type="sldNum" sz="quarter" idx="10"/>
          </p:nvPr>
        </p:nvSpPr>
        <p:spPr/>
        <p:txBody>
          <a:bodyPr/>
          <a:lstStyle/>
          <a:p>
            <a:fld id="{3D2453E1-61EA-45B0-8601-4C3FE205D31D}" type="slidenum">
              <a:rPr lang="en-US" smtClean="0"/>
              <a:t>14</a:t>
            </a:fld>
            <a:endParaRPr lang="en-US"/>
          </a:p>
        </p:txBody>
      </p:sp>
    </p:spTree>
    <p:extLst>
      <p:ext uri="{BB962C8B-B14F-4D97-AF65-F5344CB8AC3E}">
        <p14:creationId xmlns:p14="http://schemas.microsoft.com/office/powerpoint/2010/main" val="257973607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While the goal of this effort is not to produce a prototypical visualization system for APTs, it is self-evident from previous work that the visualization is a useful tool in the developmental and research phases. In short, it is a feature that can be later </a:t>
            </a:r>
          </a:p>
          <a:p>
            <a:r>
              <a:rPr lang="en-US" sz="1200" b="0" i="0" u="none" strike="noStrike" kern="1200" baseline="0" dirty="0">
                <a:solidFill>
                  <a:schemeClr val="tx1"/>
                </a:solidFill>
                <a:latin typeface="+mn-lt"/>
                <a:ea typeface="+mn-ea"/>
                <a:cs typeface="+mn-cs"/>
              </a:rPr>
              <a:t>developed to enhance any resultant product once said product has been proven. The Spicule is visualized as a sphere with two types of state variable vectors (Fig. 3.1). There can be an infinite number of these vectors representing thousands of state variable for a given host, or network of hosts. The two types of vectors are defined as: </a:t>
            </a:r>
          </a:p>
          <a:p>
            <a:pPr marL="228600" indent="-228600">
              <a:buFont typeface="+mj-lt"/>
              <a:buAutoNum type="arabicPeriod"/>
            </a:pPr>
            <a:r>
              <a:rPr lang="en-US" sz="1200" b="0" i="0" u="none" strike="noStrike" kern="1200" baseline="0" dirty="0">
                <a:solidFill>
                  <a:schemeClr val="tx1"/>
                </a:solidFill>
                <a:latin typeface="+mn-lt"/>
                <a:ea typeface="+mn-ea"/>
                <a:cs typeface="+mn-cs"/>
              </a:rPr>
              <a:t>Fixed vectors (green) that represent state variables ranging from 0 to infinity; for example, the number of users that are logged into the system. </a:t>
            </a:r>
          </a:p>
          <a:p>
            <a:r>
              <a:rPr lang="en-US" sz="1200" b="0" i="0" u="none" strike="noStrike" kern="1200" baseline="0" dirty="0">
                <a:solidFill>
                  <a:schemeClr val="tx1"/>
                </a:solidFill>
                <a:latin typeface="+mn-lt"/>
                <a:ea typeface="+mn-ea"/>
                <a:cs typeface="+mn-cs"/>
              </a:rPr>
              <a:t>2. Tracking vectors (blue) that range in value from 0 to 100% and track scalar state </a:t>
            </a:r>
            <a:r>
              <a:rPr lang="fr-FR" sz="1200" b="0" i="0" u="none" strike="noStrike" kern="1200" baseline="0" dirty="0">
                <a:solidFill>
                  <a:schemeClr val="tx1"/>
                </a:solidFill>
                <a:latin typeface="+mn-lt"/>
                <a:ea typeface="+mn-ea"/>
                <a:cs typeface="+mn-cs"/>
              </a:rPr>
              <a:t>variables; for </a:t>
            </a:r>
            <a:r>
              <a:rPr lang="fr-FR" sz="1200" b="0" i="0" u="none" strike="noStrike" kern="1200" baseline="0" dirty="0" err="1">
                <a:solidFill>
                  <a:schemeClr val="tx1"/>
                </a:solidFill>
                <a:latin typeface="+mn-lt"/>
                <a:ea typeface="+mn-ea"/>
                <a:cs typeface="+mn-cs"/>
              </a:rPr>
              <a:t>example</a:t>
            </a:r>
            <a:r>
              <a:rPr lang="fr-FR" sz="1200" b="0" i="0" u="none" strike="noStrike" kern="1200" baseline="0" dirty="0">
                <a:solidFill>
                  <a:schemeClr val="tx1"/>
                </a:solidFill>
                <a:latin typeface="+mn-lt"/>
                <a:ea typeface="+mn-ea"/>
                <a:cs typeface="+mn-cs"/>
              </a:rPr>
              <a:t>, CPU usage.</a:t>
            </a:r>
            <a:endParaRPr lang="en-US" dirty="0"/>
          </a:p>
        </p:txBody>
      </p:sp>
      <p:sp>
        <p:nvSpPr>
          <p:cNvPr id="4" name="Slide Number Placeholder 3"/>
          <p:cNvSpPr>
            <a:spLocks noGrp="1"/>
          </p:cNvSpPr>
          <p:nvPr>
            <p:ph type="sldNum" sz="quarter" idx="10"/>
          </p:nvPr>
        </p:nvSpPr>
        <p:spPr/>
        <p:txBody>
          <a:bodyPr/>
          <a:lstStyle/>
          <a:p>
            <a:fld id="{3D2453E1-61EA-45B0-8601-4C3FE205D31D}" type="slidenum">
              <a:rPr lang="en-US" smtClean="0"/>
              <a:t>15</a:t>
            </a:fld>
            <a:endParaRPr lang="en-US"/>
          </a:p>
        </p:txBody>
      </p:sp>
    </p:spTree>
    <p:extLst>
      <p:ext uri="{BB962C8B-B14F-4D97-AF65-F5344CB8AC3E}">
        <p14:creationId xmlns:p14="http://schemas.microsoft.com/office/powerpoint/2010/main" val="425617552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The Spicule is visualized as a sphere with two types of state variable vectors </a:t>
            </a:r>
          </a:p>
          <a:p>
            <a:r>
              <a:rPr lang="en-US" sz="1200" b="0" i="0" u="none" strike="noStrike" kern="1200" baseline="0" dirty="0">
                <a:solidFill>
                  <a:schemeClr val="tx1"/>
                </a:solidFill>
                <a:latin typeface="+mn-lt"/>
                <a:ea typeface="+mn-ea"/>
                <a:cs typeface="+mn-cs"/>
              </a:rPr>
              <a:t>(Fig. 3.1).</a:t>
            </a:r>
            <a:endParaRPr lang="en-US" sz="1200" b="1" i="0" u="none" strike="noStrike" kern="1200" baseline="0" dirty="0">
              <a:solidFill>
                <a:schemeClr val="tx1"/>
              </a:solidFill>
              <a:latin typeface="+mn-lt"/>
              <a:ea typeface="+mn-ea"/>
              <a:cs typeface="+mn-cs"/>
            </a:endParaRPr>
          </a:p>
          <a:p>
            <a:endParaRPr lang="en-US" sz="1200" b="1" i="0" u="none" strike="noStrike" kern="1200" baseline="0" dirty="0">
              <a:solidFill>
                <a:schemeClr val="tx1"/>
              </a:solidFill>
              <a:latin typeface="+mn-lt"/>
              <a:ea typeface="+mn-ea"/>
              <a:cs typeface="+mn-cs"/>
            </a:endParaRPr>
          </a:p>
          <a:p>
            <a:r>
              <a:rPr lang="en-US" sz="1200" b="1" i="0" u="none" strike="noStrike" kern="1200" baseline="0" dirty="0">
                <a:solidFill>
                  <a:schemeClr val="tx1"/>
                </a:solidFill>
                <a:latin typeface="+mn-lt"/>
                <a:ea typeface="+mn-ea"/>
                <a:cs typeface="+mn-cs"/>
              </a:rPr>
              <a:t>Fig. 3.1 </a:t>
            </a:r>
            <a:r>
              <a:rPr lang="en-US" sz="1200" b="0" i="0" u="none" strike="noStrike" kern="1200" baseline="0" dirty="0">
                <a:solidFill>
                  <a:schemeClr val="tx1"/>
                </a:solidFill>
                <a:latin typeface="+mn-lt"/>
                <a:ea typeface="+mn-ea"/>
                <a:cs typeface="+mn-cs"/>
              </a:rPr>
              <a:t>Equatorial view of Spicule, showing state variable vectors tracking normal or malware operation</a:t>
            </a:r>
            <a:endParaRPr lang="en-US" dirty="0"/>
          </a:p>
        </p:txBody>
      </p:sp>
      <p:sp>
        <p:nvSpPr>
          <p:cNvPr id="4" name="Slide Number Placeholder 3"/>
          <p:cNvSpPr>
            <a:spLocks noGrp="1"/>
          </p:cNvSpPr>
          <p:nvPr>
            <p:ph type="sldNum" sz="quarter" idx="10"/>
          </p:nvPr>
        </p:nvSpPr>
        <p:spPr/>
        <p:txBody>
          <a:bodyPr/>
          <a:lstStyle/>
          <a:p>
            <a:fld id="{3D2453E1-61EA-45B0-8601-4C3FE205D31D}" type="slidenum">
              <a:rPr lang="en-US" smtClean="0"/>
              <a:t>16</a:t>
            </a:fld>
            <a:endParaRPr lang="en-US"/>
          </a:p>
        </p:txBody>
      </p:sp>
    </p:spTree>
    <p:extLst>
      <p:ext uri="{BB962C8B-B14F-4D97-AF65-F5344CB8AC3E}">
        <p14:creationId xmlns:p14="http://schemas.microsoft.com/office/powerpoint/2010/main" val="22269445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u="none" strike="noStrike" kern="1200" baseline="0" dirty="0">
                <a:solidFill>
                  <a:schemeClr val="tx1"/>
                </a:solidFill>
                <a:latin typeface="+mn-lt"/>
                <a:ea typeface="+mn-ea"/>
                <a:cs typeface="+mn-cs"/>
              </a:rPr>
              <a:t>Fig. 3.2 </a:t>
            </a:r>
            <a:r>
              <a:rPr lang="en-US" sz="1200" b="0" i="0" u="none" strike="noStrike" kern="1200" baseline="0" dirty="0">
                <a:solidFill>
                  <a:schemeClr val="tx1"/>
                </a:solidFill>
                <a:latin typeface="+mn-lt"/>
                <a:ea typeface="+mn-ea"/>
                <a:cs typeface="+mn-cs"/>
              </a:rPr>
              <a:t>Spicule showing port activity on a system (</a:t>
            </a:r>
            <a:r>
              <a:rPr lang="en-US" sz="1200" b="0" i="1" u="none" strike="noStrike" kern="1200" baseline="0" dirty="0">
                <a:solidFill>
                  <a:schemeClr val="tx1"/>
                </a:solidFill>
                <a:latin typeface="+mn-lt"/>
                <a:ea typeface="+mn-ea"/>
                <a:cs typeface="+mn-cs"/>
              </a:rPr>
              <a:t>Normal Form</a:t>
            </a:r>
            <a:r>
              <a:rPr lang="en-US" sz="1200" b="0" i="0" u="none" strike="noStrike" kern="1200" baseline="0" dirty="0">
                <a:solidFill>
                  <a:schemeClr val="tx1"/>
                </a:solidFill>
                <a:latin typeface="+mn-lt"/>
                <a:ea typeface="+mn-ea"/>
                <a:cs typeface="+mn-cs"/>
              </a:rPr>
              <a:t>)</a:t>
            </a:r>
          </a:p>
          <a:p>
            <a:r>
              <a:rPr lang="en-US" sz="1200" kern="1200" dirty="0">
                <a:solidFill>
                  <a:schemeClr val="tx1"/>
                </a:solidFill>
                <a:effectLst/>
                <a:latin typeface="+mn-lt"/>
                <a:ea typeface="+mn-ea"/>
                <a:cs typeface="+mn-cs"/>
              </a:rPr>
              <a:t>Figure </a:t>
            </a:r>
            <a:r>
              <a:rPr lang="en-US" sz="1200" u="none" strike="noStrike" kern="1200" dirty="0">
                <a:solidFill>
                  <a:schemeClr val="tx1"/>
                </a:solidFill>
                <a:effectLst/>
                <a:latin typeface="+mn-lt"/>
                <a:ea typeface="+mn-ea"/>
                <a:cs typeface="+mn-cs"/>
                <a:hlinkClick r:id="rId3" action="ppaction://hlinkfile"/>
              </a:rPr>
              <a:t>3.2</a:t>
            </a:r>
            <a:r>
              <a:rPr lang="en-US" sz="1200" kern="1200" dirty="0">
                <a:solidFill>
                  <a:schemeClr val="tx1"/>
                </a:solidFill>
                <a:effectLst/>
                <a:latin typeface="+mn-lt"/>
                <a:ea typeface="+mn-ea"/>
                <a:cs typeface="+mn-cs"/>
              </a:rPr>
              <a:t> shows the  purple-tipped vector pointing to the left; this vector is moving towards the northern  pole as the activity on the SSH port (port 22) increases. Since it is just slightly  above the equator, the activity is still relatively low which can be interpreted to mean  that activity is characteristic of a system not under attack. </a:t>
            </a:r>
          </a:p>
          <a:p>
            <a:r>
              <a:rPr lang="en-US" sz="1200" kern="1200" dirty="0">
                <a:solidFill>
                  <a:schemeClr val="tx1"/>
                </a:solidFill>
                <a:effectLst/>
                <a:latin typeface="+mn-lt"/>
                <a:ea typeface="+mn-ea"/>
                <a:cs typeface="+mn-cs"/>
              </a:rPr>
              <a:t>In contrast, if the same  vector were standing on the northern pole and pointing up, activity would be near 373 maximum indicating a possibly dangerous system state. The Spicule in Fig. </a:t>
            </a:r>
            <a:r>
              <a:rPr lang="en-US" sz="1200" u="none" strike="noStrike" kern="1200" dirty="0">
                <a:solidFill>
                  <a:schemeClr val="tx1"/>
                </a:solidFill>
                <a:effectLst/>
                <a:latin typeface="+mn-lt"/>
                <a:ea typeface="+mn-ea"/>
                <a:cs typeface="+mn-cs"/>
                <a:hlinkClick r:id="rId3" action="ppaction://hlinkfile"/>
              </a:rPr>
              <a:t>3.2 </a:t>
            </a:r>
            <a:r>
              <a:rPr lang="en-US" sz="1200" kern="1200" dirty="0">
                <a:solidFill>
                  <a:schemeClr val="tx1"/>
                </a:solidFill>
                <a:effectLst/>
                <a:latin typeface="+mn-lt"/>
                <a:ea typeface="+mn-ea"/>
                <a:cs typeface="+mn-cs"/>
              </a:rPr>
              <a:t>is  monitoring ports 22 (SSH, labeled A), 23 (Telnet, labeled B), 80 (HTTP, labeled C),  110 (POP3, labeled D), 137 NetBIOS (Name Service, labeled E), and 443 (HTTPS, 376 labeled G). As the system’s state changes, so will Spicule’s. This generates a set of 377 state variables.</a:t>
            </a:r>
            <a:endParaRPr lang="en-US" dirty="0"/>
          </a:p>
        </p:txBody>
      </p:sp>
      <p:sp>
        <p:nvSpPr>
          <p:cNvPr id="4" name="Slide Number Placeholder 3"/>
          <p:cNvSpPr>
            <a:spLocks noGrp="1"/>
          </p:cNvSpPr>
          <p:nvPr>
            <p:ph type="sldNum" sz="quarter" idx="10"/>
          </p:nvPr>
        </p:nvSpPr>
        <p:spPr/>
        <p:txBody>
          <a:bodyPr/>
          <a:lstStyle/>
          <a:p>
            <a:fld id="{3D2453E1-61EA-45B0-8601-4C3FE205D31D}" type="slidenum">
              <a:rPr lang="en-US" smtClean="0"/>
              <a:t>18</a:t>
            </a:fld>
            <a:endParaRPr lang="en-US"/>
          </a:p>
        </p:txBody>
      </p:sp>
    </p:spTree>
    <p:extLst>
      <p:ext uri="{BB962C8B-B14F-4D97-AF65-F5344CB8AC3E}">
        <p14:creationId xmlns:p14="http://schemas.microsoft.com/office/powerpoint/2010/main" val="219116531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u="none" strike="noStrike" kern="1200" baseline="0" dirty="0">
                <a:solidFill>
                  <a:schemeClr val="tx1"/>
                </a:solidFill>
                <a:latin typeface="+mn-lt"/>
                <a:ea typeface="+mn-ea"/>
                <a:cs typeface="+mn-cs"/>
              </a:rPr>
              <a:t>Fig. 3.3 </a:t>
            </a:r>
            <a:r>
              <a:rPr lang="en-US" sz="1200" b="0" i="0" u="none" strike="noStrike" kern="1200" baseline="0" dirty="0">
                <a:solidFill>
                  <a:schemeClr val="tx1"/>
                </a:solidFill>
                <a:latin typeface="+mn-lt"/>
                <a:ea typeface="+mn-ea"/>
                <a:cs typeface="+mn-cs"/>
              </a:rPr>
              <a:t>Spicule showing a system under a SubSeven attack.</a:t>
            </a:r>
          </a:p>
          <a:p>
            <a:endParaRPr lang="en-US" sz="1200" b="0" i="0" u="none" strike="noStrike" kern="1200" baseline="0" dirty="0">
              <a:solidFill>
                <a:schemeClr val="tx1"/>
              </a:solidFill>
              <a:latin typeface="+mn-lt"/>
              <a:ea typeface="+mn-ea"/>
              <a:cs typeface="+mn-cs"/>
            </a:endParaRPr>
          </a:p>
          <a:p>
            <a:pPr eaLnBrk="0" hangingPunct="0"/>
            <a:r>
              <a:rPr lang="en-US" sz="1200" kern="1200" dirty="0">
                <a:solidFill>
                  <a:schemeClr val="tx1"/>
                </a:solidFill>
                <a:effectLst/>
                <a:latin typeface="+mn-lt"/>
                <a:ea typeface="+mn-ea"/>
                <a:cs typeface="+mn-cs"/>
              </a:rPr>
              <a:t>To  test this, a prototype used Backdoor SubSeven to simulate attack activity on specific ports. Backdoor SubSeven is a well-known Trojan. SubSeven works  by opening an arbitrary port specified by the attacker. Most commonly, attacks happen to ports 1243, 6776, and 27374. Figure </a:t>
            </a:r>
            <a:r>
              <a:rPr lang="en-US" sz="1200" u="none" strike="noStrike" kern="1200" dirty="0">
                <a:solidFill>
                  <a:schemeClr val="tx1"/>
                </a:solidFill>
                <a:effectLst/>
                <a:latin typeface="+mn-lt"/>
                <a:ea typeface="+mn-ea"/>
                <a:cs typeface="+mn-cs"/>
                <a:hlinkClick r:id="rId3" action="ppaction://hlinkfile"/>
              </a:rPr>
              <a:t>3.3 </a:t>
            </a:r>
            <a:r>
              <a:rPr lang="en-US" sz="1200" kern="1200" dirty="0">
                <a:solidFill>
                  <a:schemeClr val="tx1"/>
                </a:solidFill>
                <a:effectLst/>
                <a:latin typeface="+mn-lt"/>
                <a:ea typeface="+mn-ea"/>
                <a:cs typeface="+mn-cs"/>
              </a:rPr>
              <a:t>shows the same system as before except that it is now under attack from SubSeven. The difference between these two  spicules is this new purple-tipped vector (labeled H) which has appeared suddenly</a:t>
            </a:r>
          </a:p>
          <a:p>
            <a:pPr eaLnBrk="0" hangingPunct="0"/>
            <a:r>
              <a:rPr lang="en-US" sz="1200" kern="1200" dirty="0">
                <a:solidFill>
                  <a:schemeClr val="tx1"/>
                </a:solidFill>
                <a:effectLst/>
                <a:latin typeface="+mn-lt"/>
                <a:ea typeface="+mn-ea"/>
                <a:cs typeface="+mn-cs"/>
              </a:rPr>
              <a:t>with a great deal of traffic on an otherwise reserved port (1243).</a:t>
            </a:r>
          </a:p>
          <a:p>
            <a:endParaRPr lang="en-US" dirty="0"/>
          </a:p>
        </p:txBody>
      </p:sp>
      <p:sp>
        <p:nvSpPr>
          <p:cNvPr id="4" name="Slide Number Placeholder 3"/>
          <p:cNvSpPr>
            <a:spLocks noGrp="1"/>
          </p:cNvSpPr>
          <p:nvPr>
            <p:ph type="sldNum" sz="quarter" idx="10"/>
          </p:nvPr>
        </p:nvSpPr>
        <p:spPr/>
        <p:txBody>
          <a:bodyPr/>
          <a:lstStyle/>
          <a:p>
            <a:fld id="{3D2453E1-61EA-45B0-8601-4C3FE205D31D}" type="slidenum">
              <a:rPr lang="en-US" smtClean="0"/>
              <a:t>19</a:t>
            </a:fld>
            <a:endParaRPr lang="en-US"/>
          </a:p>
        </p:txBody>
      </p:sp>
    </p:spTree>
    <p:extLst>
      <p:ext uri="{BB962C8B-B14F-4D97-AF65-F5344CB8AC3E}">
        <p14:creationId xmlns:p14="http://schemas.microsoft.com/office/powerpoint/2010/main" val="15921628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u="none" strike="noStrike" kern="1200" baseline="0" dirty="0">
                <a:solidFill>
                  <a:schemeClr val="tx1"/>
                </a:solidFill>
                <a:latin typeface="+mn-lt"/>
                <a:ea typeface="+mn-ea"/>
                <a:cs typeface="+mn-cs"/>
              </a:rPr>
              <a:t>Fig. 3.4 </a:t>
            </a:r>
            <a:r>
              <a:rPr lang="en-US" sz="1200" b="0" i="0" u="none" strike="noStrike" kern="1200" baseline="0" dirty="0">
                <a:solidFill>
                  <a:schemeClr val="tx1"/>
                </a:solidFill>
                <a:latin typeface="+mn-lt"/>
                <a:ea typeface="+mn-ea"/>
                <a:cs typeface="+mn-cs"/>
              </a:rPr>
              <a:t>The mathematics of calculating the </a:t>
            </a:r>
            <a:r>
              <a:rPr lang="en-US" sz="1200" b="0" i="1" u="none" strike="noStrike" kern="1200" baseline="0" dirty="0">
                <a:solidFill>
                  <a:schemeClr val="tx1"/>
                </a:solidFill>
                <a:latin typeface="+mn-lt"/>
                <a:ea typeface="+mn-ea"/>
                <a:cs typeface="+mn-cs"/>
              </a:rPr>
              <a:t>Attack Form.</a:t>
            </a:r>
          </a:p>
          <a:p>
            <a:endParaRPr lang="en-US" sz="1200" b="0" i="1" u="none" strike="noStrike" kern="1200" baseline="0" dirty="0">
              <a:solidFill>
                <a:schemeClr val="tx1"/>
              </a:solidFill>
              <a:latin typeface="+mn-lt"/>
              <a:ea typeface="+mn-ea"/>
              <a:cs typeface="+mn-cs"/>
            </a:endParaRPr>
          </a:p>
          <a:p>
            <a:pPr eaLnBrk="0" hangingPunct="0"/>
            <a:r>
              <a:rPr lang="en-US" sz="1200" kern="1200" dirty="0">
                <a:solidFill>
                  <a:schemeClr val="tx1"/>
                </a:solidFill>
                <a:effectLst/>
                <a:latin typeface="+mn-lt"/>
                <a:ea typeface="+mn-ea"/>
                <a:cs typeface="+mn-cs"/>
              </a:rPr>
              <a:t>In  Figure  </a:t>
            </a:r>
            <a:r>
              <a:rPr lang="en-US" sz="1200" u="none" strike="noStrike" kern="1200" dirty="0">
                <a:solidFill>
                  <a:schemeClr val="tx1"/>
                </a:solidFill>
                <a:effectLst/>
                <a:latin typeface="+mn-lt"/>
                <a:ea typeface="+mn-ea"/>
                <a:cs typeface="+mn-cs"/>
                <a:hlinkClick r:id="rId3" action="ppaction://hlinkfile"/>
              </a:rPr>
              <a:t>3.4</a:t>
            </a:r>
            <a:r>
              <a:rPr lang="en-US" sz="1200" kern="1200" dirty="0">
                <a:solidFill>
                  <a:schemeClr val="tx1"/>
                </a:solidFill>
                <a:effectLst/>
                <a:latin typeface="+mn-lt"/>
                <a:ea typeface="+mn-ea"/>
                <a:cs typeface="+mn-cs"/>
              </a:rPr>
              <a:t> ,  a  </a:t>
            </a:r>
            <a:r>
              <a:rPr lang="en-US" sz="1200" i="1" kern="1200" dirty="0">
                <a:solidFill>
                  <a:schemeClr val="tx1"/>
                </a:solidFill>
                <a:effectLst/>
                <a:latin typeface="+mn-lt"/>
                <a:ea typeface="+mn-ea"/>
                <a:cs typeface="+mn-cs"/>
              </a:rPr>
              <a:t>Normal  Form</a:t>
            </a:r>
            <a:r>
              <a:rPr lang="en-US" sz="1200" kern="1200" dirty="0">
                <a:solidFill>
                  <a:schemeClr val="tx1"/>
                </a:solidFill>
                <a:effectLst/>
                <a:latin typeface="+mn-lt"/>
                <a:ea typeface="+mn-ea"/>
                <a:cs typeface="+mn-cs"/>
              </a:rPr>
              <a:t>,  </a:t>
            </a:r>
            <a:r>
              <a:rPr lang="en-US" sz="1200" i="1" kern="1200" dirty="0">
                <a:solidFill>
                  <a:schemeClr val="tx1"/>
                </a:solidFill>
                <a:effectLst/>
                <a:latin typeface="+mn-lt"/>
                <a:ea typeface="+mn-ea"/>
                <a:cs typeface="+mn-cs"/>
              </a:rPr>
              <a:t>Change  Form</a:t>
            </a:r>
            <a:r>
              <a:rPr lang="en-US" sz="1200" kern="1200" dirty="0">
                <a:solidFill>
                  <a:schemeClr val="tx1"/>
                </a:solidFill>
                <a:effectLst/>
                <a:latin typeface="+mn-lt"/>
                <a:ea typeface="+mn-ea"/>
                <a:cs typeface="+mn-cs"/>
              </a:rPr>
              <a:t>,  and  </a:t>
            </a:r>
            <a:r>
              <a:rPr lang="en-US" sz="1200" i="1" kern="1200" dirty="0">
                <a:solidFill>
                  <a:schemeClr val="tx1"/>
                </a:solidFill>
                <a:effectLst/>
                <a:latin typeface="+mn-lt"/>
                <a:ea typeface="+mn-ea"/>
                <a:cs typeface="+mn-cs"/>
              </a:rPr>
              <a:t>Attack  Form  </a:t>
            </a:r>
            <a:r>
              <a:rPr lang="en-US" sz="1200" kern="1200" dirty="0">
                <a:solidFill>
                  <a:schemeClr val="tx1"/>
                </a:solidFill>
                <a:effectLst/>
                <a:latin typeface="+mn-lt"/>
                <a:ea typeface="+mn-ea"/>
                <a:cs typeface="+mn-cs"/>
              </a:rPr>
              <a:t>are illustrated. Finally, the mathematics of calculating the </a:t>
            </a:r>
            <a:r>
              <a:rPr lang="en-US" sz="1200" i="1" kern="1200" dirty="0">
                <a:solidFill>
                  <a:schemeClr val="tx1"/>
                </a:solidFill>
                <a:effectLst/>
                <a:latin typeface="+mn-lt"/>
                <a:ea typeface="+mn-ea"/>
                <a:cs typeface="+mn-cs"/>
              </a:rPr>
              <a:t>Attack Form </a:t>
            </a:r>
            <a:r>
              <a:rPr lang="en-US" sz="1200" kern="1200" dirty="0">
                <a:solidFill>
                  <a:schemeClr val="tx1"/>
                </a:solidFill>
                <a:effectLst/>
                <a:latin typeface="+mn-lt"/>
                <a:ea typeface="+mn-ea"/>
                <a:cs typeface="+mn-cs"/>
              </a:rPr>
              <a:t>and the relative reduction of data and interpretation of change are discussed in the next slide.</a:t>
            </a:r>
          </a:p>
          <a:p>
            <a:endParaRPr lang="en-US" sz="1200" b="0" i="1" u="none" strike="noStrike" kern="1200" baseline="0" dirty="0">
              <a:solidFill>
                <a:schemeClr val="tx1"/>
              </a:solidFill>
              <a:latin typeface="+mn-lt"/>
              <a:ea typeface="+mn-ea"/>
              <a:cs typeface="+mn-cs"/>
            </a:endParaRPr>
          </a:p>
          <a:p>
            <a:endParaRPr lang="en-US" sz="1200" b="0" i="1" u="none" strike="noStrike" kern="1200" baseline="0" dirty="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3D2453E1-61EA-45B0-8601-4C3FE205D31D}" type="slidenum">
              <a:rPr lang="en-US" smtClean="0"/>
              <a:t>20</a:t>
            </a:fld>
            <a:endParaRPr lang="en-US"/>
          </a:p>
        </p:txBody>
      </p:sp>
    </p:spTree>
    <p:extLst>
      <p:ext uri="{BB962C8B-B14F-4D97-AF65-F5344CB8AC3E}">
        <p14:creationId xmlns:p14="http://schemas.microsoft.com/office/powerpoint/2010/main" val="29617973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0" hangingPunct="0"/>
            <a:r>
              <a:rPr lang="en-US" sz="1200" kern="1200" dirty="0">
                <a:solidFill>
                  <a:schemeClr val="tx1"/>
                </a:solidFill>
                <a:effectLst/>
                <a:latin typeface="+mn-lt"/>
                <a:ea typeface="+mn-ea"/>
                <a:cs typeface="+mn-cs"/>
              </a:rPr>
              <a:t>While the goal of this effort is not to produce a prototypical visualization system for APTs, it is self-evident from previous work that the visualization is a useful tool  in the developmental and research phases. In short, it is a feature that can be later  developed to enhance any resultant product once said product has been proven.	</a:t>
            </a:r>
          </a:p>
          <a:p>
            <a:pPr eaLnBrk="0" hangingPunct="0"/>
            <a:endParaRPr lang="en-US" sz="1200" kern="1200" dirty="0">
              <a:solidFill>
                <a:schemeClr val="tx1"/>
              </a:solidFill>
              <a:effectLst/>
              <a:latin typeface="+mn-lt"/>
              <a:ea typeface="+mn-ea"/>
              <a:cs typeface="+mn-cs"/>
            </a:endParaRPr>
          </a:p>
          <a:p>
            <a:pPr eaLnBrk="0" hangingPunct="0"/>
            <a:r>
              <a:rPr lang="en-US" sz="1200" kern="1200" dirty="0">
                <a:solidFill>
                  <a:schemeClr val="tx1"/>
                </a:solidFill>
                <a:effectLst/>
                <a:latin typeface="+mn-lt"/>
                <a:ea typeface="+mn-ea"/>
                <a:cs typeface="+mn-cs"/>
              </a:rPr>
              <a:t>The Spicule is visualized as a sphere with two types of state variable vectors (Fig. </a:t>
            </a:r>
            <a:r>
              <a:rPr lang="en-US" sz="1200" u="none" strike="noStrike" kern="1200" dirty="0">
                <a:solidFill>
                  <a:schemeClr val="tx1"/>
                </a:solidFill>
                <a:effectLst/>
                <a:latin typeface="+mn-lt"/>
                <a:ea typeface="+mn-ea"/>
                <a:cs typeface="+mn-cs"/>
                <a:hlinkClick r:id="rId3" action="ppaction://hlinkfile"/>
              </a:rPr>
              <a:t>3.1</a:t>
            </a:r>
            <a:r>
              <a:rPr lang="en-US" sz="1200" kern="1200" dirty="0">
                <a:solidFill>
                  <a:schemeClr val="tx1"/>
                </a:solidFill>
                <a:effectLst/>
                <a:latin typeface="+mn-lt"/>
                <a:ea typeface="+mn-ea"/>
                <a:cs typeface="+mn-cs"/>
              </a:rPr>
              <a:t>). There can be an infinite number of these vectors representing thousands of state variable for a given host, or network of hosts. The two types of vectors are defined as	</a:t>
            </a:r>
          </a:p>
          <a:p>
            <a:pPr marL="228600" indent="-228600" eaLnBrk="0" hangingPunct="0">
              <a:buFont typeface="+mj-lt"/>
              <a:buAutoNum type="arabicPeriod"/>
            </a:pPr>
            <a:r>
              <a:rPr lang="en-US" sz="1200" kern="1200" dirty="0">
                <a:solidFill>
                  <a:schemeClr val="tx1"/>
                </a:solidFill>
                <a:effectLst/>
                <a:latin typeface="+mn-lt"/>
                <a:ea typeface="+mn-ea"/>
                <a:cs typeface="+mn-cs"/>
              </a:rPr>
              <a:t>Fixed vectors (green) that represent state variables ranging from 0 to infinity; for example, the number of users that are logged into the system.	</a:t>
            </a:r>
          </a:p>
          <a:p>
            <a:pPr marL="228600" indent="-228600" eaLnBrk="0" hangingPunct="0">
              <a:buFont typeface="+mj-lt"/>
              <a:buAutoNum type="arabicPeriod"/>
            </a:pPr>
            <a:r>
              <a:rPr lang="en-US" sz="1200" kern="1200" dirty="0">
                <a:solidFill>
                  <a:schemeClr val="tx1"/>
                </a:solidFill>
                <a:effectLst/>
                <a:latin typeface="+mn-lt"/>
                <a:ea typeface="+mn-ea"/>
                <a:cs typeface="+mn-cs"/>
              </a:rPr>
              <a:t>Tracking vectors (blue) that range in value from 0 to 100% and track scalar state variables; for example, CPU usage.	</a:t>
            </a:r>
          </a:p>
          <a:p>
            <a:pPr eaLnBrk="0" hangingPunct="0"/>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Each vector is located at a degree location around the equator of the Spicule ball. Each vector represents a state variable that is being monitored for change. In a simple case, with tracking vectors ranging from 0 to 90 located  around the equator, and the tip of each tracking vector indicating a state the system is in, it is possible to model 32,400 (90 360) unique states at any given moment in time. This makes it possible to instantly analyze change between Spicules from two moments in time to see if malware is active (using the </a:t>
            </a:r>
            <a:r>
              <a:rPr lang="en-US" sz="1200" i="1" kern="1200" dirty="0">
                <a:solidFill>
                  <a:schemeClr val="tx1"/>
                </a:solidFill>
                <a:effectLst/>
                <a:latin typeface="+mn-lt"/>
                <a:ea typeface="+mn-ea"/>
                <a:cs typeface="+mn-cs"/>
              </a:rPr>
              <a:t>Zero Form</a:t>
            </a:r>
            <a:r>
              <a:rPr lang="en-US" sz="1200" kern="1200" dirty="0">
                <a:solidFill>
                  <a:schemeClr val="tx1"/>
                </a:solidFill>
                <a:effectLst/>
                <a:latin typeface="+mn-lt"/>
                <a:ea typeface="+mn-ea"/>
                <a:cs typeface="+mn-cs"/>
              </a:rPr>
              <a:t>). Subdivision of degree locations for the vectors around the equator leads mathematically to an almost infinite number of states that could be modeled. This is represented graphically in Figs. </a:t>
            </a:r>
            <a:r>
              <a:rPr lang="en-US" sz="1200" u="none" strike="noStrike" kern="1200" dirty="0">
                <a:solidFill>
                  <a:schemeClr val="tx1"/>
                </a:solidFill>
                <a:effectLst/>
                <a:latin typeface="+mn-lt"/>
                <a:ea typeface="+mn-ea"/>
                <a:cs typeface="+mn-cs"/>
                <a:hlinkClick r:id="rId3" action="ppaction://hlinkfile"/>
              </a:rPr>
              <a:t>3.1</a:t>
            </a:r>
            <a:r>
              <a:rPr lang="en-US" sz="1200" kern="120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hlinkClick r:id="rId4" action="ppaction://hlinkfile"/>
              </a:rPr>
              <a:t>3.2</a:t>
            </a:r>
            <a:r>
              <a:rPr lang="en-US" sz="1200" kern="120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hlinkClick r:id="rId5" action="ppaction://hlinkfile"/>
              </a:rPr>
              <a:t>3.3</a:t>
            </a:r>
            <a:r>
              <a:rPr lang="en-US" sz="1200" kern="1200" dirty="0">
                <a:solidFill>
                  <a:schemeClr val="tx1"/>
                </a:solidFill>
                <a:effectLst/>
                <a:latin typeface="+mn-lt"/>
                <a:ea typeface="+mn-ea"/>
                <a:cs typeface="+mn-cs"/>
              </a:rPr>
              <a:t>, and </a:t>
            </a:r>
            <a:r>
              <a:rPr lang="en-US" sz="1200" u="none" strike="noStrike" kern="1200" dirty="0">
                <a:solidFill>
                  <a:schemeClr val="tx1"/>
                </a:solidFill>
                <a:effectLst/>
                <a:latin typeface="+mn-lt"/>
                <a:ea typeface="+mn-ea"/>
                <a:cs typeface="+mn-cs"/>
                <a:hlinkClick r:id="rId6" action="ppaction://hlinkfile"/>
              </a:rPr>
              <a:t>3.4 </a:t>
            </a:r>
            <a:r>
              <a:rPr lang="en-US" sz="1200" kern="1200" dirty="0">
                <a:solidFill>
                  <a:schemeClr val="tx1"/>
                </a:solidFill>
                <a:effectLst/>
                <a:latin typeface="+mn-lt"/>
                <a:ea typeface="+mn-ea"/>
                <a:cs typeface="+mn-cs"/>
              </a:rPr>
              <a:t>below.</a:t>
            </a:r>
            <a:endParaRPr lang="en-US" dirty="0"/>
          </a:p>
        </p:txBody>
      </p:sp>
      <p:sp>
        <p:nvSpPr>
          <p:cNvPr id="4" name="Slide Number Placeholder 3"/>
          <p:cNvSpPr>
            <a:spLocks noGrp="1"/>
          </p:cNvSpPr>
          <p:nvPr>
            <p:ph type="sldNum" sz="quarter" idx="10"/>
          </p:nvPr>
        </p:nvSpPr>
        <p:spPr/>
        <p:txBody>
          <a:bodyPr/>
          <a:lstStyle/>
          <a:p>
            <a:fld id="{3D2453E1-61EA-45B0-8601-4C3FE205D31D}" type="slidenum">
              <a:rPr lang="en-US" smtClean="0"/>
              <a:t>21</a:t>
            </a:fld>
            <a:endParaRPr lang="en-US"/>
          </a:p>
        </p:txBody>
      </p:sp>
    </p:spTree>
    <p:extLst>
      <p:ext uri="{BB962C8B-B14F-4D97-AF65-F5344CB8AC3E}">
        <p14:creationId xmlns:p14="http://schemas.microsoft.com/office/powerpoint/2010/main" val="3690001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The Spicule model is comprised of six unique states: </a:t>
            </a:r>
            <a:r>
              <a:rPr lang="en-US" sz="1200" b="0" i="1" u="none" strike="noStrike" kern="1200" baseline="0" dirty="0">
                <a:solidFill>
                  <a:schemeClr val="tx1"/>
                </a:solidFill>
                <a:latin typeface="+mn-lt"/>
                <a:ea typeface="+mn-ea"/>
                <a:cs typeface="+mn-cs"/>
              </a:rPr>
              <a:t>Normal Form</a:t>
            </a:r>
            <a:r>
              <a:rPr lang="en-US" sz="1200" b="0" i="0" u="none" strike="noStrike" kern="1200" baseline="0" dirty="0">
                <a:solidFill>
                  <a:schemeClr val="tx1"/>
                </a:solidFill>
                <a:latin typeface="+mn-lt"/>
                <a:ea typeface="+mn-ea"/>
                <a:cs typeface="+mn-cs"/>
              </a:rPr>
              <a:t>, </a:t>
            </a:r>
            <a:r>
              <a:rPr lang="en-US" sz="1200" b="0" i="1" u="none" strike="noStrike" kern="1200" baseline="0" dirty="0">
                <a:solidFill>
                  <a:schemeClr val="tx1"/>
                </a:solidFill>
                <a:latin typeface="+mn-lt"/>
                <a:ea typeface="+mn-ea"/>
                <a:cs typeface="+mn-cs"/>
              </a:rPr>
              <a:t>Zero Form</a:t>
            </a:r>
            <a:r>
              <a:rPr lang="en-US" sz="1200" b="0" i="0" u="none" strike="noStrike" kern="1200" baseline="0" dirty="0">
                <a:solidFill>
                  <a:schemeClr val="tx1"/>
                </a:solidFill>
                <a:latin typeface="+mn-lt"/>
                <a:ea typeface="+mn-ea"/>
                <a:cs typeface="+mn-cs"/>
              </a:rPr>
              <a:t>, </a:t>
            </a:r>
            <a:r>
              <a:rPr lang="en-US" sz="1200" b="0" i="1" u="none" strike="noStrike" kern="1200" baseline="0" dirty="0">
                <a:solidFill>
                  <a:schemeClr val="tx1"/>
                </a:solidFill>
                <a:latin typeface="+mn-lt"/>
                <a:ea typeface="+mn-ea"/>
                <a:cs typeface="+mn-cs"/>
              </a:rPr>
              <a:t>Change Form</a:t>
            </a:r>
            <a:r>
              <a:rPr lang="en-US" sz="1200" b="0" i="0" u="none" strike="noStrike" kern="1200" baseline="0" dirty="0">
                <a:solidFill>
                  <a:schemeClr val="tx1"/>
                </a:solidFill>
                <a:latin typeface="+mn-lt"/>
                <a:ea typeface="+mn-ea"/>
                <a:cs typeface="+mn-cs"/>
              </a:rPr>
              <a:t>, </a:t>
            </a:r>
            <a:r>
              <a:rPr lang="en-US" sz="1200" b="0" i="1" u="none" strike="noStrike" kern="1200" baseline="0" dirty="0">
                <a:solidFill>
                  <a:schemeClr val="tx1"/>
                </a:solidFill>
                <a:latin typeface="+mn-lt"/>
                <a:ea typeface="+mn-ea"/>
                <a:cs typeface="+mn-cs"/>
              </a:rPr>
              <a:t>Attack Form</a:t>
            </a:r>
            <a:r>
              <a:rPr lang="en-US" sz="1200" b="0" i="0" u="none" strike="noStrike" kern="1200" baseline="0" dirty="0">
                <a:solidFill>
                  <a:schemeClr val="tx1"/>
                </a:solidFill>
                <a:latin typeface="+mn-lt"/>
                <a:ea typeface="+mn-ea"/>
                <a:cs typeface="+mn-cs"/>
              </a:rPr>
              <a:t>, </a:t>
            </a:r>
            <a:r>
              <a:rPr lang="en-US" sz="1200" b="0" i="1" u="none" strike="noStrike" kern="1200" baseline="0" dirty="0">
                <a:solidFill>
                  <a:schemeClr val="tx1"/>
                </a:solidFill>
                <a:latin typeface="+mn-lt"/>
                <a:ea typeface="+mn-ea"/>
                <a:cs typeface="+mn-cs"/>
              </a:rPr>
              <a:t>Observe Form</a:t>
            </a:r>
            <a:r>
              <a:rPr lang="en-US" sz="1200" b="0" i="0" u="none" strike="noStrike" kern="1200" baseline="0" dirty="0">
                <a:solidFill>
                  <a:schemeClr val="tx1"/>
                </a:solidFill>
                <a:latin typeface="+mn-lt"/>
                <a:ea typeface="+mn-ea"/>
                <a:cs typeface="+mn-cs"/>
              </a:rPr>
              <a:t>, and </a:t>
            </a:r>
            <a:r>
              <a:rPr lang="en-US" sz="1200" b="0" i="1" u="none" strike="noStrike" kern="1200" baseline="0" dirty="0">
                <a:solidFill>
                  <a:schemeClr val="tx1"/>
                </a:solidFill>
                <a:latin typeface="+mn-lt"/>
                <a:ea typeface="+mn-ea"/>
                <a:cs typeface="+mn-cs"/>
              </a:rPr>
              <a:t>Predict Form</a:t>
            </a:r>
            <a:r>
              <a:rPr lang="en-US" sz="1200" b="0" i="0" u="none" strike="noStrike" kern="1200" baseline="0" dirty="0">
                <a:solidFill>
                  <a:schemeClr val="tx1"/>
                </a:solidFill>
                <a:latin typeface="+mn-lt"/>
                <a:ea typeface="+mn-ea"/>
                <a:cs typeface="+mn-cs"/>
              </a:rPr>
              <a:t>. These forms are generated utilizing the previously discussed section on vector mathematics. </a:t>
            </a:r>
          </a:p>
          <a:p>
            <a:r>
              <a:rPr lang="en-US" sz="1200" b="0" i="0" u="none" strike="noStrike" kern="1200" baseline="0" dirty="0">
                <a:solidFill>
                  <a:schemeClr val="tx1"/>
                </a:solidFill>
                <a:latin typeface="+mn-lt"/>
                <a:ea typeface="+mn-ea"/>
                <a:cs typeface="+mn-cs"/>
              </a:rPr>
              <a:t>The </a:t>
            </a:r>
            <a:r>
              <a:rPr lang="en-US" sz="1200" b="0" i="1" u="none" strike="noStrike" kern="1200" baseline="0" dirty="0">
                <a:solidFill>
                  <a:schemeClr val="tx1"/>
                </a:solidFill>
                <a:latin typeface="+mn-lt"/>
                <a:ea typeface="+mn-ea"/>
                <a:cs typeface="+mn-cs"/>
              </a:rPr>
              <a:t>Normal Form </a:t>
            </a:r>
            <a:r>
              <a:rPr lang="en-US" sz="1200" b="0" i="0" u="none" strike="noStrike" kern="1200" baseline="0" dirty="0">
                <a:solidFill>
                  <a:schemeClr val="tx1"/>
                </a:solidFill>
                <a:latin typeface="+mn-lt"/>
                <a:ea typeface="+mn-ea"/>
                <a:cs typeface="+mn-cs"/>
              </a:rPr>
              <a:t>is the state in which the system is operating normally and not under attack. Opposite to this is the </a:t>
            </a:r>
            <a:r>
              <a:rPr lang="en-US" sz="1200" b="0" i="1" u="none" strike="noStrike" kern="1200" baseline="0" dirty="0">
                <a:solidFill>
                  <a:schemeClr val="tx1"/>
                </a:solidFill>
                <a:latin typeface="+mn-lt"/>
                <a:ea typeface="+mn-ea"/>
                <a:cs typeface="+mn-cs"/>
              </a:rPr>
              <a:t>Change Form</a:t>
            </a:r>
            <a:r>
              <a:rPr lang="en-US" sz="1200" b="0" i="0" u="none" strike="noStrike" kern="1200" baseline="0" dirty="0">
                <a:solidFill>
                  <a:schemeClr val="tx1"/>
                </a:solidFill>
                <a:latin typeface="+mn-lt"/>
                <a:ea typeface="+mn-ea"/>
                <a:cs typeface="+mn-cs"/>
              </a:rPr>
              <a:t>, which is a representation of a system under attack. </a:t>
            </a:r>
          </a:p>
          <a:p>
            <a:r>
              <a:rPr lang="en-US" sz="1200" b="0" i="0" u="none" strike="noStrike" kern="1200" baseline="0" dirty="0">
                <a:solidFill>
                  <a:schemeClr val="tx1"/>
                </a:solidFill>
                <a:latin typeface="+mn-lt"/>
                <a:ea typeface="+mn-ea"/>
                <a:cs typeface="+mn-cs"/>
              </a:rPr>
              <a:t>The </a:t>
            </a:r>
            <a:r>
              <a:rPr lang="en-US" sz="1200" b="0" i="1" u="none" strike="noStrike" kern="1200" baseline="0" dirty="0">
                <a:solidFill>
                  <a:schemeClr val="tx1"/>
                </a:solidFill>
                <a:latin typeface="+mn-lt"/>
                <a:ea typeface="+mn-ea"/>
                <a:cs typeface="+mn-cs"/>
              </a:rPr>
              <a:t>Attack Form </a:t>
            </a:r>
            <a:r>
              <a:rPr lang="en-US" sz="1200" b="0" i="0" u="none" strike="noStrike" kern="1200" baseline="0" dirty="0">
                <a:solidFill>
                  <a:schemeClr val="tx1"/>
                </a:solidFill>
                <a:latin typeface="+mn-lt"/>
                <a:ea typeface="+mn-ea"/>
                <a:cs typeface="+mn-cs"/>
              </a:rPr>
              <a:t>is a signature (or isolated) view of an attack in progress that is occurring inside the </a:t>
            </a:r>
            <a:r>
              <a:rPr lang="en-US" sz="1200" b="0" i="1" u="none" strike="noStrike" kern="1200" baseline="0" dirty="0">
                <a:solidFill>
                  <a:schemeClr val="tx1"/>
                </a:solidFill>
                <a:latin typeface="+mn-lt"/>
                <a:ea typeface="+mn-ea"/>
                <a:cs typeface="+mn-cs"/>
              </a:rPr>
              <a:t>Change Form</a:t>
            </a:r>
            <a:r>
              <a:rPr lang="en-US" sz="1200" b="0" i="0" u="none" strike="noStrike" kern="1200" baseline="0" dirty="0">
                <a:solidFill>
                  <a:schemeClr val="tx1"/>
                </a:solidFill>
                <a:latin typeface="+mn-lt"/>
                <a:ea typeface="+mn-ea"/>
                <a:cs typeface="+mn-cs"/>
              </a:rPr>
              <a:t>. </a:t>
            </a:r>
            <a:r>
              <a:rPr lang="en-US" sz="1200" b="0" i="1" u="none" strike="noStrike" kern="1200" baseline="0" dirty="0">
                <a:solidFill>
                  <a:schemeClr val="tx1"/>
                </a:solidFill>
                <a:latin typeface="+mn-lt"/>
                <a:ea typeface="+mn-ea"/>
                <a:cs typeface="+mn-cs"/>
              </a:rPr>
              <a:t>Attack Form</a:t>
            </a:r>
            <a:r>
              <a:rPr lang="en-US" sz="1200" b="0" i="0" u="none" strike="noStrike" kern="1200" baseline="0" dirty="0">
                <a:solidFill>
                  <a:schemeClr val="tx1"/>
                </a:solidFill>
                <a:latin typeface="+mn-lt"/>
                <a:ea typeface="+mn-ea"/>
                <a:cs typeface="+mn-cs"/>
              </a:rPr>
              <a:t>s could be stored in a database for later reference, in which case they become </a:t>
            </a:r>
            <a:r>
              <a:rPr lang="en-US" sz="1200" b="0" i="1" u="none" strike="noStrike" kern="1200" baseline="0" dirty="0">
                <a:solidFill>
                  <a:schemeClr val="tx1"/>
                </a:solidFill>
                <a:latin typeface="+mn-lt"/>
                <a:ea typeface="+mn-ea"/>
                <a:cs typeface="+mn-cs"/>
              </a:rPr>
              <a:t>Predict Form</a:t>
            </a:r>
            <a:r>
              <a:rPr lang="en-US" sz="1200" b="0" i="0" u="none" strike="noStrike" kern="1200" baseline="0" dirty="0">
                <a:solidFill>
                  <a:schemeClr val="tx1"/>
                </a:solidFill>
                <a:latin typeface="+mn-lt"/>
                <a:ea typeface="+mn-ea"/>
                <a:cs typeface="+mn-cs"/>
              </a:rPr>
              <a:t>s, which are predictions of future attacks. </a:t>
            </a:r>
          </a:p>
          <a:p>
            <a:r>
              <a:rPr lang="en-US" sz="1200" b="0" i="0" u="none" strike="noStrike" kern="1200" baseline="0" dirty="0">
                <a:solidFill>
                  <a:schemeClr val="tx1"/>
                </a:solidFill>
                <a:latin typeface="+mn-lt"/>
                <a:ea typeface="+mn-ea"/>
                <a:cs typeface="+mn-cs"/>
              </a:rPr>
              <a:t>The </a:t>
            </a:r>
            <a:r>
              <a:rPr lang="en-US" sz="1200" b="0" i="1" u="none" strike="noStrike" kern="1200" baseline="0" dirty="0">
                <a:solidFill>
                  <a:schemeClr val="tx1"/>
                </a:solidFill>
                <a:latin typeface="+mn-lt"/>
                <a:ea typeface="+mn-ea"/>
                <a:cs typeface="+mn-cs"/>
              </a:rPr>
              <a:t>Observe Form </a:t>
            </a:r>
            <a:r>
              <a:rPr lang="en-US" sz="1200" b="0" i="0" u="none" strike="noStrike" kern="1200" baseline="0" dirty="0">
                <a:solidFill>
                  <a:schemeClr val="tx1"/>
                </a:solidFill>
                <a:latin typeface="+mn-lt"/>
                <a:ea typeface="+mn-ea"/>
                <a:cs typeface="+mn-cs"/>
              </a:rPr>
              <a:t>is a state in which may or may not be an attack signature. Through mathematical operations, an </a:t>
            </a:r>
            <a:r>
              <a:rPr lang="en-US" sz="1200" b="0" i="1" u="none" strike="noStrike" kern="1200" baseline="0" dirty="0">
                <a:solidFill>
                  <a:schemeClr val="tx1"/>
                </a:solidFill>
                <a:latin typeface="+mn-lt"/>
                <a:ea typeface="+mn-ea"/>
                <a:cs typeface="+mn-cs"/>
              </a:rPr>
              <a:t>Observe Form </a:t>
            </a:r>
            <a:r>
              <a:rPr lang="en-US" sz="1200" b="0" i="0" u="none" strike="noStrike" kern="1200" baseline="0" dirty="0">
                <a:solidFill>
                  <a:schemeClr val="tx1"/>
                </a:solidFill>
                <a:latin typeface="+mn-lt"/>
                <a:ea typeface="+mn-ea"/>
                <a:cs typeface="+mn-cs"/>
              </a:rPr>
              <a:t>can be compared to a </a:t>
            </a:r>
            <a:r>
              <a:rPr lang="en-US" sz="1200" b="0" i="1" u="none" strike="noStrike" kern="1200" baseline="0" dirty="0">
                <a:solidFill>
                  <a:schemeClr val="tx1"/>
                </a:solidFill>
                <a:latin typeface="+mn-lt"/>
                <a:ea typeface="+mn-ea"/>
                <a:cs typeface="+mn-cs"/>
              </a:rPr>
              <a:t>Predict Form</a:t>
            </a:r>
            <a:r>
              <a:rPr lang="en-US" sz="1200" b="0" i="0" u="none" strike="noStrike" kern="1200" baseline="0" dirty="0">
                <a:solidFill>
                  <a:schemeClr val="tx1"/>
                </a:solidFill>
                <a:latin typeface="+mn-lt"/>
                <a:ea typeface="+mn-ea"/>
                <a:cs typeface="+mn-cs"/>
              </a:rPr>
              <a:t>. Each one of these forms has a unique visual appearance and mathematical signature. The algebra for each of these forms in Fig. 3.4 is listed in Table 3.2</a:t>
            </a:r>
            <a:endParaRPr lang="en-US" dirty="0"/>
          </a:p>
        </p:txBody>
      </p:sp>
      <p:sp>
        <p:nvSpPr>
          <p:cNvPr id="4" name="Slide Number Placeholder 3"/>
          <p:cNvSpPr>
            <a:spLocks noGrp="1"/>
          </p:cNvSpPr>
          <p:nvPr>
            <p:ph type="sldNum" sz="quarter" idx="10"/>
          </p:nvPr>
        </p:nvSpPr>
        <p:spPr/>
        <p:txBody>
          <a:bodyPr/>
          <a:lstStyle/>
          <a:p>
            <a:fld id="{3D2453E1-61EA-45B0-8601-4C3FE205D31D}" type="slidenum">
              <a:rPr lang="en-US" smtClean="0"/>
              <a:t>22</a:t>
            </a:fld>
            <a:endParaRPr lang="en-US"/>
          </a:p>
        </p:txBody>
      </p:sp>
    </p:spTree>
    <p:extLst>
      <p:ext uri="{BB962C8B-B14F-4D97-AF65-F5344CB8AC3E}">
        <p14:creationId xmlns:p14="http://schemas.microsoft.com/office/powerpoint/2010/main" val="166098100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Most operations to produce the above forms are accomplished by adding two forms (their state variable vectors) together or subtracting one from another. The algebra is performed by iterating through the vectors of each Spicule and performing individual vector operations depending on the algebraic function being calculated. For example, to isolate an attack and produce an </a:t>
            </a:r>
            <a:r>
              <a:rPr lang="en-US" sz="1200" b="0" i="1" u="none" strike="noStrike" kern="1200" baseline="0" dirty="0">
                <a:solidFill>
                  <a:schemeClr val="tx1"/>
                </a:solidFill>
                <a:latin typeface="+mn-lt"/>
                <a:ea typeface="+mn-ea"/>
                <a:cs typeface="+mn-cs"/>
              </a:rPr>
              <a:t>Attack Form</a:t>
            </a:r>
            <a:r>
              <a:rPr lang="en-US" sz="1200" b="0" i="0" u="none" strike="noStrike" kern="1200" baseline="0" dirty="0">
                <a:solidFill>
                  <a:schemeClr val="tx1"/>
                </a:solidFill>
                <a:latin typeface="+mn-lt"/>
                <a:ea typeface="+mn-ea"/>
                <a:cs typeface="+mn-cs"/>
              </a:rPr>
              <a:t>, simply subtract the </a:t>
            </a:r>
            <a:r>
              <a:rPr lang="en-US" sz="1200" b="0" i="1" u="none" strike="noStrike" kern="1200" baseline="0" dirty="0">
                <a:solidFill>
                  <a:schemeClr val="tx1"/>
                </a:solidFill>
                <a:latin typeface="+mn-lt"/>
                <a:ea typeface="+mn-ea"/>
                <a:cs typeface="+mn-cs"/>
              </a:rPr>
              <a:t>Normal Form </a:t>
            </a:r>
            <a:r>
              <a:rPr lang="en-US" sz="1200" b="0" i="0" u="none" strike="noStrike" kern="1200" baseline="0" dirty="0">
                <a:solidFill>
                  <a:schemeClr val="tx1"/>
                </a:solidFill>
                <a:latin typeface="+mn-lt"/>
                <a:ea typeface="+mn-ea"/>
                <a:cs typeface="+mn-cs"/>
              </a:rPr>
              <a:t>from the </a:t>
            </a:r>
            <a:r>
              <a:rPr lang="en-US" sz="1200" b="0" i="1" u="none" strike="noStrike" kern="1200" baseline="0" dirty="0">
                <a:solidFill>
                  <a:schemeClr val="tx1"/>
                </a:solidFill>
                <a:latin typeface="+mn-lt"/>
                <a:ea typeface="+mn-ea"/>
                <a:cs typeface="+mn-cs"/>
              </a:rPr>
              <a:t>Change Form </a:t>
            </a:r>
            <a:r>
              <a:rPr lang="en-US" sz="1200" b="0" i="0" u="none" strike="noStrike" kern="1200" baseline="0" dirty="0">
                <a:solidFill>
                  <a:schemeClr val="tx1"/>
                </a:solidFill>
                <a:latin typeface="+mn-lt"/>
                <a:ea typeface="+mn-ea"/>
                <a:cs typeface="+mn-cs"/>
              </a:rPr>
              <a:t>in Formula (1) above where </a:t>
            </a:r>
            <a:r>
              <a:rPr lang="en-US" sz="1200" b="0" i="1" u="none" strike="noStrike" kern="1200" baseline="0" dirty="0">
                <a:solidFill>
                  <a:schemeClr val="tx1"/>
                </a:solidFill>
                <a:latin typeface="+mn-lt"/>
                <a:ea typeface="+mn-ea"/>
                <a:cs typeface="+mn-cs"/>
              </a:rPr>
              <a:t>S </a:t>
            </a:r>
            <a:r>
              <a:rPr lang="en-US" sz="1200" b="0" i="0" u="none" strike="noStrike" kern="1200" baseline="0" dirty="0">
                <a:solidFill>
                  <a:schemeClr val="tx1"/>
                </a:solidFill>
                <a:latin typeface="+mn-lt"/>
                <a:ea typeface="+mn-ea"/>
                <a:cs typeface="+mn-cs"/>
              </a:rPr>
              <a:t>is the Spicule. The algorithm for this above process is listed below. Note that FOR EACH Vector (</a:t>
            </a:r>
            <a:r>
              <a:rPr lang="en-US" sz="1200" b="0" i="1" u="none" strike="noStrike" kern="1200" baseline="0" dirty="0" err="1">
                <a:solidFill>
                  <a:schemeClr val="tx1"/>
                </a:solidFill>
                <a:latin typeface="+mn-lt"/>
                <a:ea typeface="+mn-ea"/>
                <a:cs typeface="+mn-cs"/>
              </a:rPr>
              <a:t>i</a:t>
            </a:r>
            <a:r>
              <a:rPr lang="en-US" sz="1200" b="0" i="0" u="none" strike="noStrike" kern="1200" baseline="0" dirty="0">
                <a:solidFill>
                  <a:schemeClr val="tx1"/>
                </a:solidFill>
                <a:latin typeface="+mn-lt"/>
                <a:ea typeface="+mn-ea"/>
                <a:cs typeface="+mn-cs"/>
              </a:rPr>
              <a:t>) on the Spicule: </a:t>
            </a:r>
            <a:r>
              <a:rPr lang="en-US" sz="1200" b="0" i="1" u="none" strike="noStrike" kern="1200" baseline="0" dirty="0" err="1">
                <a:solidFill>
                  <a:schemeClr val="tx1"/>
                </a:solidFill>
                <a:latin typeface="+mn-lt"/>
                <a:ea typeface="+mn-ea"/>
                <a:cs typeface="+mn-cs"/>
              </a:rPr>
              <a:t>VAttack</a:t>
            </a:r>
            <a:r>
              <a:rPr lang="en-US" sz="1200" b="0" i="1" u="none" strike="noStrike" kern="1200" baseline="0" dirty="0">
                <a:solidFill>
                  <a:schemeClr val="tx1"/>
                </a:solidFill>
                <a:latin typeface="+mn-lt"/>
                <a:ea typeface="+mn-ea"/>
                <a:cs typeface="+mn-cs"/>
              </a:rPr>
              <a:t> </a:t>
            </a:r>
            <a:r>
              <a:rPr lang="en-US" sz="1200" b="0" i="1" u="none" strike="noStrike" kern="1200" baseline="0" dirty="0" err="1">
                <a:solidFill>
                  <a:schemeClr val="tx1"/>
                </a:solidFill>
                <a:latin typeface="+mn-lt"/>
                <a:ea typeface="+mn-ea"/>
                <a:cs typeface="+mn-cs"/>
              </a:rPr>
              <a:t>Form</a:t>
            </a:r>
            <a:r>
              <a:rPr lang="en-US" sz="1200" b="0" i="0" u="none" strike="noStrike" kern="1200" baseline="0" dirty="0" err="1">
                <a:solidFill>
                  <a:schemeClr val="tx1"/>
                </a:solidFill>
                <a:latin typeface="+mn-lt"/>
                <a:ea typeface="+mn-ea"/>
                <a:cs typeface="+mn-cs"/>
              </a:rPr>
              <a:t>.</a:t>
            </a:r>
            <a:r>
              <a:rPr lang="en-US" sz="1200" b="0" i="1" u="none" strike="noStrike" kern="1200" baseline="0" dirty="0" err="1">
                <a:solidFill>
                  <a:schemeClr val="tx1"/>
                </a:solidFill>
                <a:latin typeface="+mn-lt"/>
                <a:ea typeface="+mn-ea"/>
                <a:cs typeface="+mn-cs"/>
              </a:rPr>
              <a:t>i</a:t>
            </a:r>
            <a:r>
              <a:rPr lang="en-US" sz="1200" b="0" i="0" u="none" strike="noStrike" kern="1200" baseline="0" dirty="0">
                <a:solidFill>
                  <a:schemeClr val="tx1"/>
                </a:solidFill>
                <a:latin typeface="+mn-lt"/>
                <a:ea typeface="+mn-ea"/>
                <a:cs typeface="+mn-cs"/>
              </a:rPr>
              <a:t>/ D </a:t>
            </a:r>
            <a:r>
              <a:rPr lang="en-US" sz="1200" b="0" i="1" u="none" strike="noStrike" kern="1200" baseline="0" dirty="0" err="1">
                <a:solidFill>
                  <a:schemeClr val="tx1"/>
                </a:solidFill>
                <a:latin typeface="+mn-lt"/>
                <a:ea typeface="+mn-ea"/>
                <a:cs typeface="+mn-cs"/>
              </a:rPr>
              <a:t>VNormal</a:t>
            </a:r>
            <a:r>
              <a:rPr lang="en-US" sz="1200" b="0" i="1" u="none" strike="noStrike" kern="1200" baseline="0" dirty="0">
                <a:solidFill>
                  <a:schemeClr val="tx1"/>
                </a:solidFill>
                <a:latin typeface="+mn-lt"/>
                <a:ea typeface="+mn-ea"/>
                <a:cs typeface="+mn-cs"/>
              </a:rPr>
              <a:t> </a:t>
            </a:r>
            <a:r>
              <a:rPr lang="en-US" sz="1200" b="0" i="1" u="none" strike="noStrike" kern="1200" baseline="0" dirty="0" err="1">
                <a:solidFill>
                  <a:schemeClr val="tx1"/>
                </a:solidFill>
                <a:latin typeface="+mn-lt"/>
                <a:ea typeface="+mn-ea"/>
                <a:cs typeface="+mn-cs"/>
              </a:rPr>
              <a:t>Form</a:t>
            </a:r>
            <a:r>
              <a:rPr lang="en-US" sz="1200" b="0" i="0" u="none" strike="noStrike" kern="1200" baseline="0" dirty="0" err="1">
                <a:solidFill>
                  <a:schemeClr val="tx1"/>
                </a:solidFill>
                <a:latin typeface="+mn-lt"/>
                <a:ea typeface="+mn-ea"/>
                <a:cs typeface="+mn-cs"/>
              </a:rPr>
              <a:t>.</a:t>
            </a:r>
            <a:r>
              <a:rPr lang="en-US" sz="1200" b="0" i="1" u="none" strike="noStrike" kern="1200" baseline="0" dirty="0" err="1">
                <a:solidFill>
                  <a:schemeClr val="tx1"/>
                </a:solidFill>
                <a:latin typeface="+mn-lt"/>
                <a:ea typeface="+mn-ea"/>
                <a:cs typeface="+mn-cs"/>
              </a:rPr>
              <a:t>i</a:t>
            </a:r>
            <a:r>
              <a:rPr lang="en-US" sz="1200" b="0" i="0" u="none" strike="noStrike" kern="1200" baseline="0" dirty="0">
                <a:solidFill>
                  <a:schemeClr val="tx1"/>
                </a:solidFill>
                <a:latin typeface="+mn-lt"/>
                <a:ea typeface="+mn-ea"/>
                <a:cs typeface="+mn-cs"/>
              </a:rPr>
              <a:t>/  </a:t>
            </a:r>
            <a:r>
              <a:rPr lang="en-US" sz="1200" b="0" i="1" u="none" strike="noStrike" kern="1200" baseline="0" dirty="0" err="1">
                <a:solidFill>
                  <a:schemeClr val="tx1"/>
                </a:solidFill>
                <a:latin typeface="+mn-lt"/>
                <a:ea typeface="+mn-ea"/>
                <a:cs typeface="+mn-cs"/>
              </a:rPr>
              <a:t>VChange</a:t>
            </a:r>
            <a:r>
              <a:rPr lang="en-US" sz="1200" b="0" i="1" u="none" strike="noStrike" kern="1200" baseline="0" dirty="0">
                <a:solidFill>
                  <a:schemeClr val="tx1"/>
                </a:solidFill>
                <a:latin typeface="+mn-lt"/>
                <a:ea typeface="+mn-ea"/>
                <a:cs typeface="+mn-cs"/>
              </a:rPr>
              <a:t> </a:t>
            </a:r>
            <a:r>
              <a:rPr lang="en-US" sz="1200" b="0" i="1" u="none" strike="noStrike" kern="1200" baseline="0" dirty="0" err="1">
                <a:solidFill>
                  <a:schemeClr val="tx1"/>
                </a:solidFill>
                <a:latin typeface="+mn-lt"/>
                <a:ea typeface="+mn-ea"/>
                <a:cs typeface="+mn-cs"/>
              </a:rPr>
              <a:t>Form</a:t>
            </a:r>
            <a:r>
              <a:rPr lang="en-US" sz="1200" b="0" i="0" u="none" strike="noStrike" kern="1200" baseline="0" dirty="0" err="1">
                <a:solidFill>
                  <a:schemeClr val="tx1"/>
                </a:solidFill>
                <a:latin typeface="+mn-lt"/>
                <a:ea typeface="+mn-ea"/>
                <a:cs typeface="+mn-cs"/>
              </a:rPr>
              <a:t>.</a:t>
            </a:r>
            <a:r>
              <a:rPr lang="en-US" sz="1200" b="0" i="1" u="none" strike="noStrike" kern="1200" baseline="0" dirty="0" err="1">
                <a:solidFill>
                  <a:schemeClr val="tx1"/>
                </a:solidFill>
                <a:latin typeface="+mn-lt"/>
                <a:ea typeface="+mn-ea"/>
                <a:cs typeface="+mn-cs"/>
              </a:rPr>
              <a:t>i</a:t>
            </a:r>
            <a:r>
              <a:rPr lang="en-US" sz="1200" b="0" i="0" u="none" strike="noStrike" kern="1200" baseline="0" dirty="0">
                <a:solidFill>
                  <a:schemeClr val="tx1"/>
                </a:solidFill>
                <a:latin typeface="+mn-lt"/>
                <a:ea typeface="+mn-ea"/>
                <a:cs typeface="+mn-cs"/>
              </a:rPr>
              <a:t>/The visual representation of this algebra is presented in Fig. 3.4 above. Here, one can see the essence of the attack’s visual characteristics in the </a:t>
            </a:r>
            <a:r>
              <a:rPr lang="en-US" sz="1200" b="0" i="1" u="none" strike="noStrike" kern="1200" baseline="0" dirty="0">
                <a:solidFill>
                  <a:schemeClr val="tx1"/>
                </a:solidFill>
                <a:latin typeface="+mn-lt"/>
                <a:ea typeface="+mn-ea"/>
                <a:cs typeface="+mn-cs"/>
              </a:rPr>
              <a:t>Attack Form</a:t>
            </a:r>
            <a:r>
              <a:rPr lang="en-US" sz="1200" b="0" i="0" u="none" strike="noStrike" kern="1200" baseline="0" dirty="0">
                <a:solidFill>
                  <a:schemeClr val="tx1"/>
                </a:solidFill>
                <a:latin typeface="+mn-lt"/>
                <a:ea typeface="+mn-ea"/>
                <a:cs typeface="+mn-cs"/>
              </a:rPr>
              <a:t>. This is vector H. Such forms can be potentially stored into a database as the </a:t>
            </a:r>
            <a:r>
              <a:rPr lang="en-US" sz="1200" b="0" i="1" u="none" strike="noStrike" kern="1200" baseline="0" dirty="0">
                <a:solidFill>
                  <a:schemeClr val="tx1"/>
                </a:solidFill>
                <a:latin typeface="+mn-lt"/>
                <a:ea typeface="+mn-ea"/>
                <a:cs typeface="+mn-cs"/>
              </a:rPr>
              <a:t>Attack Form.</a:t>
            </a:r>
          </a:p>
          <a:p>
            <a:endParaRPr lang="en-US" sz="1200" b="0" i="1" u="none" strike="noStrike" kern="1200" baseline="0" dirty="0">
              <a:solidFill>
                <a:schemeClr val="tx1"/>
              </a:solidFill>
              <a:latin typeface="+mn-lt"/>
              <a:ea typeface="+mn-ea"/>
              <a:cs typeface="+mn-cs"/>
            </a:endParaRPr>
          </a:p>
          <a:p>
            <a:pPr marL="228600" indent="-228600">
              <a:buFont typeface="+mj-lt"/>
              <a:buAutoNum type="arabicPeriod"/>
            </a:pPr>
            <a:r>
              <a:rPr lang="en-US" dirty="0"/>
              <a:t>Attack Form – created from pre-classification of attack families for the major families of malware; can be stored and used for identification; are subtracted with a </a:t>
            </a:r>
            <a:r>
              <a:rPr lang="en-US" i="1" dirty="0"/>
              <a:t>Change Form </a:t>
            </a:r>
            <a:r>
              <a:rPr lang="en-US" dirty="0"/>
              <a:t>to classify an attack and thus respond if a </a:t>
            </a:r>
            <a:r>
              <a:rPr lang="en-US" i="1" dirty="0"/>
              <a:t>Zero Form </a:t>
            </a:r>
            <a:r>
              <a:rPr lang="en-US" dirty="0"/>
              <a:t>results from the algebra. The </a:t>
            </a:r>
            <a:r>
              <a:rPr lang="en-US" i="1" dirty="0"/>
              <a:t>Attack Form </a:t>
            </a:r>
            <a:r>
              <a:rPr lang="en-US" dirty="0"/>
              <a:t>of Spicule is a classification of a type or family of attacks based on how they change the system over time. This may also be stored in a database library of attacks for future use.</a:t>
            </a:r>
          </a:p>
          <a:p>
            <a:pPr marL="228600" indent="-228600">
              <a:buFont typeface="+mj-lt"/>
              <a:buAutoNum type="arabicPeriod"/>
            </a:pPr>
            <a:r>
              <a:rPr lang="en-US" dirty="0"/>
              <a:t>Observe Form – </a:t>
            </a:r>
            <a:r>
              <a:rPr lang="en-US" sz="1200" b="0" i="0" u="none" strike="noStrike" kern="1200" baseline="0" dirty="0">
                <a:solidFill>
                  <a:schemeClr val="tx1"/>
                </a:solidFill>
                <a:latin typeface="+mn-lt"/>
                <a:ea typeface="+mn-ea"/>
                <a:cs typeface="+mn-cs"/>
              </a:rPr>
              <a:t>An </a:t>
            </a:r>
            <a:r>
              <a:rPr lang="en-US" sz="1200" b="0" i="1" u="none" strike="noStrike" kern="1200" baseline="0" dirty="0">
                <a:solidFill>
                  <a:schemeClr val="tx1"/>
                </a:solidFill>
                <a:latin typeface="+mn-lt"/>
                <a:ea typeface="+mn-ea"/>
                <a:cs typeface="+mn-cs"/>
              </a:rPr>
              <a:t>Observe Form </a:t>
            </a:r>
            <a:r>
              <a:rPr lang="en-US" sz="1200" b="0" i="0" u="none" strike="noStrike" kern="1200" baseline="0" dirty="0">
                <a:solidFill>
                  <a:schemeClr val="tx1"/>
                </a:solidFill>
                <a:latin typeface="+mn-lt"/>
                <a:ea typeface="+mn-ea"/>
                <a:cs typeface="+mn-cs"/>
              </a:rPr>
              <a:t>may or may not be an </a:t>
            </a:r>
            <a:r>
              <a:rPr lang="en-US" sz="1200" b="0" i="1" u="none" strike="noStrike" kern="1200" baseline="0" dirty="0">
                <a:solidFill>
                  <a:schemeClr val="tx1"/>
                </a:solidFill>
                <a:latin typeface="+mn-lt"/>
                <a:ea typeface="+mn-ea"/>
                <a:cs typeface="+mn-cs"/>
              </a:rPr>
              <a:t>Attack Form</a:t>
            </a:r>
            <a:r>
              <a:rPr lang="en-US" sz="1200" b="0" i="0" u="none" strike="noStrike" kern="1200" baseline="0" dirty="0">
                <a:solidFill>
                  <a:schemeClr val="tx1"/>
                </a:solidFill>
                <a:latin typeface="+mn-lt"/>
                <a:ea typeface="+mn-ea"/>
                <a:cs typeface="+mn-cs"/>
              </a:rPr>
              <a:t>. It is generated by subtracting Spicules at different points in time to see if any change vectors appear. It can then be subtracted with an </a:t>
            </a:r>
            <a:r>
              <a:rPr lang="en-US" sz="1200" b="0" i="1" u="none" strike="noStrike" kern="1200" baseline="0" dirty="0">
                <a:solidFill>
                  <a:schemeClr val="tx1"/>
                </a:solidFill>
                <a:latin typeface="+mn-lt"/>
                <a:ea typeface="+mn-ea"/>
                <a:cs typeface="+mn-cs"/>
              </a:rPr>
              <a:t>Attack Form </a:t>
            </a:r>
            <a:r>
              <a:rPr lang="en-US" sz="1200" b="0" i="0" u="none" strike="noStrike" kern="1200" baseline="0" dirty="0">
                <a:solidFill>
                  <a:schemeClr val="tx1"/>
                </a:solidFill>
                <a:latin typeface="+mn-lt"/>
                <a:ea typeface="+mn-ea"/>
                <a:cs typeface="+mn-cs"/>
              </a:rPr>
              <a:t>stored in a database to classify the family of attack that is occurring on the system. It is created from pre-classification of attack families for the major families of malware. These are stored and used for identification. They are subtracted with a </a:t>
            </a:r>
            <a:r>
              <a:rPr lang="en-US" sz="1200" b="0" i="1" u="none" strike="noStrike" kern="1200" baseline="0" dirty="0">
                <a:solidFill>
                  <a:schemeClr val="tx1"/>
                </a:solidFill>
                <a:latin typeface="+mn-lt"/>
                <a:ea typeface="+mn-ea"/>
                <a:cs typeface="+mn-cs"/>
              </a:rPr>
              <a:t>Change Form </a:t>
            </a:r>
            <a:r>
              <a:rPr lang="en-US" sz="1200" b="0" i="0" u="none" strike="noStrike" kern="1200" baseline="0" dirty="0">
                <a:solidFill>
                  <a:schemeClr val="tx1"/>
                </a:solidFill>
                <a:latin typeface="+mn-lt"/>
                <a:ea typeface="+mn-ea"/>
                <a:cs typeface="+mn-cs"/>
              </a:rPr>
              <a:t>to classify an attack and thus respond if a </a:t>
            </a:r>
            <a:r>
              <a:rPr lang="en-US" sz="1200" b="0" i="1" u="none" strike="noStrike" kern="1200" baseline="0" dirty="0">
                <a:solidFill>
                  <a:schemeClr val="tx1"/>
                </a:solidFill>
                <a:latin typeface="+mn-lt"/>
                <a:ea typeface="+mn-ea"/>
                <a:cs typeface="+mn-cs"/>
              </a:rPr>
              <a:t>Zero Form </a:t>
            </a:r>
            <a:r>
              <a:rPr lang="en-US" sz="1200" b="0" i="0" u="none" strike="noStrike" kern="1200" baseline="0" dirty="0">
                <a:solidFill>
                  <a:schemeClr val="tx1"/>
                </a:solidFill>
                <a:latin typeface="+mn-lt"/>
                <a:ea typeface="+mn-ea"/>
                <a:cs typeface="+mn-cs"/>
              </a:rPr>
              <a:t>results from the algebra.</a:t>
            </a:r>
          </a:p>
          <a:p>
            <a:pPr marL="228600" indent="-228600">
              <a:buFont typeface="+mj-lt"/>
              <a:buAutoNum type="arabicPeriod"/>
            </a:pPr>
            <a:r>
              <a:rPr lang="en-US" sz="1200" i="1" dirty="0"/>
              <a:t>Change Form </a:t>
            </a:r>
            <a:r>
              <a:rPr lang="en-US" sz="1200" dirty="0"/>
              <a:t>–is always Spicule at time </a:t>
            </a:r>
            <a:r>
              <a:rPr lang="en-US" sz="1200" i="1" dirty="0"/>
              <a:t>T</a:t>
            </a:r>
            <a:r>
              <a:rPr lang="en-US" sz="1200" baseline="-25000" dirty="0"/>
              <a:t>1</a:t>
            </a:r>
            <a:r>
              <a:rPr lang="en-US" sz="1200" dirty="0"/>
              <a:t> that a </a:t>
            </a:r>
            <a:r>
              <a:rPr lang="en-US" sz="1200" i="1" dirty="0"/>
              <a:t>Normal Form </a:t>
            </a:r>
            <a:r>
              <a:rPr lang="en-US" sz="1200" dirty="0"/>
              <a:t>(at time </a:t>
            </a:r>
            <a:r>
              <a:rPr lang="en-US" sz="1200" i="1" dirty="0"/>
              <a:t>T</a:t>
            </a:r>
            <a:r>
              <a:rPr lang="en-US" sz="1200" baseline="-25000" dirty="0"/>
              <a:t>0</a:t>
            </a:r>
            <a:r>
              <a:rPr lang="en-US" sz="1200" dirty="0"/>
              <a:t>) is subtracted from to calculate the </a:t>
            </a:r>
            <a:r>
              <a:rPr lang="en-US" sz="1200" i="1" dirty="0"/>
              <a:t>Observe Form</a:t>
            </a:r>
            <a:r>
              <a:rPr lang="en-US" sz="1200" dirty="0"/>
              <a:t>. One can detect an attack by using Formula (2) where </a:t>
            </a:r>
            <a:r>
              <a:rPr lang="en-US" sz="1200" i="1" dirty="0"/>
              <a:t>S </a:t>
            </a:r>
            <a:r>
              <a:rPr lang="en-US" sz="1200" dirty="0"/>
              <a:t>is the Spicule.</a:t>
            </a:r>
          </a:p>
          <a:p>
            <a:pPr marL="228600" indent="-228600">
              <a:buFont typeface="+mj-lt"/>
              <a:buAutoNum type="arabicPeriod"/>
            </a:pPr>
            <a:r>
              <a:rPr lang="en-US" sz="1200" i="1" dirty="0"/>
              <a:t>Predict Form </a:t>
            </a:r>
            <a:r>
              <a:rPr lang="en-US" sz="1200" dirty="0"/>
              <a:t>- determines what a system might look like if a given attack from a family of malware is present on the system.;  one method of how  to watch for such an event if it occurs.</a:t>
            </a:r>
          </a:p>
          <a:p>
            <a:pPr marL="228600" indent="-228600">
              <a:buFont typeface="+mj-lt"/>
              <a:buAutoNum type="arabicPeriod"/>
            </a:pPr>
            <a:endParaRPr lang="en-US" dirty="0"/>
          </a:p>
          <a:p>
            <a:endParaRPr lang="en-US" dirty="0"/>
          </a:p>
        </p:txBody>
      </p:sp>
      <p:sp>
        <p:nvSpPr>
          <p:cNvPr id="4" name="Slide Number Placeholder 3"/>
          <p:cNvSpPr>
            <a:spLocks noGrp="1"/>
          </p:cNvSpPr>
          <p:nvPr>
            <p:ph type="sldNum" sz="quarter" idx="10"/>
          </p:nvPr>
        </p:nvSpPr>
        <p:spPr/>
        <p:txBody>
          <a:bodyPr/>
          <a:lstStyle/>
          <a:p>
            <a:fld id="{3D2453E1-61EA-45B0-8601-4C3FE205D31D}" type="slidenum">
              <a:rPr lang="en-US" smtClean="0"/>
              <a:t>23</a:t>
            </a:fld>
            <a:endParaRPr lang="en-US"/>
          </a:p>
        </p:txBody>
      </p:sp>
    </p:spTree>
    <p:extLst>
      <p:ext uri="{BB962C8B-B14F-4D97-AF65-F5344CB8AC3E}">
        <p14:creationId xmlns:p14="http://schemas.microsoft.com/office/powerpoint/2010/main" val="19162240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Advanced Persistent Threats are cyber-crimes that occur when an unauthorized person accesses a network and remains for a prolonged time periods in to steal information as opposed to compromise the organization itself [2, 5]. APTs are used to target financial institutions, military defense, aerospace, healthcare, manufacturing industries, technologies, public utilities, or political entities [2, 3, 5, 6]. </a:t>
            </a:r>
          </a:p>
          <a:p>
            <a:endParaRPr lang="en-US" dirty="0"/>
          </a:p>
          <a:p>
            <a:r>
              <a:rPr lang="en-US" b="1" dirty="0"/>
              <a:t>References</a:t>
            </a:r>
          </a:p>
          <a:p>
            <a:r>
              <a:rPr lang="en-US" sz="1200" kern="1200" dirty="0">
                <a:solidFill>
                  <a:schemeClr val="tx1"/>
                </a:solidFill>
                <a:effectLst/>
                <a:latin typeface="+mn-lt"/>
                <a:ea typeface="+mn-ea"/>
                <a:cs typeface="+mn-cs"/>
              </a:rPr>
              <a:t>2. Vert, G., </a:t>
            </a:r>
            <a:r>
              <a:rPr lang="en-US" sz="1200" kern="1200" dirty="0" err="1">
                <a:solidFill>
                  <a:schemeClr val="tx1"/>
                </a:solidFill>
                <a:effectLst/>
                <a:latin typeface="+mn-lt"/>
                <a:ea typeface="+mn-ea"/>
                <a:cs typeface="+mn-cs"/>
              </a:rPr>
              <a:t>Gonen</a:t>
            </a:r>
            <a:r>
              <a:rPr lang="en-US" sz="1200" kern="1200" dirty="0">
                <a:solidFill>
                  <a:schemeClr val="tx1"/>
                </a:solidFill>
                <a:effectLst/>
                <a:latin typeface="+mn-lt"/>
                <a:ea typeface="+mn-ea"/>
                <a:cs typeface="+mn-cs"/>
              </a:rPr>
              <a:t>, B., &amp; Brown, J. (2014). A theoretical model for detection of advanced persistent threat in networks and systems using a finite angular state velocity machine (FAST- VM). </a:t>
            </a:r>
            <a:r>
              <a:rPr lang="en-US" sz="1200" i="1" kern="1200" dirty="0">
                <a:solidFill>
                  <a:schemeClr val="tx1"/>
                </a:solidFill>
                <a:effectLst/>
                <a:latin typeface="+mn-lt"/>
                <a:ea typeface="+mn-ea"/>
                <a:cs typeface="+mn-cs"/>
              </a:rPr>
              <a:t>International Journal of Computer Science and Application, 3</a:t>
            </a:r>
            <a:r>
              <a:rPr lang="en-US" sz="1200" kern="1200" dirty="0">
                <a:solidFill>
                  <a:schemeClr val="tx1"/>
                </a:solidFill>
                <a:effectLst/>
                <a:latin typeface="+mn-lt"/>
                <a:ea typeface="+mn-ea"/>
                <a:cs typeface="+mn-cs"/>
              </a:rPr>
              <a:t>(2), 63. </a:t>
            </a:r>
          </a:p>
          <a:p>
            <a:r>
              <a:rPr lang="en-US" sz="1200" kern="1200" dirty="0">
                <a:solidFill>
                  <a:schemeClr val="tx1"/>
                </a:solidFill>
                <a:effectLst/>
                <a:latin typeface="+mn-lt"/>
                <a:ea typeface="+mn-ea"/>
                <a:cs typeface="+mn-cs"/>
              </a:rPr>
              <a:t>3. Dell SecureWorks. (2016, September). </a:t>
            </a:r>
            <a:r>
              <a:rPr lang="en-US" sz="1200" i="1" kern="1200" dirty="0">
                <a:solidFill>
                  <a:schemeClr val="tx1"/>
                </a:solidFill>
                <a:effectLst/>
                <a:latin typeface="+mn-lt"/>
                <a:ea typeface="+mn-ea"/>
                <a:cs typeface="+mn-cs"/>
              </a:rPr>
              <a:t>Advanced persistent threats: Learn the ABCs of APTs – Part I</a:t>
            </a:r>
            <a:r>
              <a:rPr lang="en-US" sz="1200" kern="1200" dirty="0">
                <a:solidFill>
                  <a:schemeClr val="tx1"/>
                </a:solidFill>
                <a:effectLst/>
                <a:latin typeface="+mn-lt"/>
                <a:ea typeface="+mn-ea"/>
                <a:cs typeface="+mn-cs"/>
              </a:rPr>
              <a:t>. Dell SecureWorks Insights. Retrieved fromhttps://www.secureworks.com/blog/ advanced-persistent-threats-apt-a </a:t>
            </a:r>
          </a:p>
          <a:p>
            <a:r>
              <a:rPr lang="en-US" sz="1200" kern="1200" dirty="0">
                <a:solidFill>
                  <a:schemeClr val="tx1"/>
                </a:solidFill>
                <a:effectLst/>
                <a:latin typeface="+mn-lt"/>
                <a:ea typeface="+mn-ea"/>
                <a:cs typeface="+mn-cs"/>
              </a:rPr>
              <a:t>5. Ramsey, J. R. (2016). </a:t>
            </a:r>
            <a:r>
              <a:rPr lang="en-US" sz="1200" i="1" kern="1200" dirty="0">
                <a:solidFill>
                  <a:schemeClr val="tx1"/>
                </a:solidFill>
                <a:effectLst/>
                <a:latin typeface="+mn-lt"/>
                <a:ea typeface="+mn-ea"/>
                <a:cs typeface="+mn-cs"/>
              </a:rPr>
              <a:t>Who advanced persistent threat actors are targeting </a:t>
            </a:r>
            <a:r>
              <a:rPr lang="en-US" sz="1200" kern="1200" dirty="0">
                <a:solidFill>
                  <a:schemeClr val="tx1"/>
                </a:solidFill>
                <a:effectLst/>
                <a:latin typeface="+mn-lt"/>
                <a:ea typeface="+mn-ea"/>
                <a:cs typeface="+mn-cs"/>
              </a:rPr>
              <a:t>[Video]. Dell SecureWorks Insights. Retrieved from https://www.secureworks.com/resources/vd-who-apt- actors-are-targeting </a:t>
            </a:r>
          </a:p>
          <a:p>
            <a:r>
              <a:rPr lang="en-US" sz="1200" kern="1200" dirty="0">
                <a:solidFill>
                  <a:schemeClr val="tx1"/>
                </a:solidFill>
                <a:effectLst/>
                <a:latin typeface="+mn-lt"/>
                <a:ea typeface="+mn-ea"/>
                <a:cs typeface="+mn-cs"/>
              </a:rPr>
              <a:t>6. </a:t>
            </a:r>
            <a:r>
              <a:rPr lang="en-US" sz="1200" kern="1200" dirty="0" err="1">
                <a:solidFill>
                  <a:schemeClr val="tx1"/>
                </a:solidFill>
                <a:effectLst/>
                <a:latin typeface="+mn-lt"/>
                <a:ea typeface="+mn-ea"/>
                <a:cs typeface="+mn-cs"/>
              </a:rPr>
              <a:t>Scarfone</a:t>
            </a:r>
            <a:r>
              <a:rPr lang="en-US" sz="1200" kern="1200" dirty="0">
                <a:solidFill>
                  <a:schemeClr val="tx1"/>
                </a:solidFill>
                <a:effectLst/>
                <a:latin typeface="+mn-lt"/>
                <a:ea typeface="+mn-ea"/>
                <a:cs typeface="+mn-cs"/>
              </a:rPr>
              <a:t>, K., &amp; Mell, P. (2012). </a:t>
            </a:r>
            <a:r>
              <a:rPr lang="en-US" sz="1200" i="1" kern="1200" dirty="0">
                <a:solidFill>
                  <a:schemeClr val="tx1"/>
                </a:solidFill>
                <a:effectLst/>
                <a:latin typeface="+mn-lt"/>
                <a:ea typeface="+mn-ea"/>
                <a:cs typeface="+mn-cs"/>
              </a:rPr>
              <a:t>Guide to intrusion detection and prevention systems (IDPS) </a:t>
            </a:r>
            <a:r>
              <a:rPr lang="en-US" sz="1200" kern="1200" dirty="0">
                <a:solidFill>
                  <a:schemeClr val="tx1"/>
                </a:solidFill>
                <a:effectLst/>
                <a:latin typeface="+mn-lt"/>
                <a:ea typeface="+mn-ea"/>
                <a:cs typeface="+mn-cs"/>
              </a:rPr>
              <a:t>(pp. 800–894). Computer Security and Resource Center, National Institute of Standards and Technology. </a:t>
            </a:r>
          </a:p>
          <a:p>
            <a:endParaRPr lang="en-US" dirty="0"/>
          </a:p>
        </p:txBody>
      </p:sp>
      <p:sp>
        <p:nvSpPr>
          <p:cNvPr id="4" name="Slide Number Placeholder 3"/>
          <p:cNvSpPr>
            <a:spLocks noGrp="1"/>
          </p:cNvSpPr>
          <p:nvPr>
            <p:ph type="sldNum" sz="quarter" idx="10"/>
          </p:nvPr>
        </p:nvSpPr>
        <p:spPr/>
        <p:txBody>
          <a:bodyPr/>
          <a:lstStyle/>
          <a:p>
            <a:fld id="{3D2453E1-61EA-45B0-8601-4C3FE205D31D}" type="slidenum">
              <a:rPr lang="en-US" smtClean="0"/>
              <a:t>4</a:t>
            </a:fld>
            <a:endParaRPr lang="en-US"/>
          </a:p>
        </p:txBody>
      </p:sp>
    </p:spTree>
    <p:extLst>
      <p:ext uri="{BB962C8B-B14F-4D97-AF65-F5344CB8AC3E}">
        <p14:creationId xmlns:p14="http://schemas.microsoft.com/office/powerpoint/2010/main" val="43946248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The major difference between these two formulas is that the latter (2) is used to create an </a:t>
            </a:r>
            <a:r>
              <a:rPr lang="en-US" sz="1200" b="0" i="1" u="none" strike="noStrike" kern="1200" baseline="0" dirty="0">
                <a:solidFill>
                  <a:schemeClr val="tx1"/>
                </a:solidFill>
                <a:latin typeface="+mn-lt"/>
                <a:ea typeface="+mn-ea"/>
                <a:cs typeface="+mn-cs"/>
              </a:rPr>
              <a:t>Observe Form</a:t>
            </a:r>
            <a:r>
              <a:rPr lang="en-US" sz="1200" b="0" i="0" u="none" strike="noStrike" kern="1200" baseline="0" dirty="0">
                <a:solidFill>
                  <a:schemeClr val="tx1"/>
                </a:solidFill>
                <a:latin typeface="+mn-lt"/>
                <a:ea typeface="+mn-ea"/>
                <a:cs typeface="+mn-cs"/>
              </a:rPr>
              <a:t>, which is a </a:t>
            </a:r>
            <a:r>
              <a:rPr lang="en-US" sz="1200" b="0" i="1" u="none" strike="noStrike" kern="1200" baseline="0" dirty="0">
                <a:solidFill>
                  <a:schemeClr val="tx1"/>
                </a:solidFill>
                <a:latin typeface="+mn-lt"/>
                <a:ea typeface="+mn-ea"/>
                <a:cs typeface="+mn-cs"/>
              </a:rPr>
              <a:t>possible Attack Form</a:t>
            </a:r>
            <a:r>
              <a:rPr lang="en-US" sz="1200" b="0" i="0" u="none" strike="noStrike" kern="1200" baseline="0" dirty="0">
                <a:solidFill>
                  <a:schemeClr val="tx1"/>
                </a:solidFill>
                <a:latin typeface="+mn-lt"/>
                <a:ea typeface="+mn-ea"/>
                <a:cs typeface="+mn-cs"/>
              </a:rPr>
              <a:t>, whereas the former (1) is used when creating an </a:t>
            </a:r>
            <a:r>
              <a:rPr lang="en-US" sz="1200" b="0" i="1" u="none" strike="noStrike" kern="1200" baseline="0" dirty="0">
                <a:solidFill>
                  <a:schemeClr val="tx1"/>
                </a:solidFill>
                <a:latin typeface="+mn-lt"/>
                <a:ea typeface="+mn-ea"/>
                <a:cs typeface="+mn-cs"/>
              </a:rPr>
              <a:t>Attack Form </a:t>
            </a:r>
            <a:r>
              <a:rPr lang="en-US" sz="1200" b="0" i="0" u="none" strike="noStrike" kern="1200" baseline="0" dirty="0">
                <a:solidFill>
                  <a:schemeClr val="tx1"/>
                </a:solidFill>
                <a:latin typeface="+mn-lt"/>
                <a:ea typeface="+mn-ea"/>
                <a:cs typeface="+mn-cs"/>
              </a:rPr>
              <a:t>only. The reasoning behind this is that Formula (1) will be used to create a library of all attacks ever witnessed, and the result of (2) will be used to detect an attack underway against attacks stored in our library. Figure 3.6 shows the actual Spicules applied to Formula (2). The </a:t>
            </a:r>
            <a:r>
              <a:rPr lang="en-US" sz="1200" b="0" i="1" u="none" strike="noStrike" kern="1200" baseline="0" dirty="0">
                <a:solidFill>
                  <a:schemeClr val="tx1"/>
                </a:solidFill>
                <a:latin typeface="+mn-lt"/>
                <a:ea typeface="+mn-ea"/>
                <a:cs typeface="+mn-cs"/>
              </a:rPr>
              <a:t>Observe Form </a:t>
            </a:r>
            <a:r>
              <a:rPr lang="en-US" sz="1200" b="0" i="0" u="none" strike="noStrike" kern="1200" baseline="0" dirty="0">
                <a:solidFill>
                  <a:schemeClr val="tx1"/>
                </a:solidFill>
                <a:latin typeface="+mn-lt"/>
                <a:ea typeface="+mn-ea"/>
                <a:cs typeface="+mn-cs"/>
              </a:rPr>
              <a:t>is potentially what an attack would look like while underway. </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It is compared against the </a:t>
            </a:r>
            <a:r>
              <a:rPr lang="en-US" sz="1200" b="0" i="1" u="none" strike="noStrike" kern="1200" baseline="0" dirty="0">
                <a:solidFill>
                  <a:schemeClr val="tx1"/>
                </a:solidFill>
                <a:latin typeface="+mn-lt"/>
                <a:ea typeface="+mn-ea"/>
                <a:cs typeface="+mn-cs"/>
              </a:rPr>
              <a:t>Attack Form</a:t>
            </a:r>
            <a:r>
              <a:rPr lang="en-US" sz="1200" b="0" i="0" u="none" strike="noStrike" kern="1200" baseline="0" dirty="0">
                <a:solidFill>
                  <a:schemeClr val="tx1"/>
                </a:solidFill>
                <a:latin typeface="+mn-lt"/>
                <a:ea typeface="+mn-ea"/>
                <a:cs typeface="+mn-cs"/>
              </a:rPr>
              <a:t>s to identify an attack. The method of performing this comparison is an algebraic subtraction as shown in Formula (3). Here, </a:t>
            </a:r>
            <a:r>
              <a:rPr lang="en-US" sz="1200" b="0" i="1" u="none" strike="noStrike" kern="1200" baseline="0" dirty="0">
                <a:solidFill>
                  <a:schemeClr val="tx1"/>
                </a:solidFill>
                <a:latin typeface="+mn-lt"/>
                <a:ea typeface="+mn-ea"/>
                <a:cs typeface="+mn-cs"/>
              </a:rPr>
              <a:t>S </a:t>
            </a:r>
            <a:r>
              <a:rPr lang="en-US" sz="1200" b="0" i="0" u="none" strike="noStrike" kern="1200" baseline="0" dirty="0">
                <a:solidFill>
                  <a:schemeClr val="tx1"/>
                </a:solidFill>
                <a:latin typeface="+mn-lt"/>
                <a:ea typeface="+mn-ea"/>
                <a:cs typeface="+mn-cs"/>
              </a:rPr>
              <a:t>is the Spicule. Figure 3.6 below shows the actual Spicules applied to Formula (3). Note that this can easily be automated. A </a:t>
            </a:r>
            <a:r>
              <a:rPr lang="en-US" sz="1200" b="0" i="1" u="none" strike="noStrike" kern="1200" baseline="0" dirty="0">
                <a:solidFill>
                  <a:schemeClr val="tx1"/>
                </a:solidFill>
                <a:latin typeface="+mn-lt"/>
                <a:ea typeface="+mn-ea"/>
                <a:cs typeface="+mn-cs"/>
              </a:rPr>
              <a:t>Predict Form </a:t>
            </a:r>
            <a:r>
              <a:rPr lang="en-US" sz="1200" b="0" i="0" u="none" strike="noStrike" kern="1200" baseline="0" dirty="0">
                <a:solidFill>
                  <a:schemeClr val="tx1"/>
                </a:solidFill>
                <a:latin typeface="+mn-lt"/>
                <a:ea typeface="+mn-ea"/>
                <a:cs typeface="+mn-cs"/>
              </a:rPr>
              <a:t>is meant to determine what a system</a:t>
            </a:r>
            <a:endParaRPr lang="en-US" dirty="0"/>
          </a:p>
        </p:txBody>
      </p:sp>
      <p:sp>
        <p:nvSpPr>
          <p:cNvPr id="4" name="Slide Number Placeholder 3"/>
          <p:cNvSpPr>
            <a:spLocks noGrp="1"/>
          </p:cNvSpPr>
          <p:nvPr>
            <p:ph type="sldNum" sz="quarter" idx="10"/>
          </p:nvPr>
        </p:nvSpPr>
        <p:spPr/>
        <p:txBody>
          <a:bodyPr/>
          <a:lstStyle/>
          <a:p>
            <a:fld id="{3D2453E1-61EA-45B0-8601-4C3FE205D31D}" type="slidenum">
              <a:rPr lang="en-US" smtClean="0"/>
              <a:t>24</a:t>
            </a:fld>
            <a:endParaRPr lang="en-US"/>
          </a:p>
        </p:txBody>
      </p:sp>
    </p:spTree>
    <p:extLst>
      <p:ext uri="{BB962C8B-B14F-4D97-AF65-F5344CB8AC3E}">
        <p14:creationId xmlns:p14="http://schemas.microsoft.com/office/powerpoint/2010/main" val="188454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The FAST-VM consists of Spicules as they transition over time (the anomaly detection at a given moment in time for high order state variable vectors) combined into </a:t>
            </a:r>
            <a:r>
              <a:rPr lang="en-US" sz="1200" b="0" i="1" u="none" strike="noStrike" kern="1200" baseline="0" dirty="0">
                <a:solidFill>
                  <a:schemeClr val="tx1"/>
                </a:solidFill>
                <a:latin typeface="+mn-lt"/>
                <a:ea typeface="+mn-ea"/>
                <a:cs typeface="+mn-cs"/>
              </a:rPr>
              <a:t>N</a:t>
            </a:r>
            <a:r>
              <a:rPr lang="en-US" sz="1200" b="0" i="0" u="none" strike="noStrike" kern="1200" baseline="0" dirty="0">
                <a:solidFill>
                  <a:schemeClr val="tx1"/>
                </a:solidFill>
                <a:latin typeface="+mn-lt"/>
                <a:ea typeface="+mn-ea"/>
                <a:cs typeface="+mn-cs"/>
              </a:rPr>
              <a:t>-dimension state transitions. Each transition has a velocity. The velocity is the rate </a:t>
            </a:r>
          </a:p>
          <a:p>
            <a:r>
              <a:rPr lang="en-US" sz="1200" b="0" i="0" u="none" strike="noStrike" kern="1200" baseline="0" dirty="0">
                <a:solidFill>
                  <a:schemeClr val="tx1"/>
                </a:solidFill>
                <a:latin typeface="+mn-lt"/>
                <a:ea typeface="+mn-ea"/>
                <a:cs typeface="+mn-cs"/>
              </a:rPr>
              <a:t>of change in Spicule </a:t>
            </a:r>
            <a:r>
              <a:rPr lang="en-US" sz="1200" b="0" i="1" u="none" strike="noStrike" kern="1200" baseline="0" dirty="0">
                <a:solidFill>
                  <a:schemeClr val="tx1"/>
                </a:solidFill>
                <a:latin typeface="+mn-lt"/>
                <a:ea typeface="+mn-ea"/>
                <a:cs typeface="+mn-cs"/>
              </a:rPr>
              <a:t>Change Forms over time </a:t>
            </a:r>
            <a:r>
              <a:rPr lang="en-US" sz="1200" b="0" i="0" u="none" strike="noStrike" kern="1200" baseline="0" dirty="0">
                <a:solidFill>
                  <a:schemeClr val="tx1"/>
                </a:solidFill>
                <a:latin typeface="+mn-lt"/>
                <a:ea typeface="+mn-ea"/>
                <a:cs typeface="+mn-cs"/>
              </a:rPr>
              <a:t>and an attribute of probabilistic confidence that denotes the transitioned to state as a recognized state (such as one would might fine when APT modifies the state of the system). In each state of the graph, the </a:t>
            </a:r>
          </a:p>
          <a:p>
            <a:r>
              <a:rPr lang="en-US" sz="1200" b="0" i="0" u="none" strike="noStrike" kern="1200" baseline="0" dirty="0">
                <a:solidFill>
                  <a:schemeClr val="tx1"/>
                </a:solidFill>
                <a:latin typeface="+mn-lt"/>
                <a:ea typeface="+mn-ea"/>
                <a:cs typeface="+mn-cs"/>
              </a:rPr>
              <a:t>Spicule algebra can be applied for analysis.</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In this example (Fig. 3.7), a variety of characteristics is evident: </a:t>
            </a:r>
          </a:p>
          <a:p>
            <a:pPr lvl="0"/>
            <a:r>
              <a:rPr lang="en-US" sz="1200" b="0" i="0" u="none" strike="noStrike" kern="1200" baseline="0" dirty="0">
                <a:solidFill>
                  <a:schemeClr val="tx1"/>
                </a:solidFill>
                <a:latin typeface="+mn-lt"/>
                <a:ea typeface="+mn-ea"/>
                <a:cs typeface="+mn-cs"/>
              </a:rPr>
              <a:t>1. Spicules representing state changes at various points in time, </a:t>
            </a:r>
          </a:p>
          <a:p>
            <a:pPr lvl="0"/>
            <a:r>
              <a:rPr lang="en-US" sz="1200" b="0" i="0" u="none" strike="noStrike" kern="1200" baseline="0" dirty="0">
                <a:solidFill>
                  <a:schemeClr val="tx1"/>
                </a:solidFill>
                <a:latin typeface="+mn-lt"/>
                <a:ea typeface="+mn-ea"/>
                <a:cs typeface="+mn-cs"/>
              </a:rPr>
              <a:t>2. A velocity equation </a:t>
            </a:r>
            <a:r>
              <a:rPr lang="en-US" sz="1200" b="0" i="0" u="none" strike="noStrike" kern="1200" baseline="0" dirty="0" err="1">
                <a:solidFill>
                  <a:schemeClr val="tx1"/>
                </a:solidFill>
                <a:latin typeface="+mn-lt"/>
                <a:ea typeface="+mn-ea"/>
                <a:cs typeface="+mn-cs"/>
              </a:rPr>
              <a:t>j</a:t>
            </a:r>
            <a:r>
              <a:rPr lang="en-US" sz="1200" b="0" i="1" u="none" strike="noStrike" kern="1200" baseline="0" dirty="0" err="1">
                <a:solidFill>
                  <a:schemeClr val="tx1"/>
                </a:solidFill>
                <a:latin typeface="+mn-lt"/>
                <a:ea typeface="+mn-ea"/>
                <a:cs typeface="+mn-cs"/>
              </a:rPr>
              <a:t>h</a:t>
            </a:r>
            <a:r>
              <a:rPr lang="en-US" sz="1200" b="0" i="0" u="none" strike="noStrike" kern="1200" baseline="0" dirty="0" err="1">
                <a:solidFill>
                  <a:schemeClr val="tx1"/>
                </a:solidFill>
                <a:latin typeface="+mn-lt"/>
                <a:ea typeface="+mn-ea"/>
                <a:cs typeface="+mn-cs"/>
              </a:rPr>
              <a:t>j</a:t>
            </a:r>
            <a:r>
              <a:rPr lang="en-US" sz="1200" b="0" i="0" u="none" strike="noStrike" kern="1200" baseline="0" dirty="0">
                <a:solidFill>
                  <a:schemeClr val="tx1"/>
                </a:solidFill>
                <a:latin typeface="+mn-lt"/>
                <a:ea typeface="+mn-ea"/>
                <a:cs typeface="+mn-cs"/>
              </a:rPr>
              <a:t> (magnitude of the transition) that describes the transition speed from </a:t>
            </a:r>
            <a:r>
              <a:rPr lang="en-US" sz="1200" b="0" i="1" u="none" strike="noStrike" kern="1200" baseline="0" dirty="0">
                <a:solidFill>
                  <a:schemeClr val="tx1"/>
                </a:solidFill>
                <a:latin typeface="+mn-lt"/>
                <a:ea typeface="+mn-ea"/>
                <a:cs typeface="+mn-cs"/>
              </a:rPr>
              <a:t>T</a:t>
            </a:r>
            <a:r>
              <a:rPr lang="en-US" sz="1200" b="0" i="0" u="none" strike="noStrike" kern="1200" baseline="0" dirty="0">
                <a:solidFill>
                  <a:schemeClr val="tx1"/>
                </a:solidFill>
                <a:latin typeface="+mn-lt"/>
                <a:ea typeface="+mn-ea"/>
                <a:cs typeface="+mn-cs"/>
              </a:rPr>
              <a:t>0 to </a:t>
            </a:r>
            <a:r>
              <a:rPr lang="en-US" sz="1200" b="0" i="1" u="none" strike="noStrike" kern="1200" baseline="0" dirty="0">
                <a:solidFill>
                  <a:schemeClr val="tx1"/>
                </a:solidFill>
                <a:latin typeface="+mn-lt"/>
                <a:ea typeface="+mn-ea"/>
                <a:cs typeface="+mn-cs"/>
              </a:rPr>
              <a:t>T</a:t>
            </a:r>
            <a:r>
              <a:rPr lang="en-US" sz="1200" b="0" i="0" u="none" strike="noStrike" kern="1200" baseline="0" dirty="0">
                <a:solidFill>
                  <a:schemeClr val="tx1"/>
                </a:solidFill>
                <a:latin typeface="+mn-lt"/>
                <a:ea typeface="+mn-ea"/>
                <a:cs typeface="+mn-cs"/>
              </a:rPr>
              <a:t>1, </a:t>
            </a:r>
          </a:p>
          <a:p>
            <a:pPr lvl="0"/>
            <a:r>
              <a:rPr lang="en-US" sz="1200" b="0" i="0" u="none" strike="noStrike" kern="1200" baseline="0" dirty="0">
                <a:solidFill>
                  <a:schemeClr val="tx1"/>
                </a:solidFill>
                <a:latin typeface="+mn-lt"/>
                <a:ea typeface="+mn-ea"/>
                <a:cs typeface="+mn-cs"/>
              </a:rPr>
              <a:t>3. A cumulative </a:t>
            </a:r>
            <a:r>
              <a:rPr lang="en-US" sz="1200" b="0" i="1" u="none" strike="noStrike" kern="1200" baseline="0" dirty="0">
                <a:solidFill>
                  <a:schemeClr val="tx1"/>
                </a:solidFill>
                <a:latin typeface="+mn-lt"/>
                <a:ea typeface="+mn-ea"/>
                <a:cs typeface="+mn-cs"/>
              </a:rPr>
              <a:t>Attack Form </a:t>
            </a:r>
            <a:r>
              <a:rPr lang="en-US" sz="1200" b="0" i="0" u="none" strike="noStrike" kern="1200" baseline="0" dirty="0">
                <a:solidFill>
                  <a:schemeClr val="tx1"/>
                </a:solidFill>
                <a:latin typeface="+mn-lt"/>
                <a:ea typeface="+mn-ea"/>
                <a:cs typeface="+mn-cs"/>
              </a:rPr>
              <a:t>describing the attack signature for APT summed over time at </a:t>
            </a:r>
            <a:r>
              <a:rPr lang="en-US" sz="1200" b="0" i="1" u="none" strike="noStrike" kern="1200" baseline="0" dirty="0">
                <a:solidFill>
                  <a:schemeClr val="tx1"/>
                </a:solidFill>
                <a:latin typeface="+mn-lt"/>
                <a:ea typeface="+mn-ea"/>
                <a:cs typeface="+mn-cs"/>
              </a:rPr>
              <a:t>T</a:t>
            </a:r>
            <a:r>
              <a:rPr lang="en-US" sz="1200" b="0" i="0" u="none" strike="noStrike" kern="1200" baseline="0" dirty="0">
                <a:solidFill>
                  <a:schemeClr val="tx1"/>
                </a:solidFill>
                <a:latin typeface="+mn-lt"/>
                <a:ea typeface="+mn-ea"/>
                <a:cs typeface="+mn-cs"/>
              </a:rPr>
              <a:t>3, </a:t>
            </a:r>
          </a:p>
          <a:p>
            <a:pPr lvl="0"/>
            <a:r>
              <a:rPr lang="en-US" sz="1200" b="0" i="0" u="none" strike="noStrike" kern="1200" baseline="0" dirty="0">
                <a:solidFill>
                  <a:schemeClr val="tx1"/>
                </a:solidFill>
                <a:latin typeface="+mn-lt"/>
                <a:ea typeface="+mn-ea"/>
                <a:cs typeface="+mn-cs"/>
              </a:rPr>
              <a:t>4. A Bayesian probability </a:t>
            </a:r>
            <a:r>
              <a:rPr lang="en-US" sz="1200" b="0" i="1" u="none" strike="noStrike" kern="1200" baseline="0" dirty="0">
                <a:solidFill>
                  <a:schemeClr val="tx1"/>
                </a:solidFill>
                <a:latin typeface="+mn-lt"/>
                <a:ea typeface="+mn-ea"/>
                <a:cs typeface="+mn-cs"/>
              </a:rPr>
              <a:t>P </a:t>
            </a:r>
            <a:r>
              <a:rPr lang="en-US" sz="1200" b="0" i="0" u="none" strike="noStrike" kern="1200" baseline="0" dirty="0">
                <a:solidFill>
                  <a:schemeClr val="tx1"/>
                </a:solidFill>
                <a:latin typeface="+mn-lt"/>
                <a:ea typeface="+mn-ea"/>
                <a:cs typeface="+mn-cs"/>
              </a:rPr>
              <a:t>based on confidence that the attack signatures are known to be part of the transition attack profile for malware, where </a:t>
            </a:r>
            <a:r>
              <a:rPr lang="en-US" sz="1200" b="0" i="1" u="none" strike="noStrike" kern="1200" baseline="0" dirty="0">
                <a:solidFill>
                  <a:schemeClr val="tx1"/>
                </a:solidFill>
                <a:latin typeface="+mn-lt"/>
                <a:ea typeface="+mn-ea"/>
                <a:cs typeface="+mn-cs"/>
              </a:rPr>
              <a:t>Mx </a:t>
            </a:r>
            <a:r>
              <a:rPr lang="en-US" sz="1200" b="0" i="0" u="none" strike="noStrike" kern="1200" baseline="0" dirty="0">
                <a:solidFill>
                  <a:schemeClr val="tx1"/>
                </a:solidFill>
                <a:latin typeface="+mn-lt"/>
                <a:ea typeface="+mn-ea"/>
                <a:cs typeface="+mn-cs"/>
              </a:rPr>
              <a:t>is malware</a:t>
            </a:r>
            <a:endParaRPr lang="en-US" dirty="0"/>
          </a:p>
        </p:txBody>
      </p:sp>
      <p:sp>
        <p:nvSpPr>
          <p:cNvPr id="4" name="Slide Number Placeholder 3"/>
          <p:cNvSpPr>
            <a:spLocks noGrp="1"/>
          </p:cNvSpPr>
          <p:nvPr>
            <p:ph type="sldNum" sz="quarter" idx="10"/>
          </p:nvPr>
        </p:nvSpPr>
        <p:spPr/>
        <p:txBody>
          <a:bodyPr/>
          <a:lstStyle/>
          <a:p>
            <a:fld id="{3D2453E1-61EA-45B0-8601-4C3FE205D31D}" type="slidenum">
              <a:rPr lang="en-US" smtClean="0"/>
              <a:t>25</a:t>
            </a:fld>
            <a:endParaRPr lang="en-US"/>
          </a:p>
        </p:txBody>
      </p:sp>
    </p:spTree>
    <p:extLst>
      <p:ext uri="{BB962C8B-B14F-4D97-AF65-F5344CB8AC3E}">
        <p14:creationId xmlns:p14="http://schemas.microsoft.com/office/powerpoint/2010/main" val="364544116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FAST-VM is a powerful concept that can also be applied to entire networks of computers, not just a single host. </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There are two main strategies for applying FAST- VM to a network: </a:t>
            </a:r>
          </a:p>
          <a:p>
            <a:r>
              <a:rPr lang="en-US" sz="1200" b="0" i="0" u="none" strike="noStrike" kern="1200" baseline="0" dirty="0">
                <a:solidFill>
                  <a:schemeClr val="tx1"/>
                </a:solidFill>
                <a:latin typeface="+mn-lt"/>
                <a:ea typeface="+mn-ea"/>
                <a:cs typeface="+mn-cs"/>
              </a:rPr>
              <a:t>1. Consider each host’s Spicule to be a vector on a larger “network spicule.” This is useful for detecting attacks that affect many machines on a network at once. </a:t>
            </a:r>
          </a:p>
          <a:p>
            <a:r>
              <a:rPr lang="en-US" sz="1200" b="0" i="0" u="none" strike="noStrike" kern="1200" baseline="0" dirty="0">
                <a:solidFill>
                  <a:schemeClr val="tx1"/>
                </a:solidFill>
                <a:latin typeface="+mn-lt"/>
                <a:ea typeface="+mn-ea"/>
                <a:cs typeface="+mn-cs"/>
              </a:rPr>
              <a:t>2. Make a web of Spicules and analyze them all simultaneously. A standard network diagram can be adapted by replacing each system with a Spicule. </a:t>
            </a:r>
          </a:p>
          <a:p>
            <a:r>
              <a:rPr lang="en-US" sz="1200" b="0" i="0" u="none" strike="noStrike" kern="1200" baseline="0" dirty="0">
                <a:solidFill>
                  <a:schemeClr val="tx1"/>
                </a:solidFill>
                <a:latin typeface="+mn-lt"/>
                <a:ea typeface="+mn-ea"/>
                <a:cs typeface="+mn-cs"/>
              </a:rPr>
              <a:t>3. Deploy FAST-VM only on outward-facing gateways. This saves computational power because FAST-VM is not running on each host. It also reduces the workload for the admin because there are fewer Spicules to inspect. It would be effective at blocking external threats; however, it is not effective at detecting threats originating within the network.</a:t>
            </a:r>
            <a:endParaRPr lang="en-US" dirty="0"/>
          </a:p>
        </p:txBody>
      </p:sp>
      <p:sp>
        <p:nvSpPr>
          <p:cNvPr id="4" name="Slide Number Placeholder 3"/>
          <p:cNvSpPr>
            <a:spLocks noGrp="1"/>
          </p:cNvSpPr>
          <p:nvPr>
            <p:ph type="sldNum" sz="quarter" idx="10"/>
          </p:nvPr>
        </p:nvSpPr>
        <p:spPr/>
        <p:txBody>
          <a:bodyPr/>
          <a:lstStyle/>
          <a:p>
            <a:fld id="{3D2453E1-61EA-45B0-8601-4C3FE205D31D}" type="slidenum">
              <a:rPr lang="en-US" smtClean="0"/>
              <a:t>26</a:t>
            </a:fld>
            <a:endParaRPr lang="en-US"/>
          </a:p>
        </p:txBody>
      </p:sp>
    </p:spTree>
    <p:extLst>
      <p:ext uri="{BB962C8B-B14F-4D97-AF65-F5344CB8AC3E}">
        <p14:creationId xmlns:p14="http://schemas.microsoft.com/office/powerpoint/2010/main" val="13602676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FAST-VM relies on a list of state variables to create its Spicules and display information to the user. For FAST-VM to be useful, these state variables need to be well thought-out, specific attributes of a system that can be measured and analyzed. The following tables provide examples of the application of FAST-VM procedures in various industries and real-world scenarios. </a:t>
            </a:r>
          </a:p>
          <a:p>
            <a:r>
              <a:rPr lang="en-US" sz="1200" b="0" i="0" u="none" strike="noStrike" kern="1200" baseline="0" dirty="0">
                <a:solidFill>
                  <a:schemeClr val="tx1"/>
                </a:solidFill>
                <a:latin typeface="+mn-lt"/>
                <a:ea typeface="+mn-ea"/>
                <a:cs typeface="+mn-cs"/>
              </a:rPr>
              <a:t>In a practice application, variables are tailored based on specific function. Various systems can use the FAST-VM concepts including cars, medical devices, unmanned aircraft, and of course, personal computers and networks. </a:t>
            </a:r>
            <a:endParaRPr lang="en-US" dirty="0"/>
          </a:p>
        </p:txBody>
      </p:sp>
      <p:sp>
        <p:nvSpPr>
          <p:cNvPr id="4" name="Slide Number Placeholder 3"/>
          <p:cNvSpPr>
            <a:spLocks noGrp="1"/>
          </p:cNvSpPr>
          <p:nvPr>
            <p:ph type="sldNum" sz="quarter" idx="10"/>
          </p:nvPr>
        </p:nvSpPr>
        <p:spPr/>
        <p:txBody>
          <a:bodyPr/>
          <a:lstStyle/>
          <a:p>
            <a:fld id="{3D2453E1-61EA-45B0-8601-4C3FE205D31D}" type="slidenum">
              <a:rPr lang="en-US" smtClean="0"/>
              <a:t>27</a:t>
            </a:fld>
            <a:endParaRPr lang="en-US"/>
          </a:p>
        </p:txBody>
      </p:sp>
    </p:spTree>
    <p:extLst>
      <p:ext uri="{BB962C8B-B14F-4D97-AF65-F5344CB8AC3E}">
        <p14:creationId xmlns:p14="http://schemas.microsoft.com/office/powerpoint/2010/main" val="230006699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t>In conclusion, computer security and the detection of APTs is vital to strong e-commerce, military defense, aerospace, healthcare, financial institutions, and manufacturing industries [2–5].  </a:t>
            </a:r>
          </a:p>
          <a:p>
            <a:r>
              <a:rPr lang="en-US" sz="1200" dirty="0"/>
              <a:t>Current automated systems are restricted in the ability to recognize unusual states or attack states anomalies thus requiring a human analyst. Yet humans have limited ability to consistently and effectively sift through large amounts of data which are the proficiency of computerized automated systems [4]. </a:t>
            </a:r>
          </a:p>
          <a:p>
            <a:r>
              <a:rPr lang="en-US" sz="1200" dirty="0"/>
              <a:t>As cyber-crimes against business and society increase, automated systems to supplement human analysis are required to ensure safe secure networks and technologies [2, 3]. </a:t>
            </a:r>
          </a:p>
          <a:p>
            <a:r>
              <a:rPr lang="en-US" sz="1200" dirty="0"/>
              <a:t>Prior research revealed limitations of traditional Intrusion Detection Systems (IDS) in the areas of human error, cost, and high error-rates due to large volumes of data being processed [2–9].</a:t>
            </a:r>
          </a:p>
          <a:p>
            <a:endParaRPr lang="en-US" dirty="0"/>
          </a:p>
        </p:txBody>
      </p:sp>
      <p:sp>
        <p:nvSpPr>
          <p:cNvPr id="4" name="Slide Number Placeholder 3"/>
          <p:cNvSpPr>
            <a:spLocks noGrp="1"/>
          </p:cNvSpPr>
          <p:nvPr>
            <p:ph type="sldNum" sz="quarter" idx="10"/>
          </p:nvPr>
        </p:nvSpPr>
        <p:spPr/>
        <p:txBody>
          <a:bodyPr/>
          <a:lstStyle/>
          <a:p>
            <a:fld id="{3D2453E1-61EA-45B0-8601-4C3FE205D31D}" type="slidenum">
              <a:rPr lang="en-US" smtClean="0"/>
              <a:t>28</a:t>
            </a:fld>
            <a:endParaRPr lang="en-US"/>
          </a:p>
        </p:txBody>
      </p:sp>
    </p:spTree>
    <p:extLst>
      <p:ext uri="{BB962C8B-B14F-4D97-AF65-F5344CB8AC3E}">
        <p14:creationId xmlns:p14="http://schemas.microsoft.com/office/powerpoint/2010/main" val="287204953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sz="1200" dirty="0"/>
              <a:t>These findings and the information provided in this chapter support the need for alternative automated approaches to pattern recognition such as the FAST-VM for better analysis of real or perceived APT attack and present new technology [2,3,5-9].</a:t>
            </a:r>
          </a:p>
          <a:p>
            <a:pPr marL="0" indent="0">
              <a:buNone/>
            </a:pPr>
            <a:r>
              <a:rPr lang="en-US" sz="1200" dirty="0"/>
              <a:t>The Finite Angular State Velocity Machine (FAST-VM) models and analyzes large amounts of state information over a temporal space. Prior development of the technology revealed capabilities of the FAST-VM to analyze 10,000,000 state variable vectors in around 24 </a:t>
            </a:r>
            <a:r>
              <a:rPr lang="en-US" sz="1200" i="1" dirty="0" err="1"/>
              <a:t>m</a:t>
            </a:r>
            <a:r>
              <a:rPr lang="en-US" sz="1200" dirty="0" err="1"/>
              <a:t>s.</a:t>
            </a:r>
            <a:r>
              <a:rPr lang="en-US" sz="1200" dirty="0"/>
              <a:t> This demonstrates the application of “big data” to the area of cyber security. FAST-VM also unifies the three major areas of IDS (anomaly, misuse, and specification) into a single model. The FAST- VM mathematical analysis engine has shown great computational possibilities</a:t>
            </a:r>
          </a:p>
          <a:p>
            <a:endParaRPr lang="en-US" dirty="0"/>
          </a:p>
        </p:txBody>
      </p:sp>
      <p:sp>
        <p:nvSpPr>
          <p:cNvPr id="4" name="Slide Number Placeholder 3"/>
          <p:cNvSpPr>
            <a:spLocks noGrp="1"/>
          </p:cNvSpPr>
          <p:nvPr>
            <p:ph type="sldNum" sz="quarter" idx="10"/>
          </p:nvPr>
        </p:nvSpPr>
        <p:spPr/>
        <p:txBody>
          <a:bodyPr/>
          <a:lstStyle/>
          <a:p>
            <a:fld id="{3D2453E1-61EA-45B0-8601-4C3FE205D31D}" type="slidenum">
              <a:rPr lang="en-US" smtClean="0"/>
              <a:t>29</a:t>
            </a:fld>
            <a:endParaRPr lang="en-US"/>
          </a:p>
        </p:txBody>
      </p:sp>
    </p:spTree>
    <p:extLst>
      <p:ext uri="{BB962C8B-B14F-4D97-AF65-F5344CB8AC3E}">
        <p14:creationId xmlns:p14="http://schemas.microsoft.com/office/powerpoint/2010/main" val="274336218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2" eaLnBrk="0" hangingPunct="0"/>
            <a:endParaRPr lang="en-US" dirty="0"/>
          </a:p>
        </p:txBody>
      </p:sp>
      <p:sp>
        <p:nvSpPr>
          <p:cNvPr id="4" name="Slide Number Placeholder 3"/>
          <p:cNvSpPr>
            <a:spLocks noGrp="1"/>
          </p:cNvSpPr>
          <p:nvPr>
            <p:ph type="sldNum" sz="quarter" idx="10"/>
          </p:nvPr>
        </p:nvSpPr>
        <p:spPr/>
        <p:txBody>
          <a:bodyPr/>
          <a:lstStyle/>
          <a:p>
            <a:fld id="{3D2453E1-61EA-45B0-8601-4C3FE205D31D}" type="slidenum">
              <a:rPr lang="en-US" smtClean="0"/>
              <a:t>32</a:t>
            </a:fld>
            <a:endParaRPr lang="en-US"/>
          </a:p>
        </p:txBody>
      </p:sp>
    </p:spTree>
    <p:extLst>
      <p:ext uri="{BB962C8B-B14F-4D97-AF65-F5344CB8AC3E}">
        <p14:creationId xmlns:p14="http://schemas.microsoft.com/office/powerpoint/2010/main" val="2153434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Traditional intrusion detection requires processing large quantities of audit data, making it both computationally expensive and error-prone [</a:t>
            </a:r>
            <a:r>
              <a:rPr lang="en-US" sz="1200" u="none" strike="noStrike" kern="1200" dirty="0">
                <a:solidFill>
                  <a:schemeClr val="tx1"/>
                </a:solidFill>
                <a:effectLst/>
                <a:latin typeface="+mn-lt"/>
                <a:ea typeface="+mn-ea"/>
                <a:cs typeface="+mn-cs"/>
                <a:hlinkClick r:id="rId3" action="ppaction://hlinkfile"/>
              </a:rPr>
              <a:t>2</a:t>
            </a:r>
            <a:r>
              <a:rPr lang="en-US" sz="1200" kern="120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hlinkClick r:id="rId4" action="ppaction://hlinkfile"/>
              </a:rPr>
              <a:t>5</a:t>
            </a:r>
            <a:r>
              <a:rPr lang="en-US" sz="1200" kern="1200" dirty="0">
                <a:solidFill>
                  <a:schemeClr val="tx1"/>
                </a:solidFill>
                <a:effectLst/>
                <a:latin typeface="+mn-lt"/>
                <a:ea typeface="+mn-ea"/>
                <a:cs typeface="+mn-cs"/>
              </a:rPr>
              <a:t>–</a:t>
            </a:r>
            <a:r>
              <a:rPr lang="en-US" sz="1200" u="none" strike="noStrike" kern="1200" dirty="0">
                <a:solidFill>
                  <a:schemeClr val="tx1"/>
                </a:solidFill>
                <a:effectLst/>
                <a:latin typeface="+mn-lt"/>
                <a:ea typeface="+mn-ea"/>
                <a:cs typeface="+mn-cs"/>
                <a:hlinkClick r:id="rId5" action="ppaction://hlinkfile"/>
              </a:rPr>
              <a:t>7</a:t>
            </a:r>
            <a:r>
              <a:rPr lang="en-US" sz="1200" kern="1200" dirty="0">
                <a:solidFill>
                  <a:schemeClr val="tx1"/>
                </a:solidFill>
                <a:effectLst/>
                <a:latin typeface="+mn-lt"/>
                <a:ea typeface="+mn-ea"/>
                <a:cs typeface="+mn-cs"/>
              </a:rPr>
              <a:t>]. Limitation of traditional IDS (Intrusion Detection System) techniques are as much a function of the ability of a human to process large amounts of information simultaneously as they are limitations of the techniques themselves [</a:t>
            </a:r>
            <a:r>
              <a:rPr lang="en-US" sz="1200" u="none" strike="noStrike" kern="1200" dirty="0">
                <a:solidFill>
                  <a:schemeClr val="tx1"/>
                </a:solidFill>
                <a:effectLst/>
                <a:latin typeface="+mn-lt"/>
                <a:ea typeface="+mn-ea"/>
                <a:cs typeface="+mn-cs"/>
                <a:hlinkClick r:id="rId6" action="ppaction://hlinkfile"/>
              </a:rPr>
              <a:t>4</a:t>
            </a:r>
            <a:r>
              <a:rPr lang="en-US" sz="1200" kern="1200" dirty="0">
                <a:solidFill>
                  <a:schemeClr val="tx1"/>
                </a:solidFill>
                <a:effectLst/>
                <a:latin typeface="+mn-lt"/>
                <a:ea typeface="+mn-ea"/>
                <a:cs typeface="+mn-cs"/>
              </a:rPr>
              <a:t>–</a:t>
            </a:r>
            <a:r>
              <a:rPr lang="en-US" sz="1200" u="none" strike="noStrike" kern="1200" dirty="0">
                <a:solidFill>
                  <a:schemeClr val="tx1"/>
                </a:solidFill>
                <a:effectLst/>
                <a:latin typeface="+mn-lt"/>
                <a:ea typeface="+mn-ea"/>
                <a:cs typeface="+mn-cs"/>
                <a:hlinkClick r:id="rId5" action="ppaction://hlinkfile"/>
              </a:rPr>
              <a:t>7</a:t>
            </a:r>
            <a:r>
              <a:rPr lang="en-US" sz="1200" kern="1200" dirty="0">
                <a:solidFill>
                  <a:schemeClr val="tx1"/>
                </a:solidFill>
                <a:effectLst/>
                <a:latin typeface="+mn-lt"/>
                <a:ea typeface="+mn-ea"/>
                <a:cs typeface="+mn-cs"/>
              </a:rPr>
              <a:t>]. Machines currently have a limited ability to recognize unusual states or attack states. Humans are more effective at properly recognizing anomalies, yet have limited ability to consistently and effectively sift through large amounts of data [</a:t>
            </a:r>
            <a:r>
              <a:rPr lang="en-US" sz="1200" u="none" strike="noStrike" kern="1200" dirty="0">
                <a:solidFill>
                  <a:schemeClr val="tx1"/>
                </a:solidFill>
                <a:effectLst/>
                <a:latin typeface="+mn-lt"/>
                <a:ea typeface="+mn-ea"/>
                <a:cs typeface="+mn-cs"/>
                <a:hlinkClick r:id="rId6" action="ppaction://hlinkfile"/>
              </a:rPr>
              <a:t>4</a:t>
            </a:r>
            <a:r>
              <a:rPr lang="en-US" sz="1200" kern="1200" dirty="0">
                <a:solidFill>
                  <a:schemeClr val="tx1"/>
                </a:solidFill>
                <a:effectLst/>
                <a:latin typeface="+mn-lt"/>
                <a:ea typeface="+mn-ea"/>
                <a:cs typeface="+mn-cs"/>
              </a:rPr>
              <a:t>]. These findings support the need for alternative automated approaches to pattern recognition for better analysis of real or perceived APT attack [</a:t>
            </a:r>
            <a:r>
              <a:rPr lang="en-US" sz="1200" u="none" strike="noStrike" kern="1200" dirty="0">
                <a:solidFill>
                  <a:schemeClr val="tx1"/>
                </a:solidFill>
                <a:effectLst/>
                <a:latin typeface="+mn-lt"/>
                <a:ea typeface="+mn-ea"/>
                <a:cs typeface="+mn-cs"/>
                <a:hlinkClick r:id="rId3" action="ppaction://hlinkfile"/>
              </a:rPr>
              <a:t>2</a:t>
            </a:r>
            <a:r>
              <a:rPr lang="en-US" sz="1200" kern="120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hlinkClick r:id="rId7" action="ppaction://hlinkfile"/>
              </a:rPr>
              <a:t>3</a:t>
            </a:r>
            <a:r>
              <a:rPr lang="en-US" sz="1200" kern="120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hlinkClick r:id="rId4" action="ppaction://hlinkfile"/>
              </a:rPr>
              <a:t>5</a:t>
            </a:r>
            <a:r>
              <a:rPr lang="en-US" sz="1200" kern="1200" dirty="0">
                <a:solidFill>
                  <a:schemeClr val="tx1"/>
                </a:solidFill>
                <a:effectLst/>
                <a:latin typeface="+mn-lt"/>
                <a:ea typeface="+mn-ea"/>
                <a:cs typeface="+mn-cs"/>
              </a:rPr>
              <a:t>–</a:t>
            </a:r>
            <a:r>
              <a:rPr lang="en-US" sz="1200" u="none" strike="noStrike" kern="1200" dirty="0">
                <a:solidFill>
                  <a:schemeClr val="tx1"/>
                </a:solidFill>
                <a:effectLst/>
                <a:latin typeface="+mn-lt"/>
                <a:ea typeface="+mn-ea"/>
                <a:cs typeface="+mn-cs"/>
                <a:hlinkClick r:id="rId8" action="ppaction://hlinkfile"/>
              </a:rPr>
              <a:t>9</a:t>
            </a:r>
            <a:r>
              <a:rPr lang="en-US" sz="1200" kern="1200" dirty="0">
                <a:solidFill>
                  <a:schemeClr val="tx1"/>
                </a:solidFill>
                <a:effectLst/>
                <a:latin typeface="+mn-lt"/>
                <a:ea typeface="+mn-ea"/>
                <a:cs typeface="+mn-cs"/>
              </a:rPr>
              <a:t>]. New approaches to pattern recognition that simplify the process for human beings, such as FAST-VM, are beneficial in better analysis of attack data. </a:t>
            </a:r>
          </a:p>
          <a:p>
            <a:r>
              <a:rPr lang="en-US" sz="1200" b="1" kern="1200" dirty="0">
                <a:solidFill>
                  <a:schemeClr val="tx1"/>
                </a:solidFill>
                <a:effectLst/>
                <a:latin typeface="+mn-lt"/>
                <a:ea typeface="+mn-ea"/>
                <a:cs typeface="+mn-cs"/>
              </a:rPr>
              <a:t>References</a:t>
            </a:r>
          </a:p>
          <a:p>
            <a:r>
              <a:rPr lang="en-US" sz="1200" kern="1200" dirty="0">
                <a:solidFill>
                  <a:schemeClr val="tx1"/>
                </a:solidFill>
                <a:effectLst/>
                <a:latin typeface="+mn-lt"/>
                <a:ea typeface="+mn-ea"/>
                <a:cs typeface="+mn-cs"/>
              </a:rPr>
              <a:t>2. Vert, G., </a:t>
            </a:r>
            <a:r>
              <a:rPr lang="en-US" sz="1200" kern="1200" dirty="0" err="1">
                <a:solidFill>
                  <a:schemeClr val="tx1"/>
                </a:solidFill>
                <a:effectLst/>
                <a:latin typeface="+mn-lt"/>
                <a:ea typeface="+mn-ea"/>
                <a:cs typeface="+mn-cs"/>
              </a:rPr>
              <a:t>Gonen</a:t>
            </a:r>
            <a:r>
              <a:rPr lang="en-US" sz="1200" kern="1200" dirty="0">
                <a:solidFill>
                  <a:schemeClr val="tx1"/>
                </a:solidFill>
                <a:effectLst/>
                <a:latin typeface="+mn-lt"/>
                <a:ea typeface="+mn-ea"/>
                <a:cs typeface="+mn-cs"/>
              </a:rPr>
              <a:t>, B., &amp; Brown, J. (2014). A theoretical model for detection of advanced persistent threat in networks and systems using a finite angular state velocity machine (FAST- VM). </a:t>
            </a:r>
            <a:r>
              <a:rPr lang="en-US" sz="1200" i="1" kern="1200" dirty="0">
                <a:solidFill>
                  <a:schemeClr val="tx1"/>
                </a:solidFill>
                <a:effectLst/>
                <a:latin typeface="+mn-lt"/>
                <a:ea typeface="+mn-ea"/>
                <a:cs typeface="+mn-cs"/>
              </a:rPr>
              <a:t>International Journal of Computer Science and Application, 3</a:t>
            </a:r>
            <a:r>
              <a:rPr lang="en-US" sz="1200" kern="1200" dirty="0">
                <a:solidFill>
                  <a:schemeClr val="tx1"/>
                </a:solidFill>
                <a:effectLst/>
                <a:latin typeface="+mn-lt"/>
                <a:ea typeface="+mn-ea"/>
                <a:cs typeface="+mn-cs"/>
              </a:rPr>
              <a:t>(2), 63. </a:t>
            </a:r>
          </a:p>
          <a:p>
            <a:r>
              <a:rPr lang="en-US" sz="1200" kern="1200" dirty="0">
                <a:solidFill>
                  <a:schemeClr val="tx1"/>
                </a:solidFill>
                <a:effectLst/>
                <a:latin typeface="+mn-lt"/>
                <a:ea typeface="+mn-ea"/>
                <a:cs typeface="+mn-cs"/>
              </a:rPr>
              <a:t>3. Dell SecureWorks. (2016, September). </a:t>
            </a:r>
            <a:r>
              <a:rPr lang="en-US" sz="1200" i="1" kern="1200" dirty="0">
                <a:solidFill>
                  <a:schemeClr val="tx1"/>
                </a:solidFill>
                <a:effectLst/>
                <a:latin typeface="+mn-lt"/>
                <a:ea typeface="+mn-ea"/>
                <a:cs typeface="+mn-cs"/>
              </a:rPr>
              <a:t>Advanced persistent threats: Learn the ABCs of APTs – Part I</a:t>
            </a:r>
            <a:r>
              <a:rPr lang="en-US" sz="1200" kern="1200" dirty="0">
                <a:solidFill>
                  <a:schemeClr val="tx1"/>
                </a:solidFill>
                <a:effectLst/>
                <a:latin typeface="+mn-lt"/>
                <a:ea typeface="+mn-ea"/>
                <a:cs typeface="+mn-cs"/>
              </a:rPr>
              <a:t>. Dell SecureWorks Insights. Retrieved fromhttps://www.secureworks.com/blog/ advanced-persistent-threats-apt-a </a:t>
            </a:r>
          </a:p>
          <a:p>
            <a:r>
              <a:rPr lang="en-US" sz="1200" kern="1200" dirty="0">
                <a:solidFill>
                  <a:schemeClr val="tx1"/>
                </a:solidFill>
                <a:effectLst/>
                <a:latin typeface="+mn-lt"/>
                <a:ea typeface="+mn-ea"/>
                <a:cs typeface="+mn-cs"/>
              </a:rPr>
              <a:t>4. </a:t>
            </a:r>
            <a:r>
              <a:rPr lang="en-US" sz="1200" kern="1200" dirty="0" err="1">
                <a:solidFill>
                  <a:schemeClr val="tx1"/>
                </a:solidFill>
                <a:effectLst/>
                <a:latin typeface="+mn-lt"/>
                <a:ea typeface="+mn-ea"/>
                <a:cs typeface="+mn-cs"/>
              </a:rPr>
              <a:t>Daly,M</a:t>
            </a:r>
            <a:r>
              <a:rPr lang="en-US" sz="1200" kern="1200" dirty="0">
                <a:solidFill>
                  <a:schemeClr val="tx1"/>
                </a:solidFill>
                <a:effectLst/>
                <a:latin typeface="+mn-lt"/>
                <a:ea typeface="+mn-ea"/>
                <a:cs typeface="+mn-cs"/>
              </a:rPr>
              <a:t>. K. (2009, November). </a:t>
            </a:r>
            <a:r>
              <a:rPr lang="en-US" sz="1200" i="1" kern="1200" dirty="0">
                <a:solidFill>
                  <a:schemeClr val="tx1"/>
                </a:solidFill>
                <a:effectLst/>
                <a:latin typeface="+mn-lt"/>
                <a:ea typeface="+mn-ea"/>
                <a:cs typeface="+mn-cs"/>
              </a:rPr>
              <a:t>Advanced persistent threat (or informational force operations)</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Usenix</a:t>
            </a:r>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5. Ramsey, J. R. (2016). </a:t>
            </a:r>
            <a:r>
              <a:rPr lang="en-US" sz="1200" i="1" kern="1200" dirty="0">
                <a:solidFill>
                  <a:schemeClr val="tx1"/>
                </a:solidFill>
                <a:effectLst/>
                <a:latin typeface="+mn-lt"/>
                <a:ea typeface="+mn-ea"/>
                <a:cs typeface="+mn-cs"/>
              </a:rPr>
              <a:t>Who advanced persistent threat actors are targeting </a:t>
            </a:r>
            <a:r>
              <a:rPr lang="en-US" sz="1200" kern="1200" dirty="0">
                <a:solidFill>
                  <a:schemeClr val="tx1"/>
                </a:solidFill>
                <a:effectLst/>
                <a:latin typeface="+mn-lt"/>
                <a:ea typeface="+mn-ea"/>
                <a:cs typeface="+mn-cs"/>
              </a:rPr>
              <a:t>[Video]. Dell SecureWorks Insights. Retrieved from https://www.secureworks.com/resources/vd-who-apt- actors-are-targeting </a:t>
            </a:r>
          </a:p>
          <a:p>
            <a:r>
              <a:rPr lang="en-US" sz="1200" kern="1200" dirty="0">
                <a:solidFill>
                  <a:schemeClr val="tx1"/>
                </a:solidFill>
                <a:effectLst/>
                <a:latin typeface="+mn-lt"/>
                <a:ea typeface="+mn-ea"/>
                <a:cs typeface="+mn-cs"/>
              </a:rPr>
              <a:t>6. </a:t>
            </a:r>
            <a:r>
              <a:rPr lang="en-US" sz="1200" kern="1200" dirty="0" err="1">
                <a:solidFill>
                  <a:schemeClr val="tx1"/>
                </a:solidFill>
                <a:effectLst/>
                <a:latin typeface="+mn-lt"/>
                <a:ea typeface="+mn-ea"/>
                <a:cs typeface="+mn-cs"/>
              </a:rPr>
              <a:t>Scarfone</a:t>
            </a:r>
            <a:r>
              <a:rPr lang="en-US" sz="1200" kern="1200" dirty="0">
                <a:solidFill>
                  <a:schemeClr val="tx1"/>
                </a:solidFill>
                <a:effectLst/>
                <a:latin typeface="+mn-lt"/>
                <a:ea typeface="+mn-ea"/>
                <a:cs typeface="+mn-cs"/>
              </a:rPr>
              <a:t>, K., &amp; Mell, P. (2012). </a:t>
            </a:r>
            <a:r>
              <a:rPr lang="en-US" sz="1200" i="1" kern="1200" dirty="0">
                <a:solidFill>
                  <a:schemeClr val="tx1"/>
                </a:solidFill>
                <a:effectLst/>
                <a:latin typeface="+mn-lt"/>
                <a:ea typeface="+mn-ea"/>
                <a:cs typeface="+mn-cs"/>
              </a:rPr>
              <a:t>Guide to intrusion detection and prevention systems (IDPS) </a:t>
            </a:r>
            <a:r>
              <a:rPr lang="en-US" sz="1200" kern="1200" dirty="0">
                <a:solidFill>
                  <a:schemeClr val="tx1"/>
                </a:solidFill>
                <a:effectLst/>
                <a:latin typeface="+mn-lt"/>
                <a:ea typeface="+mn-ea"/>
                <a:cs typeface="+mn-cs"/>
              </a:rPr>
              <a:t>(pp. 800–894). Computer Security and Resource Center, National Institute of Standards and Technology. </a:t>
            </a:r>
          </a:p>
          <a:p>
            <a:r>
              <a:rPr lang="en-US" sz="1200" kern="1200" dirty="0">
                <a:solidFill>
                  <a:schemeClr val="tx1"/>
                </a:solidFill>
                <a:effectLst/>
                <a:latin typeface="+mn-lt"/>
                <a:ea typeface="+mn-ea"/>
                <a:cs typeface="+mn-cs"/>
              </a:rPr>
              <a:t>7. </a:t>
            </a:r>
            <a:r>
              <a:rPr lang="en-US" sz="1200" kern="1200" dirty="0" err="1">
                <a:solidFill>
                  <a:schemeClr val="tx1"/>
                </a:solidFill>
                <a:effectLst/>
                <a:latin typeface="+mn-lt"/>
                <a:ea typeface="+mn-ea"/>
                <a:cs typeface="+mn-cs"/>
              </a:rPr>
              <a:t>Kareev</a:t>
            </a:r>
            <a:r>
              <a:rPr lang="en-US" sz="1200" kern="1200" dirty="0">
                <a:solidFill>
                  <a:schemeClr val="tx1"/>
                </a:solidFill>
                <a:effectLst/>
                <a:latin typeface="+mn-lt"/>
                <a:ea typeface="+mn-ea"/>
                <a:cs typeface="+mn-cs"/>
              </a:rPr>
              <a:t>, Y., Fiedler, K., &amp; </a:t>
            </a:r>
            <a:r>
              <a:rPr lang="en-US" sz="1200" kern="1200" dirty="0" err="1">
                <a:solidFill>
                  <a:schemeClr val="tx1"/>
                </a:solidFill>
                <a:effectLst/>
                <a:latin typeface="+mn-lt"/>
                <a:ea typeface="+mn-ea"/>
                <a:cs typeface="+mn-cs"/>
              </a:rPr>
              <a:t>Avrahami</a:t>
            </a:r>
            <a:r>
              <a:rPr lang="en-US" sz="1200" kern="1200" dirty="0">
                <a:solidFill>
                  <a:schemeClr val="tx1"/>
                </a:solidFill>
                <a:effectLst/>
                <a:latin typeface="+mn-lt"/>
                <a:ea typeface="+mn-ea"/>
                <a:cs typeface="+mn-cs"/>
              </a:rPr>
              <a:t>, J. (2009). Base rates, contingencies, and prediction behavior. </a:t>
            </a:r>
            <a:r>
              <a:rPr lang="en-US" sz="1200" i="1" kern="1200" dirty="0">
                <a:solidFill>
                  <a:schemeClr val="tx1"/>
                </a:solidFill>
                <a:effectLst/>
                <a:latin typeface="+mn-lt"/>
                <a:ea typeface="+mn-ea"/>
                <a:cs typeface="+mn-cs"/>
              </a:rPr>
              <a:t>Journal of Experimental Psychology: Learning, Memory, and Cognition, 35</a:t>
            </a:r>
            <a:r>
              <a:rPr lang="en-US" sz="1200" kern="1200" dirty="0">
                <a:solidFill>
                  <a:schemeClr val="tx1"/>
                </a:solidFill>
                <a:effectLst/>
                <a:latin typeface="+mn-lt"/>
                <a:ea typeface="+mn-ea"/>
                <a:cs typeface="+mn-cs"/>
              </a:rPr>
              <a:t>(2), 371– 380. </a:t>
            </a:r>
          </a:p>
          <a:p>
            <a:r>
              <a:rPr lang="en-US" sz="1200" kern="1200" dirty="0">
                <a:solidFill>
                  <a:schemeClr val="tx1"/>
                </a:solidFill>
                <a:effectLst/>
                <a:latin typeface="+mn-lt"/>
                <a:ea typeface="+mn-ea"/>
                <a:cs typeface="+mn-cs"/>
              </a:rPr>
              <a:t>8. MacDonald, N. (2010, May). </a:t>
            </a:r>
            <a:r>
              <a:rPr lang="en-US" sz="1200" i="1" kern="1200" dirty="0">
                <a:solidFill>
                  <a:schemeClr val="tx1"/>
                </a:solidFill>
                <a:effectLst/>
                <a:latin typeface="+mn-lt"/>
                <a:ea typeface="+mn-ea"/>
                <a:cs typeface="+mn-cs"/>
              </a:rPr>
              <a:t>The future of information security is context aware and adaptive</a:t>
            </a:r>
            <a:r>
              <a:rPr lang="en-US" sz="1200" kern="1200" dirty="0">
                <a:solidFill>
                  <a:schemeClr val="tx1"/>
                </a:solidFill>
                <a:effectLst/>
                <a:latin typeface="+mn-lt"/>
                <a:ea typeface="+mn-ea"/>
                <a:cs typeface="+mn-cs"/>
              </a:rPr>
              <a:t>. Stamford, CT: Gartner Research. </a:t>
            </a:r>
          </a:p>
          <a:p>
            <a:r>
              <a:rPr lang="en-US" sz="1200" kern="1200" dirty="0">
                <a:solidFill>
                  <a:schemeClr val="tx1"/>
                </a:solidFill>
                <a:effectLst/>
                <a:latin typeface="+mn-lt"/>
                <a:ea typeface="+mn-ea"/>
                <a:cs typeface="+mn-cs"/>
              </a:rPr>
              <a:t>9. Othman, Z. A., Baker, A. A., &amp; </a:t>
            </a:r>
            <a:r>
              <a:rPr lang="en-US" sz="1200" kern="1200" dirty="0" err="1">
                <a:solidFill>
                  <a:schemeClr val="tx1"/>
                </a:solidFill>
                <a:effectLst/>
                <a:latin typeface="+mn-lt"/>
                <a:ea typeface="+mn-ea"/>
                <a:cs typeface="+mn-cs"/>
              </a:rPr>
              <a:t>Estubal</a:t>
            </a:r>
            <a:r>
              <a:rPr lang="en-US" sz="1200" kern="1200" dirty="0">
                <a:solidFill>
                  <a:schemeClr val="tx1"/>
                </a:solidFill>
                <a:effectLst/>
                <a:latin typeface="+mn-lt"/>
                <a:ea typeface="+mn-ea"/>
                <a:cs typeface="+mn-cs"/>
              </a:rPr>
              <a:t>, I. (2010, December). Improving signature detection classification model using features selection based on customized features. In </a:t>
            </a:r>
            <a:r>
              <a:rPr lang="en-US" sz="1200" i="1" kern="1200" dirty="0">
                <a:solidFill>
                  <a:schemeClr val="tx1"/>
                </a:solidFill>
                <a:effectLst/>
                <a:latin typeface="+mn-lt"/>
                <a:ea typeface="+mn-ea"/>
                <a:cs typeface="+mn-cs"/>
              </a:rPr>
              <a:t>2010 10th international conference on intelligent systems design and applications (ISDA)</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doi</a:t>
            </a:r>
            <a:r>
              <a:rPr lang="en-US" sz="1200" kern="1200" dirty="0">
                <a:solidFill>
                  <a:schemeClr val="tx1"/>
                </a:solidFill>
                <a:effectLst/>
                <a:latin typeface="+mn-lt"/>
                <a:ea typeface="+mn-ea"/>
                <a:cs typeface="+mn-cs"/>
              </a:rPr>
              <a:t>: 10.1109/ISDA.2010.5687051 </a:t>
            </a:r>
          </a:p>
          <a:p>
            <a:endParaRPr lang="en-US" b="1" dirty="0"/>
          </a:p>
        </p:txBody>
      </p:sp>
      <p:sp>
        <p:nvSpPr>
          <p:cNvPr id="4" name="Slide Number Placeholder 3"/>
          <p:cNvSpPr>
            <a:spLocks noGrp="1"/>
          </p:cNvSpPr>
          <p:nvPr>
            <p:ph type="sldNum" sz="quarter" idx="10"/>
          </p:nvPr>
        </p:nvSpPr>
        <p:spPr/>
        <p:txBody>
          <a:bodyPr/>
          <a:lstStyle/>
          <a:p>
            <a:fld id="{3D2453E1-61EA-45B0-8601-4C3FE205D31D}" type="slidenum">
              <a:rPr lang="en-US" smtClean="0"/>
              <a:t>5</a:t>
            </a:fld>
            <a:endParaRPr lang="en-US"/>
          </a:p>
        </p:txBody>
      </p:sp>
    </p:spTree>
    <p:extLst>
      <p:ext uri="{BB962C8B-B14F-4D97-AF65-F5344CB8AC3E}">
        <p14:creationId xmlns:p14="http://schemas.microsoft.com/office/powerpoint/2010/main" val="31619833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0" hangingPunct="0"/>
            <a:r>
              <a:rPr lang="en-US" sz="1200" kern="1200" dirty="0">
                <a:solidFill>
                  <a:schemeClr val="tx1"/>
                </a:solidFill>
                <a:effectLst/>
                <a:latin typeface="+mn-lt"/>
                <a:ea typeface="+mn-ea"/>
                <a:cs typeface="+mn-cs"/>
              </a:rPr>
              <a:t>Prior research by Vert et al. resulted in the development of a conceptual mathematical model based on vector math and analytic visual algebra for detecting  intrusion attempts on computers based on the concept of identification of normal 69 versus abnormal fluctuation patterns of known vectors. This approach was part of a larger project called “Spicule” [</a:t>
            </a:r>
            <a:r>
              <a:rPr lang="en-US" sz="1200" u="none" strike="noStrike" kern="1200" dirty="0">
                <a:solidFill>
                  <a:schemeClr val="tx1"/>
                </a:solidFill>
                <a:effectLst/>
                <a:latin typeface="+mn-lt"/>
                <a:ea typeface="+mn-ea"/>
                <a:cs typeface="+mn-cs"/>
                <a:hlinkClick r:id="rId3" action="ppaction://hlinkfile"/>
              </a:rPr>
              <a:t>2</a:t>
            </a:r>
            <a:r>
              <a:rPr lang="en-US" sz="1200" kern="120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hlinkClick r:id="rId4" action="ppaction://hlinkfile"/>
              </a:rPr>
              <a:t>20</a:t>
            </a:r>
            <a:r>
              <a:rPr lang="en-US" sz="1200" kern="1200" dirty="0">
                <a:solidFill>
                  <a:schemeClr val="tx1"/>
                </a:solidFill>
                <a:effectLst/>
                <a:latin typeface="+mn-lt"/>
                <a:ea typeface="+mn-ea"/>
                <a:cs typeface="+mn-cs"/>
              </a:rPr>
              <a:t>]. Spicule is a visualization technique  that builds on this work and uses vectors to display system activity.  </a:t>
            </a:r>
          </a:p>
          <a:p>
            <a:pPr eaLnBrk="0" hangingPunct="0"/>
            <a:r>
              <a:rPr lang="en-US" sz="1200" kern="1200" dirty="0">
                <a:solidFill>
                  <a:schemeClr val="tx1"/>
                </a:solidFill>
                <a:effectLst/>
                <a:latin typeface="+mn-lt"/>
                <a:ea typeface="+mn-ea"/>
                <a:cs typeface="+mn-cs"/>
              </a:rPr>
              <a:t>A Spicule is an easy way for a human to visualize a large amount of data in a short span of time. This is a potentially powerful approach to intrusion detection because it uses vectors that offer themselves to various mathematical operations. Using  mathematical properties allows the same data set to take on different semantics.  </a:t>
            </a:r>
          </a:p>
          <a:p>
            <a:pPr eaLnBrk="0" hangingPunct="0"/>
            <a:r>
              <a:rPr lang="en-US" sz="1200" kern="1200" dirty="0">
                <a:solidFill>
                  <a:schemeClr val="tx1"/>
                </a:solidFill>
                <a:effectLst/>
                <a:latin typeface="+mn-lt"/>
                <a:ea typeface="+mn-ea"/>
                <a:cs typeface="+mn-cs"/>
              </a:rPr>
              <a:t>Furthermore, detection and classification become automated through the inherent algebra of Spicule [</a:t>
            </a:r>
            <a:r>
              <a:rPr lang="en-US" sz="1200" u="none" strike="noStrike" kern="1200" dirty="0">
                <a:solidFill>
                  <a:schemeClr val="tx1"/>
                </a:solidFill>
                <a:effectLst/>
                <a:latin typeface="+mn-lt"/>
                <a:ea typeface="+mn-ea"/>
                <a:cs typeface="+mn-cs"/>
                <a:hlinkClick r:id="rId4" action="ppaction://hlinkfile"/>
              </a:rPr>
              <a:t>20</a:t>
            </a:r>
            <a:r>
              <a:rPr lang="en-US" sz="1200" kern="1200" dirty="0">
                <a:solidFill>
                  <a:schemeClr val="tx1"/>
                </a:solidFill>
                <a:effectLst/>
                <a:latin typeface="+mn-lt"/>
                <a:ea typeface="+mn-ea"/>
                <a:cs typeface="+mn-cs"/>
              </a:rPr>
              <a:t>]. Although not the primary focus of this work, it was  anticipated that the visualization capabilities greatly assist the developmental efforts  and may provide a future area for feature expansion. The focus of this work is on the utilization of extremely mathematically efficient algorithms as a detection mechanism.</a:t>
            </a:r>
          </a:p>
          <a:p>
            <a:pPr eaLnBrk="0" hangingPunct="0"/>
            <a:r>
              <a:rPr lang="en-US" sz="1200" kern="1200" dirty="0">
                <a:solidFill>
                  <a:schemeClr val="tx1"/>
                </a:solidFill>
                <a:effectLst/>
                <a:latin typeface="+mn-lt"/>
                <a:ea typeface="+mn-ea"/>
                <a:cs typeface="+mn-cs"/>
              </a:rPr>
              <a:t>	</a:t>
            </a:r>
          </a:p>
          <a:p>
            <a:pPr eaLnBrk="0" hangingPunct="0"/>
            <a:r>
              <a:rPr lang="en-US" sz="1200" b="1" kern="1200" dirty="0">
                <a:solidFill>
                  <a:schemeClr val="tx1"/>
                </a:solidFill>
                <a:effectLst/>
                <a:latin typeface="+mn-lt"/>
                <a:ea typeface="+mn-ea"/>
                <a:cs typeface="+mn-cs"/>
              </a:rPr>
              <a:t>References</a:t>
            </a:r>
          </a:p>
          <a:p>
            <a:pPr marL="0" marR="0" lvl="0" indent="0" algn="l" defTabSz="914400" rtl="0" eaLnBrk="0" fontAlgn="auto" latinLnBrk="0" hangingPunct="0">
              <a:lnSpc>
                <a:spcPct val="100000"/>
              </a:lnSpc>
              <a:spcBef>
                <a:spcPts val="0"/>
              </a:spcBef>
              <a:spcAft>
                <a:spcPts val="0"/>
              </a:spcAft>
              <a:buClrTx/>
              <a:buSzTx/>
              <a:buFontTx/>
              <a:buNone/>
              <a:tabLst/>
              <a:defRPr/>
            </a:pPr>
            <a:r>
              <a:rPr lang="en-US" sz="1200" dirty="0"/>
              <a:t>2. Vert, G., </a:t>
            </a:r>
            <a:r>
              <a:rPr lang="en-US" sz="1200" dirty="0" err="1"/>
              <a:t>Gonen</a:t>
            </a:r>
            <a:r>
              <a:rPr lang="en-US" sz="1200" dirty="0"/>
              <a:t>, B., &amp; Brown, J. (2014). A theoretical model for detection of advanced persistent threat in networks and systems using a finite angular state velocity machine (FAST- VM). </a:t>
            </a:r>
            <a:r>
              <a:rPr lang="en-US" sz="1200" i="1" dirty="0"/>
              <a:t>International Journal of Computer Science and Application, 3</a:t>
            </a:r>
            <a:r>
              <a:rPr lang="en-US" sz="1200" dirty="0"/>
              <a:t>(2), 63. </a:t>
            </a:r>
            <a:endParaRPr lang="en-US" sz="1200" kern="1200" dirty="0">
              <a:solidFill>
                <a:schemeClr val="tx1"/>
              </a:solidFill>
              <a:effectLst/>
              <a:latin typeface="+mn-lt"/>
              <a:ea typeface="+mn-ea"/>
              <a:cs typeface="+mn-cs"/>
            </a:endParaRPr>
          </a:p>
          <a:p>
            <a:pPr marL="0" marR="0" lvl="0" indent="0" algn="l" defTabSz="914400" rtl="0" eaLnBrk="0" fontAlgn="auto" latinLnBrk="0" hangingPunct="0">
              <a:lnSpc>
                <a:spcPct val="100000"/>
              </a:lnSpc>
              <a:spcBef>
                <a:spcPts val="0"/>
              </a:spcBef>
              <a:spcAft>
                <a:spcPts val="0"/>
              </a:spcAft>
              <a:buClrTx/>
              <a:buSzTx/>
              <a:buFontTx/>
              <a:buNone/>
              <a:tabLst/>
              <a:defRPr/>
            </a:pPr>
            <a:r>
              <a:rPr lang="en-US" sz="1200" dirty="0"/>
              <a:t>20. Vert,  G.,  Gourd,  J.,  &amp;  </a:t>
            </a:r>
            <a:r>
              <a:rPr lang="en-US" sz="1200" dirty="0" err="1"/>
              <a:t>Iyengar</a:t>
            </a:r>
            <a:r>
              <a:rPr lang="en-US" sz="1200" dirty="0"/>
              <a:t>,  S.  S.  (2010,  November).  Application  of  context to fast contextually based spatial authentication utilizing the spicule and spatial autocorrelation. In:	 A</a:t>
            </a:r>
            <a:r>
              <a:rPr lang="en-US" sz="1200" i="1" dirty="0"/>
              <a:t>ir force global strike symposium cyber research workshop</a:t>
            </a:r>
            <a:r>
              <a:rPr lang="en-US" sz="1200" dirty="0"/>
              <a:t>, Shreveport, LA.</a:t>
            </a:r>
          </a:p>
          <a:p>
            <a:pPr eaLnBrk="0" hangingPunct="0"/>
            <a:endParaRPr lang="en-US" sz="1200" kern="1200" dirty="0">
              <a:solidFill>
                <a:schemeClr val="tx1"/>
              </a:solidFill>
              <a:effectLst/>
              <a:latin typeface="+mn-lt"/>
              <a:ea typeface="+mn-ea"/>
              <a:cs typeface="+mn-cs"/>
            </a:endParaRPr>
          </a:p>
          <a:p>
            <a:pPr eaLnBrk="0" hangingPunct="0"/>
            <a:endParaRPr lang="en-US" sz="1200" kern="1200" dirty="0">
              <a:solidFill>
                <a:schemeClr val="tx1"/>
              </a:solidFill>
              <a:effectLst/>
              <a:latin typeface="+mn-lt"/>
              <a:ea typeface="+mn-ea"/>
              <a:cs typeface="+mn-cs"/>
            </a:endParaRPr>
          </a:p>
          <a:p>
            <a:pPr eaLnBrk="0" hangingPunct="0"/>
            <a:r>
              <a:rPr lang="en-US" sz="1200" kern="1200" dirty="0">
                <a:solidFill>
                  <a:schemeClr val="tx1"/>
                </a:solidFill>
                <a:effectLst/>
                <a:latin typeface="+mn-lt"/>
                <a:ea typeface="+mn-ea"/>
                <a:cs typeface="+mn-cs"/>
              </a:rPr>
              <a:t>.	</a:t>
            </a:r>
            <a:endParaRPr lang="en-US" dirty="0"/>
          </a:p>
        </p:txBody>
      </p:sp>
      <p:sp>
        <p:nvSpPr>
          <p:cNvPr id="4" name="Slide Number Placeholder 3"/>
          <p:cNvSpPr>
            <a:spLocks noGrp="1"/>
          </p:cNvSpPr>
          <p:nvPr>
            <p:ph type="sldNum" sz="quarter" idx="10"/>
          </p:nvPr>
        </p:nvSpPr>
        <p:spPr/>
        <p:txBody>
          <a:bodyPr/>
          <a:lstStyle/>
          <a:p>
            <a:fld id="{3D2453E1-61EA-45B0-8601-4C3FE205D31D}" type="slidenum">
              <a:rPr lang="en-US" smtClean="0"/>
              <a:t>6</a:t>
            </a:fld>
            <a:endParaRPr lang="en-US"/>
          </a:p>
        </p:txBody>
      </p:sp>
    </p:spTree>
    <p:extLst>
      <p:ext uri="{BB962C8B-B14F-4D97-AF65-F5344CB8AC3E}">
        <p14:creationId xmlns:p14="http://schemas.microsoft.com/office/powerpoint/2010/main" val="20942785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0" hangingPunct="0"/>
            <a:r>
              <a:rPr lang="en-US" sz="1200" kern="1200" dirty="0">
                <a:solidFill>
                  <a:schemeClr val="tx1"/>
                </a:solidFill>
                <a:effectLst/>
                <a:latin typeface="+mn-lt"/>
                <a:ea typeface="+mn-ea"/>
                <a:cs typeface="+mn-cs"/>
              </a:rPr>
              <a:t>Any techniques capable of addressing APTs can be retooled to address general computer security. These techniques are practically guaranteed to be novel; as traditional signature-based detection mechanisms are not reactive enough to catch the novelty of </a:t>
            </a:r>
            <a:r>
              <a:rPr lang="en-US" sz="1200" kern="1200" dirty="0" err="1">
                <a:solidFill>
                  <a:schemeClr val="tx1"/>
                </a:solidFill>
                <a:effectLst/>
                <a:latin typeface="+mn-lt"/>
                <a:ea typeface="+mn-ea"/>
                <a:cs typeface="+mn-cs"/>
              </a:rPr>
              <a:t>APTs.</a:t>
            </a:r>
            <a:r>
              <a:rPr lang="en-US" sz="1200" kern="1200" dirty="0">
                <a:solidFill>
                  <a:schemeClr val="tx1"/>
                </a:solidFill>
                <a:effectLst/>
                <a:latin typeface="+mn-lt"/>
                <a:ea typeface="+mn-ea"/>
                <a:cs typeface="+mn-cs"/>
              </a:rPr>
              <a:t> To put it simply, research into APT detection and prevention systems has the potential to be game changing as evidenced by the existing research areas [</a:t>
            </a:r>
            <a:r>
              <a:rPr lang="en-US" sz="1200" u="none" strike="noStrike" kern="1200" dirty="0">
                <a:solidFill>
                  <a:schemeClr val="tx1"/>
                </a:solidFill>
                <a:effectLst/>
                <a:latin typeface="+mn-lt"/>
                <a:ea typeface="+mn-ea"/>
                <a:cs typeface="+mn-cs"/>
                <a:hlinkClick r:id="rId3" action="ppaction://hlinkfile"/>
              </a:rPr>
              <a:t>1</a:t>
            </a:r>
            <a:r>
              <a:rPr lang="en-US" sz="1200" kern="120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hlinkClick r:id="rId4" action="ppaction://hlinkfile"/>
              </a:rPr>
              <a:t>2</a:t>
            </a:r>
            <a:r>
              <a:rPr lang="en-US" sz="1200" kern="120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hlinkClick r:id="rId5" action="ppaction://hlinkfile"/>
              </a:rPr>
              <a:t>4</a:t>
            </a:r>
            <a:r>
              <a:rPr lang="en-US" sz="1200" kern="1200" dirty="0">
                <a:solidFill>
                  <a:schemeClr val="tx1"/>
                </a:solidFill>
                <a:effectLst/>
                <a:latin typeface="+mn-lt"/>
                <a:ea typeface="+mn-ea"/>
                <a:cs typeface="+mn-cs"/>
              </a:rPr>
              <a:t>–</a:t>
            </a:r>
            <a:r>
              <a:rPr lang="en-US" sz="1200" u="none" strike="noStrike" kern="1200" dirty="0">
                <a:solidFill>
                  <a:schemeClr val="tx1"/>
                </a:solidFill>
                <a:effectLst/>
                <a:latin typeface="+mn-lt"/>
                <a:ea typeface="+mn-ea"/>
                <a:cs typeface="+mn-cs"/>
                <a:hlinkClick r:id="rId6" action="ppaction://hlinkfile"/>
              </a:rPr>
              <a:t>6</a:t>
            </a:r>
            <a:r>
              <a:rPr lang="en-US" sz="1200" kern="120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hlinkClick r:id="rId7" action="ppaction://hlinkfile"/>
              </a:rPr>
              <a:t>8</a:t>
            </a:r>
            <a:r>
              <a:rPr lang="en-US" sz="1200" kern="120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hlinkClick r:id="rId8" action="ppaction://hlinkfile"/>
              </a:rPr>
              <a:t>14</a:t>
            </a:r>
            <a:r>
              <a:rPr lang="en-US" sz="1200" kern="120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hlinkClick r:id="rId9" action="ppaction://hlinkfile"/>
              </a:rPr>
              <a:t>20</a:t>
            </a:r>
            <a:r>
              <a:rPr lang="en-US" sz="1200" kern="1200" dirty="0">
                <a:solidFill>
                  <a:schemeClr val="tx1"/>
                </a:solidFill>
                <a:effectLst/>
                <a:latin typeface="+mn-lt"/>
                <a:ea typeface="+mn-ea"/>
                <a:cs typeface="+mn-cs"/>
              </a:rPr>
              <a:t>].	</a:t>
            </a:r>
          </a:p>
          <a:p>
            <a:pPr eaLnBrk="0" hangingPunct="0"/>
            <a:r>
              <a:rPr lang="en-US" sz="1200" kern="1200" dirty="0">
                <a:solidFill>
                  <a:schemeClr val="tx1"/>
                </a:solidFill>
                <a:effectLst/>
                <a:latin typeface="+mn-lt"/>
                <a:ea typeface="+mn-ea"/>
                <a:cs typeface="+mn-cs"/>
              </a:rPr>
              <a:t>This does not overshadow the challenge of addressing </a:t>
            </a:r>
            <a:r>
              <a:rPr lang="en-US" sz="1200" kern="1200" dirty="0" err="1">
                <a:solidFill>
                  <a:schemeClr val="tx1"/>
                </a:solidFill>
                <a:effectLst/>
                <a:latin typeface="+mn-lt"/>
                <a:ea typeface="+mn-ea"/>
                <a:cs typeface="+mn-cs"/>
              </a:rPr>
              <a:t>APTs.</a:t>
            </a:r>
            <a:r>
              <a:rPr lang="en-US" sz="1200" kern="1200" dirty="0">
                <a:solidFill>
                  <a:schemeClr val="tx1"/>
                </a:solidFill>
                <a:effectLst/>
                <a:latin typeface="+mn-lt"/>
                <a:ea typeface="+mn-ea"/>
                <a:cs typeface="+mn-cs"/>
              </a:rPr>
              <a:t> It is not sufficient to look for a signature of a specific piece of code, or exploit alone [</a:t>
            </a:r>
            <a:r>
              <a:rPr lang="en-US" sz="1200" u="none" strike="noStrike" kern="1200" dirty="0">
                <a:solidFill>
                  <a:schemeClr val="tx1"/>
                </a:solidFill>
                <a:effectLst/>
                <a:latin typeface="+mn-lt"/>
                <a:ea typeface="+mn-ea"/>
                <a:cs typeface="+mn-cs"/>
                <a:hlinkClick r:id="rId3" action="ppaction://hlinkfile"/>
              </a:rPr>
              <a:t>1</a:t>
            </a:r>
            <a:r>
              <a:rPr lang="en-US" sz="1200" kern="120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hlinkClick r:id="rId4" action="ppaction://hlinkfile"/>
              </a:rPr>
              <a:t>2</a:t>
            </a:r>
            <a:r>
              <a:rPr lang="en-US" sz="1200" kern="1200" dirty="0">
                <a:solidFill>
                  <a:schemeClr val="tx1"/>
                </a:solidFill>
                <a:effectLst/>
                <a:latin typeface="+mn-lt"/>
                <a:ea typeface="+mn-ea"/>
                <a:cs typeface="+mn-cs"/>
              </a:rPr>
              <a:t>]. A true understanding  of the state of the machines is needed.  If an attacker influences a machine, the attacker may change its state in subtle ways that are not easily  predictable. It might be possible to classify attacks or types of state changes, however. This is hindered further by the sheer dimensionality of the data when the state of a machine is considered. One cannot simply rely on a human log-file type analysis to infer these state relationships; better detection mechanisms are necessary [</a:t>
            </a:r>
            <a:r>
              <a:rPr lang="en-US" sz="1200" u="none" strike="noStrike" kern="1200" dirty="0">
                <a:solidFill>
                  <a:schemeClr val="tx1"/>
                </a:solidFill>
                <a:effectLst/>
                <a:latin typeface="+mn-lt"/>
                <a:ea typeface="+mn-ea"/>
                <a:cs typeface="+mn-cs"/>
                <a:hlinkClick r:id="rId4" action="ppaction://hlinkfile"/>
              </a:rPr>
              <a:t>2</a:t>
            </a:r>
            <a:r>
              <a:rPr lang="en-US" sz="1200" kern="120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hlinkClick r:id="rId10" action="ppaction://hlinkfile"/>
              </a:rPr>
              <a:t>3</a:t>
            </a:r>
            <a:r>
              <a:rPr lang="en-US" sz="1200" kern="120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hlinkClick r:id="rId11" action="ppaction://hlinkfile"/>
              </a:rPr>
              <a:t>5</a:t>
            </a:r>
            <a:r>
              <a:rPr lang="en-US" sz="1200" kern="1200" dirty="0">
                <a:solidFill>
                  <a:schemeClr val="tx1"/>
                </a:solidFill>
                <a:effectLst/>
                <a:latin typeface="+mn-lt"/>
                <a:ea typeface="+mn-ea"/>
                <a:cs typeface="+mn-cs"/>
              </a:rPr>
              <a:t>–</a:t>
            </a:r>
            <a:r>
              <a:rPr lang="en-US" sz="1200" u="none" strike="noStrike" kern="1200" dirty="0">
                <a:solidFill>
                  <a:schemeClr val="tx1"/>
                </a:solidFill>
                <a:effectLst/>
                <a:latin typeface="+mn-lt"/>
                <a:ea typeface="+mn-ea"/>
                <a:cs typeface="+mn-cs"/>
                <a:hlinkClick r:id="rId12" action="ppaction://hlinkfile"/>
              </a:rPr>
              <a:t>9</a:t>
            </a:r>
            <a:r>
              <a:rPr lang="en-US" sz="1200" kern="1200" dirty="0">
                <a:solidFill>
                  <a:schemeClr val="tx1"/>
                </a:solidFill>
                <a:effectLst/>
                <a:latin typeface="+mn-lt"/>
                <a:ea typeface="+mn-ea"/>
                <a:cs typeface="+mn-cs"/>
              </a:rPr>
              <a:t>].</a:t>
            </a:r>
          </a:p>
          <a:p>
            <a:pPr eaLnBrk="0" hangingPunct="0"/>
            <a:r>
              <a:rPr lang="en-US" sz="1200" kern="1200" dirty="0">
                <a:solidFill>
                  <a:schemeClr val="tx1"/>
                </a:solidFill>
                <a:effectLst/>
                <a:latin typeface="+mn-lt"/>
                <a:ea typeface="+mn-ea"/>
                <a:cs typeface="+mn-cs"/>
              </a:rPr>
              <a:t>Another potential approach is that of simply trying to check for anomalous states—states that the machine does not normally enter.  Unfortunately, the set of attacks seem to be a miniscule subset of the set of all anomalous states if current research is any indication. This leads to false positive rates that are simply intractable. Therefore, while it is important to try to predict expected “normal” states, it alone is insufficient.</a:t>
            </a:r>
            <a:endParaRPr lang="en-US" dirty="0"/>
          </a:p>
        </p:txBody>
      </p:sp>
      <p:sp>
        <p:nvSpPr>
          <p:cNvPr id="4" name="Slide Number Placeholder 3"/>
          <p:cNvSpPr>
            <a:spLocks noGrp="1"/>
          </p:cNvSpPr>
          <p:nvPr>
            <p:ph type="sldNum" sz="quarter" idx="10"/>
          </p:nvPr>
        </p:nvSpPr>
        <p:spPr/>
        <p:txBody>
          <a:bodyPr/>
          <a:lstStyle/>
          <a:p>
            <a:fld id="{3D2453E1-61EA-45B0-8601-4C3FE205D31D}" type="slidenum">
              <a:rPr lang="en-US" smtClean="0"/>
              <a:t>7</a:t>
            </a:fld>
            <a:endParaRPr lang="en-US"/>
          </a:p>
        </p:txBody>
      </p:sp>
    </p:spTree>
    <p:extLst>
      <p:ext uri="{BB962C8B-B14F-4D97-AF65-F5344CB8AC3E}">
        <p14:creationId xmlns:p14="http://schemas.microsoft.com/office/powerpoint/2010/main" val="35842721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Our concept is to use vectors to model state changes affected by </a:t>
            </a:r>
            <a:r>
              <a:rPr lang="en-US" sz="1200" kern="1200" dirty="0" err="1">
                <a:solidFill>
                  <a:schemeClr val="tx1"/>
                </a:solidFill>
                <a:effectLst/>
                <a:latin typeface="+mn-lt"/>
                <a:ea typeface="+mn-ea"/>
                <a:cs typeface="+mn-cs"/>
              </a:rPr>
              <a:t>APTs.</a:t>
            </a:r>
            <a:r>
              <a:rPr lang="en-US" sz="1200" kern="1200" dirty="0">
                <a:solidFill>
                  <a:schemeClr val="tx1"/>
                </a:solidFill>
                <a:effectLst/>
                <a:latin typeface="+mn-lt"/>
                <a:ea typeface="+mn-ea"/>
                <a:cs typeface="+mn-cs"/>
              </a:rPr>
              <a:t> These vectors mitigate problems with the application of standard statistical methods for APT detection stemming from variation between hosts. Additionally, the algebra of the vectors, once decomposed to its base elements, is intuitive and easy to analyze for the security analyst or researcher [</a:t>
            </a:r>
            <a:r>
              <a:rPr lang="en-US" sz="1200" u="none" strike="noStrike" kern="1200" dirty="0">
                <a:solidFill>
                  <a:schemeClr val="tx1"/>
                </a:solidFill>
                <a:effectLst/>
                <a:latin typeface="+mn-lt"/>
                <a:ea typeface="+mn-ea"/>
                <a:cs typeface="+mn-cs"/>
                <a:hlinkClick r:id="rId3" action="ppaction://hlinkfile"/>
              </a:rPr>
              <a:t>24</a:t>
            </a:r>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This is of great importance currently in the developmental and research phases. Later this capability could extend into a general visualization to aid detection at a production level. There has been exploration conceptually and experimentally of the vector math and visualization. However, the domain of APTs is a new application area. Previous applications were extremely promising, but focused on simpler exploits.</a:t>
            </a:r>
          </a:p>
          <a:p>
            <a:endParaRPr lang="en-US" sz="1200" kern="1200" dirty="0">
              <a:solidFill>
                <a:schemeClr val="tx1"/>
              </a:solidFill>
              <a:effectLst/>
              <a:latin typeface="+mn-lt"/>
              <a:ea typeface="+mn-ea"/>
              <a:cs typeface="+mn-cs"/>
            </a:endParaRPr>
          </a:p>
          <a:p>
            <a:pPr eaLnBrk="0" hangingPunct="0"/>
            <a:r>
              <a:rPr lang="en-US" sz="1200" kern="1200" dirty="0">
                <a:solidFill>
                  <a:schemeClr val="tx1"/>
                </a:solidFill>
                <a:effectLst/>
                <a:latin typeface="+mn-lt"/>
                <a:ea typeface="+mn-ea"/>
                <a:cs typeface="+mn-cs"/>
              </a:rPr>
              <a:t>We utilize expected state prediction to reduce false positives rates (FPRs). We refer to this capability as Jitter, which is adaptive over time. It uses sweep region statistical analysis and adaptive adjustment. It can also utilize Bayesian probabilities based on previous locations for a state variable vector. This allows the change from algorithm to remove vectors that are jittering and known versus truly new APT effects on vectors. Jitter is subject to future developments.</a:t>
            </a:r>
          </a:p>
          <a:p>
            <a:pPr eaLnBrk="0" hangingPunct="0"/>
            <a:endParaRPr lang="en-US" sz="1200" b="1" kern="1200" dirty="0">
              <a:solidFill>
                <a:schemeClr val="tx1"/>
              </a:solidFill>
              <a:effectLst/>
              <a:latin typeface="+mn-lt"/>
              <a:ea typeface="+mn-ea"/>
              <a:cs typeface="+mn-cs"/>
            </a:endParaRPr>
          </a:p>
          <a:p>
            <a:pPr eaLnBrk="0" hangingPunct="0"/>
            <a:r>
              <a:rPr lang="en-US" sz="1200" b="1" kern="1200" dirty="0">
                <a:solidFill>
                  <a:schemeClr val="tx1"/>
                </a:solidFill>
                <a:effectLst/>
                <a:latin typeface="+mn-lt"/>
                <a:ea typeface="+mn-ea"/>
                <a:cs typeface="+mn-cs"/>
              </a:rPr>
              <a:t>Reference</a:t>
            </a:r>
          </a:p>
          <a:p>
            <a:pPr marL="0" marR="0" lvl="0" indent="0" algn="l" defTabSz="914400" rtl="0" eaLnBrk="0" fontAlgn="auto" latinLnBrk="0" hangingPunct="0">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24. Vert, G., Harris, F.,  &amp; Nasser, S. (2007). Spatial data authentication using mathematical visualization. </a:t>
            </a:r>
            <a:r>
              <a:rPr lang="en-US" sz="1200" i="1" kern="1200" dirty="0">
                <a:solidFill>
                  <a:schemeClr val="tx1"/>
                </a:solidFill>
                <a:effectLst/>
                <a:latin typeface="+mn-lt"/>
                <a:ea typeface="+mn-ea"/>
                <a:cs typeface="+mn-cs"/>
              </a:rPr>
              <a:t>International Journal of Computer Science and Network Security, 7</a:t>
            </a:r>
            <a:r>
              <a:rPr lang="en-US" sz="1200" kern="1200" dirty="0">
                <a:solidFill>
                  <a:schemeClr val="tx1"/>
                </a:solidFill>
                <a:effectLst/>
                <a:latin typeface="+mn-lt"/>
                <a:ea typeface="+mn-ea"/>
                <a:cs typeface="+mn-cs"/>
              </a:rPr>
              <a:t>(1), 267.</a:t>
            </a:r>
          </a:p>
          <a:p>
            <a:pPr eaLnBrk="0" hangingPunct="0"/>
            <a:endParaRPr lang="en-US" sz="1200" kern="1200" dirty="0">
              <a:solidFill>
                <a:schemeClr val="tx1"/>
              </a:solidFill>
              <a:effectLst/>
              <a:latin typeface="+mn-lt"/>
              <a:ea typeface="+mn-ea"/>
              <a:cs typeface="+mn-cs"/>
            </a:endParaRPr>
          </a:p>
          <a:p>
            <a:pPr eaLnBrk="0" hangingPunct="0"/>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D2453E1-61EA-45B0-8601-4C3FE205D31D}" type="slidenum">
              <a:rPr lang="en-US" smtClean="0"/>
              <a:t>8</a:t>
            </a:fld>
            <a:endParaRPr lang="en-US"/>
          </a:p>
        </p:txBody>
      </p:sp>
    </p:spTree>
    <p:extLst>
      <p:ext uri="{BB962C8B-B14F-4D97-AF65-F5344CB8AC3E}">
        <p14:creationId xmlns:p14="http://schemas.microsoft.com/office/powerpoint/2010/main" val="37937056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indent="-457200">
              <a:buFont typeface="+mj-lt"/>
              <a:buAutoNum type="arabicPeriod"/>
            </a:pPr>
            <a:r>
              <a:rPr lang="en-US" sz="1200" dirty="0"/>
              <a:t>FAST-VM unifies the three major areas of IDS (anomaly, misuse, and specification) into a single model. </a:t>
            </a:r>
          </a:p>
          <a:p>
            <a:pPr marL="457200" indent="-457200">
              <a:buFont typeface="+mj-lt"/>
              <a:buAutoNum type="arabicPeriod"/>
            </a:pPr>
            <a:r>
              <a:rPr lang="en-US" sz="1200" dirty="0"/>
              <a:t>FAST-VM is a signature of Spicules, the experimental visual form of the vector math, as they transition to new states, which can be measured by their velocity. </a:t>
            </a:r>
          </a:p>
          <a:p>
            <a:pPr marL="457200" indent="-457200">
              <a:buFont typeface="+mj-lt"/>
              <a:buAutoNum type="arabicPeriod"/>
            </a:pPr>
            <a:r>
              <a:rPr lang="en-US" sz="1200" dirty="0"/>
              <a:t>Velocity is the rate of change in thousands of vectors over time to a new Spicule state. </a:t>
            </a:r>
          </a:p>
          <a:p>
            <a:pPr marL="457200" indent="-457200">
              <a:buFont typeface="+mj-lt"/>
              <a:buAutoNum type="arabicPeriod"/>
            </a:pPr>
            <a:r>
              <a:rPr lang="en-US" sz="1200" dirty="0"/>
              <a:t>FAST-VM signatures or branches can generate in any direction in 3D space. When an APT starts to generate a FAST-VM signature branch, it can be compared to existing branches. This determines if it is similar to previous patterns of misuse. This comparison allows the system to mitigate APTs during instantiation, prior to activation.</a:t>
            </a:r>
          </a:p>
          <a:p>
            <a:endParaRPr lang="en-US" dirty="0"/>
          </a:p>
        </p:txBody>
      </p:sp>
      <p:sp>
        <p:nvSpPr>
          <p:cNvPr id="4" name="Slide Number Placeholder 3"/>
          <p:cNvSpPr>
            <a:spLocks noGrp="1"/>
          </p:cNvSpPr>
          <p:nvPr>
            <p:ph type="sldNum" sz="quarter" idx="10"/>
          </p:nvPr>
        </p:nvSpPr>
        <p:spPr/>
        <p:txBody>
          <a:bodyPr/>
          <a:lstStyle/>
          <a:p>
            <a:fld id="{3D2453E1-61EA-45B0-8601-4C3FE205D31D}" type="slidenum">
              <a:rPr lang="en-US" smtClean="0"/>
              <a:t>9</a:t>
            </a:fld>
            <a:endParaRPr lang="en-US"/>
          </a:p>
        </p:txBody>
      </p:sp>
    </p:spTree>
    <p:extLst>
      <p:ext uri="{BB962C8B-B14F-4D97-AF65-F5344CB8AC3E}">
        <p14:creationId xmlns:p14="http://schemas.microsoft.com/office/powerpoint/2010/main" val="29705733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Our goal was to create a preliminary prototype that models high order data spaces of state variables that could be affected by APT and reduce them to the essence of the operations of that APT over time. </a:t>
            </a:r>
          </a:p>
          <a:p>
            <a:r>
              <a:rPr lang="en-US" dirty="0"/>
              <a:t>This is the Spicule vector mathematics model that 163 integrates into the Finite Angular State Velocity Transition Machine (FAST-VM). The FAST-VM performs the key functions found in Table 3.1. </a:t>
            </a:r>
          </a:p>
          <a:p>
            <a:endParaRPr lang="en-US" dirty="0"/>
          </a:p>
        </p:txBody>
      </p:sp>
      <p:sp>
        <p:nvSpPr>
          <p:cNvPr id="4" name="Slide Number Placeholder 3"/>
          <p:cNvSpPr>
            <a:spLocks noGrp="1"/>
          </p:cNvSpPr>
          <p:nvPr>
            <p:ph type="sldNum" sz="quarter" idx="10"/>
          </p:nvPr>
        </p:nvSpPr>
        <p:spPr/>
        <p:txBody>
          <a:bodyPr/>
          <a:lstStyle/>
          <a:p>
            <a:fld id="{3D2453E1-61EA-45B0-8601-4C3FE205D31D}" type="slidenum">
              <a:rPr lang="en-US" smtClean="0"/>
              <a:t>10</a:t>
            </a:fld>
            <a:endParaRPr lang="en-US"/>
          </a:p>
        </p:txBody>
      </p:sp>
    </p:spTree>
    <p:extLst>
      <p:ext uri="{BB962C8B-B14F-4D97-AF65-F5344CB8AC3E}">
        <p14:creationId xmlns:p14="http://schemas.microsoft.com/office/powerpoint/2010/main" val="29899455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algebra has solid mathematical underpinnings as well as circumvents problems with application of statistical analysis methods.</a:t>
            </a:r>
          </a:p>
          <a:p>
            <a:pPr marL="0" indent="0">
              <a:buNone/>
            </a:pPr>
            <a:r>
              <a:rPr lang="en-US" sz="1400" i="1" dirty="0"/>
              <a:t>The goals of this real-time Spicule prototype technology are: </a:t>
            </a:r>
          </a:p>
          <a:p>
            <a:pPr marL="0" indent="0">
              <a:buNone/>
            </a:pPr>
            <a:endParaRPr lang="en-US" sz="1400" dirty="0"/>
          </a:p>
          <a:p>
            <a:pPr marL="514350" indent="-514350">
              <a:buFont typeface="+mj-lt"/>
              <a:buAutoNum type="arabicPeriod"/>
            </a:pPr>
            <a:r>
              <a:rPr lang="en-US" sz="1200" dirty="0"/>
              <a:t>Identify categories of APT attack and activities and collect or develop software tools to simulate APT activity in a networked environment. </a:t>
            </a:r>
          </a:p>
          <a:p>
            <a:pPr marL="514350" indent="-514350">
              <a:buFont typeface="+mj-lt"/>
              <a:buAutoNum type="arabicPeriod"/>
            </a:pPr>
            <a:r>
              <a:rPr lang="en-US" sz="1200" dirty="0"/>
              <a:t>Using current research, identify a large collection of state variables describing host and network operation. Implement and test FAST-VM against several categories of APT. Evaluate and refine its model including identification of state variables that are most sensitive and diagnostic of various categories of APT threat. </a:t>
            </a:r>
          </a:p>
          <a:p>
            <a:pPr marL="514350" indent="-514350">
              <a:buFont typeface="+mj-lt"/>
              <a:buAutoNum type="arabicPeriod"/>
            </a:pPr>
            <a:r>
              <a:rPr lang="en-US" sz="1200" dirty="0"/>
              <a:t>Implement and evaluate the adaptive Jitter methods previously discussed to measure and fine tune the FRR and FPR rates.</a:t>
            </a:r>
          </a:p>
          <a:p>
            <a:endParaRPr lang="en-US" dirty="0"/>
          </a:p>
        </p:txBody>
      </p:sp>
      <p:sp>
        <p:nvSpPr>
          <p:cNvPr id="4" name="Slide Number Placeholder 3"/>
          <p:cNvSpPr>
            <a:spLocks noGrp="1"/>
          </p:cNvSpPr>
          <p:nvPr>
            <p:ph type="sldNum" sz="quarter" idx="10"/>
          </p:nvPr>
        </p:nvSpPr>
        <p:spPr/>
        <p:txBody>
          <a:bodyPr/>
          <a:lstStyle/>
          <a:p>
            <a:fld id="{3D2453E1-61EA-45B0-8601-4C3FE205D31D}" type="slidenum">
              <a:rPr lang="en-US" smtClean="0"/>
              <a:t>12</a:t>
            </a:fld>
            <a:endParaRPr lang="en-US"/>
          </a:p>
        </p:txBody>
      </p:sp>
    </p:spTree>
    <p:extLst>
      <p:ext uri="{BB962C8B-B14F-4D97-AF65-F5344CB8AC3E}">
        <p14:creationId xmlns:p14="http://schemas.microsoft.com/office/powerpoint/2010/main" val="2836503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86E106-7A9D-47B9-B26B-D82448472DC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A47D5420-3B95-4D5C-A277-EF4E6112B46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B0ED9F2D-5356-4ADD-BE9B-11F90EA82A45}"/>
              </a:ext>
            </a:extLst>
          </p:cNvPr>
          <p:cNvSpPr>
            <a:spLocks noGrp="1"/>
          </p:cNvSpPr>
          <p:nvPr>
            <p:ph type="dt" sz="half" idx="10"/>
          </p:nvPr>
        </p:nvSpPr>
        <p:spPr/>
        <p:txBody>
          <a:bodyPr/>
          <a:lstStyle/>
          <a:p>
            <a:fld id="{396EAE4B-38E5-4D9B-B143-C9919ED6AB14}" type="datetimeFigureOut">
              <a:rPr lang="en-US" smtClean="0"/>
              <a:t>10/5/2017</a:t>
            </a:fld>
            <a:endParaRPr lang="en-US"/>
          </a:p>
        </p:txBody>
      </p:sp>
      <p:sp>
        <p:nvSpPr>
          <p:cNvPr id="5" name="Footer Placeholder 4">
            <a:extLst>
              <a:ext uri="{FF2B5EF4-FFF2-40B4-BE49-F238E27FC236}">
                <a16:creationId xmlns:a16="http://schemas.microsoft.com/office/drawing/2014/main" id="{D0794896-A15C-4E68-BC53-1F1D1FA7D9E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AC6820A-53C8-465F-AF09-53EEDCEB3D78}"/>
              </a:ext>
            </a:extLst>
          </p:cNvPr>
          <p:cNvSpPr>
            <a:spLocks noGrp="1"/>
          </p:cNvSpPr>
          <p:nvPr>
            <p:ph type="sldNum" sz="quarter" idx="12"/>
          </p:nvPr>
        </p:nvSpPr>
        <p:spPr/>
        <p:txBody>
          <a:bodyPr/>
          <a:lstStyle/>
          <a:p>
            <a:fld id="{E5B71214-35D1-4C7A-A67D-F68C2ACAA8D8}" type="slidenum">
              <a:rPr lang="en-US" smtClean="0"/>
              <a:t>‹#›</a:t>
            </a:fld>
            <a:endParaRPr lang="en-US"/>
          </a:p>
        </p:txBody>
      </p:sp>
    </p:spTree>
    <p:extLst>
      <p:ext uri="{BB962C8B-B14F-4D97-AF65-F5344CB8AC3E}">
        <p14:creationId xmlns:p14="http://schemas.microsoft.com/office/powerpoint/2010/main" val="4098511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8007E7-5B9A-4A55-AC29-46D292F3988F}"/>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019D5601-82F2-43EC-9E37-9D42F1700938}"/>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ACEBEA1-24DA-40C7-A2D9-D2AEF335D5CE}"/>
              </a:ext>
            </a:extLst>
          </p:cNvPr>
          <p:cNvSpPr>
            <a:spLocks noGrp="1"/>
          </p:cNvSpPr>
          <p:nvPr>
            <p:ph type="dt" sz="half" idx="10"/>
          </p:nvPr>
        </p:nvSpPr>
        <p:spPr/>
        <p:txBody>
          <a:bodyPr/>
          <a:lstStyle/>
          <a:p>
            <a:fld id="{396EAE4B-38E5-4D9B-B143-C9919ED6AB14}" type="datetimeFigureOut">
              <a:rPr lang="en-US" smtClean="0"/>
              <a:t>10/5/2017</a:t>
            </a:fld>
            <a:endParaRPr lang="en-US"/>
          </a:p>
        </p:txBody>
      </p:sp>
      <p:sp>
        <p:nvSpPr>
          <p:cNvPr id="5" name="Footer Placeholder 4">
            <a:extLst>
              <a:ext uri="{FF2B5EF4-FFF2-40B4-BE49-F238E27FC236}">
                <a16:creationId xmlns:a16="http://schemas.microsoft.com/office/drawing/2014/main" id="{A3C85FDF-E1B1-4C74-A70A-DE9F8DA6CED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881305C-E082-4201-A184-21BAA634597B}"/>
              </a:ext>
            </a:extLst>
          </p:cNvPr>
          <p:cNvSpPr>
            <a:spLocks noGrp="1"/>
          </p:cNvSpPr>
          <p:nvPr>
            <p:ph type="sldNum" sz="quarter" idx="12"/>
          </p:nvPr>
        </p:nvSpPr>
        <p:spPr/>
        <p:txBody>
          <a:bodyPr/>
          <a:lstStyle/>
          <a:p>
            <a:fld id="{E5B71214-35D1-4C7A-A67D-F68C2ACAA8D8}" type="slidenum">
              <a:rPr lang="en-US" smtClean="0"/>
              <a:t>‹#›</a:t>
            </a:fld>
            <a:endParaRPr lang="en-US"/>
          </a:p>
        </p:txBody>
      </p:sp>
    </p:spTree>
    <p:extLst>
      <p:ext uri="{BB962C8B-B14F-4D97-AF65-F5344CB8AC3E}">
        <p14:creationId xmlns:p14="http://schemas.microsoft.com/office/powerpoint/2010/main" val="1077036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08DF95B-3DEF-47DC-9CEF-C5122FADF6A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24F3741B-21F2-477C-89EC-21B1C84C80C4}"/>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C467DFA-615B-41E6-A7F2-6E24F6067EAA}"/>
              </a:ext>
            </a:extLst>
          </p:cNvPr>
          <p:cNvSpPr>
            <a:spLocks noGrp="1"/>
          </p:cNvSpPr>
          <p:nvPr>
            <p:ph type="dt" sz="half" idx="10"/>
          </p:nvPr>
        </p:nvSpPr>
        <p:spPr/>
        <p:txBody>
          <a:bodyPr/>
          <a:lstStyle/>
          <a:p>
            <a:fld id="{396EAE4B-38E5-4D9B-B143-C9919ED6AB14}" type="datetimeFigureOut">
              <a:rPr lang="en-US" smtClean="0"/>
              <a:t>10/5/2017</a:t>
            </a:fld>
            <a:endParaRPr lang="en-US"/>
          </a:p>
        </p:txBody>
      </p:sp>
      <p:sp>
        <p:nvSpPr>
          <p:cNvPr id="5" name="Footer Placeholder 4">
            <a:extLst>
              <a:ext uri="{FF2B5EF4-FFF2-40B4-BE49-F238E27FC236}">
                <a16:creationId xmlns:a16="http://schemas.microsoft.com/office/drawing/2014/main" id="{273688A5-024B-4BB9-8D84-ADB2AE8F8A3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01087C4-782F-487A-9FEF-4304236EBC8F}"/>
              </a:ext>
            </a:extLst>
          </p:cNvPr>
          <p:cNvSpPr>
            <a:spLocks noGrp="1"/>
          </p:cNvSpPr>
          <p:nvPr>
            <p:ph type="sldNum" sz="quarter" idx="12"/>
          </p:nvPr>
        </p:nvSpPr>
        <p:spPr/>
        <p:txBody>
          <a:bodyPr/>
          <a:lstStyle/>
          <a:p>
            <a:fld id="{E5B71214-35D1-4C7A-A67D-F68C2ACAA8D8}" type="slidenum">
              <a:rPr lang="en-US" smtClean="0"/>
              <a:t>‹#›</a:t>
            </a:fld>
            <a:endParaRPr lang="en-US"/>
          </a:p>
        </p:txBody>
      </p:sp>
    </p:spTree>
    <p:extLst>
      <p:ext uri="{BB962C8B-B14F-4D97-AF65-F5344CB8AC3E}">
        <p14:creationId xmlns:p14="http://schemas.microsoft.com/office/powerpoint/2010/main" val="28298756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882C91-AE61-4917-AA61-9B7F42F0BF1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008CDDF-F29E-4A91-97FC-FE07EDE4E4B2}"/>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E79415A-7969-461F-859E-0308F0A94A0F}"/>
              </a:ext>
            </a:extLst>
          </p:cNvPr>
          <p:cNvSpPr>
            <a:spLocks noGrp="1"/>
          </p:cNvSpPr>
          <p:nvPr>
            <p:ph type="dt" sz="half" idx="10"/>
          </p:nvPr>
        </p:nvSpPr>
        <p:spPr/>
        <p:txBody>
          <a:bodyPr/>
          <a:lstStyle/>
          <a:p>
            <a:fld id="{396EAE4B-38E5-4D9B-B143-C9919ED6AB14}" type="datetimeFigureOut">
              <a:rPr lang="en-US" smtClean="0"/>
              <a:t>10/5/2017</a:t>
            </a:fld>
            <a:endParaRPr lang="en-US"/>
          </a:p>
        </p:txBody>
      </p:sp>
      <p:sp>
        <p:nvSpPr>
          <p:cNvPr id="5" name="Footer Placeholder 4">
            <a:extLst>
              <a:ext uri="{FF2B5EF4-FFF2-40B4-BE49-F238E27FC236}">
                <a16:creationId xmlns:a16="http://schemas.microsoft.com/office/drawing/2014/main" id="{4E914A9F-FD4F-4E41-92C9-1F0A3FD27CE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371E58E-7076-4BAA-8FE6-70AC39A8190C}"/>
              </a:ext>
            </a:extLst>
          </p:cNvPr>
          <p:cNvSpPr>
            <a:spLocks noGrp="1"/>
          </p:cNvSpPr>
          <p:nvPr>
            <p:ph type="sldNum" sz="quarter" idx="12"/>
          </p:nvPr>
        </p:nvSpPr>
        <p:spPr/>
        <p:txBody>
          <a:bodyPr/>
          <a:lstStyle/>
          <a:p>
            <a:fld id="{E5B71214-35D1-4C7A-A67D-F68C2ACAA8D8}" type="slidenum">
              <a:rPr lang="en-US" smtClean="0"/>
              <a:t>‹#›</a:t>
            </a:fld>
            <a:endParaRPr lang="en-US"/>
          </a:p>
        </p:txBody>
      </p:sp>
    </p:spTree>
    <p:extLst>
      <p:ext uri="{BB962C8B-B14F-4D97-AF65-F5344CB8AC3E}">
        <p14:creationId xmlns:p14="http://schemas.microsoft.com/office/powerpoint/2010/main" val="3791250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F7D336-8292-4E82-BF8B-A920D365109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89CDB671-9348-4CE6-91C4-3B30042A253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98B5B523-BB9B-4615-AC50-9ECDEAE18884}"/>
              </a:ext>
            </a:extLst>
          </p:cNvPr>
          <p:cNvSpPr>
            <a:spLocks noGrp="1"/>
          </p:cNvSpPr>
          <p:nvPr>
            <p:ph type="dt" sz="half" idx="10"/>
          </p:nvPr>
        </p:nvSpPr>
        <p:spPr/>
        <p:txBody>
          <a:bodyPr/>
          <a:lstStyle/>
          <a:p>
            <a:fld id="{396EAE4B-38E5-4D9B-B143-C9919ED6AB14}" type="datetimeFigureOut">
              <a:rPr lang="en-US" smtClean="0"/>
              <a:t>10/5/2017</a:t>
            </a:fld>
            <a:endParaRPr lang="en-US"/>
          </a:p>
        </p:txBody>
      </p:sp>
      <p:sp>
        <p:nvSpPr>
          <p:cNvPr id="5" name="Footer Placeholder 4">
            <a:extLst>
              <a:ext uri="{FF2B5EF4-FFF2-40B4-BE49-F238E27FC236}">
                <a16:creationId xmlns:a16="http://schemas.microsoft.com/office/drawing/2014/main" id="{8FA036F9-ACC3-464C-8D98-C663813E2C2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8F83BDE-10C6-45FE-816B-82562644CFBB}"/>
              </a:ext>
            </a:extLst>
          </p:cNvPr>
          <p:cNvSpPr>
            <a:spLocks noGrp="1"/>
          </p:cNvSpPr>
          <p:nvPr>
            <p:ph type="sldNum" sz="quarter" idx="12"/>
          </p:nvPr>
        </p:nvSpPr>
        <p:spPr/>
        <p:txBody>
          <a:bodyPr/>
          <a:lstStyle/>
          <a:p>
            <a:fld id="{E5B71214-35D1-4C7A-A67D-F68C2ACAA8D8}" type="slidenum">
              <a:rPr lang="en-US" smtClean="0"/>
              <a:t>‹#›</a:t>
            </a:fld>
            <a:endParaRPr lang="en-US"/>
          </a:p>
        </p:txBody>
      </p:sp>
    </p:spTree>
    <p:extLst>
      <p:ext uri="{BB962C8B-B14F-4D97-AF65-F5344CB8AC3E}">
        <p14:creationId xmlns:p14="http://schemas.microsoft.com/office/powerpoint/2010/main" val="33637083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562B3F-66B7-43F2-88DB-D2BA5987987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07F442A-95AA-4D81-870E-035E75ADCAA4}"/>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03FA84C9-533A-43BE-999F-161FD3559B57}"/>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FF0E467-BC64-4ED3-86F8-42FCD95485F2}"/>
              </a:ext>
            </a:extLst>
          </p:cNvPr>
          <p:cNvSpPr>
            <a:spLocks noGrp="1"/>
          </p:cNvSpPr>
          <p:nvPr>
            <p:ph type="dt" sz="half" idx="10"/>
          </p:nvPr>
        </p:nvSpPr>
        <p:spPr/>
        <p:txBody>
          <a:bodyPr/>
          <a:lstStyle/>
          <a:p>
            <a:fld id="{396EAE4B-38E5-4D9B-B143-C9919ED6AB14}" type="datetimeFigureOut">
              <a:rPr lang="en-US" smtClean="0"/>
              <a:t>10/5/2017</a:t>
            </a:fld>
            <a:endParaRPr lang="en-US"/>
          </a:p>
        </p:txBody>
      </p:sp>
      <p:sp>
        <p:nvSpPr>
          <p:cNvPr id="6" name="Footer Placeholder 5">
            <a:extLst>
              <a:ext uri="{FF2B5EF4-FFF2-40B4-BE49-F238E27FC236}">
                <a16:creationId xmlns:a16="http://schemas.microsoft.com/office/drawing/2014/main" id="{5E1D1AD4-C565-4D31-87D4-12B9BA96545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D8D281B-5BCD-4483-9FE7-A9D5EAB10F5A}"/>
              </a:ext>
            </a:extLst>
          </p:cNvPr>
          <p:cNvSpPr>
            <a:spLocks noGrp="1"/>
          </p:cNvSpPr>
          <p:nvPr>
            <p:ph type="sldNum" sz="quarter" idx="12"/>
          </p:nvPr>
        </p:nvSpPr>
        <p:spPr/>
        <p:txBody>
          <a:bodyPr/>
          <a:lstStyle/>
          <a:p>
            <a:fld id="{E5B71214-35D1-4C7A-A67D-F68C2ACAA8D8}" type="slidenum">
              <a:rPr lang="en-US" smtClean="0"/>
              <a:t>‹#›</a:t>
            </a:fld>
            <a:endParaRPr lang="en-US"/>
          </a:p>
        </p:txBody>
      </p:sp>
    </p:spTree>
    <p:extLst>
      <p:ext uri="{BB962C8B-B14F-4D97-AF65-F5344CB8AC3E}">
        <p14:creationId xmlns:p14="http://schemas.microsoft.com/office/powerpoint/2010/main" val="34591908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B3F85E-3D54-48AE-9101-F5A7D3575A15}"/>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2626570F-70CE-4FF0-900F-7541F78C175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DD7B22D6-4CE2-4802-BCED-BC87A73B4899}"/>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7E47237-F6AA-4F7B-A20F-E9862D76F21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769C7B79-447D-4E9A-A94A-8E42A6CE097E}"/>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22C4DB8-FA40-4FED-A6AD-ED2CC1E8A437}"/>
              </a:ext>
            </a:extLst>
          </p:cNvPr>
          <p:cNvSpPr>
            <a:spLocks noGrp="1"/>
          </p:cNvSpPr>
          <p:nvPr>
            <p:ph type="dt" sz="half" idx="10"/>
          </p:nvPr>
        </p:nvSpPr>
        <p:spPr/>
        <p:txBody>
          <a:bodyPr/>
          <a:lstStyle/>
          <a:p>
            <a:fld id="{396EAE4B-38E5-4D9B-B143-C9919ED6AB14}" type="datetimeFigureOut">
              <a:rPr lang="en-US" smtClean="0"/>
              <a:t>10/5/2017</a:t>
            </a:fld>
            <a:endParaRPr lang="en-US"/>
          </a:p>
        </p:txBody>
      </p:sp>
      <p:sp>
        <p:nvSpPr>
          <p:cNvPr id="8" name="Footer Placeholder 7">
            <a:extLst>
              <a:ext uri="{FF2B5EF4-FFF2-40B4-BE49-F238E27FC236}">
                <a16:creationId xmlns:a16="http://schemas.microsoft.com/office/drawing/2014/main" id="{CAA9F608-BAB1-4517-A11F-A04EA5C8FD7F}"/>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E70BD7B3-3EC1-443F-AD8A-ADC71D45FE33}"/>
              </a:ext>
            </a:extLst>
          </p:cNvPr>
          <p:cNvSpPr>
            <a:spLocks noGrp="1"/>
          </p:cNvSpPr>
          <p:nvPr>
            <p:ph type="sldNum" sz="quarter" idx="12"/>
          </p:nvPr>
        </p:nvSpPr>
        <p:spPr/>
        <p:txBody>
          <a:bodyPr/>
          <a:lstStyle/>
          <a:p>
            <a:fld id="{E5B71214-35D1-4C7A-A67D-F68C2ACAA8D8}" type="slidenum">
              <a:rPr lang="en-US" smtClean="0"/>
              <a:t>‹#›</a:t>
            </a:fld>
            <a:endParaRPr lang="en-US"/>
          </a:p>
        </p:txBody>
      </p:sp>
    </p:spTree>
    <p:extLst>
      <p:ext uri="{BB962C8B-B14F-4D97-AF65-F5344CB8AC3E}">
        <p14:creationId xmlns:p14="http://schemas.microsoft.com/office/powerpoint/2010/main" val="33389795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5C8896-EE07-4271-BE14-F9102C98678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DE4D1AB-4063-413D-AFDD-D6014F7931C0}"/>
              </a:ext>
            </a:extLst>
          </p:cNvPr>
          <p:cNvSpPr>
            <a:spLocks noGrp="1"/>
          </p:cNvSpPr>
          <p:nvPr>
            <p:ph type="dt" sz="half" idx="10"/>
          </p:nvPr>
        </p:nvSpPr>
        <p:spPr/>
        <p:txBody>
          <a:bodyPr/>
          <a:lstStyle/>
          <a:p>
            <a:fld id="{396EAE4B-38E5-4D9B-B143-C9919ED6AB14}" type="datetimeFigureOut">
              <a:rPr lang="en-US" smtClean="0"/>
              <a:t>10/5/2017</a:t>
            </a:fld>
            <a:endParaRPr lang="en-US"/>
          </a:p>
        </p:txBody>
      </p:sp>
      <p:sp>
        <p:nvSpPr>
          <p:cNvPr id="4" name="Footer Placeholder 3">
            <a:extLst>
              <a:ext uri="{FF2B5EF4-FFF2-40B4-BE49-F238E27FC236}">
                <a16:creationId xmlns:a16="http://schemas.microsoft.com/office/drawing/2014/main" id="{68E585B2-47E1-4075-A953-175A55EB391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8A9EF1C-584D-4D8D-9EE6-3F224DE083E4}"/>
              </a:ext>
            </a:extLst>
          </p:cNvPr>
          <p:cNvSpPr>
            <a:spLocks noGrp="1"/>
          </p:cNvSpPr>
          <p:nvPr>
            <p:ph type="sldNum" sz="quarter" idx="12"/>
          </p:nvPr>
        </p:nvSpPr>
        <p:spPr/>
        <p:txBody>
          <a:bodyPr/>
          <a:lstStyle/>
          <a:p>
            <a:fld id="{E5B71214-35D1-4C7A-A67D-F68C2ACAA8D8}" type="slidenum">
              <a:rPr lang="en-US" smtClean="0"/>
              <a:t>‹#›</a:t>
            </a:fld>
            <a:endParaRPr lang="en-US"/>
          </a:p>
        </p:txBody>
      </p:sp>
    </p:spTree>
    <p:extLst>
      <p:ext uri="{BB962C8B-B14F-4D97-AF65-F5344CB8AC3E}">
        <p14:creationId xmlns:p14="http://schemas.microsoft.com/office/powerpoint/2010/main" val="40052026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3AD0139-21CF-4DD2-851D-4A1BBA838C72}"/>
              </a:ext>
            </a:extLst>
          </p:cNvPr>
          <p:cNvSpPr>
            <a:spLocks noGrp="1"/>
          </p:cNvSpPr>
          <p:nvPr>
            <p:ph type="dt" sz="half" idx="10"/>
          </p:nvPr>
        </p:nvSpPr>
        <p:spPr/>
        <p:txBody>
          <a:bodyPr/>
          <a:lstStyle/>
          <a:p>
            <a:fld id="{396EAE4B-38E5-4D9B-B143-C9919ED6AB14}" type="datetimeFigureOut">
              <a:rPr lang="en-US" smtClean="0"/>
              <a:t>10/5/2017</a:t>
            </a:fld>
            <a:endParaRPr lang="en-US"/>
          </a:p>
        </p:txBody>
      </p:sp>
      <p:sp>
        <p:nvSpPr>
          <p:cNvPr id="3" name="Footer Placeholder 2">
            <a:extLst>
              <a:ext uri="{FF2B5EF4-FFF2-40B4-BE49-F238E27FC236}">
                <a16:creationId xmlns:a16="http://schemas.microsoft.com/office/drawing/2014/main" id="{94A7D1F6-0F0A-49ED-BECC-01EA7DF65B74}"/>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30B5FE9-CCBB-46E5-A0A8-D0B19A6863AE}"/>
              </a:ext>
            </a:extLst>
          </p:cNvPr>
          <p:cNvSpPr>
            <a:spLocks noGrp="1"/>
          </p:cNvSpPr>
          <p:nvPr>
            <p:ph type="sldNum" sz="quarter" idx="12"/>
          </p:nvPr>
        </p:nvSpPr>
        <p:spPr/>
        <p:txBody>
          <a:bodyPr/>
          <a:lstStyle/>
          <a:p>
            <a:fld id="{E5B71214-35D1-4C7A-A67D-F68C2ACAA8D8}" type="slidenum">
              <a:rPr lang="en-US" smtClean="0"/>
              <a:t>‹#›</a:t>
            </a:fld>
            <a:endParaRPr lang="en-US"/>
          </a:p>
        </p:txBody>
      </p:sp>
    </p:spTree>
    <p:extLst>
      <p:ext uri="{BB962C8B-B14F-4D97-AF65-F5344CB8AC3E}">
        <p14:creationId xmlns:p14="http://schemas.microsoft.com/office/powerpoint/2010/main" val="20402014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BB7AA1-EF2A-402A-B638-0EFF51D0D3C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D74B1153-351E-41FE-AF01-AD1B8FB1CB8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CA1CF8C-B74B-4064-9FBC-B5F7A6C4FBD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78D72C50-4811-44B1-BBF1-119452E1FDFC}"/>
              </a:ext>
            </a:extLst>
          </p:cNvPr>
          <p:cNvSpPr>
            <a:spLocks noGrp="1"/>
          </p:cNvSpPr>
          <p:nvPr>
            <p:ph type="dt" sz="half" idx="10"/>
          </p:nvPr>
        </p:nvSpPr>
        <p:spPr/>
        <p:txBody>
          <a:bodyPr/>
          <a:lstStyle/>
          <a:p>
            <a:fld id="{396EAE4B-38E5-4D9B-B143-C9919ED6AB14}" type="datetimeFigureOut">
              <a:rPr lang="en-US" smtClean="0"/>
              <a:t>10/5/2017</a:t>
            </a:fld>
            <a:endParaRPr lang="en-US"/>
          </a:p>
        </p:txBody>
      </p:sp>
      <p:sp>
        <p:nvSpPr>
          <p:cNvPr id="6" name="Footer Placeholder 5">
            <a:extLst>
              <a:ext uri="{FF2B5EF4-FFF2-40B4-BE49-F238E27FC236}">
                <a16:creationId xmlns:a16="http://schemas.microsoft.com/office/drawing/2014/main" id="{255C4025-948F-4564-AF80-5674AD4D567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A45C979-25B2-4379-84B2-C740C9385FCA}"/>
              </a:ext>
            </a:extLst>
          </p:cNvPr>
          <p:cNvSpPr>
            <a:spLocks noGrp="1"/>
          </p:cNvSpPr>
          <p:nvPr>
            <p:ph type="sldNum" sz="quarter" idx="12"/>
          </p:nvPr>
        </p:nvSpPr>
        <p:spPr/>
        <p:txBody>
          <a:bodyPr/>
          <a:lstStyle/>
          <a:p>
            <a:fld id="{E5B71214-35D1-4C7A-A67D-F68C2ACAA8D8}" type="slidenum">
              <a:rPr lang="en-US" smtClean="0"/>
              <a:t>‹#›</a:t>
            </a:fld>
            <a:endParaRPr lang="en-US"/>
          </a:p>
        </p:txBody>
      </p:sp>
    </p:spTree>
    <p:extLst>
      <p:ext uri="{BB962C8B-B14F-4D97-AF65-F5344CB8AC3E}">
        <p14:creationId xmlns:p14="http://schemas.microsoft.com/office/powerpoint/2010/main" val="14999857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B3CC0A-49B1-4DF2-A2BF-A4C8B35E623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56AF20D-604E-43C2-8597-F86CF72A5CD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1DE62BDC-12F2-4771-9F80-1520248923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CB44945C-B169-49BF-BD23-C8A78C317D73}"/>
              </a:ext>
            </a:extLst>
          </p:cNvPr>
          <p:cNvSpPr>
            <a:spLocks noGrp="1"/>
          </p:cNvSpPr>
          <p:nvPr>
            <p:ph type="dt" sz="half" idx="10"/>
          </p:nvPr>
        </p:nvSpPr>
        <p:spPr/>
        <p:txBody>
          <a:bodyPr/>
          <a:lstStyle/>
          <a:p>
            <a:fld id="{396EAE4B-38E5-4D9B-B143-C9919ED6AB14}" type="datetimeFigureOut">
              <a:rPr lang="en-US" smtClean="0"/>
              <a:t>10/5/2017</a:t>
            </a:fld>
            <a:endParaRPr lang="en-US"/>
          </a:p>
        </p:txBody>
      </p:sp>
      <p:sp>
        <p:nvSpPr>
          <p:cNvPr id="6" name="Footer Placeholder 5">
            <a:extLst>
              <a:ext uri="{FF2B5EF4-FFF2-40B4-BE49-F238E27FC236}">
                <a16:creationId xmlns:a16="http://schemas.microsoft.com/office/drawing/2014/main" id="{C0E07A53-D7C0-414A-A0EF-56CDDB5FB56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127AB95-8606-491D-BA9D-6B912185ADA5}"/>
              </a:ext>
            </a:extLst>
          </p:cNvPr>
          <p:cNvSpPr>
            <a:spLocks noGrp="1"/>
          </p:cNvSpPr>
          <p:nvPr>
            <p:ph type="sldNum" sz="quarter" idx="12"/>
          </p:nvPr>
        </p:nvSpPr>
        <p:spPr/>
        <p:txBody>
          <a:bodyPr/>
          <a:lstStyle/>
          <a:p>
            <a:fld id="{E5B71214-35D1-4C7A-A67D-F68C2ACAA8D8}" type="slidenum">
              <a:rPr lang="en-US" smtClean="0"/>
              <a:t>‹#›</a:t>
            </a:fld>
            <a:endParaRPr lang="en-US"/>
          </a:p>
        </p:txBody>
      </p:sp>
    </p:spTree>
    <p:extLst>
      <p:ext uri="{BB962C8B-B14F-4D97-AF65-F5344CB8AC3E}">
        <p14:creationId xmlns:p14="http://schemas.microsoft.com/office/powerpoint/2010/main" val="25147387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9437FF8-5D2B-44F7-8BAB-77620EE9164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E6452E0C-81E4-4C6A-A538-9C883BDF678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A01F66D-7EA6-4DC5-8387-DD80C063EE1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96EAE4B-38E5-4D9B-B143-C9919ED6AB14}" type="datetimeFigureOut">
              <a:rPr lang="en-US" smtClean="0"/>
              <a:t>10/5/2017</a:t>
            </a:fld>
            <a:endParaRPr lang="en-US"/>
          </a:p>
        </p:txBody>
      </p:sp>
      <p:sp>
        <p:nvSpPr>
          <p:cNvPr id="5" name="Footer Placeholder 4">
            <a:extLst>
              <a:ext uri="{FF2B5EF4-FFF2-40B4-BE49-F238E27FC236}">
                <a16:creationId xmlns:a16="http://schemas.microsoft.com/office/drawing/2014/main" id="{503F475C-D1CE-4F34-8FAE-A2C0B0355E5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8A1FCFB8-C1DE-41A3-ACE0-61734B741D8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5B71214-35D1-4C7A-A67D-F68C2ACAA8D8}" type="slidenum">
              <a:rPr lang="en-US" smtClean="0"/>
              <a:t>‹#›</a:t>
            </a:fld>
            <a:endParaRPr lang="en-US"/>
          </a:p>
        </p:txBody>
      </p:sp>
    </p:spTree>
    <p:extLst>
      <p:ext uri="{BB962C8B-B14F-4D97-AF65-F5344CB8AC3E}">
        <p14:creationId xmlns:p14="http://schemas.microsoft.com/office/powerpoint/2010/main" val="14232719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bookmark1"/><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hyperlink" Target="#bookmark23"/><Relationship Id="rId3" Type="http://schemas.openxmlformats.org/officeDocument/2006/relationships/hyperlink" Target="#bookmark16"/><Relationship Id="rId7" Type="http://schemas.openxmlformats.org/officeDocument/2006/relationships/hyperlink" Target="#bookmark17"/><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hyperlink" Target="#bookmark18"/><Relationship Id="rId5" Type="http://schemas.openxmlformats.org/officeDocument/2006/relationships/hyperlink" Target="#bookmark21"/><Relationship Id="rId4" Type="http://schemas.openxmlformats.org/officeDocument/2006/relationships/hyperlink" Target="#bookmark19"/></Relationships>
</file>

<file path=ppt/slides/_rels/slide6.xml.rels><?xml version="1.0" encoding="UTF-8" standalone="yes"?>
<Relationships xmlns="http://schemas.openxmlformats.org/package/2006/relationships"><Relationship Id="rId3" Type="http://schemas.openxmlformats.org/officeDocument/2006/relationships/hyperlink" Target="#bookmark16"/><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bookmark30"/></Relationships>
</file>

<file path=ppt/slides/_rels/slide7.xml.rels><?xml version="1.0" encoding="UTF-8" standalone="yes"?>
<Relationships xmlns="http://schemas.openxmlformats.org/package/2006/relationships"><Relationship Id="rId8" Type="http://schemas.openxmlformats.org/officeDocument/2006/relationships/hyperlink" Target="#bookmark25"/><Relationship Id="rId3" Type="http://schemas.openxmlformats.org/officeDocument/2006/relationships/hyperlink" Target="#bookmark15"/><Relationship Id="rId7" Type="http://schemas.openxmlformats.org/officeDocument/2006/relationships/hyperlink" Target="#bookmark22"/><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hyperlink" Target="#bookmark20"/><Relationship Id="rId5" Type="http://schemas.openxmlformats.org/officeDocument/2006/relationships/hyperlink" Target="#bookmark18"/><Relationship Id="rId4" Type="http://schemas.openxmlformats.org/officeDocument/2006/relationships/hyperlink" Target="#bookmark16"/><Relationship Id="rId9" Type="http://schemas.openxmlformats.org/officeDocument/2006/relationships/hyperlink" Target="#bookmark30"/></Relationships>
</file>

<file path=ppt/slides/_rels/slide8.xml.rels><?xml version="1.0" encoding="UTF-8" standalone="yes"?>
<Relationships xmlns="http://schemas.openxmlformats.org/package/2006/relationships"><Relationship Id="rId3" Type="http://schemas.openxmlformats.org/officeDocument/2006/relationships/hyperlink" Target="#bookmark33"/><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0AA5D5-C7E8-4B5F-9607-22B42B929D2B}"/>
              </a:ext>
            </a:extLst>
          </p:cNvPr>
          <p:cNvSpPr>
            <a:spLocks noGrp="1"/>
          </p:cNvSpPr>
          <p:nvPr>
            <p:ph type="ctrTitle"/>
          </p:nvPr>
        </p:nvSpPr>
        <p:spPr>
          <a:xfrm>
            <a:off x="1077686" y="734787"/>
            <a:ext cx="10401300" cy="2922814"/>
          </a:xfrm>
        </p:spPr>
        <p:txBody>
          <a:bodyPr>
            <a:normAutofit/>
          </a:bodyPr>
          <a:lstStyle/>
          <a:p>
            <a:r>
              <a:rPr lang="en-US" sz="4000" b="1" dirty="0">
                <a:effectLst>
                  <a:outerShdw blurRad="38100" dist="38100" dir="2700000" algn="tl">
                    <a:srgbClr val="000000">
                      <a:alpha val="43137"/>
                    </a:srgbClr>
                  </a:outerShdw>
                </a:effectLst>
              </a:rPr>
              <a:t>Chapter 3: A Technology for Detection of Advanced Persistent Threat in Networks and Systems Using a Finite Angular State Velocity Machine and Vector Mathematics</a:t>
            </a:r>
          </a:p>
        </p:txBody>
      </p:sp>
      <p:sp>
        <p:nvSpPr>
          <p:cNvPr id="3" name="Subtitle 2">
            <a:extLst>
              <a:ext uri="{FF2B5EF4-FFF2-40B4-BE49-F238E27FC236}">
                <a16:creationId xmlns:a16="http://schemas.microsoft.com/office/drawing/2014/main" id="{F0E7D142-2421-4B1B-A586-79B2340A1C1A}"/>
              </a:ext>
            </a:extLst>
          </p:cNvPr>
          <p:cNvSpPr>
            <a:spLocks noGrp="1"/>
          </p:cNvSpPr>
          <p:nvPr>
            <p:ph type="subTitle" idx="1"/>
          </p:nvPr>
        </p:nvSpPr>
        <p:spPr>
          <a:xfrm>
            <a:off x="1524000" y="4212771"/>
            <a:ext cx="9144000" cy="1045028"/>
          </a:xfrm>
        </p:spPr>
        <p:txBody>
          <a:bodyPr>
            <a:noAutofit/>
          </a:bodyPr>
          <a:lstStyle/>
          <a:p>
            <a:r>
              <a:rPr lang="en-US" sz="2600" dirty="0"/>
              <a:t>Vert, G., Claesson-Vert, A.L., </a:t>
            </a:r>
          </a:p>
          <a:p>
            <a:r>
              <a:rPr lang="en-US" sz="2600" dirty="0"/>
              <a:t>2017</a:t>
            </a:r>
          </a:p>
        </p:txBody>
      </p:sp>
    </p:spTree>
    <p:extLst>
      <p:ext uri="{BB962C8B-B14F-4D97-AF65-F5344CB8AC3E}">
        <p14:creationId xmlns:p14="http://schemas.microsoft.com/office/powerpoint/2010/main" val="32955666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CA115C-379B-40EB-814F-F3D43C56A860}"/>
              </a:ext>
            </a:extLst>
          </p:cNvPr>
          <p:cNvSpPr>
            <a:spLocks noGrp="1"/>
          </p:cNvSpPr>
          <p:nvPr>
            <p:ph type="title"/>
          </p:nvPr>
        </p:nvSpPr>
        <p:spPr>
          <a:xfrm>
            <a:off x="838200" y="365125"/>
            <a:ext cx="10515600" cy="996315"/>
          </a:xfrm>
        </p:spPr>
        <p:txBody>
          <a:bodyPr>
            <a:normAutofit/>
          </a:bodyPr>
          <a:lstStyle/>
          <a:p>
            <a:r>
              <a:rPr lang="en-US" sz="3600" b="1" dirty="0"/>
              <a:t>3.2.1 Technical Objectives</a:t>
            </a:r>
          </a:p>
        </p:txBody>
      </p:sp>
      <p:sp>
        <p:nvSpPr>
          <p:cNvPr id="3" name="Content Placeholder 2">
            <a:extLst>
              <a:ext uri="{FF2B5EF4-FFF2-40B4-BE49-F238E27FC236}">
                <a16:creationId xmlns:a16="http://schemas.microsoft.com/office/drawing/2014/main" id="{0898EACE-1BC5-4D04-8478-B69451D5B9C9}"/>
              </a:ext>
            </a:extLst>
          </p:cNvPr>
          <p:cNvSpPr>
            <a:spLocks noGrp="1"/>
          </p:cNvSpPr>
          <p:nvPr>
            <p:ph idx="1"/>
          </p:nvPr>
        </p:nvSpPr>
        <p:spPr>
          <a:xfrm>
            <a:off x="838200" y="2068643"/>
            <a:ext cx="10515600" cy="4108320"/>
          </a:xfrm>
        </p:spPr>
        <p:txBody>
          <a:bodyPr>
            <a:normAutofit/>
          </a:bodyPr>
          <a:lstStyle/>
          <a:p>
            <a:r>
              <a:rPr lang="en-US" sz="2600" dirty="0"/>
              <a:t>Our goal was to create a preliminary prototype that models high order data spaces of state variables that could be affected by APT and reduce them to the essence of the operations of that APT over time. </a:t>
            </a:r>
          </a:p>
          <a:p>
            <a:r>
              <a:rPr lang="en-US" sz="2600" dirty="0"/>
              <a:t>This is the Spicule vector mathematics model that 163 integrates into the Finite Angular State Velocity Transition Machine (FAST-VM). The FAST-VM performs the key functions found in Table 3.1. </a:t>
            </a:r>
          </a:p>
        </p:txBody>
      </p:sp>
    </p:spTree>
    <p:extLst>
      <p:ext uri="{BB962C8B-B14F-4D97-AF65-F5344CB8AC3E}">
        <p14:creationId xmlns:p14="http://schemas.microsoft.com/office/powerpoint/2010/main" val="6992670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4D01DC-5695-4FDA-AE30-F6CF94EE1344}"/>
              </a:ext>
            </a:extLst>
          </p:cNvPr>
          <p:cNvSpPr>
            <a:spLocks noGrp="1"/>
          </p:cNvSpPr>
          <p:nvPr>
            <p:ph type="title"/>
          </p:nvPr>
        </p:nvSpPr>
        <p:spPr>
          <a:xfrm>
            <a:off x="838200" y="365125"/>
            <a:ext cx="10515600" cy="1158875"/>
          </a:xfrm>
        </p:spPr>
        <p:txBody>
          <a:bodyPr>
            <a:normAutofit/>
          </a:bodyPr>
          <a:lstStyle/>
          <a:p>
            <a:r>
              <a:rPr lang="en-US" sz="3600" b="1" dirty="0"/>
              <a:t>3.2.1 Technical Objectives</a:t>
            </a:r>
            <a:endParaRPr lang="en-US" sz="3600" dirty="0"/>
          </a:p>
        </p:txBody>
      </p:sp>
      <p:graphicFrame>
        <p:nvGraphicFramePr>
          <p:cNvPr id="4" name="Content Placeholder 3">
            <a:extLst>
              <a:ext uri="{FF2B5EF4-FFF2-40B4-BE49-F238E27FC236}">
                <a16:creationId xmlns:a16="http://schemas.microsoft.com/office/drawing/2014/main" id="{4238F387-A1D5-4EDD-AEEF-556580B99978}"/>
              </a:ext>
            </a:extLst>
          </p:cNvPr>
          <p:cNvGraphicFramePr>
            <a:graphicFrameLocks noGrp="1"/>
          </p:cNvGraphicFramePr>
          <p:nvPr>
            <p:ph idx="1"/>
            <p:extLst>
              <p:ext uri="{D42A27DB-BD31-4B8C-83A1-F6EECF244321}">
                <p14:modId xmlns:p14="http://schemas.microsoft.com/office/powerpoint/2010/main" val="1390856127"/>
              </p:ext>
            </p:extLst>
          </p:nvPr>
        </p:nvGraphicFramePr>
        <p:xfrm>
          <a:off x="838200" y="1351280"/>
          <a:ext cx="10515600" cy="4860405"/>
        </p:xfrm>
        <a:graphic>
          <a:graphicData uri="http://schemas.openxmlformats.org/drawingml/2006/table">
            <a:tbl>
              <a:tblPr firstRow="1" bandRow="1">
                <a:tableStyleId>{5C22544A-7EE6-4342-B048-85BDC9FD1C3A}</a:tableStyleId>
              </a:tblPr>
              <a:tblGrid>
                <a:gridCol w="1051560">
                  <a:extLst>
                    <a:ext uri="{9D8B030D-6E8A-4147-A177-3AD203B41FA5}">
                      <a16:colId xmlns:a16="http://schemas.microsoft.com/office/drawing/2014/main" val="3336845531"/>
                    </a:ext>
                  </a:extLst>
                </a:gridCol>
                <a:gridCol w="9464040">
                  <a:extLst>
                    <a:ext uri="{9D8B030D-6E8A-4147-A177-3AD203B41FA5}">
                      <a16:colId xmlns:a16="http://schemas.microsoft.com/office/drawing/2014/main" val="3742682407"/>
                    </a:ext>
                  </a:extLst>
                </a:gridCol>
              </a:tblGrid>
              <a:tr h="622877">
                <a:tc gridSpan="2">
                  <a:txBody>
                    <a:bodyPr/>
                    <a:lstStyle/>
                    <a:p>
                      <a:r>
                        <a:rPr lang="en-US" sz="2800" dirty="0"/>
                        <a:t>Table 3.1   Fast-VM Capabilities</a:t>
                      </a:r>
                    </a:p>
                  </a:txBody>
                  <a:tcPr/>
                </a:tc>
                <a:tc hMerge="1">
                  <a:txBody>
                    <a:bodyPr/>
                    <a:lstStyle/>
                    <a:p>
                      <a:endParaRPr lang="en-US" dirty="0"/>
                    </a:p>
                  </a:txBody>
                  <a:tcPr/>
                </a:tc>
                <a:extLst>
                  <a:ext uri="{0D108BD9-81ED-4DB2-BD59-A6C34878D82A}">
                    <a16:rowId xmlns:a16="http://schemas.microsoft.com/office/drawing/2014/main" val="3158708201"/>
                  </a:ext>
                </a:extLst>
              </a:tr>
              <a:tr h="622877">
                <a:tc>
                  <a:txBody>
                    <a:bodyPr/>
                    <a:lstStyle/>
                    <a:p>
                      <a:pPr algn="ctr"/>
                      <a:endParaRPr lang="en-US" sz="2800" dirty="0"/>
                    </a:p>
                  </a:txBody>
                  <a:tcPr/>
                </a:tc>
                <a:tc>
                  <a:txBody>
                    <a:bodyPr/>
                    <a:lstStyle/>
                    <a:p>
                      <a:r>
                        <a:rPr lang="en-US" sz="2800" dirty="0"/>
                        <a:t>Capability</a:t>
                      </a:r>
                    </a:p>
                  </a:txBody>
                  <a:tcPr/>
                </a:tc>
                <a:extLst>
                  <a:ext uri="{0D108BD9-81ED-4DB2-BD59-A6C34878D82A}">
                    <a16:rowId xmlns:a16="http://schemas.microsoft.com/office/drawing/2014/main" val="4079304409"/>
                  </a:ext>
                </a:extLst>
              </a:tr>
              <a:tr h="622877">
                <a:tc>
                  <a:txBody>
                    <a:bodyPr/>
                    <a:lstStyle/>
                    <a:p>
                      <a:pPr algn="ctr"/>
                      <a:r>
                        <a:rPr lang="en-US" sz="2800" dirty="0"/>
                        <a:t>1</a:t>
                      </a:r>
                    </a:p>
                  </a:txBody>
                  <a:tcPr/>
                </a:tc>
                <a:tc>
                  <a:txBody>
                    <a:bodyPr/>
                    <a:lstStyle/>
                    <a:p>
                      <a:r>
                        <a:rPr lang="en-US" sz="2800" i="1" dirty="0"/>
                        <a:t>Find</a:t>
                      </a:r>
                      <a:r>
                        <a:rPr lang="en-US" sz="2800" dirty="0"/>
                        <a:t> “the needles in the haystack” representing the APT efforts on the system.</a:t>
                      </a:r>
                    </a:p>
                  </a:txBody>
                  <a:tcPr/>
                </a:tc>
                <a:extLst>
                  <a:ext uri="{0D108BD9-81ED-4DB2-BD59-A6C34878D82A}">
                    <a16:rowId xmlns:a16="http://schemas.microsoft.com/office/drawing/2014/main" val="4165355276"/>
                  </a:ext>
                </a:extLst>
              </a:tr>
              <a:tr h="622877">
                <a:tc>
                  <a:txBody>
                    <a:bodyPr/>
                    <a:lstStyle/>
                    <a:p>
                      <a:pPr algn="ctr"/>
                      <a:r>
                        <a:rPr lang="en-US" sz="2800" dirty="0"/>
                        <a:t>2</a:t>
                      </a:r>
                    </a:p>
                  </a:txBody>
                  <a:tcPr/>
                </a:tc>
                <a:tc>
                  <a:txBody>
                    <a:bodyPr/>
                    <a:lstStyle/>
                    <a:p>
                      <a:r>
                        <a:rPr lang="en-US" sz="2800" i="1" dirty="0"/>
                        <a:t>Detect </a:t>
                      </a:r>
                      <a:r>
                        <a:rPr lang="en-US" sz="2800" dirty="0"/>
                        <a:t>a previously unknown APT.</a:t>
                      </a:r>
                    </a:p>
                  </a:txBody>
                  <a:tcPr/>
                </a:tc>
                <a:extLst>
                  <a:ext uri="{0D108BD9-81ED-4DB2-BD59-A6C34878D82A}">
                    <a16:rowId xmlns:a16="http://schemas.microsoft.com/office/drawing/2014/main" val="2485646254"/>
                  </a:ext>
                </a:extLst>
              </a:tr>
              <a:tr h="622877">
                <a:tc>
                  <a:txBody>
                    <a:bodyPr/>
                    <a:lstStyle/>
                    <a:p>
                      <a:pPr algn="ctr"/>
                      <a:r>
                        <a:rPr lang="en-US" sz="2800" dirty="0"/>
                        <a:t>3</a:t>
                      </a:r>
                    </a:p>
                  </a:txBody>
                  <a:tcPr/>
                </a:tc>
                <a:tc>
                  <a:txBody>
                    <a:bodyPr/>
                    <a:lstStyle/>
                    <a:p>
                      <a:r>
                        <a:rPr lang="en-US" sz="2800" i="1" dirty="0"/>
                        <a:t>Classify </a:t>
                      </a:r>
                      <a:r>
                        <a:rPr lang="en-US" sz="2800" dirty="0"/>
                        <a:t>state activity changes of unknown APTs as similar to known </a:t>
                      </a:r>
                      <a:r>
                        <a:rPr lang="en-US" sz="2800" dirty="0" err="1"/>
                        <a:t>APTs.</a:t>
                      </a:r>
                      <a:endParaRPr lang="en-US" sz="2800" dirty="0"/>
                    </a:p>
                  </a:txBody>
                  <a:tcPr/>
                </a:tc>
                <a:extLst>
                  <a:ext uri="{0D108BD9-81ED-4DB2-BD59-A6C34878D82A}">
                    <a16:rowId xmlns:a16="http://schemas.microsoft.com/office/drawing/2014/main" val="1409903785"/>
                  </a:ext>
                </a:extLst>
              </a:tr>
              <a:tr h="1102014">
                <a:tc>
                  <a:txBody>
                    <a:bodyPr/>
                    <a:lstStyle/>
                    <a:p>
                      <a:pPr algn="ctr"/>
                      <a:r>
                        <a:rPr lang="en-US" sz="2800" dirty="0"/>
                        <a:t>4</a:t>
                      </a:r>
                    </a:p>
                  </a:txBody>
                  <a:tcPr/>
                </a:tc>
                <a:tc>
                  <a:txBody>
                    <a:bodyPr/>
                    <a:lstStyle/>
                    <a:p>
                      <a:r>
                        <a:rPr lang="en-US" sz="2800" dirty="0"/>
                        <a:t>Predict what this category of APT attack on a system might look like so that it can be monitored for presence.</a:t>
                      </a:r>
                    </a:p>
                  </a:txBody>
                  <a:tcPr/>
                </a:tc>
                <a:extLst>
                  <a:ext uri="{0D108BD9-81ED-4DB2-BD59-A6C34878D82A}">
                    <a16:rowId xmlns:a16="http://schemas.microsoft.com/office/drawing/2014/main" val="2234993545"/>
                  </a:ext>
                </a:extLst>
              </a:tr>
            </a:tbl>
          </a:graphicData>
        </a:graphic>
      </p:graphicFrame>
    </p:spTree>
    <p:extLst>
      <p:ext uri="{BB962C8B-B14F-4D97-AF65-F5344CB8AC3E}">
        <p14:creationId xmlns:p14="http://schemas.microsoft.com/office/powerpoint/2010/main" val="16766127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4D0AF8-9B8F-4A1F-85D7-A5DE15372E76}"/>
              </a:ext>
            </a:extLst>
          </p:cNvPr>
          <p:cNvSpPr>
            <a:spLocks noGrp="1"/>
          </p:cNvSpPr>
          <p:nvPr>
            <p:ph type="title"/>
          </p:nvPr>
        </p:nvSpPr>
        <p:spPr>
          <a:xfrm>
            <a:off x="838200" y="365125"/>
            <a:ext cx="10515600" cy="975995"/>
          </a:xfrm>
        </p:spPr>
        <p:txBody>
          <a:bodyPr>
            <a:normAutofit/>
          </a:bodyPr>
          <a:lstStyle/>
          <a:p>
            <a:r>
              <a:rPr lang="en-US" sz="3600" b="1" dirty="0"/>
              <a:t>3.2.1 Technical Objectives</a:t>
            </a:r>
            <a:endParaRPr lang="en-US" sz="3600" dirty="0"/>
          </a:p>
        </p:txBody>
      </p:sp>
      <p:sp>
        <p:nvSpPr>
          <p:cNvPr id="3" name="Content Placeholder 2">
            <a:extLst>
              <a:ext uri="{FF2B5EF4-FFF2-40B4-BE49-F238E27FC236}">
                <a16:creationId xmlns:a16="http://schemas.microsoft.com/office/drawing/2014/main" id="{8180C85D-FF46-4B50-A0DE-CFA1B63D7222}"/>
              </a:ext>
            </a:extLst>
          </p:cNvPr>
          <p:cNvSpPr>
            <a:spLocks noGrp="1"/>
          </p:cNvSpPr>
          <p:nvPr>
            <p:ph idx="1"/>
          </p:nvPr>
        </p:nvSpPr>
        <p:spPr>
          <a:xfrm>
            <a:off x="838200" y="1341120"/>
            <a:ext cx="10515600" cy="4835843"/>
          </a:xfrm>
        </p:spPr>
        <p:txBody>
          <a:bodyPr>
            <a:noAutofit/>
          </a:bodyPr>
          <a:lstStyle/>
          <a:p>
            <a:pPr marL="0" indent="0">
              <a:buNone/>
            </a:pPr>
            <a:r>
              <a:rPr lang="en-US" sz="3000" i="1" dirty="0"/>
              <a:t>The goals of this real-time Spicule prototype technology are: </a:t>
            </a:r>
          </a:p>
          <a:p>
            <a:pPr marL="0" indent="0">
              <a:buNone/>
            </a:pPr>
            <a:endParaRPr lang="en-US" sz="3000" dirty="0"/>
          </a:p>
          <a:p>
            <a:pPr marL="514350" indent="-514350">
              <a:buFont typeface="+mj-lt"/>
              <a:buAutoNum type="arabicPeriod"/>
            </a:pPr>
            <a:r>
              <a:rPr lang="en-US" sz="2600" dirty="0"/>
              <a:t>Identify categories of APT attack and activities and collect or develop software tools to simulate APT activity in a networked environment. </a:t>
            </a:r>
          </a:p>
          <a:p>
            <a:pPr marL="514350" indent="-514350">
              <a:buFont typeface="+mj-lt"/>
              <a:buAutoNum type="arabicPeriod"/>
            </a:pPr>
            <a:r>
              <a:rPr lang="en-US" sz="2600" dirty="0"/>
              <a:t>Using current research, identify a large collection of state variables describing host and network operation. Implement and test FAST-VM against several categories of APT. Evaluate and refine its model including identification of state variables that are most sensitive and diagnostic of various categories of APT threat. </a:t>
            </a:r>
          </a:p>
          <a:p>
            <a:pPr marL="514350" indent="-514350">
              <a:buFont typeface="+mj-lt"/>
              <a:buAutoNum type="arabicPeriod"/>
            </a:pPr>
            <a:r>
              <a:rPr lang="en-US" sz="2600" dirty="0"/>
              <a:t>Implement and evaluate the adaptive Jitter methods previously discussed to measure and fine tune the FRR and FPR rates.</a:t>
            </a:r>
          </a:p>
        </p:txBody>
      </p:sp>
    </p:spTree>
    <p:extLst>
      <p:ext uri="{BB962C8B-B14F-4D97-AF65-F5344CB8AC3E}">
        <p14:creationId xmlns:p14="http://schemas.microsoft.com/office/powerpoint/2010/main" val="4922576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079707-A0A5-4292-B1CD-36EBD1CE91CB}"/>
              </a:ext>
            </a:extLst>
          </p:cNvPr>
          <p:cNvSpPr>
            <a:spLocks noGrp="1"/>
          </p:cNvSpPr>
          <p:nvPr>
            <p:ph type="title"/>
          </p:nvPr>
        </p:nvSpPr>
        <p:spPr>
          <a:xfrm>
            <a:off x="838200" y="365125"/>
            <a:ext cx="10515600" cy="996315"/>
          </a:xfrm>
        </p:spPr>
        <p:txBody>
          <a:bodyPr>
            <a:normAutofit/>
          </a:bodyPr>
          <a:lstStyle/>
          <a:p>
            <a:r>
              <a:rPr lang="en-US" sz="3600" b="1" dirty="0"/>
              <a:t>3.3.2 Vector Mathematics versus Other Methods</a:t>
            </a:r>
          </a:p>
        </p:txBody>
      </p:sp>
      <p:sp>
        <p:nvSpPr>
          <p:cNvPr id="3" name="Content Placeholder 2">
            <a:extLst>
              <a:ext uri="{FF2B5EF4-FFF2-40B4-BE49-F238E27FC236}">
                <a16:creationId xmlns:a16="http://schemas.microsoft.com/office/drawing/2014/main" id="{EDB3DE26-00AC-4ABE-9F58-B243746006F7}"/>
              </a:ext>
            </a:extLst>
          </p:cNvPr>
          <p:cNvSpPr>
            <a:spLocks noGrp="1"/>
          </p:cNvSpPr>
          <p:nvPr>
            <p:ph idx="1"/>
          </p:nvPr>
        </p:nvSpPr>
        <p:spPr>
          <a:xfrm>
            <a:off x="838200" y="1361440"/>
            <a:ext cx="10515600" cy="5073866"/>
          </a:xfrm>
        </p:spPr>
        <p:txBody>
          <a:bodyPr>
            <a:normAutofit fontScale="55000" lnSpcReduction="20000"/>
          </a:bodyPr>
          <a:lstStyle/>
          <a:p>
            <a:pPr marL="0" indent="0" eaLnBrk="0" hangingPunct="0">
              <a:buNone/>
            </a:pPr>
            <a:r>
              <a:rPr lang="en-US" sz="4000" dirty="0"/>
              <a:t>A few types of mathematical approaches could be utilized to potentially detect APT presence. Most likely would be statistical methods, producing state variable averages and standard deviations. There are a few reasons why this approach is not taken in the FAST-VM model.	</a:t>
            </a:r>
          </a:p>
          <a:p>
            <a:pPr eaLnBrk="0" hangingPunct="0">
              <a:buFont typeface="+mj-lt"/>
              <a:buAutoNum type="arabicPeriod"/>
            </a:pPr>
            <a:r>
              <a:rPr lang="en-US" sz="4000" dirty="0"/>
              <a:t>The first of these is that APT attacks are a systemic and complicated attack. Statistical methods for state variables on a single host are fine for detection. A problem arises, however, when comparing, interpreting, and analyzing state variable statistics across multiple platforms. This is far too computationally intensive. </a:t>
            </a:r>
          </a:p>
          <a:p>
            <a:pPr eaLnBrk="0" hangingPunct="0">
              <a:buFont typeface="+mj-lt"/>
              <a:buAutoNum type="arabicPeriod"/>
            </a:pPr>
            <a:r>
              <a:rPr lang="en-US" sz="4000" dirty="0"/>
              <a:t>Standard deviations, which might indicate APT presence, have different values among different hosts that APT may be in operation on. </a:t>
            </a:r>
          </a:p>
          <a:p>
            <a:pPr eaLnBrk="0" hangingPunct="0">
              <a:buFont typeface="+mj-lt"/>
              <a:buAutoNum type="arabicPeriod"/>
            </a:pPr>
            <a:r>
              <a:rPr lang="en-US" sz="4000" dirty="0"/>
              <a:t>The binary properties of the vector approach are meant to display no vectors or few vectors if a system does not have APT present and large numbers of vectors if it is present. </a:t>
            </a:r>
          </a:p>
          <a:p>
            <a:pPr eaLnBrk="0" hangingPunct="0">
              <a:buFont typeface="+mj-lt"/>
              <a:buAutoNum type="arabicPeriod"/>
            </a:pPr>
            <a:r>
              <a:rPr lang="en-US" sz="4000" dirty="0"/>
              <a:t>APT is also detected by monitoring many state variables and analyzing them simultaneously into a single aggregated picture for interpretation. </a:t>
            </a:r>
            <a:r>
              <a:rPr lang="en-US" sz="4000" i="1" dirty="0"/>
              <a:t>The FAST-VM method has the capability to do this rapidly for any number of state variables at the same time. This could range from 10 to 10000 variables all representing some aspect of a host’s operation in a network under APT attack. </a:t>
            </a:r>
          </a:p>
          <a:p>
            <a:pPr marL="0" indent="0">
              <a:buNone/>
            </a:pPr>
            <a:endParaRPr lang="en-US" dirty="0"/>
          </a:p>
        </p:txBody>
      </p:sp>
    </p:spTree>
    <p:extLst>
      <p:ext uri="{BB962C8B-B14F-4D97-AF65-F5344CB8AC3E}">
        <p14:creationId xmlns:p14="http://schemas.microsoft.com/office/powerpoint/2010/main" val="11474858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DDA15C-EEFB-4418-B317-9DE54BEFF619}"/>
              </a:ext>
            </a:extLst>
          </p:cNvPr>
          <p:cNvSpPr>
            <a:spLocks noGrp="1"/>
          </p:cNvSpPr>
          <p:nvPr>
            <p:ph type="title"/>
          </p:nvPr>
        </p:nvSpPr>
        <p:spPr>
          <a:xfrm>
            <a:off x="838200" y="365125"/>
            <a:ext cx="10515600" cy="1016635"/>
          </a:xfrm>
        </p:spPr>
        <p:txBody>
          <a:bodyPr>
            <a:normAutofit/>
          </a:bodyPr>
          <a:lstStyle/>
          <a:p>
            <a:r>
              <a:rPr lang="en-US" sz="3600" b="1" dirty="0"/>
              <a:t>3.3.3 Vector Mathematics Background</a:t>
            </a:r>
          </a:p>
        </p:txBody>
      </p:sp>
      <p:sp>
        <p:nvSpPr>
          <p:cNvPr id="3" name="Content Placeholder 2">
            <a:extLst>
              <a:ext uri="{FF2B5EF4-FFF2-40B4-BE49-F238E27FC236}">
                <a16:creationId xmlns:a16="http://schemas.microsoft.com/office/drawing/2014/main" id="{6BE6738D-64B5-4E13-8F4D-C9027DFE1FC5}"/>
              </a:ext>
            </a:extLst>
          </p:cNvPr>
          <p:cNvSpPr>
            <a:spLocks noGrp="1"/>
          </p:cNvSpPr>
          <p:nvPr>
            <p:ph idx="1"/>
          </p:nvPr>
        </p:nvSpPr>
        <p:spPr>
          <a:xfrm>
            <a:off x="838200" y="1198880"/>
            <a:ext cx="10784840" cy="5201920"/>
          </a:xfrm>
        </p:spPr>
        <p:txBody>
          <a:bodyPr>
            <a:noAutofit/>
          </a:bodyPr>
          <a:lstStyle/>
          <a:p>
            <a:r>
              <a:rPr lang="en-US" dirty="0"/>
              <a:t>Vectors have a variety of expressions and magnitudes pointing to locations in space indicating a precise value for a state variable or pointing to a fixed location and grow in magnitude indicating changes in state variables. The FAST-VM model uses a combination of these variable types. </a:t>
            </a:r>
          </a:p>
          <a:p>
            <a:r>
              <a:rPr lang="en-US" dirty="0"/>
              <a:t>The simplicity of this vector-based approach lends itself to an algebra which can detect or predict state variable changes or APT presence. allowing vectors to:</a:t>
            </a:r>
          </a:p>
          <a:p>
            <a:pPr marL="514350" indent="-514350">
              <a:buFont typeface="+mj-lt"/>
              <a:buAutoNum type="arabicPeriod"/>
            </a:pPr>
            <a:r>
              <a:rPr lang="en-US" sz="2700" i="1" dirty="0">
                <a:solidFill>
                  <a:srgbClr val="002060"/>
                </a:solidFill>
              </a:rPr>
              <a:t>Detect</a:t>
            </a:r>
            <a:r>
              <a:rPr lang="en-US" sz="2700" dirty="0">
                <a:solidFill>
                  <a:srgbClr val="002060"/>
                </a:solidFill>
              </a:rPr>
              <a:t> change in a state variable if an APT has started operation on a system. </a:t>
            </a:r>
          </a:p>
          <a:p>
            <a:pPr marL="514350" indent="-514350">
              <a:buFont typeface="+mj-lt"/>
              <a:buAutoNum type="arabicPeriod"/>
            </a:pPr>
            <a:r>
              <a:rPr lang="en-US" sz="2700" i="1" dirty="0">
                <a:solidFill>
                  <a:srgbClr val="002060"/>
                </a:solidFill>
              </a:rPr>
              <a:t>Predict</a:t>
            </a:r>
            <a:r>
              <a:rPr lang="en-US" sz="2700" dirty="0">
                <a:solidFill>
                  <a:srgbClr val="002060"/>
                </a:solidFill>
              </a:rPr>
              <a:t> what a state variable vector would look like if an APT is present and affects its value.</a:t>
            </a:r>
          </a:p>
        </p:txBody>
      </p:sp>
    </p:spTree>
    <p:extLst>
      <p:ext uri="{BB962C8B-B14F-4D97-AF65-F5344CB8AC3E}">
        <p14:creationId xmlns:p14="http://schemas.microsoft.com/office/powerpoint/2010/main" val="4439357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7FDCB0-CA9D-49E8-A24B-D2E448BBE146}"/>
              </a:ext>
            </a:extLst>
          </p:cNvPr>
          <p:cNvSpPr>
            <a:spLocks noGrp="1"/>
          </p:cNvSpPr>
          <p:nvPr>
            <p:ph type="title"/>
          </p:nvPr>
        </p:nvSpPr>
        <p:spPr>
          <a:xfrm>
            <a:off x="838200" y="365125"/>
            <a:ext cx="10515600" cy="1016635"/>
          </a:xfrm>
        </p:spPr>
        <p:txBody>
          <a:bodyPr>
            <a:normAutofit/>
          </a:bodyPr>
          <a:lstStyle/>
          <a:p>
            <a:r>
              <a:rPr lang="en-US" sz="3600" b="1" dirty="0"/>
              <a:t>3.3.5 Visualization Work: Spicule</a:t>
            </a:r>
          </a:p>
        </p:txBody>
      </p:sp>
      <p:sp>
        <p:nvSpPr>
          <p:cNvPr id="3" name="Content Placeholder 2">
            <a:extLst>
              <a:ext uri="{FF2B5EF4-FFF2-40B4-BE49-F238E27FC236}">
                <a16:creationId xmlns:a16="http://schemas.microsoft.com/office/drawing/2014/main" id="{0B50CD61-272D-446B-9B13-634194C29917}"/>
              </a:ext>
            </a:extLst>
          </p:cNvPr>
          <p:cNvSpPr>
            <a:spLocks noGrp="1"/>
          </p:cNvSpPr>
          <p:nvPr>
            <p:ph idx="1"/>
          </p:nvPr>
        </p:nvSpPr>
        <p:spPr>
          <a:xfrm>
            <a:off x="838200" y="1540933"/>
            <a:ext cx="10515600" cy="4636030"/>
          </a:xfrm>
        </p:spPr>
        <p:txBody>
          <a:bodyPr>
            <a:normAutofit/>
          </a:bodyPr>
          <a:lstStyle/>
          <a:p>
            <a:pPr marL="0" indent="0">
              <a:buNone/>
            </a:pPr>
            <a:r>
              <a:rPr lang="en-US" dirty="0"/>
              <a:t>The Spicule is visualized as a sphere with two types of state variable vectors (Fig. 3.1). There can be an infinite number of these vectors representing thousands of state variable for a given host, or network of hosts.</a:t>
            </a:r>
          </a:p>
          <a:p>
            <a:pPr marL="0" indent="0">
              <a:buNone/>
            </a:pPr>
            <a:r>
              <a:rPr lang="en-US" dirty="0"/>
              <a:t>The two types of vectors are defined as: </a:t>
            </a:r>
          </a:p>
          <a:p>
            <a:pPr marL="514350" indent="-514350">
              <a:buFont typeface="+mj-lt"/>
              <a:buAutoNum type="arabicPeriod"/>
            </a:pPr>
            <a:r>
              <a:rPr lang="en-US" dirty="0"/>
              <a:t>Fixed vectors (green) that represent state variables ranging from 0 to infinity; for example, the number of users that are logged into the system. </a:t>
            </a:r>
          </a:p>
          <a:p>
            <a:pPr marL="514350" indent="-514350">
              <a:buFont typeface="+mj-lt"/>
              <a:buAutoNum type="arabicPeriod"/>
            </a:pPr>
            <a:r>
              <a:rPr lang="en-US" dirty="0"/>
              <a:t>Tracking vectors (blue) that range in value from 0 to 100% and track scalar state </a:t>
            </a:r>
            <a:r>
              <a:rPr lang="fr-FR" dirty="0"/>
              <a:t>variables; for </a:t>
            </a:r>
            <a:r>
              <a:rPr lang="fr-FR" dirty="0" err="1"/>
              <a:t>example</a:t>
            </a:r>
            <a:r>
              <a:rPr lang="fr-FR" dirty="0"/>
              <a:t>, CPU usage</a:t>
            </a:r>
            <a:r>
              <a:rPr lang="fr-FR" sz="3000" dirty="0"/>
              <a:t>.</a:t>
            </a:r>
            <a:endParaRPr lang="en-US" sz="3000" dirty="0"/>
          </a:p>
        </p:txBody>
      </p:sp>
    </p:spTree>
    <p:extLst>
      <p:ext uri="{BB962C8B-B14F-4D97-AF65-F5344CB8AC3E}">
        <p14:creationId xmlns:p14="http://schemas.microsoft.com/office/powerpoint/2010/main" val="229627540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3AAF52-F390-4242-AD7D-B0A8D5890396}"/>
              </a:ext>
            </a:extLst>
          </p:cNvPr>
          <p:cNvSpPr>
            <a:spLocks noGrp="1"/>
          </p:cNvSpPr>
          <p:nvPr>
            <p:ph type="title"/>
          </p:nvPr>
        </p:nvSpPr>
        <p:spPr>
          <a:xfrm>
            <a:off x="838200" y="365125"/>
            <a:ext cx="10515600" cy="975995"/>
          </a:xfrm>
        </p:spPr>
        <p:txBody>
          <a:bodyPr>
            <a:normAutofit/>
          </a:bodyPr>
          <a:lstStyle/>
          <a:p>
            <a:r>
              <a:rPr lang="en-US" sz="3600" b="1" dirty="0"/>
              <a:t>3.3.5 Visualization Work: Spicule</a:t>
            </a:r>
            <a:endParaRPr lang="en-US" sz="3600" dirty="0"/>
          </a:p>
        </p:txBody>
      </p:sp>
      <p:sp>
        <p:nvSpPr>
          <p:cNvPr id="3" name="Content Placeholder 2">
            <a:extLst>
              <a:ext uri="{FF2B5EF4-FFF2-40B4-BE49-F238E27FC236}">
                <a16:creationId xmlns:a16="http://schemas.microsoft.com/office/drawing/2014/main" id="{22982462-948D-42B0-A89C-D79FFD896DF1}"/>
              </a:ext>
            </a:extLst>
          </p:cNvPr>
          <p:cNvSpPr>
            <a:spLocks noGrp="1"/>
          </p:cNvSpPr>
          <p:nvPr>
            <p:ph idx="1"/>
          </p:nvPr>
        </p:nvSpPr>
        <p:spPr>
          <a:xfrm>
            <a:off x="838200" y="1341120"/>
            <a:ext cx="10515600" cy="4835843"/>
          </a:xfrm>
        </p:spPr>
        <p:txBody>
          <a:bodyPr/>
          <a:lstStyle/>
          <a:p>
            <a:pPr marL="0" indent="0">
              <a:buNone/>
            </a:pPr>
            <a:endParaRPr lang="en-US" dirty="0"/>
          </a:p>
        </p:txBody>
      </p:sp>
      <p:pic>
        <p:nvPicPr>
          <p:cNvPr id="5" name="Picture 4">
            <a:extLst>
              <a:ext uri="{FF2B5EF4-FFF2-40B4-BE49-F238E27FC236}">
                <a16:creationId xmlns:a16="http://schemas.microsoft.com/office/drawing/2014/main" id="{558B4F07-9C27-4481-9A14-39BF763F1BEF}"/>
              </a:ext>
            </a:extLst>
          </p:cNvPr>
          <p:cNvPicPr>
            <a:picLocks noChangeAspect="1"/>
          </p:cNvPicPr>
          <p:nvPr/>
        </p:nvPicPr>
        <p:blipFill>
          <a:blip r:embed="rId3"/>
          <a:stretch>
            <a:fillRect/>
          </a:stretch>
        </p:blipFill>
        <p:spPr>
          <a:xfrm>
            <a:off x="3616960" y="1341119"/>
            <a:ext cx="6766560" cy="4835843"/>
          </a:xfrm>
          <a:prstGeom prst="rect">
            <a:avLst/>
          </a:prstGeom>
        </p:spPr>
      </p:pic>
      <p:sp>
        <p:nvSpPr>
          <p:cNvPr id="6" name="TextBox 5">
            <a:extLst>
              <a:ext uri="{FF2B5EF4-FFF2-40B4-BE49-F238E27FC236}">
                <a16:creationId xmlns:a16="http://schemas.microsoft.com/office/drawing/2014/main" id="{2898DDB3-C40A-4AEB-9092-EF18C3918517}"/>
              </a:ext>
            </a:extLst>
          </p:cNvPr>
          <p:cNvSpPr txBox="1"/>
          <p:nvPr/>
        </p:nvSpPr>
        <p:spPr>
          <a:xfrm>
            <a:off x="1021080" y="4429760"/>
            <a:ext cx="2595880" cy="1554272"/>
          </a:xfrm>
          <a:prstGeom prst="rect">
            <a:avLst/>
          </a:prstGeom>
          <a:noFill/>
        </p:spPr>
        <p:txBody>
          <a:bodyPr wrap="square" rtlCol="0">
            <a:spAutoFit/>
          </a:bodyPr>
          <a:lstStyle/>
          <a:p>
            <a:r>
              <a:rPr lang="en-US" sz="1900" b="1" dirty="0"/>
              <a:t>Fig. 3.1 </a:t>
            </a:r>
            <a:r>
              <a:rPr lang="en-US" sz="1900" dirty="0"/>
              <a:t>Equatorial view of Spicule, showing state variable vectors tracking normal or malware operation  </a:t>
            </a:r>
          </a:p>
        </p:txBody>
      </p:sp>
    </p:spTree>
    <p:extLst>
      <p:ext uri="{BB962C8B-B14F-4D97-AF65-F5344CB8AC3E}">
        <p14:creationId xmlns:p14="http://schemas.microsoft.com/office/powerpoint/2010/main" val="358742057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36824E-CEFA-458F-9DC8-B50BB0B5C904}"/>
              </a:ext>
            </a:extLst>
          </p:cNvPr>
          <p:cNvSpPr>
            <a:spLocks noGrp="1"/>
          </p:cNvSpPr>
          <p:nvPr>
            <p:ph type="title"/>
          </p:nvPr>
        </p:nvSpPr>
        <p:spPr>
          <a:xfrm>
            <a:off x="838200" y="365125"/>
            <a:ext cx="10515600" cy="955675"/>
          </a:xfrm>
        </p:spPr>
        <p:txBody>
          <a:bodyPr>
            <a:normAutofit/>
          </a:bodyPr>
          <a:lstStyle/>
          <a:p>
            <a:r>
              <a:rPr lang="en-US" sz="3600" b="1" dirty="0"/>
              <a:t>3.3.5 Visualization Work: Spicule</a:t>
            </a:r>
            <a:endParaRPr lang="en-US" sz="3600" dirty="0"/>
          </a:p>
        </p:txBody>
      </p:sp>
      <p:sp>
        <p:nvSpPr>
          <p:cNvPr id="3" name="Content Placeholder 2">
            <a:extLst>
              <a:ext uri="{FF2B5EF4-FFF2-40B4-BE49-F238E27FC236}">
                <a16:creationId xmlns:a16="http://schemas.microsoft.com/office/drawing/2014/main" id="{5B7865EE-FCBF-4076-89E6-43546B3AB05C}"/>
              </a:ext>
            </a:extLst>
          </p:cNvPr>
          <p:cNvSpPr>
            <a:spLocks noGrp="1"/>
          </p:cNvSpPr>
          <p:nvPr>
            <p:ph idx="1"/>
          </p:nvPr>
        </p:nvSpPr>
        <p:spPr>
          <a:xfrm>
            <a:off x="838200" y="1320800"/>
            <a:ext cx="10515600" cy="4856163"/>
          </a:xfrm>
        </p:spPr>
        <p:txBody>
          <a:bodyPr>
            <a:noAutofit/>
          </a:bodyPr>
          <a:lstStyle/>
          <a:p>
            <a:pPr marL="0" indent="0">
              <a:buNone/>
            </a:pPr>
            <a:r>
              <a:rPr lang="en-US" dirty="0"/>
              <a:t>Each vector is located at a degree location around the equator of the Spicule ball. Each vector represents a state variable that is being monitored for change. In a simple case, with tracking vectors ranging from 0 to 90</a:t>
            </a:r>
            <a:r>
              <a:rPr lang="en-US" baseline="30000" dirty="0"/>
              <a:t>0</a:t>
            </a:r>
            <a:r>
              <a:rPr lang="en-US" dirty="0"/>
              <a:t> located 360</a:t>
            </a:r>
            <a:r>
              <a:rPr lang="en-US" baseline="30000" dirty="0"/>
              <a:t>0</a:t>
            </a:r>
            <a:r>
              <a:rPr lang="en-US" dirty="0"/>
              <a:t> around the equator, and the tip of each tracking vector indicating a state the system is in, it is possible to model 32,400 (90 x 360) unique states at any given moment in time.</a:t>
            </a:r>
          </a:p>
          <a:p>
            <a:pPr marL="0" indent="0">
              <a:buNone/>
            </a:pPr>
            <a:r>
              <a:rPr lang="en-US" dirty="0"/>
              <a:t> This makes it possible to instantly analyze change between Spicules from two moments in time to see if malware is active (using the </a:t>
            </a:r>
            <a:r>
              <a:rPr lang="en-US" i="1" dirty="0"/>
              <a:t>Zero Form</a:t>
            </a:r>
            <a:r>
              <a:rPr lang="en-US" dirty="0"/>
              <a:t>). Subdivision of degree locations for the vectors around the equator leads mathematically to an almost infinite number of states that could be modeled (See Figures 3.1, 3.2, 3.3, and 3.4). </a:t>
            </a:r>
          </a:p>
        </p:txBody>
      </p:sp>
    </p:spTree>
    <p:extLst>
      <p:ext uri="{BB962C8B-B14F-4D97-AF65-F5344CB8AC3E}">
        <p14:creationId xmlns:p14="http://schemas.microsoft.com/office/powerpoint/2010/main" val="216813613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0086AA-1DF7-44B6-8C51-B57843E25146}"/>
              </a:ext>
            </a:extLst>
          </p:cNvPr>
          <p:cNvSpPr>
            <a:spLocks noGrp="1"/>
          </p:cNvSpPr>
          <p:nvPr>
            <p:ph type="title"/>
          </p:nvPr>
        </p:nvSpPr>
        <p:spPr>
          <a:xfrm>
            <a:off x="838200" y="365125"/>
            <a:ext cx="10515600" cy="915035"/>
          </a:xfrm>
        </p:spPr>
        <p:txBody>
          <a:bodyPr>
            <a:normAutofit/>
          </a:bodyPr>
          <a:lstStyle/>
          <a:p>
            <a:r>
              <a:rPr lang="en-US" sz="3600" b="1" dirty="0"/>
              <a:t>3.3.5 Visualization Work: Spicule</a:t>
            </a:r>
            <a:endParaRPr lang="en-US" sz="3600" dirty="0"/>
          </a:p>
        </p:txBody>
      </p:sp>
      <p:pic>
        <p:nvPicPr>
          <p:cNvPr id="5" name="Content Placeholder 4">
            <a:extLst>
              <a:ext uri="{FF2B5EF4-FFF2-40B4-BE49-F238E27FC236}">
                <a16:creationId xmlns:a16="http://schemas.microsoft.com/office/drawing/2014/main" id="{0F2E24C6-9ED0-4F41-A331-16D95FE2F187}"/>
              </a:ext>
            </a:extLst>
          </p:cNvPr>
          <p:cNvPicPr>
            <a:picLocks noGrp="1" noChangeAspect="1"/>
          </p:cNvPicPr>
          <p:nvPr>
            <p:ph idx="1"/>
          </p:nvPr>
        </p:nvPicPr>
        <p:blipFill>
          <a:blip r:embed="rId3"/>
          <a:stretch>
            <a:fillRect/>
          </a:stretch>
        </p:blipFill>
        <p:spPr>
          <a:xfrm>
            <a:off x="4114801" y="1256453"/>
            <a:ext cx="6197600" cy="5120640"/>
          </a:xfrm>
          <a:prstGeom prst="rect">
            <a:avLst/>
          </a:prstGeom>
        </p:spPr>
      </p:pic>
      <p:sp>
        <p:nvSpPr>
          <p:cNvPr id="6" name="TextBox 5">
            <a:extLst>
              <a:ext uri="{FF2B5EF4-FFF2-40B4-BE49-F238E27FC236}">
                <a16:creationId xmlns:a16="http://schemas.microsoft.com/office/drawing/2014/main" id="{15494D9F-915C-4C97-8C2E-8845CB9F4FE3}"/>
              </a:ext>
            </a:extLst>
          </p:cNvPr>
          <p:cNvSpPr txBox="1"/>
          <p:nvPr/>
        </p:nvSpPr>
        <p:spPr>
          <a:xfrm>
            <a:off x="573700" y="5039360"/>
            <a:ext cx="3048000" cy="1015663"/>
          </a:xfrm>
          <a:prstGeom prst="rect">
            <a:avLst/>
          </a:prstGeom>
          <a:noFill/>
        </p:spPr>
        <p:txBody>
          <a:bodyPr wrap="square" rtlCol="0">
            <a:spAutoFit/>
          </a:bodyPr>
          <a:lstStyle/>
          <a:p>
            <a:r>
              <a:rPr lang="en-US" sz="2000" b="1" dirty="0"/>
              <a:t>Fig. 3.2 </a:t>
            </a:r>
            <a:r>
              <a:rPr lang="en-US" sz="2000" dirty="0"/>
              <a:t>Spicule showing</a:t>
            </a:r>
          </a:p>
          <a:p>
            <a:r>
              <a:rPr lang="en-US" sz="2000" dirty="0"/>
              <a:t>port activity on a system</a:t>
            </a:r>
          </a:p>
          <a:p>
            <a:r>
              <a:rPr lang="en-US" sz="2000" dirty="0"/>
              <a:t>(</a:t>
            </a:r>
            <a:r>
              <a:rPr lang="en-US" sz="2000" i="1" dirty="0"/>
              <a:t>Normal Form</a:t>
            </a:r>
            <a:r>
              <a:rPr lang="en-US" sz="2000" dirty="0"/>
              <a:t>)</a:t>
            </a:r>
          </a:p>
        </p:txBody>
      </p:sp>
    </p:spTree>
    <p:extLst>
      <p:ext uri="{BB962C8B-B14F-4D97-AF65-F5344CB8AC3E}">
        <p14:creationId xmlns:p14="http://schemas.microsoft.com/office/powerpoint/2010/main" val="157014002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0F7E17-5511-404B-9AFA-1954769CC1E7}"/>
              </a:ext>
            </a:extLst>
          </p:cNvPr>
          <p:cNvSpPr>
            <a:spLocks noGrp="1"/>
          </p:cNvSpPr>
          <p:nvPr>
            <p:ph type="title"/>
          </p:nvPr>
        </p:nvSpPr>
        <p:spPr>
          <a:xfrm>
            <a:off x="838200" y="365125"/>
            <a:ext cx="10515600" cy="955675"/>
          </a:xfrm>
        </p:spPr>
        <p:txBody>
          <a:bodyPr>
            <a:normAutofit/>
          </a:bodyPr>
          <a:lstStyle/>
          <a:p>
            <a:r>
              <a:rPr lang="en-US" sz="3600" b="1" dirty="0"/>
              <a:t>3.3.5 Visualization Work: Spicule</a:t>
            </a:r>
            <a:endParaRPr lang="en-US" sz="3600" dirty="0"/>
          </a:p>
        </p:txBody>
      </p:sp>
      <p:pic>
        <p:nvPicPr>
          <p:cNvPr id="4" name="Content Placeholder 3">
            <a:extLst>
              <a:ext uri="{FF2B5EF4-FFF2-40B4-BE49-F238E27FC236}">
                <a16:creationId xmlns:a16="http://schemas.microsoft.com/office/drawing/2014/main" id="{8D493596-E341-41CE-8E54-52D12C747D76}"/>
              </a:ext>
            </a:extLst>
          </p:cNvPr>
          <p:cNvPicPr>
            <a:picLocks noGrp="1" noChangeAspect="1"/>
          </p:cNvPicPr>
          <p:nvPr>
            <p:ph idx="1"/>
          </p:nvPr>
        </p:nvPicPr>
        <p:blipFill>
          <a:blip r:embed="rId3"/>
          <a:stretch>
            <a:fillRect/>
          </a:stretch>
        </p:blipFill>
        <p:spPr>
          <a:xfrm>
            <a:off x="3698240" y="1320800"/>
            <a:ext cx="6380480" cy="5140960"/>
          </a:xfrm>
          <a:prstGeom prst="rect">
            <a:avLst/>
          </a:prstGeom>
        </p:spPr>
      </p:pic>
      <p:sp>
        <p:nvSpPr>
          <p:cNvPr id="5" name="TextBox 4">
            <a:extLst>
              <a:ext uri="{FF2B5EF4-FFF2-40B4-BE49-F238E27FC236}">
                <a16:creationId xmlns:a16="http://schemas.microsoft.com/office/drawing/2014/main" id="{C42016B5-7AFA-4307-87A1-0304020B970C}"/>
              </a:ext>
            </a:extLst>
          </p:cNvPr>
          <p:cNvSpPr txBox="1"/>
          <p:nvPr/>
        </p:nvSpPr>
        <p:spPr>
          <a:xfrm>
            <a:off x="325120" y="4917440"/>
            <a:ext cx="2763520" cy="1015663"/>
          </a:xfrm>
          <a:prstGeom prst="rect">
            <a:avLst/>
          </a:prstGeom>
          <a:noFill/>
        </p:spPr>
        <p:txBody>
          <a:bodyPr wrap="square" rtlCol="0">
            <a:spAutoFit/>
          </a:bodyPr>
          <a:lstStyle/>
          <a:p>
            <a:r>
              <a:rPr lang="en-US" sz="2000" b="1" dirty="0"/>
              <a:t>Fig. 3.3 </a:t>
            </a:r>
            <a:r>
              <a:rPr lang="en-US" sz="2000" dirty="0"/>
              <a:t>Spicule showing a system under a SubSeven attack</a:t>
            </a:r>
          </a:p>
        </p:txBody>
      </p:sp>
    </p:spTree>
    <p:extLst>
      <p:ext uri="{BB962C8B-B14F-4D97-AF65-F5344CB8AC3E}">
        <p14:creationId xmlns:p14="http://schemas.microsoft.com/office/powerpoint/2010/main" val="23298372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25BE65-BF15-4335-9A97-647DC302E557}"/>
              </a:ext>
            </a:extLst>
          </p:cNvPr>
          <p:cNvSpPr>
            <a:spLocks noGrp="1"/>
          </p:cNvSpPr>
          <p:nvPr>
            <p:ph type="title"/>
          </p:nvPr>
        </p:nvSpPr>
        <p:spPr>
          <a:xfrm>
            <a:off x="838200" y="365126"/>
            <a:ext cx="10515600" cy="667808"/>
          </a:xfrm>
        </p:spPr>
        <p:txBody>
          <a:bodyPr>
            <a:normAutofit fontScale="90000"/>
          </a:bodyPr>
          <a:lstStyle/>
          <a:p>
            <a:r>
              <a:rPr lang="en-US" dirty="0"/>
              <a:t>Contents</a:t>
            </a:r>
          </a:p>
        </p:txBody>
      </p:sp>
      <p:sp>
        <p:nvSpPr>
          <p:cNvPr id="3" name="Content Placeholder 2">
            <a:extLst>
              <a:ext uri="{FF2B5EF4-FFF2-40B4-BE49-F238E27FC236}">
                <a16:creationId xmlns:a16="http://schemas.microsoft.com/office/drawing/2014/main" id="{6CA0D621-8F9C-4BD5-9C19-D258FA545009}"/>
              </a:ext>
            </a:extLst>
          </p:cNvPr>
          <p:cNvSpPr>
            <a:spLocks noGrp="1"/>
          </p:cNvSpPr>
          <p:nvPr>
            <p:ph idx="1"/>
          </p:nvPr>
        </p:nvSpPr>
        <p:spPr>
          <a:xfrm>
            <a:off x="838200" y="1198880"/>
            <a:ext cx="10515600" cy="5168053"/>
          </a:xfrm>
        </p:spPr>
        <p:txBody>
          <a:bodyPr>
            <a:normAutofit fontScale="62500" lnSpcReduction="20000"/>
          </a:bodyPr>
          <a:lstStyle/>
          <a:p>
            <a:r>
              <a:rPr lang="en-US" b="1" dirty="0"/>
              <a:t>3.1 Identification and Significance of the Problem</a:t>
            </a:r>
          </a:p>
          <a:p>
            <a:pPr lvl="1"/>
            <a:r>
              <a:rPr lang="en-US" dirty="0"/>
              <a:t>3.1.1 Introduction</a:t>
            </a:r>
          </a:p>
          <a:p>
            <a:pPr lvl="1"/>
            <a:r>
              <a:rPr lang="en-US" dirty="0"/>
              <a:t>3.1.2 Background and Significance</a:t>
            </a:r>
          </a:p>
          <a:p>
            <a:pPr lvl="1"/>
            <a:r>
              <a:rPr lang="en-US" dirty="0"/>
              <a:t>3.1.3 Problems and Opportunities</a:t>
            </a:r>
          </a:p>
          <a:p>
            <a:r>
              <a:rPr lang="en-US" b="1" dirty="0"/>
              <a:t>3.2 Concept</a:t>
            </a:r>
          </a:p>
          <a:p>
            <a:pPr lvl="1"/>
            <a:r>
              <a:rPr lang="en-US" dirty="0"/>
              <a:t>3.2.1 Technical Objectives</a:t>
            </a:r>
          </a:p>
          <a:p>
            <a:r>
              <a:rPr lang="en-US" b="1" dirty="0"/>
              <a:t>3.3 Implementation</a:t>
            </a:r>
          </a:p>
          <a:p>
            <a:pPr lvl="1"/>
            <a:r>
              <a:rPr lang="en-US" dirty="0"/>
              <a:t>3.3.1 Overview</a:t>
            </a:r>
          </a:p>
          <a:p>
            <a:pPr lvl="1"/>
            <a:r>
              <a:rPr lang="en-US" dirty="0"/>
              <a:t>3.3.2 Vector Mathematics Versus Other Methods</a:t>
            </a:r>
          </a:p>
          <a:p>
            <a:pPr lvl="1"/>
            <a:r>
              <a:rPr lang="en-US" dirty="0"/>
              <a:t>3.3.3 Vector Mathematics Background</a:t>
            </a:r>
          </a:p>
          <a:p>
            <a:pPr lvl="1"/>
            <a:r>
              <a:rPr lang="en-US" dirty="0"/>
              <a:t>3.3.4 Previous Work and Example Approach</a:t>
            </a:r>
          </a:p>
          <a:p>
            <a:pPr lvl="1"/>
            <a:r>
              <a:rPr lang="en-US" dirty="0"/>
              <a:t>3.3.5 Visualization Work: Spicule</a:t>
            </a:r>
          </a:p>
          <a:p>
            <a:pPr lvl="1"/>
            <a:r>
              <a:rPr lang="en-US" dirty="0"/>
              <a:t>3.3.5.1 Previous work on Spicule Visualization Prototype</a:t>
            </a:r>
          </a:p>
          <a:p>
            <a:pPr lvl="1"/>
            <a:r>
              <a:rPr lang="en-US" dirty="0"/>
              <a:t>3.3.5.2 Mathematical Properties and Visual Algebra</a:t>
            </a:r>
          </a:p>
          <a:p>
            <a:pPr lvl="1"/>
            <a:r>
              <a:rPr lang="en-US" dirty="0"/>
              <a:t>3.3.6 False Positive, False Negative Mitigation, and Jitter Control in FAST-VM Model</a:t>
            </a:r>
          </a:p>
          <a:p>
            <a:pPr lvl="1"/>
            <a:r>
              <a:rPr lang="en-US" dirty="0"/>
              <a:t>3.3.6.1 Finite Angular State Transition-Velocity machine</a:t>
            </a:r>
          </a:p>
          <a:p>
            <a:pPr lvl="1"/>
            <a:r>
              <a:rPr lang="en-US" dirty="0"/>
              <a:t>3.3.6.2 FAST-VM Operation</a:t>
            </a:r>
          </a:p>
          <a:p>
            <a:r>
              <a:rPr lang="en-US" b="1" dirty="0"/>
              <a:t>3.4 Application to Networks</a:t>
            </a:r>
          </a:p>
          <a:p>
            <a:pPr lvl="1"/>
            <a:r>
              <a:rPr lang="en-US" dirty="0"/>
              <a:t>3.4.1 State Variables</a:t>
            </a:r>
          </a:p>
          <a:p>
            <a:r>
              <a:rPr lang="en-US" b="1" dirty="0"/>
              <a:t>3.5 Conclusion</a:t>
            </a:r>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239863753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782437-F33A-4D5D-9EB6-2D7E8BBBBDFD}"/>
              </a:ext>
            </a:extLst>
          </p:cNvPr>
          <p:cNvSpPr>
            <a:spLocks noGrp="1"/>
          </p:cNvSpPr>
          <p:nvPr>
            <p:ph type="title"/>
          </p:nvPr>
        </p:nvSpPr>
        <p:spPr>
          <a:xfrm>
            <a:off x="838200" y="365125"/>
            <a:ext cx="10515600" cy="874395"/>
          </a:xfrm>
        </p:spPr>
        <p:txBody>
          <a:bodyPr>
            <a:normAutofit/>
          </a:bodyPr>
          <a:lstStyle/>
          <a:p>
            <a:r>
              <a:rPr lang="en-US" sz="3600" b="1" dirty="0"/>
              <a:t>3.3.5 Visualization Work: Spicule</a:t>
            </a:r>
            <a:endParaRPr lang="en-US" sz="3600" dirty="0"/>
          </a:p>
        </p:txBody>
      </p:sp>
      <p:pic>
        <p:nvPicPr>
          <p:cNvPr id="1028" name="Picture 30">
            <a:extLst>
              <a:ext uri="{FF2B5EF4-FFF2-40B4-BE49-F238E27FC236}">
                <a16:creationId xmlns:a16="http://schemas.microsoft.com/office/drawing/2014/main" id="{8B422D6B-19B8-41AC-9EFF-55F572FE577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1808480"/>
            <a:ext cx="11170920" cy="3454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11" name="TextBox 10">
            <a:extLst>
              <a:ext uri="{FF2B5EF4-FFF2-40B4-BE49-F238E27FC236}">
                <a16:creationId xmlns:a16="http://schemas.microsoft.com/office/drawing/2014/main" id="{E83A0089-7E77-4301-A6E7-AB769D12E94B}"/>
              </a:ext>
            </a:extLst>
          </p:cNvPr>
          <p:cNvSpPr txBox="1"/>
          <p:nvPr/>
        </p:nvSpPr>
        <p:spPr>
          <a:xfrm>
            <a:off x="533400" y="5791200"/>
            <a:ext cx="7838440" cy="400110"/>
          </a:xfrm>
          <a:prstGeom prst="rect">
            <a:avLst/>
          </a:prstGeom>
          <a:noFill/>
        </p:spPr>
        <p:txBody>
          <a:bodyPr wrap="square" rtlCol="0">
            <a:spAutoFit/>
          </a:bodyPr>
          <a:lstStyle/>
          <a:p>
            <a:r>
              <a:rPr lang="en-US" sz="2000" b="1" dirty="0"/>
              <a:t>Fig. 3.4 </a:t>
            </a:r>
            <a:r>
              <a:rPr lang="en-US" sz="2000" dirty="0"/>
              <a:t>The mathematics of calculating the </a:t>
            </a:r>
            <a:r>
              <a:rPr lang="en-US" sz="2000" i="1" dirty="0"/>
              <a:t>Attack Form</a:t>
            </a:r>
          </a:p>
        </p:txBody>
      </p:sp>
    </p:spTree>
    <p:extLst>
      <p:ext uri="{BB962C8B-B14F-4D97-AF65-F5344CB8AC3E}">
        <p14:creationId xmlns:p14="http://schemas.microsoft.com/office/powerpoint/2010/main" val="85660777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6FDB14-97D4-4715-B7B6-04223147C84A}"/>
              </a:ext>
            </a:extLst>
          </p:cNvPr>
          <p:cNvSpPr>
            <a:spLocks noGrp="1"/>
          </p:cNvSpPr>
          <p:nvPr>
            <p:ph type="title"/>
          </p:nvPr>
        </p:nvSpPr>
        <p:spPr>
          <a:xfrm>
            <a:off x="838200" y="365125"/>
            <a:ext cx="10515600" cy="813435"/>
          </a:xfrm>
        </p:spPr>
        <p:txBody>
          <a:bodyPr>
            <a:normAutofit/>
          </a:bodyPr>
          <a:lstStyle/>
          <a:p>
            <a:r>
              <a:rPr lang="en-US" sz="3600" b="1" dirty="0"/>
              <a:t>3.3.5 Visualization Work: Spicule</a:t>
            </a:r>
            <a:endParaRPr lang="en-US" sz="3600" dirty="0"/>
          </a:p>
        </p:txBody>
      </p:sp>
      <p:sp>
        <p:nvSpPr>
          <p:cNvPr id="3" name="Content Placeholder 2">
            <a:extLst>
              <a:ext uri="{FF2B5EF4-FFF2-40B4-BE49-F238E27FC236}">
                <a16:creationId xmlns:a16="http://schemas.microsoft.com/office/drawing/2014/main" id="{1325FBFA-F260-4884-A065-0EE1FDE7E61C}"/>
              </a:ext>
            </a:extLst>
          </p:cNvPr>
          <p:cNvSpPr>
            <a:spLocks noGrp="1"/>
          </p:cNvSpPr>
          <p:nvPr>
            <p:ph idx="1"/>
          </p:nvPr>
        </p:nvSpPr>
        <p:spPr>
          <a:xfrm>
            <a:off x="838200" y="1178560"/>
            <a:ext cx="10515600" cy="5189583"/>
          </a:xfrm>
        </p:spPr>
        <p:txBody>
          <a:bodyPr>
            <a:noAutofit/>
          </a:bodyPr>
          <a:lstStyle/>
          <a:p>
            <a:pPr eaLnBrk="0" hangingPunct="0"/>
            <a:r>
              <a:rPr lang="en-US" sz="2500" dirty="0"/>
              <a:t>While the goal of this effort is not to produce a prototypical visualization system for APTs, it is self-evident from previous work that the visualization is a useful tool  in the developmental and research phases. In short, it is a feature that can be later  developed to enhance any resultant product once said product has been proven.</a:t>
            </a:r>
          </a:p>
          <a:p>
            <a:pPr eaLnBrk="0" hangingPunct="0"/>
            <a:r>
              <a:rPr lang="en-US" sz="2500" dirty="0"/>
              <a:t>The Spicule is visualized as a sphere with two types of state variable vectors (Fig. </a:t>
            </a:r>
            <a:r>
              <a:rPr lang="en-US" sz="2500" dirty="0">
                <a:hlinkClick r:id="rId3" action="ppaction://hlinkfile"/>
              </a:rPr>
              <a:t>3.1</a:t>
            </a:r>
            <a:r>
              <a:rPr lang="en-US" sz="2500" dirty="0"/>
              <a:t>). There can be an infinite number of these vectors representing thousands of state variable for a given host, or network of hosts. The two types of vectors are defined as:</a:t>
            </a:r>
          </a:p>
          <a:p>
            <a:pPr marL="971550" lvl="1" indent="-514350" eaLnBrk="0" hangingPunct="0">
              <a:buFont typeface="+mj-lt"/>
              <a:buAutoNum type="arabicPeriod"/>
            </a:pPr>
            <a:r>
              <a:rPr lang="en-US" dirty="0"/>
              <a:t>Fixed vectors (green) that represent state variables ranging from 0 to infinity; for example, the number of users that are logged into the system.	</a:t>
            </a:r>
          </a:p>
          <a:p>
            <a:pPr marL="971550" lvl="1" indent="-514350" eaLnBrk="0" hangingPunct="0">
              <a:buFont typeface="+mj-lt"/>
              <a:buAutoNum type="arabicPeriod"/>
            </a:pPr>
            <a:r>
              <a:rPr lang="en-US" dirty="0"/>
              <a:t>Tracking vectors (blue) that range in value from 0 to 100% and track scalar state  variables; for example, CPU usage.</a:t>
            </a:r>
          </a:p>
        </p:txBody>
      </p:sp>
    </p:spTree>
    <p:extLst>
      <p:ext uri="{BB962C8B-B14F-4D97-AF65-F5344CB8AC3E}">
        <p14:creationId xmlns:p14="http://schemas.microsoft.com/office/powerpoint/2010/main" val="29440789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0808C9-CD92-4C40-8D3D-7DE5BEF36E0A}"/>
              </a:ext>
            </a:extLst>
          </p:cNvPr>
          <p:cNvSpPr>
            <a:spLocks noGrp="1"/>
          </p:cNvSpPr>
          <p:nvPr>
            <p:ph type="title"/>
          </p:nvPr>
        </p:nvSpPr>
        <p:spPr>
          <a:xfrm>
            <a:off x="838200" y="365125"/>
            <a:ext cx="10515600" cy="1108075"/>
          </a:xfrm>
        </p:spPr>
        <p:txBody>
          <a:bodyPr>
            <a:normAutofit/>
          </a:bodyPr>
          <a:lstStyle/>
          <a:p>
            <a:r>
              <a:rPr lang="en-US" sz="3400" b="1" dirty="0"/>
              <a:t>3.3.5.2 Mathematical Properties and Visual Algebra</a:t>
            </a:r>
          </a:p>
        </p:txBody>
      </p:sp>
      <p:graphicFrame>
        <p:nvGraphicFramePr>
          <p:cNvPr id="4" name="Content Placeholder 3">
            <a:extLst>
              <a:ext uri="{FF2B5EF4-FFF2-40B4-BE49-F238E27FC236}">
                <a16:creationId xmlns:a16="http://schemas.microsoft.com/office/drawing/2014/main" id="{EFA4973E-9E78-4CCA-B3DA-F7E2E763D169}"/>
              </a:ext>
            </a:extLst>
          </p:cNvPr>
          <p:cNvGraphicFramePr>
            <a:graphicFrameLocks noGrp="1"/>
          </p:cNvGraphicFramePr>
          <p:nvPr>
            <p:ph idx="1"/>
            <p:extLst>
              <p:ext uri="{D42A27DB-BD31-4B8C-83A1-F6EECF244321}">
                <p14:modId xmlns:p14="http://schemas.microsoft.com/office/powerpoint/2010/main" val="2137272606"/>
              </p:ext>
            </p:extLst>
          </p:nvPr>
        </p:nvGraphicFramePr>
        <p:xfrm>
          <a:off x="838200" y="3572933"/>
          <a:ext cx="10515600" cy="2506135"/>
        </p:xfrm>
        <a:graphic>
          <a:graphicData uri="http://schemas.openxmlformats.org/drawingml/2006/table">
            <a:tbl>
              <a:tblPr firstRow="1" bandRow="1">
                <a:tableStyleId>{5C22544A-7EE6-4342-B048-85BDC9FD1C3A}</a:tableStyleId>
              </a:tblPr>
              <a:tblGrid>
                <a:gridCol w="1261533">
                  <a:extLst>
                    <a:ext uri="{9D8B030D-6E8A-4147-A177-3AD203B41FA5}">
                      <a16:colId xmlns:a16="http://schemas.microsoft.com/office/drawing/2014/main" val="773188517"/>
                    </a:ext>
                  </a:extLst>
                </a:gridCol>
                <a:gridCol w="2743200">
                  <a:extLst>
                    <a:ext uri="{9D8B030D-6E8A-4147-A177-3AD203B41FA5}">
                      <a16:colId xmlns:a16="http://schemas.microsoft.com/office/drawing/2014/main" val="3609999544"/>
                    </a:ext>
                  </a:extLst>
                </a:gridCol>
                <a:gridCol w="6510867">
                  <a:extLst>
                    <a:ext uri="{9D8B030D-6E8A-4147-A177-3AD203B41FA5}">
                      <a16:colId xmlns:a16="http://schemas.microsoft.com/office/drawing/2014/main" val="2290807923"/>
                    </a:ext>
                  </a:extLst>
                </a:gridCol>
              </a:tblGrid>
              <a:tr h="501227">
                <a:tc>
                  <a:txBody>
                    <a:bodyPr/>
                    <a:lstStyle/>
                    <a:p>
                      <a:r>
                        <a:rPr lang="en-US" dirty="0"/>
                        <a:t>Formula</a:t>
                      </a:r>
                    </a:p>
                  </a:txBody>
                  <a:tcPr/>
                </a:tc>
                <a:tc>
                  <a:txBody>
                    <a:bodyPr/>
                    <a:lstStyle/>
                    <a:p>
                      <a:r>
                        <a:rPr lang="en-US" dirty="0"/>
                        <a:t>Spicule Model</a:t>
                      </a:r>
                    </a:p>
                  </a:txBody>
                  <a:tcPr/>
                </a:tc>
                <a:tc>
                  <a:txBody>
                    <a:bodyPr/>
                    <a:lstStyle/>
                    <a:p>
                      <a:r>
                        <a:rPr lang="en-US" dirty="0"/>
                        <a:t>Mathematical Operation</a:t>
                      </a:r>
                    </a:p>
                  </a:txBody>
                  <a:tcPr/>
                </a:tc>
                <a:extLst>
                  <a:ext uri="{0D108BD9-81ED-4DB2-BD59-A6C34878D82A}">
                    <a16:rowId xmlns:a16="http://schemas.microsoft.com/office/drawing/2014/main" val="2697869567"/>
                  </a:ext>
                </a:extLst>
              </a:tr>
              <a:tr h="501227">
                <a:tc>
                  <a:txBody>
                    <a:bodyPr/>
                    <a:lstStyle/>
                    <a:p>
                      <a:pPr algn="ctr"/>
                      <a:r>
                        <a:rPr lang="en-US" dirty="0"/>
                        <a:t>(1)</a:t>
                      </a:r>
                    </a:p>
                  </a:txBody>
                  <a:tcPr/>
                </a:tc>
                <a:tc>
                  <a:txBody>
                    <a:bodyPr/>
                    <a:lstStyle/>
                    <a:p>
                      <a:r>
                        <a:rPr lang="en-US" dirty="0"/>
                        <a:t>Attack Form</a:t>
                      </a:r>
                    </a:p>
                  </a:txBody>
                  <a:tcPr/>
                </a:tc>
                <a:tc>
                  <a:txBody>
                    <a:bodyPr/>
                    <a:lstStyle/>
                    <a:p>
                      <a:r>
                        <a:rPr lang="en-US" sz="1800" b="0" i="1" u="none" strike="noStrike" kern="1200" baseline="0" dirty="0">
                          <a:solidFill>
                            <a:schemeClr val="dk1"/>
                          </a:solidFill>
                          <a:latin typeface="+mn-lt"/>
                          <a:ea typeface="+mn-ea"/>
                          <a:cs typeface="+mn-cs"/>
                        </a:rPr>
                        <a:t>S </a:t>
                      </a:r>
                      <a:r>
                        <a:rPr lang="en-US" sz="2000" b="0" i="1" u="none" strike="noStrike" kern="1200" baseline="-10000" dirty="0">
                          <a:solidFill>
                            <a:schemeClr val="dk1"/>
                          </a:solidFill>
                          <a:latin typeface="+mn-lt"/>
                          <a:ea typeface="+mn-ea"/>
                          <a:cs typeface="+mn-cs"/>
                        </a:rPr>
                        <a:t>Attack Form </a:t>
                      </a:r>
                      <a:r>
                        <a:rPr lang="en-US" sz="2000" b="0" i="0" u="none" strike="noStrike" kern="1200" baseline="-10000" dirty="0">
                          <a:solidFill>
                            <a:schemeClr val="dk1"/>
                          </a:solidFill>
                          <a:latin typeface="+mn-lt"/>
                          <a:ea typeface="+mn-ea"/>
                          <a:cs typeface="+mn-cs"/>
                        </a:rPr>
                        <a:t> </a:t>
                      </a:r>
                      <a:r>
                        <a:rPr lang="en-US" sz="1800" b="0" i="0" u="none" strike="noStrike" kern="1200" baseline="0" dirty="0">
                          <a:solidFill>
                            <a:schemeClr val="dk1"/>
                          </a:solidFill>
                          <a:latin typeface="+mn-lt"/>
                          <a:ea typeface="+mn-ea"/>
                          <a:cs typeface="+mn-cs"/>
                        </a:rPr>
                        <a:t>= </a:t>
                      </a:r>
                      <a:r>
                        <a:rPr lang="en-US" sz="1800" b="0" i="1" u="none" strike="noStrike" kern="1200" baseline="0" dirty="0">
                          <a:solidFill>
                            <a:schemeClr val="dk1"/>
                          </a:solidFill>
                          <a:latin typeface="+mn-lt"/>
                          <a:ea typeface="+mn-ea"/>
                          <a:cs typeface="+mn-cs"/>
                        </a:rPr>
                        <a:t>S </a:t>
                      </a:r>
                      <a:r>
                        <a:rPr lang="en-US" sz="2000" b="0" i="1" u="none" strike="noStrike" kern="1200" baseline="-10000" dirty="0">
                          <a:solidFill>
                            <a:schemeClr val="dk1"/>
                          </a:solidFill>
                          <a:latin typeface="+mn-lt"/>
                          <a:ea typeface="+mn-ea"/>
                          <a:cs typeface="+mn-cs"/>
                        </a:rPr>
                        <a:t>Normal Form </a:t>
                      </a:r>
                      <a:r>
                        <a:rPr lang="en-US" sz="1800" b="0" i="1" u="none" strike="noStrike" kern="1200" baseline="0" dirty="0">
                          <a:solidFill>
                            <a:schemeClr val="dk1"/>
                          </a:solidFill>
                          <a:latin typeface="+mn-lt"/>
                          <a:ea typeface="+mn-ea"/>
                          <a:cs typeface="+mn-cs"/>
                        </a:rPr>
                        <a:t>– S </a:t>
                      </a:r>
                      <a:r>
                        <a:rPr lang="en-US" sz="2000" b="0" i="1" u="none" strike="noStrike" kern="1200" baseline="-10000" dirty="0">
                          <a:solidFill>
                            <a:schemeClr val="dk1"/>
                          </a:solidFill>
                          <a:latin typeface="+mn-lt"/>
                          <a:ea typeface="+mn-ea"/>
                          <a:cs typeface="+mn-cs"/>
                        </a:rPr>
                        <a:t>Change Form</a:t>
                      </a:r>
                      <a:endParaRPr lang="en-US" sz="2000" baseline="-10000" dirty="0"/>
                    </a:p>
                  </a:txBody>
                  <a:tcPr/>
                </a:tc>
                <a:extLst>
                  <a:ext uri="{0D108BD9-81ED-4DB2-BD59-A6C34878D82A}">
                    <a16:rowId xmlns:a16="http://schemas.microsoft.com/office/drawing/2014/main" val="2876648716"/>
                  </a:ext>
                </a:extLst>
              </a:tr>
              <a:tr h="501227">
                <a:tc>
                  <a:txBody>
                    <a:bodyPr/>
                    <a:lstStyle/>
                    <a:p>
                      <a:pPr algn="ctr"/>
                      <a:r>
                        <a:rPr lang="en-US" dirty="0"/>
                        <a:t>(2)</a:t>
                      </a:r>
                    </a:p>
                  </a:txBody>
                  <a:tcPr/>
                </a:tc>
                <a:tc>
                  <a:txBody>
                    <a:bodyPr/>
                    <a:lstStyle/>
                    <a:p>
                      <a:r>
                        <a:rPr lang="en-US" dirty="0"/>
                        <a:t>Observe Form</a:t>
                      </a:r>
                    </a:p>
                  </a:txBody>
                  <a:tcPr/>
                </a:tc>
                <a:tc>
                  <a:txBody>
                    <a:bodyPr/>
                    <a:lstStyle/>
                    <a:p>
                      <a:r>
                        <a:rPr lang="de-DE" sz="1800" b="0" i="1" u="none" strike="noStrike" kern="1200" baseline="0" dirty="0">
                          <a:solidFill>
                            <a:schemeClr val="dk1"/>
                          </a:solidFill>
                          <a:latin typeface="+mn-lt"/>
                          <a:ea typeface="+mn-ea"/>
                          <a:cs typeface="+mn-cs"/>
                        </a:rPr>
                        <a:t>S </a:t>
                      </a:r>
                      <a:r>
                        <a:rPr lang="de-DE" sz="2200" b="0" i="1" u="none" strike="noStrike" kern="1200" baseline="-10000" dirty="0">
                          <a:solidFill>
                            <a:schemeClr val="dk1"/>
                          </a:solidFill>
                          <a:latin typeface="+mn-lt"/>
                          <a:ea typeface="+mn-ea"/>
                          <a:cs typeface="+mn-cs"/>
                        </a:rPr>
                        <a:t>Observe Form </a:t>
                      </a:r>
                      <a:r>
                        <a:rPr lang="de-DE" sz="1800" b="0" i="0" u="none" strike="noStrike" kern="1200" baseline="0" dirty="0">
                          <a:solidFill>
                            <a:schemeClr val="dk1"/>
                          </a:solidFill>
                          <a:latin typeface="+mn-lt"/>
                          <a:ea typeface="+mn-ea"/>
                          <a:cs typeface="+mn-cs"/>
                        </a:rPr>
                        <a:t>= </a:t>
                      </a:r>
                      <a:r>
                        <a:rPr lang="de-DE" sz="1800" b="0" i="1" u="none" strike="noStrike" kern="1200" baseline="0" dirty="0">
                          <a:solidFill>
                            <a:schemeClr val="dk1"/>
                          </a:solidFill>
                          <a:latin typeface="+mn-lt"/>
                          <a:ea typeface="+mn-ea"/>
                          <a:cs typeface="+mn-cs"/>
                        </a:rPr>
                        <a:t>S </a:t>
                      </a:r>
                      <a:r>
                        <a:rPr lang="de-DE" sz="2200" b="0" i="1" u="none" strike="noStrike" kern="1200" baseline="-10000" dirty="0">
                          <a:solidFill>
                            <a:schemeClr val="dk1"/>
                          </a:solidFill>
                          <a:latin typeface="+mn-lt"/>
                          <a:ea typeface="+mn-ea"/>
                          <a:cs typeface="+mn-cs"/>
                        </a:rPr>
                        <a:t>Normal Form </a:t>
                      </a:r>
                      <a:r>
                        <a:rPr lang="de-DE" sz="1800" b="0" i="1" u="none" strike="noStrike" kern="1200" baseline="0" dirty="0">
                          <a:solidFill>
                            <a:schemeClr val="dk1"/>
                          </a:solidFill>
                          <a:latin typeface="+mn-lt"/>
                          <a:ea typeface="+mn-ea"/>
                          <a:cs typeface="+mn-cs"/>
                        </a:rPr>
                        <a:t>– S </a:t>
                      </a:r>
                      <a:r>
                        <a:rPr lang="de-DE" sz="2200" b="0" i="1" u="none" strike="noStrike" kern="1200" baseline="-10000" dirty="0">
                          <a:solidFill>
                            <a:schemeClr val="dk1"/>
                          </a:solidFill>
                          <a:latin typeface="+mn-lt"/>
                          <a:ea typeface="+mn-ea"/>
                          <a:cs typeface="+mn-cs"/>
                        </a:rPr>
                        <a:t>Change Form</a:t>
                      </a:r>
                      <a:endParaRPr lang="en-US" sz="2200" baseline="-10000" dirty="0"/>
                    </a:p>
                  </a:txBody>
                  <a:tcPr/>
                </a:tc>
                <a:extLst>
                  <a:ext uri="{0D108BD9-81ED-4DB2-BD59-A6C34878D82A}">
                    <a16:rowId xmlns:a16="http://schemas.microsoft.com/office/drawing/2014/main" val="2757425299"/>
                  </a:ext>
                </a:extLst>
              </a:tr>
              <a:tr h="501227">
                <a:tc>
                  <a:txBody>
                    <a:bodyPr/>
                    <a:lstStyle/>
                    <a:p>
                      <a:pPr algn="ctr"/>
                      <a:r>
                        <a:rPr lang="en-US" dirty="0"/>
                        <a:t>(3)</a:t>
                      </a:r>
                    </a:p>
                  </a:txBody>
                  <a:tcPr/>
                </a:tc>
                <a:tc>
                  <a:txBody>
                    <a:bodyPr/>
                    <a:lstStyle/>
                    <a:p>
                      <a:r>
                        <a:rPr lang="en-US" dirty="0"/>
                        <a:t>Zero Form</a:t>
                      </a:r>
                    </a:p>
                  </a:txBody>
                  <a:tcPr/>
                </a:tc>
                <a:tc>
                  <a:txBody>
                    <a:bodyPr/>
                    <a:lstStyle/>
                    <a:p>
                      <a:r>
                        <a:rPr lang="en-US" sz="1800" b="0" i="1" u="none" strike="noStrike" kern="1200" baseline="0" dirty="0">
                          <a:solidFill>
                            <a:schemeClr val="dk1"/>
                          </a:solidFill>
                          <a:latin typeface="+mn-lt"/>
                          <a:ea typeface="+mn-ea"/>
                          <a:cs typeface="+mn-cs"/>
                        </a:rPr>
                        <a:t>S </a:t>
                      </a:r>
                      <a:r>
                        <a:rPr lang="en-US" sz="2200" b="0" i="1" u="none" strike="noStrike" kern="1200" baseline="-10000" dirty="0">
                          <a:solidFill>
                            <a:schemeClr val="dk1"/>
                          </a:solidFill>
                          <a:latin typeface="+mn-lt"/>
                          <a:ea typeface="+mn-ea"/>
                          <a:cs typeface="+mn-cs"/>
                        </a:rPr>
                        <a:t>Zero Form </a:t>
                      </a:r>
                      <a:r>
                        <a:rPr lang="en-US" sz="1800" b="0" i="0" u="none" strike="noStrike" kern="1200" baseline="0" dirty="0">
                          <a:solidFill>
                            <a:schemeClr val="dk1"/>
                          </a:solidFill>
                          <a:latin typeface="+mn-lt"/>
                          <a:ea typeface="+mn-ea"/>
                          <a:cs typeface="+mn-cs"/>
                        </a:rPr>
                        <a:t>= </a:t>
                      </a:r>
                      <a:r>
                        <a:rPr lang="en-US" sz="1800" b="0" i="1" u="none" strike="noStrike" kern="1200" baseline="0" dirty="0">
                          <a:solidFill>
                            <a:schemeClr val="dk1"/>
                          </a:solidFill>
                          <a:latin typeface="+mn-lt"/>
                          <a:ea typeface="+mn-ea"/>
                          <a:cs typeface="+mn-cs"/>
                        </a:rPr>
                        <a:t>S </a:t>
                      </a:r>
                      <a:r>
                        <a:rPr lang="en-US" sz="2200" b="0" i="1" u="none" strike="noStrike" kern="1200" baseline="-10000" dirty="0">
                          <a:solidFill>
                            <a:schemeClr val="dk1"/>
                          </a:solidFill>
                          <a:latin typeface="+mn-lt"/>
                          <a:ea typeface="+mn-ea"/>
                          <a:cs typeface="+mn-cs"/>
                        </a:rPr>
                        <a:t>Attack Form </a:t>
                      </a:r>
                      <a:r>
                        <a:rPr lang="en-US" sz="1800" b="0" i="1" u="none" strike="noStrike" kern="1200" baseline="0" dirty="0">
                          <a:solidFill>
                            <a:schemeClr val="dk1"/>
                          </a:solidFill>
                          <a:latin typeface="+mn-lt"/>
                          <a:ea typeface="+mn-ea"/>
                          <a:cs typeface="+mn-cs"/>
                        </a:rPr>
                        <a:t>– S </a:t>
                      </a:r>
                      <a:r>
                        <a:rPr lang="en-US" sz="2200" b="0" i="1" u="none" strike="noStrike" kern="1200" baseline="-10000" dirty="0">
                          <a:solidFill>
                            <a:schemeClr val="dk1"/>
                          </a:solidFill>
                          <a:latin typeface="+mn-lt"/>
                          <a:ea typeface="+mn-ea"/>
                          <a:cs typeface="+mn-cs"/>
                        </a:rPr>
                        <a:t>Observe Form</a:t>
                      </a:r>
                      <a:endParaRPr lang="en-US" sz="2200" baseline="-10000" dirty="0"/>
                    </a:p>
                  </a:txBody>
                  <a:tcPr/>
                </a:tc>
                <a:extLst>
                  <a:ext uri="{0D108BD9-81ED-4DB2-BD59-A6C34878D82A}">
                    <a16:rowId xmlns:a16="http://schemas.microsoft.com/office/drawing/2014/main" val="2646858567"/>
                  </a:ext>
                </a:extLst>
              </a:tr>
              <a:tr h="501227">
                <a:tc>
                  <a:txBody>
                    <a:bodyPr/>
                    <a:lstStyle/>
                    <a:p>
                      <a:pPr algn="ctr"/>
                      <a:r>
                        <a:rPr lang="en-US" dirty="0"/>
                        <a:t>(4)</a:t>
                      </a:r>
                    </a:p>
                  </a:txBody>
                  <a:tcPr/>
                </a:tc>
                <a:tc>
                  <a:txBody>
                    <a:bodyPr/>
                    <a:lstStyle/>
                    <a:p>
                      <a:r>
                        <a:rPr lang="en-US" dirty="0"/>
                        <a:t>Predict Form</a:t>
                      </a:r>
                    </a:p>
                  </a:txBody>
                  <a:tcPr/>
                </a:tc>
                <a:tc>
                  <a:txBody>
                    <a:bodyPr/>
                    <a:lstStyle/>
                    <a:p>
                      <a:r>
                        <a:rPr lang="en-US" sz="1800" b="0" i="1" u="none" strike="noStrike" kern="1200" baseline="0" dirty="0">
                          <a:solidFill>
                            <a:schemeClr val="dk1"/>
                          </a:solidFill>
                          <a:latin typeface="+mn-lt"/>
                          <a:ea typeface="+mn-ea"/>
                          <a:cs typeface="+mn-cs"/>
                        </a:rPr>
                        <a:t>S </a:t>
                      </a:r>
                      <a:r>
                        <a:rPr lang="en-US" sz="2200" b="0" i="1" u="none" strike="noStrike" kern="1200" baseline="-10000" dirty="0">
                          <a:solidFill>
                            <a:schemeClr val="dk1"/>
                          </a:solidFill>
                          <a:latin typeface="+mn-lt"/>
                          <a:ea typeface="+mn-ea"/>
                          <a:cs typeface="+mn-cs"/>
                        </a:rPr>
                        <a:t>Predict Form </a:t>
                      </a:r>
                      <a:r>
                        <a:rPr lang="en-US" sz="1800" b="0" i="0" u="none" strike="noStrike" kern="1200" baseline="0" dirty="0">
                          <a:solidFill>
                            <a:schemeClr val="dk1"/>
                          </a:solidFill>
                          <a:latin typeface="+mn-lt"/>
                          <a:ea typeface="+mn-ea"/>
                          <a:cs typeface="+mn-cs"/>
                        </a:rPr>
                        <a:t>= </a:t>
                      </a:r>
                      <a:r>
                        <a:rPr lang="en-US" sz="1800" b="0" i="1" u="none" strike="noStrike" kern="1200" baseline="0" dirty="0">
                          <a:solidFill>
                            <a:schemeClr val="dk1"/>
                          </a:solidFill>
                          <a:latin typeface="+mn-lt"/>
                          <a:ea typeface="+mn-ea"/>
                          <a:cs typeface="+mn-cs"/>
                        </a:rPr>
                        <a:t>S </a:t>
                      </a:r>
                      <a:r>
                        <a:rPr lang="en-US" sz="2200" b="0" i="1" u="none" strike="noStrike" kern="1200" baseline="-10000" dirty="0">
                          <a:solidFill>
                            <a:schemeClr val="dk1"/>
                          </a:solidFill>
                          <a:latin typeface="+mn-lt"/>
                          <a:ea typeface="+mn-ea"/>
                          <a:cs typeface="+mn-cs"/>
                        </a:rPr>
                        <a:t>Normal Form </a:t>
                      </a:r>
                      <a:r>
                        <a:rPr lang="en-US" sz="1800" b="0" i="1" u="none" strike="noStrike" kern="1200" baseline="0" dirty="0">
                          <a:solidFill>
                            <a:schemeClr val="dk1"/>
                          </a:solidFill>
                          <a:latin typeface="+mn-lt"/>
                          <a:ea typeface="+mn-ea"/>
                          <a:cs typeface="+mn-cs"/>
                        </a:rPr>
                        <a:t>+ S </a:t>
                      </a:r>
                      <a:r>
                        <a:rPr lang="en-US" sz="2200" b="0" i="1" u="none" strike="noStrike" kern="1200" baseline="-10000" dirty="0">
                          <a:solidFill>
                            <a:schemeClr val="dk1"/>
                          </a:solidFill>
                          <a:latin typeface="+mn-lt"/>
                          <a:ea typeface="+mn-ea"/>
                          <a:cs typeface="+mn-cs"/>
                        </a:rPr>
                        <a:t>Attack Form</a:t>
                      </a:r>
                      <a:endParaRPr lang="en-US" sz="2200" baseline="-10000" dirty="0"/>
                    </a:p>
                  </a:txBody>
                  <a:tcPr/>
                </a:tc>
                <a:extLst>
                  <a:ext uri="{0D108BD9-81ED-4DB2-BD59-A6C34878D82A}">
                    <a16:rowId xmlns:a16="http://schemas.microsoft.com/office/drawing/2014/main" val="3643250478"/>
                  </a:ext>
                </a:extLst>
              </a:tr>
            </a:tbl>
          </a:graphicData>
        </a:graphic>
      </p:graphicFrame>
      <p:sp>
        <p:nvSpPr>
          <p:cNvPr id="5" name="Rectangle 4">
            <a:extLst>
              <a:ext uri="{FF2B5EF4-FFF2-40B4-BE49-F238E27FC236}">
                <a16:creationId xmlns:a16="http://schemas.microsoft.com/office/drawing/2014/main" id="{D35B197A-8BB9-4629-B081-26610C05BA99}"/>
              </a:ext>
            </a:extLst>
          </p:cNvPr>
          <p:cNvSpPr/>
          <p:nvPr/>
        </p:nvSpPr>
        <p:spPr>
          <a:xfrm>
            <a:off x="982134" y="1473200"/>
            <a:ext cx="10371666" cy="1692771"/>
          </a:xfrm>
          <a:prstGeom prst="rect">
            <a:avLst/>
          </a:prstGeom>
        </p:spPr>
        <p:txBody>
          <a:bodyPr wrap="square">
            <a:spAutoFit/>
          </a:bodyPr>
          <a:lstStyle/>
          <a:p>
            <a:r>
              <a:rPr lang="en-US" sz="2600" dirty="0"/>
              <a:t>The Spicule model is comprised of six unique states: </a:t>
            </a:r>
            <a:r>
              <a:rPr lang="en-US" sz="2600" i="1" dirty="0"/>
              <a:t>Normal Form</a:t>
            </a:r>
            <a:r>
              <a:rPr lang="en-US" sz="2600" dirty="0"/>
              <a:t>, </a:t>
            </a:r>
            <a:r>
              <a:rPr lang="en-US" sz="2600" i="1" dirty="0"/>
              <a:t>Zero Form</a:t>
            </a:r>
            <a:r>
              <a:rPr lang="en-US" sz="2600" dirty="0"/>
              <a:t>, </a:t>
            </a:r>
            <a:r>
              <a:rPr lang="en-US" sz="2600" i="1" dirty="0"/>
              <a:t>Change Form</a:t>
            </a:r>
            <a:r>
              <a:rPr lang="en-US" sz="2600" dirty="0"/>
              <a:t>, </a:t>
            </a:r>
            <a:r>
              <a:rPr lang="en-US" sz="2600" i="1" dirty="0"/>
              <a:t>Attack Form</a:t>
            </a:r>
            <a:r>
              <a:rPr lang="en-US" sz="2600" dirty="0"/>
              <a:t>, </a:t>
            </a:r>
            <a:r>
              <a:rPr lang="en-US" sz="2600" i="1" dirty="0"/>
              <a:t>Observe Form</a:t>
            </a:r>
            <a:r>
              <a:rPr lang="en-US" sz="2600" dirty="0"/>
              <a:t>, and </a:t>
            </a:r>
            <a:r>
              <a:rPr lang="en-US" sz="2600" i="1" dirty="0"/>
              <a:t>Predict Form</a:t>
            </a:r>
            <a:r>
              <a:rPr lang="en-US" sz="2600" dirty="0"/>
              <a:t>. </a:t>
            </a:r>
          </a:p>
          <a:p>
            <a:r>
              <a:rPr lang="en-US" sz="2600" dirty="0"/>
              <a:t>These forms are generated utilizing the previously discussed vector mathematics. </a:t>
            </a:r>
          </a:p>
        </p:txBody>
      </p:sp>
    </p:spTree>
    <p:extLst>
      <p:ext uri="{BB962C8B-B14F-4D97-AF65-F5344CB8AC3E}">
        <p14:creationId xmlns:p14="http://schemas.microsoft.com/office/powerpoint/2010/main" val="170672902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CCCC19-2483-406A-B873-DDC15C9FA471}"/>
              </a:ext>
            </a:extLst>
          </p:cNvPr>
          <p:cNvSpPr>
            <a:spLocks noGrp="1"/>
          </p:cNvSpPr>
          <p:nvPr>
            <p:ph type="title"/>
          </p:nvPr>
        </p:nvSpPr>
        <p:spPr>
          <a:xfrm>
            <a:off x="838200" y="365126"/>
            <a:ext cx="10515600" cy="837142"/>
          </a:xfrm>
        </p:spPr>
        <p:txBody>
          <a:bodyPr>
            <a:normAutofit/>
          </a:bodyPr>
          <a:lstStyle/>
          <a:p>
            <a:r>
              <a:rPr lang="en-US" sz="3400" b="1" dirty="0"/>
              <a:t>3.3.5.2 Mathematical Properties and Visual Algebra</a:t>
            </a:r>
            <a:endParaRPr lang="en-US" sz="3400" dirty="0"/>
          </a:p>
        </p:txBody>
      </p:sp>
      <p:sp>
        <p:nvSpPr>
          <p:cNvPr id="3" name="Content Placeholder 2">
            <a:extLst>
              <a:ext uri="{FF2B5EF4-FFF2-40B4-BE49-F238E27FC236}">
                <a16:creationId xmlns:a16="http://schemas.microsoft.com/office/drawing/2014/main" id="{E450AD1E-ED14-4633-93B1-B7E10D5AA864}"/>
              </a:ext>
            </a:extLst>
          </p:cNvPr>
          <p:cNvSpPr>
            <a:spLocks noGrp="1"/>
          </p:cNvSpPr>
          <p:nvPr>
            <p:ph idx="1"/>
          </p:nvPr>
        </p:nvSpPr>
        <p:spPr>
          <a:xfrm>
            <a:off x="638355" y="1202268"/>
            <a:ext cx="10990053" cy="4974695"/>
          </a:xfrm>
        </p:spPr>
        <p:txBody>
          <a:bodyPr>
            <a:noAutofit/>
          </a:bodyPr>
          <a:lstStyle/>
          <a:p>
            <a:pPr marL="514350" indent="-514350">
              <a:buFont typeface="+mj-lt"/>
              <a:buAutoNum type="arabicPeriod"/>
            </a:pPr>
            <a:r>
              <a:rPr lang="en-US" sz="2250" i="1" dirty="0"/>
              <a:t>Attack Form </a:t>
            </a:r>
            <a:r>
              <a:rPr lang="en-US" sz="2250" dirty="0"/>
              <a:t>– (created from pre-classification of attack families for the major families of malware) is a classification of a type or family of attacks based on how they change the system over time; may also be stored in a database library of attacks for future use.</a:t>
            </a:r>
          </a:p>
          <a:p>
            <a:pPr marL="514350" indent="-514350">
              <a:buFont typeface="+mj-lt"/>
              <a:buAutoNum type="arabicPeriod"/>
            </a:pPr>
            <a:r>
              <a:rPr lang="en-US" sz="2250" i="1" dirty="0"/>
              <a:t>Observe Form </a:t>
            </a:r>
            <a:r>
              <a:rPr lang="en-US" sz="2250" dirty="0"/>
              <a:t>– (created from pre-classification of attack families from the major families of malware; may or may not be an </a:t>
            </a:r>
            <a:r>
              <a:rPr lang="en-US" sz="2250" i="1" dirty="0"/>
              <a:t>Attack Form</a:t>
            </a:r>
            <a:r>
              <a:rPr lang="en-US" sz="2250" dirty="0"/>
              <a:t>) is  generated by subtracting Spicules at different points in time to see if any change vectors appear; then subtracted with an </a:t>
            </a:r>
            <a:r>
              <a:rPr lang="en-US" sz="2250" i="1" dirty="0"/>
              <a:t>Attack Form </a:t>
            </a:r>
            <a:r>
              <a:rPr lang="en-US" sz="2250" dirty="0"/>
              <a:t>stored in a database to classify the family of attack that is occurring on the system;  stored and used for identification. They are subtracted with a </a:t>
            </a:r>
            <a:r>
              <a:rPr lang="en-US" sz="2250" i="1" dirty="0"/>
              <a:t>Change Form </a:t>
            </a:r>
            <a:r>
              <a:rPr lang="en-US" sz="2250" dirty="0"/>
              <a:t>to classify an attack and thus respond if a </a:t>
            </a:r>
            <a:r>
              <a:rPr lang="en-US" sz="2250" i="1" dirty="0"/>
              <a:t>Zero Form </a:t>
            </a:r>
            <a:r>
              <a:rPr lang="en-US" sz="2250" dirty="0"/>
              <a:t>results from the algebra. </a:t>
            </a:r>
          </a:p>
          <a:p>
            <a:pPr marL="514350" indent="-514350">
              <a:buFont typeface="+mj-lt"/>
              <a:buAutoNum type="arabicPeriod"/>
            </a:pPr>
            <a:r>
              <a:rPr lang="en-US" sz="2250" i="1" dirty="0"/>
              <a:t>Change Form </a:t>
            </a:r>
            <a:r>
              <a:rPr lang="en-US" sz="2250" dirty="0"/>
              <a:t>–is always Spicule at time </a:t>
            </a:r>
            <a:r>
              <a:rPr lang="en-US" sz="2250" i="1" dirty="0"/>
              <a:t>T</a:t>
            </a:r>
            <a:r>
              <a:rPr lang="en-US" sz="2250" baseline="-25000" dirty="0"/>
              <a:t>1</a:t>
            </a:r>
            <a:r>
              <a:rPr lang="en-US" sz="2250" dirty="0"/>
              <a:t> that a </a:t>
            </a:r>
            <a:r>
              <a:rPr lang="en-US" sz="2250" i="1" dirty="0"/>
              <a:t>Normal Form </a:t>
            </a:r>
            <a:r>
              <a:rPr lang="en-US" sz="2250" dirty="0"/>
              <a:t>(at time </a:t>
            </a:r>
            <a:r>
              <a:rPr lang="en-US" sz="2250" i="1" dirty="0"/>
              <a:t>T</a:t>
            </a:r>
            <a:r>
              <a:rPr lang="en-US" sz="2250" baseline="-25000" dirty="0"/>
              <a:t>0</a:t>
            </a:r>
            <a:r>
              <a:rPr lang="en-US" sz="2250" dirty="0"/>
              <a:t>) is subtracted from to calculate the </a:t>
            </a:r>
            <a:r>
              <a:rPr lang="en-US" sz="2250" i="1" dirty="0"/>
              <a:t>Observe Form</a:t>
            </a:r>
            <a:r>
              <a:rPr lang="en-US" sz="2250" dirty="0"/>
              <a:t>. One can detect an attack by using Formula (2) where </a:t>
            </a:r>
            <a:r>
              <a:rPr lang="en-US" sz="2250" i="1" dirty="0"/>
              <a:t>S </a:t>
            </a:r>
            <a:r>
              <a:rPr lang="en-US" sz="2250" dirty="0"/>
              <a:t>is the Spicule.</a:t>
            </a:r>
          </a:p>
          <a:p>
            <a:pPr marL="514350" indent="-514350">
              <a:buFont typeface="+mj-lt"/>
              <a:buAutoNum type="arabicPeriod"/>
            </a:pPr>
            <a:r>
              <a:rPr lang="en-US" sz="2250" i="1" dirty="0"/>
              <a:t>Predict Form </a:t>
            </a:r>
            <a:r>
              <a:rPr lang="en-US" sz="2250" dirty="0"/>
              <a:t>- determines what a system might look like if a given attack from a family of malware is present on the system.;  one method of how  to watch for such an event if it occurs.</a:t>
            </a:r>
          </a:p>
        </p:txBody>
      </p:sp>
    </p:spTree>
    <p:extLst>
      <p:ext uri="{BB962C8B-B14F-4D97-AF65-F5344CB8AC3E}">
        <p14:creationId xmlns:p14="http://schemas.microsoft.com/office/powerpoint/2010/main" val="67797699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A54AB4-94FD-4198-816A-19CECCEAEA68}"/>
              </a:ext>
            </a:extLst>
          </p:cNvPr>
          <p:cNvSpPr>
            <a:spLocks noGrp="1"/>
          </p:cNvSpPr>
          <p:nvPr>
            <p:ph type="title"/>
          </p:nvPr>
        </p:nvSpPr>
        <p:spPr>
          <a:xfrm>
            <a:off x="838200" y="365125"/>
            <a:ext cx="10515600" cy="928837"/>
          </a:xfrm>
        </p:spPr>
        <p:txBody>
          <a:bodyPr>
            <a:normAutofit/>
          </a:bodyPr>
          <a:lstStyle/>
          <a:p>
            <a:r>
              <a:rPr lang="en-US" sz="3400" b="1" dirty="0"/>
              <a:t>3.3.5.2 Mathematical Properties and Visual Algebra</a:t>
            </a:r>
            <a:endParaRPr lang="en-US" sz="3400" dirty="0"/>
          </a:p>
        </p:txBody>
      </p:sp>
      <p:pic>
        <p:nvPicPr>
          <p:cNvPr id="1027" name="Picture 31">
            <a:extLst>
              <a:ext uri="{FF2B5EF4-FFF2-40B4-BE49-F238E27FC236}">
                <a16:creationId xmlns:a16="http://schemas.microsoft.com/office/drawing/2014/main" id="{D2F7CF92-46CD-4EE9-89CF-2CB96BD24A1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9331" y="1972259"/>
            <a:ext cx="9970722" cy="284354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6" name="TextBox 5">
            <a:extLst>
              <a:ext uri="{FF2B5EF4-FFF2-40B4-BE49-F238E27FC236}">
                <a16:creationId xmlns:a16="http://schemas.microsoft.com/office/drawing/2014/main" id="{63385A00-432F-42AC-8A16-527CBED77573}"/>
              </a:ext>
            </a:extLst>
          </p:cNvPr>
          <p:cNvSpPr txBox="1"/>
          <p:nvPr/>
        </p:nvSpPr>
        <p:spPr>
          <a:xfrm flipH="1">
            <a:off x="1715649" y="5524080"/>
            <a:ext cx="9274404" cy="369332"/>
          </a:xfrm>
          <a:prstGeom prst="rect">
            <a:avLst/>
          </a:prstGeom>
          <a:noFill/>
        </p:spPr>
        <p:txBody>
          <a:bodyPr wrap="square" rtlCol="0">
            <a:spAutoFit/>
          </a:bodyPr>
          <a:lstStyle/>
          <a:p>
            <a:r>
              <a:rPr lang="en-US" b="1" dirty="0"/>
              <a:t>Figure 3.6  </a:t>
            </a:r>
            <a:r>
              <a:rPr lang="en-US" dirty="0"/>
              <a:t>Observe Form Algebra</a:t>
            </a:r>
          </a:p>
        </p:txBody>
      </p:sp>
    </p:spTree>
    <p:extLst>
      <p:ext uri="{BB962C8B-B14F-4D97-AF65-F5344CB8AC3E}">
        <p14:creationId xmlns:p14="http://schemas.microsoft.com/office/powerpoint/2010/main" val="75420255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2F0487-FA36-4DC7-9B6A-8FD74C23755D}"/>
              </a:ext>
            </a:extLst>
          </p:cNvPr>
          <p:cNvSpPr>
            <a:spLocks noGrp="1"/>
          </p:cNvSpPr>
          <p:nvPr>
            <p:ph type="title"/>
          </p:nvPr>
        </p:nvSpPr>
        <p:spPr>
          <a:xfrm>
            <a:off x="838200" y="365125"/>
            <a:ext cx="10515600" cy="955675"/>
          </a:xfrm>
        </p:spPr>
        <p:txBody>
          <a:bodyPr>
            <a:normAutofit fontScale="90000"/>
          </a:bodyPr>
          <a:lstStyle/>
          <a:p>
            <a:r>
              <a:rPr lang="en-US" sz="3600" b="1" dirty="0"/>
              <a:t>3.3.6 False Positive, False Negative Mitigation, and Jitter Control in FAST-VM Model  -- FAST-VM Operation</a:t>
            </a:r>
          </a:p>
        </p:txBody>
      </p:sp>
      <p:sp>
        <p:nvSpPr>
          <p:cNvPr id="3" name="Content Placeholder 2">
            <a:extLst>
              <a:ext uri="{FF2B5EF4-FFF2-40B4-BE49-F238E27FC236}">
                <a16:creationId xmlns:a16="http://schemas.microsoft.com/office/drawing/2014/main" id="{7F9B4A4C-344D-4E6A-8247-D0BF8E11D71F}"/>
              </a:ext>
            </a:extLst>
          </p:cNvPr>
          <p:cNvSpPr>
            <a:spLocks noGrp="1"/>
          </p:cNvSpPr>
          <p:nvPr>
            <p:ph idx="1"/>
          </p:nvPr>
        </p:nvSpPr>
        <p:spPr>
          <a:xfrm>
            <a:off x="838200" y="4216399"/>
            <a:ext cx="10693400" cy="2235199"/>
          </a:xfrm>
        </p:spPr>
        <p:txBody>
          <a:bodyPr>
            <a:normAutofit/>
          </a:bodyPr>
          <a:lstStyle/>
          <a:p>
            <a:pPr marL="514350" indent="-514350">
              <a:buFont typeface="+mj-lt"/>
              <a:buAutoNum type="arabicPeriod"/>
            </a:pPr>
            <a:r>
              <a:rPr lang="en-US" sz="2000" dirty="0"/>
              <a:t>Spicules representing state changes at various points in time,</a:t>
            </a:r>
          </a:p>
          <a:p>
            <a:pPr marL="514350" indent="-514350">
              <a:buFont typeface="+mj-lt"/>
              <a:buAutoNum type="arabicPeriod"/>
            </a:pPr>
            <a:r>
              <a:rPr lang="en-US" sz="2000" dirty="0"/>
              <a:t>A velocity equation </a:t>
            </a:r>
            <a:r>
              <a:rPr lang="en-US" sz="2000" dirty="0" err="1"/>
              <a:t>I</a:t>
            </a:r>
            <a:r>
              <a:rPr lang="en-US" sz="2000" i="1" dirty="0" err="1"/>
              <a:t>hI</a:t>
            </a:r>
            <a:r>
              <a:rPr lang="en-US" sz="2000" dirty="0"/>
              <a:t> (magnitude of the transition) that describes the transition speed from </a:t>
            </a:r>
            <a:r>
              <a:rPr lang="en-US" sz="2000" i="1" dirty="0"/>
              <a:t>T</a:t>
            </a:r>
            <a:r>
              <a:rPr lang="en-US" sz="2000" baseline="-25000" dirty="0"/>
              <a:t>0</a:t>
            </a:r>
            <a:r>
              <a:rPr lang="en-US" sz="2000" dirty="0"/>
              <a:t> to </a:t>
            </a:r>
            <a:r>
              <a:rPr lang="en-US" sz="2000" i="1" dirty="0"/>
              <a:t>T</a:t>
            </a:r>
            <a:r>
              <a:rPr lang="en-US" sz="2000" baseline="-25000" dirty="0"/>
              <a:t>1</a:t>
            </a:r>
            <a:r>
              <a:rPr lang="en-US" sz="2000" dirty="0"/>
              <a:t> </a:t>
            </a:r>
          </a:p>
          <a:p>
            <a:pPr marL="514350" indent="-514350">
              <a:buFont typeface="+mj-lt"/>
              <a:buAutoNum type="arabicPeriod"/>
            </a:pPr>
            <a:r>
              <a:rPr lang="en-US" sz="2000" dirty="0"/>
              <a:t>A cumulative </a:t>
            </a:r>
            <a:r>
              <a:rPr lang="en-US" sz="2000" i="1" dirty="0"/>
              <a:t>Attack Form </a:t>
            </a:r>
            <a:r>
              <a:rPr lang="en-US" sz="2000" dirty="0"/>
              <a:t>describing the attack signature for APT summed over time at </a:t>
            </a:r>
            <a:r>
              <a:rPr lang="en-US" sz="2000" i="1" dirty="0"/>
              <a:t>T</a:t>
            </a:r>
            <a:r>
              <a:rPr lang="en-US" sz="2000" baseline="-25000" dirty="0"/>
              <a:t>3</a:t>
            </a:r>
            <a:r>
              <a:rPr lang="en-US" sz="2000" dirty="0"/>
              <a:t> </a:t>
            </a:r>
          </a:p>
          <a:p>
            <a:pPr marL="514350" indent="-514350">
              <a:buFont typeface="+mj-lt"/>
              <a:buAutoNum type="arabicPeriod"/>
            </a:pPr>
            <a:r>
              <a:rPr lang="en-US" sz="2000" dirty="0"/>
              <a:t>A Bayesian probability </a:t>
            </a:r>
            <a:r>
              <a:rPr lang="en-US" sz="2000" i="1" dirty="0"/>
              <a:t>P </a:t>
            </a:r>
            <a:r>
              <a:rPr lang="en-US" sz="2000" dirty="0"/>
              <a:t>based on confidence that the attack signatures are known to be part of the transition attack profile for malware, where </a:t>
            </a:r>
            <a:r>
              <a:rPr lang="en-US" sz="2000" i="1" dirty="0"/>
              <a:t>M</a:t>
            </a:r>
            <a:r>
              <a:rPr lang="en-US" sz="2000" i="1" baseline="-25000" dirty="0"/>
              <a:t>x</a:t>
            </a:r>
            <a:r>
              <a:rPr lang="en-US" sz="2000" i="1" dirty="0"/>
              <a:t> </a:t>
            </a:r>
            <a:r>
              <a:rPr lang="en-US" sz="2000" dirty="0"/>
              <a:t>is malware</a:t>
            </a:r>
          </a:p>
        </p:txBody>
      </p:sp>
      <p:pic>
        <p:nvPicPr>
          <p:cNvPr id="2050" name="Picture 129">
            <a:extLst>
              <a:ext uri="{FF2B5EF4-FFF2-40B4-BE49-F238E27FC236}">
                <a16:creationId xmlns:a16="http://schemas.microsoft.com/office/drawing/2014/main" id="{41C7B5BE-B68E-45C6-9A06-B5639D1592B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93333" y="1610519"/>
            <a:ext cx="8026400" cy="260588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0861089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081F52-9D33-44AB-B291-515C3F9D0C7D}"/>
              </a:ext>
            </a:extLst>
          </p:cNvPr>
          <p:cNvSpPr>
            <a:spLocks noGrp="1"/>
          </p:cNvSpPr>
          <p:nvPr>
            <p:ph type="title"/>
          </p:nvPr>
        </p:nvSpPr>
        <p:spPr>
          <a:xfrm>
            <a:off x="838200" y="365126"/>
            <a:ext cx="10515600" cy="921807"/>
          </a:xfrm>
        </p:spPr>
        <p:txBody>
          <a:bodyPr>
            <a:normAutofit/>
          </a:bodyPr>
          <a:lstStyle/>
          <a:p>
            <a:r>
              <a:rPr lang="en-US" sz="3400" b="1" dirty="0"/>
              <a:t>3.4  Application to Networks</a:t>
            </a:r>
          </a:p>
        </p:txBody>
      </p:sp>
      <p:sp>
        <p:nvSpPr>
          <p:cNvPr id="3" name="Content Placeholder 2">
            <a:extLst>
              <a:ext uri="{FF2B5EF4-FFF2-40B4-BE49-F238E27FC236}">
                <a16:creationId xmlns:a16="http://schemas.microsoft.com/office/drawing/2014/main" id="{555275BF-1716-4EC0-8F3D-1B583A98254A}"/>
              </a:ext>
            </a:extLst>
          </p:cNvPr>
          <p:cNvSpPr>
            <a:spLocks noGrp="1"/>
          </p:cNvSpPr>
          <p:nvPr>
            <p:ph idx="1"/>
          </p:nvPr>
        </p:nvSpPr>
        <p:spPr>
          <a:xfrm>
            <a:off x="838200" y="1490134"/>
            <a:ext cx="10515600" cy="4686829"/>
          </a:xfrm>
        </p:spPr>
        <p:txBody>
          <a:bodyPr>
            <a:normAutofit fontScale="92500" lnSpcReduction="10000"/>
          </a:bodyPr>
          <a:lstStyle/>
          <a:p>
            <a:pPr marL="0" indent="0">
              <a:buNone/>
            </a:pPr>
            <a:r>
              <a:rPr lang="en-US" sz="3000" dirty="0"/>
              <a:t>Main strategies for applying FAST-VM to a network: </a:t>
            </a:r>
          </a:p>
          <a:p>
            <a:pPr marL="514350" indent="-514350">
              <a:buFont typeface="+mj-lt"/>
              <a:buAutoNum type="arabicPeriod"/>
            </a:pPr>
            <a:r>
              <a:rPr lang="en-US" dirty="0"/>
              <a:t>Consider each host’s Spicule to be a vector on a larger “network spicule.” This is useful for detecting attacks that affect many machines on a network at once. </a:t>
            </a:r>
          </a:p>
          <a:p>
            <a:pPr marL="514350" indent="-514350">
              <a:buFont typeface="+mj-lt"/>
              <a:buAutoNum type="arabicPeriod"/>
            </a:pPr>
            <a:r>
              <a:rPr lang="en-US" dirty="0"/>
              <a:t>Make a web of Spicules and analyze them all simultaneously. A standard network diagram can be adapted by replacing each system with a Spicule. </a:t>
            </a:r>
          </a:p>
          <a:p>
            <a:pPr marL="514350" indent="-514350">
              <a:buFont typeface="+mj-lt"/>
              <a:buAutoNum type="arabicPeriod"/>
            </a:pPr>
            <a:r>
              <a:rPr lang="en-US" dirty="0"/>
              <a:t>Deploy FAST-VM only on outward-facing gateways. This saves computational power because FAST-VM is not running on each host. It also reduces the workload for the admin because there are fewer Spicules to inspect. It would be effective at blocking external threats; however, it is not effective at detecting threats originating within the network.</a:t>
            </a:r>
          </a:p>
          <a:p>
            <a:pPr marL="0" indent="0">
              <a:buNone/>
            </a:pPr>
            <a:endParaRPr lang="en-US" dirty="0"/>
          </a:p>
        </p:txBody>
      </p:sp>
    </p:spTree>
    <p:extLst>
      <p:ext uri="{BB962C8B-B14F-4D97-AF65-F5344CB8AC3E}">
        <p14:creationId xmlns:p14="http://schemas.microsoft.com/office/powerpoint/2010/main" val="419410799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A626DD-DF06-433A-9E74-7B14C34C9986}"/>
              </a:ext>
            </a:extLst>
          </p:cNvPr>
          <p:cNvSpPr>
            <a:spLocks noGrp="1"/>
          </p:cNvSpPr>
          <p:nvPr>
            <p:ph type="title"/>
          </p:nvPr>
        </p:nvSpPr>
        <p:spPr>
          <a:xfrm>
            <a:off x="838200" y="365126"/>
            <a:ext cx="10515600" cy="752474"/>
          </a:xfrm>
        </p:spPr>
        <p:txBody>
          <a:bodyPr>
            <a:normAutofit/>
          </a:bodyPr>
          <a:lstStyle/>
          <a:p>
            <a:r>
              <a:rPr lang="en-US" sz="3400" b="1" dirty="0"/>
              <a:t>3.4.1  State Variables</a:t>
            </a:r>
          </a:p>
        </p:txBody>
      </p:sp>
      <p:sp>
        <p:nvSpPr>
          <p:cNvPr id="3" name="Content Placeholder 2">
            <a:extLst>
              <a:ext uri="{FF2B5EF4-FFF2-40B4-BE49-F238E27FC236}">
                <a16:creationId xmlns:a16="http://schemas.microsoft.com/office/drawing/2014/main" id="{958E9711-55CF-489F-AE24-BBF63C522933}"/>
              </a:ext>
            </a:extLst>
          </p:cNvPr>
          <p:cNvSpPr>
            <a:spLocks noGrp="1"/>
          </p:cNvSpPr>
          <p:nvPr>
            <p:ph idx="1"/>
          </p:nvPr>
        </p:nvSpPr>
        <p:spPr>
          <a:xfrm>
            <a:off x="838200" y="1117600"/>
            <a:ext cx="10515600" cy="5059363"/>
          </a:xfrm>
        </p:spPr>
        <p:txBody>
          <a:bodyPr>
            <a:normAutofit/>
          </a:bodyPr>
          <a:lstStyle/>
          <a:p>
            <a:pPr marL="0" indent="0">
              <a:buNone/>
            </a:pPr>
            <a:r>
              <a:rPr lang="en-US" sz="2600" dirty="0"/>
              <a:t>FAST-VM relies on a list of state variables to create its Spicules and display information to the user. For FAST-VM to be useful, these state variables need to be well thought-out, specific attributes of a system that can be measured and analyzed. In practice application, FAST-VM procedures can be used in various industries and real-world scenarios: cars, medical devices, unmanned aircraft, and of course, personal computers and networks. </a:t>
            </a:r>
          </a:p>
          <a:p>
            <a:r>
              <a:rPr lang="en-US" sz="2400" dirty="0"/>
              <a:t>Table 3.3 - individual computers and computer networks (pp. 58-59)</a:t>
            </a:r>
          </a:p>
          <a:p>
            <a:r>
              <a:rPr lang="en-US" sz="2400" dirty="0"/>
              <a:t>Table 3.4 –Automobile and truck Can ID systems (p. 59)</a:t>
            </a:r>
          </a:p>
          <a:p>
            <a:r>
              <a:rPr lang="en-US" sz="2400" dirty="0"/>
              <a:t>Table 3.5 – Network protocols (p. 59)</a:t>
            </a:r>
          </a:p>
          <a:p>
            <a:r>
              <a:rPr lang="en-US" sz="2400" dirty="0"/>
              <a:t>Table 3.6 – Internet-connected medical devices (p. 60)</a:t>
            </a:r>
          </a:p>
          <a:p>
            <a:r>
              <a:rPr lang="en-US" sz="2400" dirty="0"/>
              <a:t>Table 3.7 – Armed unmanned aircraft systems (p. 60)</a:t>
            </a:r>
          </a:p>
          <a:p>
            <a:r>
              <a:rPr lang="en-US" sz="2400" dirty="0"/>
              <a:t>Table 3.8 – Disk drives / storage devices (p. 61)</a:t>
            </a:r>
          </a:p>
        </p:txBody>
      </p:sp>
    </p:spTree>
    <p:extLst>
      <p:ext uri="{BB962C8B-B14F-4D97-AF65-F5344CB8AC3E}">
        <p14:creationId xmlns:p14="http://schemas.microsoft.com/office/powerpoint/2010/main" val="74034534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5B0C16-6BDD-4997-8562-D445707F747F}"/>
              </a:ext>
            </a:extLst>
          </p:cNvPr>
          <p:cNvSpPr>
            <a:spLocks noGrp="1"/>
          </p:cNvSpPr>
          <p:nvPr>
            <p:ph type="title"/>
          </p:nvPr>
        </p:nvSpPr>
        <p:spPr>
          <a:xfrm>
            <a:off x="838200" y="365125"/>
            <a:ext cx="10515600" cy="1006475"/>
          </a:xfrm>
        </p:spPr>
        <p:txBody>
          <a:bodyPr>
            <a:normAutofit/>
          </a:bodyPr>
          <a:lstStyle/>
          <a:p>
            <a:r>
              <a:rPr lang="en-US" sz="3600" b="1" dirty="0"/>
              <a:t>3.5 Conclusion</a:t>
            </a:r>
          </a:p>
        </p:txBody>
      </p:sp>
      <p:sp>
        <p:nvSpPr>
          <p:cNvPr id="3" name="Content Placeholder 2">
            <a:extLst>
              <a:ext uri="{FF2B5EF4-FFF2-40B4-BE49-F238E27FC236}">
                <a16:creationId xmlns:a16="http://schemas.microsoft.com/office/drawing/2014/main" id="{180CCC47-DDC1-4391-850F-4998F3AD5F50}"/>
              </a:ext>
            </a:extLst>
          </p:cNvPr>
          <p:cNvSpPr>
            <a:spLocks noGrp="1"/>
          </p:cNvSpPr>
          <p:nvPr>
            <p:ph idx="1"/>
          </p:nvPr>
        </p:nvSpPr>
        <p:spPr>
          <a:xfrm>
            <a:off x="838199" y="1253067"/>
            <a:ext cx="10761133" cy="4923896"/>
          </a:xfrm>
        </p:spPr>
        <p:txBody>
          <a:bodyPr>
            <a:noAutofit/>
          </a:bodyPr>
          <a:lstStyle/>
          <a:p>
            <a:r>
              <a:rPr lang="en-US" sz="2500" dirty="0"/>
              <a:t>In conclusion, computer security and the detection of APTs is vital to strong e-commerce, military defense, aerospace, healthcare, financial institutions, and manufacturing industries [2–5].  </a:t>
            </a:r>
          </a:p>
          <a:p>
            <a:r>
              <a:rPr lang="en-US" sz="2500" dirty="0"/>
              <a:t>Current automated systems are restricted in the ability to recognize unusual states or attack states anomalies thus requiring a human analyst. Yet humans have limited ability to consistently and effectively sift through large amounts of data which are the proficiency of computerized automated systems [4]. </a:t>
            </a:r>
          </a:p>
          <a:p>
            <a:r>
              <a:rPr lang="en-US" sz="2500" dirty="0"/>
              <a:t>As cyber-crimes against business and society increase, automated systems to supplement human analysis are required to ensure safe secure networks and technologies [2, 3]. </a:t>
            </a:r>
          </a:p>
          <a:p>
            <a:r>
              <a:rPr lang="en-US" sz="2500" dirty="0"/>
              <a:t>Prior research revealed limitations of traditional Intrusion Detection Systems (IDS) in the areas of human error, cost, and high error-rates due to large volumes of data being processed [2–9].</a:t>
            </a:r>
          </a:p>
        </p:txBody>
      </p:sp>
    </p:spTree>
    <p:extLst>
      <p:ext uri="{BB962C8B-B14F-4D97-AF65-F5344CB8AC3E}">
        <p14:creationId xmlns:p14="http://schemas.microsoft.com/office/powerpoint/2010/main" val="206057267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42CC2C-AF74-4720-BBE5-BB81DE21AB83}"/>
              </a:ext>
            </a:extLst>
          </p:cNvPr>
          <p:cNvSpPr>
            <a:spLocks noGrp="1"/>
          </p:cNvSpPr>
          <p:nvPr>
            <p:ph type="title"/>
          </p:nvPr>
        </p:nvSpPr>
        <p:spPr>
          <a:xfrm>
            <a:off x="838200" y="365125"/>
            <a:ext cx="10515600" cy="955675"/>
          </a:xfrm>
        </p:spPr>
        <p:txBody>
          <a:bodyPr>
            <a:normAutofit/>
          </a:bodyPr>
          <a:lstStyle/>
          <a:p>
            <a:r>
              <a:rPr lang="en-US" sz="3600" b="1" dirty="0"/>
              <a:t>3.5 Conclusion</a:t>
            </a:r>
          </a:p>
        </p:txBody>
      </p:sp>
      <p:sp>
        <p:nvSpPr>
          <p:cNvPr id="3" name="Content Placeholder 2">
            <a:extLst>
              <a:ext uri="{FF2B5EF4-FFF2-40B4-BE49-F238E27FC236}">
                <a16:creationId xmlns:a16="http://schemas.microsoft.com/office/drawing/2014/main" id="{98104F1B-3036-4546-921B-2167226750D3}"/>
              </a:ext>
            </a:extLst>
          </p:cNvPr>
          <p:cNvSpPr>
            <a:spLocks noGrp="1"/>
          </p:cNvSpPr>
          <p:nvPr>
            <p:ph idx="1"/>
          </p:nvPr>
        </p:nvSpPr>
        <p:spPr>
          <a:xfrm>
            <a:off x="838200" y="1320800"/>
            <a:ext cx="10515600" cy="4856163"/>
          </a:xfrm>
        </p:spPr>
        <p:txBody>
          <a:bodyPr>
            <a:noAutofit/>
          </a:bodyPr>
          <a:lstStyle/>
          <a:p>
            <a:r>
              <a:rPr lang="en-US" sz="2500" dirty="0"/>
              <a:t>These findings and the information provided in this chapter support the need for alternative automated approaches to pattern recognition such as the FAST-VM for better analysis of real or perceived APT attack and present new technology [2,3,5-9].</a:t>
            </a:r>
          </a:p>
          <a:p>
            <a:r>
              <a:rPr lang="en-US" sz="2500" dirty="0"/>
              <a:t>The Finite Angular State Velocity Machine (FAST-VM) models and analyzes large amounts of state information over a temporal space. Prior development of the technology revealed capabilities of the FAST-VM to analyze 10,000,000 state variable vectors in around 24 </a:t>
            </a:r>
            <a:r>
              <a:rPr lang="en-US" sz="2500" i="1" dirty="0" err="1"/>
              <a:t>m</a:t>
            </a:r>
            <a:r>
              <a:rPr lang="en-US" sz="2500" dirty="0" err="1"/>
              <a:t>s.</a:t>
            </a:r>
            <a:r>
              <a:rPr lang="en-US" sz="2500" dirty="0"/>
              <a:t> This demonstrates the application of “big data” to the area of cyber security. FAST-VM also unifies the three major areas of IDS (anomaly, misuse, and specification) into a single model. </a:t>
            </a:r>
          </a:p>
          <a:p>
            <a:r>
              <a:rPr lang="en-US" sz="2500" dirty="0"/>
              <a:t>The FAST- VM mathematical analysis engine has  great computational possibilities in prediction, classification, and detection, but has never been instrumented to a system’s state variables; hence the need for further research.</a:t>
            </a:r>
          </a:p>
        </p:txBody>
      </p:sp>
    </p:spTree>
    <p:extLst>
      <p:ext uri="{BB962C8B-B14F-4D97-AF65-F5344CB8AC3E}">
        <p14:creationId xmlns:p14="http://schemas.microsoft.com/office/powerpoint/2010/main" val="25934775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25426D-152A-40FE-A146-DAC369D90472}"/>
              </a:ext>
            </a:extLst>
          </p:cNvPr>
          <p:cNvSpPr>
            <a:spLocks noGrp="1"/>
          </p:cNvSpPr>
          <p:nvPr>
            <p:ph type="title"/>
          </p:nvPr>
        </p:nvSpPr>
        <p:spPr/>
        <p:txBody>
          <a:bodyPr>
            <a:normAutofit fontScale="90000"/>
          </a:bodyPr>
          <a:lstStyle/>
          <a:p>
            <a:pPr algn="ctr"/>
            <a:r>
              <a:rPr lang="en-US" b="1" dirty="0"/>
              <a:t>3.1 Identification and Significance of the Problem.</a:t>
            </a:r>
            <a:br>
              <a:rPr lang="en-US" b="1" dirty="0"/>
            </a:br>
            <a:r>
              <a:rPr lang="en-US" sz="3900" b="1" dirty="0"/>
              <a:t>3.1.1 Introduction</a:t>
            </a:r>
          </a:p>
        </p:txBody>
      </p:sp>
      <p:sp>
        <p:nvSpPr>
          <p:cNvPr id="3" name="Content Placeholder 2">
            <a:extLst>
              <a:ext uri="{FF2B5EF4-FFF2-40B4-BE49-F238E27FC236}">
                <a16:creationId xmlns:a16="http://schemas.microsoft.com/office/drawing/2014/main" id="{D699B828-80E6-4F04-B86B-66E9963A2EFD}"/>
              </a:ext>
            </a:extLst>
          </p:cNvPr>
          <p:cNvSpPr>
            <a:spLocks noGrp="1"/>
          </p:cNvSpPr>
          <p:nvPr>
            <p:ph idx="1"/>
          </p:nvPr>
        </p:nvSpPr>
        <p:spPr>
          <a:xfrm>
            <a:off x="838200" y="2098623"/>
            <a:ext cx="10515600" cy="4078340"/>
          </a:xfrm>
        </p:spPr>
        <p:txBody>
          <a:bodyPr>
            <a:normAutofit/>
          </a:bodyPr>
          <a:lstStyle/>
          <a:p>
            <a:pPr marL="0" indent="0">
              <a:buNone/>
            </a:pPr>
            <a:r>
              <a:rPr lang="en-US" sz="2600" dirty="0"/>
              <a:t>Computers are an integral part of our society. With the growth of e-commerce, strong computer security is essential to the stability of our economy. Secure computer systems are no longer preferred, but vital. Computer security efforts are engaged in an asymmetric fight against an enemy comprised of thousands of both independent and interrelated actors on an incredible number of fronts across a grand surface area [1]. Given the asymmetry, it is inefficient and impractical for analysts to manually investigate each new attack [2].  While this is true for the general case of known attacks, it is especially true for Advanced Persistent Threats (APTs). </a:t>
            </a:r>
          </a:p>
        </p:txBody>
      </p:sp>
    </p:spTree>
    <p:extLst>
      <p:ext uri="{BB962C8B-B14F-4D97-AF65-F5344CB8AC3E}">
        <p14:creationId xmlns:p14="http://schemas.microsoft.com/office/powerpoint/2010/main" val="88164869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422CEE-C828-49E1-880F-88354886425F}"/>
              </a:ext>
            </a:extLst>
          </p:cNvPr>
          <p:cNvSpPr>
            <a:spLocks noGrp="1"/>
          </p:cNvSpPr>
          <p:nvPr>
            <p:ph type="title"/>
          </p:nvPr>
        </p:nvSpPr>
        <p:spPr>
          <a:xfrm>
            <a:off x="838200" y="365126"/>
            <a:ext cx="10515600" cy="921808"/>
          </a:xfrm>
        </p:spPr>
        <p:txBody>
          <a:bodyPr>
            <a:normAutofit/>
          </a:bodyPr>
          <a:lstStyle/>
          <a:p>
            <a:r>
              <a:rPr lang="en-US" sz="3600" b="1" dirty="0"/>
              <a:t>References</a:t>
            </a:r>
          </a:p>
        </p:txBody>
      </p:sp>
      <p:sp>
        <p:nvSpPr>
          <p:cNvPr id="3" name="Content Placeholder 2">
            <a:extLst>
              <a:ext uri="{FF2B5EF4-FFF2-40B4-BE49-F238E27FC236}">
                <a16:creationId xmlns:a16="http://schemas.microsoft.com/office/drawing/2014/main" id="{F57A01C6-C16A-4BD2-8919-8CB547C03D4F}"/>
              </a:ext>
            </a:extLst>
          </p:cNvPr>
          <p:cNvSpPr>
            <a:spLocks noGrp="1"/>
          </p:cNvSpPr>
          <p:nvPr>
            <p:ph idx="1"/>
          </p:nvPr>
        </p:nvSpPr>
        <p:spPr>
          <a:xfrm>
            <a:off x="838200" y="1286934"/>
            <a:ext cx="10515600" cy="4890029"/>
          </a:xfrm>
        </p:spPr>
        <p:txBody>
          <a:bodyPr>
            <a:normAutofit fontScale="92500"/>
          </a:bodyPr>
          <a:lstStyle/>
          <a:p>
            <a:pPr marL="0" indent="0">
              <a:buNone/>
            </a:pPr>
            <a:r>
              <a:rPr lang="en-US" sz="2400" dirty="0"/>
              <a:t>1. Turner, J. (2016, September). </a:t>
            </a:r>
            <a:r>
              <a:rPr lang="en-US" sz="2400" i="1" dirty="0"/>
              <a:t>Seeing the unseen—Detecting the advanced persistent threat </a:t>
            </a:r>
            <a:r>
              <a:rPr lang="en-US" sz="2400" dirty="0"/>
              <a:t>[Webcast]. Dell SecureWorks Insights. Retrieved from https://www.secureworks.com/ resources/</a:t>
            </a:r>
            <a:r>
              <a:rPr lang="en-US" sz="2400" dirty="0" err="1"/>
              <a:t>wc</a:t>
            </a:r>
            <a:r>
              <a:rPr lang="en-US" sz="2400" dirty="0"/>
              <a:t>-detecting-the-advanced-persistent-threat </a:t>
            </a:r>
          </a:p>
          <a:p>
            <a:pPr marL="0" indent="0">
              <a:buNone/>
            </a:pPr>
            <a:r>
              <a:rPr lang="en-US" sz="2400" dirty="0"/>
              <a:t>2. Vert, G., </a:t>
            </a:r>
            <a:r>
              <a:rPr lang="en-US" sz="2400" dirty="0" err="1"/>
              <a:t>Gonen</a:t>
            </a:r>
            <a:r>
              <a:rPr lang="en-US" sz="2400" dirty="0"/>
              <a:t>, B., &amp; Brown, J. (2014). A theoretical model for detection of advanced persistent threat in networks and systems using a finite angular state velocity machine (FAST- VM). </a:t>
            </a:r>
            <a:r>
              <a:rPr lang="en-US" sz="2400" i="1" dirty="0"/>
              <a:t>International Journal of Computer Science and Application, 3</a:t>
            </a:r>
            <a:r>
              <a:rPr lang="en-US" sz="2400" dirty="0"/>
              <a:t>(2), 63. </a:t>
            </a:r>
          </a:p>
          <a:p>
            <a:pPr marL="0" indent="0">
              <a:buNone/>
            </a:pPr>
            <a:r>
              <a:rPr lang="en-US" sz="2400" dirty="0"/>
              <a:t>3. Dell SecureWorks. (2016, September). </a:t>
            </a:r>
            <a:r>
              <a:rPr lang="en-US" sz="2400" i="1" dirty="0"/>
              <a:t>Advanced persistent threats: Learn the ABCs of APTs – Part I</a:t>
            </a:r>
            <a:r>
              <a:rPr lang="en-US" sz="2400" dirty="0"/>
              <a:t>. Dell SecureWorks Insights. Retrieved fromhttps://www.secureworks.com/blog/ advanced-persistent-threats-apt-a </a:t>
            </a:r>
          </a:p>
          <a:p>
            <a:pPr marL="0" indent="0">
              <a:buNone/>
            </a:pPr>
            <a:r>
              <a:rPr lang="en-US" sz="2400" dirty="0"/>
              <a:t>4. </a:t>
            </a:r>
            <a:r>
              <a:rPr lang="en-US" sz="2400" dirty="0" err="1"/>
              <a:t>Daly,M</a:t>
            </a:r>
            <a:r>
              <a:rPr lang="en-US" sz="2400" dirty="0"/>
              <a:t>. K. (2009, November). </a:t>
            </a:r>
            <a:r>
              <a:rPr lang="en-US" sz="2400" i="1" dirty="0"/>
              <a:t>Advanced persistent threat (or informational force operations)</a:t>
            </a:r>
            <a:r>
              <a:rPr lang="en-US" sz="2400" dirty="0"/>
              <a:t>. </a:t>
            </a:r>
            <a:r>
              <a:rPr lang="en-US" sz="2400" dirty="0" err="1"/>
              <a:t>Usenix</a:t>
            </a:r>
            <a:r>
              <a:rPr lang="en-US" sz="2400" dirty="0"/>
              <a:t>. </a:t>
            </a:r>
          </a:p>
          <a:p>
            <a:pPr marL="0" indent="0">
              <a:buNone/>
            </a:pPr>
            <a:r>
              <a:rPr lang="en-US" sz="2400" dirty="0"/>
              <a:t>5. Ramsey, J. R. (2016). </a:t>
            </a:r>
            <a:r>
              <a:rPr lang="en-US" sz="2400" i="1" dirty="0"/>
              <a:t>Who advanced persistent threat actors are targeting </a:t>
            </a:r>
            <a:r>
              <a:rPr lang="en-US" sz="2400" dirty="0"/>
              <a:t>[Video]. Dell SecureWorks Insights. Retrieved from https://www.secureworks.com/resources/vd-who-apt- actors-are-targeting </a:t>
            </a:r>
          </a:p>
          <a:p>
            <a:pPr marL="0" indent="0">
              <a:buNone/>
            </a:pPr>
            <a:endParaRPr lang="en-US" dirty="0"/>
          </a:p>
        </p:txBody>
      </p:sp>
    </p:spTree>
    <p:extLst>
      <p:ext uri="{BB962C8B-B14F-4D97-AF65-F5344CB8AC3E}">
        <p14:creationId xmlns:p14="http://schemas.microsoft.com/office/powerpoint/2010/main" val="401867759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469AE2-6366-45E2-97C0-55F92DF4B039}"/>
              </a:ext>
            </a:extLst>
          </p:cNvPr>
          <p:cNvSpPr>
            <a:spLocks noGrp="1"/>
          </p:cNvSpPr>
          <p:nvPr>
            <p:ph type="title"/>
          </p:nvPr>
        </p:nvSpPr>
        <p:spPr>
          <a:xfrm>
            <a:off x="838200" y="365125"/>
            <a:ext cx="10515600" cy="1006475"/>
          </a:xfrm>
        </p:spPr>
        <p:txBody>
          <a:bodyPr>
            <a:normAutofit/>
          </a:bodyPr>
          <a:lstStyle/>
          <a:p>
            <a:r>
              <a:rPr lang="en-US" sz="3600" b="1" dirty="0"/>
              <a:t>References</a:t>
            </a:r>
          </a:p>
        </p:txBody>
      </p:sp>
      <p:sp>
        <p:nvSpPr>
          <p:cNvPr id="3" name="Content Placeholder 2">
            <a:extLst>
              <a:ext uri="{FF2B5EF4-FFF2-40B4-BE49-F238E27FC236}">
                <a16:creationId xmlns:a16="http://schemas.microsoft.com/office/drawing/2014/main" id="{6BCFDBA3-8679-458E-AB18-C749868C3EA9}"/>
              </a:ext>
            </a:extLst>
          </p:cNvPr>
          <p:cNvSpPr>
            <a:spLocks noGrp="1"/>
          </p:cNvSpPr>
          <p:nvPr>
            <p:ph idx="1"/>
          </p:nvPr>
        </p:nvSpPr>
        <p:spPr>
          <a:xfrm>
            <a:off x="838200" y="1371600"/>
            <a:ext cx="10727267" cy="4805363"/>
          </a:xfrm>
        </p:spPr>
        <p:txBody>
          <a:bodyPr>
            <a:noAutofit/>
          </a:bodyPr>
          <a:lstStyle/>
          <a:p>
            <a:pPr marL="0" indent="0">
              <a:buNone/>
            </a:pPr>
            <a:r>
              <a:rPr lang="en-US" sz="2200" dirty="0"/>
              <a:t>6. </a:t>
            </a:r>
            <a:r>
              <a:rPr lang="en-US" sz="2200" dirty="0" err="1"/>
              <a:t>Scarfone</a:t>
            </a:r>
            <a:r>
              <a:rPr lang="en-US" sz="2200" dirty="0"/>
              <a:t>, K., &amp; Mell, P. (2012). </a:t>
            </a:r>
            <a:r>
              <a:rPr lang="en-US" sz="2200" i="1" dirty="0"/>
              <a:t>Guide to intrusion detection and prevention systems (IDPS) </a:t>
            </a:r>
            <a:r>
              <a:rPr lang="en-US" sz="2200" dirty="0"/>
              <a:t>(pp. 800–894). Computer Security and Resource Center, National Institute of Standards and Technology. </a:t>
            </a:r>
          </a:p>
          <a:p>
            <a:pPr marL="0" indent="0">
              <a:buNone/>
            </a:pPr>
            <a:r>
              <a:rPr lang="en-US" sz="2200" dirty="0"/>
              <a:t>7. </a:t>
            </a:r>
            <a:r>
              <a:rPr lang="en-US" sz="2200" dirty="0" err="1"/>
              <a:t>Kareev</a:t>
            </a:r>
            <a:r>
              <a:rPr lang="en-US" sz="2200" dirty="0"/>
              <a:t>, Y., Fiedler, K., &amp; </a:t>
            </a:r>
            <a:r>
              <a:rPr lang="en-US" sz="2200" dirty="0" err="1"/>
              <a:t>Avrahami</a:t>
            </a:r>
            <a:r>
              <a:rPr lang="en-US" sz="2200" dirty="0"/>
              <a:t>, J. (2009). Base rates, contingencies, and prediction behavior. </a:t>
            </a:r>
            <a:r>
              <a:rPr lang="en-US" sz="2200" i="1" dirty="0"/>
              <a:t>Journal of Experimental Psychology: Learning, Memory, and Cognition, 35</a:t>
            </a:r>
            <a:r>
              <a:rPr lang="en-US" sz="2200" dirty="0"/>
              <a:t>(2), 371– 380. </a:t>
            </a:r>
          </a:p>
          <a:p>
            <a:pPr marL="0" indent="0">
              <a:buNone/>
            </a:pPr>
            <a:r>
              <a:rPr lang="en-US" sz="2200" dirty="0"/>
              <a:t>8. MacDonald, N. (2010, May). </a:t>
            </a:r>
            <a:r>
              <a:rPr lang="en-US" sz="2200" i="1" dirty="0"/>
              <a:t>The future of information security is context aware and adaptive</a:t>
            </a:r>
            <a:r>
              <a:rPr lang="en-US" sz="2200" dirty="0"/>
              <a:t>. Stamford, CT: Gartner Research. </a:t>
            </a:r>
          </a:p>
          <a:p>
            <a:pPr marL="0" indent="0">
              <a:buNone/>
            </a:pPr>
            <a:r>
              <a:rPr lang="en-US" sz="2200" dirty="0"/>
              <a:t>9. Othman, Z. A., Baker, A. A., &amp; </a:t>
            </a:r>
            <a:r>
              <a:rPr lang="en-US" sz="2200" dirty="0" err="1"/>
              <a:t>Estubal</a:t>
            </a:r>
            <a:r>
              <a:rPr lang="en-US" sz="2200" dirty="0"/>
              <a:t>, I. (2010, December). Improving signature detection classification model using features selection based on customized features. In </a:t>
            </a:r>
            <a:r>
              <a:rPr lang="en-US" sz="2200" i="1" dirty="0"/>
              <a:t>2010 10th international conference on intelligent systems design and applications (ISDA)</a:t>
            </a:r>
            <a:r>
              <a:rPr lang="en-US" sz="2200" dirty="0"/>
              <a:t>. </a:t>
            </a:r>
            <a:r>
              <a:rPr lang="en-US" sz="2200" dirty="0" err="1"/>
              <a:t>doi</a:t>
            </a:r>
            <a:r>
              <a:rPr lang="en-US" sz="2200" dirty="0"/>
              <a:t>: 10.1109/ISDA.2010.5687051 </a:t>
            </a:r>
          </a:p>
          <a:p>
            <a:pPr marL="0" indent="0" eaLnBrk="0" hangingPunct="0">
              <a:buNone/>
            </a:pPr>
            <a:r>
              <a:rPr lang="en-US" sz="2100" dirty="0"/>
              <a:t>20. Vert,  G.,  Gourd,  J.,  &amp;  </a:t>
            </a:r>
            <a:r>
              <a:rPr lang="en-US" sz="2100" dirty="0" err="1"/>
              <a:t>Iyengar</a:t>
            </a:r>
            <a:r>
              <a:rPr lang="en-US" sz="2100" dirty="0"/>
              <a:t>,  S.  S.  (2010,  November).  Application  of  context to fast contextually based spatial authentication utilizing the spicule and spatial autocorrelation. In:	 A</a:t>
            </a:r>
            <a:r>
              <a:rPr lang="en-US" sz="2100" i="1" dirty="0"/>
              <a:t>ir force global strike symposium cyber research workshop</a:t>
            </a:r>
            <a:r>
              <a:rPr lang="en-US" sz="2100" dirty="0"/>
              <a:t>, Shreveport, LA.</a:t>
            </a:r>
          </a:p>
          <a:p>
            <a:pPr marL="0" indent="0">
              <a:buNone/>
            </a:pPr>
            <a:endParaRPr lang="en-US" sz="2200" dirty="0"/>
          </a:p>
        </p:txBody>
      </p:sp>
    </p:spTree>
    <p:extLst>
      <p:ext uri="{BB962C8B-B14F-4D97-AF65-F5344CB8AC3E}">
        <p14:creationId xmlns:p14="http://schemas.microsoft.com/office/powerpoint/2010/main" val="54151767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BDDA44-7181-421A-B111-5134A604B778}"/>
              </a:ext>
            </a:extLst>
          </p:cNvPr>
          <p:cNvSpPr>
            <a:spLocks noGrp="1"/>
          </p:cNvSpPr>
          <p:nvPr>
            <p:ph type="title"/>
          </p:nvPr>
        </p:nvSpPr>
        <p:spPr>
          <a:xfrm>
            <a:off x="838200" y="365126"/>
            <a:ext cx="10515600" cy="972608"/>
          </a:xfrm>
        </p:spPr>
        <p:txBody>
          <a:bodyPr>
            <a:normAutofit/>
          </a:bodyPr>
          <a:lstStyle/>
          <a:p>
            <a:r>
              <a:rPr lang="en-US" sz="3600" b="1" dirty="0"/>
              <a:t>References</a:t>
            </a:r>
          </a:p>
        </p:txBody>
      </p:sp>
      <p:sp>
        <p:nvSpPr>
          <p:cNvPr id="3" name="Content Placeholder 2">
            <a:extLst>
              <a:ext uri="{FF2B5EF4-FFF2-40B4-BE49-F238E27FC236}">
                <a16:creationId xmlns:a16="http://schemas.microsoft.com/office/drawing/2014/main" id="{B78D031A-E39E-4B5E-9F62-69DFDB31AA08}"/>
              </a:ext>
            </a:extLst>
          </p:cNvPr>
          <p:cNvSpPr>
            <a:spLocks noGrp="1"/>
          </p:cNvSpPr>
          <p:nvPr>
            <p:ph idx="1"/>
          </p:nvPr>
        </p:nvSpPr>
        <p:spPr>
          <a:xfrm>
            <a:off x="838200" y="1337734"/>
            <a:ext cx="10515600" cy="4839229"/>
          </a:xfrm>
        </p:spPr>
        <p:txBody>
          <a:bodyPr>
            <a:normAutofit lnSpcReduction="10000"/>
          </a:bodyPr>
          <a:lstStyle/>
          <a:p>
            <a:pPr marL="0" indent="0">
              <a:buNone/>
            </a:pPr>
            <a:r>
              <a:rPr lang="en-US" sz="2400" dirty="0"/>
              <a:t>24. Vert, G., Harris, F.,  &amp; Nasser, S. (2007). Spatial data authentication using mathematical visualization. </a:t>
            </a:r>
            <a:r>
              <a:rPr lang="en-US" sz="2400" i="1" dirty="0"/>
              <a:t>International Journal of Computer Science and Network Security, 7</a:t>
            </a:r>
            <a:r>
              <a:rPr lang="en-US" sz="2400" dirty="0"/>
              <a:t>(1), 267.</a:t>
            </a:r>
          </a:p>
          <a:p>
            <a:pPr marL="0" indent="0">
              <a:buNone/>
            </a:pPr>
            <a:r>
              <a:rPr lang="en-US" sz="2400" dirty="0"/>
              <a:t>25. Song, H. M., Kim, H. R., &amp; Kim, H. K. (2016). Intrusion detection system based on the analysis of time intervals of CAN messages for in-vehicle network. In </a:t>
            </a:r>
            <a:r>
              <a:rPr lang="en-US" sz="2400" i="1" dirty="0"/>
              <a:t>2016 international conference on information networking (ICOIN)</a:t>
            </a:r>
            <a:r>
              <a:rPr lang="en-US" sz="2400" dirty="0"/>
              <a:t>. </a:t>
            </a:r>
          </a:p>
          <a:p>
            <a:pPr marL="0" indent="0">
              <a:buNone/>
            </a:pPr>
            <a:r>
              <a:rPr lang="en-US" sz="2400" dirty="0"/>
              <a:t>26. Lee, S. M., Kim, D. S., &amp; Park, J. S. (2007). A hybrid approach for real-time network intrusion detection systems. In 2007 </a:t>
            </a:r>
            <a:r>
              <a:rPr lang="en-US" sz="2400" i="1" dirty="0"/>
              <a:t>international conference on computational intelligence and security (CIS 2007)</a:t>
            </a:r>
            <a:r>
              <a:rPr lang="en-US" sz="2400" dirty="0"/>
              <a:t>. </a:t>
            </a:r>
          </a:p>
          <a:p>
            <a:pPr marL="0" indent="0">
              <a:buNone/>
            </a:pPr>
            <a:r>
              <a:rPr lang="en-US" sz="2400" dirty="0"/>
              <a:t>27. Karthikeyan, K., &amp; Indra, A. (2010). Intrusion detection tools and techniques—A survey. </a:t>
            </a:r>
            <a:r>
              <a:rPr lang="en-US" sz="2400" i="1" dirty="0"/>
              <a:t>International Journal of Computer Theory and Engineering, 2</a:t>
            </a:r>
            <a:r>
              <a:rPr lang="en-US" sz="2400" dirty="0"/>
              <a:t>(6), 901–906. </a:t>
            </a:r>
          </a:p>
          <a:p>
            <a:pPr marL="0" indent="0">
              <a:buNone/>
            </a:pPr>
            <a:r>
              <a:rPr lang="en-US" sz="2400" dirty="0"/>
              <a:t>28. Mitchell, R., &amp; </a:t>
            </a:r>
            <a:r>
              <a:rPr lang="en-US" sz="2400" dirty="0" err="1"/>
              <a:t>Ing</a:t>
            </a:r>
            <a:r>
              <a:rPr lang="en-US" sz="2400" dirty="0"/>
              <a:t>-Ray, C. (2015). Behavior rule specification-based intrusion detection for safety critical medical cyber physical systems. </a:t>
            </a:r>
            <a:r>
              <a:rPr lang="en-US" sz="2400" i="1" dirty="0"/>
              <a:t>IEEE Transactions on Dependable and Secure Computing, 12</a:t>
            </a:r>
            <a:r>
              <a:rPr lang="en-US" sz="2400" dirty="0"/>
              <a:t>, 1. </a:t>
            </a:r>
          </a:p>
          <a:p>
            <a:pPr marL="0" indent="0">
              <a:buNone/>
            </a:pPr>
            <a:endParaRPr lang="en-US" sz="2400" dirty="0"/>
          </a:p>
        </p:txBody>
      </p:sp>
    </p:spTree>
    <p:extLst>
      <p:ext uri="{BB962C8B-B14F-4D97-AF65-F5344CB8AC3E}">
        <p14:creationId xmlns:p14="http://schemas.microsoft.com/office/powerpoint/2010/main" val="376337586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3D3AD8-7D61-496B-BA16-50DBB1A4F06E}"/>
              </a:ext>
            </a:extLst>
          </p:cNvPr>
          <p:cNvSpPr>
            <a:spLocks noGrp="1"/>
          </p:cNvSpPr>
          <p:nvPr>
            <p:ph type="title"/>
          </p:nvPr>
        </p:nvSpPr>
        <p:spPr>
          <a:xfrm>
            <a:off x="838200" y="365126"/>
            <a:ext cx="10515600" cy="946090"/>
          </a:xfrm>
        </p:spPr>
        <p:txBody>
          <a:bodyPr>
            <a:normAutofit/>
          </a:bodyPr>
          <a:lstStyle/>
          <a:p>
            <a:r>
              <a:rPr lang="en-US" sz="3600" b="1" dirty="0"/>
              <a:t>References</a:t>
            </a:r>
          </a:p>
        </p:txBody>
      </p:sp>
      <p:sp>
        <p:nvSpPr>
          <p:cNvPr id="3" name="Content Placeholder 2">
            <a:extLst>
              <a:ext uri="{FF2B5EF4-FFF2-40B4-BE49-F238E27FC236}">
                <a16:creationId xmlns:a16="http://schemas.microsoft.com/office/drawing/2014/main" id="{A5EDC0B9-45E2-4D46-887C-7A2BB806B9F7}"/>
              </a:ext>
            </a:extLst>
          </p:cNvPr>
          <p:cNvSpPr>
            <a:spLocks noGrp="1"/>
          </p:cNvSpPr>
          <p:nvPr>
            <p:ph idx="1"/>
          </p:nvPr>
        </p:nvSpPr>
        <p:spPr>
          <a:xfrm>
            <a:off x="838200" y="1449238"/>
            <a:ext cx="10515600" cy="4727725"/>
          </a:xfrm>
        </p:spPr>
        <p:txBody>
          <a:bodyPr/>
          <a:lstStyle/>
          <a:p>
            <a:pPr marL="0" indent="0">
              <a:buNone/>
            </a:pPr>
            <a:r>
              <a:rPr lang="en-US" sz="2400" dirty="0"/>
              <a:t>29. Mitchell, R., &amp; </a:t>
            </a:r>
            <a:r>
              <a:rPr lang="en-US" sz="2400" dirty="0" err="1"/>
              <a:t>Ing</a:t>
            </a:r>
            <a:r>
              <a:rPr lang="en-US" sz="2400" dirty="0"/>
              <a:t>-Ray, C. (2012). Specification based intrusion detection for unmanned aircraft systems. In </a:t>
            </a:r>
            <a:r>
              <a:rPr lang="en-US" sz="2400" i="1" dirty="0"/>
              <a:t>Proceedings of the first ACM </a:t>
            </a:r>
            <a:r>
              <a:rPr lang="en-US" sz="2400" i="1" dirty="0" err="1"/>
              <a:t>MobiHoc</a:t>
            </a:r>
            <a:r>
              <a:rPr lang="en-US" sz="2400" i="1" dirty="0"/>
              <a:t> workshop on airborne networks </a:t>
            </a:r>
            <a:r>
              <a:rPr lang="en-US" sz="2400" dirty="0"/>
              <a:t>678</a:t>
            </a:r>
            <a:r>
              <a:rPr lang="en-US" sz="2400" i="1" dirty="0"/>
              <a:t>and communications—Airborne ‘12</a:t>
            </a:r>
            <a:r>
              <a:rPr lang="en-US" sz="2400" dirty="0"/>
              <a:t>. </a:t>
            </a:r>
          </a:p>
          <a:p>
            <a:pPr marL="0" indent="0">
              <a:buNone/>
            </a:pPr>
            <a:r>
              <a:rPr lang="en-US" sz="2400" dirty="0"/>
              <a:t>30. Bacs, A., Giuffrida, C., Grill, B., &amp; Bos, H. (2016). Slick. In </a:t>
            </a:r>
            <a:r>
              <a:rPr lang="en-US" sz="2400" i="1" dirty="0"/>
              <a:t>Proceedings of the 31stannual ACM symposium on applied computing – SAC ‘16. Computer Science and Network Security</a:t>
            </a:r>
            <a:r>
              <a:rPr lang="en-US" sz="2400" dirty="0"/>
              <a:t>, </a:t>
            </a:r>
            <a:r>
              <a:rPr lang="en-US" sz="2400" i="1" dirty="0"/>
              <a:t>7</a:t>
            </a:r>
            <a:r>
              <a:rPr lang="en-US" sz="2400" dirty="0"/>
              <a:t>(1), 293–295. January 2007.</a:t>
            </a:r>
          </a:p>
          <a:p>
            <a:pPr marL="0" indent="0">
              <a:buNone/>
            </a:pPr>
            <a:endParaRPr lang="en-US" dirty="0"/>
          </a:p>
        </p:txBody>
      </p:sp>
    </p:spTree>
    <p:extLst>
      <p:ext uri="{BB962C8B-B14F-4D97-AF65-F5344CB8AC3E}">
        <p14:creationId xmlns:p14="http://schemas.microsoft.com/office/powerpoint/2010/main" val="42204989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7DF7CF-34A4-421C-914C-3350B1A4DD21}"/>
              </a:ext>
            </a:extLst>
          </p:cNvPr>
          <p:cNvSpPr>
            <a:spLocks noGrp="1"/>
          </p:cNvSpPr>
          <p:nvPr>
            <p:ph type="title"/>
          </p:nvPr>
        </p:nvSpPr>
        <p:spPr>
          <a:xfrm>
            <a:off x="838200" y="365125"/>
            <a:ext cx="10515600" cy="1108075"/>
          </a:xfrm>
        </p:spPr>
        <p:txBody>
          <a:bodyPr>
            <a:normAutofit/>
          </a:bodyPr>
          <a:lstStyle/>
          <a:p>
            <a:r>
              <a:rPr lang="en-US" sz="3600" b="1" dirty="0"/>
              <a:t>3.1.1  Introduction </a:t>
            </a:r>
          </a:p>
        </p:txBody>
      </p:sp>
      <p:sp>
        <p:nvSpPr>
          <p:cNvPr id="3" name="Content Placeholder 2">
            <a:extLst>
              <a:ext uri="{FF2B5EF4-FFF2-40B4-BE49-F238E27FC236}">
                <a16:creationId xmlns:a16="http://schemas.microsoft.com/office/drawing/2014/main" id="{A76F8C74-C466-4A88-BA93-40F534EEA60A}"/>
              </a:ext>
            </a:extLst>
          </p:cNvPr>
          <p:cNvSpPr>
            <a:spLocks noGrp="1"/>
          </p:cNvSpPr>
          <p:nvPr>
            <p:ph idx="1"/>
          </p:nvPr>
        </p:nvSpPr>
        <p:spPr>
          <a:xfrm>
            <a:off x="838200" y="1690688"/>
            <a:ext cx="10515600" cy="4486275"/>
          </a:xfrm>
        </p:spPr>
        <p:txBody>
          <a:bodyPr/>
          <a:lstStyle/>
          <a:p>
            <a:pPr marL="0" indent="0">
              <a:buNone/>
            </a:pPr>
            <a:r>
              <a:rPr lang="en-US" dirty="0"/>
              <a:t>Advanced Persistent Threats are cyber-crimes that occur when an unauthorized person accesses a network and remains for a prolonged time periods in to steal information as opposed to compromise the organization itself [2, 5]. APTs are used to target financial institutions, military defense, aerospace, healthcare, manufacturing industries, technologies, public utilities, or political entities [2, 3, 5, 6]. </a:t>
            </a:r>
          </a:p>
        </p:txBody>
      </p:sp>
    </p:spTree>
    <p:extLst>
      <p:ext uri="{BB962C8B-B14F-4D97-AF65-F5344CB8AC3E}">
        <p14:creationId xmlns:p14="http://schemas.microsoft.com/office/powerpoint/2010/main" val="8219127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82A4EB-E58F-453E-8978-4F39C46B3FC1}"/>
              </a:ext>
            </a:extLst>
          </p:cNvPr>
          <p:cNvSpPr>
            <a:spLocks noGrp="1"/>
          </p:cNvSpPr>
          <p:nvPr>
            <p:ph type="title"/>
          </p:nvPr>
        </p:nvSpPr>
        <p:spPr>
          <a:xfrm>
            <a:off x="838200" y="365125"/>
            <a:ext cx="10515600" cy="1036955"/>
          </a:xfrm>
        </p:spPr>
        <p:txBody>
          <a:bodyPr>
            <a:normAutofit/>
          </a:bodyPr>
          <a:lstStyle/>
          <a:p>
            <a:r>
              <a:rPr lang="en-US" sz="3600" b="1" dirty="0"/>
              <a:t>3.1.2 Background and Significance</a:t>
            </a:r>
          </a:p>
        </p:txBody>
      </p:sp>
      <p:sp>
        <p:nvSpPr>
          <p:cNvPr id="3" name="Content Placeholder 2">
            <a:extLst>
              <a:ext uri="{FF2B5EF4-FFF2-40B4-BE49-F238E27FC236}">
                <a16:creationId xmlns:a16="http://schemas.microsoft.com/office/drawing/2014/main" id="{883F39FC-0D03-43A9-A276-2FE2C2C38A45}"/>
              </a:ext>
            </a:extLst>
          </p:cNvPr>
          <p:cNvSpPr>
            <a:spLocks noGrp="1"/>
          </p:cNvSpPr>
          <p:nvPr>
            <p:ph idx="1"/>
          </p:nvPr>
        </p:nvSpPr>
        <p:spPr>
          <a:xfrm>
            <a:off x="838200" y="1402080"/>
            <a:ext cx="10515600" cy="4774883"/>
          </a:xfrm>
        </p:spPr>
        <p:txBody>
          <a:bodyPr>
            <a:normAutofit/>
          </a:bodyPr>
          <a:lstStyle/>
          <a:p>
            <a:r>
              <a:rPr lang="en-US" sz="2400" dirty="0"/>
              <a:t>Traditional intrusion detection requires processing large quantities of audit data, making it both computationally expensive and error-prone [</a:t>
            </a:r>
            <a:r>
              <a:rPr lang="en-US" sz="2400" dirty="0">
                <a:hlinkClick r:id="rId3" action="ppaction://hlinkfile"/>
              </a:rPr>
              <a:t>2</a:t>
            </a:r>
            <a:r>
              <a:rPr lang="en-US" sz="2400" dirty="0"/>
              <a:t>, </a:t>
            </a:r>
            <a:r>
              <a:rPr lang="en-US" sz="2400" dirty="0">
                <a:hlinkClick r:id="rId4" action="ppaction://hlinkfile"/>
              </a:rPr>
              <a:t>5</a:t>
            </a:r>
            <a:r>
              <a:rPr lang="en-US" sz="2400" dirty="0"/>
              <a:t>–</a:t>
            </a:r>
            <a:r>
              <a:rPr lang="en-US" sz="2400" dirty="0">
                <a:hlinkClick r:id="rId5" action="ppaction://hlinkfile"/>
              </a:rPr>
              <a:t>7</a:t>
            </a:r>
            <a:r>
              <a:rPr lang="en-US" sz="2400" dirty="0"/>
              <a:t>]. Limitation of traditional IDS (Intrusion Detection System) techniques are as much a function of the ability of a human to process large amounts of information simultaneously as they are limitations of the techniques themselves [</a:t>
            </a:r>
            <a:r>
              <a:rPr lang="en-US" sz="2400" dirty="0">
                <a:hlinkClick r:id="rId6" action="ppaction://hlinkfile"/>
              </a:rPr>
              <a:t>4</a:t>
            </a:r>
            <a:r>
              <a:rPr lang="en-US" sz="2400" dirty="0"/>
              <a:t>–</a:t>
            </a:r>
            <a:r>
              <a:rPr lang="en-US" sz="2400" dirty="0">
                <a:hlinkClick r:id="rId5" action="ppaction://hlinkfile"/>
              </a:rPr>
              <a:t>7</a:t>
            </a:r>
            <a:r>
              <a:rPr lang="en-US" sz="2400" dirty="0"/>
              <a:t>]. </a:t>
            </a:r>
          </a:p>
          <a:p>
            <a:r>
              <a:rPr lang="en-US" sz="2400" dirty="0"/>
              <a:t>Machines currently have a limited ability to recognize unusual states or attack states. Humans are more effective at properly recognizing anomalies, yet have limited ability to consistently and effectively sift through large amounts of data [</a:t>
            </a:r>
            <a:r>
              <a:rPr lang="en-US" sz="2400" dirty="0">
                <a:hlinkClick r:id="rId6" action="ppaction://hlinkfile"/>
              </a:rPr>
              <a:t>4</a:t>
            </a:r>
            <a:r>
              <a:rPr lang="en-US" sz="2400" dirty="0"/>
              <a:t>]. </a:t>
            </a:r>
          </a:p>
          <a:p>
            <a:r>
              <a:rPr lang="en-US" sz="2400" dirty="0"/>
              <a:t>These findings support the need for alternative automated approaches to pattern recognition for better analysis of real or perceived APT attack [</a:t>
            </a:r>
            <a:r>
              <a:rPr lang="en-US" sz="2400" dirty="0">
                <a:hlinkClick r:id="rId3" action="ppaction://hlinkfile"/>
              </a:rPr>
              <a:t>2</a:t>
            </a:r>
            <a:r>
              <a:rPr lang="en-US" sz="2400" dirty="0"/>
              <a:t>, </a:t>
            </a:r>
            <a:r>
              <a:rPr lang="en-US" sz="2400" dirty="0">
                <a:hlinkClick r:id="rId7" action="ppaction://hlinkfile"/>
              </a:rPr>
              <a:t>3</a:t>
            </a:r>
            <a:r>
              <a:rPr lang="en-US" sz="2400" dirty="0"/>
              <a:t>, </a:t>
            </a:r>
            <a:r>
              <a:rPr lang="en-US" sz="2400" dirty="0">
                <a:hlinkClick r:id="rId4" action="ppaction://hlinkfile"/>
              </a:rPr>
              <a:t>5</a:t>
            </a:r>
            <a:r>
              <a:rPr lang="en-US" sz="2400" dirty="0"/>
              <a:t>–</a:t>
            </a:r>
            <a:r>
              <a:rPr lang="en-US" sz="2400" dirty="0">
                <a:hlinkClick r:id="rId8" action="ppaction://hlinkfile"/>
              </a:rPr>
              <a:t>9</a:t>
            </a:r>
            <a:r>
              <a:rPr lang="en-US" sz="2400" dirty="0"/>
              <a:t>]. New approaches to pattern recognition that simplify the process for human beings, such as FAST-VM, are beneficial in better analysis of attack data. </a:t>
            </a:r>
          </a:p>
          <a:p>
            <a:endParaRPr lang="en-US" dirty="0"/>
          </a:p>
        </p:txBody>
      </p:sp>
    </p:spTree>
    <p:extLst>
      <p:ext uri="{BB962C8B-B14F-4D97-AF65-F5344CB8AC3E}">
        <p14:creationId xmlns:p14="http://schemas.microsoft.com/office/powerpoint/2010/main" val="4930713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D23682-CC4F-48F7-998D-E59385F680E1}"/>
              </a:ext>
            </a:extLst>
          </p:cNvPr>
          <p:cNvSpPr>
            <a:spLocks noGrp="1"/>
          </p:cNvSpPr>
          <p:nvPr>
            <p:ph type="title"/>
          </p:nvPr>
        </p:nvSpPr>
        <p:spPr>
          <a:xfrm>
            <a:off x="838200" y="365125"/>
            <a:ext cx="10515600" cy="1057275"/>
          </a:xfrm>
        </p:spPr>
        <p:txBody>
          <a:bodyPr>
            <a:normAutofit/>
          </a:bodyPr>
          <a:lstStyle/>
          <a:p>
            <a:r>
              <a:rPr lang="en-US" sz="3600" b="1" dirty="0"/>
              <a:t>3.1.2 Background and Significance</a:t>
            </a:r>
          </a:p>
        </p:txBody>
      </p:sp>
      <p:sp>
        <p:nvSpPr>
          <p:cNvPr id="3" name="Content Placeholder 2">
            <a:extLst>
              <a:ext uri="{FF2B5EF4-FFF2-40B4-BE49-F238E27FC236}">
                <a16:creationId xmlns:a16="http://schemas.microsoft.com/office/drawing/2014/main" id="{55672071-AD9E-4267-B162-28E7A8327095}"/>
              </a:ext>
            </a:extLst>
          </p:cNvPr>
          <p:cNvSpPr>
            <a:spLocks noGrp="1"/>
          </p:cNvSpPr>
          <p:nvPr>
            <p:ph idx="1"/>
          </p:nvPr>
        </p:nvSpPr>
        <p:spPr>
          <a:xfrm>
            <a:off x="838200" y="1422400"/>
            <a:ext cx="10515600" cy="4754563"/>
          </a:xfrm>
        </p:spPr>
        <p:txBody>
          <a:bodyPr>
            <a:noAutofit/>
          </a:bodyPr>
          <a:lstStyle/>
          <a:p>
            <a:pPr marL="0" indent="0" eaLnBrk="0" hangingPunct="0">
              <a:buNone/>
            </a:pPr>
            <a:r>
              <a:rPr lang="en-US" sz="2200" dirty="0"/>
              <a:t>Research by Vert et al. resulted in the development of a conceptual mathematical model based on vector math and analytic visual algebra for detecting  intrusion attempts on computers based on the concept of identification of normal versus abnormal fluctuation patterns of known vectors. The focus of this work is on the utilization of extremely mathematically efficient algorithms as a detection mechanism. This approach was part of a larger project called “Spicule” [</a:t>
            </a:r>
            <a:r>
              <a:rPr lang="en-US" sz="2200" dirty="0">
                <a:hlinkClick r:id="rId3" action="ppaction://hlinkfile"/>
              </a:rPr>
              <a:t>2</a:t>
            </a:r>
            <a:r>
              <a:rPr lang="en-US" sz="2200" dirty="0"/>
              <a:t>, </a:t>
            </a:r>
            <a:r>
              <a:rPr lang="en-US" sz="2200" dirty="0">
                <a:hlinkClick r:id="rId4" action="ppaction://hlinkfile"/>
              </a:rPr>
              <a:t>20</a:t>
            </a:r>
            <a:r>
              <a:rPr lang="en-US" sz="2200" dirty="0"/>
              <a:t>]. A Spicule is </a:t>
            </a:r>
          </a:p>
          <a:p>
            <a:pPr marL="914400" lvl="1" indent="-457200" eaLnBrk="0" hangingPunct="0">
              <a:buFont typeface="+mj-lt"/>
              <a:buAutoNum type="arabicPeriod"/>
            </a:pPr>
            <a:r>
              <a:rPr lang="en-US" sz="2100" dirty="0"/>
              <a:t>a visualization technique  that builds on this work and uses vectors to display system activity.</a:t>
            </a:r>
          </a:p>
          <a:p>
            <a:pPr marL="914400" lvl="1" indent="-457200" eaLnBrk="0" hangingPunct="0">
              <a:buFont typeface="+mj-lt"/>
              <a:buAutoNum type="arabicPeriod"/>
            </a:pPr>
            <a:r>
              <a:rPr lang="en-US" sz="2100" dirty="0"/>
              <a:t>an easy way for a human to visualize a large amount of data in a short span of time. a.</a:t>
            </a:r>
          </a:p>
          <a:p>
            <a:pPr marL="914400" lvl="1" indent="-457200" eaLnBrk="0" hangingPunct="0">
              <a:buFont typeface="+mj-lt"/>
              <a:buAutoNum type="arabicPeriod"/>
            </a:pPr>
            <a:r>
              <a:rPr lang="en-US" sz="2100" dirty="0"/>
              <a:t> potentially powerful approach to intrusion detection because it uses vectors that offer themselves to various mathematical operations. </a:t>
            </a:r>
          </a:p>
          <a:p>
            <a:pPr marL="914400" lvl="1" indent="-457200" eaLnBrk="0" hangingPunct="0">
              <a:buFont typeface="+mj-lt"/>
              <a:buAutoNum type="arabicPeriod"/>
            </a:pPr>
            <a:r>
              <a:rPr lang="en-US" sz="2100" dirty="0"/>
              <a:t>using mathematical properties allows the same data set to take on different semantics as detection and classification become automated through the inherent algebra of Spicule [</a:t>
            </a:r>
            <a:r>
              <a:rPr lang="en-US" sz="2100" dirty="0">
                <a:hlinkClick r:id="rId4" action="ppaction://hlinkfile"/>
              </a:rPr>
              <a:t>20</a:t>
            </a:r>
            <a:r>
              <a:rPr lang="en-US" sz="2100" dirty="0"/>
              <a:t>]. </a:t>
            </a:r>
          </a:p>
        </p:txBody>
      </p:sp>
    </p:spTree>
    <p:extLst>
      <p:ext uri="{BB962C8B-B14F-4D97-AF65-F5344CB8AC3E}">
        <p14:creationId xmlns:p14="http://schemas.microsoft.com/office/powerpoint/2010/main" val="16749582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9E0365-4830-473F-8F37-594809B364C7}"/>
              </a:ext>
            </a:extLst>
          </p:cNvPr>
          <p:cNvSpPr>
            <a:spLocks noGrp="1"/>
          </p:cNvSpPr>
          <p:nvPr>
            <p:ph type="title"/>
          </p:nvPr>
        </p:nvSpPr>
        <p:spPr>
          <a:xfrm>
            <a:off x="838200" y="365125"/>
            <a:ext cx="10515600" cy="1158875"/>
          </a:xfrm>
        </p:spPr>
        <p:txBody>
          <a:bodyPr>
            <a:normAutofit/>
          </a:bodyPr>
          <a:lstStyle/>
          <a:p>
            <a:r>
              <a:rPr lang="en-US" sz="3600" b="1" dirty="0"/>
              <a:t>3.1.3 Problems and Opportunities</a:t>
            </a:r>
          </a:p>
        </p:txBody>
      </p:sp>
      <p:sp>
        <p:nvSpPr>
          <p:cNvPr id="3" name="Content Placeholder 2">
            <a:extLst>
              <a:ext uri="{FF2B5EF4-FFF2-40B4-BE49-F238E27FC236}">
                <a16:creationId xmlns:a16="http://schemas.microsoft.com/office/drawing/2014/main" id="{936C7BFD-122E-48EF-B2AA-81212AEF20BA}"/>
              </a:ext>
            </a:extLst>
          </p:cNvPr>
          <p:cNvSpPr>
            <a:spLocks noGrp="1"/>
          </p:cNvSpPr>
          <p:nvPr>
            <p:ph idx="1"/>
          </p:nvPr>
        </p:nvSpPr>
        <p:spPr>
          <a:xfrm>
            <a:off x="838200" y="1409075"/>
            <a:ext cx="10515600" cy="4767888"/>
          </a:xfrm>
        </p:spPr>
        <p:txBody>
          <a:bodyPr>
            <a:normAutofit/>
          </a:bodyPr>
          <a:lstStyle/>
          <a:p>
            <a:pPr eaLnBrk="0" hangingPunct="0"/>
            <a:r>
              <a:rPr lang="en-US" sz="2200" dirty="0"/>
              <a:t>Any techniques capable of addressing APTs can be retooled to address general computer security. These techniques are practically guaranteed to be novel; as traditional signature-based detection mechanisms are not reactive enough to catch the novelty of </a:t>
            </a:r>
            <a:r>
              <a:rPr lang="en-US" sz="2200" dirty="0" err="1"/>
              <a:t>APTs.</a:t>
            </a:r>
            <a:r>
              <a:rPr lang="en-US" sz="2200" dirty="0"/>
              <a:t> To put it simply, research into APT detection and prevention systems has the potential to be game changing as evidenced by the existing research areas [</a:t>
            </a:r>
            <a:r>
              <a:rPr lang="en-US" sz="2200" dirty="0">
                <a:hlinkClick r:id="rId3" action="ppaction://hlinkfile"/>
              </a:rPr>
              <a:t>1</a:t>
            </a:r>
            <a:r>
              <a:rPr lang="en-US" sz="2200" dirty="0"/>
              <a:t>, </a:t>
            </a:r>
            <a:r>
              <a:rPr lang="en-US" sz="2200" dirty="0">
                <a:hlinkClick r:id="rId4" action="ppaction://hlinkfile"/>
              </a:rPr>
              <a:t>2</a:t>
            </a:r>
            <a:r>
              <a:rPr lang="en-US" sz="2200" dirty="0"/>
              <a:t>, </a:t>
            </a:r>
            <a:r>
              <a:rPr lang="en-US" sz="2200" dirty="0">
                <a:hlinkClick r:id="rId5" action="ppaction://hlinkfile"/>
              </a:rPr>
              <a:t>4</a:t>
            </a:r>
            <a:r>
              <a:rPr lang="en-US" sz="2200" dirty="0"/>
              <a:t>–</a:t>
            </a:r>
            <a:r>
              <a:rPr lang="en-US" sz="2200" dirty="0">
                <a:hlinkClick r:id="rId6" action="ppaction://hlinkfile"/>
              </a:rPr>
              <a:t>6</a:t>
            </a:r>
            <a:r>
              <a:rPr lang="en-US" sz="2200" dirty="0"/>
              <a:t>, </a:t>
            </a:r>
            <a:r>
              <a:rPr lang="en-US" sz="2200" dirty="0">
                <a:hlinkClick r:id="rId7" action="ppaction://hlinkfile"/>
              </a:rPr>
              <a:t>8</a:t>
            </a:r>
            <a:r>
              <a:rPr lang="en-US" sz="2200" dirty="0"/>
              <a:t>, </a:t>
            </a:r>
            <a:r>
              <a:rPr lang="en-US" sz="2200" dirty="0">
                <a:hlinkClick r:id="rId8" action="ppaction://hlinkfile"/>
              </a:rPr>
              <a:t>14</a:t>
            </a:r>
            <a:r>
              <a:rPr lang="en-US" sz="2200" dirty="0"/>
              <a:t>, </a:t>
            </a:r>
            <a:r>
              <a:rPr lang="en-US" sz="2200" dirty="0">
                <a:hlinkClick r:id="rId9" action="ppaction://hlinkfile"/>
              </a:rPr>
              <a:t>20</a:t>
            </a:r>
            <a:r>
              <a:rPr lang="en-US" sz="2200" dirty="0"/>
              <a:t>].	</a:t>
            </a:r>
          </a:p>
          <a:p>
            <a:pPr eaLnBrk="0" hangingPunct="0"/>
            <a:r>
              <a:rPr lang="en-US" sz="2200" dirty="0"/>
              <a:t>This does not overshadow the challenge of addressing </a:t>
            </a:r>
            <a:r>
              <a:rPr lang="en-US" sz="2200" dirty="0" err="1"/>
              <a:t>APTs.</a:t>
            </a:r>
            <a:r>
              <a:rPr lang="en-US" sz="2200" dirty="0"/>
              <a:t> It is not sufficient to look for a signature of a specific piece of code, or exploit alone [</a:t>
            </a:r>
            <a:r>
              <a:rPr lang="en-US" sz="2200" dirty="0">
                <a:hlinkClick r:id="rId3" action="ppaction://hlinkfile"/>
              </a:rPr>
              <a:t>1</a:t>
            </a:r>
            <a:r>
              <a:rPr lang="en-US" sz="2200" dirty="0"/>
              <a:t>, </a:t>
            </a:r>
            <a:r>
              <a:rPr lang="en-US" sz="2200" dirty="0">
                <a:hlinkClick r:id="rId4" action="ppaction://hlinkfile"/>
              </a:rPr>
              <a:t>2</a:t>
            </a:r>
            <a:r>
              <a:rPr lang="en-US" sz="2200" dirty="0"/>
              <a:t>]. A true understanding  of the state of the machines is needed. </a:t>
            </a:r>
          </a:p>
          <a:p>
            <a:pPr eaLnBrk="0" hangingPunct="0"/>
            <a:r>
              <a:rPr lang="en-US" sz="2200" dirty="0"/>
              <a:t>Another potential approach is that of simply trying to check for anomalous states—states that the machine does not normally enter.  Unfortunately, the set of attacks seem to be a miniscule subset of the set of all anomalous states if current research is any indication. This leads to false positive rates that are simply intractable. Therefore, while it is important to try to predict expected “normal” states, it alone is insufficient.</a:t>
            </a:r>
          </a:p>
          <a:p>
            <a:pPr eaLnBrk="0" hangingPunct="0"/>
            <a:endParaRPr lang="en-US" sz="2200" dirty="0"/>
          </a:p>
        </p:txBody>
      </p:sp>
    </p:spTree>
    <p:extLst>
      <p:ext uri="{BB962C8B-B14F-4D97-AF65-F5344CB8AC3E}">
        <p14:creationId xmlns:p14="http://schemas.microsoft.com/office/powerpoint/2010/main" val="19973003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7071EC-5F5D-4E2F-9835-E939C30E5D45}"/>
              </a:ext>
            </a:extLst>
          </p:cNvPr>
          <p:cNvSpPr>
            <a:spLocks noGrp="1"/>
          </p:cNvSpPr>
          <p:nvPr>
            <p:ph type="title"/>
          </p:nvPr>
        </p:nvSpPr>
        <p:spPr>
          <a:xfrm>
            <a:off x="838200" y="365125"/>
            <a:ext cx="10515600" cy="1097915"/>
          </a:xfrm>
        </p:spPr>
        <p:txBody>
          <a:bodyPr>
            <a:normAutofit/>
          </a:bodyPr>
          <a:lstStyle/>
          <a:p>
            <a:r>
              <a:rPr lang="en-US" sz="3600" b="1" dirty="0"/>
              <a:t>3.2 Concept</a:t>
            </a:r>
          </a:p>
        </p:txBody>
      </p:sp>
      <p:sp>
        <p:nvSpPr>
          <p:cNvPr id="3" name="Content Placeholder 2">
            <a:extLst>
              <a:ext uri="{FF2B5EF4-FFF2-40B4-BE49-F238E27FC236}">
                <a16:creationId xmlns:a16="http://schemas.microsoft.com/office/drawing/2014/main" id="{9A72FCCF-09C9-40CE-A1F3-BBB6959012DD}"/>
              </a:ext>
            </a:extLst>
          </p:cNvPr>
          <p:cNvSpPr>
            <a:spLocks noGrp="1"/>
          </p:cNvSpPr>
          <p:nvPr>
            <p:ph idx="1"/>
          </p:nvPr>
        </p:nvSpPr>
        <p:spPr>
          <a:xfrm>
            <a:off x="838200" y="1463040"/>
            <a:ext cx="10515600" cy="4713923"/>
          </a:xfrm>
        </p:spPr>
        <p:txBody>
          <a:bodyPr>
            <a:normAutofit/>
          </a:bodyPr>
          <a:lstStyle/>
          <a:p>
            <a:r>
              <a:rPr lang="en-US" sz="2400" dirty="0"/>
              <a:t>Our concept is to use vectors to model state changes affected by </a:t>
            </a:r>
            <a:r>
              <a:rPr lang="en-US" sz="2400" dirty="0" err="1"/>
              <a:t>APTs.</a:t>
            </a:r>
            <a:r>
              <a:rPr lang="en-US" sz="2400" dirty="0"/>
              <a:t> These vectors mitigate problems with the application of standard statistical methods for APT detection stemming from variation between hosts. Additionally, the algebra of the vectors, once decomposed to its base elements, is intuitive and easy to analyze for the security analyst or researcher [</a:t>
            </a:r>
            <a:r>
              <a:rPr lang="en-US" sz="2400" dirty="0">
                <a:hlinkClick r:id="rId3" action="ppaction://hlinkfile"/>
              </a:rPr>
              <a:t>24</a:t>
            </a:r>
            <a:r>
              <a:rPr lang="en-US" sz="2400" dirty="0"/>
              <a:t>]. </a:t>
            </a:r>
          </a:p>
          <a:p>
            <a:endParaRPr lang="en-US" sz="2400" dirty="0"/>
          </a:p>
          <a:p>
            <a:r>
              <a:rPr lang="en-US" sz="2400" dirty="0"/>
              <a:t>We utilize expected state prediction to reduce false positives rates (FPRs). We refer to this capability as Jitter, which is adaptive over time. It uses sweep region statistical analysis and adaptive adjustment. It can also utilize Bayesian probabilities based on previous locations for a state variable vector. This allows the change from algorithm to remove vectors that are jittering and known versus truly new APT effects on vectors. Jitter is subject to future developments.</a:t>
            </a:r>
          </a:p>
        </p:txBody>
      </p:sp>
    </p:spTree>
    <p:extLst>
      <p:ext uri="{BB962C8B-B14F-4D97-AF65-F5344CB8AC3E}">
        <p14:creationId xmlns:p14="http://schemas.microsoft.com/office/powerpoint/2010/main" val="11963469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BA4E30-1779-48BA-999B-D51508DDDC76}"/>
              </a:ext>
            </a:extLst>
          </p:cNvPr>
          <p:cNvSpPr>
            <a:spLocks noGrp="1"/>
          </p:cNvSpPr>
          <p:nvPr>
            <p:ph type="title"/>
          </p:nvPr>
        </p:nvSpPr>
        <p:spPr>
          <a:xfrm>
            <a:off x="838200" y="365125"/>
            <a:ext cx="10515600" cy="1036955"/>
          </a:xfrm>
        </p:spPr>
        <p:txBody>
          <a:bodyPr>
            <a:normAutofit/>
          </a:bodyPr>
          <a:lstStyle/>
          <a:p>
            <a:r>
              <a:rPr lang="en-US" sz="3600" b="1" dirty="0"/>
              <a:t>3.2 Concept</a:t>
            </a:r>
          </a:p>
        </p:txBody>
      </p:sp>
      <p:sp>
        <p:nvSpPr>
          <p:cNvPr id="3" name="Content Placeholder 2">
            <a:extLst>
              <a:ext uri="{FF2B5EF4-FFF2-40B4-BE49-F238E27FC236}">
                <a16:creationId xmlns:a16="http://schemas.microsoft.com/office/drawing/2014/main" id="{2C9C0095-3E90-4615-999C-901422DA97E6}"/>
              </a:ext>
            </a:extLst>
          </p:cNvPr>
          <p:cNvSpPr>
            <a:spLocks noGrp="1"/>
          </p:cNvSpPr>
          <p:nvPr>
            <p:ph idx="1"/>
          </p:nvPr>
        </p:nvSpPr>
        <p:spPr>
          <a:xfrm>
            <a:off x="838200" y="1402080"/>
            <a:ext cx="10515600" cy="4774883"/>
          </a:xfrm>
        </p:spPr>
        <p:txBody>
          <a:bodyPr/>
          <a:lstStyle/>
          <a:p>
            <a:pPr marL="457200" indent="-457200">
              <a:buFont typeface="+mj-lt"/>
              <a:buAutoNum type="arabicPeriod"/>
            </a:pPr>
            <a:r>
              <a:rPr lang="en-US" sz="2500" dirty="0"/>
              <a:t>FAST-VM unifies the three major areas of IDS (anomaly, misuse, and specification) into a single model. </a:t>
            </a:r>
          </a:p>
          <a:p>
            <a:pPr marL="457200" indent="-457200">
              <a:buFont typeface="+mj-lt"/>
              <a:buAutoNum type="arabicPeriod"/>
            </a:pPr>
            <a:r>
              <a:rPr lang="en-US" sz="2500" dirty="0"/>
              <a:t>FAST-VM is a signature of Spicules, the experimental visual form of the vector math, as they transition to new states, which can be measured by their velocity. </a:t>
            </a:r>
          </a:p>
          <a:p>
            <a:pPr marL="457200" indent="-457200">
              <a:buFont typeface="+mj-lt"/>
              <a:buAutoNum type="arabicPeriod"/>
            </a:pPr>
            <a:r>
              <a:rPr lang="en-US" sz="2500" dirty="0"/>
              <a:t>Velocity is the rate of change in thousands of vectors over time to a new Spicule state. </a:t>
            </a:r>
          </a:p>
          <a:p>
            <a:pPr marL="457200" indent="-457200">
              <a:buFont typeface="+mj-lt"/>
              <a:buAutoNum type="arabicPeriod"/>
            </a:pPr>
            <a:r>
              <a:rPr lang="en-US" sz="2500" dirty="0"/>
              <a:t>FAST-VM signatures or branches can generate in any direction in 3D space. When an APT starts to generate a FAST-VM signature branch, it can be compared to existing branches. This determines if it is similar to previous patterns of misuse. This comparison allows the system to mitigate APTs during instantiation, prior to activation.</a:t>
            </a:r>
          </a:p>
          <a:p>
            <a:endParaRPr lang="en-US" dirty="0"/>
          </a:p>
        </p:txBody>
      </p:sp>
    </p:spTree>
    <p:extLst>
      <p:ext uri="{BB962C8B-B14F-4D97-AF65-F5344CB8AC3E}">
        <p14:creationId xmlns:p14="http://schemas.microsoft.com/office/powerpoint/2010/main" val="20973212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1376</TotalTime>
  <Words>7792</Words>
  <Application>Microsoft Office PowerPoint</Application>
  <PresentationFormat>Widescreen</PresentationFormat>
  <Paragraphs>333</Paragraphs>
  <Slides>33</Slides>
  <Notes>26</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33</vt:i4>
      </vt:variant>
    </vt:vector>
  </HeadingPairs>
  <TitlesOfParts>
    <vt:vector size="37" baseType="lpstr">
      <vt:lpstr>Arial</vt:lpstr>
      <vt:lpstr>Calibri</vt:lpstr>
      <vt:lpstr>Calibri Light</vt:lpstr>
      <vt:lpstr>Office Theme</vt:lpstr>
      <vt:lpstr>Chapter 3: A Technology for Detection of Advanced Persistent Threat in Networks and Systems Using a Finite Angular State Velocity Machine and Vector Mathematics</vt:lpstr>
      <vt:lpstr>Contents</vt:lpstr>
      <vt:lpstr>3.1 Identification and Significance of the Problem. 3.1.1 Introduction</vt:lpstr>
      <vt:lpstr>3.1.1  Introduction </vt:lpstr>
      <vt:lpstr>3.1.2 Background and Significance</vt:lpstr>
      <vt:lpstr>3.1.2 Background and Significance</vt:lpstr>
      <vt:lpstr>3.1.3 Problems and Opportunities</vt:lpstr>
      <vt:lpstr>3.2 Concept</vt:lpstr>
      <vt:lpstr>3.2 Concept</vt:lpstr>
      <vt:lpstr>3.2.1 Technical Objectives</vt:lpstr>
      <vt:lpstr>3.2.1 Technical Objectives</vt:lpstr>
      <vt:lpstr>3.2.1 Technical Objectives</vt:lpstr>
      <vt:lpstr>3.3.2 Vector Mathematics versus Other Methods</vt:lpstr>
      <vt:lpstr>3.3.3 Vector Mathematics Background</vt:lpstr>
      <vt:lpstr>3.3.5 Visualization Work: Spicule</vt:lpstr>
      <vt:lpstr>3.3.5 Visualization Work: Spicule</vt:lpstr>
      <vt:lpstr>3.3.5 Visualization Work: Spicule</vt:lpstr>
      <vt:lpstr>3.3.5 Visualization Work: Spicule</vt:lpstr>
      <vt:lpstr>3.3.5 Visualization Work: Spicule</vt:lpstr>
      <vt:lpstr>3.3.5 Visualization Work: Spicule</vt:lpstr>
      <vt:lpstr>3.3.5 Visualization Work: Spicule</vt:lpstr>
      <vt:lpstr>3.3.5.2 Mathematical Properties and Visual Algebra</vt:lpstr>
      <vt:lpstr>3.3.5.2 Mathematical Properties and Visual Algebra</vt:lpstr>
      <vt:lpstr>3.3.5.2 Mathematical Properties and Visual Algebra</vt:lpstr>
      <vt:lpstr>3.3.6 False Positive, False Negative Mitigation, and Jitter Control in FAST-VM Model  -- FAST-VM Operation</vt:lpstr>
      <vt:lpstr>3.4  Application to Networks</vt:lpstr>
      <vt:lpstr>3.4.1  State Variables</vt:lpstr>
      <vt:lpstr>3.5 Conclusion</vt:lpstr>
      <vt:lpstr>3.5 Conclusion</vt:lpstr>
      <vt:lpstr>References</vt:lpstr>
      <vt:lpstr>References</vt:lpstr>
      <vt:lpstr>References</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Technology for Detection of Advanced Persistent Threat in Networks and Systems Using a Finite Angular State Velocity Machine and Vector Mathematics</dc:title>
  <dc:creator>AL</dc:creator>
  <cp:lastModifiedBy>AL</cp:lastModifiedBy>
  <cp:revision>54</cp:revision>
  <dcterms:created xsi:type="dcterms:W3CDTF">2017-09-30T16:43:18Z</dcterms:created>
  <dcterms:modified xsi:type="dcterms:W3CDTF">2017-10-05T17:28:09Z</dcterms:modified>
</cp:coreProperties>
</file>