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37" r:id="rId2"/>
    <p:sldId id="259" r:id="rId3"/>
    <p:sldId id="262" r:id="rId4"/>
    <p:sldId id="356" r:id="rId5"/>
    <p:sldId id="365" r:id="rId6"/>
    <p:sldId id="368" r:id="rId7"/>
    <p:sldId id="357" r:id="rId8"/>
    <p:sldId id="366" r:id="rId9"/>
    <p:sldId id="369" r:id="rId10"/>
    <p:sldId id="358" r:id="rId11"/>
    <p:sldId id="367" r:id="rId12"/>
    <p:sldId id="370" r:id="rId13"/>
    <p:sldId id="359" r:id="rId14"/>
    <p:sldId id="344" r:id="rId15"/>
    <p:sldId id="345" r:id="rId16"/>
    <p:sldId id="354" r:id="rId17"/>
    <p:sldId id="355" r:id="rId18"/>
    <p:sldId id="363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61" r:id="rId28"/>
    <p:sldId id="364" r:id="rId29"/>
    <p:sldId id="362" r:id="rId30"/>
    <p:sldId id="339" r:id="rId31"/>
    <p:sldId id="340" r:id="rId32"/>
    <p:sldId id="341" r:id="rId33"/>
    <p:sldId id="338" r:id="rId3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9" autoAdjust="0"/>
    <p:restoredTop sz="93112"/>
  </p:normalViewPr>
  <p:slideViewPr>
    <p:cSldViewPr>
      <p:cViewPr varScale="1">
        <p:scale>
          <a:sx n="60" d="100"/>
          <a:sy n="60" d="100"/>
        </p:scale>
        <p:origin x="984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1958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BF2BE-E2A4-4B48-AEBB-70AC0519A1D0}" type="datetimeFigureOut">
              <a:rPr lang="en-US" smtClean="0"/>
              <a:t>9/27/17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54053-FF1F-412C-A098-AEE9FC6B2D7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5459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B49E7-C0C5-4898-B623-1928C94F86CA}" type="datetime1">
              <a:rPr lang="en-US" smtClean="0"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AD183-716B-476B-AB5E-1B1067F507EF}" type="datetime1">
              <a:rPr lang="en-US" smtClean="0"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2EC20-FC61-4C39-A1F8-77D8D572E298}" type="datetime1">
              <a:rPr lang="en-US" smtClean="0"/>
              <a:t>9/27/17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EEF4F-48C7-439F-9AA4-66086178EADA}" type="datetime1">
              <a:rPr lang="en-US" smtClean="0"/>
              <a:t>9/27/17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754DC-E4EC-4023-9208-ACE89AB5686F}" type="datetime1">
              <a:rPr lang="en-US" smtClean="0"/>
              <a:t>9/27/17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7E277-92CF-4DB2-887A-462C894E42C2}" type="datetime1">
              <a:rPr lang="en-US" smtClean="0"/>
              <a:t>9/27/17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1042419"/>
          </a:xfrm>
        </p:spPr>
        <p:txBody>
          <a:bodyPr/>
          <a:lstStyle/>
          <a:p>
            <a:pPr algn="ctr" rtl="0"/>
            <a:r>
              <a:rPr lang="en-US" sz="2800" dirty="0">
                <a:solidFill>
                  <a:srgbClr val="FF0000"/>
                </a:solidFill>
              </a:rPr>
              <a:t>Chapter </a:t>
            </a:r>
            <a:r>
              <a:rPr lang="en-US" sz="2800" dirty="0" smtClean="0">
                <a:solidFill>
                  <a:srgbClr val="FF0000"/>
                </a:solidFill>
              </a:rPr>
              <a:t>6: </a:t>
            </a:r>
            <a:r>
              <a:rPr lang="en-US" sz="2800" dirty="0">
                <a:solidFill>
                  <a:srgbClr val="FF0000"/>
                </a:solidFill>
              </a:rPr>
              <a:t>Malleable Cryptosystems and </a:t>
            </a:r>
            <a:r>
              <a:rPr lang="en-US" sz="2800" dirty="0" smtClean="0">
                <a:solidFill>
                  <a:srgbClr val="FF0000"/>
                </a:solidFill>
              </a:rPr>
              <a:t>Their Applications in Wireless </a:t>
            </a:r>
            <a:r>
              <a:rPr lang="en-US" sz="2800" dirty="0">
                <a:solidFill>
                  <a:srgbClr val="FF0000"/>
                </a:solidFill>
              </a:rPr>
              <a:t>Sensor Networks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03200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0" name="Footer Placeholder 4"/>
          <p:cNvSpPr>
            <a:spLocks noGrp="1"/>
          </p:cNvSpPr>
          <p:nvPr/>
        </p:nvSpPr>
        <p:spPr>
          <a:xfrm>
            <a:off x="401777" y="5257800"/>
            <a:ext cx="8340446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1728" y="140329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err="1" smtClean="0">
                <a:solidFill>
                  <a:schemeClr val="bg1"/>
                </a:solidFill>
              </a:rPr>
              <a:t>Keyur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Parmar</a:t>
            </a:r>
            <a:r>
              <a:rPr lang="en-CA" sz="2000" dirty="0" smtClean="0">
                <a:solidFill>
                  <a:schemeClr val="bg1"/>
                </a:solidFill>
              </a:rPr>
              <a:t> and </a:t>
            </a:r>
            <a:r>
              <a:rPr lang="en-CA" sz="2000" dirty="0" err="1" smtClean="0">
                <a:solidFill>
                  <a:schemeClr val="bg1"/>
                </a:solidFill>
              </a:rPr>
              <a:t>Devesh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Jinwala</a:t>
            </a:r>
            <a:endParaRPr lang="en-CA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Privacy Homomorphism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4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Privacy Homomorphism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7998460" cy="5186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Privacy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homomorphism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(or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homomorphic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encryption)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[19]</a:t>
            </a:r>
          </a:p>
          <a:p>
            <a:pPr marL="927100" lvl="1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provides encrypted data processing capabilities</a:t>
            </a:r>
          </a:p>
          <a:p>
            <a:pPr marL="927100" lvl="1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Majority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of WSNs applications require to compute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functions</a:t>
            </a:r>
          </a:p>
          <a:p>
            <a:pPr marL="927100" lvl="1" indent="-457200" algn="just">
              <a:lnSpc>
                <a:spcPct val="150000"/>
              </a:lnSpc>
              <a:spcBef>
                <a:spcPts val="6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SUM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, MIN, MAX, AVG,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movement detection, etc. </a:t>
            </a:r>
          </a:p>
          <a:p>
            <a:pPr marL="927100" lvl="1" indent="-457200" algn="just">
              <a:lnSpc>
                <a:spcPct val="150000"/>
              </a:lnSpc>
              <a:spcBef>
                <a:spcPts val="6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supported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by the </a:t>
            </a: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additive privacy homomorphism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. </a:t>
            </a:r>
            <a:endParaRPr lang="en-US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spcBef>
                <a:spcPts val="6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In this chapter/presentation, </a:t>
            </a:r>
          </a:p>
          <a:p>
            <a:pPr marL="927100" lvl="1" indent="-457200" algn="just">
              <a:lnSpc>
                <a:spcPct val="150000"/>
              </a:lnSpc>
              <a:spcBef>
                <a:spcPts val="6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Symmetric-key based homomorphic encryption </a:t>
            </a:r>
            <a:endParaRPr lang="en-US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6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Asymmetric-key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based homomorphic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encryption</a:t>
            </a:r>
          </a:p>
          <a:p>
            <a:pPr marL="927100" lvl="1" indent="-457200" algn="just">
              <a:lnSpc>
                <a:spcPct val="150000"/>
              </a:lnSpc>
              <a:spcBef>
                <a:spcPts val="6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Elliptic curve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cryptography based homomorphic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encryption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627" y="2384277"/>
            <a:ext cx="67246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0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Privacy Homomorphism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379460" cy="4401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Symmetric-key Based Privacy Homomorphism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Domingo-</a:t>
            </a:r>
            <a:r>
              <a:rPr lang="en-US" dirty="0" err="1">
                <a:solidFill>
                  <a:schemeClr val="bg1"/>
                </a:solidFill>
                <a:latin typeface="Arial"/>
                <a:cs typeface="Arial"/>
              </a:rPr>
              <a:t>Ferrer’s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Cryptosystem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[5]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CMT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Cryptosystem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[1, 2]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Asymmetric-key Based Privacy Homomorphism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RSA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Cryptosystem (Multiplicative Privacy Homomorphism)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[20]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err="1">
                <a:solidFill>
                  <a:schemeClr val="bg1"/>
                </a:solidFill>
                <a:latin typeface="Arial"/>
                <a:cs typeface="Arial"/>
              </a:rPr>
              <a:t>Goldwasser-Micali’s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Cryptosystem (X-OR Privacy Homomorphism)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[7]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Okamoto-Uchiyama’s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Cryptosystem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[11]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Elliptic </a:t>
            </a: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Curve </a:t>
            </a:r>
            <a:r>
              <a:rPr lang="en-US" dirty="0" err="1">
                <a:solidFill>
                  <a:srgbClr val="FF3300"/>
                </a:solidFill>
                <a:latin typeface="Arial"/>
                <a:cs typeface="Arial"/>
              </a:rPr>
              <a:t>ElGamal’s</a:t>
            </a: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Cryptosystem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[9]</a:t>
            </a:r>
            <a:endParaRPr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68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Symmetric-key Based Privacy Homomorphism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2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Domingo-</a:t>
            </a:r>
            <a:r>
              <a:rPr lang="en-US" sz="4000" spc="-20" dirty="0" err="1">
                <a:solidFill>
                  <a:srgbClr val="FF0000"/>
                </a:solidFill>
              </a:rPr>
              <a:t>Ferrer’s</a:t>
            </a:r>
            <a:r>
              <a:rPr lang="en-US" sz="4000" spc="-20" dirty="0">
                <a:solidFill>
                  <a:srgbClr val="FF0000"/>
                </a:solidFill>
              </a:rPr>
              <a:t>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843176"/>
            <a:ext cx="8991600" cy="317164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Domingo-</a:t>
            </a:r>
            <a:r>
              <a:rPr lang="en-US" sz="4000" spc="-20" dirty="0" err="1">
                <a:solidFill>
                  <a:srgbClr val="FF0000"/>
                </a:solidFill>
              </a:rPr>
              <a:t>Ferrer’s</a:t>
            </a:r>
            <a:r>
              <a:rPr lang="en-US" sz="4000" spc="-20" dirty="0">
                <a:solidFill>
                  <a:srgbClr val="FF0000"/>
                </a:solidFill>
              </a:rPr>
              <a:t>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8991600" cy="5791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Convergecast</a:t>
            </a:r>
            <a:r>
              <a:rPr lang="en-US" b="1" dirty="0" smtClean="0">
                <a:solidFill>
                  <a:srgbClr val="FF3300"/>
                </a:solidFill>
              </a:rPr>
              <a:t> (or reverse-multicast) Communication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0" y="3200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Encrypted Data Processing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10400" y="3770531"/>
            <a:ext cx="457200" cy="457200"/>
          </a:xfrm>
          <a:prstGeom prst="straightConnector1">
            <a:avLst/>
          </a:prstGeom>
          <a:ln w="254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0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CMT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318830"/>
            <a:ext cx="8991600" cy="222034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6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CMT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800"/>
            <a:ext cx="8991600" cy="5715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Convergecast</a:t>
            </a:r>
            <a:r>
              <a:rPr lang="en-US" b="1" dirty="0" smtClean="0">
                <a:solidFill>
                  <a:srgbClr val="FF3300"/>
                </a:solidFill>
              </a:rPr>
              <a:t> (or reverse-multicast) Communication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3048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Encrypted Data Processing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86600" y="3618131"/>
            <a:ext cx="457200" cy="457200"/>
          </a:xfrm>
          <a:prstGeom prst="straightConnector1">
            <a:avLst/>
          </a:prstGeom>
          <a:ln w="254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28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Asymmetric-key Based Privacy Homomorphism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RSA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90957"/>
            <a:ext cx="8991600" cy="327608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1554906"/>
            <a:ext cx="8407808" cy="4770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5" dirty="0" err="1" smtClean="0">
                <a:solidFill>
                  <a:schemeClr val="bg1"/>
                </a:solidFill>
                <a:latin typeface="Arial"/>
                <a:cs typeface="Arial"/>
              </a:rPr>
              <a:t>Keyur</a:t>
            </a:r>
            <a:r>
              <a:rPr lang="en-US" sz="2800" spc="5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800" spc="5" dirty="0" err="1" smtClean="0">
                <a:solidFill>
                  <a:schemeClr val="bg1"/>
                </a:solidFill>
                <a:latin typeface="Arial"/>
                <a:cs typeface="Arial"/>
              </a:rPr>
              <a:t>Parmar</a:t>
            </a:r>
            <a:r>
              <a:rPr lang="en-US" sz="2800" spc="5" dirty="0" smtClean="0">
                <a:solidFill>
                  <a:schemeClr val="bg1"/>
                </a:solidFill>
                <a:latin typeface="Arial"/>
                <a:cs typeface="Arial"/>
              </a:rPr>
              <a:t>	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	PhD – Computer Engineering 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Assistant Professor</a:t>
            </a:r>
            <a:endParaRPr lang="en-US" spc="5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pc="5" dirty="0" smtClean="0">
                <a:solidFill>
                  <a:schemeClr val="bg1"/>
                </a:solidFill>
                <a:latin typeface="Arial"/>
                <a:cs typeface="Arial"/>
              </a:rPr>
              <a:t>	Indian Institute of Information Technology (IIIT), Vadodara, India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pc="5" dirty="0">
                <a:solidFill>
                  <a:schemeClr val="bg1"/>
                </a:solidFill>
                <a:latin typeface="Arial"/>
                <a:cs typeface="Arial"/>
              </a:rPr>
              <a:t>	Contact: </a:t>
            </a:r>
            <a:r>
              <a:rPr lang="en-US" spc="5" dirty="0">
                <a:solidFill>
                  <a:srgbClr val="00B050"/>
                </a:solidFill>
                <a:latin typeface="Arial"/>
                <a:cs typeface="Arial"/>
              </a:rPr>
              <a:t>keyur.mtech@gmail.com</a:t>
            </a:r>
            <a:endParaRPr lang="en-US" spc="5" dirty="0" smtClean="0">
              <a:solidFill>
                <a:srgbClr val="00B050"/>
              </a:solidFill>
              <a:latin typeface="Arial"/>
              <a:cs typeface="Arial"/>
            </a:endParaRPr>
          </a:p>
          <a:p>
            <a:pPr marL="527051" marR="855980" indent="-514350">
              <a:lnSpc>
                <a:spcPct val="100000"/>
              </a:lnSpc>
              <a:buClr>
                <a:srgbClr val="DF773B"/>
              </a:buClr>
              <a:buFont typeface="Wingdings" pitchFamily="2" charset="2"/>
              <a:buChar char="q"/>
              <a:tabLst>
                <a:tab pos="528320" algn="l"/>
              </a:tabLst>
            </a:pPr>
            <a:endParaRPr lang="en-US" sz="2800" spc="5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527051" marR="855980" indent="-514350">
              <a:lnSpc>
                <a:spcPct val="100000"/>
              </a:lnSpc>
              <a:buClr>
                <a:srgbClr val="DF773B"/>
              </a:buClr>
              <a:buFont typeface="Wingdings" pitchFamily="2" charset="2"/>
              <a:buChar char="q"/>
              <a:tabLst>
                <a:tab pos="528320" algn="l"/>
              </a:tabLst>
            </a:pPr>
            <a:endParaRPr lang="en-US" sz="2800" spc="5" dirty="0">
              <a:solidFill>
                <a:schemeClr val="bg1"/>
              </a:solidFill>
              <a:latin typeface="Arial"/>
              <a:cs typeface="Arial"/>
            </a:endParaRPr>
          </a:p>
          <a:p>
            <a:pPr marL="527051" marR="855980" indent="-514350">
              <a:lnSpc>
                <a:spcPct val="100000"/>
              </a:lnSpc>
              <a:buClr>
                <a:srgbClr val="DF773B"/>
              </a:buClr>
              <a:buFont typeface="Wingdings" pitchFamily="2" charset="2"/>
              <a:buChar char="q"/>
              <a:tabLst>
                <a:tab pos="528320" algn="l"/>
              </a:tabLst>
            </a:pPr>
            <a:r>
              <a:rPr lang="en-US" sz="2800" spc="5" dirty="0" err="1" smtClean="0">
                <a:solidFill>
                  <a:schemeClr val="bg1"/>
                </a:solidFill>
                <a:latin typeface="Arial"/>
                <a:cs typeface="Arial"/>
              </a:rPr>
              <a:t>Devesh</a:t>
            </a:r>
            <a:r>
              <a:rPr lang="en-US" sz="2800" spc="5" dirty="0" smtClean="0">
                <a:solidFill>
                  <a:schemeClr val="bg1"/>
                </a:solidFill>
                <a:latin typeface="Arial"/>
                <a:cs typeface="Arial"/>
              </a:rPr>
              <a:t> C. </a:t>
            </a:r>
            <a:r>
              <a:rPr lang="en-US" sz="2800" spc="5" dirty="0" err="1" smtClean="0">
                <a:solidFill>
                  <a:schemeClr val="bg1"/>
                </a:solidFill>
                <a:latin typeface="Arial"/>
                <a:cs typeface="Arial"/>
              </a:rPr>
              <a:t>Jinwala</a:t>
            </a:r>
            <a:endParaRPr lang="en-US" sz="2800" spc="5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z="1600" dirty="0" smtClean="0">
                <a:solidFill>
                  <a:prstClr val="white"/>
                </a:solidFill>
                <a:latin typeface="Arial"/>
                <a:cs typeface="Arial"/>
              </a:rPr>
              <a:t>	PhD </a:t>
            </a:r>
            <a:r>
              <a:rPr lang="en-US" sz="1600" dirty="0">
                <a:solidFill>
                  <a:prstClr val="white"/>
                </a:solidFill>
                <a:latin typeface="Arial"/>
                <a:cs typeface="Arial"/>
              </a:rPr>
              <a:t>– Computer Engineering</a:t>
            </a:r>
            <a:endParaRPr lang="en-US" sz="2800" spc="5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pc="5" dirty="0">
                <a:solidFill>
                  <a:schemeClr val="bg1"/>
                </a:solidFill>
                <a:latin typeface="Arial"/>
                <a:cs typeface="Arial"/>
              </a:rPr>
              <a:t>	</a:t>
            </a:r>
            <a:r>
              <a:rPr lang="en-US" spc="5" dirty="0" smtClean="0">
                <a:solidFill>
                  <a:schemeClr val="bg1"/>
                </a:solidFill>
                <a:latin typeface="Arial"/>
                <a:cs typeface="Arial"/>
              </a:rPr>
              <a:t>Professor 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pc="5" dirty="0">
                <a:solidFill>
                  <a:schemeClr val="bg1"/>
                </a:solidFill>
                <a:latin typeface="Arial"/>
                <a:cs typeface="Arial"/>
              </a:rPr>
              <a:t>	</a:t>
            </a:r>
            <a:r>
              <a:rPr lang="en-US" spc="5" dirty="0" smtClean="0">
                <a:solidFill>
                  <a:schemeClr val="bg1"/>
                </a:solidFill>
                <a:latin typeface="Arial"/>
                <a:cs typeface="Arial"/>
              </a:rPr>
              <a:t>S. V. National Institute of Technology (NIT), </a:t>
            </a:r>
            <a:r>
              <a:rPr lang="en-US" spc="5" dirty="0" err="1" smtClean="0">
                <a:solidFill>
                  <a:schemeClr val="bg1"/>
                </a:solidFill>
                <a:latin typeface="Arial"/>
                <a:cs typeface="Arial"/>
              </a:rPr>
              <a:t>Surat</a:t>
            </a:r>
            <a:r>
              <a:rPr lang="en-US" spc="5" dirty="0" smtClean="0">
                <a:solidFill>
                  <a:schemeClr val="bg1"/>
                </a:solidFill>
                <a:latin typeface="Arial"/>
                <a:cs typeface="Arial"/>
              </a:rPr>
              <a:t>, India</a:t>
            </a: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pc="5" dirty="0">
                <a:solidFill>
                  <a:schemeClr val="bg1"/>
                </a:solidFill>
                <a:latin typeface="Arial"/>
                <a:cs typeface="Arial"/>
              </a:rPr>
              <a:t>	</a:t>
            </a:r>
            <a:r>
              <a:rPr lang="en-US" spc="5" dirty="0" smtClean="0">
                <a:solidFill>
                  <a:schemeClr val="bg1"/>
                </a:solidFill>
                <a:latin typeface="Arial"/>
                <a:cs typeface="Arial"/>
              </a:rPr>
              <a:t>Contact</a:t>
            </a:r>
            <a:r>
              <a:rPr lang="en-US" spc="5" dirty="0">
                <a:solidFill>
                  <a:schemeClr val="bg1"/>
                </a:solidFill>
                <a:latin typeface="Arial"/>
                <a:cs typeface="Arial"/>
              </a:rPr>
              <a:t>: </a:t>
            </a:r>
            <a:r>
              <a:rPr lang="en-US" spc="5" dirty="0">
                <a:solidFill>
                  <a:srgbClr val="00B050"/>
                </a:solidFill>
                <a:latin typeface="Arial"/>
                <a:cs typeface="Arial"/>
              </a:rPr>
              <a:t>dcjinwala@acm.org</a:t>
            </a:r>
            <a:endParaRPr lang="en-US" spc="5" dirty="0" smtClean="0">
              <a:solidFill>
                <a:srgbClr val="00B050"/>
              </a:solidFill>
              <a:latin typeface="Arial"/>
              <a:cs typeface="Arial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r>
              <a:rPr lang="en-US" sz="2800" spc="5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</a:p>
          <a:p>
            <a:pPr marL="527051" marR="855980" indent="-514350">
              <a:lnSpc>
                <a:spcPct val="100000"/>
              </a:lnSpc>
              <a:buClr>
                <a:srgbClr val="DF773B"/>
              </a:buClr>
              <a:buFont typeface="Wingdings" pitchFamily="2" charset="2"/>
              <a:buChar char="q"/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222647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  <a:latin typeface="Arial"/>
                <a:cs typeface="Arial"/>
              </a:rPr>
              <a:t>Authors</a:t>
            </a:r>
            <a:endParaRPr sz="4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RSA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8991600" cy="5791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Convergecast</a:t>
            </a:r>
            <a:r>
              <a:rPr lang="en-US" b="1" dirty="0" smtClean="0">
                <a:solidFill>
                  <a:srgbClr val="FF3300"/>
                </a:solidFill>
              </a:rPr>
              <a:t> (or reverse-multicast) Communication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33160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Encrypted Data Processing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34200" y="3886200"/>
            <a:ext cx="457200" cy="457200"/>
          </a:xfrm>
          <a:prstGeom prst="straightConnector1">
            <a:avLst/>
          </a:prstGeom>
          <a:ln w="254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4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>
                <a:solidFill>
                  <a:srgbClr val="FF0000"/>
                </a:solidFill>
              </a:rPr>
              <a:t>Goldwasser-Micali’s</a:t>
            </a:r>
            <a:r>
              <a:rPr lang="en-US" sz="4000" spc="-20" dirty="0">
                <a:solidFill>
                  <a:srgbClr val="FF0000"/>
                </a:solidFill>
              </a:rPr>
              <a:t>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819815"/>
            <a:ext cx="8991600" cy="321837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>
                <a:solidFill>
                  <a:srgbClr val="FF0000"/>
                </a:solidFill>
              </a:rPr>
              <a:t>Goldwasser-Micali’s</a:t>
            </a:r>
            <a:r>
              <a:rPr lang="en-US" sz="4000" spc="-20" dirty="0">
                <a:solidFill>
                  <a:srgbClr val="FF0000"/>
                </a:solidFill>
              </a:rPr>
              <a:t>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4920"/>
            <a:ext cx="8991600" cy="578688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Convergecast</a:t>
            </a:r>
            <a:r>
              <a:rPr lang="en-US" b="1" dirty="0" smtClean="0">
                <a:solidFill>
                  <a:srgbClr val="FF3300"/>
                </a:solidFill>
              </a:rPr>
              <a:t> (or reverse-multicast) Communication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3124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Encrypted Data Processing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34200" y="3694331"/>
            <a:ext cx="457200" cy="457200"/>
          </a:xfrm>
          <a:prstGeom prst="straightConnector1">
            <a:avLst/>
          </a:prstGeom>
          <a:ln w="254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4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Okamoto-Uchiyama’s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832182"/>
            <a:ext cx="8991600" cy="319363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Okamoto-Uchiyama’s Cryptosystem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8991600" cy="5791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Convergecast</a:t>
            </a:r>
            <a:r>
              <a:rPr lang="en-US" b="1" dirty="0" smtClean="0">
                <a:solidFill>
                  <a:srgbClr val="FF3300"/>
                </a:solidFill>
              </a:rPr>
              <a:t> (or reverse-multicast) Communication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3200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Encrypted Data Processing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34200" y="3770531"/>
            <a:ext cx="457200" cy="457200"/>
          </a:xfrm>
          <a:prstGeom prst="straightConnector1">
            <a:avLst/>
          </a:prstGeom>
          <a:ln w="254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4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3200" spc="-20" dirty="0">
                <a:solidFill>
                  <a:srgbClr val="FF0000"/>
                </a:solidFill>
              </a:rPr>
              <a:t>Elliptic Curve Based </a:t>
            </a:r>
            <a:r>
              <a:rPr lang="en-US" sz="3200" spc="-20" dirty="0" err="1">
                <a:solidFill>
                  <a:srgbClr val="FF0000"/>
                </a:solidFill>
              </a:rPr>
              <a:t>ElGamal’s</a:t>
            </a:r>
            <a:r>
              <a:rPr lang="en-US" sz="3200" spc="-20" dirty="0">
                <a:solidFill>
                  <a:srgbClr val="FF0000"/>
                </a:solidFill>
              </a:rPr>
              <a:t> Cryptosystem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90933"/>
            <a:ext cx="8991600" cy="327613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64633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3200" spc="-20" dirty="0">
                <a:solidFill>
                  <a:srgbClr val="FF0000"/>
                </a:solidFill>
              </a:rPr>
              <a:t>Elliptic Curve Based </a:t>
            </a:r>
            <a:r>
              <a:rPr lang="en-US" sz="3200" spc="-20" dirty="0" err="1">
                <a:solidFill>
                  <a:srgbClr val="FF0000"/>
                </a:solidFill>
              </a:rPr>
              <a:t>ElGamal’s</a:t>
            </a:r>
            <a:r>
              <a:rPr lang="en-US" sz="3200" spc="-20" dirty="0">
                <a:solidFill>
                  <a:srgbClr val="FF0000"/>
                </a:solidFill>
              </a:rPr>
              <a:t> Cryptosystem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8991600" cy="5791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Convergecast</a:t>
            </a:r>
            <a:r>
              <a:rPr lang="en-US" b="1" dirty="0" smtClean="0">
                <a:solidFill>
                  <a:srgbClr val="FF3300"/>
                </a:solidFill>
              </a:rPr>
              <a:t> (or reverse-multicast) Communication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3200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Encrypted Data Processing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34200" y="3770531"/>
            <a:ext cx="457200" cy="457200"/>
          </a:xfrm>
          <a:prstGeom prst="straightConnector1">
            <a:avLst/>
          </a:prstGeom>
          <a:ln w="254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4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Conclusion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39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Conclusion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303260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rgbClr val="FF3300"/>
                </a:solidFill>
                <a:latin typeface="Arial"/>
                <a:cs typeface="Arial"/>
              </a:rPr>
              <a:t>Data </a:t>
            </a:r>
            <a:r>
              <a:rPr lang="en-US" spc="-10" dirty="0">
                <a:solidFill>
                  <a:srgbClr val="FF3300"/>
                </a:solidFill>
                <a:latin typeface="Arial"/>
                <a:cs typeface="Arial"/>
              </a:rPr>
              <a:t>Aggregation </a:t>
            </a:r>
            <a:r>
              <a:rPr lang="en-US" spc="-10" dirty="0" smtClean="0">
                <a:solidFill>
                  <a:srgbClr val="FF3300"/>
                </a:solidFill>
                <a:latin typeface="Arial"/>
                <a:cs typeface="Arial"/>
              </a:rPr>
              <a:t>and </a:t>
            </a:r>
            <a:r>
              <a:rPr lang="en-US" spc="-10" dirty="0">
                <a:solidFill>
                  <a:srgbClr val="FF3300"/>
                </a:solidFill>
                <a:latin typeface="Arial"/>
                <a:cs typeface="Arial"/>
              </a:rPr>
              <a:t>Privacy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>
                <a:solidFill>
                  <a:srgbClr val="FFFFFF"/>
                </a:solidFill>
                <a:latin typeface="Arial"/>
                <a:cs typeface="Arial"/>
              </a:rPr>
              <a:t>Data Aggregation Processes the Plaintext Data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>
                <a:solidFill>
                  <a:srgbClr val="FFFFFF"/>
                </a:solidFill>
                <a:latin typeface="Arial"/>
                <a:cs typeface="Arial"/>
              </a:rPr>
              <a:t>Privacy Requires Encrypted </a:t>
            </a: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endParaRPr lang="en-US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Malleability </a:t>
            </a: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property of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cryptosystems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undesirable due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to its negative impact on the integrity of encrypted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data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interesting applications in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resource-constrained WSNs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ensure the privacy of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sensor readings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at vulnerable intermediate nodes of WSNs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The chapter discusses  different cryptosystems that are used to ensure the privacy at vulnerable intermediate nodes of WSNs. 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50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References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35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Outline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7998460" cy="4524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Introduction</a:t>
            </a: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Impact of In-network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Processing</a:t>
            </a: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Privacy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Homomorphism</a:t>
            </a: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Symmetric-key Based Privacy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Homomorphism</a:t>
            </a: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Asymmetric-key Based Privacy Homomorphism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Conclusion</a:t>
            </a: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References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References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303260" cy="5224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Castelluccia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C., Chan, A.C.F.,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Mykletun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Tsudik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G.: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Efficient and Provably Secure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Aggregation of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Encrypted Data in Wireless Sensor Networks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ACM Transactions on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Sensor Networks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(TOSN) 5(3), 20:1–20:36 (2009). DOI 10.1145/1525856.1525858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Castelluccia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Mykletun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Tsudik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G.: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Efficient Aggregation of Encrypted Data in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Wireless Sensor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Networks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In: Proceedings of the 2nd Annual International Conference on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Mobile and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Ubiquitous Systems: Networking and Services, MOBIQUITOUS, pp. 109–117.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IEEE, </a:t>
            </a:r>
            <a:r>
              <a:rPr lang="fr-F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Washington</a:t>
            </a:r>
            <a:r>
              <a:rPr lang="fr-F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D.C., USA (2005). DOI </a:t>
            </a:r>
            <a:r>
              <a:rPr lang="fr-F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10.1109/MOBIQUITOUS.2005.25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Chan, A.C.F.,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Castelluccia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On the (</a:t>
            </a:r>
            <a:r>
              <a:rPr lang="en-US" sz="1400" dirty="0" err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Im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)possibility of Aggregate Message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Authentication Codes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In: Proceedings of the International Symposium on Information Theory, ISIT,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pp. 235–239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IEEE, Toronto, Canada (2008). DOI 10.1109/ISIT.2008.4594983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Dolev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D.,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Dwork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Naor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M.: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Non-malleable Cryptography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In: Proceedings of the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23</a:t>
            </a:r>
            <a:r>
              <a:rPr lang="en-US" sz="1400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Annual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Symposium on Theory of Computing, STOC, pp. 542–552. ACM, New Orleans,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 (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1991). DOI 10.1145/103418.103474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Domingo-</a:t>
            </a: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Ferrer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J.: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 Provably Secure Additive and Multiplicative Privacy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Homomorphism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Proceedings of the 5th International Conference on Information Security, ISC,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Lecture Notes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Computer Science, vol. 2433, pp. 471–483. Springer-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Verlag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Sao Paulo,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Brazil (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2002). DOI 10.1007/3-540-45811-5 37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Fasolo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E., Rossi, M.,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Widmer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J.,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Zorzi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M.: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In-network Aggregation Techniques for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Wireless Sensor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Networks: A Survey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Wireless Communications 14(2), 70–87 (2007).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10.1109/MWC.2007.358967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Goldwasser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Micali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Probabilistic Encryption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Journal of Computer and System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Sciences 28(2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270–299 (1984). DOI 10.1016/0022-0000(84)90070-9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Karlof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C., Wagner, D.: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Secure Routing in Wireless Sensor Networks: Attacks and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Countermeasures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Ad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Hoc Networks 1(2-3), 293–315 (2003). DOI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10.1016/S1570-8705(03)00008-8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References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303260" cy="5224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Koblitz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N.: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Elliptic Curve Cryptosystems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Mathematics of Computation 48(177),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203–209 (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1987). DOI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10.1090/S0025-5718-1987-0866109-5 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Krishnamachari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B.,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Estrin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D., Wicker, S.: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The Impact of Data Aggregation in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Wireless Sensor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Networks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In: Proceedings of the 22nd International Conference on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Distributed Computing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Systems, ICDCSW, pp. 575–578. IEEE, Vienna, Austria (2002).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10.1109/ICDCSW.2002.1030829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Okamoto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T., Uchiyama, S.: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 New Public-Key Cryptosystem as Secure as Factoring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In: Proceedings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 the International Conference on the Theory and Application of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Cryptographic Techniques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Advances in Cryptology, EUROCRYPT, Lecture Notes in Computer Science, vol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1403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pp. 303–318. Springer-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Verlag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Espoo, Finland (1998). DOI 10.1007/BFb0054135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Ozdemir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S., Xiao, Y.: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Secure Data Aggregation in Wireless Sensor Networks: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 Comprehensive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Overview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Computer Networks 53(12), 2022–2037 (2009).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10.1016/j.comnet.2009.02.023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Paillier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P.: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Public-key Cryptosystems Based on Composite Degree </a:t>
            </a:r>
            <a:r>
              <a:rPr lang="en-US" sz="1400" dirty="0" err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Residuosity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Classes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In: Proceedings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 the 17th International Conference on Theory and Application of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Cryptographic Techniques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EUROCRYPT, Lecture Notes in Computer Science, vol. 1592, pp. 223–238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Springer-</a:t>
            </a: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Verlag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Prague, Czech Republic (1999). DOI 10.1007/3-540-48910-X 16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Parmar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K.,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Jinwala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D.C.: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Concealed data aggregation in wireless sensor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networks: A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comprehensive survey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Computer Networks 103(7), 207–227 (2016).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10.1016/j.comnet.2016.04.013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Parmar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K.,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Jinwala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D.C.: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Malleability Resilient Concealed Data Aggregation in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Wireless Sensor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Networks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Wireless Personal Communications 87(3), 971–993 (2016).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10.1007/s11277-015-2633-6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9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Perrig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A.,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Szewczyk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R.,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Tygar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J.D., Wen, V., Culler, D.E.: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SPINS: Security Protocols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for Sensor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Networks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Wireless Networks 8(5), 521–534 (2002). DOI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10.1023/A:1016598314198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References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303260" cy="2523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 algn="just">
              <a:spcBef>
                <a:spcPts val="300"/>
              </a:spcBef>
              <a:buFont typeface="+mj-lt"/>
              <a:buAutoNum type="arabicPeriod" startAt="17"/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Peter, S.,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Westhoff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D.,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Castelluccia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 Survey on the Encryption of </a:t>
            </a:r>
            <a:r>
              <a:rPr lang="en-US" sz="1400" dirty="0" err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Convergecast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Traffic with In-network Processing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IEEE Transactions on Dependable and Secure Computing 7(1), 20–34 (2010). DOI 10.1109/TDSC.2008.23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17"/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Raymond, D.R.,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Midkiff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S.F.: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Denial-of-Service in Wireless Sensor Networks: Attacks and Defenses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IEEE Pervasive Computing 7(1), 74–81 (2008). DOI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10.1109/MPRV.2008.6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17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Rivest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R.L.,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Adleman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Dertouzos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M.L.: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On Data Banks and Privacy </a:t>
            </a:r>
            <a:r>
              <a:rPr lang="en-US" sz="1400" dirty="0" err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Homomorphisms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Foundations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 Secure Computation 4(11), 169–180 (1978)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17"/>
            </a:pP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Rivest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R.L., Shamir, A.,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Adleman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 Method for Obtaining Digital Signatures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and Public-key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Cryptosystems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Communications of the ACM 21(2), 120–126 (1978).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10.1145/359340.359342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300"/>
              </a:spcBef>
              <a:buFont typeface="+mj-lt"/>
              <a:buAutoNum type="arabicPeriod" startAt="17"/>
            </a:pP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Wang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Y., 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Attebury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G., Ramamurthy, B.: </a:t>
            </a:r>
            <a:r>
              <a:rPr lang="en-US" sz="14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 Survey of Security Issues in Wireless </a:t>
            </a:r>
            <a:r>
              <a:rPr lang="en-US" sz="1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Sensor Networks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IEEE Communications Surveys &amp; Tutorials 8(2), 2–23 (2006).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DOI 10.1109/COMST.2006.315852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4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Thank You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91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Introduction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6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Introduction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7998460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>
                <a:solidFill>
                  <a:srgbClr val="FF3300"/>
                </a:solidFill>
                <a:latin typeface="Arial"/>
                <a:cs typeface="Arial"/>
              </a:rPr>
              <a:t>Wireless Sensor Network (WSN) </a:t>
            </a:r>
            <a:r>
              <a:rPr lang="en-US" spc="-10" dirty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US" spc="-10" dirty="0">
                <a:solidFill>
                  <a:srgbClr val="FFFFFF"/>
                </a:solidFill>
                <a:latin typeface="Arial"/>
                <a:cs typeface="Arial"/>
              </a:rPr>
              <a:t>collection of tiny </a:t>
            </a: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sensor devices (e.g., </a:t>
            </a:r>
            <a:r>
              <a:rPr lang="en-US" spc="-10" dirty="0" err="1" smtClean="0">
                <a:solidFill>
                  <a:schemeClr val="bg1"/>
                </a:solidFill>
                <a:latin typeface="Arial"/>
                <a:cs typeface="Arial"/>
              </a:rPr>
              <a:t>MICAz</a:t>
            </a: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n-US" spc="-10" dirty="0" err="1" smtClean="0">
                <a:solidFill>
                  <a:schemeClr val="bg1"/>
                </a:solidFill>
                <a:latin typeface="Arial"/>
                <a:cs typeface="Arial"/>
              </a:rPr>
              <a:t>TelosB</a:t>
            </a: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, etc.) to </a:t>
            </a:r>
            <a:r>
              <a:rPr lang="en-US" spc="-10" dirty="0">
                <a:solidFill>
                  <a:schemeClr val="bg1"/>
                </a:solidFill>
                <a:latin typeface="Arial"/>
                <a:cs typeface="Arial"/>
              </a:rPr>
              <a:t>measure </a:t>
            </a: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the physical phenomena </a:t>
            </a:r>
            <a:r>
              <a:rPr lang="en-US" spc="-10" dirty="0" smtClean="0">
                <a:solidFill>
                  <a:srgbClr val="00B050"/>
                </a:solidFill>
                <a:latin typeface="Arial"/>
                <a:cs typeface="Arial"/>
              </a:rPr>
              <a:t>[14]</a:t>
            </a: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Applications of Wireless Sensor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Networks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Military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Applications, Environmental Monitoring, Health-care Monitoring, Home Automation, Industrial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Process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Control, etc.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Constraints in Wireless Sensor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Networks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Energy, Memory, Computation, Transmission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Range, etc. 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Energy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– Two AA size batteries (in </a:t>
            </a:r>
            <a:r>
              <a:rPr lang="en-US" dirty="0" err="1" smtClean="0">
                <a:solidFill>
                  <a:schemeClr val="bg1"/>
                </a:solidFill>
                <a:latin typeface="Arial"/>
                <a:cs typeface="Arial"/>
              </a:rPr>
              <a:t>MICAz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Arial"/>
                <a:cs typeface="Arial"/>
              </a:rPr>
              <a:t>TelosB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, etc.) only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. 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Non-</a:t>
            </a:r>
            <a:r>
              <a:rPr lang="en-US" dirty="0" err="1">
                <a:solidFill>
                  <a:srgbClr val="FF0000"/>
                </a:solidFill>
                <a:latin typeface="Arial"/>
                <a:cs typeface="Arial"/>
              </a:rPr>
              <a:t>replenishable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energy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 is the most crucial resource as it has a direct impact on the lifespan of WSNs. 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In-network data aggregation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7998460" cy="48167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20" dirty="0" smtClean="0">
                <a:solidFill>
                  <a:schemeClr val="bg1"/>
                </a:solidFill>
              </a:rPr>
              <a:t>The amount of energy </a:t>
            </a:r>
            <a:r>
              <a:rPr lang="en-US" spc="-20" dirty="0">
                <a:solidFill>
                  <a:schemeClr val="bg1"/>
                </a:solidFill>
              </a:rPr>
              <a:t>required to </a:t>
            </a:r>
            <a:r>
              <a:rPr lang="en-US" spc="-20" dirty="0" smtClean="0">
                <a:solidFill>
                  <a:schemeClr val="bg1"/>
                </a:solidFill>
              </a:rPr>
              <a:t>transmit </a:t>
            </a:r>
            <a:r>
              <a:rPr lang="en-US" spc="-20" dirty="0">
                <a:solidFill>
                  <a:schemeClr val="bg1"/>
                </a:solidFill>
              </a:rPr>
              <a:t>a single bit over a meter range is equivalent to </a:t>
            </a:r>
            <a:r>
              <a:rPr lang="en-US" spc="-20" dirty="0" smtClean="0">
                <a:solidFill>
                  <a:schemeClr val="bg1"/>
                </a:solidFill>
              </a:rPr>
              <a:t>the energy </a:t>
            </a:r>
            <a:r>
              <a:rPr lang="en-US" spc="-20" dirty="0">
                <a:solidFill>
                  <a:schemeClr val="bg1"/>
                </a:solidFill>
              </a:rPr>
              <a:t>required to execute thousand CPU instructions </a:t>
            </a:r>
            <a:r>
              <a:rPr lang="en-US" spc="-20" dirty="0">
                <a:solidFill>
                  <a:srgbClr val="00B050"/>
                </a:solidFill>
              </a:rPr>
              <a:t>[Hill et al.]</a:t>
            </a:r>
            <a:r>
              <a:rPr lang="en-US" spc="-20" dirty="0">
                <a:solidFill>
                  <a:schemeClr val="bg1"/>
                </a:solidFill>
              </a:rPr>
              <a:t>. </a:t>
            </a:r>
            <a:endParaRPr lang="en-US" spc="-20" dirty="0" smtClean="0">
              <a:solidFill>
                <a:schemeClr val="bg1"/>
              </a:solidFill>
            </a:endParaRP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20" dirty="0" smtClean="0">
                <a:solidFill>
                  <a:srgbClr val="FF0000"/>
                </a:solidFill>
              </a:rPr>
              <a:t>In-network </a:t>
            </a:r>
            <a:r>
              <a:rPr lang="en-US" spc="-20" dirty="0">
                <a:solidFill>
                  <a:srgbClr val="FF0000"/>
                </a:solidFill>
              </a:rPr>
              <a:t>data </a:t>
            </a:r>
            <a:r>
              <a:rPr lang="en-US" spc="-20" dirty="0" smtClean="0">
                <a:solidFill>
                  <a:srgbClr val="FF0000"/>
                </a:solidFill>
              </a:rPr>
              <a:t>aggregation </a:t>
            </a:r>
            <a:r>
              <a:rPr lang="en-US" spc="-20" dirty="0" smtClean="0">
                <a:solidFill>
                  <a:srgbClr val="00B050"/>
                </a:solidFill>
              </a:rPr>
              <a:t>[6]</a:t>
            </a:r>
            <a:endParaRPr lang="en-US" spc="-10" dirty="0" smtClean="0">
              <a:solidFill>
                <a:srgbClr val="00B050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reduces </a:t>
            </a:r>
            <a:r>
              <a:rPr lang="en-US" spc="-10" dirty="0">
                <a:solidFill>
                  <a:schemeClr val="bg1"/>
                </a:solidFill>
                <a:latin typeface="Arial"/>
                <a:cs typeface="Arial"/>
              </a:rPr>
              <a:t>redundant communication traffic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>
                <a:solidFill>
                  <a:schemeClr val="bg1"/>
                </a:solidFill>
                <a:latin typeface="Arial"/>
                <a:cs typeface="Arial"/>
              </a:rPr>
              <a:t>conserves limited bandwidth and </a:t>
            </a: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energy</a:t>
            </a:r>
          </a:p>
          <a:p>
            <a:pPr marL="469900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In-network data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aggregation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Tree based data aggregation</a:t>
            </a: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Cluster based data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aggregation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Hybrid data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aggregation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1710" y="2590800"/>
            <a:ext cx="8298636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Impact of In-network Processing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5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Impact of In-network Processing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455660" cy="45704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>
                <a:solidFill>
                  <a:srgbClr val="FFFFFF"/>
                </a:solidFill>
                <a:latin typeface="Arial"/>
                <a:cs typeface="Arial"/>
              </a:rPr>
              <a:t>In-network data aggregation </a:t>
            </a:r>
            <a:endParaRPr lang="en-US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reduces </a:t>
            </a:r>
            <a:r>
              <a:rPr lang="en-US" spc="-10" dirty="0">
                <a:solidFill>
                  <a:srgbClr val="FFFFFF"/>
                </a:solidFill>
                <a:latin typeface="Arial"/>
                <a:cs typeface="Arial"/>
              </a:rPr>
              <a:t>the communication </a:t>
            </a: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overhead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affects  the following performance metrics (sometimes adversely):</a:t>
            </a:r>
            <a:r>
              <a:rPr lang="en-US" spc="-10" dirty="0" smtClean="0">
                <a:solidFill>
                  <a:srgbClr val="00B050"/>
                </a:solidFill>
                <a:latin typeface="Arial"/>
                <a:cs typeface="Arial"/>
              </a:rPr>
              <a:t> [10]</a:t>
            </a:r>
          </a:p>
          <a:p>
            <a:pPr marL="1384300" lvl="2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improves</a:t>
            </a: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pc="-10" dirty="0" smtClean="0">
                <a:solidFill>
                  <a:srgbClr val="FF3300"/>
                </a:solidFill>
                <a:latin typeface="Arial"/>
                <a:cs typeface="Arial"/>
              </a:rPr>
              <a:t>Network lifetime</a:t>
            </a:r>
          </a:p>
          <a:p>
            <a:pPr marL="1384300" lvl="2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chemeClr val="bg1"/>
                </a:solidFill>
                <a:latin typeface="Arial"/>
                <a:cs typeface="Arial"/>
              </a:rPr>
              <a:t>increases</a:t>
            </a:r>
            <a:r>
              <a:rPr lang="en-US" spc="-10" dirty="0" smtClean="0">
                <a:solidFill>
                  <a:srgbClr val="FF3300"/>
                </a:solidFill>
                <a:latin typeface="Arial"/>
                <a:cs typeface="Arial"/>
              </a:rPr>
              <a:t> Latency</a:t>
            </a:r>
          </a:p>
          <a:p>
            <a:pPr marL="1384300" lvl="2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reduces </a:t>
            </a:r>
            <a:r>
              <a:rPr lang="en-US" spc="-10" dirty="0" smtClean="0">
                <a:solidFill>
                  <a:srgbClr val="FF3300"/>
                </a:solidFill>
                <a:latin typeface="Arial"/>
                <a:cs typeface="Arial"/>
              </a:rPr>
              <a:t>Accuracy</a:t>
            </a:r>
          </a:p>
          <a:p>
            <a:pPr marL="1384300" lvl="2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pc="-10" dirty="0" smtClean="0">
                <a:solidFill>
                  <a:srgbClr val="FFFFFF"/>
                </a:solidFill>
                <a:latin typeface="Arial"/>
                <a:cs typeface="Arial"/>
              </a:rPr>
              <a:t>reduces </a:t>
            </a:r>
            <a:r>
              <a:rPr lang="en-US" spc="-10" dirty="0" smtClean="0">
                <a:solidFill>
                  <a:srgbClr val="FF3300"/>
                </a:solidFill>
                <a:latin typeface="Arial"/>
                <a:cs typeface="Arial"/>
              </a:rPr>
              <a:t>Security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pc="-10" dirty="0">
              <a:solidFill>
                <a:srgbClr val="FF3300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Security requirements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(e.g., Confidentiality, Privacy, Integrity, etc.) of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WSNs have been affected by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</a:p>
          <a:p>
            <a:pPr marL="927100" lvl="1" indent="-457200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In-network </a:t>
            </a: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data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aggregation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221159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Impact of In-network Processing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379815"/>
            <a:ext cx="8227060" cy="4985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The need to process data at intermediate nodes vs.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Privacy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 of sensor readings at intermediate nodes </a:t>
            </a:r>
          </a:p>
          <a:p>
            <a:pPr marL="469900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469900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Types of secure data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aggregation (or secure in-network processing)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[12]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Hop-by-hop secure data aggregation</a:t>
            </a:r>
          </a:p>
          <a:p>
            <a:pPr marL="1384300" lvl="2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provides security in a hop-by-hop manner.</a:t>
            </a:r>
          </a:p>
          <a:p>
            <a:pPr marL="1384300" lvl="2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assumes that intermediate nodes are trustworthy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1384300" lvl="2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marL="927100" lvl="1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rgbClr val="FF3300"/>
                </a:solidFill>
                <a:latin typeface="Arial"/>
                <a:cs typeface="Arial"/>
              </a:rPr>
              <a:t>End-to-end secure data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aggregation </a:t>
            </a:r>
            <a:r>
              <a:rPr lang="en-US" dirty="0" smtClean="0">
                <a:solidFill>
                  <a:srgbClr val="00B050"/>
                </a:solidFill>
                <a:latin typeface="Arial"/>
                <a:cs typeface="Arial"/>
              </a:rPr>
              <a:t>[14]</a:t>
            </a:r>
            <a:endParaRPr lang="en-US" dirty="0">
              <a:solidFill>
                <a:srgbClr val="00B050"/>
              </a:solidFill>
              <a:latin typeface="Arial"/>
              <a:cs typeface="Arial"/>
            </a:endParaRPr>
          </a:p>
          <a:p>
            <a:pPr marL="1384300" lvl="2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provides end-to-end security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using encrypted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data processing at intermediate nodes.</a:t>
            </a:r>
          </a:p>
          <a:p>
            <a:pPr marL="1384300" lvl="2" indent="-457200" algn="just">
              <a:lnSpc>
                <a:spcPct val="15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ensures privacy of </a:t>
            </a: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sensor readings.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1507</Words>
  <Application>Microsoft Macintosh PowerPoint</Application>
  <PresentationFormat>On-screen Show (4:3)</PresentationFormat>
  <Paragraphs>185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Wingdings</vt:lpstr>
      <vt:lpstr>Office Theme</vt:lpstr>
      <vt:lpstr>Chapter 6: Malleable Cryptosystems and Their Applications in Wireless Sensor Networks </vt:lpstr>
      <vt:lpstr>PowerPoint Presentation</vt:lpstr>
      <vt:lpstr>Outline</vt:lpstr>
      <vt:lpstr>Introduction </vt:lpstr>
      <vt:lpstr>Introduction </vt:lpstr>
      <vt:lpstr>In-network data aggregation</vt:lpstr>
      <vt:lpstr>Impact of In-network Processing</vt:lpstr>
      <vt:lpstr>Impact of In-network Processing</vt:lpstr>
      <vt:lpstr>Impact of In-network Processing</vt:lpstr>
      <vt:lpstr>Privacy Homomorphism</vt:lpstr>
      <vt:lpstr>Privacy Homomorphism</vt:lpstr>
      <vt:lpstr>Privacy Homomorphism</vt:lpstr>
      <vt:lpstr>Symmetric-key Based Privacy Homomorphism</vt:lpstr>
      <vt:lpstr>Domingo-Ferrer’s Cryptosystem</vt:lpstr>
      <vt:lpstr>Domingo-Ferrer’s Cryptosystem</vt:lpstr>
      <vt:lpstr>CMT Cryptosystem</vt:lpstr>
      <vt:lpstr>CMT Cryptosystem</vt:lpstr>
      <vt:lpstr>Asymmetric-key Based Privacy Homomorphism</vt:lpstr>
      <vt:lpstr>RSA Cryptosystem</vt:lpstr>
      <vt:lpstr>RSA Cryptosystem</vt:lpstr>
      <vt:lpstr>Goldwasser-Micali’s Cryptosystem</vt:lpstr>
      <vt:lpstr>Goldwasser-Micali’s Cryptosystem</vt:lpstr>
      <vt:lpstr>Okamoto-Uchiyama’s Cryptosystem</vt:lpstr>
      <vt:lpstr>Okamoto-Uchiyama’s Cryptosystem</vt:lpstr>
      <vt:lpstr>Elliptic Curve Based ElGamal’s Cryptosystem</vt:lpstr>
      <vt:lpstr>Elliptic Curve Based ElGamal’s Cryptosystem</vt:lpstr>
      <vt:lpstr>Conclusion</vt:lpstr>
      <vt:lpstr>Conclusion</vt:lpstr>
      <vt:lpstr>References</vt:lpstr>
      <vt:lpstr>References</vt:lpstr>
      <vt:lpstr>References</vt:lpstr>
      <vt:lpstr>References</vt:lpstr>
      <vt:lpstr>Thank You 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Microsoft Office User</cp:lastModifiedBy>
  <cp:revision>35</cp:revision>
  <dcterms:created xsi:type="dcterms:W3CDTF">2017-08-17T13:30:46Z</dcterms:created>
  <dcterms:modified xsi:type="dcterms:W3CDTF">2017-09-27T17:13:30Z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