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37" r:id="rId2"/>
    <p:sldId id="259" r:id="rId3"/>
    <p:sldId id="262"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7" r:id="rId22"/>
    <p:sldId id="355" r:id="rId23"/>
    <p:sldId id="362" r:id="rId24"/>
    <p:sldId id="361" r:id="rId25"/>
    <p:sldId id="359" r:id="rId26"/>
    <p:sldId id="358" r:id="rId27"/>
    <p:sldId id="360" r:id="rId28"/>
    <p:sldId id="356" r:id="rId29"/>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p:cViewPr varScale="1">
        <p:scale>
          <a:sx n="103" d="100"/>
          <a:sy n="103" d="100"/>
        </p:scale>
        <p:origin x="234" y="10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53218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5725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pPr/>
              <a:t>9/27/2017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pPr/>
              <a:t>9/27/2017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pPr/>
              <a:t>9/27/2017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pPr/>
              <a:t>9/27/2017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pPr/>
              <a:t>9/27/2017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pPr/>
              <a:t>9/27/2017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661993"/>
          </a:xfrm>
        </p:spPr>
        <p:txBody>
          <a:bodyPr/>
          <a:lstStyle/>
          <a:p>
            <a:pPr algn="ctr"/>
            <a:r>
              <a:rPr lang="en-US" dirty="0" smtClean="0">
                <a:solidFill>
                  <a:srgbClr val="FF0000"/>
                </a:solidFill>
              </a:rPr>
              <a:t>Chapter 7: </a:t>
            </a:r>
            <a:r>
              <a:rPr lang="en-CA" dirty="0" smtClean="0">
                <a:solidFill>
                  <a:srgbClr val="FF0000"/>
                </a:solidFill>
              </a:rPr>
              <a:t>A Survey and Taxonomy of Classifiers of Intrusion Detection Systems</a:t>
            </a: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9500" y="23876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Levent </a:t>
            </a:r>
            <a:r>
              <a:rPr lang="en-US" sz="1600" b="1" dirty="0" err="1" smtClean="0">
                <a:solidFill>
                  <a:srgbClr val="FF0000"/>
                </a:solidFill>
              </a:rPr>
              <a:t>Ertaul</a:t>
            </a:r>
            <a:r>
              <a:rPr lang="en-US" sz="1600" b="1" dirty="0" smtClean="0">
                <a:solidFill>
                  <a:srgbClr val="FF0000"/>
                </a:solidFill>
              </a:rPr>
              <a:t>, Luis </a:t>
            </a:r>
            <a:r>
              <a:rPr lang="en-US" sz="1600" b="1" dirty="0">
                <a:solidFill>
                  <a:srgbClr val="FF0000"/>
                </a:solidFill>
              </a:rPr>
              <a:t>Hernández</a:t>
            </a:r>
            <a:r>
              <a:rPr lang="en-US" sz="1600" dirty="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Eman El-Sheikh</a:t>
            </a:r>
          </a:p>
        </p:txBody>
      </p:sp>
      <p:sp>
        <p:nvSpPr>
          <p:cNvPr id="6" name="TextBox 5"/>
          <p:cNvSpPr txBox="1"/>
          <p:nvPr/>
        </p:nvSpPr>
        <p:spPr>
          <a:xfrm>
            <a:off x="2057400" y="1455003"/>
            <a:ext cx="4737100" cy="830997"/>
          </a:xfrm>
          <a:prstGeom prst="rect">
            <a:avLst/>
          </a:prstGeom>
          <a:noFill/>
        </p:spPr>
        <p:txBody>
          <a:bodyPr wrap="square" rtlCol="0">
            <a:spAutoFit/>
          </a:bodyPr>
          <a:lstStyle/>
          <a:p>
            <a:r>
              <a:rPr lang="sv-SE" sz="2400" dirty="0" smtClean="0">
                <a:solidFill>
                  <a:schemeClr val="bg1"/>
                </a:solidFill>
              </a:rPr>
              <a:t>Tarfa Hamed, Jason B. Ernst, and Stefan C. Kremer</a:t>
            </a:r>
            <a:endParaRPr lang="en-CA" sz="2400" dirty="0">
              <a:solidFill>
                <a:schemeClr val="bg1"/>
              </a:solidFill>
            </a:endParaRP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69551"/>
          </a:xfrm>
        </p:spPr>
        <p:txBody>
          <a:bodyPr/>
          <a:lstStyle/>
          <a:p>
            <a:pPr algn="ctr"/>
            <a:r>
              <a:rPr lang="en-CA" sz="4000" b="1" kern="1200" spc="-20" dirty="0" smtClean="0">
                <a:solidFill>
                  <a:srgbClr val="FF0000"/>
                </a:solidFill>
                <a:ea typeface="+mn-ea"/>
              </a:rPr>
              <a:t>Gradient Descent algorithm</a:t>
            </a:r>
            <a:r>
              <a:rPr lang="en-CA" spc="-5" dirty="0" smtClean="0">
                <a:solidFill>
                  <a:srgbClr val="FFFFFF"/>
                </a:solidFill>
              </a:rPr>
              <a:t/>
            </a:r>
            <a:br>
              <a:rPr lang="en-CA" spc="-5" dirty="0" smtClean="0">
                <a:solidFill>
                  <a:srgbClr val="FFFFFF"/>
                </a:solidFill>
              </a:rPr>
            </a:br>
            <a:endParaRPr lang="en-CA" dirty="0"/>
          </a:p>
        </p:txBody>
      </p:sp>
      <p:sp>
        <p:nvSpPr>
          <p:cNvPr id="3" name="Text Placeholder 2"/>
          <p:cNvSpPr>
            <a:spLocks noGrp="1"/>
          </p:cNvSpPr>
          <p:nvPr>
            <p:ph type="body" idx="1"/>
          </p:nvPr>
        </p:nvSpPr>
        <p:spPr>
          <a:xfrm>
            <a:off x="383540" y="1190236"/>
            <a:ext cx="8608060" cy="4905764"/>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Is used to train Back-Propagation (BP) is which is multi-layer, feed-forward and supervised neural network. </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network is trained to classify the test data. </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network is trained on different types of attacks and normal data to make it able to detect different attacks. </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Finding the optimal weights of the networks is accomplished by applying conjugate gradient descent algorithm.</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Baum-Welch algorithm</a:t>
            </a:r>
            <a:endParaRPr lang="en-CA" dirty="0"/>
          </a:p>
        </p:txBody>
      </p:sp>
      <p:sp>
        <p:nvSpPr>
          <p:cNvPr id="3" name="Text Placeholder 2"/>
          <p:cNvSpPr>
            <a:spLocks noGrp="1"/>
          </p:cNvSpPr>
          <p:nvPr>
            <p:ph type="body" idx="1"/>
          </p:nvPr>
        </p:nvSpPr>
        <p:spPr>
          <a:xfrm>
            <a:off x="383540" y="1190236"/>
            <a:ext cx="8376919" cy="5232202"/>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It is used with the Maximum-Likelihood estimation (ML) criterion to estimate the parameters of </a:t>
            </a:r>
            <a:r>
              <a:rPr lang="en-CA" sz="2400" dirty="0" smtClean="0"/>
              <a:t>Hidden Markov Model (</a:t>
            </a:r>
            <a:r>
              <a:rPr lang="en-CA" sz="2400" spc="-5" dirty="0" smtClean="0">
                <a:solidFill>
                  <a:srgbClr val="FFFFFF"/>
                </a:solidFill>
              </a:rPr>
              <a:t>HMM).</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HMM is used to model sequence information regarding system tasks, in order to minimize the false-positive rate and maximize the detection rate for anomaly detection.</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It is used with IDS since it is simple, well-defined, and stable.</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Learning statistical properties</a:t>
            </a:r>
            <a:endParaRPr lang="en-CA" dirty="0"/>
          </a:p>
        </p:txBody>
      </p:sp>
      <p:sp>
        <p:nvSpPr>
          <p:cNvPr id="3" name="Text Placeholder 2"/>
          <p:cNvSpPr>
            <a:spLocks noGrp="1"/>
          </p:cNvSpPr>
          <p:nvPr>
            <p:ph type="body" idx="1"/>
          </p:nvPr>
        </p:nvSpPr>
        <p:spPr>
          <a:xfrm>
            <a:off x="383540" y="1190236"/>
            <a:ext cx="8376919" cy="4185761"/>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This approach focuses on unusual behavior to detect Anomalies.</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approach needs to learn the frequency of making a transition from a state representing normal behavior to a state representing abnormal behavior.</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Some researchers used frequency distributions to represent network phenomena.</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0" y="224251"/>
            <a:ext cx="9144000" cy="615553"/>
          </a:xfrm>
        </p:spPr>
        <p:txBody>
          <a:bodyPr/>
          <a:lstStyle/>
          <a:p>
            <a:pPr algn="ctr"/>
            <a:r>
              <a:rPr lang="en-CA" sz="4000" b="1" kern="1200" spc="-20" dirty="0" smtClean="0">
                <a:solidFill>
                  <a:srgbClr val="FF0000"/>
                </a:solidFill>
                <a:ea typeface="+mn-ea"/>
              </a:rPr>
              <a:t>Genetic Network Programming (GNP)</a:t>
            </a:r>
            <a:endParaRPr lang="en-CA" dirty="0"/>
          </a:p>
        </p:txBody>
      </p:sp>
      <p:sp>
        <p:nvSpPr>
          <p:cNvPr id="3" name="Text Placeholder 2"/>
          <p:cNvSpPr>
            <a:spLocks noGrp="1"/>
          </p:cNvSpPr>
          <p:nvPr>
            <p:ph type="body" idx="1"/>
          </p:nvPr>
        </p:nvSpPr>
        <p:spPr>
          <a:xfrm>
            <a:off x="383540" y="1190236"/>
            <a:ext cx="8376919" cy="5293757"/>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Used in both types of intrusion detection: anomaly and misuse.</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A learning algorithm starts with rule mining, which uses GNP to check the attribute values and compute the measurements of association rules using processing nodes.</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To obtain the distribution of the average matching, the average matching degree between normal connection data d and the rules in the normal rule pool is calculated.</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0494"/>
            <a:ext cx="9144000" cy="1231106"/>
          </a:xfrm>
        </p:spPr>
        <p:txBody>
          <a:bodyPr/>
          <a:lstStyle/>
          <a:p>
            <a:pPr algn="ctr"/>
            <a:r>
              <a:rPr lang="en-CA" sz="4000" b="1" kern="1200" spc="-20" dirty="0" smtClean="0">
                <a:solidFill>
                  <a:srgbClr val="FF0000"/>
                </a:solidFill>
                <a:ea typeface="+mn-ea"/>
              </a:rPr>
              <a:t>Some other Machine Learning Algorithms</a:t>
            </a:r>
            <a:endParaRPr lang="en-CA" sz="4000" b="1" kern="1200" spc="-20" dirty="0">
              <a:solidFill>
                <a:srgbClr val="FF0000"/>
              </a:solidFill>
              <a:ea typeface="+mn-ea"/>
            </a:endParaRPr>
          </a:p>
        </p:txBody>
      </p:sp>
      <p:sp>
        <p:nvSpPr>
          <p:cNvPr id="3" name="Text Placeholder 2"/>
          <p:cNvSpPr>
            <a:spLocks noGrp="1"/>
          </p:cNvSpPr>
          <p:nvPr>
            <p:ph type="body" idx="1"/>
          </p:nvPr>
        </p:nvSpPr>
        <p:spPr>
          <a:xfrm>
            <a:off x="383540" y="1357729"/>
            <a:ext cx="8376919" cy="4585871"/>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Several machine learning approaches have been used for detecting anomalies such as [16], the detection phase consisted of two steps: computing sequence similarity and classifying user behavior.</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system calculates a numerical similarity measure which results from the number of adjacent matches between two sequences. Higher score of this measure means higher similarity.</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231106"/>
          </a:xfrm>
        </p:spPr>
        <p:txBody>
          <a:bodyPr/>
          <a:lstStyle/>
          <a:p>
            <a:pPr algn="ctr"/>
            <a:r>
              <a:rPr lang="en-CA" sz="4000" b="1" kern="1200" spc="-20" dirty="0" smtClean="0">
                <a:solidFill>
                  <a:srgbClr val="FF0000"/>
                </a:solidFill>
                <a:ea typeface="+mn-ea"/>
              </a:rPr>
              <a:t>Some other Machine Learning Algorithms</a:t>
            </a:r>
          </a:p>
        </p:txBody>
      </p:sp>
      <p:sp>
        <p:nvSpPr>
          <p:cNvPr id="3" name="Text Placeholder 2"/>
          <p:cNvSpPr>
            <a:spLocks noGrp="1"/>
          </p:cNvSpPr>
          <p:nvPr>
            <p:ph type="body" idx="1"/>
          </p:nvPr>
        </p:nvSpPr>
        <p:spPr>
          <a:xfrm>
            <a:off x="383540" y="1510129"/>
            <a:ext cx="8376919" cy="4585871"/>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second step is classifying user’s behavior which involves processing the stream, token by token, and indicates at each point whether the user is a normal or an anomalous user.</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classification is achieved according to a threshold value. If the mean value of the current window is greater than the threshold, then the current window is classified as normal, otherwise the window is classified as abnormal</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231106"/>
          </a:xfrm>
        </p:spPr>
        <p:txBody>
          <a:bodyPr/>
          <a:lstStyle/>
          <a:p>
            <a:pPr algn="ctr"/>
            <a:r>
              <a:rPr lang="en-CA" sz="4000" b="1" kern="1200" spc="-20" dirty="0" smtClean="0">
                <a:solidFill>
                  <a:srgbClr val="FF0000"/>
                </a:solidFill>
                <a:ea typeface="+mn-ea"/>
              </a:rPr>
              <a:t>Some other Machine Learning Algorithms</a:t>
            </a:r>
          </a:p>
        </p:txBody>
      </p:sp>
      <p:sp>
        <p:nvSpPr>
          <p:cNvPr id="3" name="Text Placeholder 2"/>
          <p:cNvSpPr>
            <a:spLocks noGrp="1"/>
          </p:cNvSpPr>
          <p:nvPr>
            <p:ph type="body" idx="1"/>
          </p:nvPr>
        </p:nvSpPr>
        <p:spPr>
          <a:xfrm>
            <a:off x="228600" y="1524000"/>
            <a:ext cx="8531859" cy="5047536"/>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In [36], the empirical detection phase consists of three sub-steps: packet filtering, field selection and packet profiling.</a:t>
            </a:r>
          </a:p>
          <a:p>
            <a:pPr marL="793750" indent="-328613" algn="just">
              <a:spcBef>
                <a:spcPts val="1200"/>
              </a:spcBef>
              <a:buClr>
                <a:srgbClr val="DF773B"/>
              </a:buClr>
              <a:buFont typeface="+mj-lt"/>
              <a:buAutoNum type="alphaLcPeriod"/>
              <a:tabLst>
                <a:tab pos="469900" algn="l"/>
              </a:tabLst>
            </a:pPr>
            <a:r>
              <a:rPr lang="en-CA" sz="2400" spc="-5" dirty="0" smtClean="0">
                <a:solidFill>
                  <a:srgbClr val="FFFFFF"/>
                </a:solidFill>
              </a:rPr>
              <a:t>Packet filtering: The goal of packet filtering is to eliminate malformed packets from raw traffic.</a:t>
            </a:r>
          </a:p>
          <a:p>
            <a:pPr marL="793750" indent="-328613" algn="just">
              <a:spcBef>
                <a:spcPts val="1200"/>
              </a:spcBef>
              <a:buClr>
                <a:srgbClr val="DF773B"/>
              </a:buClr>
              <a:buFont typeface="+mj-lt"/>
              <a:buAutoNum type="alphaLcPeriod"/>
              <a:tabLst>
                <a:tab pos="469900" algn="l"/>
              </a:tabLst>
            </a:pPr>
            <a:r>
              <a:rPr lang="en-CA" sz="2400" spc="-5" dirty="0" smtClean="0">
                <a:solidFill>
                  <a:srgbClr val="FFFFFF"/>
                </a:solidFill>
              </a:rPr>
              <a:t>The field selection scheme is performed using a Genetic Algorithm (GA). Preliminary tests are done using the typical genetic parameter values to find acceptable genetic parameters.</a:t>
            </a:r>
          </a:p>
          <a:p>
            <a:pPr marL="793750" indent="-328613" algn="just">
              <a:spcBef>
                <a:spcPts val="1200"/>
              </a:spcBef>
              <a:buClr>
                <a:srgbClr val="DF773B"/>
              </a:buClr>
              <a:buFont typeface="+mj-lt"/>
              <a:buAutoNum type="alphaLcPeriod"/>
              <a:tabLst>
                <a:tab pos="469900" algn="l"/>
              </a:tabLst>
            </a:pPr>
            <a:r>
              <a:rPr lang="en-CA" sz="2400" spc="-5" dirty="0" smtClean="0">
                <a:solidFill>
                  <a:srgbClr val="FFFFFF"/>
                </a:solidFill>
              </a:rPr>
              <a:t>For packet profiling, a Self-Organized Feature Map (SOFM) neural network is used to create different packet clusters.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231106"/>
          </a:xfrm>
        </p:spPr>
        <p:txBody>
          <a:bodyPr/>
          <a:lstStyle/>
          <a:p>
            <a:pPr algn="ctr"/>
            <a:r>
              <a:rPr lang="en-CA" sz="4000" b="1" kern="1200" spc="-20" dirty="0" smtClean="0">
                <a:solidFill>
                  <a:srgbClr val="FF0000"/>
                </a:solidFill>
                <a:ea typeface="+mn-ea"/>
              </a:rPr>
              <a:t>Some other Machine Learning Algorithms</a:t>
            </a:r>
          </a:p>
        </p:txBody>
      </p:sp>
      <p:sp>
        <p:nvSpPr>
          <p:cNvPr id="3" name="Text Placeholder 2"/>
          <p:cNvSpPr>
            <a:spLocks noGrp="1"/>
          </p:cNvSpPr>
          <p:nvPr>
            <p:ph type="body" idx="1"/>
          </p:nvPr>
        </p:nvSpPr>
        <p:spPr>
          <a:xfrm>
            <a:off x="152400" y="1488043"/>
            <a:ext cx="8760460" cy="4739759"/>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In [45], the learning phase is divided into two steps: rule growing and rule pruning.</a:t>
            </a:r>
          </a:p>
          <a:p>
            <a:pPr marL="854075" indent="-388938" algn="just">
              <a:lnSpc>
                <a:spcPct val="150000"/>
              </a:lnSpc>
              <a:spcBef>
                <a:spcPts val="1200"/>
              </a:spcBef>
              <a:buClr>
                <a:srgbClr val="DF773B"/>
              </a:buClr>
              <a:buFont typeface="+mj-lt"/>
              <a:buAutoNum type="alphaLcPeriod"/>
              <a:tabLst>
                <a:tab pos="469900" algn="l"/>
              </a:tabLst>
            </a:pPr>
            <a:r>
              <a:rPr lang="en-CA" sz="2400" spc="-5" dirty="0" smtClean="0">
                <a:solidFill>
                  <a:srgbClr val="FFFFFF"/>
                </a:solidFill>
              </a:rPr>
              <a:t>The rule growing step (</a:t>
            </a:r>
            <a:r>
              <a:rPr lang="en-CA" sz="2400" spc="-5" dirty="0" err="1" smtClean="0">
                <a:solidFill>
                  <a:srgbClr val="FFFFFF"/>
                </a:solidFill>
              </a:rPr>
              <a:t>GrowRule</a:t>
            </a:r>
            <a:r>
              <a:rPr lang="en-CA" sz="2400" spc="-5" dirty="0" smtClean="0">
                <a:solidFill>
                  <a:srgbClr val="FFFFFF"/>
                </a:solidFill>
              </a:rPr>
              <a:t>), the rule growing algorithm is used to handle each feature attribute in a growing set and decide the best split condition.</a:t>
            </a:r>
          </a:p>
          <a:p>
            <a:pPr marL="854075" indent="-388938" algn="just">
              <a:lnSpc>
                <a:spcPct val="150000"/>
              </a:lnSpc>
              <a:spcBef>
                <a:spcPts val="1200"/>
              </a:spcBef>
              <a:buClr>
                <a:srgbClr val="DF773B"/>
              </a:buClr>
              <a:buFont typeface="+mj-lt"/>
              <a:buAutoNum type="alphaLcPeriod"/>
              <a:tabLst>
                <a:tab pos="469900" algn="l"/>
              </a:tabLst>
            </a:pPr>
            <a:r>
              <a:rPr lang="en-CA" sz="2400" spc="-5" dirty="0" smtClean="0">
                <a:solidFill>
                  <a:srgbClr val="FFFFFF"/>
                </a:solidFill>
              </a:rPr>
              <a:t>The rule learning algorithm (FILMID) is utilized to perform inductive learning and construct a double-profile detection model from labeled network connection records.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Knowledge representation</a:t>
            </a:r>
          </a:p>
        </p:txBody>
      </p:sp>
      <p:sp>
        <p:nvSpPr>
          <p:cNvPr id="3" name="Text Placeholder 2"/>
          <p:cNvSpPr>
            <a:spLocks noGrp="1"/>
          </p:cNvSpPr>
          <p:nvPr>
            <p:ph type="body" idx="1"/>
          </p:nvPr>
        </p:nvSpPr>
        <p:spPr>
          <a:xfrm>
            <a:off x="182380" y="1218486"/>
            <a:ext cx="8763000" cy="4801314"/>
          </a:xfrm>
        </p:spPr>
        <p:txBody>
          <a:bodyPr/>
          <a:lstStyle/>
          <a:p>
            <a:pPr marL="514350" indent="-514350" algn="just">
              <a:lnSpc>
                <a:spcPct val="150000"/>
              </a:lnSpc>
              <a:buFont typeface="+mj-lt"/>
              <a:buAutoNum type="alphaLcParenR"/>
            </a:pPr>
            <a:r>
              <a:rPr lang="en-CA" b="1" dirty="0" smtClean="0"/>
              <a:t>Weights: </a:t>
            </a:r>
            <a:r>
              <a:rPr lang="en-CA" dirty="0" smtClean="0"/>
              <a:t>The result of the gradient descent learning algorithm represents the values of connection weights between the neurons</a:t>
            </a:r>
          </a:p>
          <a:p>
            <a:pPr marL="514350" indent="-514350" algn="just">
              <a:lnSpc>
                <a:spcPct val="150000"/>
              </a:lnSpc>
              <a:buFont typeface="+mj-lt"/>
              <a:buAutoNum type="alphaLcParenR"/>
            </a:pPr>
            <a:r>
              <a:rPr lang="en-CA" b="1" dirty="0" smtClean="0"/>
              <a:t>Rules: </a:t>
            </a:r>
            <a:r>
              <a:rPr lang="en-CA" dirty="0" smtClean="0"/>
              <a:t>fuzzy rules consisted of numerical variables which represent the IF part and a class label which is represented by THEN part.</a:t>
            </a:r>
          </a:p>
          <a:p>
            <a:pPr marL="514350" indent="-514350" algn="just">
              <a:lnSpc>
                <a:spcPct val="150000"/>
              </a:lnSpc>
              <a:buFont typeface="+mj-lt"/>
              <a:buAutoNum type="alphaLcParenR"/>
            </a:pPr>
            <a:r>
              <a:rPr lang="en-CA" b="1" dirty="0" smtClean="0"/>
              <a:t>Conditional probabilities: </a:t>
            </a:r>
            <a:r>
              <a:rPr lang="en-CA" dirty="0" smtClean="0"/>
              <a:t>The Baum-Welch learning algorithm produces a conditional probability</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152400"/>
            <a:ext cx="8603691" cy="615553"/>
          </a:xfrm>
        </p:spPr>
        <p:txBody>
          <a:bodyPr/>
          <a:lstStyle/>
          <a:p>
            <a:pPr algn="ctr"/>
            <a:r>
              <a:rPr lang="en-CA" sz="4000" b="1" kern="1200" spc="-20" dirty="0" smtClean="0">
                <a:solidFill>
                  <a:srgbClr val="FF0000"/>
                </a:solidFill>
                <a:ea typeface="+mn-ea"/>
              </a:rPr>
              <a:t>Knowledge representation</a:t>
            </a:r>
          </a:p>
        </p:txBody>
      </p:sp>
      <p:sp>
        <p:nvSpPr>
          <p:cNvPr id="3" name="Text Placeholder 2"/>
          <p:cNvSpPr>
            <a:spLocks noGrp="1"/>
          </p:cNvSpPr>
          <p:nvPr>
            <p:ph type="body" idx="1"/>
          </p:nvPr>
        </p:nvSpPr>
        <p:spPr>
          <a:xfrm>
            <a:off x="228600" y="838200"/>
            <a:ext cx="8686800" cy="5601533"/>
          </a:xfrm>
        </p:spPr>
        <p:txBody>
          <a:bodyPr/>
          <a:lstStyle/>
          <a:p>
            <a:pPr marL="514350" indent="-514350" algn="just">
              <a:buFont typeface="+mj-lt"/>
              <a:buAutoNum type="alphaLcParenR" startAt="4"/>
            </a:pPr>
            <a:r>
              <a:rPr lang="en-CA" b="1" dirty="0" smtClean="0"/>
              <a:t>Cost Function in POMDP: </a:t>
            </a:r>
            <a:r>
              <a:rPr lang="en-CA" dirty="0" smtClean="0"/>
              <a:t>involved representing both the attacker and the legitimate user as unobservable, homogeneous Markov random variables</a:t>
            </a:r>
          </a:p>
          <a:p>
            <a:pPr marL="514350" indent="-514350" algn="just">
              <a:buFont typeface="+mj-lt"/>
              <a:buAutoNum type="alphaLcParenR" startAt="4"/>
            </a:pPr>
            <a:r>
              <a:rPr lang="en-CA" b="1" dirty="0" smtClean="0"/>
              <a:t>Events from log monitor: </a:t>
            </a:r>
            <a:r>
              <a:rPr lang="en-CA" dirty="0" smtClean="0"/>
              <a:t>The log file is monitored by the log monitor and events are sent to the log analyzer in case of a log change</a:t>
            </a:r>
          </a:p>
          <a:p>
            <a:pPr marL="514350" indent="-514350" algn="just">
              <a:buFont typeface="+mj-lt"/>
              <a:buAutoNum type="alphaLcParenR" startAt="4"/>
            </a:pPr>
            <a:r>
              <a:rPr lang="en-CA" b="1" dirty="0" smtClean="0"/>
              <a:t>Decision Trees: </a:t>
            </a:r>
            <a:r>
              <a:rPr lang="en-CA" dirty="0" smtClean="0"/>
              <a:t>Decision trees have a learning process that results into the knowledge representation (the tree itself) that can be used in the detection phase.</a:t>
            </a:r>
          </a:p>
          <a:p>
            <a:pPr marL="514350" indent="-514350" algn="just">
              <a:buFont typeface="+mj-lt"/>
              <a:buAutoNum type="alphaLcParenR" startAt="4"/>
            </a:pPr>
            <a:r>
              <a:rPr lang="en-CA" b="1" dirty="0" smtClean="0"/>
              <a:t>Signature Rules: </a:t>
            </a:r>
            <a:r>
              <a:rPr lang="en-CA" dirty="0" smtClean="0"/>
              <a:t>In [20], several firewall rules were generated from network information such as: packet source address, packet destination address, port from where packet is received, packet type (protocol) and so on</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838200"/>
            <a:ext cx="8763000" cy="5170646"/>
          </a:xfrm>
          <a:prstGeom prst="rect">
            <a:avLst/>
          </a:prstGeom>
        </p:spPr>
        <p:txBody>
          <a:bodyPr vert="horz" wrap="square" lIns="0" tIns="0" rIns="0" bIns="0" rtlCol="0">
            <a:spAutoFit/>
          </a:bodyPr>
          <a:lstStyle/>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Introduction</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Extracted Features</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Pattern analyzer</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Learning Algorithms</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Knowledge representation</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Decision making component (Detection Phase)</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Classifier’s Decision</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Conclusion and Open Issues</a:t>
            </a:r>
          </a:p>
        </p:txBody>
      </p:sp>
      <p:sp>
        <p:nvSpPr>
          <p:cNvPr id="3" name="object 3"/>
          <p:cNvSpPr txBox="1"/>
          <p:nvPr/>
        </p:nvSpPr>
        <p:spPr>
          <a:xfrm>
            <a:off x="431393" y="228600"/>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Chapter outline</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231106"/>
          </a:xfrm>
        </p:spPr>
        <p:txBody>
          <a:bodyPr/>
          <a:lstStyle/>
          <a:p>
            <a:pPr algn="ctr"/>
            <a:r>
              <a:rPr lang="en-CA" sz="4000" b="1" kern="1200" spc="-20" dirty="0" smtClean="0">
                <a:solidFill>
                  <a:srgbClr val="FF0000"/>
                </a:solidFill>
                <a:ea typeface="+mn-ea"/>
              </a:rPr>
              <a:t>Decision making component </a:t>
            </a:r>
            <a:br>
              <a:rPr lang="en-CA" sz="4000" b="1" kern="1200" spc="-20" dirty="0" smtClean="0">
                <a:solidFill>
                  <a:srgbClr val="FF0000"/>
                </a:solidFill>
                <a:ea typeface="+mn-ea"/>
              </a:rPr>
            </a:br>
            <a:r>
              <a:rPr lang="en-CA" sz="4000" b="1" kern="1200" spc="-20" dirty="0" smtClean="0">
                <a:solidFill>
                  <a:srgbClr val="FF0000"/>
                </a:solidFill>
                <a:ea typeface="+mn-ea"/>
              </a:rPr>
              <a:t>(Detection Phase)</a:t>
            </a:r>
          </a:p>
        </p:txBody>
      </p:sp>
      <p:sp>
        <p:nvSpPr>
          <p:cNvPr id="3" name="Text Placeholder 2"/>
          <p:cNvSpPr>
            <a:spLocks noGrp="1"/>
          </p:cNvSpPr>
          <p:nvPr>
            <p:ph type="body" idx="1"/>
          </p:nvPr>
        </p:nvSpPr>
        <p:spPr>
          <a:xfrm>
            <a:off x="228600" y="1416570"/>
            <a:ext cx="8686800" cy="5109091"/>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Is the actual process of detecting the intrusions. Different algorithms have different decision making component:</a:t>
            </a:r>
          </a:p>
          <a:p>
            <a:pPr marL="514350" indent="-514350" algn="just">
              <a:buFont typeface="+mj-lt"/>
              <a:buAutoNum type="arabicPeriod"/>
            </a:pPr>
            <a:r>
              <a:rPr lang="en-CA" dirty="0" smtClean="0"/>
              <a:t>Neural networks: In [23], after training the network on two classes of data: normal and attack, the network was used test the testing data and achieved 99% accuracy.</a:t>
            </a:r>
          </a:p>
          <a:p>
            <a:pPr marL="514350" indent="-514350" algn="just">
              <a:buFont typeface="+mj-lt"/>
              <a:buAutoNum type="arabicPeriod"/>
            </a:pPr>
            <a:r>
              <a:rPr lang="en-CA" dirty="0" smtClean="0"/>
              <a:t>Decision Tree: In[9], J48 decision tree was used to evaluate feature subsets using a best-first search algorithm.</a:t>
            </a:r>
          </a:p>
          <a:p>
            <a:pPr marL="514350" indent="-514350" algn="just">
              <a:buFont typeface="+mj-lt"/>
              <a:buAutoNum type="arabicPeriod"/>
            </a:pPr>
            <a:r>
              <a:rPr lang="en-CA" dirty="0" smtClean="0"/>
              <a:t>Fuzzy Logic: In[35], this phase consisted of two sub-steps: a fuzzy decision module and finding an appropriate classification for a test input.</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231106"/>
          </a:xfrm>
        </p:spPr>
        <p:txBody>
          <a:bodyPr/>
          <a:lstStyle/>
          <a:p>
            <a:pPr algn="ctr"/>
            <a:r>
              <a:rPr lang="en-CA" sz="4000" b="1" kern="1200" spc="-20" dirty="0" smtClean="0">
                <a:solidFill>
                  <a:srgbClr val="FF0000"/>
                </a:solidFill>
                <a:ea typeface="+mn-ea"/>
              </a:rPr>
              <a:t>Decision making component </a:t>
            </a:r>
            <a:br>
              <a:rPr lang="en-CA" sz="4000" b="1" kern="1200" spc="-20" dirty="0" smtClean="0">
                <a:solidFill>
                  <a:srgbClr val="FF0000"/>
                </a:solidFill>
                <a:ea typeface="+mn-ea"/>
              </a:rPr>
            </a:br>
            <a:r>
              <a:rPr lang="en-CA" sz="4000" b="1" kern="1200" spc="-20" dirty="0" smtClean="0">
                <a:solidFill>
                  <a:srgbClr val="FF0000"/>
                </a:solidFill>
                <a:ea typeface="+mn-ea"/>
              </a:rPr>
              <a:t>(Detection Phase)</a:t>
            </a:r>
          </a:p>
        </p:txBody>
      </p:sp>
      <p:sp>
        <p:nvSpPr>
          <p:cNvPr id="3" name="Text Placeholder 2"/>
          <p:cNvSpPr>
            <a:spLocks noGrp="1"/>
          </p:cNvSpPr>
          <p:nvPr>
            <p:ph type="body" idx="1"/>
          </p:nvPr>
        </p:nvSpPr>
        <p:spPr>
          <a:xfrm>
            <a:off x="383540" y="1676400"/>
            <a:ext cx="8376919" cy="4727192"/>
          </a:xfrm>
        </p:spPr>
        <p:txBody>
          <a:bodyPr/>
          <a:lstStyle/>
          <a:p>
            <a:pPr marL="514350" indent="-514350" algn="just">
              <a:lnSpc>
                <a:spcPct val="150000"/>
              </a:lnSpc>
              <a:buFont typeface="+mj-lt"/>
              <a:buAutoNum type="arabicPeriod" startAt="4"/>
            </a:pPr>
            <a:r>
              <a:rPr lang="en-CA" dirty="0" smtClean="0"/>
              <a:t>Genetic Network Programming (GNP): This phase involves entering into a set of IFTHEN-ELSE statements to predict from the mentioned calculations the class of the current connection data whether it is normal, a known intrusion or an unknown intrusion</a:t>
            </a:r>
          </a:p>
          <a:p>
            <a:pPr marL="514350" indent="-514350" algn="just">
              <a:lnSpc>
                <a:spcPct val="150000"/>
              </a:lnSpc>
              <a:buFont typeface="+mj-lt"/>
              <a:buAutoNum type="arabicPeriod" startAt="4"/>
            </a:pPr>
            <a:r>
              <a:rPr lang="en-CA" dirty="0" smtClean="0"/>
              <a:t>Support Vector Machine: The model in [42] was used to detect four kinds of attacks: DoS, R2L, U2R, and probing attack</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Classifier’s Decision</a:t>
            </a:r>
          </a:p>
        </p:txBody>
      </p:sp>
      <p:sp>
        <p:nvSpPr>
          <p:cNvPr id="3" name="Text Placeholder 2"/>
          <p:cNvSpPr>
            <a:spLocks noGrp="1"/>
          </p:cNvSpPr>
          <p:nvPr>
            <p:ph type="body" idx="1"/>
          </p:nvPr>
        </p:nvSpPr>
        <p:spPr>
          <a:xfrm>
            <a:off x="383540" y="1190236"/>
            <a:ext cx="8376919" cy="4801314"/>
          </a:xfrm>
        </p:spPr>
        <p:txBody>
          <a:bodyPr/>
          <a:lstStyle/>
          <a:p>
            <a:pPr algn="just"/>
            <a:r>
              <a:rPr lang="en-CA" dirty="0" smtClean="0"/>
              <a:t>The detection phase should give a decision about what was discovered from the detection algorithm used</a:t>
            </a:r>
          </a:p>
          <a:p>
            <a:pPr marL="514350" indent="-514350">
              <a:buFont typeface="+mj-lt"/>
              <a:buAutoNum type="arabicPeriod"/>
            </a:pPr>
            <a:r>
              <a:rPr lang="en-CA" dirty="0" smtClean="0"/>
              <a:t>Threat: There are four fundamental classes of attacks:</a:t>
            </a:r>
          </a:p>
          <a:p>
            <a:pPr marL="974725" indent="-465138" algn="just">
              <a:buFont typeface="+mj-lt"/>
              <a:buAutoNum type="alphaUcPeriod"/>
            </a:pPr>
            <a:r>
              <a:rPr lang="en-CA" b="1" dirty="0" smtClean="0"/>
              <a:t>Access: </a:t>
            </a:r>
            <a:r>
              <a:rPr lang="en-CA" dirty="0" smtClean="0"/>
              <a:t>When an attacker tries to obtain information that the attacker is not allowed to access. It is divided into four categories:</a:t>
            </a:r>
          </a:p>
          <a:p>
            <a:pPr marL="1484313" indent="-344488" algn="just">
              <a:buFont typeface="+mj-lt"/>
              <a:buAutoNum type="arabicPeriod"/>
            </a:pPr>
            <a:r>
              <a:rPr lang="en-CA" b="1" dirty="0" smtClean="0"/>
              <a:t>Snooping: </a:t>
            </a:r>
            <a:r>
              <a:rPr lang="en-CA" dirty="0" smtClean="0"/>
              <a:t>information files in order to find useful information</a:t>
            </a:r>
          </a:p>
          <a:p>
            <a:pPr marL="1484313" indent="-344488" algn="just">
              <a:buFont typeface="+mj-lt"/>
              <a:buAutoNum type="arabicPeriod"/>
            </a:pPr>
            <a:endParaRPr lang="en-CA" dirty="0" smtClean="0"/>
          </a:p>
          <a:p>
            <a:pPr marL="1484313" indent="-344488" algn="just">
              <a:buFont typeface="+mj-lt"/>
              <a:buAutoNum type="arabicPeriod"/>
            </a:pPr>
            <a:r>
              <a:rPr lang="en-CA" b="1" dirty="0" smtClean="0"/>
              <a:t>Eavesdropping: </a:t>
            </a:r>
            <a:r>
              <a:rPr lang="en-CA" dirty="0" smtClean="0"/>
              <a:t>Is listening on a conversation by a person who is not part of it</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rPr>
              <a:t>Classifier’s Decision</a:t>
            </a:r>
            <a:endParaRPr lang="en-CA" sz="4000" dirty="0"/>
          </a:p>
        </p:txBody>
      </p:sp>
      <p:sp>
        <p:nvSpPr>
          <p:cNvPr id="3" name="Text Placeholder 2"/>
          <p:cNvSpPr>
            <a:spLocks noGrp="1"/>
          </p:cNvSpPr>
          <p:nvPr>
            <p:ph type="body" idx="1"/>
          </p:nvPr>
        </p:nvSpPr>
        <p:spPr>
          <a:xfrm>
            <a:off x="383540" y="1190236"/>
            <a:ext cx="8376919" cy="4001095"/>
          </a:xfrm>
        </p:spPr>
        <p:txBody>
          <a:bodyPr/>
          <a:lstStyle/>
          <a:p>
            <a:pPr marL="1654175" indent="-514350" algn="just">
              <a:buFont typeface="+mj-lt"/>
              <a:buAutoNum type="arabicPeriod" startAt="3"/>
            </a:pPr>
            <a:r>
              <a:rPr lang="en-CA" b="1" dirty="0" smtClean="0"/>
              <a:t>Interception: </a:t>
            </a:r>
            <a:r>
              <a:rPr lang="en-CA" dirty="0" smtClean="0"/>
              <a:t>The attacker intercepts information, inserts himself/herself in the path of the information and captures it before it reaches its destination</a:t>
            </a:r>
          </a:p>
          <a:p>
            <a:pPr marL="1654175" indent="-514350" algn="just">
              <a:buFont typeface="+mj-lt"/>
              <a:buAutoNum type="arabicPeriod" startAt="3"/>
            </a:pPr>
            <a:endParaRPr lang="en-CA" dirty="0" smtClean="0"/>
          </a:p>
          <a:p>
            <a:pPr marL="1654175" indent="-514350" algn="just">
              <a:buFont typeface="+mj-lt"/>
              <a:buAutoNum type="arabicPeriod" startAt="3"/>
            </a:pPr>
            <a:r>
              <a:rPr lang="en-CA" b="1" dirty="0" smtClean="0"/>
              <a:t>IP sweep (Network scanning): </a:t>
            </a:r>
            <a:r>
              <a:rPr lang="en-CA" dirty="0" smtClean="0"/>
              <a:t>to identify the range of IP addresses that are mapped to live hosts on a target network by sending many ping requests to the full IP range and waiting for the reply</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Classifier’s Decision</a:t>
            </a:r>
          </a:p>
        </p:txBody>
      </p:sp>
      <p:sp>
        <p:nvSpPr>
          <p:cNvPr id="3" name="Text Placeholder 2"/>
          <p:cNvSpPr>
            <a:spLocks noGrp="1"/>
          </p:cNvSpPr>
          <p:nvPr>
            <p:ph type="body" idx="1"/>
          </p:nvPr>
        </p:nvSpPr>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pic>
        <p:nvPicPr>
          <p:cNvPr id="5" name="Picture 4" descr="Figure2.jpg"/>
          <p:cNvPicPr>
            <a:picLocks noChangeAspect="1"/>
          </p:cNvPicPr>
          <p:nvPr/>
        </p:nvPicPr>
        <p:blipFill>
          <a:blip r:embed="rId2" cstate="print"/>
          <a:stretch>
            <a:fillRect/>
          </a:stretch>
        </p:blipFill>
        <p:spPr>
          <a:xfrm>
            <a:off x="457200" y="1219200"/>
            <a:ext cx="8229600" cy="470484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Classifier’s Decision</a:t>
            </a:r>
          </a:p>
        </p:txBody>
      </p:sp>
      <p:sp>
        <p:nvSpPr>
          <p:cNvPr id="3" name="Text Placeholder 2"/>
          <p:cNvSpPr>
            <a:spLocks noGrp="1"/>
          </p:cNvSpPr>
          <p:nvPr>
            <p:ph type="body" idx="1"/>
          </p:nvPr>
        </p:nvSpPr>
        <p:spPr>
          <a:xfrm>
            <a:off x="383540" y="1190236"/>
            <a:ext cx="8376919" cy="4401205"/>
          </a:xfrm>
        </p:spPr>
        <p:txBody>
          <a:bodyPr/>
          <a:lstStyle/>
          <a:p>
            <a:pPr marL="514350" indent="-514350" algn="just">
              <a:buFont typeface="+mj-lt"/>
              <a:buAutoNum type="alphaUcPeriod" startAt="2"/>
            </a:pPr>
            <a:r>
              <a:rPr lang="en-CA" b="1" dirty="0" smtClean="0"/>
              <a:t>Modification: </a:t>
            </a:r>
            <a:r>
              <a:rPr lang="en-CA" dirty="0" smtClean="0"/>
              <a:t>when an  attacker tries to alter information that the attacker is not authorized to.</a:t>
            </a:r>
          </a:p>
          <a:p>
            <a:pPr marL="854075" indent="-388938" algn="just">
              <a:buFont typeface="+mj-lt"/>
              <a:buAutoNum type="arabicPeriod"/>
            </a:pPr>
            <a:r>
              <a:rPr lang="en-CA" b="1" dirty="0" smtClean="0"/>
              <a:t>Changes: </a:t>
            </a:r>
            <a:r>
              <a:rPr lang="en-CA" dirty="0" smtClean="0"/>
              <a:t>Involves changing existing sensitive information by the attacker such as an employee’s salary</a:t>
            </a:r>
          </a:p>
          <a:p>
            <a:pPr marL="854075" indent="-388938" algn="just">
              <a:buFont typeface="+mj-lt"/>
              <a:buAutoNum type="arabicPeriod"/>
            </a:pPr>
            <a:r>
              <a:rPr lang="en-CA" b="1" dirty="0" smtClean="0"/>
              <a:t>Insertion: </a:t>
            </a:r>
            <a:r>
              <a:rPr lang="en-CA" dirty="0" smtClean="0"/>
              <a:t>Involves inserting information that did not exist before</a:t>
            </a:r>
          </a:p>
          <a:p>
            <a:pPr marL="854075" indent="-388938" algn="just">
              <a:buFont typeface="+mj-lt"/>
              <a:buAutoNum type="arabicPeriod"/>
            </a:pPr>
            <a:r>
              <a:rPr lang="en-CA" b="1" dirty="0" smtClean="0"/>
              <a:t>Deletion: </a:t>
            </a:r>
            <a:r>
              <a:rPr lang="en-CA" dirty="0" smtClean="0"/>
              <a:t>is the removal of existing information such the removal of a historical record that represents a transaction record in a banking system</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Classifier’s Decision</a:t>
            </a:r>
          </a:p>
        </p:txBody>
      </p:sp>
      <p:sp>
        <p:nvSpPr>
          <p:cNvPr id="3" name="Text Placeholder 2"/>
          <p:cNvSpPr>
            <a:spLocks noGrp="1"/>
          </p:cNvSpPr>
          <p:nvPr>
            <p:ph type="body" idx="1"/>
          </p:nvPr>
        </p:nvSpPr>
        <p:spPr>
          <a:xfrm>
            <a:off x="383540" y="1190236"/>
            <a:ext cx="8531860" cy="5201424"/>
          </a:xfrm>
        </p:spPr>
        <p:txBody>
          <a:bodyPr/>
          <a:lstStyle/>
          <a:p>
            <a:pPr marL="1023937" indent="-514350" algn="just">
              <a:buFont typeface="+mj-lt"/>
              <a:buAutoNum type="alphaUcPeriod" startAt="3"/>
            </a:pPr>
            <a:r>
              <a:rPr lang="en-CA" b="1" dirty="0" smtClean="0"/>
              <a:t>Denial of Service:</a:t>
            </a:r>
            <a:r>
              <a:rPr lang="en-CA" dirty="0" smtClean="0"/>
              <a:t> Are attacks that forbid the use of resources to authentic users of the system</a:t>
            </a:r>
          </a:p>
          <a:p>
            <a:pPr marL="1023937" indent="-514350" algn="just">
              <a:buFont typeface="+mj-lt"/>
              <a:buAutoNum type="alphaUcPeriod" startAt="3"/>
            </a:pPr>
            <a:r>
              <a:rPr lang="en-CA" b="1" dirty="0" smtClean="0"/>
              <a:t>Repudiation: </a:t>
            </a:r>
            <a:r>
              <a:rPr lang="en-CA" dirty="0" smtClean="0"/>
              <a:t>Is an attempt to give false information, or to deny that a real event or transaction has been performed by a particular entity. It can be divided into two sub-classes: </a:t>
            </a:r>
          </a:p>
          <a:p>
            <a:pPr marL="1544638" indent="-509588" algn="just">
              <a:buFont typeface="+mj-lt"/>
              <a:buAutoNum type="arabicPeriod"/>
            </a:pPr>
            <a:r>
              <a:rPr lang="en-CA" b="1" dirty="0" smtClean="0"/>
              <a:t>Masquerading:</a:t>
            </a:r>
            <a:r>
              <a:rPr lang="en-CA" dirty="0" smtClean="0"/>
              <a:t> When the attacker attempts to imitate or impersonate someone else or some other system.</a:t>
            </a:r>
          </a:p>
          <a:p>
            <a:pPr marL="1544638" indent="-509588" algn="just">
              <a:buFont typeface="+mj-lt"/>
              <a:buAutoNum type="arabicPeriod"/>
            </a:pPr>
            <a:r>
              <a:rPr lang="en-CA" b="1" dirty="0" smtClean="0"/>
              <a:t>Denying an Event: </a:t>
            </a:r>
            <a:r>
              <a:rPr lang="en-CA" dirty="0" smtClean="0"/>
              <a:t>Is the rejection of an event such as denying a bill of some purchase or denying cash withdrawal from a bank account</a:t>
            </a:r>
          </a:p>
        </p:txBody>
      </p:sp>
      <p:sp>
        <p:nvSpPr>
          <p:cNvPr id="4" name="Footer Placeholder 3"/>
          <p:cNvSpPr>
            <a:spLocks noGrp="1"/>
          </p:cNvSpPr>
          <p:nvPr>
            <p:ph type="ftr" sz="quarter" idx="5"/>
          </p:nvPr>
        </p:nvSpPr>
        <p:spPr/>
        <p:txBody>
          <a:bodyPr/>
          <a:lstStyle/>
          <a:p>
            <a:r>
              <a:rPr lang="en-US" dirty="0" smtClean="0"/>
              <a:t>Computer and Network Security Essentials Editor: Kevin </a:t>
            </a:r>
            <a:r>
              <a:rPr lang="en-US" dirty="0" err="1" smtClean="0"/>
              <a:t>Daimi</a:t>
            </a:r>
            <a:r>
              <a:rPr lang="en-US" dirty="0" smtClean="0"/>
              <a:t> Associate Editors: Guillermo </a:t>
            </a:r>
            <a:r>
              <a:rPr lang="en-US" dirty="0" err="1" smtClean="0"/>
              <a:t>Francia</a:t>
            </a:r>
            <a:r>
              <a:rPr lang="en-US" dirty="0" smtClean="0"/>
              <a:t>, </a:t>
            </a:r>
            <a:r>
              <a:rPr lang="en-US" dirty="0" err="1" smtClean="0"/>
              <a:t>Levent</a:t>
            </a:r>
            <a:r>
              <a:rPr lang="en-US" dirty="0" smtClean="0"/>
              <a:t> </a:t>
            </a:r>
            <a:r>
              <a:rPr lang="en-US" dirty="0" err="1" smtClean="0"/>
              <a:t>Ertaul</a:t>
            </a:r>
            <a:r>
              <a:rPr lang="en-US" dirty="0" smtClean="0"/>
              <a:t>, Luis H. </a:t>
            </a:r>
            <a:r>
              <a:rPr lang="en-US" dirty="0" err="1" smtClean="0"/>
              <a:t>Encinas</a:t>
            </a:r>
            <a:r>
              <a:rPr lang="en-US" dirty="0" smtClean="0"/>
              <a:t>, </a:t>
            </a:r>
            <a:r>
              <a:rPr lang="en-US" dirty="0" err="1" smtClean="0"/>
              <a:t>Eman</a:t>
            </a:r>
            <a:r>
              <a:rPr lang="en-US" dirty="0" smtClean="0"/>
              <a:t> El-Sheikh Published by Springer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Classifier’s Decision</a:t>
            </a:r>
          </a:p>
        </p:txBody>
      </p:sp>
      <p:sp>
        <p:nvSpPr>
          <p:cNvPr id="3" name="Text Placeholder 2"/>
          <p:cNvSpPr>
            <a:spLocks noGrp="1"/>
          </p:cNvSpPr>
          <p:nvPr>
            <p:ph type="body" idx="1"/>
          </p:nvPr>
        </p:nvSpPr>
        <p:spPr>
          <a:xfrm>
            <a:off x="383540" y="1190236"/>
            <a:ext cx="8376919" cy="2000548"/>
          </a:xfrm>
        </p:spPr>
        <p:txBody>
          <a:bodyPr/>
          <a:lstStyle/>
          <a:p>
            <a:pPr marL="514350" indent="-514350" algn="just">
              <a:buFont typeface="+mj-lt"/>
              <a:buAutoNum type="arabicPeriod" startAt="2"/>
            </a:pPr>
            <a:r>
              <a:rPr lang="en-CA" b="1" dirty="0" smtClean="0"/>
              <a:t>Anomaly: </a:t>
            </a:r>
            <a:r>
              <a:rPr lang="en-CA" dirty="0" smtClean="0"/>
              <a:t>Usually, any deviation from the normal behavior of that network as an anomaly</a:t>
            </a:r>
          </a:p>
          <a:p>
            <a:pPr marL="514350" indent="-514350" algn="just">
              <a:buFont typeface="+mj-lt"/>
              <a:buAutoNum type="arabicPeriod" startAt="2"/>
            </a:pPr>
            <a:endParaRPr lang="en-CA" dirty="0" smtClean="0"/>
          </a:p>
          <a:p>
            <a:pPr marL="514350" indent="-514350" algn="just">
              <a:buFont typeface="+mj-lt"/>
              <a:buAutoNum type="arabicPeriod" startAt="2"/>
            </a:pPr>
            <a:r>
              <a:rPr lang="en-CA" b="1" dirty="0" smtClean="0"/>
              <a:t>Normal: </a:t>
            </a:r>
            <a:r>
              <a:rPr lang="en-CA" dirty="0" smtClean="0"/>
              <a:t>When the data is neither a threat nor an anomaly then it is considered normal data.</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Conclusion and Open Issues</a:t>
            </a:r>
          </a:p>
        </p:txBody>
      </p:sp>
      <p:sp>
        <p:nvSpPr>
          <p:cNvPr id="3" name="Text Placeholder 2"/>
          <p:cNvSpPr>
            <a:spLocks noGrp="1"/>
          </p:cNvSpPr>
          <p:nvPr>
            <p:ph type="body" idx="1"/>
          </p:nvPr>
        </p:nvSpPr>
        <p:spPr>
          <a:xfrm>
            <a:off x="383540" y="1190236"/>
            <a:ext cx="8376919" cy="4739759"/>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intrusion detection will keep developing as long as there are new attacks on the computer networks every day</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In the last years, the Internet witnessed severe attacks that led to catastrophic consequences on different sectors</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Since pattern classifiers have to work in adversarial Environments, these classifiers need to deal with the attacks that try to avoid detection or force a classifier to generate many false alarms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76200"/>
            <a:ext cx="8603691" cy="769441"/>
          </a:xfrm>
          <a:prstGeom prst="rect">
            <a:avLst/>
          </a:prstGeom>
        </p:spPr>
        <p:txBody>
          <a:bodyPr vert="horz" wrap="square" lIns="0" tIns="152400" rIns="0" bIns="0" rtlCol="0">
            <a:spAutoFit/>
          </a:bodyPr>
          <a:lstStyle/>
          <a:p>
            <a:pPr marL="12700" algn="ctr" rtl="0"/>
            <a:r>
              <a:rPr lang="en-CA" sz="4000" b="1" kern="1200" spc="-20" dirty="0" smtClean="0">
                <a:solidFill>
                  <a:srgbClr val="FF0000"/>
                </a:solidFill>
                <a:ea typeface="+mn-ea"/>
              </a:rPr>
              <a:t>Introduction</a:t>
            </a:r>
            <a:endParaRPr lang="en-US" sz="4000" b="1" kern="1200" spc="-20" dirty="0">
              <a:solidFill>
                <a:srgbClr val="FF0000"/>
              </a:solidFill>
              <a:ea typeface="+mn-ea"/>
            </a:endParaRPr>
          </a:p>
        </p:txBody>
      </p:sp>
      <p:sp>
        <p:nvSpPr>
          <p:cNvPr id="3" name="object 3"/>
          <p:cNvSpPr txBox="1"/>
          <p:nvPr/>
        </p:nvSpPr>
        <p:spPr>
          <a:xfrm>
            <a:off x="231140" y="762000"/>
            <a:ext cx="8684260" cy="5632311"/>
          </a:xfrm>
          <a:prstGeom prst="rect">
            <a:avLst/>
          </a:prstGeom>
        </p:spPr>
        <p:txBody>
          <a:bodyPr vert="horz" wrap="square" lIns="0" tIns="0" rIns="0" bIns="0" rtlCol="0">
            <a:spAutoFit/>
          </a:bodyPr>
          <a:lstStyle/>
          <a:p>
            <a:pPr marL="469900" indent="-457200" algn="just">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The Internet is experiencing many attacks of various kinds that put its information under risk.</a:t>
            </a:r>
          </a:p>
          <a:p>
            <a:pPr marL="469900" indent="-457200" algn="just">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Cyber attacks are sometimes so damaging and cost billions of dollars every year.</a:t>
            </a:r>
          </a:p>
          <a:p>
            <a:pPr marL="469900" indent="-457200" algn="just">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Some of the attacks were able to access sensitive information and reveal credit cards numbers, delete entire domains, or even prevent legitimate users from being served by servers such as in the case of Denial of Service (DoS) attacks.</a:t>
            </a:r>
          </a:p>
          <a:p>
            <a:pPr marL="469900" indent="-457200" algn="just">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To overcome the network attacks, Intrusion Detection Systems (IDS) have been developed to detect attacks and notify network administrators. </a:t>
            </a:r>
          </a:p>
        </p:txBody>
      </p:sp>
      <p:sp>
        <p:nvSpPr>
          <p:cNvPr id="5" name="object 5"/>
          <p:cNvSpPr/>
          <p:nvPr/>
        </p:nvSpPr>
        <p:spPr>
          <a:xfrm>
            <a:off x="8610345" y="6629463"/>
            <a:ext cx="55880" cy="85725"/>
          </a:xfrm>
          <a:custGeom>
            <a:avLst/>
            <a:gdLst/>
            <a:ahLst/>
            <a:cxnLst/>
            <a:rect l="l" t="t"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Intrusion Detection Categories</a:t>
            </a:r>
          </a:p>
        </p:txBody>
      </p:sp>
      <p:sp>
        <p:nvSpPr>
          <p:cNvPr id="3" name="Text Placeholder 2"/>
          <p:cNvSpPr>
            <a:spLocks noGrp="1"/>
          </p:cNvSpPr>
          <p:nvPr>
            <p:ph type="body" idx="1"/>
          </p:nvPr>
        </p:nvSpPr>
        <p:spPr>
          <a:xfrm>
            <a:off x="383540" y="1190236"/>
            <a:ext cx="8376919" cy="4585871"/>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IDSs are usually categorized into two types: </a:t>
            </a:r>
            <a:r>
              <a:rPr lang="en-CA" sz="2400" i="1" spc="-5" dirty="0" smtClean="0">
                <a:solidFill>
                  <a:srgbClr val="FFFFFF"/>
                </a:solidFill>
              </a:rPr>
              <a:t>Anomaly detection </a:t>
            </a:r>
            <a:r>
              <a:rPr lang="en-CA" sz="2400" spc="-5" dirty="0" smtClean="0">
                <a:solidFill>
                  <a:srgbClr val="FFFFFF"/>
                </a:solidFill>
              </a:rPr>
              <a:t>and </a:t>
            </a:r>
            <a:r>
              <a:rPr lang="en-CA" sz="2400" i="1" spc="-5" dirty="0" smtClean="0">
                <a:solidFill>
                  <a:srgbClr val="FFFFFF"/>
                </a:solidFill>
              </a:rPr>
              <a:t>Signature-based detection</a:t>
            </a:r>
            <a:r>
              <a:rPr lang="en-CA" sz="2400" spc="-5" dirty="0" smtClean="0">
                <a:solidFill>
                  <a:srgbClr val="FFFFFF"/>
                </a:solidFill>
              </a:rPr>
              <a:t>.</a:t>
            </a:r>
          </a:p>
          <a:p>
            <a:pPr marL="914400" indent="-449263" algn="just">
              <a:lnSpc>
                <a:spcPct val="150000"/>
              </a:lnSpc>
              <a:spcBef>
                <a:spcPts val="1200"/>
              </a:spcBef>
              <a:buClr>
                <a:srgbClr val="DF773B"/>
              </a:buClr>
              <a:buFont typeface="+mj-lt"/>
              <a:buAutoNum type="alphaUcPeriod"/>
              <a:tabLst>
                <a:tab pos="974725" algn="l"/>
              </a:tabLst>
            </a:pPr>
            <a:r>
              <a:rPr lang="en-CA" sz="2400" spc="-5" dirty="0" smtClean="0">
                <a:solidFill>
                  <a:srgbClr val="FFFFFF"/>
                </a:solidFill>
              </a:rPr>
              <a:t>Anomaly detection utilizes a classifier that classifies the given data into normal and abnormal data</a:t>
            </a:r>
          </a:p>
          <a:p>
            <a:pPr marL="914400" indent="-449263" algn="just">
              <a:lnSpc>
                <a:spcPct val="150000"/>
              </a:lnSpc>
              <a:spcBef>
                <a:spcPts val="1200"/>
              </a:spcBef>
              <a:buClr>
                <a:srgbClr val="DF773B"/>
              </a:buClr>
              <a:buFont typeface="+mj-lt"/>
              <a:buAutoNum type="alphaUcPeriod"/>
              <a:tabLst>
                <a:tab pos="974725" algn="l"/>
              </a:tabLst>
            </a:pPr>
            <a:r>
              <a:rPr lang="en-CA" sz="2400" spc="-5" dirty="0" smtClean="0">
                <a:solidFill>
                  <a:srgbClr val="FFFFFF"/>
                </a:solidFill>
              </a:rPr>
              <a:t>Signature-based detection depends on an up-to-date database of known attacks’ signatures to detect the incoming attacks</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Extracted Features</a:t>
            </a:r>
          </a:p>
        </p:txBody>
      </p:sp>
      <p:sp>
        <p:nvSpPr>
          <p:cNvPr id="3" name="Text Placeholder 2"/>
          <p:cNvSpPr>
            <a:spLocks noGrp="1"/>
          </p:cNvSpPr>
          <p:nvPr>
            <p:ph type="body" idx="1"/>
          </p:nvPr>
        </p:nvSpPr>
        <p:spPr>
          <a:xfrm>
            <a:off x="383540" y="1190236"/>
            <a:ext cx="8376919" cy="2855397"/>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pre-processing phase produces some patterns (sets of features) that would be suitable for the pattern analyzer, and the classification phase.</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These patterns are of different types (integer, float, symbols, ... etc.) according to the learning algorithm used.</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1231106"/>
          </a:xfrm>
        </p:spPr>
        <p:txBody>
          <a:bodyPr/>
          <a:lstStyle/>
          <a:p>
            <a:pPr algn="ctr"/>
            <a:r>
              <a:rPr lang="en-CA" sz="4000" b="1" kern="1200" spc="-20" dirty="0" smtClean="0">
                <a:solidFill>
                  <a:srgbClr val="FF0000"/>
                </a:solidFill>
                <a:ea typeface="+mn-ea"/>
              </a:rPr>
              <a:t>The IDS Components Covered in the Chapter</a:t>
            </a:r>
          </a:p>
        </p:txBody>
      </p:sp>
      <p:sp>
        <p:nvSpPr>
          <p:cNvPr id="3" name="Text Placeholder 2"/>
          <p:cNvSpPr>
            <a:spLocks noGrp="1"/>
          </p:cNvSpPr>
          <p:nvPr>
            <p:ph type="body" idx="1"/>
          </p:nvPr>
        </p:nvSpPr>
        <p:spPr>
          <a:xfrm>
            <a:off x="383540" y="1190236"/>
            <a:ext cx="8376919" cy="5210564"/>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pic>
        <p:nvPicPr>
          <p:cNvPr id="5" name="Picture 4" descr="figure.jpg"/>
          <p:cNvPicPr>
            <a:picLocks noChangeAspect="1"/>
          </p:cNvPicPr>
          <p:nvPr/>
        </p:nvPicPr>
        <p:blipFill>
          <a:blip r:embed="rId2" cstate="print"/>
          <a:stretch>
            <a:fillRect/>
          </a:stretch>
        </p:blipFill>
        <p:spPr>
          <a:xfrm>
            <a:off x="228600" y="1340370"/>
            <a:ext cx="8686800" cy="537314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Pattern analyzer</a:t>
            </a:r>
          </a:p>
        </p:txBody>
      </p:sp>
      <p:sp>
        <p:nvSpPr>
          <p:cNvPr id="3" name="Text Placeholder 2"/>
          <p:cNvSpPr>
            <a:spLocks noGrp="1"/>
          </p:cNvSpPr>
          <p:nvPr>
            <p:ph type="body" idx="1"/>
          </p:nvPr>
        </p:nvSpPr>
        <p:spPr>
          <a:xfrm>
            <a:off x="383540" y="1190236"/>
            <a:ext cx="8376919" cy="4739759"/>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The goal is to use a suitable classifier to categorize the resulting extracted features from the pre-processing phase into one of threat, anomaly or normal data</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Some classifiers of IDSs use machine learning to learn the user profile in order to compare this profile later with the observed behavior to detect anomalies</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Some other intrusion detection classifiers do not use any learning algorithm in making the final decision</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04800"/>
            <a:ext cx="8603691" cy="615553"/>
          </a:xfrm>
        </p:spPr>
        <p:txBody>
          <a:bodyPr/>
          <a:lstStyle/>
          <a:p>
            <a:pPr algn="ctr"/>
            <a:r>
              <a:rPr lang="en-CA" sz="4000" b="1" kern="1200" spc="-20" dirty="0" smtClean="0">
                <a:solidFill>
                  <a:srgbClr val="FF0000"/>
                </a:solidFill>
                <a:ea typeface="+mn-ea"/>
              </a:rPr>
              <a:t>Classifier major components</a:t>
            </a:r>
          </a:p>
        </p:txBody>
      </p:sp>
      <p:sp>
        <p:nvSpPr>
          <p:cNvPr id="3" name="Text Placeholder 2"/>
          <p:cNvSpPr>
            <a:spLocks noGrp="1"/>
          </p:cNvSpPr>
          <p:nvPr>
            <p:ph type="body" idx="1"/>
          </p:nvPr>
        </p:nvSpPr>
        <p:spPr>
          <a:xfrm>
            <a:off x="228600" y="914400"/>
            <a:ext cx="8686800" cy="5835187"/>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In general, a classification system can be viewed as consisting of three major components</a:t>
            </a:r>
          </a:p>
          <a:p>
            <a:pPr marL="514350" indent="-514350" algn="just">
              <a:lnSpc>
                <a:spcPct val="150000"/>
              </a:lnSpc>
              <a:buFont typeface="+mj-lt"/>
              <a:buAutoNum type="arabicPeriod"/>
            </a:pPr>
            <a:r>
              <a:rPr lang="en-CA" dirty="0" smtClean="0"/>
              <a:t>A decision making component, which ultimately classifies the data coming from the preceding phase</a:t>
            </a:r>
          </a:p>
          <a:p>
            <a:pPr marL="514350" indent="-514350" algn="just">
              <a:lnSpc>
                <a:spcPct val="150000"/>
              </a:lnSpc>
              <a:buFont typeface="+mj-lt"/>
              <a:buAutoNum type="arabicPeriod"/>
            </a:pPr>
            <a:r>
              <a:rPr lang="en-CA" dirty="0" smtClean="0"/>
              <a:t>A knowledge representation component, which incorporates information gathered from example data and informs the decision making component, and</a:t>
            </a:r>
          </a:p>
          <a:p>
            <a:pPr marL="514350" indent="-514350" algn="just">
              <a:lnSpc>
                <a:spcPct val="150000"/>
              </a:lnSpc>
              <a:buFont typeface="+mj-lt"/>
              <a:buAutoNum type="arabicPeriod"/>
            </a:pPr>
            <a:r>
              <a:rPr lang="en-CA" dirty="0" smtClean="0"/>
              <a:t>An optional learning algorithm which is used to generate the knowledge representation of the previous component.</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b="1" kern="1200" spc="-20" dirty="0" smtClean="0">
                <a:solidFill>
                  <a:srgbClr val="FF0000"/>
                </a:solidFill>
                <a:ea typeface="+mn-ea"/>
              </a:rPr>
              <a:t>Learning Algorithms</a:t>
            </a:r>
            <a:endParaRPr lang="en-CA" sz="4000" b="1" kern="1200" spc="-20" dirty="0">
              <a:solidFill>
                <a:srgbClr val="FF0000"/>
              </a:solidFill>
              <a:ea typeface="+mn-ea"/>
            </a:endParaRPr>
          </a:p>
        </p:txBody>
      </p:sp>
      <p:sp>
        <p:nvSpPr>
          <p:cNvPr id="3" name="Text Placeholder 2"/>
          <p:cNvSpPr>
            <a:spLocks noGrp="1"/>
          </p:cNvSpPr>
          <p:nvPr>
            <p:ph type="body" idx="1"/>
          </p:nvPr>
        </p:nvSpPr>
        <p:spPr>
          <a:xfrm>
            <a:off x="383540" y="1190236"/>
            <a:ext cx="8376919" cy="3385542"/>
          </a:xfrm>
        </p:spPr>
        <p:txBody>
          <a:bodyPr/>
          <a:lstStyle/>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Gradient Descent algorithm</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Baum-Welch algorithm</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Learning statistical properties</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Genetic Network Programming (GNP)</a:t>
            </a:r>
          </a:p>
          <a:p>
            <a:pPr marL="469900" indent="-457200" algn="just">
              <a:lnSpc>
                <a:spcPct val="150000"/>
              </a:lnSpc>
              <a:spcBef>
                <a:spcPts val="1200"/>
              </a:spcBef>
              <a:buClr>
                <a:srgbClr val="DF773B"/>
              </a:buClr>
              <a:buFont typeface="Wingdings"/>
              <a:buChar char=""/>
              <a:tabLst>
                <a:tab pos="469900" algn="l"/>
              </a:tabLst>
            </a:pPr>
            <a:r>
              <a:rPr lang="en-CA" sz="2400" spc="-5" dirty="0" smtClean="0">
                <a:solidFill>
                  <a:srgbClr val="FFFFFF"/>
                </a:solidFill>
              </a:rPr>
              <a:t>Some other Machine Learning Algorithms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923</TotalTime>
  <Words>2482</Words>
  <Application>Microsoft Office PowerPoint</Application>
  <PresentationFormat>On-screen Show (4:3)</PresentationFormat>
  <Paragraphs>148</Paragraphs>
  <Slides>28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Chapter 7: A Survey and Taxonomy of Classifiers of Intrusion Detection Systems </vt:lpstr>
      <vt:lpstr>PowerPoint Presentation</vt:lpstr>
      <vt:lpstr>Introduction</vt:lpstr>
      <vt:lpstr>Intrusion Detection Categories</vt:lpstr>
      <vt:lpstr>Extracted Features</vt:lpstr>
      <vt:lpstr>The IDS Components Covered in the Chapter</vt:lpstr>
      <vt:lpstr>Pattern analyzer</vt:lpstr>
      <vt:lpstr>Classifier major components</vt:lpstr>
      <vt:lpstr>Learning Algorithms</vt:lpstr>
      <vt:lpstr>Gradient Descent algorithm </vt:lpstr>
      <vt:lpstr>Baum-Welch algorithm</vt:lpstr>
      <vt:lpstr>Learning statistical properties</vt:lpstr>
      <vt:lpstr>Genetic Network Programming (GNP)</vt:lpstr>
      <vt:lpstr>Some other Machine Learning Algorithms</vt:lpstr>
      <vt:lpstr>Some other Machine Learning Algorithms</vt:lpstr>
      <vt:lpstr>Some other Machine Learning Algorithms</vt:lpstr>
      <vt:lpstr>Some other Machine Learning Algorithms</vt:lpstr>
      <vt:lpstr>Knowledge representation</vt:lpstr>
      <vt:lpstr>Knowledge representation</vt:lpstr>
      <vt:lpstr>Decision making component  (Detection Phase)</vt:lpstr>
      <vt:lpstr>Decision making component  (Detection Phase)</vt:lpstr>
      <vt:lpstr>Classifier’s Decision</vt:lpstr>
      <vt:lpstr>Classifier’s Decision</vt:lpstr>
      <vt:lpstr>Classifier’s Decision</vt:lpstr>
      <vt:lpstr>Classifier’s Decision</vt:lpstr>
      <vt:lpstr>Classifier’s Decision</vt:lpstr>
      <vt:lpstr>Classifier’s Decision</vt:lpstr>
      <vt:lpstr>Conclusion and Open Issues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levent1</cp:lastModifiedBy>
  <cp:revision>115</cp:revision>
  <dcterms:created xsi:type="dcterms:W3CDTF">2017-08-17T13:30:46Z</dcterms:created>
  <dcterms:modified xsi:type="dcterms:W3CDTF">2017-09-27T17:31:53Z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