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37" r:id="rId2"/>
    <p:sldId id="259" r:id="rId3"/>
    <p:sldId id="338" r:id="rId4"/>
    <p:sldId id="344" r:id="rId5"/>
    <p:sldId id="339" r:id="rId6"/>
    <p:sldId id="345" r:id="rId7"/>
    <p:sldId id="346" r:id="rId8"/>
    <p:sldId id="347" r:id="rId9"/>
    <p:sldId id="348" r:id="rId10"/>
    <p:sldId id="349" r:id="rId11"/>
    <p:sldId id="350" r:id="rId12"/>
    <p:sldId id="340" r:id="rId13"/>
    <p:sldId id="351" r:id="rId14"/>
    <p:sldId id="352" r:id="rId15"/>
    <p:sldId id="353" r:id="rId16"/>
    <p:sldId id="354" r:id="rId17"/>
    <p:sldId id="355" r:id="rId18"/>
    <p:sldId id="341" r:id="rId19"/>
    <p:sldId id="356" r:id="rId20"/>
    <p:sldId id="357" r:id="rId21"/>
    <p:sldId id="358" r:id="rId22"/>
    <p:sldId id="359" r:id="rId23"/>
    <p:sldId id="360" r:id="rId24"/>
    <p:sldId id="361" r:id="rId25"/>
    <p:sldId id="362" r:id="rId26"/>
    <p:sldId id="363" r:id="rId27"/>
    <p:sldId id="364" r:id="rId28"/>
    <p:sldId id="365" r:id="rId29"/>
    <p:sldId id="342" r:id="rId30"/>
    <p:sldId id="366" r:id="rId31"/>
    <p:sldId id="368" r:id="rId32"/>
    <p:sldId id="369" r:id="rId33"/>
    <p:sldId id="370" r:id="rId34"/>
    <p:sldId id="343" r:id="rId3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is Hernández Encinas" initials="LHE" lastIdx="26" clrIdx="0"/>
  <p:cmAuthor id="1" name="uc3m uc3m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>
      <p:cViewPr>
        <p:scale>
          <a:sx n="100" d="100"/>
          <a:sy n="100" d="100"/>
        </p:scale>
        <p:origin x="1836" y="312"/>
      </p:cViewPr>
      <p:guideLst>
        <p:guide orient="horz" pos="2880"/>
        <p:guide pos="216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9/19/2017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9/19/2017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9/19/2017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9/19/2017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9/19/2017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9/19/2017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76200"/>
            <a:ext cx="9142140" cy="1107996"/>
          </a:xfrm>
        </p:spPr>
        <p:txBody>
          <a:bodyPr/>
          <a:lstStyle/>
          <a:p>
            <a:pPr algn="ctr" rtl="0"/>
            <a:r>
              <a:rPr lang="en-US" dirty="0">
                <a:solidFill>
                  <a:srgbClr val="FF0000"/>
                </a:solidFill>
              </a:rPr>
              <a:t>Chapter </a:t>
            </a:r>
            <a:r>
              <a:rPr lang="en-US" dirty="0" smtClean="0">
                <a:solidFill>
                  <a:srgbClr val="FF0000"/>
                </a:solidFill>
              </a:rPr>
              <a:t>8: </a:t>
            </a:r>
            <a:r>
              <a:rPr lang="en-US" dirty="0">
                <a:solidFill>
                  <a:srgbClr val="FF0000"/>
                </a:solidFill>
              </a:rPr>
              <a:t>Security protocols for networks and </a:t>
            </a:r>
            <a:r>
              <a:rPr lang="en-US" dirty="0" smtClean="0">
                <a:solidFill>
                  <a:srgbClr val="FF0000"/>
                </a:solidFill>
              </a:rPr>
              <a:t>Internet: A global vision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641" y="2632143"/>
            <a:ext cx="4445000" cy="279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-1859" y="5575672"/>
            <a:ext cx="9144000" cy="1261884"/>
          </a:xfrm>
        </p:spPr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b="1" dirty="0" err="1" smtClean="0">
                <a:solidFill>
                  <a:srgbClr val="FF0000"/>
                </a:solidFill>
              </a:rPr>
              <a:t>Francia</a:t>
            </a:r>
            <a:r>
              <a:rPr lang="en-US" sz="1600" b="1" dirty="0" smtClean="0">
                <a:solidFill>
                  <a:srgbClr val="FF0000"/>
                </a:solidFill>
              </a:rPr>
              <a:t>, Levent </a:t>
            </a:r>
            <a:r>
              <a:rPr lang="en-US" sz="1600" b="1" dirty="0" err="1" smtClean="0">
                <a:solidFill>
                  <a:srgbClr val="FF0000"/>
                </a:solidFill>
              </a:rPr>
              <a:t>Ertaul</a:t>
            </a:r>
            <a:r>
              <a:rPr lang="en-US" sz="1600" b="1" dirty="0" smtClean="0">
                <a:solidFill>
                  <a:srgbClr val="FF0000"/>
                </a:solidFill>
              </a:rPr>
              <a:t>, Luis </a:t>
            </a:r>
            <a:r>
              <a:rPr lang="en-US" sz="1600" b="1" dirty="0">
                <a:solidFill>
                  <a:srgbClr val="FF0000"/>
                </a:solidFill>
              </a:rPr>
              <a:t>Hernández</a:t>
            </a:r>
            <a:r>
              <a:rPr lang="en-US" sz="1600" b="1" dirty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Encinas</a:t>
            </a:r>
            <a:r>
              <a:rPr lang="en-US" sz="1600" b="1" dirty="0" smtClean="0">
                <a:solidFill>
                  <a:srgbClr val="FF0000"/>
                </a:solidFill>
              </a:rPr>
              <a:t>, Eman El-Sheikh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151" y="1401037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José </a:t>
            </a:r>
            <a:r>
              <a:rPr lang="en-US" sz="2000" dirty="0" err="1" smtClean="0">
                <a:solidFill>
                  <a:schemeClr val="bg1"/>
                </a:solidFill>
              </a:rPr>
              <a:t>María</a:t>
            </a:r>
            <a:r>
              <a:rPr lang="en-US" sz="2000" dirty="0" smtClean="0">
                <a:solidFill>
                  <a:schemeClr val="bg1"/>
                </a:solidFill>
              </a:rPr>
              <a:t> de Fuentes</a:t>
            </a:r>
            <a:r>
              <a:rPr lang="en-US" sz="2000" baseline="30000" dirty="0" smtClean="0">
                <a:solidFill>
                  <a:schemeClr val="bg1"/>
                </a:solidFill>
              </a:rPr>
              <a:t>1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smtClean="0">
                <a:solidFill>
                  <a:schemeClr val="bg1"/>
                </a:solidFill>
              </a:rPr>
              <a:t>Luis </a:t>
            </a:r>
            <a:r>
              <a:rPr lang="en-US" sz="2000" dirty="0">
                <a:solidFill>
                  <a:schemeClr val="bg1"/>
                </a:solidFill>
              </a:rPr>
              <a:t>Hernández </a:t>
            </a:r>
            <a:r>
              <a:rPr lang="en-US" sz="2000" dirty="0" smtClean="0">
                <a:solidFill>
                  <a:schemeClr val="bg1"/>
                </a:solidFill>
              </a:rPr>
              <a:t>Encinas</a:t>
            </a:r>
            <a:r>
              <a:rPr lang="en-US" sz="2000" baseline="30000" dirty="0" smtClean="0">
                <a:solidFill>
                  <a:schemeClr val="bg1"/>
                </a:solidFill>
              </a:rPr>
              <a:t>2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>
                <a:solidFill>
                  <a:schemeClr val="bg1"/>
                </a:solidFill>
              </a:rPr>
              <a:t>and </a:t>
            </a:r>
            <a:r>
              <a:rPr lang="en-US" sz="2000" dirty="0" smtClean="0">
                <a:solidFill>
                  <a:schemeClr val="bg1"/>
                </a:solidFill>
              </a:rPr>
              <a:t>Arturo Ribagorda</a:t>
            </a:r>
            <a:r>
              <a:rPr lang="en-US" sz="2000" baseline="30000" dirty="0" smtClean="0">
                <a:solidFill>
                  <a:schemeClr val="bg1"/>
                </a:solidFill>
              </a:rPr>
              <a:t>1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Carlos </a:t>
            </a:r>
            <a:r>
              <a:rPr lang="en-US" dirty="0">
                <a:solidFill>
                  <a:schemeClr val="bg1"/>
                </a:solidFill>
              </a:rPr>
              <a:t>III University of </a:t>
            </a:r>
            <a:r>
              <a:rPr lang="en-US" dirty="0" smtClean="0">
                <a:solidFill>
                  <a:schemeClr val="bg1"/>
                </a:solidFill>
              </a:rPr>
              <a:t>Madrid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Madrid, Spain</a:t>
            </a: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Consejo </a:t>
            </a:r>
            <a:r>
              <a:rPr lang="en-US" dirty="0" smtClean="0">
                <a:solidFill>
                  <a:schemeClr val="bg1"/>
                </a:solidFill>
              </a:rPr>
              <a:t>Superior de </a:t>
            </a:r>
            <a:r>
              <a:rPr lang="en-US" dirty="0" err="1" smtClean="0">
                <a:solidFill>
                  <a:schemeClr val="bg1"/>
                </a:solidFill>
              </a:rPr>
              <a:t>Investigaciones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Científicas</a:t>
            </a:r>
            <a:r>
              <a:rPr lang="en-US" dirty="0" smtClean="0">
                <a:solidFill>
                  <a:schemeClr val="bg1"/>
                </a:solidFill>
              </a:rPr>
              <a:t>, Madrid, Spain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981200"/>
            <a:ext cx="4445407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b="1" spc="-10" dirty="0" err="1">
                <a:solidFill>
                  <a:srgbClr val="FFFFFF"/>
                </a:solidFill>
                <a:latin typeface="Arial"/>
                <a:cs typeface="Arial"/>
              </a:rPr>
              <a:t>Main</a:t>
            </a:r>
            <a:r>
              <a:rPr lang="es-ES" sz="28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steps</a:t>
            </a:r>
            <a:endParaRPr lang="es-ES" sz="2800" b="1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(3-4)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Session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es-ES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ticket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client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connect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server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(5)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Authorized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access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server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client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provided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ticket</a:t>
            </a:r>
            <a:endParaRPr lang="es-ES" sz="2800" b="1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Kerberos (III)</a:t>
            </a:r>
            <a:endParaRPr sz="4000" b="1" dirty="0">
              <a:solidFill>
                <a:srgbClr val="92D050"/>
              </a:solidFill>
              <a:latin typeface="Arial"/>
              <a:cs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5" t="33874" r="32152" b="11823"/>
          <a:stretch/>
        </p:blipFill>
        <p:spPr bwMode="auto">
          <a:xfrm>
            <a:off x="5029200" y="2209800"/>
            <a:ext cx="4020312" cy="3207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9990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2" y="2057400"/>
            <a:ext cx="8026807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Even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theoretically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robust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its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implementation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critical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sake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example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vulnerabilities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were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found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Microsoft Windows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due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Kerberos-related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issues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paramount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keep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systems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up-to-date and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patched</a:t>
            </a:r>
            <a:endParaRPr lang="es-ES" sz="2800" b="1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6096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Authentication protocols. Practical remarks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11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968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6117" y="2057400"/>
            <a:ext cx="8228330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Two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well-known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achieve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communication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presented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Secure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Sockets </a:t>
            </a: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Layer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Transport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Layer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Security (SSL/TLS)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Internet </a:t>
            </a: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Protocol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Security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IPSec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1357" y="6096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Secure communication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protocols</a:t>
            </a:r>
            <a:endParaRPr sz="4000" b="1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12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233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935617"/>
            <a:ext cx="822833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Originally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developed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Netscape,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first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stable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version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1996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Offers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confidentiality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Server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Client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optional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SSL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was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attacked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2014 (POODLE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attack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), so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has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discontinued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many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tools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4801" y="457200"/>
            <a:ext cx="8610600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Secure communication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protocols: Secure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Sockets Layer (SSL)</a:t>
            </a:r>
            <a:endParaRPr sz="4000" b="1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13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931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5935" y="2057400"/>
            <a:ext cx="822833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Alternative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SSL. TLS 1.0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appeared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right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after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SSL 3.0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Similar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but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intended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be interoperable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 to SSL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Three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subprotocols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Handshake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Record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Alert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8600" y="533400"/>
            <a:ext cx="8763001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Secure communication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protocols: Transport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Layer Security (TLS)</a:t>
            </a:r>
            <a:endParaRPr sz="4000" b="1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14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1919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600" y="1905000"/>
            <a:ext cx="5257800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Both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parties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agree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Mechanisms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used</a:t>
            </a:r>
            <a:endParaRPr lang="es-E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Encryption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server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authenticated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optionally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client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too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6096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TLS </a:t>
            </a:r>
            <a:r>
              <a:rPr lang="en-US" sz="4000" b="1" spc="-20" dirty="0" err="1" smtClean="0">
                <a:solidFill>
                  <a:srgbClr val="FF0000"/>
                </a:solidFill>
                <a:latin typeface="Arial"/>
                <a:cs typeface="Arial"/>
              </a:rPr>
              <a:t>Subprotocol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: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Handshake</a:t>
            </a:r>
            <a:endParaRPr lang="en-US" sz="4000" b="1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1" t="24860" r="42287" b="16958"/>
          <a:stretch/>
        </p:blipFill>
        <p:spPr bwMode="auto">
          <a:xfrm>
            <a:off x="5486400" y="1932569"/>
            <a:ext cx="3122803" cy="352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ject 2"/>
          <p:cNvSpPr txBox="1"/>
          <p:nvPr/>
        </p:nvSpPr>
        <p:spPr>
          <a:xfrm>
            <a:off x="5486400" y="5521716"/>
            <a:ext cx="3378607" cy="1508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sz="1400" dirty="0" err="1" smtClean="0">
                <a:solidFill>
                  <a:schemeClr val="bg1"/>
                </a:solidFill>
              </a:rPr>
              <a:t>SAu</a:t>
            </a:r>
            <a:r>
              <a:rPr lang="es-ES" sz="1400" dirty="0" smtClean="0">
                <a:solidFill>
                  <a:schemeClr val="bg1"/>
                </a:solidFill>
              </a:rPr>
              <a:t>= </a:t>
            </a:r>
            <a:r>
              <a:rPr lang="en-US" sz="1400" dirty="0" smtClean="0">
                <a:solidFill>
                  <a:schemeClr val="bg1"/>
                </a:solidFill>
              </a:rPr>
              <a:t>Server Authentication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K=Agreement </a:t>
            </a:r>
            <a:r>
              <a:rPr lang="en-US" sz="1400" dirty="0">
                <a:solidFill>
                  <a:schemeClr val="bg1"/>
                </a:solidFill>
              </a:rPr>
              <a:t>on key(s</a:t>
            </a:r>
            <a:r>
              <a:rPr lang="en-US" sz="1400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</a:rPr>
              <a:t>CAu</a:t>
            </a:r>
            <a:r>
              <a:rPr lang="en-US" sz="1400" dirty="0">
                <a:solidFill>
                  <a:schemeClr val="bg1"/>
                </a:solidFill>
              </a:rPr>
              <a:t>)= Client Authentication (optional</a:t>
            </a:r>
            <a:r>
              <a:rPr lang="en-US" sz="1400" dirty="0" smtClean="0">
                <a:solidFill>
                  <a:schemeClr val="bg1"/>
                </a:solidFill>
              </a:rPr>
              <a:t>) 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DI=Data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Integrity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ES" sz="1400" dirty="0" smtClean="0">
                <a:solidFill>
                  <a:schemeClr val="bg1"/>
                </a:solidFill>
              </a:rPr>
              <a:t>DC=Data </a:t>
            </a:r>
            <a:r>
              <a:rPr lang="es-ES" sz="1400" dirty="0" err="1">
                <a:solidFill>
                  <a:schemeClr val="bg1"/>
                </a:solidFill>
              </a:rPr>
              <a:t>Confidentiality</a:t>
            </a:r>
            <a:endParaRPr lang="es-ES" sz="1400" b="1" spc="-1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469901" marR="855980" lvl="1">
              <a:buClr>
                <a:srgbClr val="DF773B"/>
              </a:buClr>
              <a:tabLst>
                <a:tab pos="528320" algn="l"/>
              </a:tabLst>
            </a:pP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15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8785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600" y="1935617"/>
            <a:ext cx="5257800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Encrypts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data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agreed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previous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step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Protects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Message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Code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(MAC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4572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TLS </a:t>
            </a:r>
            <a:r>
              <a:rPr lang="en-US" sz="4000" b="1" spc="-20" dirty="0" err="1" smtClean="0">
                <a:solidFill>
                  <a:srgbClr val="FF0000"/>
                </a:solidFill>
                <a:latin typeface="Arial"/>
                <a:cs typeface="Arial"/>
              </a:rPr>
              <a:t>Subprotocol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: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Record</a:t>
            </a:r>
            <a:endParaRPr lang="en-US" sz="4000" b="1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1" t="24860" r="42287" b="16958"/>
          <a:stretch/>
        </p:blipFill>
        <p:spPr bwMode="auto">
          <a:xfrm>
            <a:off x="5486400" y="1932569"/>
            <a:ext cx="3122803" cy="352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ject 2"/>
          <p:cNvSpPr txBox="1"/>
          <p:nvPr/>
        </p:nvSpPr>
        <p:spPr>
          <a:xfrm>
            <a:off x="5486400" y="5521716"/>
            <a:ext cx="3378607" cy="1508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sz="1400" dirty="0" err="1" smtClean="0">
                <a:solidFill>
                  <a:schemeClr val="bg1"/>
                </a:solidFill>
              </a:rPr>
              <a:t>SAu</a:t>
            </a:r>
            <a:r>
              <a:rPr lang="es-ES" sz="1400" dirty="0" smtClean="0">
                <a:solidFill>
                  <a:schemeClr val="bg1"/>
                </a:solidFill>
              </a:rPr>
              <a:t>= </a:t>
            </a:r>
            <a:r>
              <a:rPr lang="en-US" sz="1400" dirty="0" smtClean="0">
                <a:solidFill>
                  <a:schemeClr val="bg1"/>
                </a:solidFill>
              </a:rPr>
              <a:t>Server Authentication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K=Agreement </a:t>
            </a:r>
            <a:r>
              <a:rPr lang="en-US" sz="1400" dirty="0">
                <a:solidFill>
                  <a:schemeClr val="bg1"/>
                </a:solidFill>
              </a:rPr>
              <a:t>on key(s</a:t>
            </a:r>
            <a:r>
              <a:rPr lang="en-US" sz="1400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</a:rPr>
              <a:t>CAu</a:t>
            </a:r>
            <a:r>
              <a:rPr lang="en-US" sz="1400" dirty="0">
                <a:solidFill>
                  <a:schemeClr val="bg1"/>
                </a:solidFill>
              </a:rPr>
              <a:t>)= Client Authentication (optional</a:t>
            </a:r>
            <a:r>
              <a:rPr lang="en-US" sz="1400" dirty="0" smtClean="0">
                <a:solidFill>
                  <a:schemeClr val="bg1"/>
                </a:solidFill>
              </a:rPr>
              <a:t>) 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DI=Data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Integrity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ES" sz="1400" dirty="0" smtClean="0">
                <a:solidFill>
                  <a:schemeClr val="bg1"/>
                </a:solidFill>
              </a:rPr>
              <a:t>DC=Data </a:t>
            </a:r>
            <a:r>
              <a:rPr lang="es-ES" sz="1400" dirty="0" err="1">
                <a:solidFill>
                  <a:schemeClr val="bg1"/>
                </a:solidFill>
              </a:rPr>
              <a:t>Confidentiality</a:t>
            </a:r>
            <a:endParaRPr lang="es-ES" sz="1400" b="1" spc="-1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469901" marR="855980" lvl="1">
              <a:buClr>
                <a:srgbClr val="DF773B"/>
              </a:buClr>
              <a:tabLst>
                <a:tab pos="528320" algn="l"/>
              </a:tabLst>
            </a:pP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16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053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600" y="1935617"/>
            <a:ext cx="5257800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Point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out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exceptions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Invalid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certificate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change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cryptographic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mechanisms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…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Handle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fatal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errors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E.g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no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agreement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handshake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!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TLS </a:t>
            </a:r>
            <a:r>
              <a:rPr lang="en-US" sz="4000" b="1" spc="-20" dirty="0" err="1" smtClean="0">
                <a:solidFill>
                  <a:srgbClr val="FF0000"/>
                </a:solidFill>
                <a:latin typeface="Arial"/>
                <a:cs typeface="Arial"/>
              </a:rPr>
              <a:t>Subprotocol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: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Alert</a:t>
            </a:r>
            <a:endParaRPr lang="en-US" sz="4000" b="1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1" t="24860" r="42287" b="16958"/>
          <a:stretch/>
        </p:blipFill>
        <p:spPr bwMode="auto">
          <a:xfrm>
            <a:off x="5486400" y="1932569"/>
            <a:ext cx="3122803" cy="352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ject 2"/>
          <p:cNvSpPr txBox="1"/>
          <p:nvPr/>
        </p:nvSpPr>
        <p:spPr>
          <a:xfrm>
            <a:off x="5486400" y="5521716"/>
            <a:ext cx="3378607" cy="1508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sz="1400" dirty="0" err="1" smtClean="0">
                <a:solidFill>
                  <a:schemeClr val="bg1"/>
                </a:solidFill>
              </a:rPr>
              <a:t>SAu</a:t>
            </a:r>
            <a:r>
              <a:rPr lang="es-ES" sz="1400" dirty="0" smtClean="0">
                <a:solidFill>
                  <a:schemeClr val="bg1"/>
                </a:solidFill>
              </a:rPr>
              <a:t>= </a:t>
            </a:r>
            <a:r>
              <a:rPr lang="en-US" sz="1400" dirty="0" smtClean="0">
                <a:solidFill>
                  <a:schemeClr val="bg1"/>
                </a:solidFill>
              </a:rPr>
              <a:t>Server Authentication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K=Agreement </a:t>
            </a:r>
            <a:r>
              <a:rPr lang="en-US" sz="1400" dirty="0">
                <a:solidFill>
                  <a:schemeClr val="bg1"/>
                </a:solidFill>
              </a:rPr>
              <a:t>on key(s</a:t>
            </a:r>
            <a:r>
              <a:rPr lang="en-US" sz="1400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</a:rPr>
              <a:t>CAu</a:t>
            </a:r>
            <a:r>
              <a:rPr lang="en-US" sz="1400" dirty="0">
                <a:solidFill>
                  <a:schemeClr val="bg1"/>
                </a:solidFill>
              </a:rPr>
              <a:t>)= Client Authentication (optional</a:t>
            </a:r>
            <a:r>
              <a:rPr lang="en-US" sz="1400" dirty="0" smtClean="0">
                <a:solidFill>
                  <a:schemeClr val="bg1"/>
                </a:solidFill>
              </a:rPr>
              <a:t>) 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DI=Data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Integrity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ES" sz="1400" dirty="0" smtClean="0">
                <a:solidFill>
                  <a:schemeClr val="bg1"/>
                </a:solidFill>
              </a:rPr>
              <a:t>DC=Data </a:t>
            </a:r>
            <a:r>
              <a:rPr lang="es-ES" sz="1400" dirty="0" err="1">
                <a:solidFill>
                  <a:schemeClr val="bg1"/>
                </a:solidFill>
              </a:rPr>
              <a:t>Confidentiality</a:t>
            </a:r>
            <a:endParaRPr lang="es-ES" sz="1400" b="1" spc="-1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469901" marR="855980" lvl="1">
              <a:buClr>
                <a:srgbClr val="DF773B"/>
              </a:buClr>
              <a:tabLst>
                <a:tab pos="528320" algn="l"/>
              </a:tabLst>
            </a:pP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17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8432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2818" y="2133600"/>
            <a:ext cx="8228330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Operates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at OSI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layer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3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network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layer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Provides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data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encryption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Formed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set of </a:t>
            </a:r>
            <a:r>
              <a:rPr lang="es-ES" sz="2800" spc="-10" dirty="0" err="1" smtClean="0">
                <a:solidFill>
                  <a:schemeClr val="bg1"/>
                </a:solidFill>
                <a:latin typeface="Arial"/>
                <a:cs typeface="Arial"/>
              </a:rPr>
              <a:t>subprotocols</a:t>
            </a:r>
            <a:endParaRPr lang="es-ES" sz="2800" spc="-1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Internet Key Exchange (IKE)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Header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(AH)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Encapsulating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Security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Payload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(ESP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521381"/>
            <a:ext cx="83316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Secure communication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protocols: Internet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Protocol Security (IPSec)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18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4959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599" y="1905000"/>
            <a:ext cx="5536794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Goal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Agree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mechanisms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applied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(Security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Association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SA)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IKE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runs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over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UDP: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messages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get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lost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Challenge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-response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messages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retransmission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acknowledgement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6633" y="521381"/>
            <a:ext cx="831636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err="1" smtClean="0">
                <a:solidFill>
                  <a:srgbClr val="FF0000"/>
                </a:solidFill>
                <a:latin typeface="Arial"/>
                <a:cs typeface="Arial"/>
              </a:rPr>
              <a:t>IPSec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spc="-20" dirty="0" err="1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lang="en-US" sz="4000" b="1" spc="-20" dirty="0" err="1" smtClean="0">
                <a:solidFill>
                  <a:srgbClr val="FF0000"/>
                </a:solidFill>
                <a:latin typeface="Arial"/>
                <a:cs typeface="Arial"/>
              </a:rPr>
              <a:t>ubprotocol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: </a:t>
            </a:r>
            <a:endParaRPr lang="en-US" sz="4000" b="1" spc="-2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Internet Key Exchange (IKE)</a:t>
            </a:r>
            <a:endParaRPr lang="en-US"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79" t="16220" r="43507" b="29830"/>
          <a:stretch/>
        </p:blipFill>
        <p:spPr bwMode="auto">
          <a:xfrm>
            <a:off x="5765393" y="2218226"/>
            <a:ext cx="2960950" cy="31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ject 2"/>
          <p:cNvSpPr txBox="1"/>
          <p:nvPr/>
        </p:nvSpPr>
        <p:spPr>
          <a:xfrm>
            <a:off x="5765393" y="5360827"/>
            <a:ext cx="3378607" cy="1508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sz="1400" dirty="0" err="1" smtClean="0">
                <a:solidFill>
                  <a:schemeClr val="bg1"/>
                </a:solidFill>
              </a:rPr>
              <a:t>SAu</a:t>
            </a:r>
            <a:r>
              <a:rPr lang="es-ES" sz="1400" dirty="0" smtClean="0">
                <a:solidFill>
                  <a:schemeClr val="bg1"/>
                </a:solidFill>
              </a:rPr>
              <a:t>= </a:t>
            </a:r>
            <a:r>
              <a:rPr lang="en-US" sz="1400" dirty="0" smtClean="0">
                <a:solidFill>
                  <a:schemeClr val="bg1"/>
                </a:solidFill>
              </a:rPr>
              <a:t>Server Authentication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K=Agreement </a:t>
            </a:r>
            <a:r>
              <a:rPr lang="en-US" sz="1400" dirty="0">
                <a:solidFill>
                  <a:schemeClr val="bg1"/>
                </a:solidFill>
              </a:rPr>
              <a:t>on key(s</a:t>
            </a:r>
            <a:r>
              <a:rPr lang="en-US" sz="1400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</a:rPr>
              <a:t>CAu</a:t>
            </a:r>
            <a:r>
              <a:rPr lang="en-US" sz="1400" dirty="0">
                <a:solidFill>
                  <a:schemeClr val="bg1"/>
                </a:solidFill>
              </a:rPr>
              <a:t>)= Client Authentication (optional</a:t>
            </a:r>
            <a:r>
              <a:rPr lang="en-US" sz="1400" dirty="0" smtClean="0">
                <a:solidFill>
                  <a:schemeClr val="bg1"/>
                </a:solidFill>
              </a:rPr>
              <a:t>) 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DI=Data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Integrity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ES" sz="1400" dirty="0" smtClean="0">
                <a:solidFill>
                  <a:schemeClr val="bg1"/>
                </a:solidFill>
              </a:rPr>
              <a:t>DC=Data </a:t>
            </a:r>
            <a:r>
              <a:rPr lang="es-ES" sz="1400" dirty="0" err="1">
                <a:solidFill>
                  <a:schemeClr val="bg1"/>
                </a:solidFill>
              </a:rPr>
              <a:t>Confidentiality</a:t>
            </a:r>
            <a:endParaRPr lang="es-ES" sz="1400" b="1" spc="-1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469901" marR="855980" lvl="1">
              <a:buClr>
                <a:srgbClr val="DF773B"/>
              </a:buClr>
              <a:tabLst>
                <a:tab pos="528320" algn="l"/>
              </a:tabLst>
            </a:pP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19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1313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554906"/>
            <a:ext cx="8228330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Introduction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communication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remote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communication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wireless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communication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Summary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Contents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</a:t>
            </a:fld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400" y="1981200"/>
            <a:ext cx="5739993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IKE_SA_INIT: To determine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suitable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crypto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mechanisms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SA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IKE_AUTH: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these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mechanisms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mutual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final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arrangements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CREATE_CHILD_SA: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renew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SA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good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!)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31392" y="4572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err="1">
                <a:solidFill>
                  <a:srgbClr val="FF0000"/>
                </a:solidFill>
                <a:latin typeface="Arial"/>
                <a:cs typeface="Arial"/>
              </a:rPr>
              <a:t>IPSec</a:t>
            </a: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spc="-20" dirty="0" err="1" smtClean="0">
                <a:solidFill>
                  <a:srgbClr val="FF0000"/>
                </a:solidFill>
                <a:latin typeface="Arial"/>
                <a:cs typeface="Arial"/>
              </a:rPr>
              <a:t>Subprotocol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: </a:t>
            </a:r>
            <a:endParaRPr lang="en-US" sz="4000" b="1" spc="-20" dirty="0">
              <a:solidFill>
                <a:srgbClr val="FF0000"/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Internet Key Exchange (IKE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) </a:t>
            </a:r>
            <a:r>
              <a:rPr lang="en-US" sz="2000" b="1" spc="-20" dirty="0" smtClean="0">
                <a:solidFill>
                  <a:srgbClr val="FF0000"/>
                </a:solidFill>
                <a:latin typeface="Arial"/>
                <a:cs typeface="Arial"/>
              </a:rPr>
              <a:t>(cont’d)</a:t>
            </a:r>
            <a:endParaRPr lang="en-US"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79" t="16220" r="43507" b="29830"/>
          <a:stretch/>
        </p:blipFill>
        <p:spPr bwMode="auto">
          <a:xfrm>
            <a:off x="5765393" y="2218226"/>
            <a:ext cx="2960950" cy="31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ject 2"/>
          <p:cNvSpPr txBox="1"/>
          <p:nvPr/>
        </p:nvSpPr>
        <p:spPr>
          <a:xfrm>
            <a:off x="5765393" y="5360827"/>
            <a:ext cx="3378607" cy="1077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sz="1400" dirty="0" err="1" smtClean="0">
                <a:solidFill>
                  <a:schemeClr val="bg1"/>
                </a:solidFill>
              </a:rPr>
              <a:t>SAu</a:t>
            </a:r>
            <a:r>
              <a:rPr lang="es-ES" sz="1400" dirty="0" smtClean="0">
                <a:solidFill>
                  <a:schemeClr val="bg1"/>
                </a:solidFill>
              </a:rPr>
              <a:t>= </a:t>
            </a:r>
            <a:r>
              <a:rPr lang="en-US" sz="1400" dirty="0" smtClean="0">
                <a:solidFill>
                  <a:schemeClr val="bg1"/>
                </a:solidFill>
              </a:rPr>
              <a:t>Server Authentication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K=Agreement </a:t>
            </a:r>
            <a:r>
              <a:rPr lang="en-US" sz="1400" dirty="0">
                <a:solidFill>
                  <a:schemeClr val="bg1"/>
                </a:solidFill>
              </a:rPr>
              <a:t>on key(s</a:t>
            </a:r>
            <a:r>
              <a:rPr lang="en-US" sz="1400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</a:rPr>
              <a:t>CAu</a:t>
            </a:r>
            <a:r>
              <a:rPr lang="en-US" sz="1400" dirty="0">
                <a:solidFill>
                  <a:schemeClr val="bg1"/>
                </a:solidFill>
              </a:rPr>
              <a:t>)= Client Authentication (optional</a:t>
            </a:r>
            <a:r>
              <a:rPr lang="en-US" sz="1400" dirty="0" smtClean="0">
                <a:solidFill>
                  <a:schemeClr val="bg1"/>
                </a:solidFill>
              </a:rPr>
              <a:t>) 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DI=Data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Integrity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ES" sz="1400" dirty="0" smtClean="0">
                <a:solidFill>
                  <a:schemeClr val="bg1"/>
                </a:solidFill>
              </a:rPr>
              <a:t>DC=Data </a:t>
            </a:r>
            <a:r>
              <a:rPr lang="es-ES" sz="1400" dirty="0" err="1" smtClean="0">
                <a:solidFill>
                  <a:schemeClr val="bg1"/>
                </a:solidFill>
              </a:rPr>
              <a:t>Confidentiality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20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6489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" y="1981200"/>
            <a:ext cx="9144000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Offers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data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sender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IPSec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contain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several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headers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being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AH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just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them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AH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structure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as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follows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s-E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SPI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critical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determine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mechanisms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applied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Sequence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number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needed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put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packets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correct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order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ICV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Message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Code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verification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4253" y="521381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err="1">
                <a:solidFill>
                  <a:srgbClr val="FF0000"/>
                </a:solidFill>
                <a:latin typeface="Arial"/>
                <a:cs typeface="Arial"/>
              </a:rPr>
              <a:t>IPSec</a:t>
            </a: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spc="-20" dirty="0" err="1" smtClean="0">
                <a:solidFill>
                  <a:srgbClr val="FF0000"/>
                </a:solidFill>
                <a:latin typeface="Arial"/>
                <a:cs typeface="Arial"/>
              </a:rPr>
              <a:t>Subprotocol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: </a:t>
            </a:r>
            <a:endParaRPr lang="en-US" sz="4000" b="1" spc="-20" dirty="0">
              <a:solidFill>
                <a:srgbClr val="FF0000"/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Authentication Header (AH)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7" t="43548" r="36071" b="41466"/>
          <a:stretch/>
        </p:blipFill>
        <p:spPr bwMode="auto">
          <a:xfrm>
            <a:off x="1981200" y="3276600"/>
            <a:ext cx="4267200" cy="83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21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6735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" y="1752487"/>
            <a:ext cx="914400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s-ES" sz="2800" b="1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charge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actual data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protection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Packet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structure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as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follows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s-E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lvl="1">
              <a:buClr>
                <a:srgbClr val="DF773B"/>
              </a:buClr>
              <a:tabLst>
                <a:tab pos="528320" algn="l"/>
              </a:tabLst>
            </a:pP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SPI and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sequence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number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analogous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AH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Padding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added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prevent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third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parties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guess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actual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size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data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ICV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calculated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over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data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only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mandated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SA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0" y="381000"/>
            <a:ext cx="9144000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err="1">
                <a:solidFill>
                  <a:srgbClr val="FF0000"/>
                </a:solidFill>
                <a:latin typeface="Arial"/>
                <a:cs typeface="Arial"/>
              </a:rPr>
              <a:t>IPSec</a:t>
            </a: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spc="-20" dirty="0" err="1" smtClean="0">
                <a:solidFill>
                  <a:srgbClr val="FF0000"/>
                </a:solidFill>
                <a:latin typeface="Arial"/>
                <a:cs typeface="Arial"/>
              </a:rPr>
              <a:t>Subprotocol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: </a:t>
            </a:r>
            <a:endParaRPr lang="en-US" sz="4000" b="1" spc="-20" dirty="0">
              <a:solidFill>
                <a:srgbClr val="FF0000"/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Encapsulating Security Payload (ESP)</a:t>
            </a:r>
            <a:endParaRPr lang="en-US"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9" t="56066" r="30745" b="29199"/>
          <a:stretch/>
        </p:blipFill>
        <p:spPr bwMode="auto">
          <a:xfrm>
            <a:off x="1409700" y="3177852"/>
            <a:ext cx="6324600" cy="96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22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8889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" y="2057400"/>
            <a:ext cx="9144000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Can be run in </a:t>
            </a:r>
            <a:r>
              <a:rPr lang="es-ES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tunnel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transport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Tunnel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whole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IP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packet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enclosed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within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another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IP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packet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Header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also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protected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No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way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third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parties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guess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identity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participants</a:t>
            </a:r>
            <a:endParaRPr lang="es-E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Transport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Only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payload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protected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6633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IPSec practical considerations</a:t>
            </a:r>
            <a:endParaRPr sz="4000" b="1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23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6586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" y="2286000"/>
            <a:ext cx="9144000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Effective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can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only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reached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sound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proven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cryptographic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implementations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applied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Since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agreements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reached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without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intervention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critical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avoid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weak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settings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E.g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Chrome can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configured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avoid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weak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crypto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mechanisms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9493" y="533400"/>
            <a:ext cx="82935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Secure communication protocols. Practical remarks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24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2230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" y="1752487"/>
            <a:ext cx="9144000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Extended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usage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manage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systems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remotely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Secure</a:t>
            </a:r>
            <a:r>
              <a:rPr lang="es-ES" sz="2800" b="1" spc="-10" dirty="0" smtClean="0">
                <a:solidFill>
                  <a:srgbClr val="FFFFFF"/>
                </a:solidFill>
                <a:latin typeface="Arial"/>
                <a:cs typeface="Arial"/>
              </a:rPr>
              <a:t> Shell (SSH)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de facto 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lang="es-ES" sz="2800" b="1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First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proposed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1995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Already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provided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data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confidentiality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entities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Several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weaknesses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were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found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1384301" marR="855980" lvl="2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Use of 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weak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Cyclic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Redundancy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Check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384301" marR="855980" lvl="2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Design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as 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monolithic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mechanism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SSH-2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standardized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IETF in 2006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overcome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these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limitations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4253" y="3810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Secure remote communication protocols</a:t>
            </a:r>
            <a:endParaRPr sz="4000" b="1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25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2504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" y="1828800"/>
            <a:ext cx="914400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Flexibility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Encryption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functions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can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negotiated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Passwords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can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now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updated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SSH-2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now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divided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subprotocols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b="1" spc="-10" dirty="0" smtClean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checking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now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more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robust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Client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can be done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several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means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Session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negotiated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Diffie-Hellman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exchange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Usability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Several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sessions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can be run in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parallel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Moreover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use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proxies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possible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does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depend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IP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3810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SSH</a:t>
            </a: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version 2: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improvements</a:t>
            </a:r>
            <a:endParaRPr sz="4000" b="1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26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6955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" y="1981200"/>
            <a:ext cx="9144000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Transport</a:t>
            </a:r>
            <a:r>
              <a:rPr lang="es-ES" sz="2800" b="1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Layer</a:t>
            </a:r>
            <a:r>
              <a:rPr lang="es-ES" sz="2800" b="1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</a:t>
            </a:r>
            <a:endParaRPr lang="es-ES" sz="2800" b="1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Lower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layer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b="1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</a:t>
            </a:r>
            <a:endParaRPr lang="es-ES" sz="2800" b="1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Offers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client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Public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password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927101" marR="855980" lvl="2">
              <a:buClr>
                <a:srgbClr val="DF773B"/>
              </a:buClr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host-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Connection</a:t>
            </a:r>
            <a:r>
              <a:rPr lang="es-ES" sz="2800" b="1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</a:t>
            </a:r>
            <a:endParaRPr lang="es-ES" sz="2800" b="1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Enables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channel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927101" marR="855980" lvl="2">
              <a:buClr>
                <a:srgbClr val="DF773B"/>
              </a:buClr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multiplexation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3810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SSH version 2: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structure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5" t="32678" r="42850" b="15019"/>
          <a:stretch/>
        </p:blipFill>
        <p:spPr bwMode="auto">
          <a:xfrm>
            <a:off x="5765393" y="2259687"/>
            <a:ext cx="2941320" cy="306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ject 2"/>
          <p:cNvSpPr txBox="1"/>
          <p:nvPr/>
        </p:nvSpPr>
        <p:spPr>
          <a:xfrm>
            <a:off x="5765393" y="5360827"/>
            <a:ext cx="3378607" cy="1077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" sz="1400" dirty="0" err="1" smtClean="0">
                <a:solidFill>
                  <a:schemeClr val="bg1"/>
                </a:solidFill>
              </a:rPr>
              <a:t>SAu</a:t>
            </a:r>
            <a:r>
              <a:rPr lang="es-ES" sz="1400" dirty="0" smtClean="0">
                <a:solidFill>
                  <a:schemeClr val="bg1"/>
                </a:solidFill>
              </a:rPr>
              <a:t>= </a:t>
            </a:r>
            <a:r>
              <a:rPr lang="en-US" sz="1400" dirty="0" smtClean="0">
                <a:solidFill>
                  <a:schemeClr val="bg1"/>
                </a:solidFill>
              </a:rPr>
              <a:t>Server Authentication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K=Agreement </a:t>
            </a:r>
            <a:r>
              <a:rPr lang="en-US" sz="1400" dirty="0">
                <a:solidFill>
                  <a:schemeClr val="bg1"/>
                </a:solidFill>
              </a:rPr>
              <a:t>on key(s</a:t>
            </a:r>
            <a:r>
              <a:rPr lang="en-US" sz="1400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</a:rPr>
              <a:t>CAu</a:t>
            </a:r>
            <a:r>
              <a:rPr lang="en-US" sz="1400" dirty="0">
                <a:solidFill>
                  <a:schemeClr val="bg1"/>
                </a:solidFill>
              </a:rPr>
              <a:t>)= Client Authentication (optional</a:t>
            </a:r>
            <a:r>
              <a:rPr lang="en-US" sz="1400" dirty="0" smtClean="0">
                <a:solidFill>
                  <a:schemeClr val="bg1"/>
                </a:solidFill>
              </a:rPr>
              <a:t>) 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DI=Data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Integrity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ES" sz="1400" dirty="0" smtClean="0">
                <a:solidFill>
                  <a:schemeClr val="bg1"/>
                </a:solidFill>
              </a:rPr>
              <a:t>DC=Data </a:t>
            </a:r>
            <a:r>
              <a:rPr lang="es-ES" sz="1400" dirty="0" err="1" smtClean="0">
                <a:solidFill>
                  <a:schemeClr val="bg1"/>
                </a:solidFill>
              </a:rPr>
              <a:t>Confidentiality</a:t>
            </a:r>
            <a:endParaRPr lang="es-ES" sz="1400" b="1" spc="-1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27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0997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2057400"/>
            <a:ext cx="9144000" cy="30162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SSH has to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appropriately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configured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server,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avoiding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weak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cryptographic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mechanisms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Use up-to-date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libraries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SSH,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patched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against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potential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vulnerabilities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SSH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underlying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technology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many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tools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e.g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SCP).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Thus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these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remarks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must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applied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them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!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31393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SSH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version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2: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practical remarks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28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6316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6117" y="2209800"/>
            <a:ext cx="8228330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Security in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these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networks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cannot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taken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granted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Three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historical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alternatives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Wired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Equivalent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Privacy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(WEP)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Wireless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Protected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Access (WPA)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Wireless </a:t>
            </a: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Protected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Access 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2 (WPA2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1357" y="5334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Secure wireless communication protocols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29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4169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554906"/>
            <a:ext cx="8228330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Connectivity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almost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ubiquitous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modern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societies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Internet-of-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Things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IoT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increasing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trend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Concerns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data at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stake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Received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data has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modified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es-ES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received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intended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sender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es-ES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origin</a:t>
            </a:r>
            <a:r>
              <a:rPr lang="es-ES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only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accessible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authorized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entities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es-ES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confidentiality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31393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Introduction</a:t>
            </a:r>
            <a:endParaRPr sz="4000" b="1" dirty="0">
              <a:solidFill>
                <a:srgbClr val="92D050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3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348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" y="1295400"/>
            <a:ext cx="8228330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Included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1997 as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part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IEEE standard 802.11.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Superseded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2006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WPA/WPA2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Offers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data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confidentiality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RC4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stream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cipher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Offers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data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CRC-32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No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explicit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access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point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5637" y="4572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Wired Equivalent Privacy (WEP)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0" t="35391" r="29619" b="19956"/>
          <a:stretch/>
        </p:blipFill>
        <p:spPr bwMode="auto">
          <a:xfrm>
            <a:off x="1905000" y="4343400"/>
            <a:ext cx="5033520" cy="222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30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0650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6117" y="2057400"/>
            <a:ext cx="822833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Idea: to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directly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applicable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existing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hardware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Introduces Temporal Key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(TKIP)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improve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generation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encryption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TKIP introduces 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sequence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control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mechanism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avoid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replay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attacks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Better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checking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function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Michael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6117" y="457200"/>
            <a:ext cx="832688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Wireless Protected Access (WPA)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31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4328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6117" y="2057400"/>
            <a:ext cx="822833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relied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same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algorithms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as WEP,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vulnerabilities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were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found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b="1" spc="-10" dirty="0">
                <a:solidFill>
                  <a:srgbClr val="FFFFFF"/>
                </a:solidFill>
                <a:latin typeface="Arial"/>
                <a:cs typeface="Arial"/>
              </a:rPr>
              <a:t>Wireless </a:t>
            </a:r>
            <a:r>
              <a:rPr lang="es-ES" sz="2800" b="1" spc="-10" dirty="0" err="1">
                <a:solidFill>
                  <a:srgbClr val="FFFFFF"/>
                </a:solidFill>
                <a:latin typeface="Arial"/>
                <a:cs typeface="Arial"/>
              </a:rPr>
              <a:t>Protected</a:t>
            </a:r>
            <a:r>
              <a:rPr lang="es-ES" sz="2800" b="1" spc="-10" dirty="0">
                <a:solidFill>
                  <a:srgbClr val="FFFFFF"/>
                </a:solidFill>
                <a:latin typeface="Arial"/>
                <a:cs typeface="Arial"/>
              </a:rPr>
              <a:t> Access </a:t>
            </a:r>
            <a:r>
              <a:rPr lang="es-ES" sz="2800" b="1" spc="-10" dirty="0" smtClean="0">
                <a:solidFill>
                  <a:srgbClr val="FFFFFF"/>
                </a:solidFill>
                <a:latin typeface="Arial"/>
                <a:cs typeface="Arial"/>
              </a:rPr>
              <a:t>2 (WPA2)</a:t>
            </a:r>
          </a:p>
          <a:p>
            <a:pPr marL="927101" marR="855980" lvl="2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Uses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different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mechanisms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AES-CCMP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offers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both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data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integrity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confidentiality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2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Nowadays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WPA2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resilient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against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attacks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suffered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WEP and 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WPA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6117" y="533400"/>
            <a:ext cx="8228330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Wireless Protected Access (WPA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) and WPA2 </a:t>
            </a:r>
            <a:endParaRPr lang="en-US"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32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8060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8020" y="2133600"/>
            <a:ext cx="822833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constrained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devices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at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stake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performance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typical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tradeoff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2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Crypto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mechanisms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chosen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avoid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resource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wasting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Parameterization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critical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Previous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attacks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leveraged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poor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choice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settings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0119" y="6096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Secure wireless communication protocols. Practical remarks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33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9186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31393" y="710181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Summary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3" t="24683" r="21455" b="6909"/>
          <a:stretch/>
        </p:blipFill>
        <p:spPr bwMode="auto">
          <a:xfrm>
            <a:off x="410057" y="1828800"/>
            <a:ext cx="8400673" cy="4227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34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8920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554906"/>
            <a:ext cx="8228330" cy="51706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provide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generic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overview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several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representative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achieve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these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properties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Although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well-known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technologies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exist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e.g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Radius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cover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selection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technologies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point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reader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specification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further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reference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highlight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some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practical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remarks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considered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putting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these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into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practice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lvl="1">
              <a:buClr>
                <a:srgbClr val="DF773B"/>
              </a:buClr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31393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es-ES" sz="4000" b="1" spc="-10" dirty="0" err="1" smtClean="0">
                <a:solidFill>
                  <a:srgbClr val="FF0000"/>
                </a:solidFill>
                <a:latin typeface="Arial"/>
                <a:cs typeface="Arial"/>
              </a:rPr>
              <a:t>Chapter</a:t>
            </a:r>
            <a:r>
              <a:rPr lang="es-ES" sz="4000" b="1" spc="-1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s-ES" sz="4000" b="1" spc="-10" dirty="0" err="1">
                <a:solidFill>
                  <a:srgbClr val="FF0000"/>
                </a:solidFill>
                <a:latin typeface="Arial"/>
                <a:cs typeface="Arial"/>
              </a:rPr>
              <a:t>goals</a:t>
            </a:r>
            <a:r>
              <a:rPr lang="es-ES" sz="4000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4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2738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554906"/>
            <a:ext cx="8228330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Several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protocols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proposed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different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Open </a:t>
            </a: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Systems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Interconnection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(OSI)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layers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OSI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layer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2 (link): </a:t>
            </a:r>
          </a:p>
          <a:p>
            <a:pPr marL="1384301" marR="855980" lvl="2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Password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Protocol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(PAP)</a:t>
            </a:r>
          </a:p>
          <a:p>
            <a:pPr marL="1384301" marR="855980" lvl="2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Challenge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Handshake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>
                <a:solidFill>
                  <a:srgbClr val="FFFFFF"/>
                </a:solidFill>
                <a:latin typeface="Arial"/>
                <a:cs typeface="Arial"/>
              </a:rPr>
              <a:t>Protocol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(CHAP)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OSI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layer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7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application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):</a:t>
            </a:r>
          </a:p>
          <a:p>
            <a:pPr marL="1384301" marR="855980" lvl="2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Kerberos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one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presented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following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4253" y="5334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Authentication protocols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5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099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2057400"/>
            <a:ext cx="8228330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entity</a:t>
            </a:r>
            <a:r>
              <a:rPr lang="es-ES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to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sends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username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password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verifier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Vulnerable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against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eavesdropping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trial-and-error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Use of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alternatives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such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as CHAP)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recommended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2" y="4572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Password Authentication Protocol (PAP)</a:t>
            </a:r>
            <a:endParaRPr sz="4000" b="1" dirty="0">
              <a:solidFill>
                <a:srgbClr val="92D05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6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056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2133600"/>
            <a:ext cx="8228330" cy="30162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Node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e.g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device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 and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verifier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share 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common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secret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receives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es-ES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challenge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verifier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Valid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answer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es-ES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hash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over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challenge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secret</a:t>
            </a:r>
            <a:endParaRPr lang="es-E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Challenges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are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incremented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avoid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replay </a:t>
            </a:r>
            <a:r>
              <a:rPr lang="es-ES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attacks</a:t>
            </a:r>
            <a:endParaRPr lang="es-ES" sz="2800" i="1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533400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Challenge </a:t>
            </a:r>
            <a:r>
              <a:rPr lang="en-US" sz="4000" b="1" spc="-20" dirty="0" err="1">
                <a:solidFill>
                  <a:srgbClr val="FF0000"/>
                </a:solidFill>
                <a:latin typeface="Arial"/>
                <a:cs typeface="Arial"/>
              </a:rPr>
              <a:t>Handsake</a:t>
            </a: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 Authentication Protocol (CHAP)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7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7191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55" y="2057400"/>
            <a:ext cx="8228330" cy="30162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Developed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MIT in 1987,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adopted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as IETF standard in 1993,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last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update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 2006</a:t>
            </a: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Entities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Key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Distribution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Centre (KDC), as a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Trusted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Third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Party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(TTP)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Client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(to be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  <a:p>
            <a:pPr marL="927101" marR="855980" lvl="1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Server (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offers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services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client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4253" y="6096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Kerberos (I)</a:t>
            </a:r>
            <a:endParaRPr sz="4000" b="1" dirty="0">
              <a:solidFill>
                <a:srgbClr val="92D05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8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7166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2" y="2057400"/>
            <a:ext cx="4445407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Main</a:t>
            </a:r>
            <a:r>
              <a:rPr lang="es-ES" sz="2800" b="1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steps</a:t>
            </a:r>
            <a:endParaRPr lang="es-ES" sz="2800" b="1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(1-2)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Authentication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client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against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KDC.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provides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latter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credentials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needed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ES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lang="es-E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server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endParaRPr lang="es-ES" sz="2800" b="1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609600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Kerberos (II)</a:t>
            </a:r>
            <a:endParaRPr sz="4000" b="1" dirty="0">
              <a:solidFill>
                <a:srgbClr val="92D050"/>
              </a:solidFill>
              <a:latin typeface="Arial"/>
              <a:cs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5" t="33874" r="32152" b="11823"/>
          <a:stretch/>
        </p:blipFill>
        <p:spPr bwMode="auto">
          <a:xfrm>
            <a:off x="5029200" y="2209800"/>
            <a:ext cx="4020312" cy="3207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276999"/>
          </a:xfrm>
        </p:spPr>
        <p:txBody>
          <a:bodyPr/>
          <a:lstStyle/>
          <a:p>
            <a:r>
              <a:rPr lang="es-ES" dirty="0" smtClean="0"/>
              <a:t>9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6026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Words>1621</Words>
  <Application>Microsoft Office PowerPoint</Application>
  <PresentationFormat>Presentación en pantalla (4:3)</PresentationFormat>
  <Paragraphs>261</Paragraphs>
  <Slides>34</Slides>
  <Notes>34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8" baseType="lpstr">
      <vt:lpstr>Arial</vt:lpstr>
      <vt:lpstr>Calibri</vt:lpstr>
      <vt:lpstr>Wingdings</vt:lpstr>
      <vt:lpstr>Office Theme</vt:lpstr>
      <vt:lpstr>Chapter 8: Security protocols for networks and Internet: A global vision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Luis</cp:lastModifiedBy>
  <cp:revision>43</cp:revision>
  <dcterms:created xsi:type="dcterms:W3CDTF">2017-08-17T13:30:46Z</dcterms:created>
  <dcterms:modified xsi:type="dcterms:W3CDTF">2017-09-19T15:25:50Z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