
<file path=[Content_Types].xml><?xml version="1.0" encoding="utf-8"?>
<Types xmlns="http://schemas.openxmlformats.org/package/2006/content-types">
  <Default Extension="xml" ContentType="application/xml"/>
  <Default Extension="tmp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337" r:id="rId2"/>
    <p:sldId id="259" r:id="rId3"/>
    <p:sldId id="262" r:id="rId4"/>
    <p:sldId id="341" r:id="rId5"/>
    <p:sldId id="338" r:id="rId6"/>
    <p:sldId id="339" r:id="rId7"/>
    <p:sldId id="343" r:id="rId8"/>
    <p:sldId id="340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44" r:id="rId23"/>
    <p:sldId id="371" r:id="rId24"/>
    <p:sldId id="358" r:id="rId25"/>
    <p:sldId id="359" r:id="rId26"/>
    <p:sldId id="361" r:id="rId27"/>
    <p:sldId id="362" r:id="rId28"/>
    <p:sldId id="363" r:id="rId29"/>
    <p:sldId id="364" r:id="rId30"/>
    <p:sldId id="365" r:id="rId31"/>
    <p:sldId id="366" r:id="rId32"/>
    <p:sldId id="367" r:id="rId33"/>
    <p:sldId id="368" r:id="rId34"/>
    <p:sldId id="369" r:id="rId35"/>
    <p:sldId id="370" r:id="rId36"/>
    <p:sldId id="378" r:id="rId37"/>
    <p:sldId id="372" r:id="rId38"/>
    <p:sldId id="376" r:id="rId39"/>
    <p:sldId id="375" r:id="rId4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66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00" autoAdjust="0"/>
    <p:restoredTop sz="93127"/>
  </p:normalViewPr>
  <p:slideViewPr>
    <p:cSldViewPr>
      <p:cViewPr varScale="1">
        <p:scale>
          <a:sx n="108" d="100"/>
          <a:sy n="108" d="100"/>
        </p:scale>
        <p:origin x="200" y="15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7" Type="http://schemas.microsoft.com/office/2015/10/relationships/revisionInfo" Target="revisionInfo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3640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20554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7828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15038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420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56067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2637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94178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85953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5692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73234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37873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96299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252574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96592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4585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33319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8971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498941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913886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4681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74816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11793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289751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65502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746454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071336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020892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527307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124106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064552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1390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74601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11369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13252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5919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3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1529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Computer and Network Security Essentials Editor: Kevin Daimi Associate Editors: Guillermo Francia, Levent Ertaul, Luis H. Encinas, Eman El-Sheikh Published by Springer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5D1C0-F661-4D1A-A26D-17A9DC47FD6A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Computer and Network Security Essentials Editor: Kevin Daimi Associate Editors: Guillermo Francia, Levent Ertaul, Luis H. Encinas, Eman El-Sheikh Published by Springer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EE9E8-8DA3-47B3-86B6-915F2DAEAB3B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Computer and Network Security Essentials Editor: Kevin Daimi Associate Editors: Guillermo Francia, Levent Ertaul, Luis H. Encinas, Eman El-Sheikh Published by Springer</a:t>
            </a:r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C7AD4-8E61-417F-AD5D-FCC59AA9AA99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Computer and Network Security Essentials Editor: Kevin Daimi Associate Editors: Guillermo Francia, Levent Ertaul, Luis H. Encinas, Eman El-Sheikh Published by Springer</a:t>
            </a:r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EB8AE-C144-4B96-B5A8-D060EBC7C472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Computer and Network Security Essentials Editor: Kevin Daimi Associate Editors: Guillermo Francia, Levent Ertaul, Luis H. Encinas, Eman El-Sheikh Published by Springer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A5E9F-D97F-4544-ADAF-BE23F2F5F742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Computer and Network Security Essentials Editor: Kevin Daimi Associate Editors: Guillermo Francia, Levent Ertaul, Luis H. Encinas, Eman El-Sheikh Published by Springer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D470-D91A-482E-B87A-1E099670D7BF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tmp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tm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tm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83425"/>
            <a:ext cx="8603691" cy="1846659"/>
          </a:xfrm>
        </p:spPr>
        <p:txBody>
          <a:bodyPr/>
          <a:lstStyle/>
          <a:p>
            <a:pPr algn="ctr" rtl="0"/>
            <a:r>
              <a:rPr lang="en-US" sz="2800" dirty="0">
                <a:solidFill>
                  <a:srgbClr val="FF0000"/>
                </a:solidFill>
              </a:rPr>
              <a:t>Chapter 9: Differentiating Security from Privacy </a:t>
            </a:r>
            <a:r>
              <a:rPr lang="pl-PL" sz="2800" dirty="0">
                <a:solidFill>
                  <a:srgbClr val="FF0000"/>
                </a:solidFill>
              </a:rPr>
              <a:t/>
            </a:r>
            <a:br>
              <a:rPr lang="pl-PL" sz="2800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in Internet of Things</a:t>
            </a:r>
            <a:r>
              <a:rPr lang="en-US" sz="2800" spc="140" dirty="0">
                <a:solidFill>
                  <a:srgbClr val="FFFFFF"/>
                </a:solidFill>
              </a:rPr>
              <a:t> </a:t>
            </a:r>
            <a:r>
              <a:rPr lang="en-US" sz="2800" spc="-20" dirty="0">
                <a:solidFill>
                  <a:srgbClr val="FF0000"/>
                </a:solidFill>
              </a:rPr>
              <a:t>–</a:t>
            </a:r>
            <a:r>
              <a:rPr lang="en-US" sz="2800" spc="65" dirty="0">
                <a:solidFill>
                  <a:srgbClr val="FFFFFF"/>
                </a:solidFill>
              </a:rPr>
              <a:t> </a:t>
            </a:r>
            <a:r>
              <a:rPr lang="pl-PL" sz="2800" spc="65" dirty="0">
                <a:solidFill>
                  <a:srgbClr val="FFFFFF"/>
                </a:solidFill>
              </a:rPr>
              <a:t/>
            </a:r>
            <a:br>
              <a:rPr lang="pl-PL" sz="2800" spc="65" dirty="0">
                <a:solidFill>
                  <a:srgbClr val="FFFFFF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A Survey</a:t>
            </a:r>
            <a:r>
              <a:rPr lang="pl-PL" sz="2800" dirty="0">
                <a:solidFill>
                  <a:srgbClr val="FF0000"/>
                </a:solidFill>
              </a:rPr>
              <a:t> of </a:t>
            </a:r>
            <a:r>
              <a:rPr lang="en-US" sz="2800" dirty="0">
                <a:solidFill>
                  <a:srgbClr val="FF0000"/>
                </a:solidFill>
              </a:rPr>
              <a:t>Selected Threats and Controls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499" y="2362330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4" name="Rectangle 3"/>
          <p:cNvSpPr/>
          <p:nvPr/>
        </p:nvSpPr>
        <p:spPr>
          <a:xfrm>
            <a:off x="1245463" y="1697728"/>
            <a:ext cx="6389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Ahmed Al-Gburi, Abduljaleel Al-Hasnawi, and Leszek Lilien</a:t>
            </a:r>
          </a:p>
        </p:txBody>
      </p:sp>
      <p:sp>
        <p:nvSpPr>
          <p:cNvPr id="5" name="Footer Placeholder 4"/>
          <p:cNvSpPr>
            <a:spLocks noGrp="1"/>
          </p:cNvSpPr>
          <p:nvPr/>
        </p:nvSpPr>
        <p:spPr>
          <a:xfrm>
            <a:off x="401777" y="5288576"/>
            <a:ext cx="8340446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>
                <a:solidFill>
                  <a:srgbClr val="FF0000"/>
                </a:solidFill>
              </a:rPr>
              <a:t>Springer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Associate Editors: Guillermo Francia, Levent Ertaul, Luis Hernández</a:t>
            </a:r>
            <a:r>
              <a:rPr lang="en-US" sz="1600" dirty="0"/>
              <a:t> </a:t>
            </a:r>
            <a:r>
              <a:rPr lang="en-US" sz="1600" b="1" dirty="0">
                <a:solidFill>
                  <a:srgbClr val="FF0000"/>
                </a:solidFill>
              </a:rPr>
              <a:t> Encinas, Eman El-Sheikh</a:t>
            </a: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77225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Security Threats in Perception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990600"/>
            <a:ext cx="8455405" cy="6170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Denial of service (DoS) 			</a:t>
            </a:r>
            <a:endParaRPr kumimoji="0" lang="en-US" sz="12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Disrupting communications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Between RFID tags and readers</a:t>
            </a:r>
            <a:endParaRPr kumimoji="0" lang="en-US" sz="2400" b="0" i="0" u="sng" strike="noStrike" kern="1200" cap="none" spc="-1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Message replay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RFID message is recorded (e.g., via eavesdropping)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eplayed later </a:t>
            </a: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RFID stealing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Stealing a RFID tag –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physical security threat  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An owner unable to notice this</a:t>
            </a:r>
            <a:endParaRPr lang="pl-PL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Sniffing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Intercepting communication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between RFID tags and readers</a:t>
            </a: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Falsified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messages </a:t>
            </a: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Redirect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 to unauthorized parties 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771D44A-FFA3-4538-8210-EB0AC65CC23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96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57200" y="993844"/>
            <a:ext cx="8455405" cy="28161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Spoofing 					      </a:t>
            </a:r>
            <a:r>
              <a:rPr lang="en-US" sz="1200" spc="-1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endParaRPr lang="en-US" sz="2800" spc="-10" dirty="0">
              <a:solidFill>
                <a:schemeClr val="bg1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Impersonating a valid RFID tag </a:t>
            </a:r>
            <a:endParaRPr lang="pl-PL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When communicating with an RFID reader 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gain its privileges 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Tag cloning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Stealing tag data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from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legitimate RFID tag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lang="en-US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Transferring these data to illegitimate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cloned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RFID tag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08FBFC4-AFCF-43B0-9CDF-F0E53F7DE25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152400" y="177225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Security Threats in Perception Layer</a:t>
            </a:r>
            <a:r>
              <a:rPr lang="pl-PL" sz="2800" spc="-20" dirty="0">
                <a:solidFill>
                  <a:srgbClr val="FF0000"/>
                </a:solidFill>
              </a:rPr>
              <a:t> – Cont.</a:t>
            </a:r>
            <a:endParaRPr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40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76200"/>
            <a:ext cx="8991600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Security Controls for Perception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8B79A40-0642-452F-A672-7033722858C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583680" y="6597134"/>
            <a:ext cx="2103120" cy="184666"/>
          </a:xfrm>
        </p:spPr>
        <p:txBody>
          <a:bodyPr/>
          <a:lstStyle/>
          <a:p>
            <a:fld id="{B6F15528-21DE-4FAA-801E-634DDDAF4B2B}" type="slidenum">
              <a:rPr lang="en-US" sz="12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685800"/>
            <a:ext cx="8455405" cy="606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Hash lock 			                        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Hash-enabled tags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Operate in a </a:t>
            </a:r>
            <a:r>
              <a:rPr lang="en-US" sz="2000" i="1" spc="-10" dirty="0">
                <a:solidFill>
                  <a:srgbClr val="FFFFFF"/>
                </a:solidFill>
                <a:latin typeface="Arial"/>
                <a:cs typeface="Arial"/>
              </a:rPr>
              <a:t>locked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n-US" sz="2000" i="1" spc="-10" dirty="0">
                <a:solidFill>
                  <a:srgbClr val="FFFFFF"/>
                </a:solidFill>
                <a:latin typeface="Arial"/>
                <a:cs typeface="Arial"/>
              </a:rPr>
              <a:t>unlocked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 stages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Vulnerable in the unlocked stage</a:t>
            </a: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Since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locked 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means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 using hash-encrypted ID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Lightweight cryptography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Algorithms and protocols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resource-constrained environments </a:t>
            </a:r>
            <a:endParaRPr lang="pl-PL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pl-PL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Essential for RFID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RFID guardian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Able to detect all RFID tags in its vicinity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Blocks unauthorized accesses to RFID tags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T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ag locking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Locking RFID tag data other than the tag ID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Preventing data transmission – using 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PIN number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8503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304800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3. </a:t>
            </a:r>
            <a:r>
              <a:rPr lang="en-US" sz="3200" spc="-20" dirty="0">
                <a:solidFill>
                  <a:srgbClr val="FF0000"/>
                </a:solidFill>
              </a:rPr>
              <a:t>Network Layer Security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1752600"/>
            <a:ext cx="8455405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Discused below: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Security 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threats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in network layer</a:t>
            </a:r>
            <a:endParaRPr lang="pl-PL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Security 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controls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for network layer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C12B1E6-46F3-40D0-A625-A6CE1F58280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8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77225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Security Threats in Network Layer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990600"/>
            <a:ext cx="8455405" cy="56784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Distributed denial </a:t>
            </a: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 service (DDoS)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Attacking availability of network services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By multiple compromised computing systems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 executing DoS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Malicious code injection 			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Injecting malicious code into a legitimate network node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To control the node or the network </a:t>
            </a:r>
            <a:r>
              <a:rPr kumimoji="0" lang="pl-PL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Malware 				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Malicious code/software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To damage data, hosts, or networks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Man-in-the-middle (MITM)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Controlling communications between two nodes  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malicious entity 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becoming an illegitimate „mediator”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</a:p>
          <a:p>
            <a:pPr marL="13843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56639FF-ED48-4146-9889-9CED6968400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95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991600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Security Controls for Network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8600" y="889430"/>
            <a:ext cx="8684005" cy="48936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Anti-malware 						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Specific type of software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Detects and eliminates malware from network devices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Firewall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Blocking unauthorized access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Such access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identified by a set of rules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Intrusion detection system (IDS)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Monitoring and logging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of the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network behavior 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To detect suspicious activities 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Key management </a:t>
            </a: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Securing communication channels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Among Internet hosts and sensor nodes in IoT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8A492E1-6E64-4E41-B963-87F2B9AFAA1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16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304800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4. </a:t>
            </a:r>
            <a:r>
              <a:rPr lang="en-US" sz="3200" spc="-20" dirty="0">
                <a:solidFill>
                  <a:srgbClr val="FF0000"/>
                </a:solidFill>
              </a:rPr>
              <a:t>Support Layer Security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8600" y="1371600"/>
            <a:ext cx="8839200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3550" lvl="0" indent="-450850">
              <a:buClr>
                <a:srgbClr val="DF773B"/>
              </a:buClr>
              <a:buFont typeface="Wingdings"/>
              <a:buChar char=""/>
              <a:tabLst>
                <a:tab pos="463550" algn="l"/>
                <a:tab pos="8512175" algn="r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Support layer consists of IoT services </a:t>
            </a: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pl-PL" sz="1200" spc="-1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Alani</a:t>
            </a:r>
            <a:r>
              <a:rPr lang="pl-PL" sz="1200" spc="-10" dirty="0">
                <a:solidFill>
                  <a:srgbClr val="FFFFFF"/>
                </a:solidFill>
                <a:latin typeface="Arial"/>
                <a:cs typeface="Arial"/>
              </a:rPr>
              <a:t>, 201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lang="pl-PL" sz="1200" spc="-10" dirty="0">
                <a:solidFill>
                  <a:srgbClr val="FFFFFF"/>
                </a:solidFill>
                <a:latin typeface="Arial"/>
                <a:cs typeface="Arial"/>
              </a:rPr>
              <a:t>]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Including typical cloud computing services: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Infrastructure as a Service (IaaS)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Platform as a Service (PaaS)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Software as a Service (SaaS) 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Discused below: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Security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threats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in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support 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layer</a:t>
            </a: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Security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controls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for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support 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layer </a:t>
            </a:r>
          </a:p>
          <a:p>
            <a:pPr marL="9271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2648DA3-59CC-4FD1-9A0C-3981E196D76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49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Security Threats in Support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990600"/>
            <a:ext cx="8455405" cy="5663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Denial of service (DoS)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Discussed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above</a:t>
            </a:r>
            <a:endParaRPr lang="en-US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Distributed denial of service (DDoS)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Discussed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above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Malicious insider			                 	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n authorized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cloud user 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Steals or tampers with cloud data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Malware injection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Injecting a malicious service into a cloud system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Unauthorized access 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Targeting confidentiality of IoT data stored in the cloud    </a:t>
            </a:r>
          </a:p>
          <a:p>
            <a:pPr marL="13843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9F1CF8A-7216-42E2-B1B9-931E12E9726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583680" y="6553200"/>
            <a:ext cx="2103120" cy="342900"/>
          </a:xfrm>
        </p:spPr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96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01025"/>
            <a:ext cx="8991600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Security Controls for Support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8600" y="889430"/>
            <a:ext cx="8684005" cy="57554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Access control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Manages access to system resources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Based on set of access policies 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Anti-malware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Discussed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above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Intrusion detection and prevention system (IDPS)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Extension of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Intrusion Detection System (IDS)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i="1" spc="-10" dirty="0">
                <a:solidFill>
                  <a:srgbClr val="FFFFFF"/>
                </a:solidFill>
                <a:latin typeface="Arial"/>
                <a:cs typeface="Arial"/>
              </a:rPr>
              <a:t>Prevents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some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incidents  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5025" algn="r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Moving target defense (MTD)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en-US" sz="1200" spc="-10" dirty="0">
                <a:solidFill>
                  <a:prstClr val="white"/>
                </a:solidFill>
                <a:latin typeface="Arial"/>
                <a:cs typeface="Arial"/>
              </a:rPr>
              <a:t> [</a:t>
            </a:r>
            <a:r>
              <a:rPr lang="pl-PL" sz="1200" spc="-10" dirty="0">
                <a:solidFill>
                  <a:schemeClr val="bg1"/>
                </a:solidFill>
                <a:latin typeface="Arial"/>
                <a:cs typeface="Arial"/>
              </a:rPr>
              <a:t>Ahmed, </a:t>
            </a:r>
            <a:r>
              <a:rPr lang="en-US" sz="1200" spc="-10" dirty="0">
                <a:solidFill>
                  <a:schemeClr val="bg1"/>
                </a:solidFill>
                <a:latin typeface="Arial"/>
                <a:cs typeface="Arial"/>
              </a:rPr>
              <a:t>20</a:t>
            </a:r>
            <a:r>
              <a:rPr lang="pl-PL" sz="1200" spc="-10" dirty="0">
                <a:solidFill>
                  <a:prstClr val="white"/>
                </a:solidFill>
                <a:latin typeface="Arial"/>
                <a:cs typeface="Arial"/>
              </a:rPr>
              <a:t>16</a:t>
            </a:r>
            <a:r>
              <a:rPr lang="en-US" sz="1200" spc="-10" dirty="0">
                <a:solidFill>
                  <a:prstClr val="white"/>
                </a:solidFill>
                <a:latin typeface="Arial"/>
                <a:cs typeface="Arial"/>
              </a:rPr>
              <a:t>]</a:t>
            </a:r>
            <a:endParaRPr kumimoji="0" lang="en-US" sz="1400" b="0" i="0" u="none" strike="noStrike" kern="1200" cap="none" spc="-10" normalizeH="0" baseline="0" noProof="0" dirty="0">
              <a:ln>
                <a:noFill/>
              </a:ln>
              <a:solidFill>
                <a:srgbClr val="FF66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Changing a set of virtual machines (VMs)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used by an application</a:t>
            </a:r>
            <a:endParaRPr lang="en-US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Application moved periodically by its cloud from one to another set of cloud VMs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Before attackers can compromise it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0FC651E-F021-4315-9A6D-6F74E266E9A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60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304800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5. </a:t>
            </a:r>
            <a:r>
              <a:rPr lang="en-US" sz="3200" spc="-20" dirty="0">
                <a:solidFill>
                  <a:srgbClr val="FF0000"/>
                </a:solidFill>
              </a:rPr>
              <a:t>Application Layer Security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1752600"/>
            <a:ext cx="8455405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Discused below: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Security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threats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 in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application 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layer</a:t>
            </a: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Security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controls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 for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application 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layer</a:t>
            </a: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1">
              <a:buClr>
                <a:srgbClr val="DF773B"/>
              </a:buClr>
              <a:tabLst>
                <a:tab pos="469900" algn="l"/>
              </a:tabLst>
            </a:pPr>
            <a:endParaRPr lang="pl-PL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41971C7-7684-4D56-A1EA-3DC76B0AE41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1600200"/>
            <a:ext cx="8712608" cy="4216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Introduction</a:t>
            </a:r>
          </a:p>
          <a:p>
            <a:pPr marL="469901" marR="85598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IoT Reference Model</a:t>
            </a:r>
          </a:p>
          <a:p>
            <a:pPr marL="469901" marR="855980" indent="-457200">
              <a:spcBef>
                <a:spcPts val="1200"/>
              </a:spcBef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Using IoT Reference Model for a Classification of Security Threats and Controls</a:t>
            </a:r>
          </a:p>
          <a:p>
            <a:pPr marL="469901" marR="855980" indent="-457200">
              <a:spcBef>
                <a:spcPts val="1200"/>
              </a:spcBef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Using IoT Reference Model for a Classification of Privacy Threats and Controls</a:t>
            </a:r>
          </a:p>
          <a:p>
            <a:pPr marL="469901" marR="855980" indent="-457200">
              <a:spcBef>
                <a:spcPts val="1200"/>
              </a:spcBef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Concluding Remarks</a:t>
            </a:r>
          </a:p>
          <a:p>
            <a:pPr marL="469901" marR="855980" indent="-457200">
              <a:spcBef>
                <a:spcPts val="1200"/>
              </a:spcBef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Selected </a:t>
            </a: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Bibliography</a:t>
            </a:r>
            <a:endParaRPr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  <a:latin typeface="Arial"/>
                <a:cs typeface="Arial"/>
              </a:rPr>
              <a:t>Outline</a:t>
            </a:r>
            <a:endParaRPr sz="4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476E988-8A05-477B-A789-D53C7005BF7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184666"/>
          </a:xfrm>
        </p:spPr>
        <p:txBody>
          <a:bodyPr/>
          <a:lstStyle/>
          <a:p>
            <a:fld id="{B6F15528-21DE-4FAA-801E-634DDDAF4B2B}" type="slidenum">
              <a:rPr lang="en-US" sz="12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01025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Security Threats in Application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990600"/>
            <a:ext cx="8455405" cy="5001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Denial of service (DoS)   </a:t>
            </a:r>
          </a:p>
          <a:p>
            <a:pPr marL="9271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pl-PL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Discussed  above</a:t>
            </a:r>
            <a:endParaRPr kumimoji="0" lang="en-US" sz="2400" b="0" i="0" u="none" kern="1200" cap="none" spc="-1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Sniffing 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Discussed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above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Malicious code injection 			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Injecting malicious code into a legitimate network node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To control the node or the network 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Spear-phishing 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Social-engineering attack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Use spoofed emails</a:t>
            </a: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E.g., associated with a trusted brand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BB7A280-AFF9-4BBE-8DA7-6EE0A532CD7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79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01025"/>
            <a:ext cx="8991600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Security Controls for Application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995" y="1019919"/>
            <a:ext cx="8684005" cy="48474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Access control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Discussed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above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Key management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Securing communication channels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Among Internet hosts and sensor nodes in IoT 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   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Authentication 				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Securing sensor node–end user communications 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Based on specific credentials  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Cryptography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Protecting IoT transactions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Lightweight cryptographic algorithms are needed   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6D3033A-F281-4285-AC45-7264742E825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321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0"/>
            <a:ext cx="8603691" cy="2000548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Using IoT Reference Model </a:t>
            </a:r>
            <a:r>
              <a:rPr lang="pl-PL" sz="4000" spc="-20" dirty="0">
                <a:solidFill>
                  <a:srgbClr val="FF0000"/>
                </a:solidFill>
              </a:rPr>
              <a:t/>
            </a:r>
            <a:br>
              <a:rPr lang="pl-PL" sz="4000" spc="-20" dirty="0">
                <a:solidFill>
                  <a:srgbClr val="FF0000"/>
                </a:solidFill>
              </a:rPr>
            </a:br>
            <a:r>
              <a:rPr lang="en-US" sz="4000" spc="-20" dirty="0">
                <a:solidFill>
                  <a:srgbClr val="FF0000"/>
                </a:solidFill>
              </a:rPr>
              <a:t>for a Classification </a:t>
            </a:r>
            <a:r>
              <a:rPr lang="pl-PL" sz="4000" spc="-20" dirty="0">
                <a:solidFill>
                  <a:srgbClr val="FF0000"/>
                </a:solidFill>
              </a:rPr>
              <a:t/>
            </a:r>
            <a:br>
              <a:rPr lang="pl-PL" sz="4000" spc="-20" dirty="0">
                <a:solidFill>
                  <a:srgbClr val="FF0000"/>
                </a:solidFill>
              </a:rPr>
            </a:br>
            <a:r>
              <a:rPr lang="en-US" sz="4000" spc="-20" dirty="0">
                <a:solidFill>
                  <a:srgbClr val="FF0000"/>
                </a:solidFill>
              </a:rPr>
              <a:t>of Privacy Threats and Controls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3400" y="2209800"/>
            <a:ext cx="8455405" cy="30008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each layer of the IoT Reference Model   </a:t>
            </a:r>
          </a:p>
          <a:p>
            <a:pPr marL="9271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most dangerous 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threats</a:t>
            </a:r>
          </a:p>
          <a:p>
            <a:pPr marL="9271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most capable 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controls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In some cases</a:t>
            </a:r>
            <a:r>
              <a:rPr lang="pl-PL" sz="2800" spc="-10" dirty="0">
                <a:solidFill>
                  <a:schemeClr val="bg1"/>
                </a:solidFill>
                <a:latin typeface="Arial"/>
                <a:cs typeface="Arial"/>
              </a:rPr>
              <a:t>, threat </a:t>
            </a: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or control indicated as</a:t>
            </a:r>
            <a:r>
              <a:rPr lang="pl-PL" sz="2800" spc="-10" dirty="0">
                <a:solidFill>
                  <a:schemeClr val="bg1"/>
                </a:solidFill>
                <a:latin typeface="Arial"/>
                <a:cs typeface="Arial"/>
              </a:rPr>
              <a:t> a </a:t>
            </a:r>
            <a:r>
              <a:rPr lang="en-US" sz="2800" i="1" spc="-10" dirty="0">
                <a:solidFill>
                  <a:schemeClr val="bg1"/>
                </a:solidFill>
                <a:latin typeface="Arial"/>
                <a:cs typeface="Arial"/>
              </a:rPr>
              <a:t>major</a:t>
            </a: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 one for one layer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Might be a </a:t>
            </a:r>
            <a:r>
              <a:rPr lang="en-US" sz="2400" i="1" spc="-10" dirty="0">
                <a:solidFill>
                  <a:schemeClr val="bg1"/>
                </a:solidFill>
                <a:latin typeface="Arial"/>
                <a:cs typeface="Arial"/>
              </a:rPr>
              <a:t>major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 too for another layer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Might be a </a:t>
            </a:r>
            <a:r>
              <a:rPr lang="en-US" sz="2400" i="1" spc="-10" dirty="0">
                <a:solidFill>
                  <a:schemeClr val="bg1"/>
                </a:solidFill>
                <a:latin typeface="Arial"/>
                <a:cs typeface="Arial"/>
              </a:rPr>
              <a:t>minor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 for another layer</a:t>
            </a:r>
            <a:endParaRPr lang="pl-PL" sz="2400" spc="-1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11445FF-6A87-46F3-B92F-4C1E74A2853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38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0"/>
            <a:ext cx="8603691" cy="1138773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1. </a:t>
            </a:r>
            <a:r>
              <a:rPr lang="en-US" sz="3200" spc="-20" dirty="0">
                <a:solidFill>
                  <a:srgbClr val="FF0000"/>
                </a:solidFill>
              </a:rPr>
              <a:t>A Classification of </a:t>
            </a:r>
            <a:r>
              <a:rPr lang="pl-PL" sz="3200" spc="-20" dirty="0">
                <a:solidFill>
                  <a:srgbClr val="FF0000"/>
                </a:solidFill>
              </a:rPr>
              <a:t/>
            </a:r>
            <a:br>
              <a:rPr lang="pl-PL" sz="3200" spc="-20" dirty="0">
                <a:solidFill>
                  <a:srgbClr val="FF0000"/>
                </a:solidFill>
              </a:rPr>
            </a:br>
            <a:r>
              <a:rPr lang="en-US" sz="3200" spc="-20" dirty="0">
                <a:solidFill>
                  <a:srgbClr val="FF0000"/>
                </a:solidFill>
              </a:rPr>
              <a:t>Privacy Threats and Controls in IoT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880" y="1356420"/>
            <a:ext cx="5798240" cy="520879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17CF29A-7976-40F0-918F-5B42D2619C7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9451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304800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2. </a:t>
            </a:r>
            <a:r>
              <a:rPr lang="en-US" sz="3200" spc="-20" dirty="0">
                <a:solidFill>
                  <a:srgbClr val="FF0000"/>
                </a:solidFill>
              </a:rPr>
              <a:t>Perception Layer Privacy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1371600"/>
            <a:ext cx="8455405" cy="2508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Radio-frequency identification (RFID)    </a:t>
            </a:r>
          </a:p>
          <a:p>
            <a:pPr marL="9271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One of the most common technologies </a:t>
            </a:r>
          </a:p>
          <a:p>
            <a:pPr marL="13843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Collect data of interest 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</a:t>
            </a:r>
            <a:r>
              <a:rPr kumimoji="0" lang="pl-PL" sz="2000" b="0" i="0" u="none" strike="noStrike" kern="1200" cap="none" spc="-1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IoT 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services and applications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Discussed below: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threats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in perception layer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controls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for perception layer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D24F2A1-AC40-4E64-8DEB-9259D747376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0367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253425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Privacy Threats in Perception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983188"/>
            <a:ext cx="8455405" cy="5124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Eavesdropping 				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Unauthorized listening to wireless communication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Between RFID tags and readers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Identity theft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Obtaining unauthorized access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Using original user ID   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Personal data disclosure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Illegitimate disclosure of personal data 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By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outs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ider or an insider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Tracking 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Illegitimate disclosure of object’s location    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By uniquely identify the RFID tag</a:t>
            </a:r>
            <a:endParaRPr kumimoji="0" lang="pl-PL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2021BA0-9530-4B6A-8928-F20029F3ABD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194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01025"/>
            <a:ext cx="8991600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Privacy Controls for Perception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838200"/>
            <a:ext cx="8455405" cy="56323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Anonymous ID 				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Encrypting tag ID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prevent tag identification (and its user</a:t>
            </a:r>
            <a:r>
              <a:rPr lang="pl-PL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 </a:t>
            </a: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identification)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Blocker tag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RFID tag </a:t>
            </a:r>
            <a:r>
              <a:rPr lang="pl-PL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blocking </a:t>
            </a:r>
            <a:r>
              <a:rPr lang="en-US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</a:t>
            </a:r>
            <a:r>
              <a:rPr lang="pl-PL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between </a:t>
            </a:r>
            <a:r>
              <a:rPr lang="en-US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RFID tags and readers</a:t>
            </a:r>
            <a:endParaRPr lang="pl-PL" sz="2000" spc="-1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locker tag can respond with a fake message to RFID reader</a:t>
            </a:r>
            <a:endParaRPr lang="pl-PL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tracking the tag ow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Pseudonym throttling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a circular list of pseudonyms stored in a tag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 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responds to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next query with the next pseudonym</a:t>
            </a:r>
            <a:endParaRPr lang="pl-PL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tag reader checks 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pseudonym with 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pseudonym list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Tag killing </a:t>
            </a:r>
            <a:r>
              <a:rPr kumimoji="0" lang="en-US" sz="32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Destruction of </a:t>
            </a:r>
            <a:r>
              <a:rPr lang="en-US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tag info </a:t>
            </a:r>
            <a:r>
              <a:rPr lang="pl-PL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longer needed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D551BD0-6B2B-41F9-8CB9-B7B8010792D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9851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304800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3. </a:t>
            </a:r>
            <a:r>
              <a:rPr lang="en-US" sz="3200" spc="-20" dirty="0">
                <a:solidFill>
                  <a:srgbClr val="FF0000"/>
                </a:solidFill>
              </a:rPr>
              <a:t>Network Layer Privacy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1752600"/>
            <a:ext cx="8455405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Discussed below: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threats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in network layer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controls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for network layer </a:t>
            </a:r>
          </a:p>
          <a:p>
            <a:pPr marL="9271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A8A135E-9244-4492-8F2E-DB8D0F8A689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52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01025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Privacy Threats in Network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838200"/>
            <a:ext cx="8455405" cy="56784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Camouflage				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Hidden malicious node </a:t>
            </a: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hides itself as a normal node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advertise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false routing information to attract traffic</a:t>
            </a:r>
            <a:r>
              <a:rPr lang="pt-BR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Confidentiality</a:t>
            </a:r>
            <a:r>
              <a:rPr lang="pl-PL" sz="2800" spc="-10" dirty="0">
                <a:solidFill>
                  <a:schemeClr val="bg1"/>
                </a:solidFill>
                <a:latin typeface="Arial"/>
                <a:cs typeface="Arial"/>
              </a:rPr>
              <a:t> threat</a:t>
            </a: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Unauthorized sensitive data disclosure/dissemination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By exposing</a:t>
            </a: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routing data</a:t>
            </a: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E.g., exceeding the </a:t>
            </a:r>
            <a:r>
              <a:rPr lang="en-US" sz="2000" i="1" spc="-10" dirty="0">
                <a:solidFill>
                  <a:schemeClr val="bg1"/>
                </a:solidFill>
                <a:latin typeface="Arial"/>
                <a:cs typeface="Arial"/>
              </a:rPr>
              <a:t>need-to-know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 boundaries </a:t>
            </a:r>
            <a:r>
              <a:rPr kumimoji="0" lang="pl-PL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Eavesdropping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Unauthorized entity listens to </a:t>
            </a:r>
            <a:r>
              <a:rPr lang="pl-PL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messages </a:t>
            </a: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</a:t>
            </a:r>
            <a:r>
              <a:rPr lang="pl-PL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l-PL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nodes</a:t>
            </a:r>
            <a:endParaRPr lang="pl-PL" sz="2000" spc="-1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Incl.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tracking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reveals identities of 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nodes.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Traffic analysis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Intercepting and examining data flow in an IoT network 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To extract sensitive information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FF4B171-9DAE-4B4F-9F0F-B49FC648FC8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28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3268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01025"/>
            <a:ext cx="8991600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Privacy Controls for Network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8600" y="1029355"/>
            <a:ext cx="8684005" cy="544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DigiBox self-protecting container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containers protect</a:t>
            </a:r>
            <a:r>
              <a:rPr lang="pl-PL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during transmission</a:t>
            </a:r>
            <a:endParaRPr lang="pl-PL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Cryptographically protected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Controls enforcement of data rules </a:t>
            </a: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Dummy traffic </a:t>
            </a:r>
            <a:r>
              <a:rPr lang="pl-PL" sz="2800" spc="-10" dirty="0">
                <a:solidFill>
                  <a:schemeClr val="bg1"/>
                </a:solidFill>
                <a:latin typeface="Arial"/>
                <a:cs typeface="Arial"/>
              </a:rPr>
              <a:t>a.k.a link padding</a:t>
            </a: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Prevents traffic analysis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By </a:t>
            </a: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disseminating dummy data packets </a:t>
            </a:r>
            <a:endParaRPr lang="pl-PL" sz="2000" spc="-1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Nodes producing 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transmitting dummy traffic appear more active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Point-to-point encryption (P2PE)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Encrypting</a:t>
            </a: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 and decrypting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 data by independently validated device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400" i="1" spc="-10" dirty="0">
                <a:solidFill>
                  <a:schemeClr val="bg1"/>
                </a:solidFill>
                <a:latin typeface="Arial"/>
                <a:cs typeface="Arial"/>
              </a:rPr>
              <a:t>Priv-code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 					                </a:t>
            </a: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Prevents identification of senders and receivers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making all nodes transmit with the same traffic pattern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2564851-D493-4A06-B978-05158F534D9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29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21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1449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Introduction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66800"/>
            <a:ext cx="8760460" cy="46935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5025" algn="r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Internet of Things (IoT) 	 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[Sundmaeker et al., 2010]</a:t>
            </a:r>
            <a:endParaRPr lang="en-US" sz="1200" u="sng" spc="-10" dirty="0">
              <a:solidFill>
                <a:srgbClr val="FFFF00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8200" algn="r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Anytime, anyplace connectivity for anything </a:t>
            </a:r>
            <a:endParaRPr sz="2400" dirty="0"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8200" algn="r"/>
              </a:tabLst>
            </a:pPr>
            <a:r>
              <a:rPr lang="pl-PL" sz="2800" spc="-5" dirty="0">
                <a:solidFill>
                  <a:srgbClr val="FFFFFF"/>
                </a:solidFill>
                <a:latin typeface="Arial"/>
                <a:cs typeface="Arial"/>
              </a:rPr>
              <a:t>(Computer)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endParaRPr lang="pl-PL" sz="2800" spc="14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8200" algn="r"/>
              </a:tabLst>
            </a:pPr>
            <a:r>
              <a:rPr lang="pl-PL" sz="2400" spc="65" dirty="0" smtClean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not to have one’s activities adversely affected via tampering with one’s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objects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5025" algn="r"/>
              </a:tabLst>
            </a:pP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(Information)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privacy</a:t>
            </a:r>
            <a:endParaRPr lang="pl-PL" sz="2400" spc="-20" dirty="0">
              <a:solidFill>
                <a:srgbClr val="66FF33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8200" algn="r"/>
              </a:tabLst>
            </a:pP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n-US" sz="2400" spc="-5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lang="en-US" sz="2400" spc="-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to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information about oneself left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alone</a:t>
            </a:r>
            <a:endParaRPr lang="pl-PL" sz="2400" u="sng" spc="-55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8200" algn="r"/>
              </a:tabLst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Controls</a:t>
            </a:r>
            <a:r>
              <a:rPr lang="pl-PL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200" spc="-10" dirty="0" err="1" smtClean="0">
                <a:solidFill>
                  <a:srgbClr val="FFFFFF"/>
                </a:solidFill>
                <a:latin typeface="Arial"/>
                <a:cs typeface="Arial"/>
              </a:rPr>
              <a:t>Pfleeger</a:t>
            </a:r>
            <a:r>
              <a:rPr lang="en-US" sz="1200" spc="-10" dirty="0" smtClean="0">
                <a:solidFill>
                  <a:srgbClr val="FFFFFF"/>
                </a:solidFill>
                <a:latin typeface="Arial"/>
                <a:cs typeface="Arial"/>
              </a:rPr>
              <a:t> et al., 2015]</a:t>
            </a:r>
            <a:endParaRPr lang="pl-PL" sz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8200" algn="r"/>
              </a:tabLst>
            </a:pPr>
            <a:r>
              <a:rPr lang="pl-PL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Synonym of </a:t>
            </a:r>
            <a:r>
              <a:rPr lang="pl-PL" sz="2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countermeasures </a:t>
            </a:r>
            <a:r>
              <a:rPr lang="pl-PL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8200" algn="r"/>
              </a:tabLst>
            </a:pP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area of Computer Security and Privacy </a:t>
            </a:r>
            <a:r>
              <a:rPr lang="pl-PL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58BB196-80AD-4DBB-B8ED-A69EECB4D40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304800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4. </a:t>
            </a:r>
            <a:r>
              <a:rPr lang="en-US" sz="3200" spc="-20" dirty="0">
                <a:solidFill>
                  <a:srgbClr val="FF0000"/>
                </a:solidFill>
              </a:rPr>
              <a:t>Support Layer Privacy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5099" y="1525488"/>
            <a:ext cx="8455405" cy="3123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3550" lvl="0" indent="-450850">
              <a:buClr>
                <a:srgbClr val="DF773B"/>
              </a:buClr>
              <a:buFont typeface="Wingdings"/>
              <a:buChar char=""/>
              <a:tabLst>
                <a:tab pos="463550" algn="l"/>
                <a:tab pos="8512175" algn="r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Support layer consists of IoT services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Including typical cloud computing services: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Infrastructure as a Service (IaaS)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Platform as a Service (PaaS)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Software as a Service (SaaS)  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Discussed </a:t>
            </a: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below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threats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in support layer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controls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for support layer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A7BEB89-A528-45D4-A2CE-3AC909CA807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30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7466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01025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Privacy Threats in Support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868769"/>
            <a:ext cx="8455405" cy="58015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Excessive data storage and processing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Storing sensitive data longer than needed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Processing sensitive data in an uncontrolled manner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Inference attack 					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Exploiting secondary sources of data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To infer </a:t>
            </a: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meaningful information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a hidden action violating the privacy of the actor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Information leakage 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Caused by cloud or other IoT services </a:t>
            </a:r>
            <a:endParaRPr lang="pl-PL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inadequate protection 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user’s personal info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service provider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Unauthorized direct data access (UDDA)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Storing gathered sensitive data in the cloud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On vulnerable devices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C865287-424B-491B-924B-E91B8560461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31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6362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76200"/>
            <a:ext cx="8991600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Privacy Controls for Support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777180"/>
            <a:ext cx="8684005" cy="587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  <a:tab pos="8455025" algn="r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Active </a:t>
            </a: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data b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undle (ADB) </a:t>
            </a: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pl-PL" sz="1200" spc="-10" dirty="0">
                <a:solidFill>
                  <a:srgbClr val="FFFFFF"/>
                </a:solidFill>
                <a:latin typeface="Arial"/>
                <a:cs typeface="Arial"/>
              </a:rPr>
              <a:t>[Ben Othmane &amp; </a:t>
            </a:r>
            <a:r>
              <a:rPr lang="pl-PL" sz="1200" spc="-10" dirty="0">
                <a:solidFill>
                  <a:schemeClr val="bg1"/>
                </a:solidFill>
                <a:latin typeface="Arial"/>
                <a:cs typeface="Arial"/>
              </a:rPr>
              <a:t>Lilien, </a:t>
            </a:r>
            <a:r>
              <a:rPr lang="en-US" sz="1200" spc="-10" dirty="0">
                <a:solidFill>
                  <a:schemeClr val="bg1"/>
                </a:solidFill>
                <a:latin typeface="Arial"/>
                <a:cs typeface="Arial"/>
              </a:rPr>
              <a:t>20</a:t>
            </a:r>
            <a:r>
              <a:rPr lang="pl-PL" sz="1200" spc="-10" dirty="0">
                <a:solidFill>
                  <a:schemeClr val="bg1"/>
                </a:solidFill>
                <a:latin typeface="Arial"/>
                <a:cs typeface="Arial"/>
              </a:rPr>
              <a:t>09]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A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software construct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3843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Encapsulate</a:t>
            </a:r>
            <a:r>
              <a:rPr kumimoji="0" lang="pl-PL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sensitive data with metadata and </a:t>
            </a:r>
            <a:r>
              <a:rPr kumimoji="0" lang="pl-PL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 enforcement engine („Virtual Machine”)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Attribute-based access control (ABAC)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Grants access to sensitive IoT data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Based on attributes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of the party</a:t>
            </a: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 requesting data access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Homomorphic encryption 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Processing of encrypted data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Processing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do not know what the data are about </a:t>
            </a:r>
            <a:endParaRPr lang="pl-PL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to simple operations on data (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e.g.,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multiplic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Personal digital rights management (PDRM)   </a:t>
            </a:r>
            <a:r>
              <a:rPr kumimoji="0" lang="en-US" sz="32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A self-protecting data approach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Attaches </a:t>
            </a: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a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“detector” to data </a:t>
            </a: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Denies data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access </a:t>
            </a: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when recognizes unusual access pattern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252CEF8-BBD9-4ECD-A7FA-EF73C0D699E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583680" y="6597134"/>
            <a:ext cx="2103120" cy="184666"/>
          </a:xfrm>
        </p:spPr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32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6822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304800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5. </a:t>
            </a:r>
            <a:r>
              <a:rPr lang="en-US" sz="3200" spc="-20" dirty="0">
                <a:solidFill>
                  <a:srgbClr val="FF0000"/>
                </a:solidFill>
              </a:rPr>
              <a:t>Application Layer Privacy 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1752600"/>
            <a:ext cx="8455405" cy="11695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Discussed below: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threats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in application layer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Privacy </a:t>
            </a:r>
            <a:r>
              <a:rPr kumimoji="0" lang="en-US" sz="2400" b="0" i="1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controls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for application layer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9567754-ADD4-4677-BB96-9DFD0F5EFB8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33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618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01025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Privacy Threats in Application Layer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8600" y="990600"/>
            <a:ext cx="8684005" cy="45089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Confidentiality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Discussed</a:t>
            </a:r>
            <a:r>
              <a:rPr kumimoji="0" lang="pl-PL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lang="pl-PL" sz="2400" spc="-10" dirty="0" smtClean="0">
                <a:solidFill>
                  <a:schemeClr val="bg1"/>
                </a:solidFill>
                <a:latin typeface="Arial"/>
                <a:cs typeface="Arial"/>
              </a:rPr>
              <a:t>above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Tracking  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Discussed </a:t>
            </a: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above</a:t>
            </a:r>
            <a:r>
              <a:rPr kumimoji="0" lang="en-US" sz="2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</a:t>
            </a:r>
            <a:endParaRPr kumimoji="0" lang="en-US" sz="2400" b="0" i="0" u="none" strike="noStrike" kern="1200" cap="none" spc="-1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Identification 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Associating an identity with a particular context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E.g.</a:t>
            </a: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action, locatio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n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Profiling  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Inferring information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personal interests and habits</a:t>
            </a:r>
            <a:endParaRPr lang="pl-PL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Recording this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information</a:t>
            </a:r>
            <a:endParaRPr lang="en-US" sz="2000" spc="-1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675CE33-287E-41F8-8D19-29A12E4CFBB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34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9558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253425"/>
            <a:ext cx="8991600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Privacy Controls for Application Layer 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6197" y="1044000"/>
            <a:ext cx="8684005" cy="5509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Anonymization</a:t>
            </a:r>
            <a:r>
              <a:rPr lang="en-US" sz="2800" u="sng" spc="-10" dirty="0">
                <a:solidFill>
                  <a:srgbClr val="FFFF00"/>
                </a:solidFill>
                <a:latin typeface="Arial"/>
                <a:cs typeface="Arial"/>
              </a:rPr>
              <a:t>  </a:t>
            </a:r>
            <a:endParaRPr kumimoji="0" lang="en-US" sz="2800" b="0" i="0" u="sng" strike="noStrike" kern="1200" cap="none" spc="-1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Disassociates all identifiers from user’s data</a:t>
            </a:r>
            <a:endParaRPr lang="pl-PL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form of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de-identification </a:t>
            </a:r>
            <a:endParaRPr lang="pl-PL" sz="2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when there is no need for re-identification </a:t>
            </a:r>
            <a:r>
              <a:rPr lang="en-US" sz="20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Data mask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ing</a:t>
            </a:r>
            <a:endParaRPr kumimoji="0" lang="en-US" sz="1400" b="0" i="0" u="sng" strike="noStrike" kern="1200" cap="none" spc="-1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pl-PL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Provides a „masked copy” of </a:t>
            </a: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original data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In which sensitive data items are </a:t>
            </a: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changed or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made invisible   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Privacy-preserving authentication   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Mutual authentication between a user and a service without revealing user’s real identity </a:t>
            </a:r>
            <a:endParaRPr lang="pl-PL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Integrates a </a:t>
            </a:r>
            <a:r>
              <a:rPr lang="en-US" sz="2000" i="1" spc="-10" dirty="0">
                <a:solidFill>
                  <a:schemeClr val="bg1"/>
                </a:solidFill>
                <a:latin typeface="Arial"/>
                <a:cs typeface="Arial"/>
              </a:rPr>
              <a:t>blind signature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and a </a:t>
            </a:r>
            <a:r>
              <a:rPr lang="en-US" sz="2000" i="1" spc="-10" dirty="0">
                <a:solidFill>
                  <a:schemeClr val="bg1"/>
                </a:solidFill>
                <a:latin typeface="Arial"/>
                <a:cs typeface="Arial"/>
              </a:rPr>
              <a:t>hash chain</a:t>
            </a:r>
            <a:endParaRPr kumimoji="0" lang="en-US" sz="2000" b="0" i="1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Hides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association between</a:t>
            </a: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user’s real identity and </a:t>
            </a: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his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authorization credentials   </a:t>
            </a:r>
            <a:endParaRPr kumimoji="0" lang="en-US" sz="20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endParaRPr lang="pl-PL" sz="2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171130C-D0B2-41CB-88F5-4D18AAF6DF7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35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5148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06197" y="976967"/>
            <a:ext cx="8684005" cy="14157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Pseudonymization  </a:t>
            </a:r>
            <a:r>
              <a:rPr kumimoji="0" lang="en-US" sz="28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    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Replaces user’s real identity with a </a:t>
            </a:r>
            <a:r>
              <a:rPr lang="en-US" sz="2400" i="1" spc="-10" dirty="0">
                <a:solidFill>
                  <a:schemeClr val="bg1"/>
                </a:solidFill>
                <a:latin typeface="Arial"/>
                <a:cs typeface="Arial"/>
              </a:rPr>
              <a:t>pseudonym</a:t>
            </a:r>
            <a:endParaRPr lang="pl-PL" sz="2400" i="1" spc="-1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dirty="0">
                <a:solidFill>
                  <a:schemeClr val="bg1"/>
                </a:solidFill>
              </a:rPr>
              <a:t>A user </a:t>
            </a:r>
            <a:r>
              <a:rPr lang="en-US" sz="2000" dirty="0">
                <a:solidFill>
                  <a:schemeClr val="bg1"/>
                </a:solidFill>
              </a:rPr>
              <a:t>can re-identify </a:t>
            </a:r>
            <a:r>
              <a:rPr lang="pl-PL" sz="2000" dirty="0">
                <a:solidFill>
                  <a:schemeClr val="bg1"/>
                </a:solidFill>
              </a:rPr>
              <a:t>data </a:t>
            </a:r>
            <a:r>
              <a:rPr lang="en-US" sz="2000" dirty="0">
                <a:solidFill>
                  <a:schemeClr val="bg1"/>
                </a:solidFill>
              </a:rPr>
              <a:t>easily (when provided with the pseudonym-to-identifier mapping</a:t>
            </a:r>
            <a:r>
              <a:rPr lang="pl-PL" sz="20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171130C-D0B2-41CB-88F5-4D18AAF6DF7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36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2"/>
          <p:cNvSpPr txBox="1">
            <a:spLocks noGrp="1"/>
          </p:cNvSpPr>
          <p:nvPr>
            <p:ph type="title"/>
          </p:nvPr>
        </p:nvSpPr>
        <p:spPr>
          <a:xfrm>
            <a:off x="120732" y="177225"/>
            <a:ext cx="8991600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Privacy Controls for Application Layer</a:t>
            </a:r>
            <a:r>
              <a:rPr lang="pl-PL" sz="2800" spc="-20" dirty="0">
                <a:solidFill>
                  <a:srgbClr val="FF0000"/>
                </a:solidFill>
              </a:rPr>
              <a:t> - Cont.</a:t>
            </a:r>
            <a:endParaRPr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418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991600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Concluding Remarks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8600" y="889430"/>
            <a:ext cx="8684005" cy="53707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Lesson Learned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Enhanced belief that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differentiating security from privacy </a:t>
            </a: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is beneficial</a:t>
            </a:r>
            <a:endParaRPr lang="en-US" sz="2400" spc="-1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Leads to a clearer, better classification </a:t>
            </a: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of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 threats and controls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Conclusions    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271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Security and privacy can be differentiated     </a:t>
            </a:r>
          </a:p>
          <a:p>
            <a:pPr marL="13843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</a:t>
            </a:r>
            <a:r>
              <a:rPr kumimoji="0" lang="pl-PL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contrast to a common approach of mixing them up</a:t>
            </a:r>
            <a:r>
              <a:rPr kumimoji="0" lang="en-US" sz="20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remember about </a:t>
            </a:r>
            <a:r>
              <a:rPr lang="pl-PL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intertwined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security and privacy:</a:t>
            </a: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issues include some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privacy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aspects</a:t>
            </a:r>
            <a:endParaRPr lang="pl-PL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privacy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issues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some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aspects</a:t>
            </a:r>
            <a:endParaRPr lang="pl-PL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Introduced</a:t>
            </a: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 security and privacy </a:t>
            </a:r>
            <a:r>
              <a:rPr lang="en-US" sz="2400" i="1" spc="-10" dirty="0">
                <a:solidFill>
                  <a:schemeClr val="bg1"/>
                </a:solidFill>
                <a:latin typeface="Arial"/>
                <a:cs typeface="Arial"/>
              </a:rPr>
              <a:t>classification</a:t>
            </a:r>
            <a:r>
              <a:rPr lang="pl-PL" sz="2400" i="1" spc="-10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 based on the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four-layer IoT Reference Model</a:t>
            </a:r>
            <a:r>
              <a:rPr lang="pl-PL" sz="2400" spc="-10" dirty="0">
                <a:solidFill>
                  <a:schemeClr val="bg1"/>
                </a:solidFill>
                <a:latin typeface="Arial"/>
                <a:cs typeface="Arial"/>
              </a:rPr>
              <a:t>: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A classification 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of </a:t>
            </a:r>
            <a:r>
              <a:rPr lang="en-US" sz="2000" i="1" spc="-10" dirty="0">
                <a:solidFill>
                  <a:schemeClr val="bg1"/>
                </a:solidFill>
                <a:latin typeface="Arial"/>
                <a:cs typeface="Arial"/>
              </a:rPr>
              <a:t>security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 threats and controls</a:t>
            </a:r>
            <a:endParaRPr lang="pl-PL" sz="2000" spc="-1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pl-PL" sz="2000" spc="-10" dirty="0">
                <a:solidFill>
                  <a:schemeClr val="bg1"/>
                </a:solidFill>
                <a:latin typeface="Arial"/>
                <a:cs typeface="Arial"/>
              </a:rPr>
              <a:t>A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 classification of </a:t>
            </a:r>
            <a:r>
              <a:rPr lang="en-US" sz="2000" i="1" spc="-10" dirty="0">
                <a:solidFill>
                  <a:schemeClr val="bg1"/>
                </a:solidFill>
                <a:latin typeface="Arial"/>
                <a:cs typeface="Arial"/>
              </a:rPr>
              <a:t>privacy</a:t>
            </a:r>
            <a:r>
              <a:rPr lang="en-US" sz="2000" spc="-10" dirty="0">
                <a:solidFill>
                  <a:schemeClr val="bg1"/>
                </a:solidFill>
                <a:latin typeface="Arial"/>
                <a:cs typeface="Arial"/>
              </a:rPr>
              <a:t> threats and controls </a:t>
            </a:r>
            <a:endParaRPr lang="pl-PL" sz="2000" spc="-1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C60FA00-7C6F-4DC0-9125-FCFEC804E4D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37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12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194" y="0"/>
            <a:ext cx="8991600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Selected B</a:t>
            </a:r>
            <a:r>
              <a:rPr lang="pl-PL" sz="4000" spc="-20" dirty="0">
                <a:solidFill>
                  <a:srgbClr val="FF0000"/>
                </a:solidFill>
              </a:rPr>
              <a:t>ibliography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8991" y="912197"/>
            <a:ext cx="8684005" cy="54168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SzTx/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>
                <a:solidFill>
                  <a:schemeClr val="bg1"/>
                </a:solidFill>
                <a:latin typeface="Arial"/>
                <a:cs typeface="Arial"/>
              </a:rPr>
              <a:t>Ahmed N (2016) Designing, implementation and experiments for moving target defense (Ph.D. dissertation). Department of Computer Science, Purdue University, West Lafayette, IN</a:t>
            </a: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>
                <a:solidFill>
                  <a:schemeClr val="bg1"/>
                </a:solidFill>
                <a:latin typeface="Arial"/>
                <a:cs typeface="Arial"/>
              </a:rPr>
              <a:t>Alani M M (2016) Elements of cloud computing security: a survey of key practicalities. Springer Briefs in Computer Science</a:t>
            </a: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>
                <a:solidFill>
                  <a:schemeClr val="bg1"/>
                </a:solidFill>
                <a:latin typeface="Arial"/>
                <a:cs typeface="Arial"/>
              </a:rPr>
              <a:t>Al-Fuqaha A, Guizani M, Mohammadi M, Aledhari M, Ayyash M (2015) Internet of Things: A survey on enabling technologies, protocols, and applications. IEEE Communications Surveys &amp; Tutorials, 17(4): 2347–2376</a:t>
            </a: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>
                <a:solidFill>
                  <a:schemeClr val="bg1"/>
                </a:solidFill>
                <a:latin typeface="Arial"/>
                <a:cs typeface="Arial"/>
              </a:rPr>
              <a:t>Ben Othmane L, Lilien L (2009) Protecting privacy in sensitive data dissemination with active bundles. In Proc. of Seventh Annual Conf. on Privacy, Security and Trust (PST), Saint John, New Brunswick, Canada, pp 202–213</a:t>
            </a: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>
                <a:solidFill>
                  <a:schemeClr val="bg1"/>
                </a:solidFill>
                <a:latin typeface="Arial"/>
                <a:cs typeface="Arial"/>
              </a:rPr>
              <a:t>Lilien L, Kamal Z, Bhuse V, Gupta A (2006) Opportunistic networks: the concept and research challenges in privacy and security. In Proc. of International Workshop on Research Challenges in Security and Privacy for Mobile and Wireless Networks, Miami, Florida, pp 134–147</a:t>
            </a: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>
                <a:solidFill>
                  <a:schemeClr val="bg1"/>
                </a:solidFill>
                <a:latin typeface="Arial"/>
                <a:cs typeface="Arial"/>
              </a:rPr>
              <a:t>Pfleeger C P, Pfleeger S L, Margulies J (2015) Security in Computing, 5th Edition. Prentice </a:t>
            </a:r>
            <a:r>
              <a:rPr lang="en-US" sz="1200" spc="-10" dirty="0" smtClean="0">
                <a:solidFill>
                  <a:schemeClr val="bg1"/>
                </a:solidFill>
                <a:latin typeface="Arial"/>
                <a:cs typeface="Arial"/>
              </a:rPr>
              <a:t>Hall</a:t>
            </a:r>
            <a:endParaRPr lang="pl-PL" sz="1200" spc="-1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Spruit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M, Wester W (2013) RFID security and privacy: threats and countermeasures. Department of Information and Computing Sciences, Utrecht University, Utrecht, The Netherlands</a:t>
            </a: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Sundmaeker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H, Guillemin P, </a:t>
            </a: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Friess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P, and </a:t>
            </a: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Woelfflé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S (2010) Vision and challenges for </a:t>
            </a: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realising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the Internet of Things. Cluster of European Research Projects on the Internet of Things, European Commission, (CERP-IoT). DOI: 10.2759/26127</a:t>
            </a: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Virmani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D, </a:t>
            </a: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Soni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A, </a:t>
            </a: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Chandel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S, </a:t>
            </a: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Hemrajani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M (2014) Routing attacks in wireless sensor networks: A survey. </a:t>
            </a: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arXiv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preprint arXiv:1407.3987  </a:t>
            </a: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Yan Z, Zhang P, </a:t>
            </a:r>
            <a:r>
              <a:rPr lang="en-US" sz="1200" spc="-10" dirty="0" err="1">
                <a:solidFill>
                  <a:srgbClr val="FFFFFF"/>
                </a:solidFill>
                <a:latin typeface="Arial"/>
                <a:cs typeface="Arial"/>
              </a:rPr>
              <a:t>Vasilakos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A V (2014) A survey on trust management for Internet of Things. Journal of Network and Computer Applications, 42, pp 120–134</a:t>
            </a:r>
          </a:p>
          <a:p>
            <a:pPr marL="469900" lvl="0" indent="-457200" algn="just">
              <a:spcBef>
                <a:spcPts val="600"/>
              </a:spcBef>
              <a:spcAft>
                <a:spcPts val="600"/>
              </a:spcAft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Yang G, Xu J, Chen W, Qi Z H, Wang H Y (2010) Security characteristic and technology in the Internet of Things. Journal of Nanjing University of Posts and Telecommunications, 30(4):</a:t>
            </a:r>
            <a:r>
              <a:rPr lang="en-US" sz="1200" spc="-10" dirty="0" smtClean="0">
                <a:solidFill>
                  <a:srgbClr val="FFFFFF"/>
                </a:solidFill>
                <a:latin typeface="Arial"/>
                <a:cs typeface="Arial"/>
              </a:rPr>
              <a:t>20–29</a:t>
            </a:r>
            <a:endParaRPr lang="en-US" sz="12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1BED92A-122B-48AF-B5B7-74491C436B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583680" y="6591300"/>
            <a:ext cx="2103120" cy="184666"/>
          </a:xfr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1749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2209800"/>
            <a:ext cx="8991600" cy="261610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End of Slides</a:t>
            </a:r>
            <a:r>
              <a:rPr lang="pl-PL" sz="4000" spc="-20" dirty="0">
                <a:solidFill>
                  <a:srgbClr val="FF0000"/>
                </a:solidFill>
              </a:rPr>
              <a:t/>
            </a:r>
            <a:br>
              <a:rPr lang="pl-PL" sz="4000" spc="-20" dirty="0">
                <a:solidFill>
                  <a:srgbClr val="FF0000"/>
                </a:solidFill>
              </a:rPr>
            </a:br>
            <a:r>
              <a:rPr lang="pl-PL" sz="4000" spc="-20" dirty="0">
                <a:solidFill>
                  <a:srgbClr val="FF0000"/>
                </a:solidFill>
              </a:rPr>
              <a:t>for Chapter 9</a:t>
            </a:r>
            <a:r>
              <a:rPr lang="en-US" sz="4000" spc="-20" dirty="0">
                <a:solidFill>
                  <a:srgbClr val="FF0000"/>
                </a:solidFill>
              </a:rPr>
              <a:t/>
            </a:r>
            <a:br>
              <a:rPr lang="en-US" sz="4000" spc="-20" dirty="0">
                <a:solidFill>
                  <a:srgbClr val="FF0000"/>
                </a:solidFill>
              </a:rPr>
            </a:br>
            <a:r>
              <a:rPr lang="en-US" sz="4000" spc="-20" dirty="0">
                <a:solidFill>
                  <a:srgbClr val="FF0000"/>
                </a:solidFill>
              </a:rPr>
              <a:t/>
            </a:r>
            <a:br>
              <a:rPr lang="en-US" sz="4000" spc="-20" dirty="0">
                <a:solidFill>
                  <a:srgbClr val="FF0000"/>
                </a:solidFill>
              </a:rPr>
            </a:b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1BED92A-122B-48AF-B5B7-74491C436B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583680" y="6591300"/>
            <a:ext cx="2103120" cy="184666"/>
          </a:xfr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20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144959"/>
            <a:ext cx="8603691" cy="58477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2800" spc="-20" dirty="0">
                <a:solidFill>
                  <a:srgbClr val="FF0000"/>
                </a:solidFill>
              </a:rPr>
              <a:t>Introduction</a:t>
            </a:r>
            <a:r>
              <a:rPr lang="pl-PL" sz="2800" spc="-20" dirty="0">
                <a:solidFill>
                  <a:srgbClr val="FF0000"/>
                </a:solidFill>
              </a:rPr>
              <a:t> – Cont.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66800"/>
            <a:ext cx="8760460" cy="3323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Differentiating </a:t>
            </a:r>
            <a:r>
              <a:rPr lang="en-US" sz="2800" i="1" spc="-5" dirty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 from </a:t>
            </a:r>
            <a:r>
              <a:rPr lang="en-US" sz="2800" i="1" spc="-5" dirty="0">
                <a:solidFill>
                  <a:srgbClr val="FFFFFF"/>
                </a:solidFill>
                <a:latin typeface="Arial"/>
                <a:cs typeface="Arial"/>
              </a:rPr>
              <a:t>privacy</a:t>
            </a:r>
            <a:endParaRPr lang="pl-PL" sz="2800" i="1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20" dirty="0">
                <a:solidFill>
                  <a:srgbClr val="FFFFFF"/>
                </a:solidFill>
                <a:latin typeface="Arial"/>
                <a:cs typeface="Arial"/>
              </a:rPr>
              <a:t>Provide</a:t>
            </a:r>
            <a:r>
              <a:rPr lang="pl-PL" sz="2400" spc="-2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en-US" sz="2400" spc="-20" dirty="0">
                <a:solidFill>
                  <a:srgbClr val="FFFFFF"/>
                </a:solidFill>
                <a:latin typeface="Arial"/>
                <a:cs typeface="Arial"/>
              </a:rPr>
              <a:t> a proper focus for considering threats</a:t>
            </a:r>
            <a:endParaRPr lang="pl-PL" sz="2400" spc="-2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20" dirty="0">
                <a:solidFill>
                  <a:srgbClr val="FFFFFF"/>
                </a:solidFill>
                <a:latin typeface="Arial"/>
                <a:cs typeface="Arial"/>
              </a:rPr>
              <a:t>Facilitate</a:t>
            </a:r>
            <a:r>
              <a:rPr lang="pl-PL" sz="2400" spc="-2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en-US" sz="2400" spc="-20" dirty="0">
                <a:solidFill>
                  <a:srgbClr val="FFFFFF"/>
                </a:solidFill>
                <a:latin typeface="Arial"/>
                <a:cs typeface="Arial"/>
              </a:rPr>
              <a:t> search for controls</a:t>
            </a:r>
            <a:endParaRPr lang="pl-PL" sz="2400" spc="-2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pl-PL" sz="2400" spc="-2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400" spc="-20" dirty="0">
                <a:solidFill>
                  <a:srgbClr val="FFFFFF"/>
                </a:solidFill>
                <a:latin typeface="Arial"/>
                <a:cs typeface="Arial"/>
              </a:rPr>
              <a:t>Categories of security and privacy issues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400" spc="-20" dirty="0">
                <a:solidFill>
                  <a:srgbClr val="FFFFFF"/>
                </a:solidFill>
                <a:latin typeface="Arial"/>
                <a:cs typeface="Arial"/>
              </a:rPr>
              <a:t>Pure </a:t>
            </a:r>
            <a:r>
              <a:rPr lang="pl-PL" sz="2400" i="1" spc="-20" dirty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pl-PL" sz="2400" spc="-20" dirty="0">
                <a:solidFill>
                  <a:srgbClr val="FFFFFF"/>
                </a:solidFill>
                <a:latin typeface="Arial"/>
                <a:cs typeface="Arial"/>
              </a:rPr>
              <a:t> issues</a:t>
            </a:r>
            <a:endParaRPr lang="pl-PL" sz="2400" u="sng" spc="-20" dirty="0">
              <a:solidFill>
                <a:srgbClr val="FFFF00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400" spc="-20" dirty="0">
                <a:solidFill>
                  <a:srgbClr val="FFFFFF"/>
                </a:solidFill>
                <a:latin typeface="Arial"/>
                <a:cs typeface="Arial"/>
              </a:rPr>
              <a:t>Pure </a:t>
            </a:r>
            <a:r>
              <a:rPr lang="pl-PL" sz="2400" i="1" spc="-20" dirty="0">
                <a:solidFill>
                  <a:srgbClr val="FFFFFF"/>
                </a:solidFill>
                <a:latin typeface="Arial"/>
                <a:cs typeface="Arial"/>
              </a:rPr>
              <a:t>privacy</a:t>
            </a:r>
            <a:r>
              <a:rPr lang="pl-PL" sz="2400" spc="-20" dirty="0">
                <a:solidFill>
                  <a:srgbClr val="FFFFFF"/>
                </a:solidFill>
                <a:latin typeface="Arial"/>
                <a:cs typeface="Arial"/>
              </a:rPr>
              <a:t> issues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400" i="1" spc="-20" dirty="0">
                <a:solidFill>
                  <a:srgbClr val="FFFFFF"/>
                </a:solidFill>
                <a:latin typeface="Arial"/>
                <a:cs typeface="Arial"/>
              </a:rPr>
              <a:t>Intertwined</a:t>
            </a:r>
            <a:r>
              <a:rPr lang="pl-PL" sz="2400" spc="-20" dirty="0">
                <a:solidFill>
                  <a:srgbClr val="FFFFFF"/>
                </a:solidFill>
                <a:latin typeface="Arial"/>
                <a:cs typeface="Arial"/>
              </a:rPr>
              <a:t> security and privacy issues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000" spc="-20" dirty="0">
                <a:solidFill>
                  <a:srgbClr val="FFFFFF"/>
                </a:solidFill>
                <a:latin typeface="Arial"/>
                <a:cs typeface="Arial"/>
              </a:rPr>
              <a:t>Not identified in this Chapter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B90E522-F257-4717-B922-4A8A1C7196A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81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9204" y="152337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IoT Reference Model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01" y="2209800"/>
            <a:ext cx="8422395" cy="3352800"/>
          </a:xfrm>
          <a:prstGeom prst="rect">
            <a:avLst/>
          </a:prstGeom>
        </p:spPr>
      </p:pic>
      <p:sp>
        <p:nvSpPr>
          <p:cNvPr id="6" name="object 3"/>
          <p:cNvSpPr txBox="1"/>
          <p:nvPr/>
        </p:nvSpPr>
        <p:spPr>
          <a:xfrm>
            <a:off x="289204" y="1219200"/>
            <a:ext cx="876046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3550" indent="-45085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3550" algn="l"/>
                <a:tab pos="8455025" algn="r"/>
              </a:tabLst>
            </a:pP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four-layer IoT Reference Model</a:t>
            </a: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     	</a:t>
            </a:r>
            <a:r>
              <a:rPr lang="pl-PL" sz="1200" spc="-10" dirty="0">
                <a:solidFill>
                  <a:srgbClr val="FFFFFF"/>
                </a:solidFill>
                <a:latin typeface="Arial"/>
                <a:cs typeface="Arial"/>
              </a:rPr>
              <a:t>[Yang et al., 2010]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12853206-5558-4EBF-9D1F-AAE1A59DB5E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75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8600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3200" spc="-20" dirty="0">
                <a:solidFill>
                  <a:srgbClr val="FF0000"/>
                </a:solidFill>
              </a:rPr>
              <a:t>IoT Reference Model </a:t>
            </a:r>
            <a:r>
              <a:rPr lang="pl-PL" sz="3200" spc="-20" dirty="0">
                <a:solidFill>
                  <a:srgbClr val="FF0000"/>
                </a:solidFill>
              </a:rPr>
              <a:t>Layers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995" y="1098622"/>
            <a:ext cx="8455405" cy="49398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Perception layer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Physical sensing devices</a:t>
            </a:r>
            <a:endParaRPr lang="pl-PL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“Things” in the IoT  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Network layer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ardware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&amp; </a:t>
            </a:r>
            <a:r>
              <a:rPr lang="pl-PL" sz="2400" spc="-1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entities for communication networks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en-US" sz="28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Support layer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Middleware technologies </a:t>
            </a:r>
            <a:endParaRPr lang="pl-PL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Implement IoT services </a:t>
            </a:r>
            <a:endParaRPr lang="en-US" sz="20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Application layer 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  <a:defRPr/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Management for diverse IoT applications  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7C6C156-C038-4041-8C76-D3A85059ACB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85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0"/>
            <a:ext cx="8603691" cy="2000548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Using IoT Reference Model</a:t>
            </a:r>
            <a:r>
              <a:rPr lang="pl-PL" sz="4000" spc="-20" dirty="0">
                <a:solidFill>
                  <a:srgbClr val="FF0000"/>
                </a:solidFill>
              </a:rPr>
              <a:t/>
            </a:r>
            <a:br>
              <a:rPr lang="pl-PL" sz="4000" spc="-20" dirty="0">
                <a:solidFill>
                  <a:srgbClr val="FF0000"/>
                </a:solidFill>
              </a:rPr>
            </a:br>
            <a:r>
              <a:rPr lang="en-US" sz="4000" spc="-20" dirty="0">
                <a:solidFill>
                  <a:srgbClr val="FF0000"/>
                </a:solidFill>
              </a:rPr>
              <a:t>for a Classification</a:t>
            </a:r>
            <a:r>
              <a:rPr lang="pl-PL" sz="4000" spc="-20" dirty="0">
                <a:solidFill>
                  <a:srgbClr val="FF0000"/>
                </a:solidFill>
              </a:rPr>
              <a:t/>
            </a:r>
            <a:br>
              <a:rPr lang="pl-PL" sz="4000" spc="-20" dirty="0">
                <a:solidFill>
                  <a:srgbClr val="FF0000"/>
                </a:solidFill>
              </a:rPr>
            </a:br>
            <a:r>
              <a:rPr lang="en-US" sz="4000" spc="-20" dirty="0">
                <a:solidFill>
                  <a:srgbClr val="FF0000"/>
                </a:solidFill>
              </a:rPr>
              <a:t>of Security Threats and Controls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995" y="2421047"/>
            <a:ext cx="8455405" cy="33701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each layer of the IoT Reference Model </a:t>
            </a: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identify: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The most dangerous security 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threats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The most capable security 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controls</a:t>
            </a: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 some cases</a:t>
            </a: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, threat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or control indicated as</a:t>
            </a: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n-US" sz="2800" i="1" spc="-10" dirty="0">
                <a:solidFill>
                  <a:srgbClr val="FFFFFF"/>
                </a:solidFill>
                <a:latin typeface="Arial"/>
                <a:cs typeface="Arial"/>
              </a:rPr>
              <a:t>major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one for one layer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Might be a 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major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too for another layer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Might be a 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minor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for another layer</a:t>
            </a:r>
            <a:endParaRPr lang="pl-PL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kumimoji="0" lang="pl-PL" sz="24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A5D9A21-D223-4836-9342-301E9701334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6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763000" cy="1138773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1. </a:t>
            </a:r>
            <a:r>
              <a:rPr lang="en-US" sz="3200" spc="-20" dirty="0">
                <a:solidFill>
                  <a:srgbClr val="FF0000"/>
                </a:solidFill>
              </a:rPr>
              <a:t>A Classification of</a:t>
            </a:r>
            <a:r>
              <a:rPr lang="pl-PL" sz="3200" spc="-20" dirty="0">
                <a:solidFill>
                  <a:srgbClr val="FF0000"/>
                </a:solidFill>
              </a:rPr>
              <a:t/>
            </a:r>
            <a:br>
              <a:rPr lang="pl-PL" sz="3200" spc="-20" dirty="0">
                <a:solidFill>
                  <a:srgbClr val="FF0000"/>
                </a:solidFill>
              </a:rPr>
            </a:br>
            <a:r>
              <a:rPr lang="en-US" sz="3200" spc="-20" dirty="0">
                <a:solidFill>
                  <a:srgbClr val="FF0000"/>
                </a:solidFill>
              </a:rPr>
              <a:t>Security Threats and Controls in Io</a:t>
            </a:r>
            <a:r>
              <a:rPr lang="pl-PL" sz="3200" spc="-20" dirty="0">
                <a:solidFill>
                  <a:srgbClr val="FF0000"/>
                </a:solidFill>
              </a:rPr>
              <a:t>T</a:t>
            </a:r>
            <a:endParaRPr lang="en-US" sz="3200" spc="-20" dirty="0">
              <a:solidFill>
                <a:srgbClr val="FF0000"/>
              </a:solidFill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186" y="1447800"/>
            <a:ext cx="5630518" cy="50785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63111438-C212-47FA-8570-E888B0B44A6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304800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pl-PL" sz="3200" spc="-20" dirty="0">
                <a:solidFill>
                  <a:srgbClr val="FF0000"/>
                </a:solidFill>
              </a:rPr>
              <a:t>2. </a:t>
            </a:r>
            <a:r>
              <a:rPr lang="en-US" sz="3200" spc="-20" dirty="0">
                <a:solidFill>
                  <a:srgbClr val="FF0000"/>
                </a:solidFill>
              </a:rPr>
              <a:t>Perception Layer Security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1524000"/>
            <a:ext cx="8455405" cy="3170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3550" lvl="0" indent="-450850">
              <a:buClr>
                <a:srgbClr val="DF773B"/>
              </a:buClr>
              <a:buFont typeface="Wingdings"/>
              <a:buChar char=""/>
              <a:tabLst>
                <a:tab pos="463550" algn="l"/>
                <a:tab pos="8512175" algn="r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Radio-frequency identification (RFID)</a:t>
            </a: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pl-PL" sz="1200" spc="-1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Spruit </a:t>
            </a:r>
            <a:r>
              <a:rPr lang="pl-PL" sz="1200" spc="-10" dirty="0">
                <a:solidFill>
                  <a:srgbClr val="FFFFFF"/>
                </a:solidFill>
                <a:latin typeface="Arial"/>
                <a:cs typeface="Arial"/>
              </a:rPr>
              <a:t>&amp; 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Wester</a:t>
            </a:r>
            <a:r>
              <a:rPr lang="pl-PL" sz="1200" spc="-10" dirty="0">
                <a:solidFill>
                  <a:srgbClr val="FFFFFF"/>
                </a:solidFill>
                <a:latin typeface="Arial"/>
                <a:cs typeface="Arial"/>
              </a:rPr>
              <a:t>, 201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lang="pl-PL" sz="1200" spc="-10" dirty="0">
                <a:solidFill>
                  <a:srgbClr val="FFFFFF"/>
                </a:solidFill>
                <a:latin typeface="Arial"/>
                <a:cs typeface="Arial"/>
              </a:rPr>
              <a:t>]</a:t>
            </a:r>
            <a:r>
              <a:rPr lang="en-US" sz="1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Collect data of interest 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000" spc="-10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IoT services and applications</a:t>
            </a:r>
            <a:endParaRPr lang="pl-PL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pl-PL" sz="2800" spc="-10" dirty="0">
                <a:solidFill>
                  <a:srgbClr val="FFFFFF"/>
                </a:solidFill>
                <a:latin typeface="Arial"/>
                <a:cs typeface="Arial"/>
              </a:rPr>
              <a:t>Discused below: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Security 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threats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in perception layer</a:t>
            </a:r>
            <a:endParaRPr lang="pl-PL" sz="2400" u="sng" spc="-10" dirty="0">
              <a:solidFill>
                <a:srgbClr val="FFFF00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Security 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controls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 for perception layer</a:t>
            </a:r>
            <a:endParaRPr lang="pl-PL" sz="2400" u="sng" spc="-20" dirty="0">
              <a:solidFill>
                <a:srgbClr val="FFFF00"/>
              </a:solidFill>
              <a:latin typeface="Arial"/>
              <a:cs typeface="Arial"/>
            </a:endParaRPr>
          </a:p>
          <a:p>
            <a:pPr marL="469900" lvl="0" indent="-457200">
              <a:spcBef>
                <a:spcPts val="18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kumimoji="0" lang="en-US" sz="2800" b="0" i="0" u="none" strike="noStrike" kern="1200" cap="none" spc="-1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AF7D171-B0EB-4FF8-9033-8280BF778F3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en-US"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6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25CAEB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1265</TotalTime>
  <Words>1429</Words>
  <Application>Microsoft Macintosh PowerPoint</Application>
  <PresentationFormat>On-screen Show (4:3)</PresentationFormat>
  <Paragraphs>399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Times New Roman</vt:lpstr>
      <vt:lpstr>Wingdings</vt:lpstr>
      <vt:lpstr>Office Theme</vt:lpstr>
      <vt:lpstr>Chapter 9: Differentiating Security from Privacy  in Internet of Things –  A Survey of Selected Threats and Controls </vt:lpstr>
      <vt:lpstr>PowerPoint Presentation</vt:lpstr>
      <vt:lpstr>Introduction</vt:lpstr>
      <vt:lpstr>Introduction – Cont.</vt:lpstr>
      <vt:lpstr>IoT Reference Model</vt:lpstr>
      <vt:lpstr>IoT Reference Model Layers</vt:lpstr>
      <vt:lpstr>Using IoT Reference Model for a Classification of Security Threats and Controls</vt:lpstr>
      <vt:lpstr>1. A Classification of Security Threats and Controls in IoT</vt:lpstr>
      <vt:lpstr>2. Perception Layer Security</vt:lpstr>
      <vt:lpstr>Security Threats in Perception Layer</vt:lpstr>
      <vt:lpstr>Security Threats in Perception Layer – Cont.</vt:lpstr>
      <vt:lpstr>Security Controls for Perception Layer</vt:lpstr>
      <vt:lpstr>3. Network Layer Security</vt:lpstr>
      <vt:lpstr>Security Threats in Network Layer</vt:lpstr>
      <vt:lpstr>Security Controls for Network Layer</vt:lpstr>
      <vt:lpstr>4. Support Layer Security</vt:lpstr>
      <vt:lpstr>Security Threats in Support Layer</vt:lpstr>
      <vt:lpstr>Security Controls for Support Layer</vt:lpstr>
      <vt:lpstr>5. Application Layer Security</vt:lpstr>
      <vt:lpstr>Security Threats in Application Layer</vt:lpstr>
      <vt:lpstr>Security Controls for Application Layer</vt:lpstr>
      <vt:lpstr>Using IoT Reference Model  for a Classification  of Privacy Threats and Controls </vt:lpstr>
      <vt:lpstr>1. A Classification of  Privacy Threats and Controls in IoT</vt:lpstr>
      <vt:lpstr>2. Perception Layer Privacy</vt:lpstr>
      <vt:lpstr>Privacy Threats in Perception Layer</vt:lpstr>
      <vt:lpstr>Privacy Controls for Perception Layer</vt:lpstr>
      <vt:lpstr>3. Network Layer Privacy</vt:lpstr>
      <vt:lpstr>Privacy Threats in Network Layer</vt:lpstr>
      <vt:lpstr>Privacy Controls for Network Layer</vt:lpstr>
      <vt:lpstr>4. Support Layer Privacy</vt:lpstr>
      <vt:lpstr>Privacy Threats in Support Layer</vt:lpstr>
      <vt:lpstr>Privacy Controls for Support Layer</vt:lpstr>
      <vt:lpstr>5. Application Layer Privacy </vt:lpstr>
      <vt:lpstr>Privacy Threats in Application Layer</vt:lpstr>
      <vt:lpstr>Privacy Controls for Application Layer </vt:lpstr>
      <vt:lpstr>Privacy Controls for Application Layer - Cont.</vt:lpstr>
      <vt:lpstr>Concluding Remarks </vt:lpstr>
      <vt:lpstr>Selected Bibliography</vt:lpstr>
      <vt:lpstr>End of Slides for Chapter 9  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Guillermo Francia</cp:lastModifiedBy>
  <cp:revision>202</cp:revision>
  <dcterms:created xsi:type="dcterms:W3CDTF">2017-08-17T13:30:46Z</dcterms:created>
  <dcterms:modified xsi:type="dcterms:W3CDTF">2017-10-13T15:04:56Z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