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28"/>
  </p:notesMasterIdLst>
  <p:handoutMasterIdLst>
    <p:handoutMasterId r:id="rId29"/>
  </p:handoutMasterIdLst>
  <p:sldIdLst>
    <p:sldId id="337" r:id="rId2"/>
    <p:sldId id="259" r:id="rId3"/>
    <p:sldId id="363" r:id="rId4"/>
    <p:sldId id="262" r:id="rId5"/>
    <p:sldId id="338" r:id="rId6"/>
    <p:sldId id="339" r:id="rId7"/>
    <p:sldId id="340" r:id="rId8"/>
    <p:sldId id="341" r:id="rId9"/>
    <p:sldId id="342" r:id="rId10"/>
    <p:sldId id="343" r:id="rId11"/>
    <p:sldId id="345" r:id="rId12"/>
    <p:sldId id="344" r:id="rId13"/>
    <p:sldId id="346" r:id="rId14"/>
    <p:sldId id="347" r:id="rId15"/>
    <p:sldId id="348" r:id="rId16"/>
    <p:sldId id="349" r:id="rId17"/>
    <p:sldId id="351" r:id="rId18"/>
    <p:sldId id="352" r:id="rId19"/>
    <p:sldId id="350" r:id="rId20"/>
    <p:sldId id="353" r:id="rId21"/>
    <p:sldId id="354" r:id="rId22"/>
    <p:sldId id="355" r:id="rId23"/>
    <p:sldId id="356" r:id="rId24"/>
    <p:sldId id="357" r:id="rId25"/>
    <p:sldId id="358" r:id="rId26"/>
    <p:sldId id="364" r:id="rId27"/>
  </p:sldIdLst>
  <p:sldSz cx="9144000" cy="6858000" type="screen4x3"/>
  <p:notesSz cx="9144000" cy="6858000"/>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3056"/>
  </p:normalViewPr>
  <p:slideViewPr>
    <p:cSldViewPr>
      <p:cViewPr>
        <p:scale>
          <a:sx n="70" d="100"/>
          <a:sy n="70" d="100"/>
        </p:scale>
        <p:origin x="2744" y="81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smtClean="0"/>
            </a:lvl1pPr>
          </a:lstStyle>
          <a:p>
            <a:pPr>
              <a:defRPr/>
            </a:pPr>
            <a:fld id="{ECF861C3-7F00-014C-B2B5-C90F8A31FB1D}" type="datetimeFigureOut">
              <a:rPr lang="en-US"/>
              <a:pPr>
                <a:defRPr/>
              </a:pPr>
              <a:t>9/27/17</a:t>
            </a:fld>
            <a:endParaRPr lang="en-US"/>
          </a:p>
        </p:txBody>
      </p:sp>
      <p:sp>
        <p:nvSpPr>
          <p:cNvPr id="4" name="Footer Placeholder 3"/>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smtClean="0"/>
            </a:lvl1pPr>
          </a:lstStyle>
          <a:p>
            <a:pPr>
              <a:defRPr/>
            </a:pPr>
            <a:fld id="{2A363E75-0A00-664A-840E-8EF681F3EB7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xfrm>
            <a:off x="3028950" y="857250"/>
            <a:ext cx="3086100" cy="23145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18" name="Notes Placeholder 2"/>
          <p:cNvSpPr>
            <a:spLocks noGrp="1"/>
          </p:cNvSpPr>
          <p:nvPr>
            <p:ph type="body" idx="1"/>
          </p:nvPr>
        </p:nvSpPr>
        <p:spPr bwMode="auto">
          <a:xfrm>
            <a:off x="914400" y="3300413"/>
            <a:ext cx="7315200" cy="27003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tLang="zh-CN">
              <a:cs typeface="DengXian"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0" y="0"/>
            <a:ext cx="0" cy="0"/>
          </a:xfrm>
        </p:spPr>
        <p:txBody>
          <a:bodyPr>
            <a:normAutofit fontScale="25000" lnSpcReduction="20000"/>
          </a:bodyPr>
          <a:lstStyle/>
          <a:p>
            <a:pPr eaLnBrk="1" fontAlgn="auto" hangingPunct="1">
              <a:spcBef>
                <a:spcPts val="0"/>
              </a:spcBef>
              <a:spcAft>
                <a:spcPts val="0"/>
              </a:spcAft>
              <a:defRPr/>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a:lstStyle>
            <a:lvl1pPr>
              <a:defRPr/>
            </a:lvl1pPr>
          </a:lstStyle>
          <a:p>
            <a:endParaRPr/>
          </a:p>
        </p:txBody>
      </p:sp>
      <p:sp>
        <p:nvSpPr>
          <p:cNvPr id="4" name="Holder 4"/>
          <p:cNvSpPr>
            <a:spLocks noGrp="1"/>
          </p:cNvSpPr>
          <p:nvPr>
            <p:ph type="ftr" sz="quarter" idx="10"/>
          </p:nvPr>
        </p:nvSpPr>
        <p:spPr/>
        <p:txBody>
          <a:bodyPr/>
          <a:lstStyle>
            <a:lvl1pPr>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11"/>
          </p:nvPr>
        </p:nvSpPr>
        <p:spPr/>
        <p:txBody>
          <a:bodyPr/>
          <a:lstStyle>
            <a:lvl1pPr>
              <a:defRPr/>
            </a:lvl1pPr>
          </a:lstStyle>
          <a:p>
            <a:pPr>
              <a:defRPr/>
            </a:pPr>
            <a:fld id="{11D64442-954B-3740-A260-7E6808EB7F71}" type="datetime1">
              <a:rPr lang="en-US"/>
              <a:pPr>
                <a:defRPr/>
              </a:pPr>
              <a:t>9/27/17</a:t>
            </a:fld>
            <a:endParaRPr lang="en-US"/>
          </a:p>
        </p:txBody>
      </p:sp>
      <p:sp>
        <p:nvSpPr>
          <p:cNvPr id="6" name="Holder 6"/>
          <p:cNvSpPr>
            <a:spLocks noGrp="1"/>
          </p:cNvSpPr>
          <p:nvPr>
            <p:ph type="sldNum" sz="quarter" idx="12"/>
          </p:nvPr>
        </p:nvSpPr>
        <p:spPr/>
        <p:txBody>
          <a:bodyPr/>
          <a:lstStyle>
            <a:lvl1pPr>
              <a:defRPr/>
            </a:lvl1pPr>
          </a:lstStyle>
          <a:p>
            <a:pPr>
              <a:defRPr/>
            </a:pPr>
            <a:fld id="{DA0D60AF-29B8-0A44-9A63-02BE462808AC}" type="slidenum">
              <a:rPr/>
              <a:pPr>
                <a:defRPr/>
              </a:pPr>
              <a:t>‹#›</a:t>
            </a:fld>
            <a:endParaRPr/>
          </a:p>
        </p:txBody>
      </p:sp>
    </p:spTree>
    <p:extLst>
      <p:ext uri="{BB962C8B-B14F-4D97-AF65-F5344CB8AC3E}">
        <p14:creationId xmlns:p14="http://schemas.microsoft.com/office/powerpoint/2010/main" val="33598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bk object 16"/>
          <p:cNvSpPr>
            <a:spLocks noChangeArrowheads="1"/>
          </p:cNvSpPr>
          <p:nvPr/>
        </p:nvSpPr>
        <p:spPr bwMode="auto">
          <a:xfrm>
            <a:off x="0" y="0"/>
            <a:ext cx="9144000" cy="68580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eaLnBrk="1" hangingPunct="1">
              <a:defRPr/>
            </a:pPr>
            <a:endParaRPr lang="x-none" altLang="zh-CN" smtClean="0"/>
          </a:p>
        </p:txBody>
      </p:sp>
      <p:sp>
        <p:nvSpPr>
          <p:cNvPr id="5" name="bk object 17"/>
          <p:cNvSpPr>
            <a:spLocks/>
          </p:cNvSpPr>
          <p:nvPr/>
        </p:nvSpPr>
        <p:spPr bwMode="auto">
          <a:xfrm>
            <a:off x="0" y="0"/>
            <a:ext cx="9144000" cy="6858000"/>
          </a:xfrm>
          <a:custGeom>
            <a:avLst/>
            <a:gdLst>
              <a:gd name="T0" fmla="*/ 0 w 9144000"/>
              <a:gd name="T1" fmla="*/ 6858000 h 6858000"/>
              <a:gd name="T2" fmla="*/ 9144000 w 9144000"/>
              <a:gd name="T3" fmla="*/ 6858000 h 6858000"/>
              <a:gd name="T4" fmla="*/ 9144000 w 9144000"/>
              <a:gd name="T5" fmla="*/ 0 h 6858000"/>
              <a:gd name="T6" fmla="*/ 0 w 9144000"/>
              <a:gd name="T7" fmla="*/ 0 h 6858000"/>
              <a:gd name="T8" fmla="*/ 0 w 9144000"/>
              <a:gd name="T9" fmla="*/ 685800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6858000">
                <a:moveTo>
                  <a:pt x="0" y="6858000"/>
                </a:moveTo>
                <a:lnTo>
                  <a:pt x="9144000" y="6858000"/>
                </a:lnTo>
                <a:lnTo>
                  <a:pt x="9144000" y="0"/>
                </a:lnTo>
                <a:lnTo>
                  <a:pt x="0" y="0"/>
                </a:lnTo>
                <a:lnTo>
                  <a:pt x="0" y="6858000"/>
                </a:lnTo>
              </a:path>
            </a:pathLst>
          </a:custGeom>
          <a:solidFill>
            <a:srgbClr val="001F5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Holder 2"/>
          <p:cNvSpPr>
            <a:spLocks noGrp="1"/>
          </p:cNvSpPr>
          <p:nvPr>
            <p:ph type="title"/>
          </p:nvPr>
        </p:nvSpPr>
        <p:spPr/>
        <p:txBody>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a:lstStyle>
            <a:lvl1pPr>
              <a:defRPr sz="2600" b="0" i="0">
                <a:solidFill>
                  <a:schemeClr val="bg1"/>
                </a:solidFill>
                <a:latin typeface="Arial"/>
                <a:cs typeface="Arial"/>
              </a:defRPr>
            </a:lvl1pPr>
          </a:lstStyle>
          <a:p>
            <a:endParaRPr/>
          </a:p>
        </p:txBody>
      </p:sp>
      <p:sp>
        <p:nvSpPr>
          <p:cNvPr id="6" name="Holder 4"/>
          <p:cNvSpPr>
            <a:spLocks noGrp="1"/>
          </p:cNvSpPr>
          <p:nvPr>
            <p:ph type="ftr" sz="quarter" idx="10"/>
          </p:nvPr>
        </p:nvSpPr>
        <p:spPr/>
        <p:txBody>
          <a:bodyPr/>
          <a:lstStyle>
            <a:lvl1pPr algn="ctr">
              <a:defRPr>
                <a:solidFill>
                  <a:schemeClr val="tx1">
                    <a:tint val="75000"/>
                  </a:schemeClr>
                </a:solidFill>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7" name="Holder 5"/>
          <p:cNvSpPr>
            <a:spLocks noGrp="1"/>
          </p:cNvSpPr>
          <p:nvPr>
            <p:ph type="dt" sz="half" idx="11"/>
          </p:nvPr>
        </p:nvSpPr>
        <p:spPr/>
        <p:txBody>
          <a:bodyPr/>
          <a:lstStyle>
            <a:lvl1pPr algn="l">
              <a:defRPr>
                <a:solidFill>
                  <a:schemeClr val="tx1">
                    <a:tint val="75000"/>
                  </a:schemeClr>
                </a:solidFill>
              </a:defRPr>
            </a:lvl1pPr>
          </a:lstStyle>
          <a:p>
            <a:pPr>
              <a:defRPr/>
            </a:pPr>
            <a:fld id="{ABF7F5AD-C135-884D-B4C6-6396A695FD70}" type="datetime1">
              <a:rPr lang="en-US"/>
              <a:pPr>
                <a:defRPr/>
              </a:pPr>
              <a:t>9/27/17</a:t>
            </a:fld>
            <a:endParaRPr lang="en-US"/>
          </a:p>
        </p:txBody>
      </p:sp>
      <p:sp>
        <p:nvSpPr>
          <p:cNvPr id="8" name="Holder 6"/>
          <p:cNvSpPr>
            <a:spLocks noGrp="1"/>
          </p:cNvSpPr>
          <p:nvPr>
            <p:ph type="sldNum" sz="quarter" idx="12"/>
          </p:nvPr>
        </p:nvSpPr>
        <p:spPr/>
        <p:txBody>
          <a:bodyPr/>
          <a:lstStyle>
            <a:lvl1pPr algn="r">
              <a:defRPr>
                <a:solidFill>
                  <a:schemeClr val="tx1">
                    <a:tint val="75000"/>
                  </a:schemeClr>
                </a:solidFill>
              </a:defRPr>
            </a:lvl1pPr>
          </a:lstStyle>
          <a:p>
            <a:pPr>
              <a:defRPr/>
            </a:pPr>
            <a:fld id="{BF6AA691-E9B4-5D46-889B-B4F5F32433BD}" type="slidenum">
              <a:rPr/>
              <a:pPr>
                <a:defRPr/>
              </a:pPr>
              <a:t>‹#›</a:t>
            </a:fld>
            <a:endParaRPr/>
          </a:p>
        </p:txBody>
      </p:sp>
    </p:spTree>
    <p:extLst>
      <p:ext uri="{BB962C8B-B14F-4D97-AF65-F5344CB8AC3E}">
        <p14:creationId xmlns:p14="http://schemas.microsoft.com/office/powerpoint/2010/main" val="1942015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5" name="bk object 16"/>
          <p:cNvSpPr>
            <a:spLocks noChangeArrowheads="1"/>
          </p:cNvSpPr>
          <p:nvPr/>
        </p:nvSpPr>
        <p:spPr bwMode="auto">
          <a:xfrm>
            <a:off x="0" y="0"/>
            <a:ext cx="9144000" cy="68580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eaLnBrk="1" hangingPunct="1">
              <a:defRPr/>
            </a:pPr>
            <a:endParaRPr lang="x-none" altLang="zh-CN" smtClean="0"/>
          </a:p>
        </p:txBody>
      </p:sp>
      <p:sp>
        <p:nvSpPr>
          <p:cNvPr id="6" name="bk object 17"/>
          <p:cNvSpPr>
            <a:spLocks/>
          </p:cNvSpPr>
          <p:nvPr/>
        </p:nvSpPr>
        <p:spPr bwMode="auto">
          <a:xfrm>
            <a:off x="0" y="0"/>
            <a:ext cx="9144000" cy="6858000"/>
          </a:xfrm>
          <a:custGeom>
            <a:avLst/>
            <a:gdLst>
              <a:gd name="T0" fmla="*/ 0 w 9144000"/>
              <a:gd name="T1" fmla="*/ 6858000 h 6858000"/>
              <a:gd name="T2" fmla="*/ 9144000 w 9144000"/>
              <a:gd name="T3" fmla="*/ 6858000 h 6858000"/>
              <a:gd name="T4" fmla="*/ 9144000 w 9144000"/>
              <a:gd name="T5" fmla="*/ 0 h 6858000"/>
              <a:gd name="T6" fmla="*/ 0 w 9144000"/>
              <a:gd name="T7" fmla="*/ 0 h 6858000"/>
              <a:gd name="T8" fmla="*/ 0 w 9144000"/>
              <a:gd name="T9" fmla="*/ 685800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6858000">
                <a:moveTo>
                  <a:pt x="0" y="6858000"/>
                </a:moveTo>
                <a:lnTo>
                  <a:pt x="9144000" y="6858000"/>
                </a:lnTo>
                <a:lnTo>
                  <a:pt x="9144000" y="0"/>
                </a:lnTo>
                <a:lnTo>
                  <a:pt x="0" y="0"/>
                </a:lnTo>
                <a:lnTo>
                  <a:pt x="0" y="6858000"/>
                </a:lnTo>
              </a:path>
            </a:pathLst>
          </a:custGeom>
          <a:solidFill>
            <a:srgbClr val="001F5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Holder 2"/>
          <p:cNvSpPr>
            <a:spLocks noGrp="1"/>
          </p:cNvSpPr>
          <p:nvPr>
            <p:ph type="title"/>
          </p:nvPr>
        </p:nvSpPr>
        <p:spPr/>
        <p:txBody>
          <a:bodyPr/>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a:lstStyle>
            <a:lvl1pPr>
              <a:defRPr sz="1100" b="0" i="0">
                <a:solidFill>
                  <a:schemeClr val="bg1"/>
                </a:solidFill>
                <a:latin typeface="Arial"/>
                <a:cs typeface="Arial"/>
              </a:defRPr>
            </a:lvl1pPr>
          </a:lstStyle>
          <a:p>
            <a:endParaRPr/>
          </a:p>
        </p:txBody>
      </p:sp>
      <p:sp>
        <p:nvSpPr>
          <p:cNvPr id="7" name="Holder 5"/>
          <p:cNvSpPr>
            <a:spLocks noGrp="1"/>
          </p:cNvSpPr>
          <p:nvPr>
            <p:ph type="ftr" sz="quarter" idx="10"/>
          </p:nvPr>
        </p:nvSpPr>
        <p:spPr/>
        <p:txBody>
          <a:bodyPr/>
          <a:lstStyle>
            <a:lvl1pPr algn="ctr">
              <a:defRPr>
                <a:solidFill>
                  <a:schemeClr val="tx1">
                    <a:tint val="75000"/>
                  </a:schemeClr>
                </a:solidFill>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8" name="Holder 6"/>
          <p:cNvSpPr>
            <a:spLocks noGrp="1"/>
          </p:cNvSpPr>
          <p:nvPr>
            <p:ph type="dt" sz="half" idx="11"/>
          </p:nvPr>
        </p:nvSpPr>
        <p:spPr/>
        <p:txBody>
          <a:bodyPr/>
          <a:lstStyle>
            <a:lvl1pPr algn="l">
              <a:defRPr>
                <a:solidFill>
                  <a:schemeClr val="tx1">
                    <a:tint val="75000"/>
                  </a:schemeClr>
                </a:solidFill>
              </a:defRPr>
            </a:lvl1pPr>
          </a:lstStyle>
          <a:p>
            <a:pPr>
              <a:defRPr/>
            </a:pPr>
            <a:fld id="{79F34FD4-D115-DC4D-AE0C-42075E1E87CB}" type="datetime1">
              <a:rPr lang="en-US"/>
              <a:pPr>
                <a:defRPr/>
              </a:pPr>
              <a:t>9/27/17</a:t>
            </a:fld>
            <a:endParaRPr lang="en-US"/>
          </a:p>
        </p:txBody>
      </p:sp>
      <p:sp>
        <p:nvSpPr>
          <p:cNvPr id="9" name="Holder 7"/>
          <p:cNvSpPr>
            <a:spLocks noGrp="1"/>
          </p:cNvSpPr>
          <p:nvPr>
            <p:ph type="sldNum" sz="quarter" idx="12"/>
          </p:nvPr>
        </p:nvSpPr>
        <p:spPr/>
        <p:txBody>
          <a:bodyPr/>
          <a:lstStyle>
            <a:lvl1pPr algn="r">
              <a:defRPr>
                <a:solidFill>
                  <a:schemeClr val="tx1">
                    <a:tint val="75000"/>
                  </a:schemeClr>
                </a:solidFill>
              </a:defRPr>
            </a:lvl1pPr>
          </a:lstStyle>
          <a:p>
            <a:pPr>
              <a:defRPr/>
            </a:pPr>
            <a:fld id="{2C7CE784-358B-E042-853B-4F3AE0A5E651}" type="slidenum">
              <a:rPr/>
              <a:pPr>
                <a:defRPr/>
              </a:pPr>
              <a:t>‹#›</a:t>
            </a:fld>
            <a:endParaRPr/>
          </a:p>
        </p:txBody>
      </p:sp>
    </p:spTree>
    <p:extLst>
      <p:ext uri="{BB962C8B-B14F-4D97-AF65-F5344CB8AC3E}">
        <p14:creationId xmlns:p14="http://schemas.microsoft.com/office/powerpoint/2010/main" val="200323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a:lstStyle>
            <a:lvl1pPr>
              <a:defRPr sz="3600" b="0" i="0">
                <a:solidFill>
                  <a:schemeClr val="bg1"/>
                </a:solidFill>
                <a:latin typeface="Arial"/>
                <a:cs typeface="Arial"/>
              </a:defRPr>
            </a:lvl1pPr>
          </a:lstStyle>
          <a:p>
            <a:endParaRPr/>
          </a:p>
        </p:txBody>
      </p:sp>
      <p:sp>
        <p:nvSpPr>
          <p:cNvPr id="3" name="Holder 4"/>
          <p:cNvSpPr>
            <a:spLocks noGrp="1"/>
          </p:cNvSpPr>
          <p:nvPr>
            <p:ph type="ftr" sz="quarter" idx="10"/>
          </p:nvPr>
        </p:nvSpPr>
        <p:spPr/>
        <p:txBody>
          <a:bodyPr/>
          <a:lstStyle>
            <a:lvl1pPr>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4" name="Holder 5"/>
          <p:cNvSpPr>
            <a:spLocks noGrp="1"/>
          </p:cNvSpPr>
          <p:nvPr>
            <p:ph type="dt" sz="half" idx="11"/>
          </p:nvPr>
        </p:nvSpPr>
        <p:spPr/>
        <p:txBody>
          <a:bodyPr/>
          <a:lstStyle>
            <a:lvl1pPr>
              <a:defRPr/>
            </a:lvl1pPr>
          </a:lstStyle>
          <a:p>
            <a:pPr>
              <a:defRPr/>
            </a:pPr>
            <a:fld id="{3A33EA81-D125-584F-B8FD-07F833EE0B4D}" type="datetime1">
              <a:rPr lang="en-US"/>
              <a:pPr>
                <a:defRPr/>
              </a:pPr>
              <a:t>9/27/17</a:t>
            </a:fld>
            <a:endParaRPr lang="en-US"/>
          </a:p>
        </p:txBody>
      </p:sp>
      <p:sp>
        <p:nvSpPr>
          <p:cNvPr id="5" name="Holder 6"/>
          <p:cNvSpPr>
            <a:spLocks noGrp="1"/>
          </p:cNvSpPr>
          <p:nvPr>
            <p:ph type="sldNum" sz="quarter" idx="12"/>
          </p:nvPr>
        </p:nvSpPr>
        <p:spPr/>
        <p:txBody>
          <a:bodyPr/>
          <a:lstStyle>
            <a:lvl1pPr>
              <a:defRPr/>
            </a:lvl1pPr>
          </a:lstStyle>
          <a:p>
            <a:pPr>
              <a:defRPr/>
            </a:pPr>
            <a:fld id="{EB0F1B96-AF67-6544-9544-D38E5BCC2151}" type="slidenum">
              <a:rPr/>
              <a:pPr>
                <a:defRPr/>
              </a:pPr>
              <a:t>‹#›</a:t>
            </a:fld>
            <a:endParaRPr/>
          </a:p>
        </p:txBody>
      </p:sp>
    </p:spTree>
    <p:extLst>
      <p:ext uri="{BB962C8B-B14F-4D97-AF65-F5344CB8AC3E}">
        <p14:creationId xmlns:p14="http://schemas.microsoft.com/office/powerpoint/2010/main" val="111809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4"/>
          <p:cNvSpPr>
            <a:spLocks noGrp="1"/>
          </p:cNvSpPr>
          <p:nvPr>
            <p:ph type="ftr" sz="quarter" idx="10"/>
          </p:nvPr>
        </p:nvSpPr>
        <p:spPr/>
        <p:txBody>
          <a:bodyPr/>
          <a:lstStyle>
            <a:lvl1pPr>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3" name="Holder 5"/>
          <p:cNvSpPr>
            <a:spLocks noGrp="1"/>
          </p:cNvSpPr>
          <p:nvPr>
            <p:ph type="dt" sz="half" idx="11"/>
          </p:nvPr>
        </p:nvSpPr>
        <p:spPr/>
        <p:txBody>
          <a:bodyPr/>
          <a:lstStyle>
            <a:lvl1pPr>
              <a:defRPr/>
            </a:lvl1pPr>
          </a:lstStyle>
          <a:p>
            <a:pPr>
              <a:defRPr/>
            </a:pPr>
            <a:fld id="{1C79955E-BB50-C64D-9517-32D3172BD826}" type="datetime1">
              <a:rPr lang="en-US"/>
              <a:pPr>
                <a:defRPr/>
              </a:pPr>
              <a:t>9/27/17</a:t>
            </a:fld>
            <a:endParaRPr lang="en-US"/>
          </a:p>
        </p:txBody>
      </p:sp>
      <p:sp>
        <p:nvSpPr>
          <p:cNvPr id="4" name="Holder 6"/>
          <p:cNvSpPr>
            <a:spLocks noGrp="1"/>
          </p:cNvSpPr>
          <p:nvPr>
            <p:ph type="sldNum" sz="quarter" idx="12"/>
          </p:nvPr>
        </p:nvSpPr>
        <p:spPr/>
        <p:txBody>
          <a:bodyPr/>
          <a:lstStyle>
            <a:lvl1pPr>
              <a:defRPr/>
            </a:lvl1pPr>
          </a:lstStyle>
          <a:p>
            <a:pPr>
              <a:defRPr/>
            </a:pPr>
            <a:fld id="{81B55896-66CF-7144-824D-D0306B702C3C}" type="slidenum">
              <a:rPr/>
              <a:pPr>
                <a:defRPr/>
              </a:pPr>
              <a:t>‹#›</a:t>
            </a:fld>
            <a:endParaRPr/>
          </a:p>
        </p:txBody>
      </p:sp>
    </p:spTree>
    <p:extLst>
      <p:ext uri="{BB962C8B-B14F-4D97-AF65-F5344CB8AC3E}">
        <p14:creationId xmlns:p14="http://schemas.microsoft.com/office/powerpoint/2010/main" val="12926689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bk object 16"/>
          <p:cNvSpPr>
            <a:spLocks noChangeArrowheads="1"/>
          </p:cNvSpPr>
          <p:nvPr/>
        </p:nvSpPr>
        <p:spPr bwMode="auto">
          <a:xfrm>
            <a:off x="0" y="0"/>
            <a:ext cx="9144000" cy="6858000"/>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eaLnBrk="1" hangingPunct="1">
              <a:defRPr/>
            </a:pPr>
            <a:endParaRPr lang="x-none" altLang="zh-CN" smtClean="0"/>
          </a:p>
        </p:txBody>
      </p:sp>
      <p:sp>
        <p:nvSpPr>
          <p:cNvPr id="1027" name="Holder 2"/>
          <p:cNvSpPr>
            <a:spLocks noGrp="1"/>
          </p:cNvSpPr>
          <p:nvPr>
            <p:ph type="title"/>
          </p:nvPr>
        </p:nvSpPr>
        <p:spPr bwMode="auto">
          <a:xfrm>
            <a:off x="269875" y="328613"/>
            <a:ext cx="8604250"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p>
            <a:pPr lvl="0"/>
            <a:endParaRPr lang="en-US" altLang="zh-CN"/>
          </a:p>
        </p:txBody>
      </p:sp>
      <p:sp>
        <p:nvSpPr>
          <p:cNvPr id="1028" name="Holder 3"/>
          <p:cNvSpPr>
            <a:spLocks noGrp="1"/>
          </p:cNvSpPr>
          <p:nvPr>
            <p:ph type="body" idx="1"/>
          </p:nvPr>
        </p:nvSpPr>
        <p:spPr bwMode="auto">
          <a:xfrm>
            <a:off x="384175" y="1190625"/>
            <a:ext cx="8375650" cy="478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p>
            <a:pPr lvl="0"/>
            <a:endParaRPr lang="en-US" altLang="zh-CN"/>
          </a:p>
        </p:txBody>
      </p:sp>
      <p:sp>
        <p:nvSpPr>
          <p:cNvPr id="4" name="Holder 4"/>
          <p:cNvSpPr>
            <a:spLocks noGrp="1"/>
          </p:cNvSpPr>
          <p:nvPr>
            <p:ph type="ftr" sz="quarter" idx="5"/>
          </p:nvPr>
        </p:nvSpPr>
        <p:spPr>
          <a:xfrm>
            <a:off x="3108325" y="6378575"/>
            <a:ext cx="2927350" cy="342900"/>
          </a:xfrm>
          <a:prstGeom prst="rect">
            <a:avLst/>
          </a:prstGeom>
        </p:spPr>
        <p:txBody>
          <a:bodyPr wrap="square" lIns="0" tIns="0" rIns="0" bIns="0">
            <a:spAutoFit/>
          </a:bodyPr>
          <a:lstStyle>
            <a:lvl1pPr algn="ctr" eaLnBrk="1" fontAlgn="auto" hangingPunct="1">
              <a:spcBef>
                <a:spcPts val="0"/>
              </a:spcBef>
              <a:spcAft>
                <a:spcPts val="0"/>
              </a:spcAft>
              <a:defRPr>
                <a:solidFill>
                  <a:schemeClr val="tx1">
                    <a:tint val="75000"/>
                  </a:schemeClr>
                </a:solidFill>
                <a:latin typeface="+mn-lt"/>
              </a:defRPr>
            </a:lvl1pPr>
          </a:lstStyle>
          <a:p>
            <a:pPr>
              <a:defRPr/>
            </a:pPr>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8575"/>
            <a:ext cx="2103438" cy="342900"/>
          </a:xfrm>
          <a:prstGeom prst="rect">
            <a:avLst/>
          </a:prstGeom>
        </p:spPr>
        <p:txBody>
          <a:bodyPr wrap="square" lIns="0" tIns="0" rIns="0" bIns="0">
            <a:spAutoFit/>
          </a:bodyPr>
          <a:lstStyle>
            <a:lvl1pPr algn="l" eaLnBrk="1" fontAlgn="auto" hangingPunct="1">
              <a:spcBef>
                <a:spcPts val="0"/>
              </a:spcBef>
              <a:spcAft>
                <a:spcPts val="0"/>
              </a:spcAft>
              <a:defRPr>
                <a:solidFill>
                  <a:schemeClr val="tx1">
                    <a:tint val="75000"/>
                  </a:schemeClr>
                </a:solidFill>
                <a:latin typeface="+mn-lt"/>
              </a:defRPr>
            </a:lvl1pPr>
          </a:lstStyle>
          <a:p>
            <a:pPr>
              <a:defRPr/>
            </a:pPr>
            <a:fld id="{B36E25CC-90AE-2648-9642-15CD69DDED4D}" type="datetime1">
              <a:rPr lang="en-US"/>
              <a:pPr>
                <a:defRPr/>
              </a:pPr>
              <a:t>9/27/17</a:t>
            </a:fld>
            <a:endParaRPr lang="en-US"/>
          </a:p>
        </p:txBody>
      </p:sp>
      <p:sp>
        <p:nvSpPr>
          <p:cNvPr id="6" name="Holder 6"/>
          <p:cNvSpPr>
            <a:spLocks noGrp="1"/>
          </p:cNvSpPr>
          <p:nvPr>
            <p:ph type="sldNum" sz="quarter" idx="7"/>
          </p:nvPr>
        </p:nvSpPr>
        <p:spPr>
          <a:xfrm>
            <a:off x="6583363" y="6378575"/>
            <a:ext cx="2103437" cy="342900"/>
          </a:xfrm>
          <a:prstGeom prst="rect">
            <a:avLst/>
          </a:prstGeom>
        </p:spPr>
        <p:txBody>
          <a:bodyPr wrap="square" lIns="0" tIns="0" rIns="0" bIns="0">
            <a:spAutoFit/>
          </a:bodyPr>
          <a:lstStyle>
            <a:lvl1pPr algn="r" eaLnBrk="1" fontAlgn="auto" hangingPunct="1">
              <a:spcBef>
                <a:spcPts val="0"/>
              </a:spcBef>
              <a:spcAft>
                <a:spcPts val="0"/>
              </a:spcAft>
              <a:defRPr>
                <a:solidFill>
                  <a:schemeClr val="tx1">
                    <a:tint val="75000"/>
                  </a:schemeClr>
                </a:solidFill>
                <a:latin typeface="+mn-lt"/>
              </a:defRPr>
            </a:lvl1pPr>
          </a:lstStyle>
          <a:p>
            <a:pPr>
              <a:defRPr/>
            </a:pPr>
            <a:fld id="{D211443D-A89D-AE4B-B1D3-9CE04EE34F51}" type="slidenum">
              <a:rPr/>
              <a:pPr>
                <a:defRPr/>
              </a:pPr>
              <a:t>‹#›</a:t>
            </a:fld>
            <a:endParaRPr/>
          </a:p>
        </p:txBody>
      </p:sp>
    </p:spTree>
  </p:cSld>
  <p:clrMap bg1="lt1" tx1="dk1" bg2="lt2" tx2="dk2" accent1="accent1" accent2="accent2" accent3="accent3" accent4="accent4" accent5="accent5" accent6="accent6" hlink="hlink" folHlink="folHlink"/>
  <p:sldLayoutIdLst>
    <p:sldLayoutId id="2147483675" r:id="rId1"/>
    <p:sldLayoutId id="2147483678" r:id="rId2"/>
    <p:sldLayoutId id="2147483679" r:id="rId3"/>
    <p:sldLayoutId id="2147483676" r:id="rId4"/>
    <p:sldLayoutId id="2147483677" r:id="rId5"/>
  </p:sldLayoutIdLst>
  <p:hf sldNum="0" hdr="0" dt="0"/>
  <p:txStyles>
    <p:titleStyle>
      <a:lvl1pPr algn="ctr" rtl="0" eaLnBrk="0" fontAlgn="base" hangingPunct="0">
        <a:spcBef>
          <a:spcPct val="0"/>
        </a:spcBef>
        <a:spcAft>
          <a:spcPct val="0"/>
        </a:spcAft>
        <a:defRPr>
          <a:solidFill>
            <a:schemeClr val="tx2"/>
          </a:solidFill>
          <a:latin typeface="+mj-lt"/>
          <a:ea typeface="+mj-ea"/>
          <a:cs typeface="+mj-cs"/>
        </a:defRPr>
      </a:lvl1pPr>
      <a:lvl2pPr algn="ctr" rtl="0" eaLnBrk="0" fontAlgn="base" hangingPunct="0">
        <a:spcBef>
          <a:spcPct val="0"/>
        </a:spcBef>
        <a:spcAft>
          <a:spcPct val="0"/>
        </a:spcAft>
        <a:defRPr>
          <a:solidFill>
            <a:schemeClr val="tx2"/>
          </a:solidFill>
          <a:latin typeface="Calibri" charset="0"/>
        </a:defRPr>
      </a:lvl2pPr>
      <a:lvl3pPr algn="ctr" rtl="0" eaLnBrk="0" fontAlgn="base" hangingPunct="0">
        <a:spcBef>
          <a:spcPct val="0"/>
        </a:spcBef>
        <a:spcAft>
          <a:spcPct val="0"/>
        </a:spcAft>
        <a:defRPr>
          <a:solidFill>
            <a:schemeClr val="tx2"/>
          </a:solidFill>
          <a:latin typeface="Calibri" charset="0"/>
        </a:defRPr>
      </a:lvl3pPr>
      <a:lvl4pPr algn="ctr" rtl="0" eaLnBrk="0" fontAlgn="base" hangingPunct="0">
        <a:spcBef>
          <a:spcPct val="0"/>
        </a:spcBef>
        <a:spcAft>
          <a:spcPct val="0"/>
        </a:spcAft>
        <a:defRPr>
          <a:solidFill>
            <a:schemeClr val="tx2"/>
          </a:solidFill>
          <a:latin typeface="Calibri" charset="0"/>
        </a:defRPr>
      </a:lvl4pPr>
      <a:lvl5pPr algn="ctr" rtl="0" eaLnBrk="0" fontAlgn="base" hangingPunct="0">
        <a:spcBef>
          <a:spcPct val="0"/>
        </a:spcBef>
        <a:spcAft>
          <a:spcPct val="0"/>
        </a:spcAft>
        <a:defRPr>
          <a:solidFill>
            <a:schemeClr val="tx2"/>
          </a:solidFill>
          <a:latin typeface="Calibri" charset="0"/>
        </a:defRPr>
      </a:lvl5pPr>
      <a:lvl6pPr marL="457200" algn="ctr" rtl="0" eaLnBrk="0" fontAlgn="base" hangingPunct="0">
        <a:spcBef>
          <a:spcPct val="0"/>
        </a:spcBef>
        <a:spcAft>
          <a:spcPct val="0"/>
        </a:spcAft>
        <a:defRPr>
          <a:solidFill>
            <a:schemeClr val="tx2"/>
          </a:solidFill>
          <a:latin typeface="Calibri" charset="0"/>
        </a:defRPr>
      </a:lvl6pPr>
      <a:lvl7pPr marL="914400" algn="ctr" rtl="0" eaLnBrk="0" fontAlgn="base" hangingPunct="0">
        <a:spcBef>
          <a:spcPct val="0"/>
        </a:spcBef>
        <a:spcAft>
          <a:spcPct val="0"/>
        </a:spcAft>
        <a:defRPr>
          <a:solidFill>
            <a:schemeClr val="tx2"/>
          </a:solidFill>
          <a:latin typeface="Calibri" charset="0"/>
        </a:defRPr>
      </a:lvl7pPr>
      <a:lvl8pPr marL="1371600" algn="ctr" rtl="0" eaLnBrk="0" fontAlgn="base" hangingPunct="0">
        <a:spcBef>
          <a:spcPct val="0"/>
        </a:spcBef>
        <a:spcAft>
          <a:spcPct val="0"/>
        </a:spcAft>
        <a:defRPr>
          <a:solidFill>
            <a:schemeClr val="tx2"/>
          </a:solidFill>
          <a:latin typeface="Calibri" charset="0"/>
        </a:defRPr>
      </a:lvl8pPr>
      <a:lvl9pPr marL="1828800" algn="ctr" rtl="0" eaLnBrk="0" fontAlgn="base" hangingPunct="0">
        <a:spcBef>
          <a:spcPct val="0"/>
        </a:spcBef>
        <a:spcAft>
          <a:spcPct val="0"/>
        </a:spcAft>
        <a:defRPr>
          <a:solidFill>
            <a:schemeClr val="tx2"/>
          </a:solidFill>
          <a:latin typeface="Calibri" charset="0"/>
        </a:defRPr>
      </a:lvl9pPr>
    </p:titleStyle>
    <p:bodyStyle>
      <a:lvl1pPr algn="l" rtl="0" eaLnBrk="0" fontAlgn="base" hangingPunct="0">
        <a:spcBef>
          <a:spcPct val="20000"/>
        </a:spcBef>
        <a:spcAft>
          <a:spcPct val="0"/>
        </a:spcAft>
        <a:defRPr>
          <a:solidFill>
            <a:schemeClr val="tx1"/>
          </a:solidFill>
          <a:latin typeface="+mn-lt"/>
          <a:ea typeface="+mn-ea"/>
          <a:cs typeface="+mn-cs"/>
        </a:defRPr>
      </a:lvl1pPr>
      <a:lvl2pPr marL="457200" algn="l" rtl="0" eaLnBrk="0" fontAlgn="base" hangingPunct="0">
        <a:spcBef>
          <a:spcPct val="20000"/>
        </a:spcBef>
        <a:spcAft>
          <a:spcPct val="0"/>
        </a:spcAft>
        <a:defRPr>
          <a:solidFill>
            <a:schemeClr val="tx1"/>
          </a:solidFill>
          <a:latin typeface="+mn-lt"/>
          <a:ea typeface="+mn-ea"/>
          <a:cs typeface="+mn-cs"/>
        </a:defRPr>
      </a:lvl2pPr>
      <a:lvl3pPr marL="914400" algn="l" rtl="0" eaLnBrk="0" fontAlgn="base" hangingPunct="0">
        <a:spcBef>
          <a:spcPct val="20000"/>
        </a:spcBef>
        <a:spcAft>
          <a:spcPct val="0"/>
        </a:spcAft>
        <a:defRPr>
          <a:solidFill>
            <a:schemeClr val="tx1"/>
          </a:solidFill>
          <a:latin typeface="+mn-lt"/>
          <a:ea typeface="+mn-ea"/>
          <a:cs typeface="+mn-cs"/>
        </a:defRPr>
      </a:lvl3pPr>
      <a:lvl4pPr marL="1371600" algn="l" rtl="0" eaLnBrk="0" fontAlgn="base" hangingPunct="0">
        <a:spcBef>
          <a:spcPct val="20000"/>
        </a:spcBef>
        <a:spcAft>
          <a:spcPct val="0"/>
        </a:spcAft>
        <a:defRPr>
          <a:solidFill>
            <a:schemeClr val="tx1"/>
          </a:solidFill>
          <a:latin typeface="+mn-lt"/>
          <a:ea typeface="+mn-ea"/>
          <a:cs typeface="+mn-cs"/>
        </a:defRPr>
      </a:lvl4pPr>
      <a:lvl5pPr marL="1828800" algn="l" rtl="0" eaLnBrk="0" fontAlgn="base" hangingPunct="0">
        <a:spcBef>
          <a:spcPct val="20000"/>
        </a:spcBef>
        <a:spcAft>
          <a:spcPct val="0"/>
        </a:spcAft>
        <a:defRPr>
          <a:solidFill>
            <a:schemeClr val="tx1"/>
          </a:solidFill>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269875" y="328613"/>
            <a:ext cx="8797925" cy="862012"/>
          </a:xfrm>
        </p:spPr>
        <p:txBody>
          <a:bodyPr/>
          <a:lstStyle/>
          <a:p>
            <a:pPr eaLnBrk="1" hangingPunct="1"/>
            <a:r>
              <a:rPr lang="en-US" altLang="zh-CN" sz="2800">
                <a:solidFill>
                  <a:srgbClr val="FF0000"/>
                </a:solidFill>
                <a:latin typeface="Arial" charset="0"/>
                <a:ea typeface="Arial" charset="0"/>
                <a:cs typeface="Arial" charset="0"/>
              </a:rPr>
              <a:t>Chapter 10: Reliable Transmission Protocol for Underwater Acoustic Networks</a:t>
            </a:r>
          </a:p>
        </p:txBody>
      </p:sp>
      <p:pic>
        <p:nvPicPr>
          <p:cNvPr id="3" name="Picture 2"/>
          <p:cNvPicPr>
            <a:picLocks noChangeAspect="1"/>
          </p:cNvPicPr>
          <p:nvPr/>
        </p:nvPicPr>
        <p:blipFill>
          <a:blip r:embed="rId3"/>
          <a:stretch>
            <a:fillRect/>
          </a:stretch>
        </p:blipFill>
        <p:spPr>
          <a:xfrm>
            <a:off x="2349500" y="20320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10"/>
          </p:nvPr>
        </p:nvSpPr>
        <p:spPr>
          <a:xfrm>
            <a:off x="269875" y="5421313"/>
            <a:ext cx="8340725" cy="1262062"/>
          </a:xfrm>
        </p:spPr>
        <p:txBody>
          <a:bodyPr/>
          <a:lstStyle/>
          <a:p>
            <a:pPr>
              <a:defRPr/>
            </a:pPr>
            <a:r>
              <a:rPr lang="en-US" sz="1600" dirty="0">
                <a:solidFill>
                  <a:srgbClr val="FF0000"/>
                </a:solidFill>
              </a:rPr>
              <a:t>Computer and Network Security Essentials</a:t>
            </a:r>
          </a:p>
          <a:p>
            <a:pPr>
              <a:defRPr/>
            </a:pPr>
            <a:r>
              <a:rPr lang="en-US" sz="1600" dirty="0">
                <a:solidFill>
                  <a:srgbClr val="FF0000"/>
                </a:solidFill>
              </a:rPr>
              <a:t>Springer</a:t>
            </a:r>
          </a:p>
          <a:p>
            <a:pPr>
              <a:defRPr/>
            </a:pPr>
            <a:endParaRPr lang="en-US" sz="1600" dirty="0">
              <a:solidFill>
                <a:srgbClr val="FF0000"/>
              </a:solidFill>
            </a:endParaRPr>
          </a:p>
          <a:p>
            <a:pPr>
              <a:defRPr/>
            </a:pPr>
            <a:r>
              <a:rPr lang="en-US" sz="1600" dirty="0">
                <a:solidFill>
                  <a:srgbClr val="FF0000"/>
                </a:solidFill>
              </a:rPr>
              <a:t>Editor: Kevin Daimi</a:t>
            </a:r>
          </a:p>
          <a:p>
            <a:pPr>
              <a:defRPr/>
            </a:pPr>
            <a:r>
              <a:rPr lang="en-US" sz="1600" b="1" dirty="0">
                <a:solidFill>
                  <a:srgbClr val="FF0000"/>
                </a:solidFill>
              </a:rPr>
              <a:t>Associate Editors: Guillermo </a:t>
            </a:r>
            <a:r>
              <a:rPr lang="en-US" sz="1600" b="1" dirty="0" err="1">
                <a:solidFill>
                  <a:srgbClr val="FF0000"/>
                </a:solidFill>
              </a:rPr>
              <a:t>Francia</a:t>
            </a:r>
            <a:r>
              <a:rPr lang="en-US" sz="1600" b="1" dirty="0">
                <a:solidFill>
                  <a:srgbClr val="FF0000"/>
                </a:solidFill>
              </a:rPr>
              <a:t>, Levent </a:t>
            </a:r>
            <a:r>
              <a:rPr lang="en-US" sz="1600" b="1" dirty="0" err="1">
                <a:solidFill>
                  <a:srgbClr val="FF0000"/>
                </a:solidFill>
              </a:rPr>
              <a:t>Ertaul</a:t>
            </a:r>
            <a:r>
              <a:rPr lang="en-US" sz="1600" b="1" dirty="0">
                <a:solidFill>
                  <a:srgbClr val="FF0000"/>
                </a:solidFill>
              </a:rPr>
              <a:t>, Luis Hernández</a:t>
            </a:r>
            <a:r>
              <a:rPr lang="en-US" sz="1600" dirty="0"/>
              <a:t> </a:t>
            </a:r>
            <a:r>
              <a:rPr lang="en-US" sz="1600" b="1" dirty="0">
                <a:solidFill>
                  <a:srgbClr val="FF0000"/>
                </a:solidFill>
              </a:rPr>
              <a:t> </a:t>
            </a:r>
            <a:r>
              <a:rPr lang="en-US" sz="1600" b="1" dirty="0" err="1">
                <a:solidFill>
                  <a:srgbClr val="FF0000"/>
                </a:solidFill>
              </a:rPr>
              <a:t>Encinas</a:t>
            </a:r>
            <a:r>
              <a:rPr lang="en-US" sz="1600" b="1" dirty="0">
                <a:solidFill>
                  <a:srgbClr val="FF0000"/>
                </a:solidFill>
              </a:rPr>
              <a:t>, Eman El-Sheikh</a:t>
            </a:r>
          </a:p>
        </p:txBody>
      </p:sp>
      <p:sp>
        <p:nvSpPr>
          <p:cNvPr id="8196" name="TextBox 5"/>
          <p:cNvSpPr txBox="1">
            <a:spLocks noChangeArrowheads="1"/>
          </p:cNvSpPr>
          <p:nvPr/>
        </p:nvSpPr>
        <p:spPr bwMode="auto">
          <a:xfrm>
            <a:off x="2725738" y="1546225"/>
            <a:ext cx="3886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r>
              <a:rPr lang="en-CA" altLang="en-US" sz="2000">
                <a:solidFill>
                  <a:schemeClr val="bg1"/>
                </a:solidFill>
              </a:rPr>
              <a:t>Xiujuan Du, Meiju Li, and Keqin Li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object 2"/>
          <p:cNvSpPr>
            <a:spLocks noGrp="1"/>
          </p:cNvSpPr>
          <p:nvPr>
            <p:ph type="title"/>
          </p:nvPr>
        </p:nvSpPr>
        <p:spPr>
          <a:xfrm>
            <a:off x="1239838" y="301625"/>
            <a:ext cx="6664325" cy="768350"/>
          </a:xfrm>
        </p:spPr>
        <p:txBody>
          <a:bodyPr tIns="152400"/>
          <a:lstStyle/>
          <a:p>
            <a:pPr marL="125413" eaLnBrk="1" hangingPunct="1"/>
            <a:r>
              <a:rPr lang="en-US" altLang="zh-CN" sz="4000">
                <a:solidFill>
                  <a:srgbClr val="FF0000"/>
                </a:solidFill>
                <a:latin typeface="Arial" charset="0"/>
                <a:ea typeface="Arial" charset="0"/>
                <a:cs typeface="Arial" charset="0"/>
              </a:rPr>
              <a:t>RLT Encoding Graph</a:t>
            </a:r>
          </a:p>
        </p:txBody>
      </p:sp>
      <p:sp>
        <p:nvSpPr>
          <p:cNvPr id="26626"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2532" name="Rectangle 1"/>
          <p:cNvSpPr>
            <a:spLocks noChangeArrowheads="1"/>
          </p:cNvSpPr>
          <p:nvPr/>
        </p:nvSpPr>
        <p:spPr bwMode="auto">
          <a:xfrm>
            <a:off x="2362200" y="5791200"/>
            <a:ext cx="48768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algn="ctr">
              <a:defRPr/>
            </a:pPr>
            <a:r>
              <a:rPr lang="zh-CN" altLang="zh-CN" sz="2000" smtClean="0">
                <a:solidFill>
                  <a:schemeClr val="bg1"/>
                </a:solidFill>
                <a:latin typeface="Arial" charset="0"/>
                <a:ea typeface="Times" charset="0"/>
                <a:cs typeface="Times New Roman" charset="0"/>
              </a:rPr>
              <a:t>Fig. 4.1. Encoding graph of RLT code</a:t>
            </a:r>
            <a:endParaRPr lang="zh-CN" altLang="zh-CN" sz="56900" smtClean="0">
              <a:solidFill>
                <a:schemeClr val="bg1"/>
              </a:solidFill>
              <a:latin typeface="Arial" charset="0"/>
              <a:ea typeface="Times" charset="0"/>
              <a:cs typeface="Times New Roman" charset="0"/>
            </a:endParaRPr>
          </a:p>
        </p:txBody>
      </p:sp>
      <p:pic>
        <p:nvPicPr>
          <p:cNvPr id="26628" name="Picture 2" descr="C:\Users\DUXIUJ~1\AppData\Local\Temp\ksohtml\wps67BE.t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371600"/>
            <a:ext cx="7162800"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object 2"/>
          <p:cNvSpPr>
            <a:spLocks noGrp="1"/>
          </p:cNvSpPr>
          <p:nvPr>
            <p:ph type="title"/>
          </p:nvPr>
        </p:nvSpPr>
        <p:spPr>
          <a:xfrm>
            <a:off x="304800" y="-160338"/>
            <a:ext cx="8604250" cy="769938"/>
          </a:xfrm>
        </p:spPr>
        <p:txBody>
          <a:bodyPr tIns="152400"/>
          <a:lstStyle/>
          <a:p>
            <a:pPr marL="125413" eaLnBrk="1" hangingPunct="1"/>
            <a:r>
              <a:rPr lang="en-US" altLang="zh-CN" sz="4000">
                <a:solidFill>
                  <a:srgbClr val="FF0000"/>
                </a:solidFill>
                <a:latin typeface="Arial" charset="0"/>
                <a:ea typeface="Arial" charset="0"/>
                <a:cs typeface="Arial" charset="0"/>
              </a:rPr>
              <a:t>Encoding</a:t>
            </a:r>
          </a:p>
        </p:txBody>
      </p:sp>
      <p:sp>
        <p:nvSpPr>
          <p:cNvPr id="28674"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pic>
        <p:nvPicPr>
          <p:cNvPr id="28675"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09600"/>
            <a:ext cx="8132763" cy="606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Decoding</a:t>
            </a:r>
          </a:p>
        </p:txBody>
      </p:sp>
      <p:sp>
        <p:nvSpPr>
          <p:cNvPr id="30722"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pic>
        <p:nvPicPr>
          <p:cNvPr id="30723"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 y="2209800"/>
            <a:ext cx="89916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Degree Distribution</a:t>
            </a:r>
          </a:p>
        </p:txBody>
      </p:sp>
      <p:sp>
        <p:nvSpPr>
          <p:cNvPr id="32770"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pic>
        <p:nvPicPr>
          <p:cNvPr id="32771"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524000"/>
            <a:ext cx="6477000"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object 2"/>
          <p:cNvSpPr>
            <a:spLocks noGrp="1"/>
          </p:cNvSpPr>
          <p:nvPr>
            <p:ph type="title"/>
          </p:nvPr>
        </p:nvSpPr>
        <p:spPr>
          <a:xfrm>
            <a:off x="269875" y="0"/>
            <a:ext cx="8604250" cy="1384300"/>
          </a:xfrm>
        </p:spPr>
        <p:txBody>
          <a:bodyPr tIns="152400"/>
          <a:lstStyle/>
          <a:p>
            <a:pPr marL="125413" eaLnBrk="1" hangingPunct="1"/>
            <a:r>
              <a:rPr lang="en-US" altLang="zh-CN" sz="4000">
                <a:solidFill>
                  <a:srgbClr val="FF0000"/>
                </a:solidFill>
                <a:latin typeface="Arial" charset="0"/>
                <a:ea typeface="Arial" charset="0"/>
                <a:cs typeface="Arial" charset="0"/>
              </a:rPr>
              <a:t>Table 4.1. Decoding complexity comparison</a:t>
            </a:r>
          </a:p>
        </p:txBody>
      </p:sp>
      <p:pic>
        <p:nvPicPr>
          <p:cNvPr id="34818" name="图片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913" y="1676400"/>
            <a:ext cx="82581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object 2"/>
          <p:cNvSpPr>
            <a:spLocks noGrp="1"/>
          </p:cNvSpPr>
          <p:nvPr>
            <p:ph type="title"/>
          </p:nvPr>
        </p:nvSpPr>
        <p:spPr>
          <a:xfrm>
            <a:off x="304800" y="76200"/>
            <a:ext cx="8604250" cy="1384300"/>
          </a:xfrm>
        </p:spPr>
        <p:txBody>
          <a:bodyPr tIns="152400"/>
          <a:lstStyle/>
          <a:p>
            <a:pPr marL="125413" eaLnBrk="1" hangingPunct="1"/>
            <a:r>
              <a:rPr lang="en-US" altLang="zh-CN" sz="4000">
                <a:solidFill>
                  <a:srgbClr val="FF0000"/>
                </a:solidFill>
                <a:latin typeface="Arial" charset="0"/>
                <a:ea typeface="Arial" charset="0"/>
                <a:cs typeface="Arial" charset="0"/>
              </a:rPr>
              <a:t>RLT Code based Handshake-Free Reliable Transmission Protocol </a:t>
            </a:r>
          </a:p>
        </p:txBody>
      </p:sp>
      <p:sp>
        <p:nvSpPr>
          <p:cNvPr id="36866" name="object 3"/>
          <p:cNvSpPr txBox="1">
            <a:spLocks noChangeArrowheads="1"/>
          </p:cNvSpPr>
          <p:nvPr/>
        </p:nvSpPr>
        <p:spPr bwMode="auto">
          <a:xfrm>
            <a:off x="152400" y="2133600"/>
            <a:ext cx="860425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buFont typeface="Wingdings" charset="2"/>
              <a:buChar char=""/>
            </a:pPr>
            <a:r>
              <a:rPr lang="en-US" altLang="zh-CN" sz="2000">
                <a:solidFill>
                  <a:srgbClr val="FFFFFF"/>
                </a:solidFill>
                <a:latin typeface="Arial" charset="0"/>
                <a:ea typeface="Arial" charset="0"/>
                <a:cs typeface="Arial" charset="0"/>
              </a:rPr>
              <a:t>In the RCHF MAC solution, a source node first groups input packets into blocks of size k (i.e., there are input packets in a block). Then, the source node encodes the k packets, and sends the encoded packets to the next hop. When k is equal to 50, the minimum time interval for transmitting a block between two neighbor nodes is approximately 60 s, which is in compliance with the requirements of the limited transmission time between two neighbor nodes in dynamic UANs. By setting the block size k appropriately, RCHF can control the transmission time, allowing the receiver to be able to receive sufficient encoded packets to reconstruct the original block even when the nodes are moving. Application data are transferred from a source node to a sink node block by block and each block is forwarded via RLT coding hop-by-hop. </a:t>
            </a:r>
            <a:endParaRPr lang="en-US" altLang="zh-CN" sz="2000">
              <a:latin typeface="Arial" charset="0"/>
              <a:ea typeface="Arial" charset="0"/>
              <a:cs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Two Transmission Constraints</a:t>
            </a:r>
          </a:p>
        </p:txBody>
      </p:sp>
      <p:pic>
        <p:nvPicPr>
          <p:cNvPr id="38914"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25" y="1752600"/>
            <a:ext cx="91503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00" y="1981200"/>
            <a:ext cx="91630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object 2"/>
          <p:cNvSpPr>
            <a:spLocks noGrp="1"/>
          </p:cNvSpPr>
          <p:nvPr>
            <p:ph type="title"/>
          </p:nvPr>
        </p:nvSpPr>
        <p:spPr>
          <a:xfrm>
            <a:off x="304800" y="76200"/>
            <a:ext cx="8604250" cy="1384300"/>
          </a:xfrm>
        </p:spPr>
        <p:txBody>
          <a:bodyPr tIns="152400"/>
          <a:lstStyle/>
          <a:p>
            <a:pPr marL="125413" eaLnBrk="1" hangingPunct="1"/>
            <a:r>
              <a:rPr lang="en-US" altLang="zh-CN" sz="4000">
                <a:solidFill>
                  <a:srgbClr val="FF0000"/>
                </a:solidFill>
                <a:latin typeface="Arial" charset="0"/>
                <a:ea typeface="Arial" charset="0"/>
                <a:cs typeface="Arial" charset="0"/>
              </a:rPr>
              <a:t>RLT Code based Handshake-Free Reliable Transmission Protocol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object 2"/>
          <p:cNvSpPr>
            <a:spLocks noGrp="1"/>
          </p:cNvSpPr>
          <p:nvPr>
            <p:ph type="title"/>
          </p:nvPr>
        </p:nvSpPr>
        <p:spPr>
          <a:xfrm>
            <a:off x="304800" y="76200"/>
            <a:ext cx="8604250" cy="1384300"/>
          </a:xfrm>
        </p:spPr>
        <p:txBody>
          <a:bodyPr tIns="152400"/>
          <a:lstStyle/>
          <a:p>
            <a:pPr marL="125413" eaLnBrk="1" hangingPunct="1"/>
            <a:r>
              <a:rPr lang="en-US" altLang="zh-CN" sz="4000">
                <a:solidFill>
                  <a:srgbClr val="FF0000"/>
                </a:solidFill>
                <a:latin typeface="Arial" charset="0"/>
                <a:ea typeface="Arial" charset="0"/>
                <a:cs typeface="Arial" charset="0"/>
              </a:rPr>
              <a:t>RLT Code based Handshake-Free Reliable Transmission Protocol </a:t>
            </a:r>
          </a:p>
        </p:txBody>
      </p:sp>
      <p:pic>
        <p:nvPicPr>
          <p:cNvPr id="43010" name="图片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981200"/>
            <a:ext cx="9144000"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图片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030663"/>
            <a:ext cx="9144000"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object 2"/>
          <p:cNvSpPr>
            <a:spLocks noGrp="1"/>
          </p:cNvSpPr>
          <p:nvPr>
            <p:ph type="title"/>
          </p:nvPr>
        </p:nvSpPr>
        <p:spPr>
          <a:xfrm>
            <a:off x="269875" y="328613"/>
            <a:ext cx="8604250" cy="1385887"/>
          </a:xfrm>
        </p:spPr>
        <p:txBody>
          <a:bodyPr tIns="152400"/>
          <a:lstStyle/>
          <a:p>
            <a:pPr marL="125413" eaLnBrk="1" hangingPunct="1"/>
            <a:r>
              <a:rPr lang="en-US" altLang="zh-CN" sz="4000">
                <a:solidFill>
                  <a:srgbClr val="FF0000"/>
                </a:solidFill>
                <a:latin typeface="Arial" charset="0"/>
                <a:ea typeface="Arial" charset="0"/>
                <a:cs typeface="Arial" charset="0"/>
              </a:rPr>
              <a:t>State-Based Handshake-Free Media Access Control</a:t>
            </a:r>
          </a:p>
        </p:txBody>
      </p:sp>
      <p:sp>
        <p:nvSpPr>
          <p:cNvPr id="45058" name="object 3"/>
          <p:cNvSpPr txBox="1">
            <a:spLocks noChangeArrowheads="1"/>
          </p:cNvSpPr>
          <p:nvPr/>
        </p:nvSpPr>
        <p:spPr bwMode="auto">
          <a:xfrm>
            <a:off x="269875" y="1905000"/>
            <a:ext cx="860425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pPr>
            <a:r>
              <a:rPr lang="en-US" altLang="zh-CN" sz="2800">
                <a:solidFill>
                  <a:srgbClr val="FFFFFF"/>
                </a:solidFill>
                <a:latin typeface="Arial" charset="0"/>
                <a:ea typeface="Arial" charset="0"/>
                <a:cs typeface="Arial" charset="0"/>
              </a:rPr>
              <a:t>Each node maintains one dynamic neighbor table that includes a state field containing the real-time state of neighbor nodes as shown in Table 4.2</a:t>
            </a:r>
            <a:endParaRPr lang="en-US" altLang="zh-CN" sz="2800">
              <a:latin typeface="Arial" charset="0"/>
              <a:ea typeface="Arial" charset="0"/>
              <a:cs typeface="Arial" charset="0"/>
            </a:endParaRPr>
          </a:p>
        </p:txBody>
      </p:sp>
      <p:graphicFrame>
        <p:nvGraphicFramePr>
          <p:cNvPr id="8" name="表格 7"/>
          <p:cNvGraphicFramePr>
            <a:graphicFrameLocks noGrp="1"/>
          </p:cNvGraphicFramePr>
          <p:nvPr/>
        </p:nvGraphicFramePr>
        <p:xfrm>
          <a:off x="914400" y="3387725"/>
          <a:ext cx="7273925" cy="2468563"/>
        </p:xfrm>
        <a:graphic>
          <a:graphicData uri="http://schemas.openxmlformats.org/drawingml/2006/table">
            <a:tbl>
              <a:tblPr>
                <a:tableStyleId>{5C22544A-7EE6-4342-B048-85BDC9FD1C3A}</a:tableStyleId>
              </a:tblPr>
              <a:tblGrid>
                <a:gridCol w="1483266"/>
                <a:gridCol w="5790659"/>
              </a:tblGrid>
              <a:tr h="493713">
                <a:tc>
                  <a:txBody>
                    <a:bodyPr/>
                    <a:lstStyle/>
                    <a:p>
                      <a:pPr marL="0" marR="0" indent="0" algn="ctr" fontAlgn="base" hangingPunct="0">
                        <a:lnSpc>
                          <a:spcPts val="1300"/>
                        </a:lnSpc>
                        <a:spcBef>
                          <a:spcPts val="0"/>
                        </a:spcBef>
                        <a:spcAft>
                          <a:spcPts val="0"/>
                        </a:spcAft>
                      </a:pPr>
                      <a:r>
                        <a:rPr lang="en-US" sz="2400" dirty="0">
                          <a:effectLst/>
                        </a:rPr>
                        <a:t>Value</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c>
                  <a:txBody>
                    <a:bodyPr/>
                    <a:lstStyle/>
                    <a:p>
                      <a:pPr marL="0" marR="0" indent="0" algn="ctr" fontAlgn="base" hangingPunct="0">
                        <a:lnSpc>
                          <a:spcPts val="1300"/>
                        </a:lnSpc>
                        <a:spcBef>
                          <a:spcPts val="0"/>
                        </a:spcBef>
                        <a:spcAft>
                          <a:spcPts val="0"/>
                        </a:spcAft>
                      </a:pPr>
                      <a:r>
                        <a:rPr lang="en-US" sz="2400" dirty="0">
                          <a:effectLst/>
                        </a:rPr>
                        <a:t>State</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r>
              <a:tr h="493713">
                <a:tc>
                  <a:txBody>
                    <a:bodyPr/>
                    <a:lstStyle/>
                    <a:p>
                      <a:pPr marL="0" marR="0" indent="0" algn="ctr" fontAlgn="base" hangingPunct="0">
                        <a:lnSpc>
                          <a:spcPts val="1300"/>
                        </a:lnSpc>
                        <a:spcBef>
                          <a:spcPts val="0"/>
                        </a:spcBef>
                        <a:spcAft>
                          <a:spcPts val="0"/>
                        </a:spcAft>
                      </a:pPr>
                      <a:r>
                        <a:rPr lang="en-US" altLang="zh-CN" sz="2400" dirty="0">
                          <a:effectLst/>
                        </a:rPr>
                        <a:t>0</a:t>
                      </a:r>
                      <a:endParaRPr lang="zh-CN" alt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c>
                  <a:txBody>
                    <a:bodyPr/>
                    <a:lstStyle/>
                    <a:p>
                      <a:pPr marL="0" marR="0" indent="0" algn="ctr" fontAlgn="base" hangingPunct="0">
                        <a:lnSpc>
                          <a:spcPts val="1300"/>
                        </a:lnSpc>
                        <a:spcBef>
                          <a:spcPts val="0"/>
                        </a:spcBef>
                        <a:spcAft>
                          <a:spcPts val="0"/>
                        </a:spcAft>
                      </a:pPr>
                      <a:r>
                        <a:rPr lang="en-US" sz="2400" dirty="0">
                          <a:effectLst/>
                        </a:rPr>
                        <a:t>sending state</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r>
              <a:tr h="493713">
                <a:tc>
                  <a:txBody>
                    <a:bodyPr/>
                    <a:lstStyle/>
                    <a:p>
                      <a:pPr marL="0" marR="0" indent="0" algn="ctr" fontAlgn="base" hangingPunct="0">
                        <a:lnSpc>
                          <a:spcPts val="1300"/>
                        </a:lnSpc>
                        <a:spcBef>
                          <a:spcPts val="0"/>
                        </a:spcBef>
                        <a:spcAft>
                          <a:spcPts val="0"/>
                        </a:spcAft>
                      </a:pPr>
                      <a:r>
                        <a:rPr lang="en-US" altLang="zh-CN" sz="2400">
                          <a:effectLst/>
                        </a:rPr>
                        <a:t>1</a:t>
                      </a:r>
                      <a:endParaRPr lang="zh-CN" altLang="en-US" sz="200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c>
                  <a:txBody>
                    <a:bodyPr/>
                    <a:lstStyle/>
                    <a:p>
                      <a:pPr marL="0" marR="0" indent="0" algn="ctr" fontAlgn="base" hangingPunct="0">
                        <a:lnSpc>
                          <a:spcPts val="1300"/>
                        </a:lnSpc>
                        <a:spcBef>
                          <a:spcPts val="0"/>
                        </a:spcBef>
                        <a:spcAft>
                          <a:spcPts val="0"/>
                        </a:spcAft>
                      </a:pPr>
                      <a:r>
                        <a:rPr lang="en-US" sz="2400" dirty="0">
                          <a:effectLst/>
                        </a:rPr>
                        <a:t>receiving frame from other nodes</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r>
              <a:tr h="493713">
                <a:tc>
                  <a:txBody>
                    <a:bodyPr/>
                    <a:lstStyle/>
                    <a:p>
                      <a:pPr marL="0" marR="0" indent="0" algn="ctr" fontAlgn="base" hangingPunct="0">
                        <a:lnSpc>
                          <a:spcPts val="1300"/>
                        </a:lnSpc>
                        <a:spcBef>
                          <a:spcPts val="0"/>
                        </a:spcBef>
                        <a:spcAft>
                          <a:spcPts val="0"/>
                        </a:spcAft>
                      </a:pPr>
                      <a:r>
                        <a:rPr lang="en-US" altLang="zh-CN" sz="2400">
                          <a:effectLst/>
                        </a:rPr>
                        <a:t>2</a:t>
                      </a:r>
                      <a:endParaRPr lang="zh-CN" altLang="en-US" sz="200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c>
                  <a:txBody>
                    <a:bodyPr/>
                    <a:lstStyle/>
                    <a:p>
                      <a:pPr marL="0" marR="0" indent="0" algn="ctr" fontAlgn="base" hangingPunct="0">
                        <a:lnSpc>
                          <a:spcPts val="1300"/>
                        </a:lnSpc>
                        <a:spcBef>
                          <a:spcPts val="0"/>
                        </a:spcBef>
                        <a:spcAft>
                          <a:spcPts val="0"/>
                        </a:spcAft>
                      </a:pPr>
                      <a:r>
                        <a:rPr lang="en-US" sz="2400" dirty="0">
                          <a:effectLst/>
                        </a:rPr>
                        <a:t>unknown state</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r>
              <a:tr h="493713">
                <a:tc>
                  <a:txBody>
                    <a:bodyPr/>
                    <a:lstStyle/>
                    <a:p>
                      <a:pPr marL="0" marR="0" indent="0" algn="ctr" fontAlgn="base" hangingPunct="0">
                        <a:lnSpc>
                          <a:spcPts val="1300"/>
                        </a:lnSpc>
                        <a:spcBef>
                          <a:spcPts val="0"/>
                        </a:spcBef>
                        <a:spcAft>
                          <a:spcPts val="0"/>
                        </a:spcAft>
                      </a:pPr>
                      <a:r>
                        <a:rPr lang="en-US" altLang="zh-CN" sz="2400">
                          <a:effectLst/>
                        </a:rPr>
                        <a:t>3</a:t>
                      </a:r>
                      <a:endParaRPr lang="zh-CN" altLang="en-US" sz="200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c>
                  <a:txBody>
                    <a:bodyPr/>
                    <a:lstStyle/>
                    <a:p>
                      <a:pPr marL="0" marR="0" indent="0" algn="ctr" fontAlgn="base" hangingPunct="0">
                        <a:lnSpc>
                          <a:spcPts val="1300"/>
                        </a:lnSpc>
                        <a:spcBef>
                          <a:spcPts val="0"/>
                        </a:spcBef>
                        <a:spcAft>
                          <a:spcPts val="0"/>
                        </a:spcAft>
                      </a:pPr>
                      <a:r>
                        <a:rPr lang="en-US" sz="2400" dirty="0">
                          <a:effectLst/>
                        </a:rPr>
                        <a:t>transmission-avoidance</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marL="68583" marR="68583" marT="45735" marB="45735" anchor="ctr"/>
                </a:tc>
              </a:tr>
            </a:tbl>
          </a:graphicData>
        </a:graphic>
      </p:graphicFrame>
      <p:sp>
        <p:nvSpPr>
          <p:cNvPr id="45079" name="矩形 8"/>
          <p:cNvSpPr>
            <a:spLocks noChangeArrowheads="1"/>
          </p:cNvSpPr>
          <p:nvPr/>
        </p:nvSpPr>
        <p:spPr bwMode="auto">
          <a:xfrm>
            <a:off x="685800" y="6048375"/>
            <a:ext cx="76962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50813">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eaLnBrk="1">
              <a:lnSpc>
                <a:spcPts val="1300"/>
              </a:lnSpc>
              <a:spcBef>
                <a:spcPts val="1200"/>
              </a:spcBef>
              <a:spcAft>
                <a:spcPts val="600"/>
              </a:spcAft>
            </a:pPr>
            <a:r>
              <a:rPr lang="en-US" altLang="zh-CN" sz="2400" b="1">
                <a:solidFill>
                  <a:schemeClr val="bg1"/>
                </a:solidFill>
                <a:latin typeface="Times" charset="0"/>
                <a:cs typeface="Times New Roman" charset="0"/>
              </a:rPr>
              <a:t>Table 4.2</a:t>
            </a:r>
            <a:r>
              <a:rPr lang="en-US" altLang="zh-CN" sz="1200" b="1">
                <a:solidFill>
                  <a:schemeClr val="bg1"/>
                </a:solidFill>
                <a:latin typeface="Times" charset="0"/>
                <a:cs typeface="Times New Roman" charset="0"/>
              </a:rPr>
              <a:t>.</a:t>
            </a:r>
            <a:r>
              <a:rPr lang="en-US" altLang="zh-CN" sz="2400" b="1">
                <a:solidFill>
                  <a:schemeClr val="bg1"/>
                </a:solidFill>
                <a:latin typeface="Times" charset="0"/>
                <a:cs typeface="Times New Roman" charset="0"/>
              </a:rPr>
              <a:t> </a:t>
            </a:r>
            <a:r>
              <a:rPr lang="en-US" altLang="zh-CN" sz="2400" b="1">
                <a:solidFill>
                  <a:schemeClr val="bg1"/>
                </a:solidFill>
                <a:latin typeface="宋体" charset="-122"/>
                <a:cs typeface="Times New Roman" charset="0"/>
              </a:rPr>
              <a:t>The state table</a:t>
            </a:r>
            <a:r>
              <a:rPr lang="en-US" altLang="zh-CN" sz="2400" b="1">
                <a:solidFill>
                  <a:schemeClr val="bg1"/>
                </a:solidFill>
                <a:latin typeface="Times" charset="0"/>
                <a:cs typeface="Times New Roman" charset="0"/>
              </a:rPr>
              <a:t> </a:t>
            </a:r>
            <a:r>
              <a:rPr lang="en-US" altLang="zh-CN" sz="2400" b="1">
                <a:solidFill>
                  <a:schemeClr val="bg1"/>
                </a:solidFill>
                <a:latin typeface="宋体" charset="-122"/>
                <a:cs typeface="Times New Roman" charset="0"/>
              </a:rPr>
              <a:t>of neighbor nodes</a:t>
            </a:r>
            <a:endParaRPr lang="en-US" altLang="zh-CN" sz="2400">
              <a:solidFill>
                <a:schemeClr val="bg1"/>
              </a:solidFill>
              <a:latin typeface="Times" charset="0"/>
              <a:cs typeface="Times New Roman"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object 2"/>
          <p:cNvSpPr txBox="1">
            <a:spLocks noChangeArrowheads="1"/>
          </p:cNvSpPr>
          <p:nvPr/>
        </p:nvSpPr>
        <p:spPr bwMode="auto">
          <a:xfrm>
            <a:off x="431800" y="1554163"/>
            <a:ext cx="8228013"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527050" algn="l"/>
              </a:tabLst>
              <a:defRPr>
                <a:solidFill>
                  <a:schemeClr val="tx1"/>
                </a:solidFill>
                <a:latin typeface="Calibri" charset="0"/>
              </a:defRPr>
            </a:lvl1pPr>
            <a:lvl2pPr marL="742950" indent="-285750">
              <a:tabLst>
                <a:tab pos="527050" algn="l"/>
              </a:tabLst>
              <a:defRPr>
                <a:solidFill>
                  <a:schemeClr val="tx1"/>
                </a:solidFill>
                <a:latin typeface="Calibri" charset="0"/>
              </a:defRPr>
            </a:lvl2pPr>
            <a:lvl3pPr marL="1143000" indent="-228600">
              <a:tabLst>
                <a:tab pos="527050" algn="l"/>
              </a:tabLst>
              <a:defRPr>
                <a:solidFill>
                  <a:schemeClr val="tx1"/>
                </a:solidFill>
                <a:latin typeface="Calibri" charset="0"/>
              </a:defRPr>
            </a:lvl3pPr>
            <a:lvl4pPr marL="1600200" indent="-228600">
              <a:tabLst>
                <a:tab pos="527050" algn="l"/>
              </a:tabLst>
              <a:defRPr>
                <a:solidFill>
                  <a:schemeClr val="tx1"/>
                </a:solidFill>
                <a:latin typeface="Calibri" charset="0"/>
              </a:defRPr>
            </a:lvl4pPr>
            <a:lvl5pPr marL="2057400" indent="-228600">
              <a:tabLst>
                <a:tab pos="527050" algn="l"/>
              </a:tabLst>
              <a:defRPr>
                <a:solidFill>
                  <a:schemeClr val="tx1"/>
                </a:solidFill>
                <a:latin typeface="Calibri" charset="0"/>
              </a:defRPr>
            </a:lvl5pPr>
            <a:lvl6pPr marL="2514600" indent="-228600" eaLnBrk="0" fontAlgn="base" hangingPunct="0">
              <a:spcBef>
                <a:spcPct val="0"/>
              </a:spcBef>
              <a:spcAft>
                <a:spcPct val="0"/>
              </a:spcAft>
              <a:tabLst>
                <a:tab pos="527050" algn="l"/>
              </a:tabLst>
              <a:defRPr>
                <a:solidFill>
                  <a:schemeClr val="tx1"/>
                </a:solidFill>
                <a:latin typeface="Calibri" charset="0"/>
              </a:defRPr>
            </a:lvl6pPr>
            <a:lvl7pPr marL="2971800" indent="-228600" eaLnBrk="0" fontAlgn="base" hangingPunct="0">
              <a:spcBef>
                <a:spcPct val="0"/>
              </a:spcBef>
              <a:spcAft>
                <a:spcPct val="0"/>
              </a:spcAft>
              <a:tabLst>
                <a:tab pos="527050" algn="l"/>
              </a:tabLst>
              <a:defRPr>
                <a:solidFill>
                  <a:schemeClr val="tx1"/>
                </a:solidFill>
                <a:latin typeface="Calibri" charset="0"/>
              </a:defRPr>
            </a:lvl7pPr>
            <a:lvl8pPr marL="3429000" indent="-228600" eaLnBrk="0" fontAlgn="base" hangingPunct="0">
              <a:spcBef>
                <a:spcPct val="0"/>
              </a:spcBef>
              <a:spcAft>
                <a:spcPct val="0"/>
              </a:spcAft>
              <a:tabLst>
                <a:tab pos="527050" algn="l"/>
              </a:tabLst>
              <a:defRPr>
                <a:solidFill>
                  <a:schemeClr val="tx1"/>
                </a:solidFill>
                <a:latin typeface="Calibri" charset="0"/>
              </a:defRPr>
            </a:lvl8pPr>
            <a:lvl9pPr marL="3886200" indent="-228600" eaLnBrk="0" fontAlgn="base" hangingPunct="0">
              <a:spcBef>
                <a:spcPct val="0"/>
              </a:spcBef>
              <a:spcAft>
                <a:spcPct val="0"/>
              </a:spcAft>
              <a:tabLst>
                <a:tab pos="527050" algn="l"/>
              </a:tabLst>
              <a:defRPr>
                <a:solidFill>
                  <a:schemeClr val="tx1"/>
                </a:solidFill>
                <a:latin typeface="Calibri" charset="0"/>
              </a:defRPr>
            </a:lvl9pPr>
          </a:lstStyle>
          <a:p>
            <a:pPr algn="just" eaLnBrk="1" hangingPunct="1">
              <a:buClr>
                <a:srgbClr val="DF773B"/>
              </a:buClr>
              <a:buFont typeface="Wingdings" charset="2"/>
              <a:buChar char="q"/>
            </a:pPr>
            <a:r>
              <a:rPr lang="en-US" altLang="zh-CN" sz="2400">
                <a:solidFill>
                  <a:srgbClr val="FFFFFF"/>
                </a:solidFill>
                <a:latin typeface="Arial" charset="0"/>
                <a:ea typeface="Arial" charset="0"/>
                <a:cs typeface="Arial" charset="0"/>
              </a:rPr>
              <a:t>Underwater Acoustic Networks (UANs) use acoustic communication and are characterized by limited bandwidth capacity, high energy consumption, long propagation delay, which cause the traditional protocols designed for radio channels to be either inapplicable or to be inefficient for UANs. The chapter introduces a three-layer protocol architecture for UANs which is Micro-ANP. Based on Micro-ANP architecture and Recursive LT (RLT) code, a handshake-free reliable transmission mechanism is presented in detail.</a:t>
            </a:r>
            <a:endParaRPr lang="en-US" altLang="zh-CN" sz="2400">
              <a:latin typeface="Arial" charset="0"/>
              <a:ea typeface="Arial" charset="0"/>
              <a:cs typeface="Arial" charset="0"/>
            </a:endParaRPr>
          </a:p>
        </p:txBody>
      </p:sp>
      <p:sp>
        <p:nvSpPr>
          <p:cNvPr id="10242" name="object 3"/>
          <p:cNvSpPr txBox="1">
            <a:spLocks noChangeArrowheads="1"/>
          </p:cNvSpPr>
          <p:nvPr/>
        </p:nvSpPr>
        <p:spPr bwMode="auto">
          <a:xfrm>
            <a:off x="431800" y="709613"/>
            <a:ext cx="787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eaLnBrk="1" hangingPunct="1"/>
            <a:r>
              <a:rPr lang="en-US" altLang="zh-CN" sz="4000" b="1">
                <a:solidFill>
                  <a:srgbClr val="FF0000"/>
                </a:solidFill>
                <a:latin typeface="Arial" charset="0"/>
                <a:ea typeface="Arial" charset="0"/>
                <a:cs typeface="Arial" charset="0"/>
              </a:rPr>
              <a:t>Abstract</a:t>
            </a:r>
          </a:p>
        </p:txBody>
      </p:sp>
      <p:sp>
        <p:nvSpPr>
          <p:cNvPr id="10243" name="object 4"/>
          <p:cNvSpPr>
            <a:spLocks/>
          </p:cNvSpPr>
          <p:nvPr/>
        </p:nvSpPr>
        <p:spPr bwMode="auto">
          <a:xfrm>
            <a:off x="8609013" y="6627813"/>
            <a:ext cx="55562" cy="85725"/>
          </a:xfrm>
          <a:custGeom>
            <a:avLst/>
            <a:gdLst>
              <a:gd name="T0" fmla="*/ 47515 w 55245"/>
              <a:gd name="T1" fmla="*/ 66713 h 85725"/>
              <a:gd name="T2" fmla="*/ 30526 w 55245"/>
              <a:gd name="T3" fmla="*/ 66713 h 85725"/>
              <a:gd name="T4" fmla="*/ 30526 w 55245"/>
              <a:gd name="T5" fmla="*/ 85483 h 85725"/>
              <a:gd name="T6" fmla="*/ 47515 w 55245"/>
              <a:gd name="T7" fmla="*/ 85483 h 85725"/>
              <a:gd name="T8" fmla="*/ 47515 w 55245"/>
              <a:gd name="T9" fmla="*/ 66713 h 85725"/>
              <a:gd name="T10" fmla="*/ 47515 w 55245"/>
              <a:gd name="T11" fmla="*/ 0 h 85725"/>
              <a:gd name="T12" fmla="*/ 39978 w 55245"/>
              <a:gd name="T13" fmla="*/ 0 h 85725"/>
              <a:gd name="T14" fmla="*/ 0 w 55245"/>
              <a:gd name="T15" fmla="*/ 53924 h 85725"/>
              <a:gd name="T16" fmla="*/ 0 w 55245"/>
              <a:gd name="T17" fmla="*/ 66713 h 85725"/>
              <a:gd name="T18" fmla="*/ 55307 w 55245"/>
              <a:gd name="T19" fmla="*/ 66713 h 85725"/>
              <a:gd name="T20" fmla="*/ 55307 w 55245"/>
              <a:gd name="T21" fmla="*/ 53924 h 85725"/>
              <a:gd name="T22" fmla="*/ 6003 w 55245"/>
              <a:gd name="T23" fmla="*/ 53924 h 85725"/>
              <a:gd name="T24" fmla="*/ 30526 w 55245"/>
              <a:gd name="T25" fmla="*/ 20878 h 85725"/>
              <a:gd name="T26" fmla="*/ 47515 w 55245"/>
              <a:gd name="T27" fmla="*/ 20878 h 85725"/>
              <a:gd name="T28" fmla="*/ 47515 w 55245"/>
              <a:gd name="T29" fmla="*/ 0 h 85725"/>
              <a:gd name="T30" fmla="*/ 47515 w 55245"/>
              <a:gd name="T31" fmla="*/ 20878 h 85725"/>
              <a:gd name="T32" fmla="*/ 30526 w 55245"/>
              <a:gd name="T33" fmla="*/ 20878 h 85725"/>
              <a:gd name="T34" fmla="*/ 30526 w 55245"/>
              <a:gd name="T35" fmla="*/ 53924 h 85725"/>
              <a:gd name="T36" fmla="*/ 47515 w 55245"/>
              <a:gd name="T37" fmla="*/ 53924 h 85725"/>
              <a:gd name="T38" fmla="*/ 47515 w 55245"/>
              <a:gd name="T39" fmla="*/ 20878 h 85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object 3"/>
          <p:cNvSpPr txBox="1">
            <a:spLocks noChangeArrowheads="1"/>
          </p:cNvSpPr>
          <p:nvPr/>
        </p:nvSpPr>
        <p:spPr bwMode="auto">
          <a:xfrm>
            <a:off x="152400" y="1981200"/>
            <a:ext cx="8586788" cy="344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buFont typeface="Wingdings" charset="2"/>
              <a:buChar char=""/>
            </a:pPr>
            <a:r>
              <a:rPr lang="en-US" altLang="zh-CN" sz="2800">
                <a:solidFill>
                  <a:srgbClr val="FFFFFF"/>
                </a:solidFill>
                <a:latin typeface="Arial" charset="0"/>
                <a:ea typeface="Arial" charset="0"/>
                <a:cs typeface="Arial" charset="0"/>
              </a:rPr>
              <a:t>When a node has packets to send, it searches the neighbor table for the state field of the intended receiver. If the state is “0” or “1”, it will delay delivery until the state is greater than one; otherwise, the node becomes a sender, switches into the transmission phase and starts to deliver frames. The pseudocode for sending packets is omitted.</a:t>
            </a:r>
            <a:endParaRPr lang="en-US" altLang="zh-CN" sz="2800">
              <a:latin typeface="Arial" charset="0"/>
              <a:ea typeface="Arial" charset="0"/>
              <a:cs typeface="Arial" charset="0"/>
            </a:endParaRPr>
          </a:p>
        </p:txBody>
      </p:sp>
      <p:sp>
        <p:nvSpPr>
          <p:cNvPr id="11" name="object 2"/>
          <p:cNvSpPr txBox="1">
            <a:spLocks/>
          </p:cNvSpPr>
          <p:nvPr/>
        </p:nvSpPr>
        <p:spPr>
          <a:xfrm>
            <a:off x="269875" y="328613"/>
            <a:ext cx="8604250" cy="1385887"/>
          </a:xfrm>
          <a:prstGeom prst="rect">
            <a:avLst/>
          </a:prstGeom>
        </p:spPr>
        <p:txBody>
          <a:bodyPr lIns="0" tIns="152400" rIns="0" bIns="0">
            <a:spAutoFit/>
          </a:bodyPr>
          <a:lstStyle>
            <a:lvl1pPr>
              <a:defRPr sz="3600" b="0" i="0">
                <a:solidFill>
                  <a:schemeClr val="bg1"/>
                </a:solidFill>
                <a:latin typeface="Arial"/>
                <a:ea typeface="+mj-ea"/>
                <a:cs typeface="Arial"/>
              </a:defRPr>
            </a:lvl1pPr>
          </a:lstStyle>
          <a:p>
            <a:pPr marL="125730" algn="ctr" eaLnBrk="1" fontAlgn="auto" hangingPunct="1">
              <a:spcBef>
                <a:spcPts val="0"/>
              </a:spcBef>
              <a:spcAft>
                <a:spcPts val="0"/>
              </a:spcAft>
              <a:defRPr/>
            </a:pPr>
            <a:r>
              <a:rPr lang="en-US" sz="4000" kern="0" spc="-20" smtClean="0">
                <a:solidFill>
                  <a:srgbClr val="FF0000"/>
                </a:solidFill>
              </a:rPr>
              <a:t>State-Based Handshake-Free Media Access Control</a:t>
            </a:r>
            <a:endParaRPr lang="en-US" sz="4000" kern="0"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Simulation Scene</a:t>
            </a:r>
          </a:p>
        </p:txBody>
      </p:sp>
      <p:sp>
        <p:nvSpPr>
          <p:cNvPr id="8" name="矩形 7"/>
          <p:cNvSpPr/>
          <p:nvPr/>
        </p:nvSpPr>
        <p:spPr>
          <a:xfrm>
            <a:off x="225425" y="1676400"/>
            <a:ext cx="8610600" cy="3886200"/>
          </a:xfrm>
          <a:prstGeom prst="rect">
            <a:avLst/>
          </a:prstGeom>
        </p:spPr>
        <p:txBody>
          <a:bodyPr>
            <a:spAutoFit/>
          </a:bodyPr>
          <a:lstStyle/>
          <a:p>
            <a:pPr indent="151130" algn="just" eaLnBrk="1">
              <a:lnSpc>
                <a:spcPct val="150000"/>
              </a:lnSpc>
              <a:spcBef>
                <a:spcPts val="0"/>
              </a:spcBef>
              <a:spcAft>
                <a:spcPts val="0"/>
              </a:spcAft>
              <a:defRPr/>
            </a:pPr>
            <a:r>
              <a:rPr lang="en-US" altLang="zh-CN" sz="2800" spc="15" dirty="0">
                <a:solidFill>
                  <a:srgbClr val="FFFFFF"/>
                </a:solidFill>
                <a:latin typeface="Arial"/>
                <a:cs typeface="Arial"/>
              </a:rPr>
              <a:t>All simulations are performed using Network Simulator 2 (NS2) with an underwater sensor network simulation package extension (Aqua-Sim). Our simulation scenario is similar to reality; one hundred nodes are distributed randomly in an area of 7000 m×7000 m×2000 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Simulation Parameters</a:t>
            </a:r>
          </a:p>
        </p:txBody>
      </p:sp>
      <p:graphicFrame>
        <p:nvGraphicFramePr>
          <p:cNvPr id="8" name="表格 7"/>
          <p:cNvGraphicFramePr>
            <a:graphicFrameLocks noGrp="1"/>
          </p:cNvGraphicFramePr>
          <p:nvPr/>
        </p:nvGraphicFramePr>
        <p:xfrm>
          <a:off x="1295400" y="1752600"/>
          <a:ext cx="6400800" cy="3733800"/>
        </p:xfrm>
        <a:graphic>
          <a:graphicData uri="http://schemas.openxmlformats.org/drawingml/2006/table">
            <a:tbl>
              <a:tblPr>
                <a:tableStyleId>{5C22544A-7EE6-4342-B048-85BDC9FD1C3A}</a:tableStyleId>
              </a:tblPr>
              <a:tblGrid>
                <a:gridCol w="3789201"/>
                <a:gridCol w="2611599"/>
              </a:tblGrid>
              <a:tr h="466725">
                <a:tc>
                  <a:txBody>
                    <a:bodyPr/>
                    <a:lstStyle/>
                    <a:p>
                      <a:pPr indent="0" algn="l" fontAlgn="base" hangingPunct="0">
                        <a:spcBef>
                          <a:spcPts val="300"/>
                        </a:spcBef>
                      </a:pPr>
                      <a:r>
                        <a:rPr lang="en-US" sz="2000" dirty="0">
                          <a:effectLst/>
                        </a:rPr>
                        <a:t>Parameter</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a:effectLst/>
                        </a:rPr>
                        <a:t>Value</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dirty="0">
                          <a:effectLst/>
                        </a:rPr>
                        <a:t>Block Size </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2000">
                          <a:effectLst/>
                        </a:rPr>
                        <a:t>50</a:t>
                      </a:r>
                      <a:endParaRPr lang="zh-CN" alt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dirty="0">
                          <a:effectLst/>
                        </a:rPr>
                        <a:t>Packet Length  </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a:effectLst/>
                        </a:rPr>
                        <a:t>160 bytes</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dirty="0">
                          <a:effectLst/>
                        </a:rPr>
                        <a:t>Bandwidth</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a:effectLst/>
                        </a:rPr>
                        <a:t>10 kbps</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a:effectLst/>
                        </a:rPr>
                        <a:t>Routing protocol</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dirty="0">
                          <a:effectLst/>
                        </a:rPr>
                        <a:t>static</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a:effectLst/>
                        </a:rPr>
                        <a:t>Traffic</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dirty="0">
                          <a:effectLst/>
                        </a:rPr>
                        <a:t>CBR</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a:effectLst/>
                        </a:rPr>
                        <a:t>Transmission Range</a:t>
                      </a:r>
                      <a:endParaRPr lang="en-US" sz="20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2000" dirty="0">
                          <a:effectLst/>
                        </a:rPr>
                        <a:t>1500 m</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r>
              <a:tr h="466725">
                <a:tc>
                  <a:txBody>
                    <a:bodyPr/>
                    <a:lstStyle/>
                    <a:p>
                      <a:pPr indent="0" algn="l" fontAlgn="base" hangingPunct="0">
                        <a:spcBef>
                          <a:spcPts val="300"/>
                        </a:spcBef>
                      </a:pPr>
                      <a:r>
                        <a:rPr lang="en-US" sz="2000" dirty="0">
                          <a:effectLst/>
                        </a:rPr>
                        <a:t>MAC Protocol</a:t>
                      </a:r>
                      <a:endParaRPr lang="en-US"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2000" dirty="0">
                          <a:effectLst/>
                        </a:rPr>
                        <a:t>802.11</a:t>
                      </a:r>
                      <a:endParaRPr lang="en-US" altLang="zh-CN" sz="2000" dirty="0">
                        <a:effectLst/>
                        <a:latin typeface="Times" panose="02020603050405020304" pitchFamily="18" charset="0"/>
                        <a:ea typeface="宋体" panose="02010600030101010101" pitchFamily="2" charset="-122"/>
                        <a:cs typeface="Times New Roman" panose="02020603050405020304" pitchFamily="18" charset="0"/>
                      </a:endParaRPr>
                    </a:p>
                  </a:txBody>
                  <a:tcPr/>
                </a:tc>
              </a:tr>
            </a:tbl>
          </a:graphicData>
        </a:graphic>
      </p:graphicFrame>
      <p:sp>
        <p:nvSpPr>
          <p:cNvPr id="51231" name="矩形 8"/>
          <p:cNvSpPr>
            <a:spLocks noChangeArrowheads="1"/>
          </p:cNvSpPr>
          <p:nvPr/>
        </p:nvSpPr>
        <p:spPr bwMode="auto">
          <a:xfrm>
            <a:off x="1371600" y="5808663"/>
            <a:ext cx="59055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eaLnBrk="1">
              <a:lnSpc>
                <a:spcPts val="1200"/>
              </a:lnSpc>
              <a:spcAft>
                <a:spcPts val="600"/>
              </a:spcAft>
            </a:pPr>
            <a:r>
              <a:rPr lang="en-US" altLang="zh-CN" sz="2800" b="1">
                <a:solidFill>
                  <a:schemeClr val="bg1"/>
                </a:solidFill>
                <a:latin typeface="宋体" charset="-122"/>
                <a:cs typeface="Times New Roman" charset="0"/>
              </a:rPr>
              <a:t>Table </a:t>
            </a:r>
            <a:r>
              <a:rPr lang="en-US" altLang="zh-CN" sz="2800" b="1">
                <a:solidFill>
                  <a:schemeClr val="bg1"/>
                </a:solidFill>
                <a:latin typeface="Times" charset="0"/>
                <a:cs typeface="Times New Roman" charset="0"/>
              </a:rPr>
              <a:t>4.4</a:t>
            </a:r>
            <a:r>
              <a:rPr lang="en-US" altLang="zh-CN" sz="2800" b="1">
                <a:solidFill>
                  <a:schemeClr val="bg1"/>
                </a:solidFill>
                <a:latin typeface="宋体" charset="-122"/>
                <a:cs typeface="Times New Roman" charset="0"/>
              </a:rPr>
              <a:t>. Simulation </a:t>
            </a:r>
            <a:r>
              <a:rPr lang="en-US" altLang="zh-CN" sz="2800" b="1">
                <a:solidFill>
                  <a:schemeClr val="bg1"/>
                </a:solidFill>
                <a:latin typeface="Times" charset="0"/>
                <a:cs typeface="Times New Roman" charset="0"/>
              </a:rPr>
              <a:t>p</a:t>
            </a:r>
            <a:r>
              <a:rPr lang="en-US" altLang="zh-CN" sz="2800" b="1">
                <a:solidFill>
                  <a:schemeClr val="bg1"/>
                </a:solidFill>
                <a:latin typeface="宋体" charset="-122"/>
                <a:cs typeface="Times New Roman" charset="0"/>
              </a:rPr>
              <a:t>arameters</a:t>
            </a:r>
            <a:endParaRPr lang="en-US" altLang="zh-CN" sz="2800">
              <a:solidFill>
                <a:schemeClr val="bg1"/>
              </a:solidFill>
              <a:latin typeface="Times" charset="0"/>
              <a:cs typeface="Times New Roman"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cs typeface="Arial" charset="0"/>
              </a:rPr>
              <a:t>Simulation Result</a:t>
            </a:r>
          </a:p>
        </p:txBody>
      </p:sp>
      <p:pic>
        <p:nvPicPr>
          <p:cNvPr id="53250" name="图片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76400"/>
            <a:ext cx="7010400" cy="445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矩形 8"/>
          <p:cNvSpPr>
            <a:spLocks noChangeArrowheads="1"/>
          </p:cNvSpPr>
          <p:nvPr/>
        </p:nvSpPr>
        <p:spPr bwMode="auto">
          <a:xfrm>
            <a:off x="1806575" y="6324600"/>
            <a:ext cx="5530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150813">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just" eaLnBrk="1">
              <a:lnSpc>
                <a:spcPts val="1200"/>
              </a:lnSpc>
            </a:pPr>
            <a:r>
              <a:rPr lang="en-US" altLang="zh-CN" sz="2400" b="1">
                <a:solidFill>
                  <a:schemeClr val="bg1"/>
                </a:solidFill>
                <a:latin typeface="Times" charset="0"/>
                <a:cs typeface="Times New Roman" charset="0"/>
              </a:rPr>
              <a:t>Fig. 4.2.</a:t>
            </a:r>
            <a:r>
              <a:rPr lang="en-US" altLang="zh-CN" sz="2400" b="1">
                <a:solidFill>
                  <a:schemeClr val="bg1"/>
                </a:solidFill>
                <a:latin typeface="宋体" charset="-122"/>
                <a:cs typeface="Times New Roman" charset="0"/>
              </a:rPr>
              <a:t> </a:t>
            </a:r>
            <a:r>
              <a:rPr lang="en-US" altLang="zh-CN" sz="2400" b="1">
                <a:solidFill>
                  <a:schemeClr val="bg1"/>
                </a:solidFill>
                <a:latin typeface="Times" charset="0"/>
                <a:cs typeface="Times New Roman" charset="0"/>
              </a:rPr>
              <a:t>P</a:t>
            </a:r>
            <a:r>
              <a:rPr lang="en-US" altLang="zh-CN" sz="2400" b="1">
                <a:solidFill>
                  <a:schemeClr val="bg1"/>
                </a:solidFill>
                <a:latin typeface="宋体" charset="-122"/>
                <a:cs typeface="Times New Roman" charset="0"/>
              </a:rPr>
              <a:t>erformance vs</a:t>
            </a:r>
            <a:r>
              <a:rPr lang="en-US" altLang="zh-CN" sz="2400" b="1">
                <a:solidFill>
                  <a:schemeClr val="bg1"/>
                </a:solidFill>
                <a:latin typeface="Times" charset="0"/>
                <a:cs typeface="Times New Roman" charset="0"/>
              </a:rPr>
              <a:t>.</a:t>
            </a:r>
            <a:r>
              <a:rPr lang="en-US" altLang="zh-CN" sz="2400" b="1">
                <a:solidFill>
                  <a:schemeClr val="bg1"/>
                </a:solidFill>
                <a:latin typeface="宋体" charset="-122"/>
                <a:cs typeface="Times New Roman" charset="0"/>
              </a:rPr>
              <a:t> hop count </a:t>
            </a:r>
            <a:endParaRPr lang="en-US" altLang="zh-CN" sz="2400" b="1">
              <a:solidFill>
                <a:schemeClr val="bg1"/>
              </a:solidFill>
              <a:latin typeface="Times" charset="0"/>
              <a:cs typeface="Times New Roman"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cs typeface="Arial" charset="0"/>
              </a:rPr>
              <a:t>Simulation Result</a:t>
            </a:r>
          </a:p>
        </p:txBody>
      </p:sp>
      <p:pic>
        <p:nvPicPr>
          <p:cNvPr id="55298"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524000"/>
            <a:ext cx="5791200" cy="425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矩形 10"/>
          <p:cNvSpPr>
            <a:spLocks noChangeArrowheads="1"/>
          </p:cNvSpPr>
          <p:nvPr/>
        </p:nvSpPr>
        <p:spPr bwMode="auto">
          <a:xfrm>
            <a:off x="1219200" y="6005513"/>
            <a:ext cx="693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50813">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just" eaLnBrk="1">
              <a:lnSpc>
                <a:spcPts val="1200"/>
              </a:lnSpc>
            </a:pPr>
            <a:r>
              <a:rPr lang="en-US" altLang="zh-CN" sz="2400" b="1">
                <a:solidFill>
                  <a:schemeClr val="bg1"/>
                </a:solidFill>
                <a:latin typeface="Times" charset="0"/>
                <a:cs typeface="Times New Roman" charset="0"/>
              </a:rPr>
              <a:t> Fig. 4.3. </a:t>
            </a:r>
            <a:r>
              <a:rPr lang="en-US" altLang="zh-CN" sz="2400" b="1">
                <a:solidFill>
                  <a:schemeClr val="bg1"/>
                </a:solidFill>
                <a:latin typeface="宋体" charset="-122"/>
                <a:cs typeface="Times New Roman" charset="0"/>
              </a:rPr>
              <a:t> </a:t>
            </a:r>
            <a:r>
              <a:rPr lang="en-US" altLang="zh-CN" sz="2400" b="1">
                <a:solidFill>
                  <a:schemeClr val="bg1"/>
                </a:solidFill>
                <a:latin typeface="Times" charset="0"/>
                <a:cs typeface="Times New Roman" charset="0"/>
              </a:rPr>
              <a:t>T</a:t>
            </a:r>
            <a:r>
              <a:rPr lang="en-US" altLang="zh-CN" sz="2400" b="1">
                <a:solidFill>
                  <a:schemeClr val="bg1"/>
                </a:solidFill>
                <a:latin typeface="宋体" charset="-122"/>
                <a:cs typeface="Times New Roman" charset="0"/>
              </a:rPr>
              <a:t>hroughput vs</a:t>
            </a:r>
            <a:r>
              <a:rPr lang="en-US" altLang="zh-CN" sz="2400" b="1">
                <a:solidFill>
                  <a:schemeClr val="bg1"/>
                </a:solidFill>
                <a:latin typeface="Times" charset="0"/>
                <a:cs typeface="Times New Roman" charset="0"/>
              </a:rPr>
              <a:t>.</a:t>
            </a:r>
            <a:r>
              <a:rPr lang="en-US" altLang="zh-CN" sz="2400" b="1">
                <a:solidFill>
                  <a:schemeClr val="bg1"/>
                </a:solidFill>
                <a:latin typeface="宋体" charset="-122"/>
                <a:cs typeface="Times New Roman" charset="0"/>
              </a:rPr>
              <a:t> packet interval</a:t>
            </a:r>
            <a:r>
              <a:rPr lang="en-US" altLang="zh-CN" sz="2400" b="1">
                <a:solidFill>
                  <a:schemeClr val="bg1"/>
                </a:solidFill>
                <a:latin typeface="Times" charset="0"/>
                <a:cs typeface="Times New Roman" charset="0"/>
              </a:rPr>
              <a: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Conclusion</a:t>
            </a:r>
          </a:p>
        </p:txBody>
      </p:sp>
      <p:sp>
        <p:nvSpPr>
          <p:cNvPr id="57346" name="object 3"/>
          <p:cNvSpPr txBox="1">
            <a:spLocks noChangeArrowheads="1"/>
          </p:cNvSpPr>
          <p:nvPr/>
        </p:nvSpPr>
        <p:spPr bwMode="auto">
          <a:xfrm>
            <a:off x="173038" y="1905000"/>
            <a:ext cx="8797925"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pPr>
            <a:r>
              <a:rPr lang="en-US" altLang="zh-CN" sz="2400">
                <a:solidFill>
                  <a:srgbClr val="FFFFFF"/>
                </a:solidFill>
                <a:latin typeface="Arial" charset="0"/>
                <a:ea typeface="Arial" charset="0"/>
                <a:cs typeface="Arial" charset="0"/>
              </a:rPr>
              <a:t>In this chapter, a three-layer Micro-ANP protocol architecture for UANs is introduced. Furtherly, a kind of digital fountain code which is called as RLT is presented. RLT is characterized by small degree distribution and recursive encoding, so RLT reduces the complexity of encoding and decoding. Based on the Micro-ANP architecture and RLT code, a handshake-free reliable transmission mechanism-RCHF is presented. In RCHF protocol, frames are forwarded according to the state of the receiver which can avoid the sending-receiving collisions and overhearing collisions. Simulations show that RCHF protocol can provide higher delivery ratio, throughput and lower end-to-end delay.</a:t>
            </a:r>
            <a:endParaRPr lang="en-US" altLang="zh-CN" sz="2400">
              <a:latin typeface="Arial" charset="0"/>
              <a:ea typeface="Arial" charset="0"/>
              <a:cs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Conclusion</a:t>
            </a:r>
          </a:p>
        </p:txBody>
      </p:sp>
      <p:sp>
        <p:nvSpPr>
          <p:cNvPr id="59394" name="object 3"/>
          <p:cNvSpPr txBox="1">
            <a:spLocks noChangeArrowheads="1"/>
          </p:cNvSpPr>
          <p:nvPr/>
        </p:nvSpPr>
        <p:spPr bwMode="auto">
          <a:xfrm>
            <a:off x="582613" y="1981200"/>
            <a:ext cx="7978775" cy="344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pPr>
            <a:r>
              <a:rPr lang="en-US" altLang="zh-CN" sz="2800">
                <a:solidFill>
                  <a:srgbClr val="FFFFFF"/>
                </a:solidFill>
                <a:latin typeface="Arial" charset="0"/>
                <a:ea typeface="Arial" charset="0"/>
                <a:cs typeface="Arial" charset="0"/>
              </a:rPr>
              <a:t>under the precondition of less resource consumption, guaranteed channel utilization and network throughput, combining the technologies of channel coding, cognitive underwater acoustic communication, data compression and post quantum public key cryptography, studying on secure and reliable data transmission is another future work.</a:t>
            </a:r>
            <a:endParaRPr lang="en-US" altLang="zh-CN" sz="2800">
              <a:latin typeface="Arial" charset="0"/>
              <a:ea typeface="Arial"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object 2"/>
          <p:cNvSpPr txBox="1">
            <a:spLocks noChangeArrowheads="1"/>
          </p:cNvSpPr>
          <p:nvPr/>
        </p:nvSpPr>
        <p:spPr bwMode="auto">
          <a:xfrm>
            <a:off x="431800" y="1554163"/>
            <a:ext cx="8228013"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527050" algn="l"/>
              </a:tabLst>
              <a:defRPr>
                <a:solidFill>
                  <a:schemeClr val="tx1"/>
                </a:solidFill>
                <a:latin typeface="Calibri" charset="0"/>
              </a:defRPr>
            </a:lvl1pPr>
            <a:lvl2pPr marL="742950" indent="-285750">
              <a:tabLst>
                <a:tab pos="527050" algn="l"/>
              </a:tabLst>
              <a:defRPr>
                <a:solidFill>
                  <a:schemeClr val="tx1"/>
                </a:solidFill>
                <a:latin typeface="Calibri" charset="0"/>
              </a:defRPr>
            </a:lvl2pPr>
            <a:lvl3pPr marL="1143000" indent="-228600">
              <a:tabLst>
                <a:tab pos="527050" algn="l"/>
              </a:tabLst>
              <a:defRPr>
                <a:solidFill>
                  <a:schemeClr val="tx1"/>
                </a:solidFill>
                <a:latin typeface="Calibri" charset="0"/>
              </a:defRPr>
            </a:lvl3pPr>
            <a:lvl4pPr marL="1600200" indent="-228600">
              <a:tabLst>
                <a:tab pos="527050" algn="l"/>
              </a:tabLst>
              <a:defRPr>
                <a:solidFill>
                  <a:schemeClr val="tx1"/>
                </a:solidFill>
                <a:latin typeface="Calibri" charset="0"/>
              </a:defRPr>
            </a:lvl4pPr>
            <a:lvl5pPr marL="2057400" indent="-228600">
              <a:tabLst>
                <a:tab pos="527050" algn="l"/>
              </a:tabLst>
              <a:defRPr>
                <a:solidFill>
                  <a:schemeClr val="tx1"/>
                </a:solidFill>
                <a:latin typeface="Calibri" charset="0"/>
              </a:defRPr>
            </a:lvl5pPr>
            <a:lvl6pPr marL="2514600" indent="-228600" eaLnBrk="0" fontAlgn="base" hangingPunct="0">
              <a:spcBef>
                <a:spcPct val="0"/>
              </a:spcBef>
              <a:spcAft>
                <a:spcPct val="0"/>
              </a:spcAft>
              <a:tabLst>
                <a:tab pos="527050" algn="l"/>
              </a:tabLst>
              <a:defRPr>
                <a:solidFill>
                  <a:schemeClr val="tx1"/>
                </a:solidFill>
                <a:latin typeface="Calibri" charset="0"/>
              </a:defRPr>
            </a:lvl6pPr>
            <a:lvl7pPr marL="2971800" indent="-228600" eaLnBrk="0" fontAlgn="base" hangingPunct="0">
              <a:spcBef>
                <a:spcPct val="0"/>
              </a:spcBef>
              <a:spcAft>
                <a:spcPct val="0"/>
              </a:spcAft>
              <a:tabLst>
                <a:tab pos="527050" algn="l"/>
              </a:tabLst>
              <a:defRPr>
                <a:solidFill>
                  <a:schemeClr val="tx1"/>
                </a:solidFill>
                <a:latin typeface="Calibri" charset="0"/>
              </a:defRPr>
            </a:lvl7pPr>
            <a:lvl8pPr marL="3429000" indent="-228600" eaLnBrk="0" fontAlgn="base" hangingPunct="0">
              <a:spcBef>
                <a:spcPct val="0"/>
              </a:spcBef>
              <a:spcAft>
                <a:spcPct val="0"/>
              </a:spcAft>
              <a:tabLst>
                <a:tab pos="527050" algn="l"/>
              </a:tabLst>
              <a:defRPr>
                <a:solidFill>
                  <a:schemeClr val="tx1"/>
                </a:solidFill>
                <a:latin typeface="Calibri" charset="0"/>
              </a:defRPr>
            </a:lvl8pPr>
            <a:lvl9pPr marL="3886200" indent="-228600" eaLnBrk="0" fontAlgn="base" hangingPunct="0">
              <a:spcBef>
                <a:spcPct val="0"/>
              </a:spcBef>
              <a:spcAft>
                <a:spcPct val="0"/>
              </a:spcAft>
              <a:tabLst>
                <a:tab pos="527050" algn="l"/>
              </a:tabLst>
              <a:defRPr>
                <a:solidFill>
                  <a:schemeClr val="tx1"/>
                </a:solidFill>
                <a:latin typeface="Calibri" charset="0"/>
              </a:defRPr>
            </a:lvl9pPr>
          </a:lstStyle>
          <a:p>
            <a:pPr algn="just" eaLnBrk="1" hangingPunct="1">
              <a:buClr>
                <a:srgbClr val="DF773B"/>
              </a:buClr>
              <a:buFont typeface="Wingdings" charset="2"/>
              <a:buChar char="q"/>
            </a:pPr>
            <a:r>
              <a:rPr lang="en-US" altLang="zh-CN" sz="2400">
                <a:solidFill>
                  <a:srgbClr val="FFFFFF"/>
                </a:solidFill>
                <a:latin typeface="Arial" charset="0"/>
                <a:ea typeface="Arial" charset="0"/>
                <a:cs typeface="Arial" charset="0"/>
              </a:rPr>
              <a:t>The energy, computation and storage resources of UANs are seriously constrained; consequently, the protocol stack running on UANs nodes should not be complicated. However, most research on UANs so far has followed the traditional five-layered architecture in network design, and in tough condition such as dynamic topology, seriously impaired channel and scarce resources, network efficiency was obtained by cross-layer designs, which cause numerous complicated issues that are difficult to overcome. UANs need a simple and efficient protocol architecture.</a:t>
            </a:r>
          </a:p>
        </p:txBody>
      </p:sp>
      <p:sp>
        <p:nvSpPr>
          <p:cNvPr id="12290" name="object 3"/>
          <p:cNvSpPr txBox="1">
            <a:spLocks noChangeArrowheads="1"/>
          </p:cNvSpPr>
          <p:nvPr/>
        </p:nvSpPr>
        <p:spPr bwMode="auto">
          <a:xfrm>
            <a:off x="152400" y="606425"/>
            <a:ext cx="81772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eaLnBrk="1" hangingPunct="1"/>
            <a:r>
              <a:rPr lang="en-US" altLang="zh-CN" sz="4000" b="1">
                <a:solidFill>
                  <a:srgbClr val="FF0000"/>
                </a:solidFill>
                <a:latin typeface="Arial" charset="0"/>
                <a:ea typeface="Arial" charset="0"/>
                <a:cs typeface="Arial" charset="0"/>
              </a:rPr>
              <a:t>Background</a:t>
            </a:r>
          </a:p>
        </p:txBody>
      </p:sp>
      <p:sp>
        <p:nvSpPr>
          <p:cNvPr id="12291" name="object 4"/>
          <p:cNvSpPr>
            <a:spLocks/>
          </p:cNvSpPr>
          <p:nvPr/>
        </p:nvSpPr>
        <p:spPr bwMode="auto">
          <a:xfrm>
            <a:off x="8609013" y="6627813"/>
            <a:ext cx="55562" cy="85725"/>
          </a:xfrm>
          <a:custGeom>
            <a:avLst/>
            <a:gdLst>
              <a:gd name="T0" fmla="*/ 47515 w 55245"/>
              <a:gd name="T1" fmla="*/ 66713 h 85725"/>
              <a:gd name="T2" fmla="*/ 30526 w 55245"/>
              <a:gd name="T3" fmla="*/ 66713 h 85725"/>
              <a:gd name="T4" fmla="*/ 30526 w 55245"/>
              <a:gd name="T5" fmla="*/ 85483 h 85725"/>
              <a:gd name="T6" fmla="*/ 47515 w 55245"/>
              <a:gd name="T7" fmla="*/ 85483 h 85725"/>
              <a:gd name="T8" fmla="*/ 47515 w 55245"/>
              <a:gd name="T9" fmla="*/ 66713 h 85725"/>
              <a:gd name="T10" fmla="*/ 47515 w 55245"/>
              <a:gd name="T11" fmla="*/ 0 h 85725"/>
              <a:gd name="T12" fmla="*/ 39978 w 55245"/>
              <a:gd name="T13" fmla="*/ 0 h 85725"/>
              <a:gd name="T14" fmla="*/ 0 w 55245"/>
              <a:gd name="T15" fmla="*/ 53924 h 85725"/>
              <a:gd name="T16" fmla="*/ 0 w 55245"/>
              <a:gd name="T17" fmla="*/ 66713 h 85725"/>
              <a:gd name="T18" fmla="*/ 55307 w 55245"/>
              <a:gd name="T19" fmla="*/ 66713 h 85725"/>
              <a:gd name="T20" fmla="*/ 55307 w 55245"/>
              <a:gd name="T21" fmla="*/ 53924 h 85725"/>
              <a:gd name="T22" fmla="*/ 6003 w 55245"/>
              <a:gd name="T23" fmla="*/ 53924 h 85725"/>
              <a:gd name="T24" fmla="*/ 30526 w 55245"/>
              <a:gd name="T25" fmla="*/ 20878 h 85725"/>
              <a:gd name="T26" fmla="*/ 47515 w 55245"/>
              <a:gd name="T27" fmla="*/ 20878 h 85725"/>
              <a:gd name="T28" fmla="*/ 47515 w 55245"/>
              <a:gd name="T29" fmla="*/ 0 h 85725"/>
              <a:gd name="T30" fmla="*/ 47515 w 55245"/>
              <a:gd name="T31" fmla="*/ 20878 h 85725"/>
              <a:gd name="T32" fmla="*/ 30526 w 55245"/>
              <a:gd name="T33" fmla="*/ 20878 h 85725"/>
              <a:gd name="T34" fmla="*/ 30526 w 55245"/>
              <a:gd name="T35" fmla="*/ 53924 h 85725"/>
              <a:gd name="T36" fmla="*/ 47515 w 55245"/>
              <a:gd name="T37" fmla="*/ 53924 h 85725"/>
              <a:gd name="T38" fmla="*/ 47515 w 55245"/>
              <a:gd name="T39" fmla="*/ 20878 h 85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object 2"/>
          <p:cNvSpPr>
            <a:spLocks noGrp="1"/>
          </p:cNvSpPr>
          <p:nvPr>
            <p:ph type="title"/>
          </p:nvPr>
        </p:nvSpPr>
        <p:spPr>
          <a:xfrm>
            <a:off x="207963" y="609600"/>
            <a:ext cx="8604250" cy="769938"/>
          </a:xfrm>
        </p:spPr>
        <p:txBody>
          <a:bodyPr tIns="152400"/>
          <a:lstStyle/>
          <a:p>
            <a:pPr marL="125413" eaLnBrk="1" hangingPunct="1"/>
            <a:r>
              <a:rPr lang="en-US" altLang="zh-CN" sz="4000" b="1">
                <a:solidFill>
                  <a:srgbClr val="FF0000"/>
                </a:solidFill>
                <a:latin typeface="Arial" charset="0"/>
                <a:cs typeface="Arial" charset="0"/>
              </a:rPr>
              <a:t>Micro ANP Architecture</a:t>
            </a:r>
            <a:endParaRPr lang="en-US" altLang="zh-CN" sz="4000">
              <a:solidFill>
                <a:srgbClr val="FF0000"/>
              </a:solidFill>
              <a:latin typeface="Arial" charset="0"/>
              <a:cs typeface="Arial" charset="0"/>
            </a:endParaRPr>
          </a:p>
        </p:txBody>
      </p:sp>
      <p:sp>
        <p:nvSpPr>
          <p:cNvPr id="14338"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10244" name="Rectangle 1"/>
          <p:cNvSpPr>
            <a:spLocks noChangeArrowheads="1"/>
          </p:cNvSpPr>
          <p:nvPr/>
        </p:nvSpPr>
        <p:spPr bwMode="auto">
          <a:xfrm>
            <a:off x="2209800" y="5262563"/>
            <a:ext cx="49530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algn="ctr">
              <a:defRPr/>
            </a:pPr>
            <a:r>
              <a:rPr lang="zh-CN" altLang="zh-CN" sz="1600" smtClean="0">
                <a:solidFill>
                  <a:schemeClr val="bg1"/>
                </a:solidFill>
                <a:latin typeface="Arial" charset="0"/>
                <a:ea typeface="Times" charset="0"/>
                <a:cs typeface="Times New Roman" charset="0"/>
              </a:rPr>
              <a:t>  </a:t>
            </a:r>
            <a:r>
              <a:rPr lang="zh-CN" altLang="zh-CN" sz="2000" b="1" smtClean="0">
                <a:solidFill>
                  <a:schemeClr val="bg1"/>
                </a:solidFill>
                <a:latin typeface="Arial" charset="0"/>
                <a:ea typeface="Times" charset="0"/>
                <a:cs typeface="Times New Roman" charset="0"/>
              </a:rPr>
              <a:t>Fig</a:t>
            </a:r>
            <a:r>
              <a:rPr lang="en-US" altLang="zh-CN" sz="2000" b="1" smtClean="0">
                <a:solidFill>
                  <a:schemeClr val="bg1"/>
                </a:solidFill>
                <a:latin typeface="Arial" charset="0"/>
                <a:ea typeface="Times" charset="0"/>
                <a:cs typeface="Times New Roman" charset="0"/>
              </a:rPr>
              <a:t> 2.1</a:t>
            </a:r>
            <a:r>
              <a:rPr lang="zh-CN" altLang="zh-CN" sz="2000" b="1" smtClean="0">
                <a:solidFill>
                  <a:schemeClr val="bg1"/>
                </a:solidFill>
                <a:latin typeface="Arial" charset="0"/>
                <a:ea typeface="Times" charset="0"/>
                <a:cs typeface="Times New Roman" charset="0"/>
              </a:rPr>
              <a:t>.</a:t>
            </a:r>
            <a:r>
              <a:rPr lang="zh-CN" altLang="zh-CN" sz="2000" smtClean="0">
                <a:solidFill>
                  <a:schemeClr val="bg1"/>
                </a:solidFill>
                <a:latin typeface="Arial" charset="0"/>
                <a:ea typeface="Times" charset="0"/>
                <a:cs typeface="Times New Roman" charset="0"/>
              </a:rPr>
              <a:t> Micro-ANP Architecture</a:t>
            </a:r>
            <a:endParaRPr lang="zh-CN" altLang="zh-CN" sz="41300" smtClean="0">
              <a:solidFill>
                <a:schemeClr val="bg1"/>
              </a:solidFill>
              <a:latin typeface="Arial" charset="0"/>
              <a:ea typeface="Times" charset="0"/>
              <a:cs typeface="Times New Roman" charset="0"/>
            </a:endParaRPr>
          </a:p>
        </p:txBody>
      </p:sp>
      <p:pic>
        <p:nvPicPr>
          <p:cNvPr id="14340" name="Picture 2" descr="C:\Users\DUXIUJ~1\AppData\Local\Temp\ksohtml\wps945E.t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688" y="1981200"/>
            <a:ext cx="843280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object 2"/>
          <p:cNvSpPr>
            <a:spLocks noGrp="1"/>
          </p:cNvSpPr>
          <p:nvPr>
            <p:ph type="title"/>
          </p:nvPr>
        </p:nvSpPr>
        <p:spPr>
          <a:xfrm>
            <a:off x="269875" y="152400"/>
            <a:ext cx="8604250" cy="769938"/>
          </a:xfrm>
        </p:spPr>
        <p:txBody>
          <a:bodyPr tIns="152400"/>
          <a:lstStyle/>
          <a:p>
            <a:pPr marL="125413" eaLnBrk="1" hangingPunct="1"/>
            <a:r>
              <a:rPr lang="en-US" altLang="zh-CN" sz="4000" b="1">
                <a:solidFill>
                  <a:srgbClr val="FF0000"/>
                </a:solidFill>
                <a:latin typeface="Arial" charset="0"/>
                <a:cs typeface="Arial" charset="0"/>
              </a:rPr>
              <a:t>Introduction of Micro-ANP</a:t>
            </a:r>
          </a:p>
        </p:txBody>
      </p:sp>
      <p:sp>
        <p:nvSpPr>
          <p:cNvPr id="16386" name="object 3"/>
          <p:cNvSpPr txBox="1">
            <a:spLocks noChangeArrowheads="1"/>
          </p:cNvSpPr>
          <p:nvPr/>
        </p:nvSpPr>
        <p:spPr bwMode="auto">
          <a:xfrm>
            <a:off x="231775" y="1066800"/>
            <a:ext cx="8434388"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buFont typeface="Wingdings" charset="2"/>
              <a:buChar char=""/>
            </a:pPr>
            <a:r>
              <a:rPr lang="en-US" altLang="zh-CN" sz="2400">
                <a:solidFill>
                  <a:schemeClr val="bg1"/>
                </a:solidFill>
                <a:latin typeface="Arial" charset="0"/>
                <a:ea typeface="Arial" charset="0"/>
                <a:cs typeface="Arial" charset="0"/>
              </a:rPr>
              <a:t>The network transport layer in Micro-ANP is primarily responsible for reliable hop-by-hop transmission, routing, and channel access control. In Micro-ANP, broadcasting, Level-Based Adaptive Geo-Routing (LB-AGR) and a secure anonymous routing are the three major routing protocols that are applicable to dynamic underwater topology. A secure anonymous routing protocol can achieve anonymous communication between intermediate nodes as well as two-way authentication between source and destination nodes without any real-time online Public Key Generator (PKG), thus decreases the network delay while improving network scalability. In Micro-ANP, slotted Floor Acquisition Multiple Access (slotted FAMA) and a RLT Code based Handshake-Free (RCHF) reliable MAC protocol are the two-channel access control mechanism. </a:t>
            </a:r>
          </a:p>
        </p:txBody>
      </p:sp>
      <p:sp>
        <p:nvSpPr>
          <p:cNvPr id="16387"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The head fields of Micro ANP</a:t>
            </a:r>
          </a:p>
        </p:txBody>
      </p:sp>
      <p:sp>
        <p:nvSpPr>
          <p:cNvPr id="18434"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aphicFrame>
        <p:nvGraphicFramePr>
          <p:cNvPr id="8" name="表格 7"/>
          <p:cNvGraphicFramePr>
            <a:graphicFrameLocks noGrp="1"/>
          </p:cNvGraphicFramePr>
          <p:nvPr/>
        </p:nvGraphicFramePr>
        <p:xfrm>
          <a:off x="0" y="1371600"/>
          <a:ext cx="9144000" cy="4343400"/>
        </p:xfrm>
        <a:graphic>
          <a:graphicData uri="http://schemas.openxmlformats.org/drawingml/2006/table">
            <a:tbl>
              <a:tblPr>
                <a:tableStyleId>{5C22544A-7EE6-4342-B048-85BDC9FD1C3A}</a:tableStyleId>
              </a:tblPr>
              <a:tblGrid>
                <a:gridCol w="990601"/>
                <a:gridCol w="990600"/>
                <a:gridCol w="914400"/>
                <a:gridCol w="1219200"/>
                <a:gridCol w="1143000"/>
                <a:gridCol w="1219200"/>
                <a:gridCol w="910747"/>
                <a:gridCol w="973363"/>
                <a:gridCol w="782890"/>
              </a:tblGrid>
              <a:tr h="436667">
                <a:tc>
                  <a:txBody>
                    <a:bodyPr/>
                    <a:lstStyle/>
                    <a:p>
                      <a:pPr indent="0" algn="l" fontAlgn="base" hangingPunct="0">
                        <a:spcBef>
                          <a:spcPts val="300"/>
                        </a:spcBef>
                      </a:pPr>
                      <a:r>
                        <a:rPr lang="en-US" sz="1600" dirty="0">
                          <a:effectLst/>
                        </a:rPr>
                        <a:t>Bits: 8</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dirty="0">
                          <a:effectLst/>
                        </a:rPr>
                        <a:t>8</a:t>
                      </a:r>
                      <a:endParaRPr lang="en-US" altLang="zh-CN"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8</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2</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6</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1</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1</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24</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8</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r>
              <a:tr h="1547109">
                <a:tc>
                  <a:txBody>
                    <a:bodyPr/>
                    <a:lstStyle/>
                    <a:p>
                      <a:pPr indent="0" algn="l" fontAlgn="base" hangingPunct="0">
                        <a:spcBef>
                          <a:spcPts val="300"/>
                        </a:spcBef>
                      </a:pPr>
                      <a:r>
                        <a:rPr lang="en-US" sz="1600">
                          <a:effectLst/>
                        </a:rPr>
                        <a:t>level of sender</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sender ID</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receiver ID</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type</a:t>
                      </a:r>
                    </a:p>
                    <a:p>
                      <a:pPr indent="0" algn="l" fontAlgn="base" hangingPunct="0">
                        <a:spcBef>
                          <a:spcPts val="300"/>
                        </a:spcBef>
                      </a:pPr>
                      <a:r>
                        <a:rPr lang="en-US" sz="1600" dirty="0">
                          <a:effectLst/>
                        </a:rPr>
                        <a:t>00: Data</a:t>
                      </a:r>
                    </a:p>
                    <a:p>
                      <a:pPr indent="0" algn="l" fontAlgn="base" hangingPunct="0">
                        <a:spcBef>
                          <a:spcPts val="300"/>
                        </a:spcBef>
                      </a:pPr>
                      <a:r>
                        <a:rPr lang="en-US" sz="1600" dirty="0">
                          <a:effectLst/>
                        </a:rPr>
                        <a:t>01: </a:t>
                      </a:r>
                      <a:r>
                        <a:rPr lang="en-US" sz="1600" dirty="0" err="1">
                          <a:effectLst/>
                        </a:rPr>
                        <a:t>Ack</a:t>
                      </a:r>
                      <a:endParaRPr lang="en-US" sz="1600" dirty="0">
                        <a:effectLst/>
                      </a:endParaRPr>
                    </a:p>
                    <a:p>
                      <a:pPr indent="0" algn="l" fontAlgn="base" hangingPunct="0">
                        <a:spcBef>
                          <a:spcPts val="300"/>
                        </a:spcBef>
                      </a:pPr>
                      <a:r>
                        <a:rPr lang="en-US" sz="1600" dirty="0">
                          <a:effectLst/>
                        </a:rPr>
                        <a:t>10: Control</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frame </a:t>
                      </a:r>
                    </a:p>
                    <a:p>
                      <a:pPr indent="0" algn="l" fontAlgn="base" hangingPunct="0">
                        <a:spcBef>
                          <a:spcPts val="300"/>
                        </a:spcBef>
                      </a:pPr>
                      <a:r>
                        <a:rPr lang="en-US" sz="1600" dirty="0">
                          <a:effectLst/>
                        </a:rPr>
                        <a:t>sequence number</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immediately </a:t>
                      </a:r>
                      <a:r>
                        <a:rPr lang="en-US" sz="1600" dirty="0" err="1">
                          <a:effectLst/>
                        </a:rPr>
                        <a:t>ack</a:t>
                      </a:r>
                      <a:endParaRPr lang="en-US" sz="1600" dirty="0">
                        <a:effectLst/>
                      </a:endParaRPr>
                    </a:p>
                    <a:p>
                      <a:pPr indent="0" algn="l" fontAlgn="base" hangingPunct="0">
                        <a:spcBef>
                          <a:spcPts val="300"/>
                        </a:spcBef>
                      </a:pPr>
                      <a:r>
                        <a:rPr lang="en-US" sz="1600" dirty="0">
                          <a:effectLst/>
                        </a:rPr>
                        <a:t>1: yes</a:t>
                      </a:r>
                    </a:p>
                    <a:p>
                      <a:pPr indent="0" algn="l" fontAlgn="base" hangingPunct="0">
                        <a:spcBef>
                          <a:spcPts val="300"/>
                        </a:spcBef>
                      </a:pPr>
                      <a:r>
                        <a:rPr lang="en-US" sz="1600" dirty="0">
                          <a:effectLst/>
                        </a:rPr>
                        <a:t>0: no</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If block</a:t>
                      </a:r>
                    </a:p>
                    <a:p>
                      <a:pPr indent="0" algn="l" fontAlgn="base" hangingPunct="0">
                        <a:spcBef>
                          <a:spcPts val="300"/>
                        </a:spcBef>
                      </a:pPr>
                      <a:r>
                        <a:rPr lang="en-US" sz="1600">
                          <a:effectLst/>
                        </a:rPr>
                        <a:t>1: Yes</a:t>
                      </a:r>
                    </a:p>
                    <a:p>
                      <a:pPr indent="0" algn="l" fontAlgn="base" hangingPunct="0">
                        <a:spcBef>
                          <a:spcPts val="300"/>
                        </a:spcBef>
                      </a:pPr>
                      <a:r>
                        <a:rPr lang="en-US" sz="1600">
                          <a:effectLst/>
                        </a:rPr>
                        <a:t>0: No</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IDs of original Packets</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block ID</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r>
              <a:tr h="436667">
                <a:tc>
                  <a:txBody>
                    <a:bodyPr/>
                    <a:lstStyle/>
                    <a:p>
                      <a:pPr indent="0" algn="l" fontAlgn="base" hangingPunct="0">
                        <a:spcBef>
                          <a:spcPts val="300"/>
                        </a:spcBef>
                      </a:pPr>
                      <a:r>
                        <a:rPr lang="en-US" sz="1600">
                          <a:effectLst/>
                        </a:rPr>
                        <a:t>Bits:6</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1</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2</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1</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48</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dirty="0">
                          <a:effectLst/>
                        </a:rPr>
                        <a:t>4</a:t>
                      </a:r>
                      <a:endParaRPr lang="en-US" altLang="zh-CN"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dirty="0">
                          <a:effectLst/>
                        </a:rPr>
                        <a:t>8</a:t>
                      </a:r>
                      <a:endParaRPr lang="en-US" altLang="zh-CN"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variable</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altLang="zh-CN" sz="1600">
                          <a:effectLst/>
                        </a:rPr>
                        <a:t>16</a:t>
                      </a:r>
                      <a:endParaRPr lang="en-US" altLang="zh-CN" sz="1600">
                        <a:effectLst/>
                        <a:latin typeface="Times" panose="02020603050405020304" pitchFamily="18" charset="0"/>
                        <a:ea typeface="宋体" panose="02010600030101010101" pitchFamily="2" charset="-122"/>
                        <a:cs typeface="Times New Roman" panose="02020603050405020304" pitchFamily="18" charset="0"/>
                      </a:endParaRPr>
                    </a:p>
                  </a:txBody>
                  <a:tcPr/>
                </a:tc>
              </a:tr>
              <a:tr h="1922957">
                <a:tc>
                  <a:txBody>
                    <a:bodyPr/>
                    <a:lstStyle/>
                    <a:p>
                      <a:pPr indent="0" algn="l" fontAlgn="base" hangingPunct="0">
                        <a:spcBef>
                          <a:spcPts val="300"/>
                        </a:spcBef>
                      </a:pPr>
                      <a:r>
                        <a:rPr lang="en-US" sz="1600">
                          <a:effectLst/>
                        </a:rPr>
                        <a:t>block size</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direction</a:t>
                      </a:r>
                    </a:p>
                    <a:p>
                      <a:pPr indent="0" algn="l" fontAlgn="base" hangingPunct="0">
                        <a:spcBef>
                          <a:spcPts val="300"/>
                        </a:spcBef>
                      </a:pPr>
                      <a:r>
                        <a:rPr lang="en-US" sz="1600">
                          <a:effectLst/>
                        </a:rPr>
                        <a:t>0: down</a:t>
                      </a:r>
                    </a:p>
                    <a:p>
                      <a:pPr indent="0" algn="l" fontAlgn="base" hangingPunct="0">
                        <a:spcBef>
                          <a:spcPts val="300"/>
                        </a:spcBef>
                      </a:pPr>
                      <a:r>
                        <a:rPr lang="en-US" sz="1600">
                          <a:effectLst/>
                        </a:rPr>
                        <a:t>1: up</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Sink ID</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fr-FR" sz="1600">
                          <a:effectLst/>
                        </a:rPr>
                        <a:t>(source|</a:t>
                      </a:r>
                    </a:p>
                    <a:p>
                      <a:pPr indent="0" algn="l" fontAlgn="base" hangingPunct="0">
                        <a:spcBef>
                          <a:spcPts val="300"/>
                        </a:spcBef>
                      </a:pPr>
                      <a:r>
                        <a:rPr lang="fr-FR" sz="1600">
                          <a:effectLst/>
                        </a:rPr>
                        <a:t>destination)</a:t>
                      </a:r>
                    </a:p>
                    <a:p>
                      <a:pPr indent="0" algn="l" fontAlgn="base" hangingPunct="0">
                        <a:spcBef>
                          <a:spcPts val="300"/>
                        </a:spcBef>
                      </a:pPr>
                      <a:r>
                        <a:rPr lang="fr-FR" sz="1600">
                          <a:effectLst/>
                        </a:rPr>
                        <a:t>0: position</a:t>
                      </a:r>
                    </a:p>
                    <a:p>
                      <a:pPr indent="0" algn="l" fontAlgn="base" hangingPunct="0">
                        <a:spcBef>
                          <a:spcPts val="300"/>
                        </a:spcBef>
                      </a:pPr>
                      <a:r>
                        <a:rPr lang="fr-FR" sz="1600">
                          <a:effectLst/>
                        </a:rPr>
                        <a:t>1: node ID</a:t>
                      </a:r>
                      <a:endParaRPr lang="fr-FR"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(source|destination) position or ID </a:t>
                      </a:r>
                    </a:p>
                    <a:p>
                      <a:pPr indent="0" algn="l" fontAlgn="base" hangingPunct="0">
                        <a:spcBef>
                          <a:spcPts val="300"/>
                        </a:spcBef>
                      </a:pPr>
                      <a:r>
                        <a:rPr lang="en-US" sz="1600">
                          <a:effectLst/>
                        </a:rPr>
                        <a:t>Full “1” for broadcast</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application priority</a:t>
                      </a:r>
                    </a:p>
                    <a:p>
                      <a:pPr indent="0" algn="l" fontAlgn="base" hangingPunct="0">
                        <a:spcBef>
                          <a:spcPts val="300"/>
                        </a:spcBef>
                      </a:pPr>
                      <a:r>
                        <a:rPr lang="en-US" sz="1600">
                          <a:effectLst/>
                        </a:rPr>
                        <a:t> (application type)</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a:effectLst/>
                        </a:rPr>
                        <a:t>load length</a:t>
                      </a:r>
                      <a:endParaRPr lang="en-US" sz="160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data</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c>
                  <a:txBody>
                    <a:bodyPr/>
                    <a:lstStyle/>
                    <a:p>
                      <a:pPr indent="0" algn="l" fontAlgn="base" hangingPunct="0">
                        <a:spcBef>
                          <a:spcPts val="300"/>
                        </a:spcBef>
                      </a:pPr>
                      <a:r>
                        <a:rPr lang="en-US" sz="1600" dirty="0">
                          <a:effectLst/>
                        </a:rPr>
                        <a:t>FCS</a:t>
                      </a:r>
                      <a:endParaRPr lang="en-US" sz="1600" dirty="0">
                        <a:effectLst/>
                        <a:latin typeface="Times" panose="02020603050405020304" pitchFamily="18" charset="0"/>
                        <a:ea typeface="宋体" panose="02010600030101010101" pitchFamily="2" charset="-122"/>
                        <a:cs typeface="Times New Roman" panose="02020603050405020304" pitchFamily="18" charset="0"/>
                      </a:endParaRPr>
                    </a:p>
                  </a:txBody>
                  <a:tcPr/>
                </a:tc>
              </a:tr>
            </a:tbl>
          </a:graphicData>
        </a:graphic>
      </p:graphicFrame>
      <p:sp>
        <p:nvSpPr>
          <p:cNvPr id="14392" name="Rectangle 1"/>
          <p:cNvSpPr>
            <a:spLocks noChangeArrowheads="1"/>
          </p:cNvSpPr>
          <p:nvPr/>
        </p:nvSpPr>
        <p:spPr bwMode="auto">
          <a:xfrm>
            <a:off x="2667000" y="5988050"/>
            <a:ext cx="43434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fontAlgn="base">
              <a:spcBef>
                <a:spcPct val="0"/>
              </a:spcBef>
              <a:spcAft>
                <a:spcPct val="0"/>
              </a:spcAft>
              <a:defRPr>
                <a:solidFill>
                  <a:schemeClr val="tx1"/>
                </a:solidFill>
                <a:latin typeface="Calibri" charset="0"/>
              </a:defRPr>
            </a:lvl6pPr>
            <a:lvl7pPr marL="2971800" indent="-228600" fontAlgn="base">
              <a:spcBef>
                <a:spcPct val="0"/>
              </a:spcBef>
              <a:spcAft>
                <a:spcPct val="0"/>
              </a:spcAft>
              <a:defRPr>
                <a:solidFill>
                  <a:schemeClr val="tx1"/>
                </a:solidFill>
                <a:latin typeface="Calibri" charset="0"/>
              </a:defRPr>
            </a:lvl7pPr>
            <a:lvl8pPr marL="3429000" indent="-228600" fontAlgn="base">
              <a:spcBef>
                <a:spcPct val="0"/>
              </a:spcBef>
              <a:spcAft>
                <a:spcPct val="0"/>
              </a:spcAft>
              <a:defRPr>
                <a:solidFill>
                  <a:schemeClr val="tx1"/>
                </a:solidFill>
                <a:latin typeface="Calibri" charset="0"/>
              </a:defRPr>
            </a:lvl8pPr>
            <a:lvl9pPr marL="3886200" indent="-228600" fontAlgn="base">
              <a:spcBef>
                <a:spcPct val="0"/>
              </a:spcBef>
              <a:spcAft>
                <a:spcPct val="0"/>
              </a:spcAft>
              <a:defRPr>
                <a:solidFill>
                  <a:schemeClr val="tx1"/>
                </a:solidFill>
                <a:latin typeface="Calibri" charset="0"/>
              </a:defRPr>
            </a:lvl9pPr>
          </a:lstStyle>
          <a:p>
            <a:pPr algn="ctr">
              <a:defRPr/>
            </a:pPr>
            <a:r>
              <a:rPr lang="zh-CN" altLang="zh-CN" b="1" smtClean="0">
                <a:solidFill>
                  <a:schemeClr val="bg1"/>
                </a:solidFill>
                <a:latin typeface="Arial" charset="0"/>
                <a:ea typeface="Times" charset="0"/>
                <a:cs typeface="Times New Roman" charset="0"/>
              </a:rPr>
              <a:t>Table</a:t>
            </a:r>
            <a:r>
              <a:rPr lang="en-US" altLang="zh-CN" b="1" smtClean="0">
                <a:solidFill>
                  <a:schemeClr val="bg1"/>
                </a:solidFill>
                <a:latin typeface="Arial" charset="0"/>
                <a:ea typeface="Times" charset="0"/>
                <a:cs typeface="Times New Roman" charset="0"/>
              </a:rPr>
              <a:t> 2.1</a:t>
            </a:r>
            <a:r>
              <a:rPr lang="zh-CN" altLang="zh-CN" b="1" smtClean="0">
                <a:solidFill>
                  <a:schemeClr val="bg1"/>
                </a:solidFill>
                <a:latin typeface="Arial" charset="0"/>
                <a:ea typeface="Times" charset="0"/>
                <a:cs typeface="Times New Roman" charset="0"/>
              </a:rPr>
              <a:t> </a:t>
            </a:r>
            <a:r>
              <a:rPr lang="en-US" altLang="zh-CN" b="1" smtClean="0">
                <a:solidFill>
                  <a:schemeClr val="bg1"/>
                </a:solidFill>
                <a:latin typeface="Arial" charset="0"/>
                <a:ea typeface="Times" charset="0"/>
                <a:cs typeface="Times New Roman" charset="0"/>
              </a:rPr>
              <a:t> </a:t>
            </a:r>
            <a:r>
              <a:rPr lang="zh-CN" altLang="zh-CN" b="1" smtClean="0">
                <a:solidFill>
                  <a:schemeClr val="bg1"/>
                </a:solidFill>
                <a:latin typeface="Arial" charset="0"/>
                <a:ea typeface="Times" charset="0"/>
                <a:cs typeface="Times New Roman" charset="0"/>
              </a:rPr>
              <a:t>Head Fields of Micro-ANP</a:t>
            </a:r>
            <a:endParaRPr lang="zh-CN" altLang="zh-CN" sz="4800" smtClean="0">
              <a:solidFill>
                <a:schemeClr val="bg1"/>
              </a:solidFill>
              <a:latin typeface="Arial" charset="0"/>
              <a:cs typeface="Times New Roman"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Advantages of Micro ANP</a:t>
            </a:r>
          </a:p>
        </p:txBody>
      </p:sp>
      <p:sp>
        <p:nvSpPr>
          <p:cNvPr id="20482" name="object 3"/>
          <p:cNvSpPr txBox="1">
            <a:spLocks noChangeArrowheads="1"/>
          </p:cNvSpPr>
          <p:nvPr/>
        </p:nvSpPr>
        <p:spPr bwMode="auto">
          <a:xfrm>
            <a:off x="152400" y="1709738"/>
            <a:ext cx="8435975"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buFont typeface="Wingdings" charset="2"/>
              <a:buChar char=""/>
            </a:pPr>
            <a:r>
              <a:rPr lang="en-US" altLang="zh-CN" sz="2800">
                <a:solidFill>
                  <a:srgbClr val="FFFFFF"/>
                </a:solidFill>
                <a:latin typeface="Arial" charset="0"/>
                <a:ea typeface="Arial" charset="0"/>
                <a:cs typeface="Arial" charset="0"/>
              </a:rPr>
              <a:t>Micro-ANP is a three-layered architecture that allows intermediate nodes to perform Application Dependent Data Aggregation (ADDA) at the application layer. Without requiring a cross-layer design, Micro-ANP can make efficient use of scarce resources. Moreover, Micro-ANP eliminates inapplicable layers and excessive repeated fields such as address, ID, length, Frame Check Sequence (FCS), and so on, thus reducing superfluous overhead and energy consumption.</a:t>
            </a:r>
            <a:endParaRPr lang="en-US" altLang="zh-CN" sz="2800">
              <a:latin typeface="Arial" charset="0"/>
              <a:ea typeface="Arial" charset="0"/>
              <a:cs typeface="Arial" charset="0"/>
            </a:endParaRPr>
          </a:p>
        </p:txBody>
      </p:sp>
      <p:sp>
        <p:nvSpPr>
          <p:cNvPr id="20483"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object 3"/>
          <p:cNvSpPr txBox="1">
            <a:spLocks noChangeArrowheads="1"/>
          </p:cNvSpPr>
          <p:nvPr/>
        </p:nvSpPr>
        <p:spPr bwMode="auto">
          <a:xfrm>
            <a:off x="269875" y="2136775"/>
            <a:ext cx="843597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eaLnBrk="1" hangingPunct="1">
              <a:buClr>
                <a:srgbClr val="DF773B"/>
              </a:buClr>
              <a:buFont typeface="Wingdings" charset="2"/>
              <a:buChar char=""/>
            </a:pPr>
            <a:r>
              <a:rPr lang="en-US" altLang="zh-CN" sz="2800">
                <a:solidFill>
                  <a:srgbClr val="FFFFFF"/>
                </a:solidFill>
                <a:latin typeface="Arial" charset="0"/>
                <a:ea typeface="Arial" charset="0"/>
                <a:cs typeface="Arial" charset="0"/>
              </a:rPr>
              <a:t>From Table 2.1, we can see that the common head-length of Micro-ANP is less than 20 bytes. In comparison, the total head-length of well-known five-layer models is more than 50 bytes. Therefore, Micro-ANP protocol greatly improves data transmission efficiency.</a:t>
            </a:r>
            <a:endParaRPr lang="en-US" altLang="zh-CN" sz="2800">
              <a:latin typeface="Arial" charset="0"/>
              <a:ea typeface="Arial" charset="0"/>
              <a:cs typeface="Arial" charset="0"/>
            </a:endParaRPr>
          </a:p>
        </p:txBody>
      </p:sp>
      <p:sp>
        <p:nvSpPr>
          <p:cNvPr id="22530"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2531" name="object 2"/>
          <p:cNvSpPr>
            <a:spLocks noGrp="1"/>
          </p:cNvSpPr>
          <p:nvPr>
            <p:ph type="title"/>
          </p:nvPr>
        </p:nvSpPr>
        <p:spPr>
          <a:xfrm>
            <a:off x="269875" y="328613"/>
            <a:ext cx="8604250" cy="769937"/>
          </a:xfrm>
        </p:spPr>
        <p:txBody>
          <a:bodyPr tIns="152400"/>
          <a:lstStyle/>
          <a:p>
            <a:pPr marL="125413" eaLnBrk="1" hangingPunct="1"/>
            <a:r>
              <a:rPr lang="en-US" altLang="zh-CN" sz="4000">
                <a:solidFill>
                  <a:srgbClr val="FF0000"/>
                </a:solidFill>
                <a:latin typeface="Arial" charset="0"/>
                <a:ea typeface="Arial" charset="0"/>
                <a:cs typeface="Arial" charset="0"/>
              </a:rPr>
              <a:t>Advantages of Micro ANP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object 2"/>
          <p:cNvSpPr>
            <a:spLocks noGrp="1"/>
          </p:cNvSpPr>
          <p:nvPr>
            <p:ph type="title"/>
          </p:nvPr>
        </p:nvSpPr>
        <p:spPr>
          <a:xfrm>
            <a:off x="269875" y="328613"/>
            <a:ext cx="8604250" cy="1385887"/>
          </a:xfrm>
        </p:spPr>
        <p:txBody>
          <a:bodyPr tIns="152400"/>
          <a:lstStyle/>
          <a:p>
            <a:pPr marL="125413" eaLnBrk="1" hangingPunct="1"/>
            <a:r>
              <a:rPr lang="en-US" altLang="zh-CN" sz="4000">
                <a:solidFill>
                  <a:srgbClr val="FF0000"/>
                </a:solidFill>
                <a:latin typeface="Arial" charset="0"/>
                <a:ea typeface="Arial" charset="0"/>
                <a:cs typeface="Arial" charset="0"/>
              </a:rPr>
              <a:t>Reliable Transmission Protocol for UANs</a:t>
            </a:r>
          </a:p>
        </p:txBody>
      </p:sp>
      <p:sp>
        <p:nvSpPr>
          <p:cNvPr id="24578" name="object 3"/>
          <p:cNvSpPr txBox="1">
            <a:spLocks noChangeArrowheads="1"/>
          </p:cNvSpPr>
          <p:nvPr/>
        </p:nvSpPr>
        <p:spPr bwMode="auto">
          <a:xfrm>
            <a:off x="314325" y="2044700"/>
            <a:ext cx="8448675"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69900" indent="-457200">
              <a:tabLst>
                <a:tab pos="469900" algn="l"/>
              </a:tabLst>
              <a:defRPr>
                <a:solidFill>
                  <a:schemeClr val="tx1"/>
                </a:solidFill>
                <a:latin typeface="Calibri" charset="0"/>
              </a:defRPr>
            </a:lvl1pPr>
            <a:lvl2pPr marL="742950" indent="-285750">
              <a:tabLst>
                <a:tab pos="469900" algn="l"/>
              </a:tabLst>
              <a:defRPr>
                <a:solidFill>
                  <a:schemeClr val="tx1"/>
                </a:solidFill>
                <a:latin typeface="Calibri" charset="0"/>
              </a:defRPr>
            </a:lvl2pPr>
            <a:lvl3pPr marL="1143000" indent="-228600">
              <a:tabLst>
                <a:tab pos="469900" algn="l"/>
              </a:tabLst>
              <a:defRPr>
                <a:solidFill>
                  <a:schemeClr val="tx1"/>
                </a:solidFill>
                <a:latin typeface="Calibri" charset="0"/>
              </a:defRPr>
            </a:lvl3pPr>
            <a:lvl4pPr marL="1600200" indent="-228600">
              <a:tabLst>
                <a:tab pos="469900" algn="l"/>
              </a:tabLst>
              <a:defRPr>
                <a:solidFill>
                  <a:schemeClr val="tx1"/>
                </a:solidFill>
                <a:latin typeface="Calibri" charset="0"/>
              </a:defRPr>
            </a:lvl4pPr>
            <a:lvl5pPr marL="2057400" indent="-228600">
              <a:tabLst>
                <a:tab pos="469900" algn="l"/>
              </a:tabLst>
              <a:defRPr>
                <a:solidFill>
                  <a:schemeClr val="tx1"/>
                </a:solidFill>
                <a:latin typeface="Calibri" charset="0"/>
              </a:defRPr>
            </a:lvl5pPr>
            <a:lvl6pPr marL="2514600" indent="-228600" eaLnBrk="0" fontAlgn="base" hangingPunct="0">
              <a:spcBef>
                <a:spcPct val="0"/>
              </a:spcBef>
              <a:spcAft>
                <a:spcPct val="0"/>
              </a:spcAft>
              <a:tabLst>
                <a:tab pos="469900" algn="l"/>
              </a:tabLst>
              <a:defRPr>
                <a:solidFill>
                  <a:schemeClr val="tx1"/>
                </a:solidFill>
                <a:latin typeface="Calibri" charset="0"/>
              </a:defRPr>
            </a:lvl6pPr>
            <a:lvl7pPr marL="2971800" indent="-228600" eaLnBrk="0" fontAlgn="base" hangingPunct="0">
              <a:spcBef>
                <a:spcPct val="0"/>
              </a:spcBef>
              <a:spcAft>
                <a:spcPct val="0"/>
              </a:spcAft>
              <a:tabLst>
                <a:tab pos="469900" algn="l"/>
              </a:tabLst>
              <a:defRPr>
                <a:solidFill>
                  <a:schemeClr val="tx1"/>
                </a:solidFill>
                <a:latin typeface="Calibri" charset="0"/>
              </a:defRPr>
            </a:lvl7pPr>
            <a:lvl8pPr marL="3429000" indent="-228600" eaLnBrk="0" fontAlgn="base" hangingPunct="0">
              <a:spcBef>
                <a:spcPct val="0"/>
              </a:spcBef>
              <a:spcAft>
                <a:spcPct val="0"/>
              </a:spcAft>
              <a:tabLst>
                <a:tab pos="469900" algn="l"/>
              </a:tabLst>
              <a:defRPr>
                <a:solidFill>
                  <a:schemeClr val="tx1"/>
                </a:solidFill>
                <a:latin typeface="Calibri" charset="0"/>
              </a:defRPr>
            </a:lvl8pPr>
            <a:lvl9pPr marL="3886200" indent="-228600" eaLnBrk="0" fontAlgn="base" hangingPunct="0">
              <a:spcBef>
                <a:spcPct val="0"/>
              </a:spcBef>
              <a:spcAft>
                <a:spcPct val="0"/>
              </a:spcAft>
              <a:tabLst>
                <a:tab pos="469900" algn="l"/>
              </a:tabLst>
              <a:defRPr>
                <a:solidFill>
                  <a:schemeClr val="tx1"/>
                </a:solidFill>
                <a:latin typeface="Calibri" charset="0"/>
              </a:defRPr>
            </a:lvl9pPr>
          </a:lstStyle>
          <a:p>
            <a:pPr algn="just" eaLnBrk="1" hangingPunct="1">
              <a:buClr>
                <a:srgbClr val="DF773B"/>
              </a:buClr>
              <a:buFont typeface="Wingdings" charset="2"/>
              <a:buChar char=""/>
            </a:pPr>
            <a:r>
              <a:rPr lang="en-US" altLang="zh-CN" sz="2800">
                <a:solidFill>
                  <a:srgbClr val="FFFFFF"/>
                </a:solidFill>
                <a:latin typeface="Arial" charset="0"/>
                <a:ea typeface="Arial" charset="0"/>
                <a:cs typeface="Arial" charset="0"/>
              </a:rPr>
              <a:t>The inapplicability of conventional reliable transport mechanisms in UANs is analyzed.</a:t>
            </a:r>
          </a:p>
          <a:p>
            <a:pPr algn="just" eaLnBrk="1" hangingPunct="1">
              <a:buClr>
                <a:srgbClr val="DF773B"/>
              </a:buClr>
              <a:buFont typeface="Wingdings" charset="2"/>
              <a:buChar char=""/>
            </a:pPr>
            <a:r>
              <a:rPr lang="en-US" altLang="zh-CN" sz="2800">
                <a:solidFill>
                  <a:srgbClr val="FFFFFF"/>
                </a:solidFill>
                <a:latin typeface="Arial" charset="0"/>
                <a:ea typeface="Arial" charset="0"/>
                <a:cs typeface="Arial" charset="0"/>
              </a:rPr>
              <a:t>Digital fountain codes are rate-less , the amount of redundancy is not fixed prior to transmission and can be determined on the fly as the error recovery algorithm evolves, and they allow for lightweight encoder and decoder implementations.</a:t>
            </a:r>
          </a:p>
          <a:p>
            <a:pPr algn="just" eaLnBrk="1" hangingPunct="1">
              <a:buClr>
                <a:srgbClr val="DF773B"/>
              </a:buClr>
              <a:buFont typeface="Wingdings" charset="2"/>
              <a:buChar char=""/>
            </a:pPr>
            <a:r>
              <a:rPr lang="en-US" altLang="zh-CN" sz="2800">
                <a:solidFill>
                  <a:srgbClr val="FFFFFF"/>
                </a:solidFill>
                <a:latin typeface="Arial" charset="0"/>
                <a:ea typeface="Arial" charset="0"/>
                <a:cs typeface="Arial" charset="0"/>
              </a:rPr>
              <a:t>Based on digital fountain code, a Recursive LT (RLT) code with a small degree distribution is proposed.</a:t>
            </a:r>
            <a:endParaRPr lang="en-US" altLang="zh-CN" sz="2800">
              <a:latin typeface="Arial" charset="0"/>
              <a:ea typeface="Arial" charset="0"/>
              <a:cs typeface="Arial" charset="0"/>
            </a:endParaRPr>
          </a:p>
        </p:txBody>
      </p:sp>
      <p:sp>
        <p:nvSpPr>
          <p:cNvPr id="24579" name="object 5"/>
          <p:cNvSpPr>
            <a:spLocks/>
          </p:cNvSpPr>
          <p:nvPr/>
        </p:nvSpPr>
        <p:spPr bwMode="auto">
          <a:xfrm>
            <a:off x="8610600" y="6629400"/>
            <a:ext cx="55563" cy="85725"/>
          </a:xfrm>
          <a:custGeom>
            <a:avLst/>
            <a:gdLst>
              <a:gd name="T0" fmla="*/ 50219 w 55879"/>
              <a:gd name="T1" fmla="*/ 16370 h 85725"/>
              <a:gd name="T2" fmla="*/ 40663 w 55879"/>
              <a:gd name="T3" fmla="*/ 16370 h 85725"/>
              <a:gd name="T4" fmla="*/ 18057 w 55879"/>
              <a:gd name="T5" fmla="*/ 85483 h 85725"/>
              <a:gd name="T6" fmla="*/ 27655 w 55879"/>
              <a:gd name="T7" fmla="*/ 85483 h 85725"/>
              <a:gd name="T8" fmla="*/ 50219 w 55879"/>
              <a:gd name="T9" fmla="*/ 16370 h 85725"/>
              <a:gd name="T10" fmla="*/ 55563 w 55879"/>
              <a:gd name="T11" fmla="*/ 0 h 85725"/>
              <a:gd name="T12" fmla="*/ 5935 w 55879"/>
              <a:gd name="T13" fmla="*/ 0 h 85725"/>
              <a:gd name="T14" fmla="*/ 0 w 55879"/>
              <a:gd name="T15" fmla="*/ 26009 h 85725"/>
              <a:gd name="T16" fmla="*/ 2272 w 55879"/>
              <a:gd name="T17" fmla="*/ 26009 h 85725"/>
              <a:gd name="T18" fmla="*/ 3787 w 55879"/>
              <a:gd name="T19" fmla="*/ 22593 h 85725"/>
              <a:gd name="T20" fmla="*/ 5809 w 55879"/>
              <a:gd name="T21" fmla="*/ 20269 h 85725"/>
              <a:gd name="T22" fmla="*/ 11617 w 55879"/>
              <a:gd name="T23" fmla="*/ 17259 h 85725"/>
              <a:gd name="T24" fmla="*/ 16668 w 55879"/>
              <a:gd name="T25" fmla="*/ 16370 h 85725"/>
              <a:gd name="T26" fmla="*/ 50219 w 55879"/>
              <a:gd name="T27" fmla="*/ 16370 h 85725"/>
              <a:gd name="T28" fmla="*/ 55563 w 55879"/>
              <a:gd name="T29" fmla="*/ 0 h 857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TotalTime>
  <Words>1269</Words>
  <Application>Microsoft Macintosh PowerPoint</Application>
  <PresentationFormat>On-screen Show (4:3)</PresentationFormat>
  <Paragraphs>130</Paragraphs>
  <Slides>26</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Calibri</vt:lpstr>
      <vt:lpstr>Arial</vt:lpstr>
      <vt:lpstr>宋体</vt:lpstr>
      <vt:lpstr>Wingdings</vt:lpstr>
      <vt:lpstr>Times</vt:lpstr>
      <vt:lpstr>Times New Roman</vt:lpstr>
      <vt:lpstr>DengXian</vt:lpstr>
      <vt:lpstr>Office Theme</vt:lpstr>
      <vt:lpstr>Chapter 10: Reliable Transmission Protocol for Underwater Acoustic Networks</vt:lpstr>
      <vt:lpstr>PowerPoint Presentation</vt:lpstr>
      <vt:lpstr>PowerPoint Presentation</vt:lpstr>
      <vt:lpstr>Micro ANP Architecture</vt:lpstr>
      <vt:lpstr>Introduction of Micro-ANP</vt:lpstr>
      <vt:lpstr>The head fields of Micro ANP</vt:lpstr>
      <vt:lpstr>Advantages of Micro ANP</vt:lpstr>
      <vt:lpstr>Advantages of Micro ANP</vt:lpstr>
      <vt:lpstr>Reliable Transmission Protocol for UANs</vt:lpstr>
      <vt:lpstr>RLT Encoding Graph</vt:lpstr>
      <vt:lpstr>Encoding</vt:lpstr>
      <vt:lpstr>Decoding</vt:lpstr>
      <vt:lpstr>Degree Distribution</vt:lpstr>
      <vt:lpstr>Table 4.1. Decoding complexity comparison</vt:lpstr>
      <vt:lpstr>RLT Code based Handshake-Free Reliable Transmission Protocol </vt:lpstr>
      <vt:lpstr>Two Transmission Constraints</vt:lpstr>
      <vt:lpstr>RLT Code based Handshake-Free Reliable Transmission Protocol </vt:lpstr>
      <vt:lpstr>RLT Code based Handshake-Free Reliable Transmission Protocol </vt:lpstr>
      <vt:lpstr>State-Based Handshake-Free Media Access Control</vt:lpstr>
      <vt:lpstr>PowerPoint Presentation</vt:lpstr>
      <vt:lpstr>Simulation Scene</vt:lpstr>
      <vt:lpstr>Simulation Parameters</vt:lpstr>
      <vt:lpstr>Simulation Result</vt:lpstr>
      <vt:lpstr>Simulation Result</vt:lpstr>
      <vt:lpstr>Conclusion</vt:lpstr>
      <vt:lpstr>Conclusion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Microsoft Office User</cp:lastModifiedBy>
  <cp:revision>28</cp:revision>
  <dcterms:created xsi:type="dcterms:W3CDTF">2017-08-17T13:30:46Z</dcterms:created>
  <dcterms:modified xsi:type="dcterms:W3CDTF">2017-09-27T22:03:34Z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