
<file path=[Content_Types].xml><?xml version="1.0" encoding="utf-8"?>
<Types xmlns="http://schemas.openxmlformats.org/package/2006/content-types">
  <Default Extension="xml" ContentType="application/xml"/>
  <Default Extension="rels" ContentType="application/vnd.openxmlformats-package.relationships+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2.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media/image3.jpg" ContentType="image/jpeg"/>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media/image4.jpg" ContentType="image/jpeg"/>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media/image5.jpg" ContentType="image/jpeg"/>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media/image6.jpg" ContentType="image/jpeg"/>
  <Override PartName="/ppt/notesSlides/notesSlide23.xml" ContentType="application/vnd.openxmlformats-officedocument.presentationml.notesSlide+xml"/>
  <Override PartName="/ppt/notesSlides/notesSlide24.xml" ContentType="application/vnd.openxmlformats-officedocument.presentationml.notesSlide+xml"/>
  <Override PartName="/ppt/media/image7.jpg" ContentType="image/jpeg"/>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337" r:id="rId2"/>
    <p:sldId id="259" r:id="rId3"/>
    <p:sldId id="262" r:id="rId4"/>
    <p:sldId id="339" r:id="rId5"/>
    <p:sldId id="340" r:id="rId6"/>
    <p:sldId id="341" r:id="rId7"/>
    <p:sldId id="342" r:id="rId8"/>
    <p:sldId id="344" r:id="rId9"/>
    <p:sldId id="343" r:id="rId10"/>
    <p:sldId id="345" r:id="rId11"/>
    <p:sldId id="346" r:id="rId12"/>
    <p:sldId id="347" r:id="rId13"/>
    <p:sldId id="348" r:id="rId14"/>
    <p:sldId id="349" r:id="rId15"/>
    <p:sldId id="350" r:id="rId16"/>
    <p:sldId id="351" r:id="rId17"/>
    <p:sldId id="352" r:id="rId18"/>
    <p:sldId id="353" r:id="rId19"/>
    <p:sldId id="354" r:id="rId20"/>
    <p:sldId id="355" r:id="rId21"/>
    <p:sldId id="356" r:id="rId22"/>
    <p:sldId id="357" r:id="rId23"/>
    <p:sldId id="360" r:id="rId24"/>
    <p:sldId id="359" r:id="rId25"/>
    <p:sldId id="361" r:id="rId26"/>
    <p:sldId id="362" r:id="rId27"/>
    <p:sldId id="363" r:id="rId28"/>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651"/>
    <p:restoredTop sz="93152"/>
  </p:normalViewPr>
  <p:slideViewPr>
    <p:cSldViewPr>
      <p:cViewPr>
        <p:scale>
          <a:sx n="140" d="100"/>
          <a:sy n="140" d="100"/>
        </p:scale>
        <p:origin x="720" y="96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5819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28950" y="857250"/>
            <a:ext cx="3086100" cy="2314575"/>
          </a:xfrm>
          <a:prstGeom prst="rect">
            <a:avLst/>
          </a:prstGeom>
          <a:noFill/>
          <a:ln w="12700">
            <a:solidFill>
              <a:prstClr val="black"/>
            </a:solidFill>
          </a:ln>
        </p:spPr>
      </p:sp>
      <p:sp>
        <p:nvSpPr>
          <p:cNvPr id="3" name="Notes Placeholder 2"/>
          <p:cNvSpPr>
            <a:spLocks noGrp="1"/>
          </p:cNvSpPr>
          <p:nvPr>
            <p:ph type="body" idx="1"/>
          </p:nvPr>
        </p:nvSpPr>
        <p:spPr>
          <a:xfrm>
            <a:off x="914400" y="3300413"/>
            <a:ext cx="7315200" cy="2700337"/>
          </a:xfrm>
          <a:prstGeom prst="rect">
            <a:avLst/>
          </a:prstGeom>
        </p:spPr>
        <p:txBody>
          <a:bodyPr/>
          <a:lstStyle/>
          <a:p>
            <a:endParaRPr lang="en-US"/>
          </a:p>
        </p:txBody>
      </p:sp>
    </p:spTree>
    <p:extLst>
      <p:ext uri="{BB962C8B-B14F-4D97-AF65-F5344CB8AC3E}">
        <p14:creationId xmlns:p14="http://schemas.microsoft.com/office/powerpoint/2010/main" val="613046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8925482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073480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7739903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206124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0458403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5718823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5007733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9951916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6956897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263815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7736843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7505014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6530770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013032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8244362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851674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3266792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454105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99666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9589435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093517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7776904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854430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442477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42FA2BD3-DDA8-9E42-8E75-197DCEC9D88E}" type="datetime1">
              <a:rPr lang="en-US" smtClean="0"/>
              <a:t>10/24/17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600" b="0" i="0">
                <a:solidFill>
                  <a:schemeClr val="bg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B22EC1C1-D546-8E41-BC1B-43E8C6372879}" type="datetime1">
              <a:rPr lang="en-US" smtClean="0"/>
              <a:t>10/24/17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sz="half" idx="2"/>
          </p:nvPr>
        </p:nvSpPr>
        <p:spPr>
          <a:xfrm>
            <a:off x="273811" y="1125402"/>
            <a:ext cx="3940175" cy="3534410"/>
          </a:xfrm>
          <a:prstGeom prst="rect">
            <a:avLst/>
          </a:prstGeom>
        </p:spPr>
        <p:txBody>
          <a:bodyPr wrap="square" lIns="0" tIns="0" rIns="0" bIns="0">
            <a:spAutoFit/>
          </a:bodyPr>
          <a:lstStyle>
            <a:lvl1pPr>
              <a:defRPr sz="1800" b="0" i="0">
                <a:solidFill>
                  <a:schemeClr val="bg1"/>
                </a:solidFill>
                <a:latin typeface="Arial"/>
                <a:cs typeface="Arial"/>
              </a:defRPr>
            </a:lvl1pPr>
          </a:lstStyle>
          <a:p>
            <a:endParaRPr/>
          </a:p>
        </p:txBody>
      </p:sp>
      <p:sp>
        <p:nvSpPr>
          <p:cNvPr id="4" name="Holder 4"/>
          <p:cNvSpPr>
            <a:spLocks noGrp="1"/>
          </p:cNvSpPr>
          <p:nvPr>
            <p:ph sz="half" idx="3"/>
          </p:nvPr>
        </p:nvSpPr>
        <p:spPr>
          <a:xfrm>
            <a:off x="4842128" y="1309930"/>
            <a:ext cx="3769995" cy="4760595"/>
          </a:xfrm>
          <a:prstGeom prst="rect">
            <a:avLst/>
          </a:prstGeom>
        </p:spPr>
        <p:txBody>
          <a:bodyPr wrap="square" lIns="0" tIns="0" rIns="0" bIns="0">
            <a:spAutoFit/>
          </a:bodyPr>
          <a:lstStyle>
            <a:lvl1pPr>
              <a:defRPr sz="1100" b="0" i="0">
                <a:solidFill>
                  <a:schemeClr val="bg1"/>
                </a:solidFill>
                <a:latin typeface="Arial"/>
                <a:cs typeface="Arial"/>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433D21A9-A272-8945-839E-AF81344B8AD8}" type="datetime1">
              <a:rPr lang="en-US" smtClean="0"/>
              <a:t>10/24/17</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59697BBF-B566-8949-BB65-E637AA1F7546}" type="datetime1">
              <a:rPr lang="en-US" smtClean="0"/>
              <a:t>10/24/17</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9EF6CA2E-8BB6-1B42-A6A7-0AB69444D1F0}" type="datetime1">
              <a:rPr lang="en-US" smtClean="0"/>
              <a:t>10/24/17</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1026">
              <a:srgbClr val="00B0F0"/>
            </a:gs>
            <a:gs pos="0">
              <a:schemeClr val="accent1">
                <a:lumMod val="5000"/>
                <a:lumOff val="95000"/>
              </a:schemeClr>
            </a:gs>
            <a:gs pos="65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270154" y="329181"/>
            <a:ext cx="8603691" cy="804544"/>
          </a:xfrm>
          <a:prstGeom prst="rect">
            <a:avLst/>
          </a:prstGeom>
        </p:spPr>
        <p:txBody>
          <a:bodyPr wrap="square" lIns="0" tIns="0" rIns="0" bIns="0">
            <a:spAutoFit/>
          </a:bodyPr>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a:xfrm>
            <a:off x="383540" y="1190236"/>
            <a:ext cx="8376919" cy="4786630"/>
          </a:xfrm>
          <a:prstGeom prst="rect">
            <a:avLst/>
          </a:prstGeom>
        </p:spPr>
        <p:txBody>
          <a:bodyPr wrap="square" lIns="0" tIns="0" rIns="0" bIns="0">
            <a:spAutoFit/>
          </a:bodyPr>
          <a:lstStyle>
            <a:lvl1pPr>
              <a:defRPr sz="2600" b="0" i="0">
                <a:solidFill>
                  <a:schemeClr val="bg1"/>
                </a:solidFill>
                <a:latin typeface="Arial"/>
                <a:cs typeface="Aria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8CA26862-02A3-6A4B-8D7A-5134ABB87F60}" type="datetime1">
              <a:rPr lang="en-US" smtClean="0"/>
              <a:t>10/24/17</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sldNum="0" hd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5.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6.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7.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309" y="201607"/>
            <a:ext cx="8603691" cy="1274869"/>
          </a:xfrm>
        </p:spPr>
        <p:txBody>
          <a:bodyPr/>
          <a:lstStyle/>
          <a:p>
            <a:pPr algn="ctr" rtl="0"/>
            <a:r>
              <a:rPr lang="en-US" sz="2800" dirty="0" smtClean="0">
                <a:solidFill>
                  <a:srgbClr val="FF0000"/>
                </a:solidFill>
              </a:rPr>
              <a:t>Chapter 11: </a:t>
            </a:r>
            <a:r>
              <a:rPr lang="en-US" sz="2800" dirty="0">
                <a:solidFill>
                  <a:srgbClr val="FF0000"/>
                </a:solidFill>
              </a:rPr>
              <a:t>Using Sports Plays to Configure Honeypots Environments to form a Virtual Security Shield </a:t>
            </a:r>
            <a:r>
              <a:rPr lang="en-US" sz="2800" dirty="0"/>
              <a:t/>
            </a:r>
            <a:br>
              <a:rPr lang="en-US" sz="2800" dirty="0"/>
            </a:br>
            <a:r>
              <a:rPr lang="en-US" dirty="0" smtClean="0">
                <a:solidFill>
                  <a:srgbClr val="FF0000"/>
                </a:solidFill>
              </a:rPr>
              <a:t/>
            </a:r>
            <a:br>
              <a:rPr lang="en-US" dirty="0" smtClean="0">
                <a:solidFill>
                  <a:srgbClr val="FF0000"/>
                </a:solidFill>
              </a:rPr>
            </a:br>
            <a:endParaRPr lang="en-US" dirty="0">
              <a:solidFill>
                <a:srgbClr val="FF000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200" y="2362200"/>
            <a:ext cx="4445000" cy="2794000"/>
          </a:xfrm>
          <a:prstGeom prst="rect">
            <a:avLst/>
          </a:prstGeom>
          <a:solidFill>
            <a:schemeClr val="accent1">
              <a:lumMod val="40000"/>
              <a:lumOff val="60000"/>
            </a:schemeClr>
          </a:solidFill>
        </p:spPr>
      </p:pic>
      <p:sp>
        <p:nvSpPr>
          <p:cNvPr id="5" name="Footer Placeholder 4"/>
          <p:cNvSpPr>
            <a:spLocks noGrp="1"/>
          </p:cNvSpPr>
          <p:nvPr>
            <p:ph type="ftr" sz="quarter" idx="5"/>
          </p:nvPr>
        </p:nvSpPr>
        <p:spPr>
          <a:xfrm>
            <a:off x="270154" y="5420822"/>
            <a:ext cx="8340446" cy="1261884"/>
          </a:xfrm>
        </p:spPr>
        <p:txBody>
          <a:bodyPr/>
          <a:lstStyle/>
          <a:p>
            <a:r>
              <a:rPr lang="en-US" sz="1600" dirty="0" smtClean="0">
                <a:solidFill>
                  <a:srgbClr val="FF0000"/>
                </a:solidFill>
              </a:rPr>
              <a:t>Computer and Network Security Essentials</a:t>
            </a:r>
          </a:p>
          <a:p>
            <a:r>
              <a:rPr lang="en-US" sz="1600" dirty="0" smtClean="0">
                <a:solidFill>
                  <a:srgbClr val="FF0000"/>
                </a:solidFill>
              </a:rPr>
              <a:t>Springer</a:t>
            </a:r>
            <a:endParaRPr lang="en-US" sz="1600" dirty="0">
              <a:solidFill>
                <a:srgbClr val="FF0000"/>
              </a:solidFill>
            </a:endParaRPr>
          </a:p>
          <a:p>
            <a:endParaRPr lang="en-US" sz="1600" dirty="0" smtClean="0">
              <a:solidFill>
                <a:srgbClr val="FF0000"/>
              </a:solidFill>
            </a:endParaRPr>
          </a:p>
          <a:p>
            <a:r>
              <a:rPr lang="en-US" sz="1600" dirty="0" smtClean="0">
                <a:solidFill>
                  <a:srgbClr val="FF0000"/>
                </a:solidFill>
              </a:rPr>
              <a:t>Editor: Kevin Daimi</a:t>
            </a:r>
          </a:p>
          <a:p>
            <a:r>
              <a:rPr lang="en-US" sz="1600" b="1" dirty="0" smtClean="0">
                <a:solidFill>
                  <a:srgbClr val="FF0000"/>
                </a:solidFill>
              </a:rPr>
              <a:t>Associate Editors: Guillermo </a:t>
            </a:r>
            <a:r>
              <a:rPr lang="en-US" sz="1600" b="1" dirty="0" err="1" smtClean="0">
                <a:solidFill>
                  <a:srgbClr val="FF0000"/>
                </a:solidFill>
              </a:rPr>
              <a:t>Francia</a:t>
            </a:r>
            <a:r>
              <a:rPr lang="en-US" sz="1600" b="1" dirty="0" smtClean="0">
                <a:solidFill>
                  <a:srgbClr val="FF0000"/>
                </a:solidFill>
              </a:rPr>
              <a:t>, Levent </a:t>
            </a:r>
            <a:r>
              <a:rPr lang="en-US" sz="1600" b="1" dirty="0" err="1" smtClean="0">
                <a:solidFill>
                  <a:srgbClr val="FF0000"/>
                </a:solidFill>
              </a:rPr>
              <a:t>Ertaul</a:t>
            </a:r>
            <a:r>
              <a:rPr lang="en-US" sz="1600" b="1" dirty="0" smtClean="0">
                <a:solidFill>
                  <a:srgbClr val="FF0000"/>
                </a:solidFill>
              </a:rPr>
              <a:t>, Luis </a:t>
            </a:r>
            <a:r>
              <a:rPr lang="en-US" sz="1600" b="1" dirty="0">
                <a:solidFill>
                  <a:srgbClr val="FF0000"/>
                </a:solidFill>
              </a:rPr>
              <a:t>Hernández</a:t>
            </a:r>
            <a:r>
              <a:rPr lang="en-US" sz="1600" dirty="0"/>
              <a:t> </a:t>
            </a:r>
            <a:r>
              <a:rPr lang="en-US" sz="1600" b="1" dirty="0" smtClean="0">
                <a:solidFill>
                  <a:srgbClr val="FF0000"/>
                </a:solidFill>
              </a:rPr>
              <a:t> </a:t>
            </a:r>
            <a:r>
              <a:rPr lang="en-US" sz="1600" b="1" dirty="0" err="1" smtClean="0">
                <a:solidFill>
                  <a:srgbClr val="FF0000"/>
                </a:solidFill>
              </a:rPr>
              <a:t>Encinas</a:t>
            </a:r>
            <a:r>
              <a:rPr lang="en-US" sz="1600" b="1" dirty="0" smtClean="0">
                <a:solidFill>
                  <a:srgbClr val="FF0000"/>
                </a:solidFill>
              </a:rPr>
              <a:t>, Eman El-Sheikh</a:t>
            </a:r>
          </a:p>
        </p:txBody>
      </p:sp>
      <p:sp>
        <p:nvSpPr>
          <p:cNvPr id="4" name="Rectangle 3"/>
          <p:cNvSpPr/>
          <p:nvPr/>
        </p:nvSpPr>
        <p:spPr>
          <a:xfrm>
            <a:off x="2213254" y="1565395"/>
            <a:ext cx="5257800" cy="707886"/>
          </a:xfrm>
          <a:prstGeom prst="rect">
            <a:avLst/>
          </a:prstGeom>
        </p:spPr>
        <p:txBody>
          <a:bodyPr wrap="square">
            <a:spAutoFit/>
          </a:bodyPr>
          <a:lstStyle/>
          <a:p>
            <a:r>
              <a:rPr lang="en-US" sz="2000" dirty="0" smtClean="0">
                <a:solidFill>
                  <a:schemeClr val="bg1"/>
                </a:solidFill>
              </a:rPr>
              <a:t>Tyrone S. </a:t>
            </a:r>
            <a:r>
              <a:rPr lang="en-US" sz="2000" dirty="0" err="1" smtClean="0">
                <a:solidFill>
                  <a:schemeClr val="bg1"/>
                </a:solidFill>
              </a:rPr>
              <a:t>Toland</a:t>
            </a:r>
            <a:r>
              <a:rPr lang="en-US" sz="2000" dirty="0" smtClean="0">
                <a:solidFill>
                  <a:schemeClr val="bg1"/>
                </a:solidFill>
              </a:rPr>
              <a:t>, Sebastian </a:t>
            </a:r>
            <a:r>
              <a:rPr lang="en-US" sz="2000" dirty="0" err="1" smtClean="0">
                <a:solidFill>
                  <a:schemeClr val="bg1"/>
                </a:solidFill>
              </a:rPr>
              <a:t>Kollmannsperger</a:t>
            </a:r>
            <a:r>
              <a:rPr lang="en-US" sz="2000" dirty="0" smtClean="0">
                <a:solidFill>
                  <a:schemeClr val="bg1"/>
                </a:solidFill>
              </a:rPr>
              <a:t>, J. Bernard Brewton, and William B. Craft</a:t>
            </a:r>
            <a:endParaRPr lang="en-US" sz="2000" dirty="0">
              <a:solidFill>
                <a:schemeClr val="bg1"/>
              </a:solidFill>
            </a:endParaRPr>
          </a:p>
        </p:txBody>
      </p:sp>
    </p:spTree>
    <p:extLst>
      <p:ext uri="{BB962C8B-B14F-4D97-AF65-F5344CB8AC3E}">
        <p14:creationId xmlns:p14="http://schemas.microsoft.com/office/powerpoint/2010/main" val="1033077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Offense Play Formations</a:t>
            </a:r>
            <a:endParaRPr sz="4000" dirty="0">
              <a:solidFill>
                <a:srgbClr val="FF0000"/>
              </a:solidFill>
            </a:endParaRPr>
          </a:p>
        </p:txBody>
      </p:sp>
      <p:sp>
        <p:nvSpPr>
          <p:cNvPr id="6" name="object 3"/>
          <p:cNvSpPr txBox="1"/>
          <p:nvPr/>
        </p:nvSpPr>
        <p:spPr>
          <a:xfrm>
            <a:off x="233368" y="1524000"/>
            <a:ext cx="8432857" cy="2585323"/>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The Screen Play</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Used when the defense constantly rush</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The QB entices the defense to get closer while the RB slips through the defense</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The QB passes the ball to the RB which could ultimately yield significant gain in yardage </a:t>
            </a:r>
            <a:endParaRPr sz="2800" dirty="0">
              <a:latin typeface="Arial"/>
              <a:cs typeface="Arial"/>
            </a:endParaRPr>
          </a:p>
        </p:txBody>
      </p:sp>
    </p:spTree>
    <p:extLst>
      <p:ext uri="{BB962C8B-B14F-4D97-AF65-F5344CB8AC3E}">
        <p14:creationId xmlns:p14="http://schemas.microsoft.com/office/powerpoint/2010/main" val="313736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Offense Play Formations</a:t>
            </a:r>
            <a:endParaRPr sz="4000" dirty="0">
              <a:solidFill>
                <a:srgbClr val="FF0000"/>
              </a:solidFill>
            </a:endParaRPr>
          </a:p>
        </p:txBody>
      </p:sp>
      <p:sp>
        <p:nvSpPr>
          <p:cNvPr id="6" name="object 3"/>
          <p:cNvSpPr txBox="1"/>
          <p:nvPr/>
        </p:nvSpPr>
        <p:spPr>
          <a:xfrm>
            <a:off x="233368" y="1524000"/>
            <a:ext cx="8432857" cy="4739759"/>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The Screen Play Applied to a </a:t>
            </a:r>
            <a:r>
              <a:rPr lang="en-US" sz="2800" spc="-10" dirty="0" smtClean="0">
                <a:solidFill>
                  <a:srgbClr val="FFFFFF"/>
                </a:solidFill>
                <a:latin typeface="Arial"/>
                <a:cs typeface="Arial"/>
              </a:rPr>
              <a:t>Honeypot</a:t>
            </a:r>
          </a:p>
          <a:p>
            <a:pPr marL="927100" lvl="1" indent="-457200">
              <a:buClr>
                <a:srgbClr val="DF773B"/>
              </a:buClr>
              <a:buFont typeface="Wingdings"/>
              <a:buChar char=""/>
              <a:tabLst>
                <a:tab pos="469900" algn="l"/>
              </a:tabLst>
            </a:pPr>
            <a:r>
              <a:rPr lang="en-US" sz="2800" dirty="0">
                <a:solidFill>
                  <a:schemeClr val="bg1"/>
                </a:solidFill>
              </a:rPr>
              <a:t>D</a:t>
            </a:r>
            <a:r>
              <a:rPr lang="en-US" sz="2800" dirty="0" smtClean="0">
                <a:solidFill>
                  <a:schemeClr val="bg1"/>
                </a:solidFill>
              </a:rPr>
              <a:t>efensive </a:t>
            </a:r>
            <a:r>
              <a:rPr lang="en-US" sz="2800" dirty="0">
                <a:solidFill>
                  <a:schemeClr val="bg1"/>
                </a:solidFill>
              </a:rPr>
              <a:t>team </a:t>
            </a:r>
            <a:r>
              <a:rPr lang="en-US" sz="2800" dirty="0" smtClean="0">
                <a:solidFill>
                  <a:schemeClr val="bg1"/>
                </a:solidFill>
              </a:rPr>
              <a:t>would </a:t>
            </a:r>
            <a:r>
              <a:rPr lang="en-US" sz="2800" dirty="0">
                <a:solidFill>
                  <a:schemeClr val="bg1"/>
                </a:solidFill>
              </a:rPr>
              <a:t>be </a:t>
            </a:r>
            <a:r>
              <a:rPr lang="en-US" sz="2800" dirty="0" smtClean="0">
                <a:solidFill>
                  <a:schemeClr val="bg1"/>
                </a:solidFill>
              </a:rPr>
              <a:t>the </a:t>
            </a:r>
            <a:r>
              <a:rPr lang="en-US" sz="2800" dirty="0">
                <a:solidFill>
                  <a:schemeClr val="bg1"/>
                </a:solidFill>
              </a:rPr>
              <a:t>malicious </a:t>
            </a:r>
            <a:r>
              <a:rPr lang="en-US" sz="2800" dirty="0" smtClean="0">
                <a:solidFill>
                  <a:schemeClr val="bg1"/>
                </a:solidFill>
              </a:rPr>
              <a:t>attacker</a:t>
            </a:r>
          </a:p>
          <a:p>
            <a:pPr marL="927100" lvl="1" indent="-457200">
              <a:buClr>
                <a:srgbClr val="DF773B"/>
              </a:buClr>
              <a:buFont typeface="Wingdings"/>
              <a:buChar char=""/>
              <a:tabLst>
                <a:tab pos="469900" algn="l"/>
              </a:tabLst>
            </a:pPr>
            <a:r>
              <a:rPr lang="en-US" sz="2800" dirty="0" smtClean="0">
                <a:solidFill>
                  <a:schemeClr val="bg1"/>
                </a:solidFill>
              </a:rPr>
              <a:t>QB would be </a:t>
            </a:r>
            <a:r>
              <a:rPr lang="en-US" sz="2800" dirty="0">
                <a:solidFill>
                  <a:schemeClr val="bg1"/>
                </a:solidFill>
              </a:rPr>
              <a:t>H</a:t>
            </a:r>
            <a:r>
              <a:rPr lang="en-US" sz="2800" dirty="0" smtClean="0">
                <a:solidFill>
                  <a:schemeClr val="bg1"/>
                </a:solidFill>
              </a:rPr>
              <a:t>oneypot 1</a:t>
            </a:r>
          </a:p>
          <a:p>
            <a:pPr marL="927100" lvl="1" indent="-457200">
              <a:buClr>
                <a:srgbClr val="DF773B"/>
              </a:buClr>
              <a:buFont typeface="Wingdings"/>
              <a:buChar char=""/>
              <a:tabLst>
                <a:tab pos="469900" algn="l"/>
              </a:tabLst>
            </a:pPr>
            <a:r>
              <a:rPr lang="en-US" sz="2800" dirty="0" smtClean="0">
                <a:solidFill>
                  <a:schemeClr val="bg1"/>
                </a:solidFill>
              </a:rPr>
              <a:t>RB would be Honeypot 2</a:t>
            </a:r>
          </a:p>
          <a:p>
            <a:pPr marL="927100" lvl="1" indent="-457200">
              <a:buClr>
                <a:srgbClr val="DF773B"/>
              </a:buClr>
              <a:buFont typeface="Wingdings"/>
              <a:buChar char=""/>
              <a:tabLst>
                <a:tab pos="469900" algn="l"/>
              </a:tabLst>
            </a:pPr>
            <a:r>
              <a:rPr lang="en-US" sz="2800" dirty="0" smtClean="0">
                <a:solidFill>
                  <a:schemeClr val="bg1"/>
                </a:solidFill>
              </a:rPr>
              <a:t>A particular honeypot can be activated  representing the ball being carried by either the QB or the RB</a:t>
            </a:r>
          </a:p>
          <a:p>
            <a:pPr marL="927100" lvl="1" indent="-457200">
              <a:buClr>
                <a:srgbClr val="DF773B"/>
              </a:buClr>
              <a:buFont typeface="Wingdings"/>
              <a:buChar char=""/>
              <a:tabLst>
                <a:tab pos="469900" algn="l"/>
              </a:tabLst>
            </a:pPr>
            <a:r>
              <a:rPr lang="en-US" sz="2800" dirty="0" smtClean="0">
                <a:solidFill>
                  <a:schemeClr val="bg1"/>
                </a:solidFill>
              </a:rPr>
              <a:t>This scheme provides a way of studying the behavior of an attacker with a various honeypots</a:t>
            </a:r>
            <a:endParaRPr lang="en-US" sz="2800" dirty="0">
              <a:solidFill>
                <a:schemeClr val="bg1"/>
              </a:solidFill>
            </a:endParaRPr>
          </a:p>
          <a:p>
            <a:pPr marL="927100" lvl="1" indent="-457200">
              <a:buClr>
                <a:srgbClr val="DF773B"/>
              </a:buClr>
              <a:buFont typeface="Wingdings"/>
              <a:buChar char=""/>
              <a:tabLst>
                <a:tab pos="469900" algn="l"/>
              </a:tabLst>
            </a:pPr>
            <a:endParaRPr lang="en-US" sz="2800" spc="-10" dirty="0" smtClean="0">
              <a:solidFill>
                <a:srgbClr val="FFFFFF"/>
              </a:solidFill>
              <a:latin typeface="Arial"/>
              <a:cs typeface="Arial"/>
            </a:endParaRPr>
          </a:p>
          <a:p>
            <a:pPr marL="927100" lvl="1" indent="-457200">
              <a:buClr>
                <a:srgbClr val="DF773B"/>
              </a:buClr>
              <a:buFont typeface="Wingdings"/>
              <a:buChar char=""/>
              <a:tabLst>
                <a:tab pos="469900" algn="l"/>
              </a:tabLst>
            </a:pPr>
            <a:endParaRPr lang="en-US" sz="2800" spc="-10" dirty="0" smtClean="0">
              <a:solidFill>
                <a:srgbClr val="FFFFFF"/>
              </a:solidFill>
              <a:latin typeface="Arial"/>
              <a:cs typeface="Arial"/>
            </a:endParaRPr>
          </a:p>
        </p:txBody>
      </p:sp>
    </p:spTree>
    <p:extLst>
      <p:ext uri="{BB962C8B-B14F-4D97-AF65-F5344CB8AC3E}">
        <p14:creationId xmlns:p14="http://schemas.microsoft.com/office/powerpoint/2010/main" val="19408105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Offense Play Formations</a:t>
            </a:r>
            <a:endParaRPr sz="4000" dirty="0">
              <a:solidFill>
                <a:srgbClr val="FF0000"/>
              </a:solidFill>
            </a:endParaRPr>
          </a:p>
        </p:txBody>
      </p:sp>
      <p:sp>
        <p:nvSpPr>
          <p:cNvPr id="6" name="object 3"/>
          <p:cNvSpPr txBox="1"/>
          <p:nvPr/>
        </p:nvSpPr>
        <p:spPr>
          <a:xfrm>
            <a:off x="233368" y="1524000"/>
            <a:ext cx="8432857" cy="3447098"/>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The </a:t>
            </a:r>
            <a:r>
              <a:rPr lang="en-US" sz="2800" spc="-10" dirty="0" smtClean="0">
                <a:solidFill>
                  <a:srgbClr val="FFFFFF"/>
                </a:solidFill>
                <a:latin typeface="Arial"/>
                <a:cs typeface="Arial"/>
              </a:rPr>
              <a:t>Draw </a:t>
            </a:r>
            <a:r>
              <a:rPr lang="en-US" sz="2800" spc="-10" dirty="0" smtClean="0">
                <a:solidFill>
                  <a:srgbClr val="FFFFFF"/>
                </a:solidFill>
                <a:latin typeface="Arial"/>
                <a:cs typeface="Arial"/>
              </a:rPr>
              <a:t>Play</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A running play used to misdirect the defensive line</a:t>
            </a:r>
            <a:endParaRPr lang="en-US" sz="2800" spc="-10" dirty="0" smtClean="0">
              <a:solidFill>
                <a:srgbClr val="FFFFFF"/>
              </a:solidFill>
              <a:latin typeface="Arial"/>
              <a:cs typeface="Arial"/>
            </a:endParaRP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The QB </a:t>
            </a:r>
            <a:r>
              <a:rPr lang="en-US" sz="2800" spc="-10" dirty="0" smtClean="0">
                <a:solidFill>
                  <a:srgbClr val="FFFFFF"/>
                </a:solidFill>
                <a:latin typeface="Arial"/>
                <a:cs typeface="Arial"/>
              </a:rPr>
              <a:t>either hands the ball over to the RB or runs with it</a:t>
            </a:r>
            <a:endParaRPr lang="en-US" sz="2800" spc="-10" dirty="0" smtClean="0">
              <a:solidFill>
                <a:srgbClr val="FFFFFF"/>
              </a:solidFill>
              <a:latin typeface="Arial"/>
              <a:cs typeface="Arial"/>
            </a:endParaRP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The </a:t>
            </a:r>
            <a:r>
              <a:rPr lang="en-US" sz="2800" spc="-10" dirty="0" smtClean="0">
                <a:solidFill>
                  <a:srgbClr val="FFFFFF"/>
                </a:solidFill>
                <a:latin typeface="Arial"/>
                <a:cs typeface="Arial"/>
              </a:rPr>
              <a:t>idea is to attack an aggressive defensive play by “drawing” the OL to the QB and the LB downfield in anticipation of a pass</a:t>
            </a:r>
            <a:endParaRPr sz="2800" dirty="0">
              <a:latin typeface="Arial"/>
              <a:cs typeface="Arial"/>
            </a:endParaRPr>
          </a:p>
        </p:txBody>
      </p:sp>
    </p:spTree>
    <p:extLst>
      <p:ext uri="{BB962C8B-B14F-4D97-AF65-F5344CB8AC3E}">
        <p14:creationId xmlns:p14="http://schemas.microsoft.com/office/powerpoint/2010/main" val="15503774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Offense Play Formations</a:t>
            </a:r>
            <a:endParaRPr sz="4000" dirty="0">
              <a:solidFill>
                <a:srgbClr val="FF0000"/>
              </a:solidFill>
            </a:endParaRPr>
          </a:p>
        </p:txBody>
      </p:sp>
      <p:sp>
        <p:nvSpPr>
          <p:cNvPr id="6" name="object 3"/>
          <p:cNvSpPr txBox="1"/>
          <p:nvPr/>
        </p:nvSpPr>
        <p:spPr>
          <a:xfrm>
            <a:off x="233368" y="1524000"/>
            <a:ext cx="8432857" cy="5170646"/>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The </a:t>
            </a:r>
            <a:r>
              <a:rPr lang="en-US" sz="2800" spc="-10" dirty="0" smtClean="0">
                <a:solidFill>
                  <a:srgbClr val="FFFFFF"/>
                </a:solidFill>
                <a:latin typeface="Arial"/>
                <a:cs typeface="Arial"/>
              </a:rPr>
              <a:t>Draw </a:t>
            </a:r>
            <a:r>
              <a:rPr lang="en-US" sz="2800" spc="-10" dirty="0" smtClean="0">
                <a:solidFill>
                  <a:srgbClr val="FFFFFF"/>
                </a:solidFill>
                <a:latin typeface="Arial"/>
                <a:cs typeface="Arial"/>
              </a:rPr>
              <a:t>Play Applied to a </a:t>
            </a:r>
            <a:r>
              <a:rPr lang="en-US" sz="2800" spc="-10" dirty="0" smtClean="0">
                <a:solidFill>
                  <a:srgbClr val="FFFFFF"/>
                </a:solidFill>
                <a:latin typeface="Arial"/>
                <a:cs typeface="Arial"/>
              </a:rPr>
              <a:t>Honeypot</a:t>
            </a:r>
          </a:p>
          <a:p>
            <a:pPr marL="927100" lvl="1" indent="-457200">
              <a:buClr>
                <a:srgbClr val="DF773B"/>
              </a:buClr>
              <a:buFont typeface="Wingdings"/>
              <a:buChar char=""/>
              <a:tabLst>
                <a:tab pos="469900" algn="l"/>
              </a:tabLst>
            </a:pPr>
            <a:r>
              <a:rPr lang="en-US" sz="2800" dirty="0" smtClean="0">
                <a:solidFill>
                  <a:schemeClr val="bg1"/>
                </a:solidFill>
              </a:rPr>
              <a:t>QB would be </a:t>
            </a:r>
            <a:r>
              <a:rPr lang="en-US" sz="2800" dirty="0">
                <a:solidFill>
                  <a:schemeClr val="bg1"/>
                </a:solidFill>
              </a:rPr>
              <a:t>H</a:t>
            </a:r>
            <a:r>
              <a:rPr lang="en-US" sz="2800" dirty="0" smtClean="0">
                <a:solidFill>
                  <a:schemeClr val="bg1"/>
                </a:solidFill>
              </a:rPr>
              <a:t>oneypot 1</a:t>
            </a:r>
          </a:p>
          <a:p>
            <a:pPr marL="927100" lvl="1" indent="-457200">
              <a:buClr>
                <a:srgbClr val="DF773B"/>
              </a:buClr>
              <a:buFont typeface="Wingdings"/>
              <a:buChar char=""/>
              <a:tabLst>
                <a:tab pos="469900" algn="l"/>
              </a:tabLst>
            </a:pPr>
            <a:r>
              <a:rPr lang="en-US" sz="2800" dirty="0" smtClean="0">
                <a:solidFill>
                  <a:schemeClr val="bg1"/>
                </a:solidFill>
              </a:rPr>
              <a:t>RB would be Honeypot 2</a:t>
            </a:r>
          </a:p>
          <a:p>
            <a:pPr marL="927100" lvl="1" indent="-457200">
              <a:buClr>
                <a:srgbClr val="DF773B"/>
              </a:buClr>
              <a:buFont typeface="Wingdings"/>
              <a:buChar char=""/>
              <a:tabLst>
                <a:tab pos="469900" algn="l"/>
              </a:tabLst>
            </a:pPr>
            <a:r>
              <a:rPr lang="en-US" sz="2800" dirty="0" smtClean="0">
                <a:solidFill>
                  <a:schemeClr val="bg1"/>
                </a:solidFill>
              </a:rPr>
              <a:t>Initially, Honeypot 1 is activated to draw the attackers</a:t>
            </a:r>
          </a:p>
          <a:p>
            <a:pPr marL="927100" lvl="1" indent="-457200">
              <a:buClr>
                <a:srgbClr val="DF773B"/>
              </a:buClr>
              <a:buFont typeface="Wingdings"/>
              <a:buChar char=""/>
              <a:tabLst>
                <a:tab pos="469900" algn="l"/>
              </a:tabLst>
            </a:pPr>
            <a:r>
              <a:rPr lang="en-US" sz="2800" dirty="0" smtClean="0">
                <a:solidFill>
                  <a:schemeClr val="bg1"/>
                </a:solidFill>
              </a:rPr>
              <a:t>Honeypot 2 can either be activated  or remain deactivated</a:t>
            </a:r>
          </a:p>
          <a:p>
            <a:pPr marL="927100" lvl="1" indent="-457200">
              <a:buClr>
                <a:srgbClr val="DF773B"/>
              </a:buClr>
              <a:buFont typeface="Wingdings"/>
              <a:buChar char=""/>
              <a:tabLst>
                <a:tab pos="469900" algn="l"/>
              </a:tabLst>
            </a:pPr>
            <a:r>
              <a:rPr lang="en-US" sz="2800" dirty="0" smtClean="0">
                <a:solidFill>
                  <a:schemeClr val="bg1"/>
                </a:solidFill>
              </a:rPr>
              <a:t>This scheme simulates the redirection of malicious traffic if the honeypot is in danger of being compromised</a:t>
            </a:r>
            <a:endParaRPr lang="en-US" sz="2800" dirty="0">
              <a:solidFill>
                <a:schemeClr val="bg1"/>
              </a:solidFill>
            </a:endParaRPr>
          </a:p>
          <a:p>
            <a:pPr marL="927100" lvl="1" indent="-457200">
              <a:buClr>
                <a:srgbClr val="DF773B"/>
              </a:buClr>
              <a:buFont typeface="Wingdings"/>
              <a:buChar char=""/>
              <a:tabLst>
                <a:tab pos="469900" algn="l"/>
              </a:tabLst>
            </a:pPr>
            <a:endParaRPr lang="en-US" sz="2800" spc="-10" dirty="0" smtClean="0">
              <a:solidFill>
                <a:srgbClr val="FFFFFF"/>
              </a:solidFill>
              <a:latin typeface="Arial"/>
              <a:cs typeface="Arial"/>
            </a:endParaRPr>
          </a:p>
          <a:p>
            <a:pPr marL="927100" lvl="1" indent="-457200">
              <a:buClr>
                <a:srgbClr val="DF773B"/>
              </a:buClr>
              <a:buFont typeface="Wingdings"/>
              <a:buChar char=""/>
              <a:tabLst>
                <a:tab pos="469900" algn="l"/>
              </a:tabLst>
            </a:pPr>
            <a:endParaRPr lang="en-US" sz="2800" spc="-10" dirty="0" smtClean="0">
              <a:solidFill>
                <a:srgbClr val="FFFFFF"/>
              </a:solidFill>
              <a:latin typeface="Arial"/>
              <a:cs typeface="Arial"/>
            </a:endParaRPr>
          </a:p>
        </p:txBody>
      </p:sp>
    </p:spTree>
    <p:extLst>
      <p:ext uri="{BB962C8B-B14F-4D97-AF65-F5344CB8AC3E}">
        <p14:creationId xmlns:p14="http://schemas.microsoft.com/office/powerpoint/2010/main" val="5040723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Offense Play Formations</a:t>
            </a:r>
            <a:endParaRPr sz="4000" dirty="0">
              <a:solidFill>
                <a:srgbClr val="FF0000"/>
              </a:solidFill>
            </a:endParaRPr>
          </a:p>
        </p:txBody>
      </p:sp>
      <p:sp>
        <p:nvSpPr>
          <p:cNvPr id="6" name="object 3"/>
          <p:cNvSpPr txBox="1"/>
          <p:nvPr/>
        </p:nvSpPr>
        <p:spPr>
          <a:xfrm>
            <a:off x="233368" y="1524000"/>
            <a:ext cx="8432857" cy="3016210"/>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The </a:t>
            </a:r>
            <a:r>
              <a:rPr lang="en-US" sz="2800" spc="-10" dirty="0" smtClean="0">
                <a:solidFill>
                  <a:srgbClr val="FFFFFF"/>
                </a:solidFill>
                <a:latin typeface="Arial"/>
                <a:cs typeface="Arial"/>
              </a:rPr>
              <a:t>Counter Run </a:t>
            </a:r>
            <a:r>
              <a:rPr lang="en-US" sz="2800" spc="-10" dirty="0" smtClean="0">
                <a:solidFill>
                  <a:srgbClr val="FFFFFF"/>
                </a:solidFill>
                <a:latin typeface="Arial"/>
                <a:cs typeface="Arial"/>
              </a:rPr>
              <a:t>Play</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Deceive the defense into believing that the play will go the other way</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RB initially moves in the opposite direction</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Defense commits to the opposite direction</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QB gives the ball to the RB who will run the other way</a:t>
            </a:r>
            <a:endParaRPr sz="2800" dirty="0">
              <a:latin typeface="Arial"/>
              <a:cs typeface="Arial"/>
            </a:endParaRPr>
          </a:p>
        </p:txBody>
      </p:sp>
    </p:spTree>
    <p:extLst>
      <p:ext uri="{BB962C8B-B14F-4D97-AF65-F5344CB8AC3E}">
        <p14:creationId xmlns:p14="http://schemas.microsoft.com/office/powerpoint/2010/main" val="3086939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Offense Play Formations</a:t>
            </a:r>
            <a:endParaRPr sz="4000" dirty="0">
              <a:solidFill>
                <a:srgbClr val="FF0000"/>
              </a:solidFill>
            </a:endParaRPr>
          </a:p>
        </p:txBody>
      </p:sp>
      <p:sp>
        <p:nvSpPr>
          <p:cNvPr id="6" name="object 3"/>
          <p:cNvSpPr txBox="1"/>
          <p:nvPr/>
        </p:nvSpPr>
        <p:spPr>
          <a:xfrm>
            <a:off x="233369" y="1524000"/>
            <a:ext cx="8148632" cy="4739759"/>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The </a:t>
            </a:r>
            <a:r>
              <a:rPr lang="en-US" sz="2800" spc="-10" dirty="0" smtClean="0">
                <a:solidFill>
                  <a:srgbClr val="FFFFFF"/>
                </a:solidFill>
                <a:latin typeface="Arial"/>
                <a:cs typeface="Arial"/>
              </a:rPr>
              <a:t>Counter Run </a:t>
            </a:r>
            <a:r>
              <a:rPr lang="en-US" sz="2800" spc="-10" dirty="0" smtClean="0">
                <a:solidFill>
                  <a:srgbClr val="FFFFFF"/>
                </a:solidFill>
                <a:latin typeface="Arial"/>
                <a:cs typeface="Arial"/>
              </a:rPr>
              <a:t>Play Applied to a </a:t>
            </a:r>
            <a:r>
              <a:rPr lang="en-US" sz="2800" spc="-10" dirty="0" smtClean="0">
                <a:solidFill>
                  <a:srgbClr val="FFFFFF"/>
                </a:solidFill>
                <a:latin typeface="Arial"/>
                <a:cs typeface="Arial"/>
              </a:rPr>
              <a:t>Honeypot</a:t>
            </a:r>
          </a:p>
          <a:p>
            <a:pPr marL="927100" lvl="1" indent="-457200">
              <a:buClr>
                <a:srgbClr val="DF773B"/>
              </a:buClr>
              <a:buFont typeface="Wingdings"/>
              <a:buChar char=""/>
              <a:tabLst>
                <a:tab pos="469900" algn="l"/>
              </a:tabLst>
            </a:pPr>
            <a:r>
              <a:rPr lang="en-US" sz="2800" dirty="0" smtClean="0">
                <a:solidFill>
                  <a:schemeClr val="bg1"/>
                </a:solidFill>
              </a:rPr>
              <a:t>Defensive line is the attacker</a:t>
            </a:r>
          </a:p>
          <a:p>
            <a:pPr marL="927100" lvl="1" indent="-457200">
              <a:buClr>
                <a:srgbClr val="DF773B"/>
              </a:buClr>
              <a:buFont typeface="Wingdings"/>
              <a:buChar char=""/>
              <a:tabLst>
                <a:tab pos="469900" algn="l"/>
              </a:tabLst>
            </a:pPr>
            <a:r>
              <a:rPr lang="en-US" sz="2800" dirty="0" smtClean="0">
                <a:solidFill>
                  <a:schemeClr val="bg1"/>
                </a:solidFill>
              </a:rPr>
              <a:t>To </a:t>
            </a:r>
            <a:r>
              <a:rPr lang="en-US" sz="2800" dirty="0">
                <a:solidFill>
                  <a:schemeClr val="bg1"/>
                </a:solidFill>
              </a:rPr>
              <a:t>simulate the play, one can picture the attackers trying to send packets to Honeypot 1 at the beginning of the </a:t>
            </a:r>
            <a:r>
              <a:rPr lang="en-US" sz="2800" dirty="0" smtClean="0">
                <a:solidFill>
                  <a:schemeClr val="bg1"/>
                </a:solidFill>
              </a:rPr>
              <a:t>play</a:t>
            </a:r>
          </a:p>
          <a:p>
            <a:pPr marL="927100" lvl="1" indent="-457200">
              <a:buClr>
                <a:srgbClr val="DF773B"/>
              </a:buClr>
              <a:buFont typeface="Wingdings"/>
              <a:buChar char=""/>
              <a:tabLst>
                <a:tab pos="469900" algn="l"/>
              </a:tabLst>
            </a:pPr>
            <a:r>
              <a:rPr lang="en-US" sz="2800" dirty="0" smtClean="0">
                <a:solidFill>
                  <a:schemeClr val="bg1"/>
                </a:solidFill>
              </a:rPr>
              <a:t>Once </a:t>
            </a:r>
            <a:r>
              <a:rPr lang="en-US" sz="2800" dirty="0">
                <a:solidFill>
                  <a:schemeClr val="bg1"/>
                </a:solidFill>
              </a:rPr>
              <a:t>Honeypot 1 receives the malicious traffic (simulating the defense’s commit to one direction), Honeypot 1 can deactivated its honey. </a:t>
            </a:r>
            <a:endParaRPr lang="en-US" sz="2800" dirty="0" smtClean="0">
              <a:solidFill>
                <a:schemeClr val="bg1"/>
              </a:solidFill>
            </a:endParaRPr>
          </a:p>
          <a:p>
            <a:pPr marL="927100" lvl="1" indent="-457200">
              <a:buClr>
                <a:srgbClr val="DF773B"/>
              </a:buClr>
              <a:buFont typeface="Wingdings"/>
              <a:buChar char=""/>
              <a:tabLst>
                <a:tab pos="469900" algn="l"/>
              </a:tabLst>
            </a:pPr>
            <a:r>
              <a:rPr lang="en-US" sz="2800" dirty="0" smtClean="0">
                <a:solidFill>
                  <a:schemeClr val="bg1"/>
                </a:solidFill>
              </a:rPr>
              <a:t>Then</a:t>
            </a:r>
            <a:r>
              <a:rPr lang="en-US" sz="2800" dirty="0">
                <a:solidFill>
                  <a:schemeClr val="bg1"/>
                </a:solidFill>
              </a:rPr>
              <a:t>, Honeypot 2 will activate its honey, simulating the misdirection of the defensive team </a:t>
            </a:r>
            <a:endParaRPr lang="en-US" sz="2800" spc="-10" dirty="0" smtClean="0">
              <a:solidFill>
                <a:srgbClr val="FFFFFF"/>
              </a:solidFill>
              <a:latin typeface="Arial"/>
              <a:cs typeface="Arial"/>
            </a:endParaRPr>
          </a:p>
          <a:p>
            <a:pPr marL="927100" lvl="1" indent="-457200">
              <a:buClr>
                <a:srgbClr val="DF773B"/>
              </a:buClr>
              <a:buFont typeface="Wingdings"/>
              <a:buChar char=""/>
              <a:tabLst>
                <a:tab pos="469900" algn="l"/>
              </a:tabLst>
            </a:pPr>
            <a:endParaRPr lang="en-US" sz="2800" spc="-10" dirty="0" smtClean="0">
              <a:solidFill>
                <a:srgbClr val="FFFFFF"/>
              </a:solidFill>
              <a:latin typeface="Arial"/>
              <a:cs typeface="Arial"/>
            </a:endParaRPr>
          </a:p>
        </p:txBody>
      </p:sp>
    </p:spTree>
    <p:extLst>
      <p:ext uri="{BB962C8B-B14F-4D97-AF65-F5344CB8AC3E}">
        <p14:creationId xmlns:p14="http://schemas.microsoft.com/office/powerpoint/2010/main" val="16171312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Offense Play Formations</a:t>
            </a:r>
            <a:endParaRPr sz="4000" dirty="0">
              <a:solidFill>
                <a:srgbClr val="FF0000"/>
              </a:solidFill>
            </a:endParaRPr>
          </a:p>
        </p:txBody>
      </p:sp>
      <p:sp>
        <p:nvSpPr>
          <p:cNvPr id="6" name="object 3"/>
          <p:cNvSpPr txBox="1"/>
          <p:nvPr/>
        </p:nvSpPr>
        <p:spPr>
          <a:xfrm>
            <a:off x="233368" y="1524000"/>
            <a:ext cx="8432857" cy="4739759"/>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The </a:t>
            </a:r>
            <a:r>
              <a:rPr lang="en-US" sz="2800" spc="-10" dirty="0" smtClean="0">
                <a:solidFill>
                  <a:srgbClr val="FFFFFF"/>
                </a:solidFill>
                <a:latin typeface="Arial"/>
                <a:cs typeface="Arial"/>
              </a:rPr>
              <a:t>Double Reverse Flea Flicker Play</a:t>
            </a:r>
            <a:endParaRPr lang="en-US" sz="2800" spc="-10" dirty="0" smtClean="0">
              <a:solidFill>
                <a:srgbClr val="FFFFFF"/>
              </a:solidFill>
              <a:latin typeface="Arial"/>
              <a:cs typeface="Arial"/>
            </a:endParaRP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Involves three players: QB, RB, and the Right Offensive Line (ROL)</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ROL starts in a different position and runs to the left</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QB gives the ball to the RB</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RB gives the ball to the ROL</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The ball goes back to the QB who then passes the ball to a receiver</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The objective is to distract the defenders and create room for the QB to pass the ball</a:t>
            </a:r>
            <a:endParaRPr sz="2800" dirty="0">
              <a:latin typeface="Arial"/>
              <a:cs typeface="Arial"/>
            </a:endParaRPr>
          </a:p>
        </p:txBody>
      </p:sp>
    </p:spTree>
    <p:extLst>
      <p:ext uri="{BB962C8B-B14F-4D97-AF65-F5344CB8AC3E}">
        <p14:creationId xmlns:p14="http://schemas.microsoft.com/office/powerpoint/2010/main" val="17647645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1384995"/>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Double Reverse Flea Flicker Formation</a:t>
            </a:r>
            <a:endParaRPr sz="4000" dirty="0">
              <a:solidFill>
                <a:srgbClr val="FF000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2057400"/>
            <a:ext cx="6858000" cy="4095298"/>
          </a:xfrm>
          <a:prstGeom prst="rect">
            <a:avLst/>
          </a:prstGeom>
        </p:spPr>
      </p:pic>
    </p:spTree>
    <p:extLst>
      <p:ext uri="{BB962C8B-B14F-4D97-AF65-F5344CB8AC3E}">
        <p14:creationId xmlns:p14="http://schemas.microsoft.com/office/powerpoint/2010/main" val="13699748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1384995"/>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Honeypot Virtual Security Shield (VSS)</a:t>
            </a:r>
            <a:endParaRPr sz="4000" dirty="0">
              <a:solidFill>
                <a:srgbClr val="FF0000"/>
              </a:solidFill>
            </a:endParaRPr>
          </a:p>
        </p:txBody>
      </p:sp>
      <p:sp>
        <p:nvSpPr>
          <p:cNvPr id="6" name="object 3"/>
          <p:cNvSpPr txBox="1"/>
          <p:nvPr/>
        </p:nvSpPr>
        <p:spPr>
          <a:xfrm>
            <a:off x="251866" y="1905000"/>
            <a:ext cx="8148632" cy="4308872"/>
          </a:xfrm>
          <a:prstGeom prst="rect">
            <a:avLst/>
          </a:prstGeom>
        </p:spPr>
        <p:txBody>
          <a:bodyPr vert="horz" wrap="square" lIns="0" tIns="0" rIns="0" bIns="0" rtlCol="0">
            <a:spAutoFit/>
          </a:bodyPr>
          <a:lstStyle/>
          <a:p>
            <a:pPr marL="457200" indent="-457200">
              <a:buFont typeface="Arial" charset="0"/>
              <a:buChar char="•"/>
            </a:pPr>
            <a:r>
              <a:rPr lang="en-US" sz="2800" spc="-10" dirty="0" smtClean="0">
                <a:solidFill>
                  <a:schemeClr val="bg1"/>
                </a:solidFill>
                <a:latin typeface="Arial"/>
                <a:cs typeface="Arial"/>
              </a:rPr>
              <a:t>VSS </a:t>
            </a:r>
            <a:r>
              <a:rPr lang="en-US" sz="2800" dirty="0">
                <a:solidFill>
                  <a:schemeClr val="bg1"/>
                </a:solidFill>
              </a:rPr>
              <a:t>deflects the attacker from accessing the honey at one honeypot to the honey at a subsequent </a:t>
            </a:r>
            <a:r>
              <a:rPr lang="en-US" sz="2800" dirty="0" smtClean="0">
                <a:solidFill>
                  <a:schemeClr val="bg1"/>
                </a:solidFill>
              </a:rPr>
              <a:t>honeypot</a:t>
            </a:r>
          </a:p>
          <a:p>
            <a:pPr marL="457200" indent="-457200">
              <a:buFont typeface="Arial" charset="0"/>
              <a:buChar char="•"/>
            </a:pPr>
            <a:r>
              <a:rPr lang="en-US" sz="2800" dirty="0" smtClean="0">
                <a:solidFill>
                  <a:schemeClr val="bg1"/>
                </a:solidFill>
              </a:rPr>
              <a:t>Accessing </a:t>
            </a:r>
            <a:r>
              <a:rPr lang="en-US" sz="2800" dirty="0">
                <a:solidFill>
                  <a:schemeClr val="bg1"/>
                </a:solidFill>
              </a:rPr>
              <a:t>subsequent </a:t>
            </a:r>
            <a:r>
              <a:rPr lang="en-US" sz="2800" dirty="0" smtClean="0">
                <a:solidFill>
                  <a:schemeClr val="bg1"/>
                </a:solidFill>
              </a:rPr>
              <a:t>honeypots </a:t>
            </a:r>
            <a:r>
              <a:rPr lang="en-US" sz="2800" dirty="0">
                <a:solidFill>
                  <a:schemeClr val="bg1"/>
                </a:solidFill>
              </a:rPr>
              <a:t>provides additional opportunities to gather information about malicious </a:t>
            </a:r>
            <a:r>
              <a:rPr lang="en-US" sz="2800" dirty="0" smtClean="0">
                <a:solidFill>
                  <a:schemeClr val="bg1"/>
                </a:solidFill>
              </a:rPr>
              <a:t>activities </a:t>
            </a:r>
          </a:p>
          <a:p>
            <a:pPr marL="457200" indent="-457200">
              <a:buFont typeface="Arial" charset="0"/>
              <a:buChar char="•"/>
            </a:pPr>
            <a:r>
              <a:rPr lang="en-US" sz="2800" dirty="0">
                <a:solidFill>
                  <a:schemeClr val="bg1"/>
                </a:solidFill>
              </a:rPr>
              <a:t>A</a:t>
            </a:r>
            <a:r>
              <a:rPr lang="en-US" sz="2800" dirty="0" smtClean="0">
                <a:solidFill>
                  <a:schemeClr val="bg1"/>
                </a:solidFill>
              </a:rPr>
              <a:t>dditional </a:t>
            </a:r>
            <a:r>
              <a:rPr lang="en-US" sz="2800" dirty="0">
                <a:solidFill>
                  <a:schemeClr val="bg1"/>
                </a:solidFill>
              </a:rPr>
              <a:t>benefit of VSS is that it generates different </a:t>
            </a:r>
            <a:r>
              <a:rPr lang="en-US" sz="2800" dirty="0" smtClean="0">
                <a:solidFill>
                  <a:schemeClr val="bg1"/>
                </a:solidFill>
              </a:rPr>
              <a:t>honeypot environment </a:t>
            </a:r>
            <a:r>
              <a:rPr lang="en-US" sz="2800" dirty="0">
                <a:solidFill>
                  <a:schemeClr val="bg1"/>
                </a:solidFill>
              </a:rPr>
              <a:t>configurations without physically adding or deleting a honeypot within the network </a:t>
            </a:r>
            <a:endParaRPr lang="en-US" sz="2800" dirty="0">
              <a:solidFill>
                <a:schemeClr val="bg1"/>
              </a:solidFill>
            </a:endParaRPr>
          </a:p>
        </p:txBody>
      </p:sp>
    </p:spTree>
    <p:extLst>
      <p:ext uri="{BB962C8B-B14F-4D97-AF65-F5344CB8AC3E}">
        <p14:creationId xmlns:p14="http://schemas.microsoft.com/office/powerpoint/2010/main" val="6551939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1384995"/>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Honeypot Virtual Security Shield (VSS)</a:t>
            </a:r>
            <a:endParaRPr sz="4000" dirty="0">
              <a:solidFill>
                <a:srgbClr val="FF0000"/>
              </a:solidFill>
            </a:endParaRPr>
          </a:p>
        </p:txBody>
      </p:sp>
      <p:sp>
        <p:nvSpPr>
          <p:cNvPr id="6" name="object 3"/>
          <p:cNvSpPr txBox="1"/>
          <p:nvPr/>
        </p:nvSpPr>
        <p:spPr>
          <a:xfrm>
            <a:off x="251865" y="1905000"/>
            <a:ext cx="8414359" cy="3447098"/>
          </a:xfrm>
          <a:prstGeom prst="rect">
            <a:avLst/>
          </a:prstGeom>
        </p:spPr>
        <p:txBody>
          <a:bodyPr vert="horz" wrap="square" lIns="0" tIns="0" rIns="0" bIns="0" rtlCol="0">
            <a:spAutoFit/>
          </a:bodyPr>
          <a:lstStyle/>
          <a:p>
            <a:pPr marL="457200" indent="-457200">
              <a:buFont typeface="Arial" charset="0"/>
              <a:buChar char="•"/>
            </a:pPr>
            <a:r>
              <a:rPr lang="en-US" sz="2800" dirty="0" smtClean="0">
                <a:solidFill>
                  <a:schemeClr val="bg1"/>
                </a:solidFill>
              </a:rPr>
              <a:t>Our approach is to simulate </a:t>
            </a:r>
            <a:r>
              <a:rPr lang="en-US" sz="2800" dirty="0">
                <a:solidFill>
                  <a:schemeClr val="bg1"/>
                </a:solidFill>
              </a:rPr>
              <a:t>football play formation in a honeypot environment by using a </a:t>
            </a:r>
            <a:r>
              <a:rPr lang="en-US" sz="2800" dirty="0" err="1">
                <a:solidFill>
                  <a:schemeClr val="bg1"/>
                </a:solidFill>
              </a:rPr>
              <a:t>boolean</a:t>
            </a:r>
            <a:r>
              <a:rPr lang="en-US" sz="2800" dirty="0">
                <a:solidFill>
                  <a:schemeClr val="bg1"/>
                </a:solidFill>
              </a:rPr>
              <a:t> switch to manage the availability of the </a:t>
            </a:r>
            <a:r>
              <a:rPr lang="en-US" sz="2800" dirty="0" smtClean="0">
                <a:solidFill>
                  <a:schemeClr val="bg1"/>
                </a:solidFill>
              </a:rPr>
              <a:t>honey</a:t>
            </a:r>
          </a:p>
          <a:p>
            <a:pPr marL="457200" indent="-457200">
              <a:buFont typeface="Arial" charset="0"/>
              <a:buChar char="•"/>
            </a:pPr>
            <a:r>
              <a:rPr lang="en-US" sz="2800" dirty="0" smtClean="0">
                <a:solidFill>
                  <a:schemeClr val="bg1"/>
                </a:solidFill>
              </a:rPr>
              <a:t>If </a:t>
            </a:r>
            <a:r>
              <a:rPr lang="en-US" sz="2800" dirty="0">
                <a:solidFill>
                  <a:schemeClr val="bg1"/>
                </a:solidFill>
              </a:rPr>
              <a:t>the switch is set to true at a honeypot, then the honey is active, i.e., available to attract malicious </a:t>
            </a:r>
            <a:r>
              <a:rPr lang="en-US" sz="2800" dirty="0" smtClean="0">
                <a:solidFill>
                  <a:schemeClr val="bg1"/>
                </a:solidFill>
              </a:rPr>
              <a:t>attackers;</a:t>
            </a:r>
          </a:p>
          <a:p>
            <a:pPr marL="457200" indent="-457200">
              <a:buFont typeface="Arial" charset="0"/>
              <a:buChar char="•"/>
            </a:pPr>
            <a:r>
              <a:rPr lang="en-US" sz="2800" dirty="0" smtClean="0">
                <a:solidFill>
                  <a:schemeClr val="bg1"/>
                </a:solidFill>
              </a:rPr>
              <a:t>Otherwise</a:t>
            </a:r>
            <a:r>
              <a:rPr lang="en-US" sz="2800" dirty="0">
                <a:solidFill>
                  <a:schemeClr val="bg1"/>
                </a:solidFill>
              </a:rPr>
              <a:t>, if the switch at the honeypot is set to false, then the honey is not </a:t>
            </a:r>
            <a:r>
              <a:rPr lang="en-US" sz="2800" dirty="0" smtClean="0">
                <a:solidFill>
                  <a:schemeClr val="bg1"/>
                </a:solidFill>
              </a:rPr>
              <a:t>active </a:t>
            </a:r>
            <a:endParaRPr lang="en-US" sz="2800" dirty="0">
              <a:solidFill>
                <a:schemeClr val="bg1"/>
              </a:solidFill>
            </a:endParaRPr>
          </a:p>
        </p:txBody>
      </p:sp>
    </p:spTree>
    <p:extLst>
      <p:ext uri="{BB962C8B-B14F-4D97-AF65-F5344CB8AC3E}">
        <p14:creationId xmlns:p14="http://schemas.microsoft.com/office/powerpoint/2010/main" val="2035823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2585323"/>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smtClean="0">
                <a:solidFill>
                  <a:srgbClr val="FFFFFF"/>
                </a:solidFill>
                <a:latin typeface="Arial"/>
                <a:cs typeface="Arial"/>
              </a:rPr>
              <a:t>Secure exchange of information</a:t>
            </a:r>
            <a:endParaRPr lang="en-US" sz="2800" spc="-20" dirty="0" smtClean="0">
              <a:solidFill>
                <a:srgbClr val="FFFFFF"/>
              </a:solidFill>
              <a:latin typeface="Arial"/>
              <a:cs typeface="Arial"/>
            </a:endParaRPr>
          </a:p>
          <a:p>
            <a:pPr marL="469901" marR="855980" indent="-457200">
              <a:lnSpc>
                <a:spcPct val="100000"/>
              </a:lnSpc>
              <a:buClr>
                <a:srgbClr val="DF773B"/>
              </a:buClr>
              <a:buFont typeface="Wingdings" charset="2"/>
              <a:buChar char="q"/>
              <a:tabLst>
                <a:tab pos="528320" algn="l"/>
              </a:tabLst>
            </a:pPr>
            <a:r>
              <a:rPr lang="en-US" sz="2800" spc="-10" dirty="0" smtClean="0">
                <a:solidFill>
                  <a:srgbClr val="FFFFFF"/>
                </a:solidFill>
                <a:latin typeface="Arial"/>
                <a:cs typeface="Arial"/>
              </a:rPr>
              <a:t>Primary considerations in security management:</a:t>
            </a:r>
          </a:p>
          <a:p>
            <a:pPr marL="927101" marR="855980" lvl="1" indent="-457200">
              <a:buClr>
                <a:srgbClr val="DF773B"/>
              </a:buClr>
              <a:buFont typeface="Wingdings" charset="2"/>
              <a:buChar char="q"/>
              <a:tabLst>
                <a:tab pos="528320" algn="l"/>
              </a:tabLst>
            </a:pPr>
            <a:r>
              <a:rPr lang="en-US" sz="2800" spc="-10" dirty="0" smtClean="0">
                <a:solidFill>
                  <a:srgbClr val="FFFFFF"/>
                </a:solidFill>
                <a:latin typeface="Arial"/>
                <a:cs typeface="Arial"/>
              </a:rPr>
              <a:t>Prevention</a:t>
            </a:r>
          </a:p>
          <a:p>
            <a:pPr marL="927101" marR="855980" lvl="1" indent="-457200">
              <a:buClr>
                <a:srgbClr val="DF773B"/>
              </a:buClr>
              <a:buFont typeface="Wingdings" charset="2"/>
              <a:buChar char="q"/>
              <a:tabLst>
                <a:tab pos="528320" algn="l"/>
              </a:tabLst>
            </a:pPr>
            <a:r>
              <a:rPr lang="en-US" sz="2800" spc="-10" dirty="0" smtClean="0">
                <a:solidFill>
                  <a:srgbClr val="FFFFFF"/>
                </a:solidFill>
                <a:latin typeface="Arial"/>
                <a:cs typeface="Arial"/>
              </a:rPr>
              <a:t>Detection</a:t>
            </a:r>
          </a:p>
          <a:p>
            <a:pPr marL="927101" marR="855980" lvl="1" indent="-457200">
              <a:buClr>
                <a:srgbClr val="DF773B"/>
              </a:buClr>
              <a:buFont typeface="Wingdings" charset="2"/>
              <a:buChar char="q"/>
              <a:tabLst>
                <a:tab pos="528320" algn="l"/>
              </a:tabLst>
            </a:pPr>
            <a:r>
              <a:rPr lang="en-US" sz="2800" spc="-10" dirty="0" smtClean="0">
                <a:solidFill>
                  <a:srgbClr val="FFFFFF"/>
                </a:solidFill>
                <a:latin typeface="Arial"/>
                <a:cs typeface="Arial"/>
              </a:rPr>
              <a:t>Response </a:t>
            </a:r>
            <a:endParaRPr sz="2800" dirty="0">
              <a:latin typeface="Arial"/>
              <a:cs typeface="Arial"/>
            </a:endParaRPr>
          </a:p>
        </p:txBody>
      </p:sp>
      <p:sp>
        <p:nvSpPr>
          <p:cNvPr id="3" name="object 3"/>
          <p:cNvSpPr txBox="1"/>
          <p:nvPr/>
        </p:nvSpPr>
        <p:spPr>
          <a:xfrm>
            <a:off x="431393" y="710181"/>
            <a:ext cx="7874407"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Introduction</a:t>
            </a:r>
            <a:endParaRPr sz="4000" b="1" dirty="0">
              <a:solidFill>
                <a:srgbClr val="FF0000"/>
              </a:solidFill>
              <a:latin typeface="Arial"/>
              <a:cs typeface="Aria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Formal Definitions</a:t>
            </a:r>
            <a:endParaRPr sz="4000" dirty="0">
              <a:solidFill>
                <a:srgbClr val="FF0000"/>
              </a:solidFill>
            </a:endParaRPr>
          </a:p>
        </p:txBody>
      </p:sp>
      <p:sp>
        <p:nvSpPr>
          <p:cNvPr id="6" name="object 3"/>
          <p:cNvSpPr txBox="1"/>
          <p:nvPr/>
        </p:nvSpPr>
        <p:spPr>
          <a:xfrm>
            <a:off x="270154" y="1422241"/>
            <a:ext cx="8739735" cy="5170646"/>
          </a:xfrm>
          <a:prstGeom prst="rect">
            <a:avLst/>
          </a:prstGeom>
        </p:spPr>
        <p:txBody>
          <a:bodyPr vert="horz" wrap="square" lIns="0" tIns="0" rIns="0" bIns="0" rtlCol="0">
            <a:spAutoFit/>
          </a:bodyPr>
          <a:lstStyle/>
          <a:p>
            <a:r>
              <a:rPr lang="en-US" sz="2800" b="1" dirty="0">
                <a:solidFill>
                  <a:srgbClr val="FFFF00"/>
                </a:solidFill>
              </a:rPr>
              <a:t>Definition 1 (Honeypot</a:t>
            </a:r>
            <a:r>
              <a:rPr lang="en-US" sz="2800" b="1" dirty="0" smtClean="0">
                <a:solidFill>
                  <a:srgbClr val="FFFF00"/>
                </a:solidFill>
              </a:rPr>
              <a:t>) </a:t>
            </a:r>
          </a:p>
          <a:p>
            <a:r>
              <a:rPr lang="en-US" sz="2800" dirty="0" smtClean="0">
                <a:solidFill>
                  <a:schemeClr val="bg1"/>
                </a:solidFill>
              </a:rPr>
              <a:t>Let </a:t>
            </a:r>
            <a:r>
              <a:rPr lang="en-US" sz="2800" i="1" dirty="0">
                <a:solidFill>
                  <a:schemeClr val="bg1"/>
                </a:solidFill>
              </a:rPr>
              <a:t>honeypot </a:t>
            </a:r>
            <a:r>
              <a:rPr lang="en-US" sz="2800" dirty="0">
                <a:solidFill>
                  <a:schemeClr val="bg1"/>
                </a:solidFill>
              </a:rPr>
              <a:t>= [{</a:t>
            </a:r>
            <a:r>
              <a:rPr lang="en-US" sz="2800" i="1" dirty="0">
                <a:solidFill>
                  <a:schemeClr val="bg1"/>
                </a:solidFill>
              </a:rPr>
              <a:t>service</a:t>
            </a:r>
            <a:r>
              <a:rPr lang="en-US" sz="2800" baseline="-25000" dirty="0">
                <a:solidFill>
                  <a:schemeClr val="bg1"/>
                </a:solidFill>
              </a:rPr>
              <a:t>1</a:t>
            </a:r>
            <a:r>
              <a:rPr lang="en-US" sz="2800" dirty="0">
                <a:solidFill>
                  <a:schemeClr val="bg1"/>
                </a:solidFill>
              </a:rPr>
              <a:t>,</a:t>
            </a:r>
            <a:r>
              <a:rPr lang="en-US" sz="2800" i="1" dirty="0">
                <a:solidFill>
                  <a:schemeClr val="bg1"/>
                </a:solidFill>
              </a:rPr>
              <a:t>service</a:t>
            </a:r>
            <a:r>
              <a:rPr lang="en-US" sz="2800" baseline="-25000" dirty="0">
                <a:solidFill>
                  <a:schemeClr val="bg1"/>
                </a:solidFill>
              </a:rPr>
              <a:t>2</a:t>
            </a:r>
            <a:r>
              <a:rPr lang="en-US" sz="2800" dirty="0">
                <a:solidFill>
                  <a:schemeClr val="bg1"/>
                </a:solidFill>
              </a:rPr>
              <a:t>,...,</a:t>
            </a:r>
            <a:r>
              <a:rPr lang="en-US" sz="2800" i="1" dirty="0" err="1">
                <a:solidFill>
                  <a:schemeClr val="bg1"/>
                </a:solidFill>
              </a:rPr>
              <a:t>service</a:t>
            </a:r>
            <a:r>
              <a:rPr lang="en-US" sz="2800" i="1" baseline="-25000" dirty="0" err="1">
                <a:solidFill>
                  <a:schemeClr val="bg1"/>
                </a:solidFill>
              </a:rPr>
              <a:t>n</a:t>
            </a:r>
            <a:r>
              <a:rPr lang="en-US" sz="2800" dirty="0">
                <a:solidFill>
                  <a:schemeClr val="bg1"/>
                </a:solidFill>
              </a:rPr>
              <a:t>},</a:t>
            </a:r>
            <a:r>
              <a:rPr lang="en-US" sz="2800" i="1" dirty="0">
                <a:solidFill>
                  <a:schemeClr val="bg1"/>
                </a:solidFill>
              </a:rPr>
              <a:t>Active</a:t>
            </a:r>
            <a:r>
              <a:rPr lang="en-US" sz="2800" dirty="0">
                <a:solidFill>
                  <a:schemeClr val="bg1"/>
                </a:solidFill>
              </a:rPr>
              <a:t>], where </a:t>
            </a:r>
            <a:r>
              <a:rPr lang="en-US" sz="2800" i="1" dirty="0" err="1" smtClean="0">
                <a:solidFill>
                  <a:schemeClr val="bg1"/>
                </a:solidFill>
              </a:rPr>
              <a:t>service</a:t>
            </a:r>
            <a:r>
              <a:rPr lang="en-US" sz="2800" i="1" baseline="-25000" dirty="0" err="1" smtClean="0">
                <a:solidFill>
                  <a:schemeClr val="bg1"/>
                </a:solidFill>
              </a:rPr>
              <a:t>i</a:t>
            </a:r>
            <a:r>
              <a:rPr lang="en-US" sz="2800" i="1" dirty="0" smtClean="0">
                <a:solidFill>
                  <a:schemeClr val="bg1"/>
                </a:solidFill>
              </a:rPr>
              <a:t> </a:t>
            </a:r>
            <a:r>
              <a:rPr lang="en-US" sz="2800" dirty="0" smtClean="0">
                <a:solidFill>
                  <a:schemeClr val="bg1"/>
                </a:solidFill>
              </a:rPr>
              <a:t>(</a:t>
            </a:r>
            <a:r>
              <a:rPr lang="en-US" sz="2800" dirty="0">
                <a:solidFill>
                  <a:schemeClr val="bg1"/>
                </a:solidFill>
              </a:rPr>
              <a:t>1 ≤ </a:t>
            </a:r>
            <a:r>
              <a:rPr lang="en-US" sz="2800" i="1" dirty="0" err="1">
                <a:solidFill>
                  <a:schemeClr val="bg1"/>
                </a:solidFill>
              </a:rPr>
              <a:t>i</a:t>
            </a:r>
            <a:r>
              <a:rPr lang="en-US" sz="2800" i="1" dirty="0">
                <a:solidFill>
                  <a:schemeClr val="bg1"/>
                </a:solidFill>
              </a:rPr>
              <a:t> </a:t>
            </a:r>
            <a:r>
              <a:rPr lang="en-US" sz="2800" dirty="0">
                <a:solidFill>
                  <a:schemeClr val="bg1"/>
                </a:solidFill>
              </a:rPr>
              <a:t>≤ </a:t>
            </a:r>
            <a:r>
              <a:rPr lang="en-US" sz="2800" i="1" dirty="0">
                <a:solidFill>
                  <a:schemeClr val="bg1"/>
                </a:solidFill>
              </a:rPr>
              <a:t>n</a:t>
            </a:r>
            <a:r>
              <a:rPr lang="en-US" sz="2800" dirty="0">
                <a:solidFill>
                  <a:schemeClr val="bg1"/>
                </a:solidFill>
              </a:rPr>
              <a:t>) are data items and </a:t>
            </a:r>
            <a:r>
              <a:rPr lang="en-US" sz="2800" i="1" dirty="0">
                <a:solidFill>
                  <a:schemeClr val="bg1"/>
                </a:solidFill>
              </a:rPr>
              <a:t>Active </a:t>
            </a:r>
            <a:r>
              <a:rPr lang="en-US" sz="2800" dirty="0">
                <a:solidFill>
                  <a:schemeClr val="bg1"/>
                </a:solidFill>
              </a:rPr>
              <a:t>is </a:t>
            </a:r>
            <a:r>
              <a:rPr lang="en-US" sz="2800" dirty="0" err="1">
                <a:solidFill>
                  <a:schemeClr val="bg1"/>
                </a:solidFill>
              </a:rPr>
              <a:t>boolean</a:t>
            </a:r>
            <a:r>
              <a:rPr lang="en-US" sz="2800" dirty="0">
                <a:solidFill>
                  <a:schemeClr val="bg1"/>
                </a:solidFill>
              </a:rPr>
              <a:t> switch. When </a:t>
            </a:r>
            <a:r>
              <a:rPr lang="en-US" sz="2800" i="1" dirty="0">
                <a:solidFill>
                  <a:schemeClr val="bg1"/>
                </a:solidFill>
              </a:rPr>
              <a:t>Active </a:t>
            </a:r>
            <a:r>
              <a:rPr lang="en-US" sz="2800" dirty="0">
                <a:solidFill>
                  <a:schemeClr val="bg1"/>
                </a:solidFill>
              </a:rPr>
              <a:t>is set to </a:t>
            </a:r>
            <a:r>
              <a:rPr lang="en-US" sz="2800" i="1" dirty="0">
                <a:solidFill>
                  <a:schemeClr val="bg1"/>
                </a:solidFill>
              </a:rPr>
              <a:t>true</a:t>
            </a:r>
            <a:r>
              <a:rPr lang="en-US" sz="2800" dirty="0">
                <a:solidFill>
                  <a:schemeClr val="bg1"/>
                </a:solidFill>
              </a:rPr>
              <a:t>, then the </a:t>
            </a:r>
            <a:r>
              <a:rPr lang="en-US" sz="2800" i="1" dirty="0" err="1">
                <a:solidFill>
                  <a:schemeClr val="bg1"/>
                </a:solidFill>
              </a:rPr>
              <a:t>service</a:t>
            </a:r>
            <a:r>
              <a:rPr lang="en-US" sz="2800" i="1" baseline="-25000" dirty="0" err="1">
                <a:solidFill>
                  <a:schemeClr val="bg1"/>
                </a:solidFill>
              </a:rPr>
              <a:t>i</a:t>
            </a:r>
            <a:r>
              <a:rPr lang="en-US" sz="2800" i="1" dirty="0">
                <a:solidFill>
                  <a:schemeClr val="bg1"/>
                </a:solidFill>
              </a:rPr>
              <a:t> </a:t>
            </a:r>
            <a:r>
              <a:rPr lang="en-US" sz="2800" dirty="0">
                <a:solidFill>
                  <a:schemeClr val="bg1"/>
                </a:solidFill>
              </a:rPr>
              <a:t>(i.e., honey) is available to an attacker; otherwise, when </a:t>
            </a:r>
            <a:r>
              <a:rPr lang="en-US" sz="2800" i="1" dirty="0">
                <a:solidFill>
                  <a:schemeClr val="bg1"/>
                </a:solidFill>
              </a:rPr>
              <a:t>Active </a:t>
            </a:r>
            <a:r>
              <a:rPr lang="en-US" sz="2800" dirty="0">
                <a:solidFill>
                  <a:schemeClr val="bg1"/>
                </a:solidFill>
              </a:rPr>
              <a:t>is set to </a:t>
            </a:r>
            <a:r>
              <a:rPr lang="en-US" sz="2800" i="1" dirty="0">
                <a:solidFill>
                  <a:schemeClr val="bg1"/>
                </a:solidFill>
              </a:rPr>
              <a:t>false</a:t>
            </a:r>
            <a:r>
              <a:rPr lang="en-US" sz="2800" dirty="0">
                <a:solidFill>
                  <a:schemeClr val="bg1"/>
                </a:solidFill>
              </a:rPr>
              <a:t>, </a:t>
            </a:r>
            <a:r>
              <a:rPr lang="en-US" sz="2800" i="1" dirty="0" err="1" smtClean="0">
                <a:solidFill>
                  <a:schemeClr val="bg1"/>
                </a:solidFill>
              </a:rPr>
              <a:t>service</a:t>
            </a:r>
            <a:r>
              <a:rPr lang="en-US" sz="2800" i="1" baseline="-25000" dirty="0" err="1" smtClean="0">
                <a:solidFill>
                  <a:schemeClr val="bg1"/>
                </a:solidFill>
              </a:rPr>
              <a:t>i</a:t>
            </a:r>
            <a:r>
              <a:rPr lang="en-US" sz="2800" i="1" dirty="0" smtClean="0">
                <a:solidFill>
                  <a:schemeClr val="bg1"/>
                </a:solidFill>
              </a:rPr>
              <a:t> </a:t>
            </a:r>
            <a:r>
              <a:rPr lang="en-US" sz="2800" dirty="0">
                <a:solidFill>
                  <a:schemeClr val="bg1"/>
                </a:solidFill>
              </a:rPr>
              <a:t>is unavailable to an attacker. </a:t>
            </a:r>
            <a:endParaRPr lang="en-US" sz="2800" dirty="0" smtClean="0">
              <a:solidFill>
                <a:schemeClr val="bg1"/>
              </a:solidFill>
            </a:endParaRPr>
          </a:p>
          <a:p>
            <a:endParaRPr lang="en-US" sz="2800" dirty="0">
              <a:solidFill>
                <a:schemeClr val="bg1"/>
              </a:solidFill>
            </a:endParaRPr>
          </a:p>
          <a:p>
            <a:r>
              <a:rPr lang="en-US" sz="2800" b="1" dirty="0">
                <a:solidFill>
                  <a:srgbClr val="FFFF00"/>
                </a:solidFill>
              </a:rPr>
              <a:t>Definition 2 (Virtual Security Shield</a:t>
            </a:r>
            <a:r>
              <a:rPr lang="en-US" sz="2800" b="1" dirty="0" smtClean="0">
                <a:solidFill>
                  <a:srgbClr val="FFFF00"/>
                </a:solidFill>
              </a:rPr>
              <a:t>) </a:t>
            </a:r>
          </a:p>
          <a:p>
            <a:r>
              <a:rPr lang="en-US" sz="2800" dirty="0" smtClean="0">
                <a:solidFill>
                  <a:schemeClr val="bg1"/>
                </a:solidFill>
              </a:rPr>
              <a:t>Let </a:t>
            </a:r>
            <a:r>
              <a:rPr lang="en-US" sz="2800" i="1" dirty="0" err="1">
                <a:solidFill>
                  <a:schemeClr val="bg1"/>
                </a:solidFill>
              </a:rPr>
              <a:t>hp</a:t>
            </a:r>
            <a:r>
              <a:rPr lang="en-US" sz="2800" i="1" dirty="0">
                <a:solidFill>
                  <a:schemeClr val="bg1"/>
                </a:solidFill>
              </a:rPr>
              <a:t> </a:t>
            </a:r>
            <a:r>
              <a:rPr lang="en-US" sz="2800" dirty="0">
                <a:solidFill>
                  <a:schemeClr val="bg1"/>
                </a:solidFill>
              </a:rPr>
              <a:t>= {</a:t>
            </a:r>
            <a:r>
              <a:rPr lang="en-US" sz="2800" i="1" dirty="0">
                <a:solidFill>
                  <a:schemeClr val="bg1"/>
                </a:solidFill>
              </a:rPr>
              <a:t>hp</a:t>
            </a:r>
            <a:r>
              <a:rPr lang="en-US" sz="2800" baseline="-25000" dirty="0">
                <a:solidFill>
                  <a:schemeClr val="bg1"/>
                </a:solidFill>
              </a:rPr>
              <a:t>1</a:t>
            </a:r>
            <a:r>
              <a:rPr lang="en-US" sz="2800" dirty="0">
                <a:solidFill>
                  <a:schemeClr val="bg1"/>
                </a:solidFill>
              </a:rPr>
              <a:t>,</a:t>
            </a:r>
            <a:r>
              <a:rPr lang="en-US" sz="2800" i="1" dirty="0">
                <a:solidFill>
                  <a:schemeClr val="bg1"/>
                </a:solidFill>
              </a:rPr>
              <a:t>hp</a:t>
            </a:r>
            <a:r>
              <a:rPr lang="en-US" sz="2800" baseline="-25000" dirty="0">
                <a:solidFill>
                  <a:schemeClr val="bg1"/>
                </a:solidFill>
              </a:rPr>
              <a:t>2</a:t>
            </a:r>
            <a:r>
              <a:rPr lang="en-US" sz="2800" dirty="0">
                <a:solidFill>
                  <a:schemeClr val="bg1"/>
                </a:solidFill>
              </a:rPr>
              <a:t>,...,</a:t>
            </a:r>
            <a:r>
              <a:rPr lang="en-US" sz="2800" i="1" dirty="0" err="1">
                <a:solidFill>
                  <a:schemeClr val="bg1"/>
                </a:solidFill>
              </a:rPr>
              <a:t>hp</a:t>
            </a:r>
            <a:r>
              <a:rPr lang="en-US" sz="2800" i="1" baseline="-25000" dirty="0" err="1">
                <a:solidFill>
                  <a:schemeClr val="bg1"/>
                </a:solidFill>
              </a:rPr>
              <a:t>n</a:t>
            </a:r>
            <a:r>
              <a:rPr lang="en-US" sz="2800" dirty="0">
                <a:solidFill>
                  <a:schemeClr val="bg1"/>
                </a:solidFill>
              </a:rPr>
              <a:t>} be a set of honeypots as defined in Definition 1. The location of the active honeypot </a:t>
            </a:r>
            <a:r>
              <a:rPr lang="en-US" sz="2800" i="1" dirty="0" err="1">
                <a:solidFill>
                  <a:schemeClr val="bg1"/>
                </a:solidFill>
              </a:rPr>
              <a:t>hp</a:t>
            </a:r>
            <a:r>
              <a:rPr lang="en-US" sz="2800" i="1" baseline="-25000" dirty="0" err="1">
                <a:solidFill>
                  <a:schemeClr val="bg1"/>
                </a:solidFill>
              </a:rPr>
              <a:t>i</a:t>
            </a:r>
            <a:r>
              <a:rPr lang="en-US" sz="2800" i="1" dirty="0">
                <a:solidFill>
                  <a:schemeClr val="bg1"/>
                </a:solidFill>
              </a:rPr>
              <a:t> </a:t>
            </a:r>
            <a:r>
              <a:rPr lang="en-US" sz="2800" dirty="0">
                <a:solidFill>
                  <a:schemeClr val="bg1"/>
                </a:solidFill>
              </a:rPr>
              <a:t>∈ </a:t>
            </a:r>
            <a:r>
              <a:rPr lang="en-US" sz="2800" i="1" dirty="0" err="1">
                <a:solidFill>
                  <a:schemeClr val="bg1"/>
                </a:solidFill>
              </a:rPr>
              <a:t>hp</a:t>
            </a:r>
            <a:r>
              <a:rPr lang="en-US" sz="2800" dirty="0">
                <a:solidFill>
                  <a:schemeClr val="bg1"/>
                </a:solidFill>
              </a:rPr>
              <a:t>(1 ≤ </a:t>
            </a:r>
            <a:r>
              <a:rPr lang="en-US" sz="2800" i="1" dirty="0" err="1">
                <a:solidFill>
                  <a:schemeClr val="bg1"/>
                </a:solidFill>
              </a:rPr>
              <a:t>i</a:t>
            </a:r>
            <a:r>
              <a:rPr lang="en-US" sz="2800" i="1" dirty="0">
                <a:solidFill>
                  <a:schemeClr val="bg1"/>
                </a:solidFill>
              </a:rPr>
              <a:t> </a:t>
            </a:r>
            <a:r>
              <a:rPr lang="en-US" sz="2800" dirty="0">
                <a:solidFill>
                  <a:schemeClr val="bg1"/>
                </a:solidFill>
              </a:rPr>
              <a:t>≤ </a:t>
            </a:r>
            <a:r>
              <a:rPr lang="en-US" sz="2800" i="1" dirty="0">
                <a:solidFill>
                  <a:schemeClr val="bg1"/>
                </a:solidFill>
              </a:rPr>
              <a:t>n</a:t>
            </a:r>
            <a:r>
              <a:rPr lang="en-US" sz="2800" dirty="0">
                <a:solidFill>
                  <a:schemeClr val="bg1"/>
                </a:solidFill>
              </a:rPr>
              <a:t>) is determined by football play formation. The set </a:t>
            </a:r>
            <a:r>
              <a:rPr lang="en-US" sz="2800" i="1" dirty="0" err="1">
                <a:solidFill>
                  <a:schemeClr val="bg1"/>
                </a:solidFill>
              </a:rPr>
              <a:t>hp</a:t>
            </a:r>
            <a:r>
              <a:rPr lang="en-US" sz="2800" i="1" dirty="0">
                <a:solidFill>
                  <a:schemeClr val="bg1"/>
                </a:solidFill>
              </a:rPr>
              <a:t> </a:t>
            </a:r>
            <a:r>
              <a:rPr lang="en-US" sz="2800" dirty="0">
                <a:solidFill>
                  <a:schemeClr val="bg1"/>
                </a:solidFill>
              </a:rPr>
              <a:t>is called a </a:t>
            </a:r>
            <a:r>
              <a:rPr lang="en-US" sz="2800" i="1" dirty="0">
                <a:solidFill>
                  <a:srgbClr val="FFFF00"/>
                </a:solidFill>
              </a:rPr>
              <a:t>Virtual Security Shield</a:t>
            </a:r>
            <a:r>
              <a:rPr lang="en-US" sz="2800" dirty="0">
                <a:solidFill>
                  <a:schemeClr val="bg1"/>
                </a:solidFill>
              </a:rPr>
              <a:t>. </a:t>
            </a:r>
            <a:endParaRPr lang="en-US" sz="2800" dirty="0">
              <a:solidFill>
                <a:schemeClr val="bg1"/>
              </a:solidFill>
            </a:endParaRPr>
          </a:p>
        </p:txBody>
      </p:sp>
    </p:spTree>
    <p:extLst>
      <p:ext uri="{BB962C8B-B14F-4D97-AF65-F5344CB8AC3E}">
        <p14:creationId xmlns:p14="http://schemas.microsoft.com/office/powerpoint/2010/main" val="15119176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Our Approach</a:t>
            </a:r>
            <a:endParaRPr sz="4000" dirty="0">
              <a:solidFill>
                <a:srgbClr val="FF0000"/>
              </a:solidFill>
            </a:endParaRPr>
          </a:p>
        </p:txBody>
      </p:sp>
      <p:sp>
        <p:nvSpPr>
          <p:cNvPr id="6" name="object 3"/>
          <p:cNvSpPr txBox="1"/>
          <p:nvPr/>
        </p:nvSpPr>
        <p:spPr>
          <a:xfrm>
            <a:off x="270154" y="1447800"/>
            <a:ext cx="8414359" cy="4739759"/>
          </a:xfrm>
          <a:prstGeom prst="rect">
            <a:avLst/>
          </a:prstGeom>
        </p:spPr>
        <p:txBody>
          <a:bodyPr vert="horz" wrap="square" lIns="0" tIns="0" rIns="0" bIns="0" rtlCol="0">
            <a:spAutoFit/>
          </a:bodyPr>
          <a:lstStyle/>
          <a:p>
            <a:pPr marL="457200" indent="-457200">
              <a:buFont typeface="Arial" charset="0"/>
              <a:buChar char="•"/>
            </a:pPr>
            <a:r>
              <a:rPr lang="en-US" sz="2800" dirty="0">
                <a:solidFill>
                  <a:schemeClr val="bg1"/>
                </a:solidFill>
              </a:rPr>
              <a:t>Passing the football (i.e., the honey) can now be simulated by setting the Active switch to true in one of honeypot, while setting the active switch to false in another honeypot(s</a:t>
            </a:r>
            <a:r>
              <a:rPr lang="en-US" sz="2800" dirty="0" smtClean="0">
                <a:solidFill>
                  <a:schemeClr val="bg1"/>
                </a:solidFill>
              </a:rPr>
              <a:t>)</a:t>
            </a:r>
          </a:p>
          <a:p>
            <a:pPr marL="457200" indent="-457200">
              <a:buFont typeface="Arial" charset="0"/>
              <a:buChar char="•"/>
            </a:pPr>
            <a:r>
              <a:rPr lang="en-US" sz="2800" dirty="0" smtClean="0">
                <a:solidFill>
                  <a:schemeClr val="bg1"/>
                </a:solidFill>
              </a:rPr>
              <a:t>As </a:t>
            </a:r>
            <a:r>
              <a:rPr lang="en-US" sz="2800" dirty="0">
                <a:solidFill>
                  <a:schemeClr val="bg1"/>
                </a:solidFill>
              </a:rPr>
              <a:t>the malicious attackers attempt to locate the honeypot that has the honey, each of the honeypots will collect valuable information about by the </a:t>
            </a:r>
            <a:r>
              <a:rPr lang="en-US" sz="2800" dirty="0" smtClean="0">
                <a:solidFill>
                  <a:schemeClr val="bg1"/>
                </a:solidFill>
              </a:rPr>
              <a:t>attacker</a:t>
            </a:r>
          </a:p>
          <a:p>
            <a:pPr marL="457200" indent="-457200">
              <a:buFont typeface="Arial" charset="0"/>
              <a:buChar char="•"/>
            </a:pPr>
            <a:r>
              <a:rPr lang="en-US" sz="2800" dirty="0" smtClean="0">
                <a:solidFill>
                  <a:schemeClr val="bg1"/>
                </a:solidFill>
              </a:rPr>
              <a:t>Our </a:t>
            </a:r>
            <a:r>
              <a:rPr lang="en-US" sz="2800" dirty="0">
                <a:solidFill>
                  <a:schemeClr val="bg1"/>
                </a:solidFill>
              </a:rPr>
              <a:t>approach is to simulate moving the honey between honeypots with the goal to gather additional information as the malicious user accesses an active </a:t>
            </a:r>
            <a:r>
              <a:rPr lang="en-US" sz="2800" dirty="0" smtClean="0">
                <a:solidFill>
                  <a:schemeClr val="bg1"/>
                </a:solidFill>
              </a:rPr>
              <a:t>honeypot</a:t>
            </a:r>
            <a:endParaRPr lang="en-US" sz="2800" dirty="0">
              <a:solidFill>
                <a:schemeClr val="bg1"/>
              </a:solidFill>
            </a:endParaRPr>
          </a:p>
        </p:txBody>
      </p:sp>
    </p:spTree>
    <p:extLst>
      <p:ext uri="{BB962C8B-B14F-4D97-AF65-F5344CB8AC3E}">
        <p14:creationId xmlns:p14="http://schemas.microsoft.com/office/powerpoint/2010/main" val="15969537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1384995"/>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Honeypot Virtual Defense Shield Configuration</a:t>
            </a:r>
            <a:endParaRPr sz="4000" dirty="0">
              <a:solidFill>
                <a:srgbClr val="FF0000"/>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1828800"/>
            <a:ext cx="7613822" cy="4603906"/>
          </a:xfrm>
          <a:prstGeom prst="rect">
            <a:avLst/>
          </a:prstGeom>
        </p:spPr>
      </p:pic>
    </p:spTree>
    <p:extLst>
      <p:ext uri="{BB962C8B-B14F-4D97-AF65-F5344CB8AC3E}">
        <p14:creationId xmlns:p14="http://schemas.microsoft.com/office/powerpoint/2010/main" val="12150934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Implementation</a:t>
            </a:r>
            <a:endParaRPr sz="4000" dirty="0">
              <a:solidFill>
                <a:srgbClr val="FF0000"/>
              </a:solidFill>
            </a:endParaRPr>
          </a:p>
        </p:txBody>
      </p:sp>
      <p:sp>
        <p:nvSpPr>
          <p:cNvPr id="6" name="object 3"/>
          <p:cNvSpPr txBox="1"/>
          <p:nvPr/>
        </p:nvSpPr>
        <p:spPr>
          <a:xfrm>
            <a:off x="270154" y="1447800"/>
            <a:ext cx="8414359" cy="4308872"/>
          </a:xfrm>
          <a:prstGeom prst="rect">
            <a:avLst/>
          </a:prstGeom>
        </p:spPr>
        <p:txBody>
          <a:bodyPr vert="horz" wrap="square" lIns="0" tIns="0" rIns="0" bIns="0" rtlCol="0">
            <a:spAutoFit/>
          </a:bodyPr>
          <a:lstStyle/>
          <a:p>
            <a:r>
              <a:rPr lang="en-US" sz="2800" b="1" dirty="0" err="1">
                <a:solidFill>
                  <a:srgbClr val="FFFF00"/>
                </a:solidFill>
              </a:rPr>
              <a:t>HoneypotServer</a:t>
            </a:r>
            <a:r>
              <a:rPr lang="en-US" sz="2800" b="1" dirty="0">
                <a:solidFill>
                  <a:srgbClr val="FFFF00"/>
                </a:solidFill>
              </a:rPr>
              <a:t> (HPTS) </a:t>
            </a:r>
            <a:r>
              <a:rPr lang="en-US" sz="2800" dirty="0" smtClean="0">
                <a:solidFill>
                  <a:schemeClr val="bg1"/>
                </a:solidFill>
              </a:rPr>
              <a:t>--a </a:t>
            </a:r>
            <a:r>
              <a:rPr lang="en-US" sz="2800" dirty="0">
                <a:solidFill>
                  <a:schemeClr val="bg1"/>
                </a:solidFill>
              </a:rPr>
              <a:t>program that simulates the honeypot. The program uses a Boolean variable (e.g., </a:t>
            </a:r>
            <a:r>
              <a:rPr lang="en-US" sz="2800" dirty="0" err="1">
                <a:solidFill>
                  <a:schemeClr val="bg1"/>
                </a:solidFill>
              </a:rPr>
              <a:t>activeData</a:t>
            </a:r>
            <a:r>
              <a:rPr lang="en-US" sz="2800" dirty="0">
                <a:solidFill>
                  <a:schemeClr val="bg1"/>
                </a:solidFill>
              </a:rPr>
              <a:t>) to simulate access to the honey. </a:t>
            </a:r>
            <a:endParaRPr lang="en-US" sz="2800" dirty="0" smtClean="0">
              <a:solidFill>
                <a:schemeClr val="bg1"/>
              </a:solidFill>
            </a:endParaRPr>
          </a:p>
          <a:p>
            <a:endParaRPr lang="en-US" sz="2800" b="1" dirty="0">
              <a:solidFill>
                <a:schemeClr val="bg1"/>
              </a:solidFill>
            </a:endParaRPr>
          </a:p>
          <a:p>
            <a:r>
              <a:rPr lang="en-US" sz="2800" b="1" dirty="0" err="1" smtClean="0">
                <a:solidFill>
                  <a:srgbClr val="FFFF00"/>
                </a:solidFill>
              </a:rPr>
              <a:t>HoneypotManager</a:t>
            </a:r>
            <a:r>
              <a:rPr lang="en-US" sz="2800" b="1" dirty="0" smtClean="0">
                <a:solidFill>
                  <a:srgbClr val="FFFF00"/>
                </a:solidFill>
              </a:rPr>
              <a:t> </a:t>
            </a:r>
            <a:r>
              <a:rPr lang="en-US" sz="2800" b="1" dirty="0">
                <a:solidFill>
                  <a:srgbClr val="FFFF00"/>
                </a:solidFill>
              </a:rPr>
              <a:t>(HPTM) </a:t>
            </a:r>
            <a:r>
              <a:rPr lang="en-US" sz="2800" dirty="0" smtClean="0">
                <a:solidFill>
                  <a:schemeClr val="bg1"/>
                </a:solidFill>
              </a:rPr>
              <a:t>--a </a:t>
            </a:r>
            <a:r>
              <a:rPr lang="en-US" sz="2800" dirty="0">
                <a:solidFill>
                  <a:schemeClr val="bg1"/>
                </a:solidFill>
              </a:rPr>
              <a:t>program that sends a message to either activate or deactivate access to honey on </a:t>
            </a:r>
            <a:r>
              <a:rPr lang="en-US" sz="2800" dirty="0" smtClean="0">
                <a:solidFill>
                  <a:schemeClr val="bg1"/>
                </a:solidFill>
              </a:rPr>
              <a:t>HPTS. </a:t>
            </a:r>
          </a:p>
          <a:p>
            <a:endParaRPr lang="en-US" sz="2800" dirty="0">
              <a:solidFill>
                <a:schemeClr val="bg1"/>
              </a:solidFill>
            </a:endParaRPr>
          </a:p>
          <a:p>
            <a:r>
              <a:rPr lang="en-US" sz="2800" b="1" dirty="0" err="1">
                <a:solidFill>
                  <a:srgbClr val="FFFF00"/>
                </a:solidFill>
              </a:rPr>
              <a:t>HoneypotAttacker</a:t>
            </a:r>
            <a:r>
              <a:rPr lang="en-US" sz="2800" b="1" dirty="0">
                <a:solidFill>
                  <a:srgbClr val="FFFF00"/>
                </a:solidFill>
              </a:rPr>
              <a:t> (HPTA) </a:t>
            </a:r>
            <a:r>
              <a:rPr lang="en-US" sz="2800" dirty="0" smtClean="0">
                <a:solidFill>
                  <a:schemeClr val="bg1"/>
                </a:solidFill>
              </a:rPr>
              <a:t>--a </a:t>
            </a:r>
            <a:r>
              <a:rPr lang="en-US" sz="2800" dirty="0">
                <a:solidFill>
                  <a:schemeClr val="bg1"/>
                </a:solidFill>
              </a:rPr>
              <a:t>program that simulates the attacker. </a:t>
            </a:r>
            <a:r>
              <a:rPr lang="en-US" sz="2800" dirty="0" smtClean="0">
                <a:solidFill>
                  <a:schemeClr val="bg1"/>
                </a:solidFill>
              </a:rPr>
              <a:t>It </a:t>
            </a:r>
            <a:r>
              <a:rPr lang="en-US" sz="2800" dirty="0">
                <a:solidFill>
                  <a:schemeClr val="bg1"/>
                </a:solidFill>
              </a:rPr>
              <a:t>attempts to access honey on a HPTS. </a:t>
            </a:r>
          </a:p>
        </p:txBody>
      </p:sp>
    </p:spTree>
    <p:extLst>
      <p:ext uri="{BB962C8B-B14F-4D97-AF65-F5344CB8AC3E}">
        <p14:creationId xmlns:p14="http://schemas.microsoft.com/office/powerpoint/2010/main" val="19163599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4800" y="216729"/>
            <a:ext cx="8603691" cy="1384995"/>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Football Configured Honeypot Environment Experiment Setup</a:t>
            </a:r>
            <a:endParaRPr sz="4000" dirty="0">
              <a:solidFill>
                <a:srgbClr val="FF000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0" y="1752600"/>
            <a:ext cx="5405611" cy="4762500"/>
          </a:xfrm>
          <a:prstGeom prst="rect">
            <a:avLst/>
          </a:prstGeom>
        </p:spPr>
      </p:pic>
    </p:spTree>
    <p:extLst>
      <p:ext uri="{BB962C8B-B14F-4D97-AF65-F5344CB8AC3E}">
        <p14:creationId xmlns:p14="http://schemas.microsoft.com/office/powerpoint/2010/main" val="17173204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Experimental Results</a:t>
            </a:r>
            <a:endParaRPr sz="4000" dirty="0">
              <a:solidFill>
                <a:srgbClr val="FF0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969064916"/>
              </p:ext>
            </p:extLst>
          </p:nvPr>
        </p:nvGraphicFramePr>
        <p:xfrm>
          <a:off x="384174" y="1828800"/>
          <a:ext cx="8375650" cy="2369754"/>
        </p:xfrm>
        <a:graphic>
          <a:graphicData uri="http://schemas.openxmlformats.org/drawingml/2006/table">
            <a:tbl>
              <a:tblPr/>
              <a:tblGrid>
                <a:gridCol w="1166945"/>
                <a:gridCol w="1054014"/>
                <a:gridCol w="1138712"/>
                <a:gridCol w="1477502"/>
                <a:gridCol w="1731595"/>
                <a:gridCol w="1806882"/>
              </a:tblGrid>
              <a:tr h="263306">
                <a:tc>
                  <a:txBody>
                    <a:bodyPr/>
                    <a:lstStyle/>
                    <a:p>
                      <a:pPr algn="ctr" fontAlgn="b"/>
                      <a:r>
                        <a:rPr lang="en-US" sz="1600" b="1" i="0" u="none" strike="noStrike">
                          <a:solidFill>
                            <a:srgbClr val="FFFFFF"/>
                          </a:solidFill>
                          <a:effectLst/>
                          <a:latin typeface="Calibri" charset="0"/>
                        </a:rPr>
                        <a:t>Msg# </a:t>
                      </a:r>
                    </a:p>
                  </a:txBody>
                  <a:tcPr marL="6269" marR="6269" marT="6269" marB="0" anchor="b">
                    <a:lnL w="6350" cap="flat" cmpd="sng" algn="ctr">
                      <a:solidFill>
                        <a:srgbClr val="70AD47"/>
                      </a:solidFill>
                      <a:prstDash val="solid"/>
                      <a:round/>
                      <a:headEnd type="none" w="med" len="med"/>
                      <a:tailEnd type="none" w="med" len="med"/>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solidFill>
                      <a:srgbClr val="70AD47"/>
                    </a:solidFill>
                  </a:tcPr>
                </a:tc>
                <a:tc>
                  <a:txBody>
                    <a:bodyPr/>
                    <a:lstStyle/>
                    <a:p>
                      <a:pPr algn="ctr" fontAlgn="b"/>
                      <a:r>
                        <a:rPr lang="uk-UA" sz="1600" b="1" i="0" u="none" strike="noStrike">
                          <a:solidFill>
                            <a:srgbClr val="FFFFFF"/>
                          </a:solidFill>
                          <a:effectLst/>
                          <a:latin typeface="Calibri" charset="0"/>
                        </a:rPr>
                        <a:t>HP#</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solidFill>
                      <a:srgbClr val="70AD47"/>
                    </a:solidFill>
                  </a:tcPr>
                </a:tc>
                <a:tc>
                  <a:txBody>
                    <a:bodyPr/>
                    <a:lstStyle/>
                    <a:p>
                      <a:pPr algn="ctr" fontAlgn="b"/>
                      <a:r>
                        <a:rPr lang="en-US" sz="1600" b="1" i="0" u="none" strike="noStrike">
                          <a:solidFill>
                            <a:srgbClr val="FFFFFF"/>
                          </a:solidFill>
                          <a:effectLst/>
                          <a:latin typeface="Calibri" charset="0"/>
                        </a:rPr>
                        <a:t>Active</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solidFill>
                      <a:srgbClr val="70AD47"/>
                    </a:solidFill>
                  </a:tcPr>
                </a:tc>
                <a:tc>
                  <a:txBody>
                    <a:bodyPr/>
                    <a:lstStyle/>
                    <a:p>
                      <a:pPr algn="ctr" fontAlgn="b"/>
                      <a:r>
                        <a:rPr lang="en-US" sz="1600" b="1" i="0" u="none" strike="noStrike">
                          <a:solidFill>
                            <a:srgbClr val="FFFFFF"/>
                          </a:solidFill>
                          <a:effectLst/>
                          <a:latin typeface="Calibri" charset="0"/>
                        </a:rPr>
                        <a:t>IP Address</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solidFill>
                      <a:srgbClr val="70AD47"/>
                    </a:solidFill>
                  </a:tcPr>
                </a:tc>
                <a:tc>
                  <a:txBody>
                    <a:bodyPr/>
                    <a:lstStyle/>
                    <a:p>
                      <a:pPr algn="ctr" fontAlgn="b"/>
                      <a:r>
                        <a:rPr lang="en-US" sz="1600" b="1" i="0" u="none" strike="noStrike">
                          <a:solidFill>
                            <a:srgbClr val="FFFFFF"/>
                          </a:solidFill>
                          <a:effectLst/>
                          <a:latin typeface="Calibri" charset="0"/>
                        </a:rPr>
                        <a:t>ArrivalTime</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solidFill>
                      <a:srgbClr val="70AD47"/>
                    </a:solidFill>
                  </a:tcPr>
                </a:tc>
                <a:tc>
                  <a:txBody>
                    <a:bodyPr/>
                    <a:lstStyle/>
                    <a:p>
                      <a:pPr algn="ctr" fontAlgn="b"/>
                      <a:r>
                        <a:rPr lang="en-US" sz="1600" b="1" i="0" u="none" strike="noStrike">
                          <a:solidFill>
                            <a:srgbClr val="FFFFFF"/>
                          </a:solidFill>
                          <a:effectLst/>
                          <a:latin typeface="Calibri" charset="0"/>
                        </a:rPr>
                        <a:t>DepartureTime</a:t>
                      </a:r>
                    </a:p>
                  </a:txBody>
                  <a:tcPr marL="6269" marR="6269" marT="6269" marB="0" anchor="b">
                    <a:lnL>
                      <a:noFill/>
                    </a:lnL>
                    <a:lnR w="6350" cap="flat" cmpd="sng" algn="ctr">
                      <a:solidFill>
                        <a:srgbClr val="70AD47"/>
                      </a:solidFill>
                      <a:prstDash val="solid"/>
                      <a:round/>
                      <a:headEnd type="none" w="med" len="med"/>
                      <a:tailEnd type="none" w="med" len="med"/>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solidFill>
                      <a:srgbClr val="70AD47"/>
                    </a:solidFill>
                  </a:tcPr>
                </a:tc>
              </a:tr>
              <a:tr h="263306">
                <a:tc>
                  <a:txBody>
                    <a:bodyPr/>
                    <a:lstStyle/>
                    <a:p>
                      <a:pPr algn="ctr" fontAlgn="b"/>
                      <a:r>
                        <a:rPr lang="en-US" sz="1600" b="0" i="0" u="none" strike="noStrike" dirty="0">
                          <a:solidFill>
                            <a:srgbClr val="FFFF00"/>
                          </a:solidFill>
                          <a:effectLst/>
                          <a:latin typeface="Calibri" charset="0"/>
                        </a:rPr>
                        <a:t>1</a:t>
                      </a:r>
                    </a:p>
                  </a:txBody>
                  <a:tcPr marL="6269" marR="6269" marT="6269" marB="0" anchor="b">
                    <a:lnL w="6350" cap="flat" cmpd="sng" algn="ctr">
                      <a:solidFill>
                        <a:srgbClr val="70AD47"/>
                      </a:solidFill>
                      <a:prstDash val="solid"/>
                      <a:round/>
                      <a:headEnd type="none" w="med" len="med"/>
                      <a:tailEnd type="none" w="med" len="med"/>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en-US" sz="1600" b="0" i="0" u="none" strike="noStrike">
                          <a:solidFill>
                            <a:srgbClr val="FFFF00"/>
                          </a:solidFill>
                          <a:effectLst/>
                          <a:latin typeface="Calibri" charset="0"/>
                        </a:rPr>
                        <a:t>1</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en-US" sz="1600" b="0" i="0" u="none" strike="noStrike">
                          <a:solidFill>
                            <a:srgbClr val="FFFF00"/>
                          </a:solidFill>
                          <a:effectLst/>
                          <a:latin typeface="Calibri" charset="0"/>
                        </a:rPr>
                        <a:t>N</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nb-NO" sz="1600" b="0" i="0" u="none" strike="noStrike">
                          <a:solidFill>
                            <a:srgbClr val="FFFF00"/>
                          </a:solidFill>
                          <a:effectLst/>
                          <a:latin typeface="Calibri" charset="0"/>
                        </a:rPr>
                        <a:t>192.168.1.100</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is-IS" sz="1600" b="0" i="0" u="none" strike="noStrike">
                          <a:solidFill>
                            <a:srgbClr val="FFFF00"/>
                          </a:solidFill>
                          <a:effectLst/>
                          <a:latin typeface="Calibri" charset="0"/>
                        </a:rPr>
                        <a:t>1463775948262</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is-IS" sz="1600" b="0" i="0" u="none" strike="noStrike">
                          <a:solidFill>
                            <a:srgbClr val="FFFF00"/>
                          </a:solidFill>
                          <a:effectLst/>
                          <a:latin typeface="Calibri" charset="0"/>
                        </a:rPr>
                        <a:t>1463775948262</a:t>
                      </a:r>
                    </a:p>
                  </a:txBody>
                  <a:tcPr marL="6269" marR="6269" marT="6269" marB="0" anchor="b">
                    <a:lnL>
                      <a:noFill/>
                    </a:lnL>
                    <a:lnR w="6350" cap="flat" cmpd="sng" algn="ctr">
                      <a:solidFill>
                        <a:srgbClr val="70AD47"/>
                      </a:solidFill>
                      <a:prstDash val="solid"/>
                      <a:round/>
                      <a:headEnd type="none" w="med" len="med"/>
                      <a:tailEnd type="none" w="med" len="med"/>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r>
              <a:tr h="263306">
                <a:tc>
                  <a:txBody>
                    <a:bodyPr/>
                    <a:lstStyle/>
                    <a:p>
                      <a:pPr algn="ctr" fontAlgn="b"/>
                      <a:r>
                        <a:rPr lang="is-IS" sz="1600" b="0" i="0" u="none" strike="noStrike" dirty="0">
                          <a:solidFill>
                            <a:srgbClr val="FFFF00"/>
                          </a:solidFill>
                          <a:effectLst/>
                          <a:latin typeface="Calibri" charset="0"/>
                        </a:rPr>
                        <a:t>2</a:t>
                      </a:r>
                    </a:p>
                  </a:txBody>
                  <a:tcPr marL="6269" marR="6269" marT="6269" marB="0" anchor="b">
                    <a:lnL w="6350" cap="flat" cmpd="sng" algn="ctr">
                      <a:solidFill>
                        <a:srgbClr val="70AD47"/>
                      </a:solidFill>
                      <a:prstDash val="solid"/>
                      <a:round/>
                      <a:headEnd type="none" w="med" len="med"/>
                      <a:tailEnd type="none" w="med" len="med"/>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is-IS" sz="1600" b="0" i="0" u="none" strike="noStrike" dirty="0">
                          <a:solidFill>
                            <a:srgbClr val="FFFF00"/>
                          </a:solidFill>
                          <a:effectLst/>
                          <a:latin typeface="Calibri" charset="0"/>
                        </a:rPr>
                        <a:t>2</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en-US" sz="1600" b="0" i="0" u="none" strike="noStrike">
                          <a:solidFill>
                            <a:srgbClr val="FFFF00"/>
                          </a:solidFill>
                          <a:effectLst/>
                          <a:latin typeface="Calibri" charset="0"/>
                        </a:rPr>
                        <a:t>A</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nb-NO" sz="1600" b="0" i="0" u="none" strike="noStrike">
                          <a:solidFill>
                            <a:srgbClr val="FFFF00"/>
                          </a:solidFill>
                          <a:effectLst/>
                          <a:latin typeface="Calibri" charset="0"/>
                        </a:rPr>
                        <a:t>192.168.1.100</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is-IS" sz="1600" b="0" i="0" u="none" strike="noStrike">
                          <a:solidFill>
                            <a:srgbClr val="FFFF00"/>
                          </a:solidFill>
                          <a:effectLst/>
                          <a:latin typeface="Calibri" charset="0"/>
                        </a:rPr>
                        <a:t>1463775950737</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is-IS" sz="1600" b="0" i="0" u="none" strike="noStrike">
                          <a:solidFill>
                            <a:srgbClr val="FFFF00"/>
                          </a:solidFill>
                          <a:effectLst/>
                          <a:latin typeface="Calibri" charset="0"/>
                        </a:rPr>
                        <a:t>1463775950737</a:t>
                      </a:r>
                    </a:p>
                  </a:txBody>
                  <a:tcPr marL="6269" marR="6269" marT="6269" marB="0" anchor="b">
                    <a:lnL>
                      <a:noFill/>
                    </a:lnL>
                    <a:lnR w="6350" cap="flat" cmpd="sng" algn="ctr">
                      <a:solidFill>
                        <a:srgbClr val="70AD47"/>
                      </a:solidFill>
                      <a:prstDash val="solid"/>
                      <a:round/>
                      <a:headEnd type="none" w="med" len="med"/>
                      <a:tailEnd type="none" w="med" len="med"/>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r>
              <a:tr h="263306">
                <a:tc>
                  <a:txBody>
                    <a:bodyPr/>
                    <a:lstStyle/>
                    <a:p>
                      <a:pPr algn="ctr" fontAlgn="b"/>
                      <a:r>
                        <a:rPr lang="en-US" sz="1600" b="0" i="0" u="none" strike="noStrike">
                          <a:solidFill>
                            <a:srgbClr val="FFFF00"/>
                          </a:solidFill>
                          <a:effectLst/>
                          <a:latin typeface="Calibri" charset="0"/>
                        </a:rPr>
                        <a:t>3</a:t>
                      </a:r>
                    </a:p>
                  </a:txBody>
                  <a:tcPr marL="6269" marR="6269" marT="6269" marB="0" anchor="b">
                    <a:lnL w="6350" cap="flat" cmpd="sng" algn="ctr">
                      <a:solidFill>
                        <a:srgbClr val="70AD47"/>
                      </a:solidFill>
                      <a:prstDash val="solid"/>
                      <a:round/>
                      <a:headEnd type="none" w="med" len="med"/>
                      <a:tailEnd type="none" w="med" len="med"/>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en-US" sz="1600" b="0" i="0" u="none" strike="noStrike" dirty="0">
                          <a:solidFill>
                            <a:srgbClr val="FFFF00"/>
                          </a:solidFill>
                          <a:effectLst/>
                          <a:latin typeface="Calibri" charset="0"/>
                        </a:rPr>
                        <a:t>3</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en-US" sz="1600" b="0" i="0" u="none" strike="noStrike">
                          <a:solidFill>
                            <a:srgbClr val="FFFF00"/>
                          </a:solidFill>
                          <a:effectLst/>
                          <a:latin typeface="Calibri" charset="0"/>
                        </a:rPr>
                        <a:t>N</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nb-NO" sz="1600" b="0" i="0" u="none" strike="noStrike">
                          <a:solidFill>
                            <a:srgbClr val="FFFF00"/>
                          </a:solidFill>
                          <a:effectLst/>
                          <a:latin typeface="Calibri" charset="0"/>
                        </a:rPr>
                        <a:t>192.168.1.100</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is-IS" sz="1600" b="0" i="0" u="none" strike="noStrike">
                          <a:solidFill>
                            <a:srgbClr val="FFFF00"/>
                          </a:solidFill>
                          <a:effectLst/>
                          <a:latin typeface="Calibri" charset="0"/>
                        </a:rPr>
                        <a:t>1463775957258</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is-IS" sz="1600" b="0" i="0" u="none" strike="noStrike">
                          <a:solidFill>
                            <a:srgbClr val="FFFF00"/>
                          </a:solidFill>
                          <a:effectLst/>
                          <a:latin typeface="Calibri" charset="0"/>
                        </a:rPr>
                        <a:t>1463775957258</a:t>
                      </a:r>
                    </a:p>
                  </a:txBody>
                  <a:tcPr marL="6269" marR="6269" marT="6269" marB="0" anchor="b">
                    <a:lnL>
                      <a:noFill/>
                    </a:lnL>
                    <a:lnR w="6350" cap="flat" cmpd="sng" algn="ctr">
                      <a:solidFill>
                        <a:srgbClr val="70AD47"/>
                      </a:solidFill>
                      <a:prstDash val="solid"/>
                      <a:round/>
                      <a:headEnd type="none" w="med" len="med"/>
                      <a:tailEnd type="none" w="med" len="med"/>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r>
              <a:tr h="263306">
                <a:tc>
                  <a:txBody>
                    <a:bodyPr/>
                    <a:lstStyle/>
                    <a:p>
                      <a:pPr algn="ctr" fontAlgn="b"/>
                      <a:r>
                        <a:rPr lang="en-US" sz="1600" b="0" i="0" u="none" strike="noStrike">
                          <a:solidFill>
                            <a:srgbClr val="FFFF00"/>
                          </a:solidFill>
                          <a:effectLst/>
                          <a:latin typeface="Calibri" charset="0"/>
                        </a:rPr>
                        <a:t>4</a:t>
                      </a:r>
                    </a:p>
                  </a:txBody>
                  <a:tcPr marL="6269" marR="6269" marT="6269" marB="0" anchor="b">
                    <a:lnL w="6350" cap="flat" cmpd="sng" algn="ctr">
                      <a:solidFill>
                        <a:srgbClr val="70AD47"/>
                      </a:solidFill>
                      <a:prstDash val="solid"/>
                      <a:round/>
                      <a:headEnd type="none" w="med" len="med"/>
                      <a:tailEnd type="none" w="med" len="med"/>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en-US" sz="1600" b="0" i="0" u="none" strike="noStrike" dirty="0">
                          <a:solidFill>
                            <a:srgbClr val="FFFF00"/>
                          </a:solidFill>
                          <a:effectLst/>
                          <a:latin typeface="Calibri" charset="0"/>
                        </a:rPr>
                        <a:t>1</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en-US" sz="1600" b="0" i="0" u="none" strike="noStrike">
                          <a:solidFill>
                            <a:srgbClr val="FFFF00"/>
                          </a:solidFill>
                          <a:effectLst/>
                          <a:latin typeface="Calibri" charset="0"/>
                        </a:rPr>
                        <a:t>A</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nb-NO" sz="1600" b="0" i="0" u="none" strike="noStrike">
                          <a:solidFill>
                            <a:srgbClr val="FFFF00"/>
                          </a:solidFill>
                          <a:effectLst/>
                          <a:latin typeface="Calibri" charset="0"/>
                        </a:rPr>
                        <a:t>192.168.1.100</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is-IS" sz="1600" b="0" i="0" u="none" strike="noStrike">
                          <a:solidFill>
                            <a:srgbClr val="FFFF00"/>
                          </a:solidFill>
                          <a:effectLst/>
                          <a:latin typeface="Calibri" charset="0"/>
                        </a:rPr>
                        <a:t>1463775958262</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is-IS" sz="1600" b="0" i="0" u="none" strike="noStrike">
                          <a:solidFill>
                            <a:srgbClr val="FFFF00"/>
                          </a:solidFill>
                          <a:effectLst/>
                          <a:latin typeface="Calibri" charset="0"/>
                        </a:rPr>
                        <a:t>1463775958262</a:t>
                      </a:r>
                    </a:p>
                  </a:txBody>
                  <a:tcPr marL="6269" marR="6269" marT="6269" marB="0" anchor="b">
                    <a:lnL>
                      <a:noFill/>
                    </a:lnL>
                    <a:lnR w="6350" cap="flat" cmpd="sng" algn="ctr">
                      <a:solidFill>
                        <a:srgbClr val="70AD47"/>
                      </a:solidFill>
                      <a:prstDash val="solid"/>
                      <a:round/>
                      <a:headEnd type="none" w="med" len="med"/>
                      <a:tailEnd type="none" w="med" len="med"/>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r>
              <a:tr h="263306">
                <a:tc>
                  <a:txBody>
                    <a:bodyPr/>
                    <a:lstStyle/>
                    <a:p>
                      <a:pPr algn="ctr" fontAlgn="b"/>
                      <a:r>
                        <a:rPr lang="en-US" sz="1600" b="0" i="0" u="none" strike="noStrike">
                          <a:solidFill>
                            <a:srgbClr val="FFFF00"/>
                          </a:solidFill>
                          <a:effectLst/>
                          <a:latin typeface="Calibri" charset="0"/>
                        </a:rPr>
                        <a:t>5</a:t>
                      </a:r>
                    </a:p>
                  </a:txBody>
                  <a:tcPr marL="6269" marR="6269" marT="6269" marB="0" anchor="b">
                    <a:lnL w="6350" cap="flat" cmpd="sng" algn="ctr">
                      <a:solidFill>
                        <a:srgbClr val="70AD47"/>
                      </a:solidFill>
                      <a:prstDash val="solid"/>
                      <a:round/>
                      <a:headEnd type="none" w="med" len="med"/>
                      <a:tailEnd type="none" w="med" len="med"/>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is-IS" sz="1600" b="0" i="0" u="none" strike="noStrike">
                          <a:solidFill>
                            <a:srgbClr val="FFFF00"/>
                          </a:solidFill>
                          <a:effectLst/>
                          <a:latin typeface="Calibri" charset="0"/>
                        </a:rPr>
                        <a:t>2</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en-US" sz="1600" b="0" i="0" u="none" strike="noStrike" dirty="0">
                          <a:solidFill>
                            <a:srgbClr val="FFFF00"/>
                          </a:solidFill>
                          <a:effectLst/>
                          <a:latin typeface="Calibri" charset="0"/>
                        </a:rPr>
                        <a:t>N</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nb-NO" sz="1600" b="0" i="0" u="none" strike="noStrike">
                          <a:solidFill>
                            <a:srgbClr val="FFFF00"/>
                          </a:solidFill>
                          <a:effectLst/>
                          <a:latin typeface="Calibri" charset="0"/>
                        </a:rPr>
                        <a:t>192.168.1.100</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is-IS" sz="1600" b="0" i="0" u="none" strike="noStrike">
                          <a:solidFill>
                            <a:srgbClr val="FFFF00"/>
                          </a:solidFill>
                          <a:effectLst/>
                          <a:latin typeface="Calibri" charset="0"/>
                        </a:rPr>
                        <a:t>1463775966977</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is-IS" sz="1600" b="0" i="0" u="none" strike="noStrike">
                          <a:solidFill>
                            <a:srgbClr val="FFFF00"/>
                          </a:solidFill>
                          <a:effectLst/>
                          <a:latin typeface="Calibri" charset="0"/>
                        </a:rPr>
                        <a:t>1463775966977</a:t>
                      </a:r>
                    </a:p>
                  </a:txBody>
                  <a:tcPr marL="6269" marR="6269" marT="6269" marB="0" anchor="b">
                    <a:lnL>
                      <a:noFill/>
                    </a:lnL>
                    <a:lnR w="6350" cap="flat" cmpd="sng" algn="ctr">
                      <a:solidFill>
                        <a:srgbClr val="70AD47"/>
                      </a:solidFill>
                      <a:prstDash val="solid"/>
                      <a:round/>
                      <a:headEnd type="none" w="med" len="med"/>
                      <a:tailEnd type="none" w="med" len="med"/>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r>
              <a:tr h="263306">
                <a:tc>
                  <a:txBody>
                    <a:bodyPr/>
                    <a:lstStyle/>
                    <a:p>
                      <a:pPr algn="ctr" fontAlgn="b"/>
                      <a:r>
                        <a:rPr lang="en-US" sz="1600" b="0" i="0" u="none" strike="noStrike">
                          <a:solidFill>
                            <a:srgbClr val="FFFF00"/>
                          </a:solidFill>
                          <a:effectLst/>
                          <a:latin typeface="Calibri" charset="0"/>
                        </a:rPr>
                        <a:t>6</a:t>
                      </a:r>
                    </a:p>
                  </a:txBody>
                  <a:tcPr marL="6269" marR="6269" marT="6269" marB="0" anchor="b">
                    <a:lnL w="6350" cap="flat" cmpd="sng" algn="ctr">
                      <a:solidFill>
                        <a:srgbClr val="70AD47"/>
                      </a:solidFill>
                      <a:prstDash val="solid"/>
                      <a:round/>
                      <a:headEnd type="none" w="med" len="med"/>
                      <a:tailEnd type="none" w="med" len="med"/>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en-US" sz="1600" b="0" i="0" u="none" strike="noStrike">
                          <a:solidFill>
                            <a:srgbClr val="FFFF00"/>
                          </a:solidFill>
                          <a:effectLst/>
                          <a:latin typeface="Calibri" charset="0"/>
                        </a:rPr>
                        <a:t>1</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en-US" sz="1600" b="0" i="0" u="none" strike="noStrike" dirty="0">
                          <a:solidFill>
                            <a:srgbClr val="FFFF00"/>
                          </a:solidFill>
                          <a:effectLst/>
                          <a:latin typeface="Calibri" charset="0"/>
                        </a:rPr>
                        <a:t>N</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nb-NO" sz="1600" b="0" i="0" u="none" strike="noStrike" dirty="0">
                          <a:solidFill>
                            <a:srgbClr val="FFFF00"/>
                          </a:solidFill>
                          <a:effectLst/>
                          <a:latin typeface="Calibri" charset="0"/>
                        </a:rPr>
                        <a:t>192.168.1.100</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is-IS" sz="1600" b="0" i="0" u="none" strike="noStrike">
                          <a:solidFill>
                            <a:srgbClr val="FFFF00"/>
                          </a:solidFill>
                          <a:effectLst/>
                          <a:latin typeface="Calibri" charset="0"/>
                        </a:rPr>
                        <a:t>1463775967575</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is-IS" sz="1600" b="0" i="0" u="none" strike="noStrike">
                          <a:solidFill>
                            <a:srgbClr val="FFFF00"/>
                          </a:solidFill>
                          <a:effectLst/>
                          <a:latin typeface="Calibri" charset="0"/>
                        </a:rPr>
                        <a:t>1463775967575</a:t>
                      </a:r>
                    </a:p>
                  </a:txBody>
                  <a:tcPr marL="6269" marR="6269" marT="6269" marB="0" anchor="b">
                    <a:lnL>
                      <a:noFill/>
                    </a:lnL>
                    <a:lnR w="6350" cap="flat" cmpd="sng" algn="ctr">
                      <a:solidFill>
                        <a:srgbClr val="70AD47"/>
                      </a:solidFill>
                      <a:prstDash val="solid"/>
                      <a:round/>
                      <a:headEnd type="none" w="med" len="med"/>
                      <a:tailEnd type="none" w="med" len="med"/>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r>
              <a:tr h="263306">
                <a:tc>
                  <a:txBody>
                    <a:bodyPr/>
                    <a:lstStyle/>
                    <a:p>
                      <a:pPr algn="ctr" fontAlgn="b"/>
                      <a:r>
                        <a:rPr lang="en-US" sz="1600" b="0" i="0" u="none" strike="noStrike">
                          <a:solidFill>
                            <a:srgbClr val="FFFF00"/>
                          </a:solidFill>
                          <a:effectLst/>
                          <a:latin typeface="Calibri" charset="0"/>
                        </a:rPr>
                        <a:t>7</a:t>
                      </a:r>
                    </a:p>
                  </a:txBody>
                  <a:tcPr marL="6269" marR="6269" marT="6269" marB="0" anchor="b">
                    <a:lnL w="6350" cap="flat" cmpd="sng" algn="ctr">
                      <a:solidFill>
                        <a:srgbClr val="70AD47"/>
                      </a:solidFill>
                      <a:prstDash val="solid"/>
                      <a:round/>
                      <a:headEnd type="none" w="med" len="med"/>
                      <a:tailEnd type="none" w="med" len="med"/>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en-US" sz="1600" b="0" i="0" u="none" strike="noStrike">
                          <a:solidFill>
                            <a:srgbClr val="FFFF00"/>
                          </a:solidFill>
                          <a:effectLst/>
                          <a:latin typeface="Calibri" charset="0"/>
                        </a:rPr>
                        <a:t>3</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en-US" sz="1600" b="0" i="0" u="none" strike="noStrike">
                          <a:solidFill>
                            <a:srgbClr val="FFFF00"/>
                          </a:solidFill>
                          <a:effectLst/>
                          <a:latin typeface="Calibri" charset="0"/>
                        </a:rPr>
                        <a:t>A</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nb-NO" sz="1600" b="0" i="0" u="none" strike="noStrike" dirty="0">
                          <a:solidFill>
                            <a:srgbClr val="FFFF00"/>
                          </a:solidFill>
                          <a:effectLst/>
                          <a:latin typeface="Calibri" charset="0"/>
                        </a:rPr>
                        <a:t>192.168.1.100</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is-IS" sz="1600" b="0" i="0" u="none" strike="noStrike" dirty="0">
                          <a:solidFill>
                            <a:srgbClr val="FFFF00"/>
                          </a:solidFill>
                          <a:effectLst/>
                          <a:latin typeface="Calibri" charset="0"/>
                        </a:rPr>
                        <a:t>1463775970534</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is-IS" sz="1600" b="0" i="0" u="none" strike="noStrike">
                          <a:solidFill>
                            <a:srgbClr val="FFFF00"/>
                          </a:solidFill>
                          <a:effectLst/>
                          <a:latin typeface="Calibri" charset="0"/>
                        </a:rPr>
                        <a:t>1463775970534</a:t>
                      </a:r>
                    </a:p>
                  </a:txBody>
                  <a:tcPr marL="6269" marR="6269" marT="6269" marB="0" anchor="b">
                    <a:lnL>
                      <a:noFill/>
                    </a:lnL>
                    <a:lnR w="6350" cap="flat" cmpd="sng" algn="ctr">
                      <a:solidFill>
                        <a:srgbClr val="70AD47"/>
                      </a:solidFill>
                      <a:prstDash val="solid"/>
                      <a:round/>
                      <a:headEnd type="none" w="med" len="med"/>
                      <a:tailEnd type="none" w="med" len="med"/>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r>
              <a:tr h="263306">
                <a:tc>
                  <a:txBody>
                    <a:bodyPr/>
                    <a:lstStyle/>
                    <a:p>
                      <a:pPr algn="ctr" fontAlgn="b"/>
                      <a:r>
                        <a:rPr lang="en-US" sz="1600" b="0" i="0" u="none" strike="noStrike">
                          <a:solidFill>
                            <a:srgbClr val="FFFF00"/>
                          </a:solidFill>
                          <a:effectLst/>
                          <a:latin typeface="Calibri" charset="0"/>
                        </a:rPr>
                        <a:t>8</a:t>
                      </a:r>
                    </a:p>
                  </a:txBody>
                  <a:tcPr marL="6269" marR="6269" marT="6269" marB="0" anchor="b">
                    <a:lnL w="6350" cap="flat" cmpd="sng" algn="ctr">
                      <a:solidFill>
                        <a:srgbClr val="70AD47"/>
                      </a:solidFill>
                      <a:prstDash val="solid"/>
                      <a:round/>
                      <a:headEnd type="none" w="med" len="med"/>
                      <a:tailEnd type="none" w="med" len="med"/>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is-IS" sz="1600" b="0" i="0" u="none" strike="noStrike">
                          <a:solidFill>
                            <a:srgbClr val="FFFF00"/>
                          </a:solidFill>
                          <a:effectLst/>
                          <a:latin typeface="Calibri" charset="0"/>
                        </a:rPr>
                        <a:t>2</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en-US" sz="1600" b="0" i="0" u="none" strike="noStrike">
                          <a:solidFill>
                            <a:srgbClr val="FFFF00"/>
                          </a:solidFill>
                          <a:effectLst/>
                          <a:latin typeface="Calibri" charset="0"/>
                        </a:rPr>
                        <a:t>A</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nb-NO" sz="1600" b="0" i="0" u="none" strike="noStrike">
                          <a:solidFill>
                            <a:srgbClr val="FFFF00"/>
                          </a:solidFill>
                          <a:effectLst/>
                          <a:latin typeface="Calibri" charset="0"/>
                        </a:rPr>
                        <a:t>192.168.1.100</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fi-FI" sz="1600" b="0" i="0" u="none" strike="noStrike" dirty="0">
                          <a:solidFill>
                            <a:srgbClr val="FFFF00"/>
                          </a:solidFill>
                          <a:effectLst/>
                          <a:latin typeface="Calibri" charset="0"/>
                        </a:rPr>
                        <a:t>1463775979379</a:t>
                      </a:r>
                    </a:p>
                  </a:txBody>
                  <a:tcPr marL="6269" marR="6269" marT="6269"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c>
                  <a:txBody>
                    <a:bodyPr/>
                    <a:lstStyle/>
                    <a:p>
                      <a:pPr algn="ctr" fontAlgn="b"/>
                      <a:r>
                        <a:rPr lang="fi-FI" sz="1600" b="0" i="0" u="none" strike="noStrike" dirty="0">
                          <a:solidFill>
                            <a:srgbClr val="FFFF00"/>
                          </a:solidFill>
                          <a:effectLst/>
                          <a:latin typeface="Calibri" charset="0"/>
                        </a:rPr>
                        <a:t>1463775979379</a:t>
                      </a:r>
                    </a:p>
                  </a:txBody>
                  <a:tcPr marL="6269" marR="6269" marT="6269" marB="0" anchor="b">
                    <a:lnL>
                      <a:noFill/>
                    </a:lnL>
                    <a:lnR w="6350" cap="flat" cmpd="sng" algn="ctr">
                      <a:solidFill>
                        <a:srgbClr val="70AD47"/>
                      </a:solidFill>
                      <a:prstDash val="solid"/>
                      <a:round/>
                      <a:headEnd type="none" w="med" len="med"/>
                      <a:tailEnd type="none" w="med" len="med"/>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404671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Conclusions</a:t>
            </a:r>
            <a:endParaRPr sz="4000" dirty="0">
              <a:solidFill>
                <a:srgbClr val="FF0000"/>
              </a:solidFill>
            </a:endParaRPr>
          </a:p>
        </p:txBody>
      </p:sp>
      <p:sp>
        <p:nvSpPr>
          <p:cNvPr id="6" name="object 3"/>
          <p:cNvSpPr txBox="1"/>
          <p:nvPr/>
        </p:nvSpPr>
        <p:spPr>
          <a:xfrm>
            <a:off x="251866" y="1600200"/>
            <a:ext cx="8414359" cy="4308872"/>
          </a:xfrm>
          <a:prstGeom prst="rect">
            <a:avLst/>
          </a:prstGeom>
        </p:spPr>
        <p:txBody>
          <a:bodyPr vert="horz" wrap="square" lIns="0" tIns="0" rIns="0" bIns="0" rtlCol="0">
            <a:spAutoFit/>
          </a:bodyPr>
          <a:lstStyle/>
          <a:p>
            <a:pPr marL="457200" indent="-457200">
              <a:buFont typeface="Arial" charset="0"/>
              <a:buChar char="•"/>
            </a:pPr>
            <a:r>
              <a:rPr lang="en-US" sz="2800" dirty="0">
                <a:solidFill>
                  <a:schemeClr val="bg1"/>
                </a:solidFill>
              </a:rPr>
              <a:t>We have shown </a:t>
            </a:r>
            <a:r>
              <a:rPr lang="en-US" sz="2800" dirty="0" smtClean="0">
                <a:solidFill>
                  <a:schemeClr val="bg1"/>
                </a:solidFill>
              </a:rPr>
              <a:t>how </a:t>
            </a:r>
            <a:r>
              <a:rPr lang="en-US" sz="2800" dirty="0">
                <a:solidFill>
                  <a:schemeClr val="bg1"/>
                </a:solidFill>
              </a:rPr>
              <a:t>American Football </a:t>
            </a:r>
            <a:r>
              <a:rPr lang="en-US" sz="2800" dirty="0" smtClean="0">
                <a:solidFill>
                  <a:schemeClr val="bg1"/>
                </a:solidFill>
              </a:rPr>
              <a:t>formations </a:t>
            </a:r>
            <a:r>
              <a:rPr lang="en-US" sz="2800" dirty="0">
                <a:solidFill>
                  <a:schemeClr val="bg1"/>
                </a:solidFill>
              </a:rPr>
              <a:t>can be used to configure a </a:t>
            </a:r>
            <a:r>
              <a:rPr lang="en-US" sz="2800" dirty="0" smtClean="0">
                <a:solidFill>
                  <a:schemeClr val="bg1"/>
                </a:solidFill>
              </a:rPr>
              <a:t>honeypot </a:t>
            </a:r>
            <a:r>
              <a:rPr lang="en-US" sz="2800" dirty="0">
                <a:solidFill>
                  <a:schemeClr val="bg1"/>
                </a:solidFill>
              </a:rPr>
              <a:t>environment to gather information about </a:t>
            </a:r>
            <a:r>
              <a:rPr lang="en-US" sz="2800" dirty="0" smtClean="0">
                <a:solidFill>
                  <a:schemeClr val="bg1"/>
                </a:solidFill>
              </a:rPr>
              <a:t>cyber-attacks</a:t>
            </a:r>
          </a:p>
          <a:p>
            <a:pPr marL="457200" indent="-457200">
              <a:buFont typeface="Arial" charset="0"/>
              <a:buChar char="•"/>
            </a:pPr>
            <a:r>
              <a:rPr lang="en-US" sz="2800" dirty="0" smtClean="0">
                <a:solidFill>
                  <a:schemeClr val="bg1"/>
                </a:solidFill>
              </a:rPr>
              <a:t>We </a:t>
            </a:r>
            <a:r>
              <a:rPr lang="en-US" sz="2800" dirty="0">
                <a:solidFill>
                  <a:schemeClr val="bg1"/>
                </a:solidFill>
              </a:rPr>
              <a:t>have shown how </a:t>
            </a:r>
            <a:r>
              <a:rPr lang="en-US" sz="2800" dirty="0" smtClean="0">
                <a:solidFill>
                  <a:schemeClr val="bg1"/>
                </a:solidFill>
              </a:rPr>
              <a:t>to </a:t>
            </a:r>
            <a:r>
              <a:rPr lang="en-US" sz="2800" dirty="0">
                <a:solidFill>
                  <a:schemeClr val="bg1"/>
                </a:solidFill>
              </a:rPr>
              <a:t>develop a Virtual Security Shield using a </a:t>
            </a:r>
            <a:r>
              <a:rPr lang="en-US" sz="2800" dirty="0" smtClean="0">
                <a:solidFill>
                  <a:schemeClr val="bg1"/>
                </a:solidFill>
              </a:rPr>
              <a:t>honeypot </a:t>
            </a:r>
            <a:r>
              <a:rPr lang="en-US" sz="2800" dirty="0">
                <a:solidFill>
                  <a:schemeClr val="bg1"/>
                </a:solidFill>
              </a:rPr>
              <a:t>configured as a football </a:t>
            </a:r>
            <a:r>
              <a:rPr lang="en-US" sz="2800" dirty="0" smtClean="0">
                <a:solidFill>
                  <a:schemeClr val="bg1"/>
                </a:solidFill>
              </a:rPr>
              <a:t>play</a:t>
            </a:r>
          </a:p>
          <a:p>
            <a:pPr marL="457200" indent="-457200">
              <a:buFont typeface="Arial" charset="0"/>
              <a:buChar char="•"/>
            </a:pPr>
            <a:r>
              <a:rPr lang="en-US" sz="2800" dirty="0" smtClean="0">
                <a:solidFill>
                  <a:schemeClr val="bg1"/>
                </a:solidFill>
              </a:rPr>
              <a:t>We </a:t>
            </a:r>
            <a:r>
              <a:rPr lang="en-US" sz="2800" dirty="0">
                <a:solidFill>
                  <a:schemeClr val="bg1"/>
                </a:solidFill>
              </a:rPr>
              <a:t>have </a:t>
            </a:r>
            <a:r>
              <a:rPr lang="en-US" sz="2800" dirty="0" smtClean="0">
                <a:solidFill>
                  <a:schemeClr val="bg1"/>
                </a:solidFill>
              </a:rPr>
              <a:t>provided </a:t>
            </a:r>
            <a:r>
              <a:rPr lang="en-US" sz="2800" dirty="0">
                <a:solidFill>
                  <a:schemeClr val="bg1"/>
                </a:solidFill>
              </a:rPr>
              <a:t>a proof of concept experiment to show that our approach is </a:t>
            </a:r>
            <a:r>
              <a:rPr lang="en-US" sz="2800" dirty="0" smtClean="0">
                <a:solidFill>
                  <a:schemeClr val="bg1"/>
                </a:solidFill>
              </a:rPr>
              <a:t>feasible </a:t>
            </a:r>
          </a:p>
          <a:p>
            <a:pPr marL="457200" indent="-457200">
              <a:buFont typeface="Arial" charset="0"/>
              <a:buChar char="•"/>
            </a:pPr>
            <a:r>
              <a:rPr lang="en-US" sz="2800" dirty="0" smtClean="0">
                <a:solidFill>
                  <a:schemeClr val="bg1"/>
                </a:solidFill>
              </a:rPr>
              <a:t>Our </a:t>
            </a:r>
            <a:r>
              <a:rPr lang="en-US" sz="2800" dirty="0">
                <a:solidFill>
                  <a:schemeClr val="bg1"/>
                </a:solidFill>
              </a:rPr>
              <a:t>novel approach can be used to gather valuable information about single and ultimately coordinated attacks using well established American football </a:t>
            </a:r>
            <a:r>
              <a:rPr lang="en-US" sz="2800" dirty="0" smtClean="0">
                <a:solidFill>
                  <a:schemeClr val="bg1"/>
                </a:solidFill>
              </a:rPr>
              <a:t>plays</a:t>
            </a:r>
            <a:endParaRPr lang="en-US" sz="2800" dirty="0">
              <a:solidFill>
                <a:schemeClr val="bg1"/>
              </a:solidFill>
            </a:endParaRPr>
          </a:p>
        </p:txBody>
      </p:sp>
    </p:spTree>
    <p:extLst>
      <p:ext uri="{BB962C8B-B14F-4D97-AF65-F5344CB8AC3E}">
        <p14:creationId xmlns:p14="http://schemas.microsoft.com/office/powerpoint/2010/main" val="5580643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Future Work</a:t>
            </a:r>
            <a:endParaRPr sz="4000" dirty="0">
              <a:solidFill>
                <a:srgbClr val="FF0000"/>
              </a:solidFill>
            </a:endParaRPr>
          </a:p>
        </p:txBody>
      </p:sp>
      <p:sp>
        <p:nvSpPr>
          <p:cNvPr id="6" name="object 3"/>
          <p:cNvSpPr txBox="1"/>
          <p:nvPr/>
        </p:nvSpPr>
        <p:spPr>
          <a:xfrm>
            <a:off x="364819" y="1752600"/>
            <a:ext cx="8414359" cy="3016210"/>
          </a:xfrm>
          <a:prstGeom prst="rect">
            <a:avLst/>
          </a:prstGeom>
        </p:spPr>
        <p:txBody>
          <a:bodyPr vert="horz" wrap="square" lIns="0" tIns="0" rIns="0" bIns="0" rtlCol="0">
            <a:spAutoFit/>
          </a:bodyPr>
          <a:lstStyle/>
          <a:p>
            <a:pPr marL="457200" indent="-457200">
              <a:buFont typeface="Arial" charset="0"/>
              <a:buChar char="•"/>
            </a:pPr>
            <a:r>
              <a:rPr lang="en-US" sz="2800" dirty="0" smtClean="0">
                <a:solidFill>
                  <a:schemeClr val="bg1"/>
                </a:solidFill>
              </a:rPr>
              <a:t>Future </a:t>
            </a:r>
            <a:r>
              <a:rPr lang="en-US" sz="2800" dirty="0">
                <a:solidFill>
                  <a:schemeClr val="bg1"/>
                </a:solidFill>
              </a:rPr>
              <a:t>research involve implementing other play formation using </a:t>
            </a:r>
            <a:r>
              <a:rPr lang="en-US" sz="2800" dirty="0" smtClean="0">
                <a:solidFill>
                  <a:schemeClr val="bg1"/>
                </a:solidFill>
              </a:rPr>
              <a:t>a similar framework </a:t>
            </a:r>
          </a:p>
          <a:p>
            <a:pPr marL="457200" indent="-457200">
              <a:buFont typeface="Arial" charset="0"/>
              <a:buChar char="•"/>
            </a:pPr>
            <a:r>
              <a:rPr lang="en-US" sz="2800" dirty="0" smtClean="0">
                <a:solidFill>
                  <a:schemeClr val="bg1"/>
                </a:solidFill>
              </a:rPr>
              <a:t>Investigate </a:t>
            </a:r>
            <a:r>
              <a:rPr lang="en-US" sz="2800" dirty="0">
                <a:solidFill>
                  <a:schemeClr val="bg1"/>
                </a:solidFill>
              </a:rPr>
              <a:t>the effects of </a:t>
            </a:r>
            <a:r>
              <a:rPr lang="en-US" sz="2800" dirty="0" smtClean="0">
                <a:solidFill>
                  <a:schemeClr val="bg1"/>
                </a:solidFill>
              </a:rPr>
              <a:t>coordinated </a:t>
            </a:r>
            <a:r>
              <a:rPr lang="en-US" sz="2800" dirty="0">
                <a:solidFill>
                  <a:schemeClr val="bg1"/>
                </a:solidFill>
              </a:rPr>
              <a:t>tasks using our </a:t>
            </a:r>
            <a:r>
              <a:rPr lang="en-US" sz="2800" dirty="0" smtClean="0">
                <a:solidFill>
                  <a:schemeClr val="bg1"/>
                </a:solidFill>
              </a:rPr>
              <a:t>approach</a:t>
            </a:r>
          </a:p>
          <a:p>
            <a:pPr marL="457200" indent="-457200">
              <a:buFont typeface="Arial" charset="0"/>
              <a:buChar char="•"/>
            </a:pPr>
            <a:r>
              <a:rPr lang="en-US" sz="2800" dirty="0" smtClean="0">
                <a:solidFill>
                  <a:schemeClr val="bg1"/>
                </a:solidFill>
              </a:rPr>
              <a:t>Investigate the feasibility of extending this work using plays </a:t>
            </a:r>
            <a:r>
              <a:rPr lang="en-US" sz="2800" dirty="0">
                <a:solidFill>
                  <a:schemeClr val="bg1"/>
                </a:solidFill>
              </a:rPr>
              <a:t>from other sports to configure a honeypot environment to construct a Virtual Security Shield </a:t>
            </a:r>
            <a:endParaRPr lang="en-US" sz="2800" dirty="0">
              <a:solidFill>
                <a:schemeClr val="bg1"/>
              </a:solidFill>
            </a:endParaRPr>
          </a:p>
        </p:txBody>
      </p:sp>
    </p:spTree>
    <p:extLst>
      <p:ext uri="{BB962C8B-B14F-4D97-AF65-F5344CB8AC3E}">
        <p14:creationId xmlns:p14="http://schemas.microsoft.com/office/powerpoint/2010/main" val="2537602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Honeypots</a:t>
            </a:r>
            <a:endParaRPr sz="4000" dirty="0">
              <a:solidFill>
                <a:srgbClr val="FF0000"/>
              </a:solidFill>
            </a:endParaRPr>
          </a:p>
        </p:txBody>
      </p:sp>
      <p:sp>
        <p:nvSpPr>
          <p:cNvPr id="3" name="object 3"/>
          <p:cNvSpPr txBox="1"/>
          <p:nvPr/>
        </p:nvSpPr>
        <p:spPr>
          <a:xfrm>
            <a:off x="233368" y="1524000"/>
            <a:ext cx="7242809" cy="3016210"/>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Production Honeypot</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Main purpose is to gather information</a:t>
            </a:r>
          </a:p>
          <a:p>
            <a:pPr marL="927100" lvl="1" indent="-457200">
              <a:buClr>
                <a:srgbClr val="DF773B"/>
              </a:buClr>
              <a:buFont typeface="Wingdings"/>
              <a:buChar char=""/>
              <a:tabLst>
                <a:tab pos="469900" algn="l"/>
              </a:tabLst>
            </a:pPr>
            <a:endParaRPr lang="en-US" sz="2800" spc="-10" dirty="0" smtClean="0">
              <a:solidFill>
                <a:srgbClr val="FFFFFF"/>
              </a:solidFill>
              <a:latin typeface="Arial"/>
              <a:cs typeface="Arial"/>
            </a:endParaRPr>
          </a:p>
          <a:p>
            <a:pPr marL="927100" lvl="1" indent="-457200">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Research Honeypot</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Primarily in the research environment to study the potential adversary</a:t>
            </a:r>
            <a:endParaRPr sz="2800" dirty="0">
              <a:latin typeface="Arial"/>
              <a:cs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Benefits of Honeypots</a:t>
            </a:r>
            <a:endParaRPr sz="4000" dirty="0">
              <a:solidFill>
                <a:srgbClr val="FF0000"/>
              </a:solidFill>
            </a:endParaRPr>
          </a:p>
        </p:txBody>
      </p:sp>
      <p:sp>
        <p:nvSpPr>
          <p:cNvPr id="3" name="object 3"/>
          <p:cNvSpPr txBox="1"/>
          <p:nvPr/>
        </p:nvSpPr>
        <p:spPr>
          <a:xfrm>
            <a:off x="233368" y="1524000"/>
            <a:ext cx="8432857" cy="3877985"/>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Prevention</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Deception and deterrence</a:t>
            </a: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Detection</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Major challenges: false positives, false negatives, and aggregation</a:t>
            </a: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Response</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Gather evidence and indicators of compromise</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Use the information to improve the security of the  system</a:t>
            </a:r>
            <a:endParaRPr sz="2800" dirty="0">
              <a:latin typeface="Arial"/>
              <a:cs typeface="Arial"/>
            </a:endParaRPr>
          </a:p>
        </p:txBody>
      </p:sp>
    </p:spTree>
    <p:extLst>
      <p:ext uri="{BB962C8B-B14F-4D97-AF65-F5344CB8AC3E}">
        <p14:creationId xmlns:p14="http://schemas.microsoft.com/office/powerpoint/2010/main" val="6211291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Goal of a Honeypot</a:t>
            </a:r>
            <a:endParaRPr sz="4000" dirty="0">
              <a:solidFill>
                <a:srgbClr val="FF0000"/>
              </a:solidFill>
            </a:endParaRPr>
          </a:p>
        </p:txBody>
      </p:sp>
      <p:sp>
        <p:nvSpPr>
          <p:cNvPr id="4" name="Rectangle 3"/>
          <p:cNvSpPr/>
          <p:nvPr/>
        </p:nvSpPr>
        <p:spPr>
          <a:xfrm>
            <a:off x="524075" y="1905000"/>
            <a:ext cx="8115173" cy="2554545"/>
          </a:xfrm>
          <a:prstGeom prst="rect">
            <a:avLst/>
          </a:prstGeom>
        </p:spPr>
        <p:txBody>
          <a:bodyPr wrap="square">
            <a:spAutoFit/>
          </a:bodyPr>
          <a:lstStyle/>
          <a:p>
            <a:r>
              <a:rPr lang="en-US" sz="3200" dirty="0" smtClean="0">
                <a:solidFill>
                  <a:schemeClr val="bg1"/>
                </a:solidFill>
                <a:latin typeface="Arial" charset="0"/>
                <a:ea typeface="Arial" charset="0"/>
                <a:cs typeface="Arial" charset="0"/>
              </a:rPr>
              <a:t>The </a:t>
            </a:r>
            <a:r>
              <a:rPr lang="en-US" sz="3200" dirty="0">
                <a:solidFill>
                  <a:schemeClr val="bg1"/>
                </a:solidFill>
                <a:latin typeface="Arial" charset="0"/>
                <a:ea typeface="Arial" charset="0"/>
                <a:cs typeface="Arial" charset="0"/>
              </a:rPr>
              <a:t>goal of a honeypot is not to prevent attacks, but to attract, detect and monitor malicious attacks, so honeypots should be combined with other security tools (e.g., firewalls, encryption, password protection). </a:t>
            </a:r>
          </a:p>
        </p:txBody>
      </p:sp>
    </p:spTree>
    <p:extLst>
      <p:ext uri="{BB962C8B-B14F-4D97-AF65-F5344CB8AC3E}">
        <p14:creationId xmlns:p14="http://schemas.microsoft.com/office/powerpoint/2010/main" val="963850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1384995"/>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Information Technology (IT) with Honeypot</a:t>
            </a:r>
            <a:endParaRPr sz="4000" dirty="0">
              <a:solidFill>
                <a:srgbClr val="FF0000"/>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2362200"/>
            <a:ext cx="7443044" cy="3352800"/>
          </a:xfrm>
          <a:prstGeom prst="rect">
            <a:avLst/>
          </a:prstGeom>
        </p:spPr>
      </p:pic>
    </p:spTree>
    <p:extLst>
      <p:ext uri="{BB962C8B-B14F-4D97-AF65-F5344CB8AC3E}">
        <p14:creationId xmlns:p14="http://schemas.microsoft.com/office/powerpoint/2010/main" val="1868747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American Football Overview</a:t>
            </a:r>
            <a:endParaRPr sz="4000" dirty="0">
              <a:solidFill>
                <a:srgbClr val="FF0000"/>
              </a:solidFill>
            </a:endParaRPr>
          </a:p>
        </p:txBody>
      </p:sp>
      <p:sp>
        <p:nvSpPr>
          <p:cNvPr id="6" name="object 3"/>
          <p:cNvSpPr txBox="1"/>
          <p:nvPr/>
        </p:nvSpPr>
        <p:spPr>
          <a:xfrm>
            <a:off x="270154" y="1257383"/>
            <a:ext cx="8432857" cy="5170646"/>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Eleven players on each side</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This study limits each side to 7 players</a:t>
            </a: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Objective: defend the home goal by preventing the other team from reaching the end zone to score (touchdown, field goal, or touch back)</a:t>
            </a: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Every team is made up of two groups: offense and defense</a:t>
            </a: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Offensive group</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Offensive Line (OL) -- prevents the other team from getting to the ball</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Quarterback (QB) </a:t>
            </a:r>
            <a:r>
              <a:rPr lang="mr-IN" sz="2800" spc="-10" dirty="0" smtClean="0">
                <a:solidFill>
                  <a:srgbClr val="FFFFFF"/>
                </a:solidFill>
                <a:latin typeface="Arial"/>
                <a:cs typeface="Arial"/>
              </a:rPr>
              <a:t>–</a:t>
            </a:r>
            <a:r>
              <a:rPr lang="en-US" sz="2800" spc="-10" dirty="0" smtClean="0">
                <a:solidFill>
                  <a:srgbClr val="FFFFFF"/>
                </a:solidFill>
                <a:latin typeface="Arial"/>
                <a:cs typeface="Arial"/>
              </a:rPr>
              <a:t> controls the play</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Running Back (RB) </a:t>
            </a:r>
            <a:r>
              <a:rPr lang="mr-IN" sz="2800" spc="-10" dirty="0" smtClean="0">
                <a:solidFill>
                  <a:srgbClr val="FFFFFF"/>
                </a:solidFill>
                <a:latin typeface="Arial"/>
                <a:cs typeface="Arial"/>
              </a:rPr>
              <a:t>–</a:t>
            </a:r>
            <a:r>
              <a:rPr lang="en-US" sz="2800" spc="-10" dirty="0" smtClean="0">
                <a:solidFill>
                  <a:srgbClr val="FFFFFF"/>
                </a:solidFill>
                <a:latin typeface="Arial"/>
                <a:cs typeface="Arial"/>
              </a:rPr>
              <a:t>outruns the defense </a:t>
            </a:r>
            <a:endParaRPr sz="2800" dirty="0">
              <a:latin typeface="Arial"/>
              <a:cs typeface="Arial"/>
            </a:endParaRPr>
          </a:p>
        </p:txBody>
      </p:sp>
    </p:spTree>
    <p:extLst>
      <p:ext uri="{BB962C8B-B14F-4D97-AF65-F5344CB8AC3E}">
        <p14:creationId xmlns:p14="http://schemas.microsoft.com/office/powerpoint/2010/main" val="3401784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American Football Overview</a:t>
            </a:r>
            <a:endParaRPr sz="4000" dirty="0">
              <a:solidFill>
                <a:srgbClr val="FF0000"/>
              </a:solidFill>
            </a:endParaRPr>
          </a:p>
        </p:txBody>
      </p:sp>
      <p:sp>
        <p:nvSpPr>
          <p:cNvPr id="6" name="object 3"/>
          <p:cNvSpPr txBox="1"/>
          <p:nvPr/>
        </p:nvSpPr>
        <p:spPr>
          <a:xfrm>
            <a:off x="233368" y="1524000"/>
            <a:ext cx="8432857" cy="3877985"/>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Defensive group</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Five Defensive Lineman (DL) </a:t>
            </a:r>
            <a:r>
              <a:rPr lang="mr-IN" sz="2800" spc="-10" dirty="0" smtClean="0">
                <a:solidFill>
                  <a:srgbClr val="FFFFFF"/>
                </a:solidFill>
                <a:latin typeface="Arial"/>
                <a:cs typeface="Arial"/>
              </a:rPr>
              <a:t>–</a:t>
            </a:r>
            <a:r>
              <a:rPr lang="en-US" sz="2800" spc="-10" dirty="0" smtClean="0">
                <a:solidFill>
                  <a:srgbClr val="FFFFFF"/>
                </a:solidFill>
                <a:latin typeface="Arial"/>
                <a:cs typeface="Arial"/>
              </a:rPr>
              <a:t> attacks the QB or the ball carrier</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Two Linebackers (LB) </a:t>
            </a:r>
            <a:r>
              <a:rPr lang="mr-IN" sz="2800" spc="-10" dirty="0" smtClean="0">
                <a:solidFill>
                  <a:srgbClr val="FFFFFF"/>
                </a:solidFill>
                <a:latin typeface="Arial"/>
                <a:cs typeface="Arial"/>
              </a:rPr>
              <a:t>–</a:t>
            </a:r>
            <a:r>
              <a:rPr lang="en-US" sz="2800" spc="-10" dirty="0" smtClean="0">
                <a:solidFill>
                  <a:srgbClr val="FFFFFF"/>
                </a:solidFill>
                <a:latin typeface="Arial"/>
                <a:cs typeface="Arial"/>
              </a:rPr>
              <a:t> provides additional support for the defense. At times, they try to sack the opposing QB to prevent a successful play</a:t>
            </a:r>
          </a:p>
          <a:p>
            <a:pPr marL="927100" lvl="1" indent="-457200">
              <a:buClr>
                <a:srgbClr val="DF773B"/>
              </a:buClr>
              <a:buFont typeface="Wingdings"/>
              <a:buChar char=""/>
              <a:tabLst>
                <a:tab pos="469900" algn="l"/>
              </a:tabLst>
            </a:pPr>
            <a:r>
              <a:rPr lang="en-US" sz="2800" spc="-10" dirty="0" smtClean="0">
                <a:solidFill>
                  <a:srgbClr val="FFFFFF"/>
                </a:solidFill>
                <a:latin typeface="Arial"/>
                <a:cs typeface="Arial"/>
              </a:rPr>
              <a:t>Ultimate goal is to get the ball and stop the attack. </a:t>
            </a:r>
            <a:endParaRPr sz="2800" dirty="0">
              <a:latin typeface="Arial"/>
              <a:cs typeface="Arial"/>
            </a:endParaRPr>
          </a:p>
        </p:txBody>
      </p:sp>
    </p:spTree>
    <p:extLst>
      <p:ext uri="{BB962C8B-B14F-4D97-AF65-F5344CB8AC3E}">
        <p14:creationId xmlns:p14="http://schemas.microsoft.com/office/powerpoint/2010/main" val="1820622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Offense and </a:t>
            </a:r>
            <a:r>
              <a:rPr lang="en-US" sz="4000" spc="-20" dirty="0">
                <a:solidFill>
                  <a:srgbClr val="FF0000"/>
                </a:solidFill>
              </a:rPr>
              <a:t>D</a:t>
            </a:r>
            <a:r>
              <a:rPr lang="en-US" sz="4000" spc="-20" dirty="0" smtClean="0">
                <a:solidFill>
                  <a:srgbClr val="FF0000"/>
                </a:solidFill>
              </a:rPr>
              <a:t>efense Formations</a:t>
            </a:r>
            <a:endParaRPr sz="4000" dirty="0">
              <a:solidFill>
                <a:srgbClr val="FF000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9200" y="1447799"/>
            <a:ext cx="6553200" cy="4606481"/>
          </a:xfrm>
          <a:prstGeom prst="rect">
            <a:avLst/>
          </a:prstGeom>
        </p:spPr>
      </p:pic>
    </p:spTree>
    <p:extLst>
      <p:ext uri="{BB962C8B-B14F-4D97-AF65-F5344CB8AC3E}">
        <p14:creationId xmlns:p14="http://schemas.microsoft.com/office/powerpoint/2010/main" val="5846480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5CAEB"/>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321</TotalTime>
  <Words>1378</Words>
  <Application>Microsoft Macintosh PowerPoint</Application>
  <PresentationFormat>On-screen Show (4:3)</PresentationFormat>
  <Paragraphs>181</Paragraphs>
  <Slides>27</Slides>
  <Notes>27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Calibri</vt:lpstr>
      <vt:lpstr>Wingdings</vt:lpstr>
      <vt:lpstr>Arial</vt:lpstr>
      <vt:lpstr>Office Theme</vt:lpstr>
      <vt:lpstr>Chapter 11: Using Sports Plays to Configure Honeypots Environments to form a Virtual Security Shield   </vt:lpstr>
      <vt:lpstr>PowerPoint Presentation</vt:lpstr>
      <vt:lpstr>Honeypots</vt:lpstr>
      <vt:lpstr>Benefits of Honeypots</vt:lpstr>
      <vt:lpstr>Goal of a Honeypot</vt:lpstr>
      <vt:lpstr>Information Technology (IT) with Honeypot</vt:lpstr>
      <vt:lpstr>American Football Overview</vt:lpstr>
      <vt:lpstr>American Football Overview</vt:lpstr>
      <vt:lpstr>Offense and Defense Formations</vt:lpstr>
      <vt:lpstr>Offense Play Formations</vt:lpstr>
      <vt:lpstr>Offense Play Formations</vt:lpstr>
      <vt:lpstr>Offense Play Formations</vt:lpstr>
      <vt:lpstr>Offense Play Formations</vt:lpstr>
      <vt:lpstr>Offense Play Formations</vt:lpstr>
      <vt:lpstr>Offense Play Formations</vt:lpstr>
      <vt:lpstr>Offense Play Formations</vt:lpstr>
      <vt:lpstr>Double Reverse Flea Flicker Formation</vt:lpstr>
      <vt:lpstr>Honeypot Virtual Security Shield (VSS)</vt:lpstr>
      <vt:lpstr>Honeypot Virtual Security Shield (VSS)</vt:lpstr>
      <vt:lpstr>Formal Definitions</vt:lpstr>
      <vt:lpstr>Our Approach</vt:lpstr>
      <vt:lpstr>Honeypot Virtual Defense Shield Configuration</vt:lpstr>
      <vt:lpstr>Implementation</vt:lpstr>
      <vt:lpstr>Football Configured Honeypot Environment Experiment Setup</vt:lpstr>
      <vt:lpstr>Experimental Results</vt:lpstr>
      <vt:lpstr>Conclusions</vt:lpstr>
      <vt:lpstr>Future Work</vt:lpstr>
    </vt:vector>
  </TitlesOfParts>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Analogs and simulations</dc:title>
  <dc:creator>arnauld nicogossian</dc:creator>
  <cp:lastModifiedBy>Guillermo Francia</cp:lastModifiedBy>
  <cp:revision>30</cp:revision>
  <dcterms:created xsi:type="dcterms:W3CDTF">2017-08-17T13:30:46Z</dcterms:created>
  <dcterms:modified xsi:type="dcterms:W3CDTF">2017-10-24T18:14:26Z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2016-07-25T00:00:00Z</vt:filetime>
  </property>
  <property fmtid="{D5CDD505-2E9C-101B-9397-08002B2CF9AE}" pid="3" name="LastSaved">
    <vt:filetime>2017-08-17T00:00:00Z</vt:filetime>
  </property>
</Properties>
</file>