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8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9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0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1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12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1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2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21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22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23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24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7" r:id="rId2"/>
    <p:sldMasterId id="2147483673" r:id="rId3"/>
    <p:sldMasterId id="2147483679" r:id="rId4"/>
    <p:sldMasterId id="2147483685" r:id="rId5"/>
    <p:sldMasterId id="2147483691" r:id="rId6"/>
    <p:sldMasterId id="2147483697" r:id="rId7"/>
    <p:sldMasterId id="2147483703" r:id="rId8"/>
    <p:sldMasterId id="2147483709" r:id="rId9"/>
    <p:sldMasterId id="2147483715" r:id="rId10"/>
    <p:sldMasterId id="2147483721" r:id="rId11"/>
    <p:sldMasterId id="2147483727" r:id="rId12"/>
    <p:sldMasterId id="2147483739" r:id="rId13"/>
    <p:sldMasterId id="2147483745" r:id="rId14"/>
    <p:sldMasterId id="2147483751" r:id="rId15"/>
    <p:sldMasterId id="2147483763" r:id="rId16"/>
    <p:sldMasterId id="2147483775" r:id="rId17"/>
    <p:sldMasterId id="2147483793" r:id="rId18"/>
    <p:sldMasterId id="2147483805" r:id="rId19"/>
    <p:sldMasterId id="2147483811" r:id="rId20"/>
    <p:sldMasterId id="2147483817" r:id="rId21"/>
    <p:sldMasterId id="2147483823" r:id="rId22"/>
    <p:sldMasterId id="2147483829" r:id="rId23"/>
    <p:sldMasterId id="2147483835" r:id="rId24"/>
    <p:sldMasterId id="2147483879" r:id="rId25"/>
  </p:sldMasterIdLst>
  <p:notesMasterIdLst>
    <p:notesMasterId r:id="rId54"/>
  </p:notesMasterIdLst>
  <p:handoutMasterIdLst>
    <p:handoutMasterId r:id="rId55"/>
  </p:handoutMasterIdLst>
  <p:sldIdLst>
    <p:sldId id="354" r:id="rId26"/>
    <p:sldId id="362" r:id="rId27"/>
    <p:sldId id="259" r:id="rId28"/>
    <p:sldId id="334" r:id="rId29"/>
    <p:sldId id="260" r:id="rId30"/>
    <p:sldId id="288" r:id="rId31"/>
    <p:sldId id="343" r:id="rId32"/>
    <p:sldId id="317" r:id="rId33"/>
    <p:sldId id="344" r:id="rId34"/>
    <p:sldId id="318" r:id="rId35"/>
    <p:sldId id="320" r:id="rId36"/>
    <p:sldId id="341" r:id="rId37"/>
    <p:sldId id="342" r:id="rId38"/>
    <p:sldId id="289" r:id="rId39"/>
    <p:sldId id="332" r:id="rId40"/>
    <p:sldId id="321" r:id="rId41"/>
    <p:sldId id="292" r:id="rId42"/>
    <p:sldId id="329" r:id="rId43"/>
    <p:sldId id="325" r:id="rId44"/>
    <p:sldId id="327" r:id="rId45"/>
    <p:sldId id="350" r:id="rId46"/>
    <p:sldId id="351" r:id="rId47"/>
    <p:sldId id="331" r:id="rId48"/>
    <p:sldId id="348" r:id="rId49"/>
    <p:sldId id="349" r:id="rId50"/>
    <p:sldId id="357" r:id="rId51"/>
    <p:sldId id="359" r:id="rId52"/>
    <p:sldId id="364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7CBCD"/>
    <a:srgbClr val="30A383"/>
    <a:srgbClr val="1481B8"/>
    <a:srgbClr val="D6E1E2"/>
    <a:srgbClr val="D6FDFF"/>
    <a:srgbClr val="30A484"/>
    <a:srgbClr val="1F5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 autoAdjust="0"/>
    <p:restoredTop sz="93673" autoAdjust="0"/>
  </p:normalViewPr>
  <p:slideViewPr>
    <p:cSldViewPr>
      <p:cViewPr>
        <p:scale>
          <a:sx n="110" d="100"/>
          <a:sy n="110" d="100"/>
        </p:scale>
        <p:origin x="239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25.xml"/><Relationship Id="rId51" Type="http://schemas.openxmlformats.org/officeDocument/2006/relationships/slide" Target="slides/slide26.xml"/><Relationship Id="rId52" Type="http://schemas.openxmlformats.org/officeDocument/2006/relationships/slide" Target="slides/slide27.xml"/><Relationship Id="rId53" Type="http://schemas.openxmlformats.org/officeDocument/2006/relationships/slide" Target="slides/slide28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15.xml"/><Relationship Id="rId41" Type="http://schemas.openxmlformats.org/officeDocument/2006/relationships/slide" Target="slides/slide16.xml"/><Relationship Id="rId42" Type="http://schemas.openxmlformats.org/officeDocument/2006/relationships/slide" Target="slides/slide17.xml"/><Relationship Id="rId43" Type="http://schemas.openxmlformats.org/officeDocument/2006/relationships/slide" Target="slides/slide18.xml"/><Relationship Id="rId44" Type="http://schemas.openxmlformats.org/officeDocument/2006/relationships/slide" Target="slides/slide19.xml"/><Relationship Id="rId45" Type="http://schemas.openxmlformats.org/officeDocument/2006/relationships/slide" Target="slides/slide20.xml"/><Relationship Id="rId46" Type="http://schemas.openxmlformats.org/officeDocument/2006/relationships/slide" Target="slides/slide21.xml"/><Relationship Id="rId47" Type="http://schemas.openxmlformats.org/officeDocument/2006/relationships/slide" Target="slides/slide22.xml"/><Relationship Id="rId48" Type="http://schemas.openxmlformats.org/officeDocument/2006/relationships/slide" Target="slides/slide23.xml"/><Relationship Id="rId4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5.xml"/><Relationship Id="rId31" Type="http://schemas.openxmlformats.org/officeDocument/2006/relationships/slide" Target="slides/slide6.xml"/><Relationship Id="rId32" Type="http://schemas.openxmlformats.org/officeDocument/2006/relationships/slide" Target="slides/slide7.xml"/><Relationship Id="rId33" Type="http://schemas.openxmlformats.org/officeDocument/2006/relationships/slide" Target="slides/slide8.xml"/><Relationship Id="rId34" Type="http://schemas.openxmlformats.org/officeDocument/2006/relationships/slide" Target="slides/slide9.xml"/><Relationship Id="rId35" Type="http://schemas.openxmlformats.org/officeDocument/2006/relationships/slide" Target="slides/slide10.xml"/><Relationship Id="rId36" Type="http://schemas.openxmlformats.org/officeDocument/2006/relationships/slide" Target="slides/slide11.xml"/><Relationship Id="rId37" Type="http://schemas.openxmlformats.org/officeDocument/2006/relationships/slide" Target="slides/slide12.xml"/><Relationship Id="rId38" Type="http://schemas.openxmlformats.org/officeDocument/2006/relationships/slide" Target="slides/slide13.xml"/><Relationship Id="rId39" Type="http://schemas.openxmlformats.org/officeDocument/2006/relationships/slide" Target="slides/slide14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" Target="slides/slide1.xml"/><Relationship Id="rId27" Type="http://schemas.openxmlformats.org/officeDocument/2006/relationships/slide" Target="slides/slide2.xml"/><Relationship Id="rId28" Type="http://schemas.openxmlformats.org/officeDocument/2006/relationships/slide" Target="slides/slide3.xml"/><Relationship Id="rId29" Type="http://schemas.openxmlformats.org/officeDocument/2006/relationships/slide" Target="slides/slide4.xml"/><Relationship Id="rId75" Type="http://schemas.microsoft.com/office/2015/10/relationships/revisionInfo" Target="revisionInfo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240A0-F8BA-4CCB-AE6E-47EFC4369D60}" type="datetimeFigureOut">
              <a:rPr lang="en-US" smtClean="0"/>
              <a:t>9/26/17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3E02A-C837-47FB-BC56-F78F99FD5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00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A2C2F-64EB-4139-8AB0-EDBAD039AC0C}" type="datetimeFigureOut">
              <a:rPr lang="en-US" smtClean="0"/>
              <a:t>9/26/17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34B09-2F16-4502-BD5A-B16852B48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22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7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34B09-2F16-4502-BD5A-B16852B485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4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34B09-2F16-4502-BD5A-B16852B485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44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34B09-2F16-4502-BD5A-B16852B485C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3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34B09-2F16-4502-BD5A-B16852B485C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04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34B09-2F16-4502-BD5A-B16852B485C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7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1.jp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1.jp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Relationship Id="rId2" Type="http://schemas.openxmlformats.org/officeDocument/2006/relationships/image" Target="../media/image1.jpg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Relationship Id="rId2" Type="http://schemas.openxmlformats.org/officeDocument/2006/relationships/image" Target="../media/image1.jpg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Relationship Id="rId2" Type="http://schemas.openxmlformats.org/officeDocument/2006/relationships/image" Target="../media/image1.jp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Relationship Id="rId2" Type="http://schemas.openxmlformats.org/officeDocument/2006/relationships/image" Target="../media/image1.jp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Relationship Id="rId2" Type="http://schemas.openxmlformats.org/officeDocument/2006/relationships/image" Target="../media/image1.jpg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Relationship Id="rId2" Type="http://schemas.openxmlformats.org/officeDocument/2006/relationships/image" Target="../media/image1.jpg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image" Target="../media/image1.jp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image" Target="../media/image1.jp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jp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jp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.jp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.jp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.jp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.jp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.jp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.jp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jp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jp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.jp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.jp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.jp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.jp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.jp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.jp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.jp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.jp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.jp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.jp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1.jp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1.jp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1.jpg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1.jpg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99078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09979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59767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7718172"/>
      </p:ext>
    </p:extLst>
  </p:cSld>
  <p:clrMapOvr>
    <a:masterClrMapping/>
  </p:clrMapOvr>
  <p:hf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1557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553873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239933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28431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2145275"/>
      </p:ext>
    </p:extLst>
  </p:cSld>
  <p:clrMapOvr>
    <a:masterClrMapping/>
  </p:clrMapOvr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09006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446368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484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1734860"/>
      </p:ext>
    </p:extLst>
  </p:cSld>
  <p:clrMapOvr>
    <a:masterClrMapping/>
  </p:clrMapOvr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525932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493414"/>
      </p:ext>
    </p:extLst>
  </p:cSld>
  <p:clrMapOvr>
    <a:masterClrMapping/>
  </p:clrMapOvr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22439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303521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16501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28479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0989434"/>
      </p:ext>
    </p:extLst>
  </p:cSld>
  <p:clrMapOvr>
    <a:masterClrMapping/>
  </p:clrMapOvr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72401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02325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92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74135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659660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42597"/>
      </p:ext>
    </p:extLst>
  </p:cSld>
  <p:clrMapOvr>
    <a:masterClrMapping/>
  </p:clrMapOvr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1913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9019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3605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09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6811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3515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2727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320411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2301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2772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42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3764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6269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677712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83031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8319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8619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96809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943913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2010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6484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41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32192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61988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7980685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32753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7786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4206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97937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4963431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92149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2764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706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79303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45883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8065338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353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22149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7282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22632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9405390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5175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17930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935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197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82219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8819260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9772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6500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39781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09252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49390"/>
      </p:ext>
    </p:extLst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4358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89790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692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1667467"/>
      </p:ext>
    </p:extLst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30011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5831487"/>
      </p:ext>
    </p:extLst>
  </p:cSld>
  <p:clrMapOvr>
    <a:masterClrMapping/>
  </p:clrMapOvr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88320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93488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981298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9769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9732607"/>
      </p:ext>
    </p:extLst>
  </p:cSld>
  <p:clrMapOvr>
    <a:masterClrMapping/>
  </p:clrMapOvr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0038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8263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431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33695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39604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882301"/>
      </p:ext>
    </p:extLst>
  </p:cSld>
  <p:clrMapOvr>
    <a:masterClrMapping/>
  </p:clrMapOvr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788070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23707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2729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94032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1553211"/>
      </p:ext>
    </p:extLst>
  </p:cSld>
  <p:clrMapOvr>
    <a:masterClrMapping/>
  </p:clrMapOvr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5323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29612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768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60468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337179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1967356"/>
      </p:ext>
    </p:extLst>
  </p:cSld>
  <p:clrMapOvr>
    <a:masterClrMapping/>
  </p:clrMapOvr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52071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088354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622052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1567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6626882"/>
      </p:ext>
    </p:extLst>
  </p:cSld>
  <p:clrMapOvr>
    <a:masterClrMapping/>
  </p:clrMapOvr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311465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011780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238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31183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335847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6252028"/>
      </p:ext>
    </p:extLst>
  </p:cSld>
  <p:clrMapOvr>
    <a:masterClrMapping/>
  </p:clrMapOvr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86867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017898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515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847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0816892"/>
      </p:ext>
    </p:extLst>
  </p:cSld>
  <p:clrMapOvr>
    <a:masterClrMapping/>
  </p:clrMapOvr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074729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982047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441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theme" Target="../theme/theme10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theme" Target="../theme/theme1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theme" Target="../theme/theme12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theme" Target="../theme/theme13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theme" Target="../theme/theme14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theme" Target="../theme/theme15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theme" Target="../theme/theme16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theme" Target="../theme/theme17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90.xml"/><Relationship Id="rId6" Type="http://schemas.openxmlformats.org/officeDocument/2006/relationships/theme" Target="../theme/theme18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7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5.xml"/><Relationship Id="rId6" Type="http://schemas.openxmlformats.org/officeDocument/2006/relationships/theme" Target="../theme/theme19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theme" Target="../theme/theme20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7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theme" Target="../theme/theme2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theme" Target="../theme/theme22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7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theme" Target="../theme/theme23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20.xml"/><Relationship Id="rId6" Type="http://schemas.openxmlformats.org/officeDocument/2006/relationships/theme" Target="../theme/theme24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7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5.xml"/><Relationship Id="rId6" Type="http://schemas.openxmlformats.org/officeDocument/2006/relationships/theme" Target="../theme/theme25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theme" Target="../theme/theme3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theme" Target="../theme/theme5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theme" Target="../theme/theme6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theme" Target="../theme/theme7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theme" Target="../theme/theme8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theme" Target="../theme/theme9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8B8B29C4-192F-4586-83F8-C971CC2557BC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5A1EF0AA-DFA2-4295-8297-9CABF10BF9A0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5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FA85748E-FC63-478A-8EA8-A963E2D187E2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D1258D82-F1C2-4C6C-B713-5211F244A53C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7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7BF78ACB-C96E-4DF7-A415-AC5EE0EE7FAB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7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0DD5153E-3AB0-4DF4-8EEF-512E4D6FAEBB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7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70115EDA-6963-4912-843E-BEE19BA42BF8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8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2D0E848F-4C3E-460E-90E4-F910BBB2B840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4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9CEF4559-68D0-4323-8F08-FBFAB0D94D62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1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F74076CE-1F87-466C-B72C-CCF077A8B644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90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AE3E0C4A-24B6-4F52-9ECE-578334E14B12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4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61497302-D18C-4556-831F-A9A9638CD940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3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7A708AFF-DA0A-40EE-87E4-E68CE9789DCF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4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D666D1CA-A938-4FA0-9754-F518747C4532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868328AF-FA12-44A3-AF3C-318B476C2297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5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EAB0D3B8-15A2-42EA-B732-58627250985F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7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91C82670-C9F0-4773-BDAC-7183A7424DD0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7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90A2A0DF-036B-44AF-B8E9-5F53EDE99388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5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BEE1D104-E2F7-4F30-8705-EF0EFFF694B8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1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71920A4F-752B-4EC8-BFAB-F7DC6D22929C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6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9C22AF55-3BF9-4291-B68A-45593217F564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6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72AAE521-003D-4471-84D3-E0B5811F7833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23A576CB-5038-4A39-BDC4-C2047278BB2B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5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65ACDC82-E2F3-4EE3-B191-5C155A616F8B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0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xmlns="" id="{CB1883A5-8DDB-4073-A7D2-0A1E001F8F80}"/>
              </a:ext>
            </a:extLst>
          </p:cNvPr>
          <p:cNvSpPr>
            <a:spLocks noChangeArrowheads="1"/>
          </p:cNvSpPr>
          <p:nvPr userDrawn="1"/>
        </p:nvSpPr>
        <p:spPr bwMode="white">
          <a:xfrm>
            <a:off x="0" y="0"/>
            <a:ext cx="9144000" cy="241300"/>
          </a:xfrm>
          <a:prstGeom prst="rect">
            <a:avLst/>
          </a:prstGeom>
          <a:solidFill>
            <a:srgbClr val="1F528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6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2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slideLayout" Target="../slideLayouts/slideLayout6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slideLayout" Target="../slideLayouts/slideLayout7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5.xml"/><Relationship Id="rId2" Type="http://schemas.openxmlformats.org/officeDocument/2006/relationships/slideLayout" Target="../slideLayouts/slideLayout7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6.xml"/><Relationship Id="rId2" Type="http://schemas.openxmlformats.org/officeDocument/2006/relationships/slideLayout" Target="../slideLayouts/slideLayout8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7.xml"/><Relationship Id="rId2" Type="http://schemas.openxmlformats.org/officeDocument/2006/relationships/slideLayout" Target="../slideLayouts/slideLayout8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8.xml"/><Relationship Id="rId2" Type="http://schemas.openxmlformats.org/officeDocument/2006/relationships/slideLayout" Target="../slideLayouts/slideLayout9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9.xml"/><Relationship Id="rId2" Type="http://schemas.openxmlformats.org/officeDocument/2006/relationships/slideLayout" Target="../slideLayouts/slideLayout9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0.xml"/><Relationship Id="rId2" Type="http://schemas.openxmlformats.org/officeDocument/2006/relationships/slideLayout" Target="../slideLayouts/slideLayout10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1.xml"/><Relationship Id="rId2" Type="http://schemas.openxmlformats.org/officeDocument/2006/relationships/slideLayout" Target="../slideLayouts/slideLayout107.xml"/><Relationship Id="rId3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2.xml"/><Relationship Id="rId2" Type="http://schemas.openxmlformats.org/officeDocument/2006/relationships/slideLayout" Target="../slideLayouts/slideLayout1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3.xml"/><Relationship Id="rId2" Type="http://schemas.openxmlformats.org/officeDocument/2006/relationships/slideLayout" Target="../slideLayouts/slideLayout1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Relationship Id="rId2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nso-wave.com/en/adcd/product/software/sqrc/sqrc.html" TargetMode="External"/><Relationship Id="rId4" Type="http://schemas.openxmlformats.org/officeDocument/2006/relationships/hyperlink" Target="http://www.2dtg.com/node/74" TargetMode="External"/><Relationship Id="rId5" Type="http://schemas.openxmlformats.org/officeDocument/2006/relationships/hyperlink" Target="https://courses.csail.mit.edu/6.857/2014/files/12-peng-sanabria-wu-zhu-qr-codes.pdf" TargetMode="External"/><Relationship Id="rId6" Type="http://schemas.openxmlformats.org/officeDocument/2006/relationships/hyperlink" Target="https://support.norton.com/sp/en/us/home/current/solutions/v64690996_EndUserProfile_en_us" TargetMode="External"/><Relationship Id="rId7" Type="http://schemas.openxmlformats.org/officeDocument/2006/relationships/hyperlink" Target="http://reddodo.com/qrbarcode-scanner.php" TargetMode="External"/><Relationship Id="rId8" Type="http://schemas.openxmlformats.org/officeDocument/2006/relationships/hyperlink" Target="https://www.enisa.europa.eu/publications/algorithms-key-size-and-parameters-report-2014" TargetMode="External"/><Relationship Id="rId1" Type="http://schemas.openxmlformats.org/officeDocument/2006/relationships/slideLayout" Target="../slideLayouts/slideLayout117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4.tiff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Layout" Target="../slideLayouts/slideLayout32.xml"/><Relationship Id="rId3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661993"/>
          </a:xfrm>
        </p:spPr>
        <p:txBody>
          <a:bodyPr/>
          <a:lstStyle/>
          <a:p>
            <a:pPr algn="ctr" defTabSz="992188" eaLnBrk="1" hangingPunct="1"/>
            <a:r>
              <a:rPr lang="en-US" dirty="0">
                <a:solidFill>
                  <a:srgbClr val="FF0000"/>
                </a:solidFill>
              </a:rPr>
              <a:t>Chapter 12: </a:t>
            </a:r>
            <a:r>
              <a:rPr lang="en-US" altLang="en-US" dirty="0">
                <a:solidFill>
                  <a:srgbClr val="FF0000"/>
                </a:solidFill>
              </a:rPr>
              <a:t>Security Threats and Solutions for Two Dimensional Barcodes: </a:t>
            </a: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FF0000"/>
                </a:solidFill>
              </a:rPr>
              <a:t>A Comparative </a:t>
            </a:r>
            <a:r>
              <a:rPr lang="en-US" altLang="en-US" dirty="0" smtClean="0">
                <a:solidFill>
                  <a:srgbClr val="FF0000"/>
                </a:solidFill>
              </a:rPr>
              <a:t>Study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670264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0" y="18288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Alejandro </a:t>
            </a:r>
            <a:r>
              <a:rPr lang="it-IT" sz="2000" dirty="0" smtClean="0">
                <a:solidFill>
                  <a:schemeClr val="bg1"/>
                </a:solidFill>
              </a:rPr>
              <a:t>Riccardo </a:t>
            </a:r>
            <a:r>
              <a:rPr lang="it-IT" sz="2000" dirty="0">
                <a:solidFill>
                  <a:schemeClr val="bg1"/>
                </a:solidFill>
              </a:rPr>
              <a:t>Focardi, Flaminia L. Luccio and Heider A. M. Wahsheh</a:t>
            </a:r>
            <a:r>
              <a:rPr lang="en-US" dirty="0" smtClean="0">
                <a:solidFill>
                  <a:schemeClr val="bg1"/>
                </a:solidFill>
              </a:rPr>
              <a:t>pain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University </a:t>
            </a:r>
            <a:r>
              <a:rPr lang="it-IT" dirty="0">
                <a:solidFill>
                  <a:schemeClr val="bg1"/>
                </a:solidFill>
              </a:rPr>
              <a:t>Ca’ Foscari, Venice, </a:t>
            </a:r>
            <a:r>
              <a:rPr lang="it-IT" dirty="0" smtClean="0">
                <a:solidFill>
                  <a:schemeClr val="bg1"/>
                </a:solidFill>
              </a:rPr>
              <a:t>Italy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5464264"/>
            <a:ext cx="9144000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2954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1638" indent="-401638" eaLnBrk="1" hangingPunct="1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Dabrowski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[3]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resent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barcode-in-barcode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Embed 2D barcode (QR code, Aztec Code or Data Matrix) inside a QR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Decoded content will depend on which of the two barcodes is detected by the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error correction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codes allow for reconstructing the missing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Hosting barcode is not compromised by embedding another one inside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demonstrate that the decoded content depends on the smartphone and reader application</a:t>
            </a:r>
            <a:endParaRPr lang="en-US" altLang="zh-CN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</a:t>
            </a:r>
            <a:r>
              <a:rPr lang="en-US" sz="4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arcode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-in-barcode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attack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10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4246418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066800"/>
            <a:ext cx="79200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1638" indent="-40163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Kieseberg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consider the case of 2D barcodes whose content is used to query SQL databases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attacker modifies content to inject malicious SQL statements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 injections can have critical consequences such as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7450" lvl="2" indent="-2730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Deleting a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7450" lvl="2" indent="-2730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Retrieving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modifying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information stored in the database</a:t>
            </a:r>
          </a:p>
          <a:p>
            <a:pPr marL="285750" indent="-2857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SQL </a:t>
            </a:r>
            <a:r>
              <a:rPr lang="sv-SE" sz="4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injections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11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614943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371600"/>
            <a:ext cx="807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1638" indent="-40163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Krombholz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consider the case of server side commands directly embedded in the barcodes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Directly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commands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control of the server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Man-Machine-Interface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MMI) instructions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 settings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Erase all phone data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v-SE" sz="4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v-SE" sz="40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ommand</a:t>
            </a:r>
            <a:r>
              <a:rPr lang="sv-SE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4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injections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12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477340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371600"/>
            <a:ext cx="79200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1638" indent="-401638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applications are often based of Web technology</a:t>
            </a:r>
          </a:p>
          <a:p>
            <a:pPr marL="742950" lvl="1" indent="-285750">
              <a:spcBef>
                <a:spcPct val="20000"/>
              </a:spcBef>
              <a:buClr>
                <a:srgbClr val="F7964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JavaScript might be executed when the content on the barcode is shown to the </a:t>
            </a:r>
            <a:r>
              <a:rPr lang="en-US" altLang="zh-CN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  <a:p>
            <a:pPr lvl="1">
              <a:spcBef>
                <a:spcPct val="20000"/>
              </a:spcBef>
              <a:buClr>
                <a:srgbClr val="F79646"/>
              </a:buClr>
              <a:buSzPct val="100000"/>
              <a:defRPr/>
            </a:pP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1638" indent="-401638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[6] :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malicious JavaScript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into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barcode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reader application inserts the barcode reader in a HTML5 page in order to show the content to the user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Malicious JavaScript code is executed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  <a:buClr>
                <a:srgbClr val="30A483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30A483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rgbClr val="30A483"/>
              </a:buClr>
              <a:buSzPct val="100000"/>
              <a:buFont typeface="Arial" pitchFamily="34" charset="0"/>
              <a:buChar char="•"/>
              <a:defRPr/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Cross-site scripting attacks (XSS)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13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767101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371600"/>
            <a:ext cx="79200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 ask for full permissions to access user’s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smartphone resources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 location 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1638" indent="-40163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tabLst>
                <a:tab pos="347663" algn="l"/>
              </a:tabLst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reader has a vulnerability that can be triggered by a suitable crafted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barcode,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ttacker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access to private user’s data</a:t>
            </a: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Reader applications attacks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14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681515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375047"/>
            <a:ext cx="822960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cs typeface="Arial" pitchFamily="34" charset="0"/>
              </a:rPr>
              <a:t>Summary of the </a:t>
            </a:r>
            <a:r>
              <a:rPr lang="en-US" sz="4000" b="1" dirty="0" smtClean="0">
                <a:solidFill>
                  <a:srgbClr val="FF0000"/>
                </a:solidFill>
                <a:cs typeface="Arial" pitchFamily="34" charset="0"/>
              </a:rPr>
              <a:t>attack scenarios</a:t>
            </a:r>
            <a:endParaRPr lang="en-US" sz="4000" b="1" dirty="0">
              <a:solidFill>
                <a:srgbClr val="FF0000"/>
              </a:solidFill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36682935"/>
              </p:ext>
            </p:extLst>
          </p:nvPr>
        </p:nvGraphicFramePr>
        <p:xfrm>
          <a:off x="228600" y="1752600"/>
          <a:ext cx="8686800" cy="435564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64078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Attack scenario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Attack Novelty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 of barcode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Novel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Redirect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Payload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Phishing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Malware propagation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Barcode tampering and counterfeiting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SQL and Command Injections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Reader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15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876239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3716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QR-TAN [7] is a transaction authentication technique based on QR codes</a:t>
            </a:r>
            <a:endParaRPr lang="en-GB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codes are used for transmitting information between the user’s computer and mobile device</a:t>
            </a:r>
          </a:p>
          <a:p>
            <a:pPr marL="450850" indent="-4508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mobile payment system of [8] encodes transactions as digitally signed barcodes</a:t>
            </a:r>
            <a:endParaRPr lang="en-GB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GB" altLang="zh-CN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CryptoPaper</a:t>
            </a:r>
            <a:r>
              <a:rPr lang="en-GB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[9] allows to include secure QR codes in printed documents</a:t>
            </a:r>
            <a:endParaRPr lang="en-GB" altLang="zh-CN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is granted through a cloud database that contains all cryptographic keys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Secure Systems Based on 2D Barcodes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16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581607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381000" y="12954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Secret-function-equipped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(SQRC)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10]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 additional private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 through a special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Matrix Protection/Security </a:t>
            </a:r>
            <a:r>
              <a:rPr lang="fr-FR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(DMPS) </a:t>
            </a:r>
            <a:r>
              <a:rPr lang="fr-FR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[11]</a:t>
            </a:r>
            <a:endParaRPr lang="fr-FR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Protects against counterfeiting and data tampering using a symmetric-key proprietary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cryptography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7988" indent="-4079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publicly available description of the algorithms</a:t>
            </a:r>
          </a:p>
          <a:p>
            <a:pPr marL="742950" lvl="1" indent="-285750">
              <a:spcBef>
                <a:spcPct val="20000"/>
              </a:spcBef>
              <a:buClr>
                <a:srgbClr val="F7964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cannot be evaluated!</a:t>
            </a:r>
            <a:endParaRPr lang="en-US" altLang="zh-CN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Security Enhanced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Barcodes (applications)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17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745966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0668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7988" indent="-4079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Tamper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system for QR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codes [12]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signature embedded in the error correcting area by steganography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 only for very small signatures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of counterfeiting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phishing [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13]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Elliptic</a:t>
            </a:r>
            <a:r>
              <a:rPr lang="fr-FR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zh-CN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fr-FR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Signature </a:t>
            </a:r>
            <a:r>
              <a:rPr lang="fr-FR" altLang="zh-CN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r>
              <a:rPr lang="fr-FR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(ECDSA)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a reasonable time/space overhead</a:t>
            </a:r>
          </a:p>
          <a:p>
            <a:pPr marL="450850" indent="-4508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on QR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codes with cryptography and digital signature [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14]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potential vulnerabilities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two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code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libraries: </a:t>
            </a:r>
            <a:r>
              <a:rPr lang="en-US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Zxing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SPayD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Enhanced Barcodes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(research)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18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986139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0668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fr-FR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Norton Snap QR code reader [15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for Android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hecks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of the embedded URLs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malicious and phishing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reader for Android presented in [16]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oes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 any permission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access personal information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Mitigates the consequences of attacks that might leak personal information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Security Enhanced Barcode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Readers (applications)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19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951878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524315"/>
          </a:xfrm>
        </p:spPr>
        <p:txBody>
          <a:bodyPr/>
          <a:lstStyle/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altLang="en-US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Problem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Statement</a:t>
            </a:r>
            <a:endParaRPr lang="sv-SE" altLang="en-US" sz="28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sv-SE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Attack </a:t>
            </a:r>
            <a:r>
              <a:rPr lang="sv-SE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Scenarios for 2D </a:t>
            </a:r>
            <a:r>
              <a:rPr lang="sv-SE" altLang="en-US" sz="28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Barcodes</a:t>
            </a:r>
            <a:endParaRPr lang="en-US" altLang="en-US" sz="28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Secure </a:t>
            </a: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Systems Based on 2D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Barcodes</a:t>
            </a: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Enhanced Barcodes and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Readers</a:t>
            </a: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US" altLang="en-US" sz="2800" kern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</a:p>
          <a:p>
            <a:pPr marL="514350" indent="-514350" eaLnBrk="0" hangingPunct="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altLang="en-US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403190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381000" y="14478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7988" indent="-407988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[17], authors investigate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security features of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code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readers for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preventing phishing and malware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31 have a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confirmation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choose whether or not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visiting the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readers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31 have security warning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features, but with too many false negatives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proposed a new reader based on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blacklists of phishing and malware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URLs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User’s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feedbacks about possible phishing websites</a:t>
            </a: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Enhanced Barcode Readers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(research)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20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913426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13915487"/>
              </p:ext>
            </p:extLst>
          </p:nvPr>
        </p:nvGraphicFramePr>
        <p:xfrm>
          <a:off x="152400" y="1524000"/>
          <a:ext cx="8848217" cy="386596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6926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61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03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37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94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745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0191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4949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4078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Application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Barcode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Online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Attack Prevention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Security Properties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 Code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Matrix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Redirect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Payload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Auth. &amp; Integrity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Confide.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QR-TAN [7]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Payment Sys. [8]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CryptoPaper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SQRC [10]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DMPS [11]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4800" y="54864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guaranteed by the system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based on barcodes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21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482447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and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(cont.)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74819195"/>
              </p:ext>
            </p:extLst>
          </p:nvPr>
        </p:nvGraphicFramePr>
        <p:xfrm>
          <a:off x="228600" y="1523999"/>
          <a:ext cx="8686800" cy="464636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690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1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90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867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84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735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0611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9059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7565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Barcode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Online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Attack Prevention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Security Properties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 Code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Matrix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Redirect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Payload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Auth. &amp; Integrity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Confid</a:t>
                      </a:r>
                      <a:r>
                        <a:rPr lang="en-US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Enhanced barcode [12]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Enhanced barcode [13]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Enhanced barcode [14]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Norton Snap [15]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i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Secure 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Reader [16]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i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Secure reader 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i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6211669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US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Attacks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only mitigated by checking the safety of URLs or by limiting access to resources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22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485773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066800"/>
            <a:ext cx="8153400" cy="558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7988" indent="-407988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Union Agency for Network and Information Security (ENISA) recommends [18] 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RSA: key length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3,072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bits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implies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big space overhead on the 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ECDSA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provable security guarantees </a:t>
            </a: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use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legacy 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ECKDSA, a variant of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ECDSA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provable security guarantees</a:t>
            </a: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4513" y="-47819"/>
            <a:ext cx="82296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Cryptographic mechanisms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ENISA recommendations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23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839964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552147"/>
              </p:ext>
            </p:extLst>
          </p:nvPr>
        </p:nvGraphicFramePr>
        <p:xfrm>
          <a:off x="167368" y="1897116"/>
          <a:ext cx="8801100" cy="313495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6640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 Paper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ECC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 DSA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 hash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Delay (</a:t>
                      </a:r>
                      <a:r>
                        <a:rPr lang="en-US" sz="16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QR-TAN [7]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Payment Sys. [8]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i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256, 128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SHA2-256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Crypto </a:t>
                      </a:r>
                      <a:r>
                        <a:rPr lang="en-US" sz="16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</a:t>
                      </a:r>
                      <a:r>
                        <a:rPr lang="en-US" sz="1600" b="0" kern="1200" baseline="300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600" b="0" kern="1200" baseline="300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5/test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Barcode [12]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29318" y="52578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73038" algn="just">
              <a:buClr>
                <a:schemeClr val="accent6"/>
              </a:buClr>
            </a:pPr>
            <a:r>
              <a:rPr lang="en-US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ECDSA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only be used for legacy applications </a:t>
            </a: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3038" algn="just">
              <a:buClr>
                <a:schemeClr val="accent6"/>
              </a:buClr>
            </a:pPr>
            <a:r>
              <a:rPr lang="en-US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system used also asymmetric cryptography but does not provide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3038" algn="just">
              <a:buClr>
                <a:schemeClr val="accent6"/>
              </a:buClr>
            </a:pPr>
            <a:r>
              <a:rPr lang="en-US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	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Electronic Codebook (ECB) mode for confidentiality which is insecure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757577" y="403883"/>
            <a:ext cx="784894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rgbClr val="FF0000"/>
                </a:solidFill>
                <a:cs typeface="Arial" pitchFamily="34" charset="0"/>
              </a:rPr>
              <a:t>Cryptographic </a:t>
            </a:r>
            <a:r>
              <a:rPr lang="en-US" sz="4000" b="1" dirty="0">
                <a:solidFill>
                  <a:srgbClr val="FF0000"/>
                </a:solidFill>
                <a:cs typeface="Arial" pitchFamily="34" charset="0"/>
              </a:rPr>
              <a:t>mechanisms </a:t>
            </a:r>
            <a:r>
              <a:rPr lang="en-US" sz="4000" b="1" dirty="0" smtClean="0">
                <a:solidFill>
                  <a:srgbClr val="FF0000"/>
                </a:solidFill>
                <a:cs typeface="Arial" pitchFamily="34" charset="0"/>
              </a:rPr>
              <a:t>and </a:t>
            </a:r>
            <a:r>
              <a:rPr lang="en-US" sz="4000" b="1" dirty="0">
                <a:solidFill>
                  <a:srgbClr val="FF0000"/>
                </a:solidFill>
                <a:cs typeface="Arial" pitchFamily="34" charset="0"/>
              </a:rPr>
              <a:t>experimental results 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24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695153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371530"/>
              </p:ext>
            </p:extLst>
          </p:nvPr>
        </p:nvGraphicFramePr>
        <p:xfrm>
          <a:off x="228600" y="1219200"/>
          <a:ext cx="8724900" cy="380351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2464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554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554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54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64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820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094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90648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0648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6640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 Paper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ECC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 DSA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 hash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Delay (</a:t>
                      </a:r>
                      <a:r>
                        <a:rPr lang="en-US" sz="16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Barcode [13]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r>
                        <a:rPr lang="en-US" sz="1600" b="0" i="0" kern="1200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SHA2-224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9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SHA2-224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41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SHA2-384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SHA2-512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967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Barcode [14]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  <a:endParaRPr 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N/A, 128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" y="53340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73038" algn="just">
              <a:buClr>
                <a:schemeClr val="accent6"/>
              </a:buClr>
            </a:pPr>
            <a:r>
              <a:rPr lang="en-US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ECDSA should only be used for legacy applications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cs typeface="Arial" pitchFamily="34" charset="0"/>
              </a:rPr>
              <a:t>Cont.</a:t>
            </a:r>
            <a:endParaRPr lang="en-US" sz="40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25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649492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82613" y="978372"/>
            <a:ext cx="8153400" cy="558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C4CDCF-7959-41B6-A27E-853B621A1AFA}"/>
              </a:ext>
            </a:extLst>
          </p:cNvPr>
          <p:cNvSpPr>
            <a:spLocks/>
          </p:cNvSpPr>
          <p:nvPr/>
        </p:nvSpPr>
        <p:spPr bwMode="auto">
          <a:xfrm>
            <a:off x="533400" y="914400"/>
            <a:ext cx="79200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barcodes are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machine-readable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images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with applications in different settings</a:t>
            </a: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barcodes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used in a malicious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surveyed proposals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tools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improve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barcode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compared the features of the various proposals and evaluated their security level with respect to ENISA recommendations</a:t>
            </a: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xmlns="" id="{5BBE35B2-ECAE-49F7-A9D8-4D9E3676E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-152400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"/>
                <a:ea typeface="+mj-ea"/>
                <a:cs typeface="Arial" pitchFamily="34" charset="0"/>
              </a:rPr>
              <a:t>Conclusion </a:t>
            </a:r>
            <a:endParaRPr lang="it-IT" sz="4000" b="1" dirty="0">
              <a:solidFill>
                <a:srgbClr val="FF0000"/>
              </a:solidFill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26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7062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82613" y="978372"/>
            <a:ext cx="8153400" cy="558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xmlns="" id="{12EE1B4A-963A-43B3-82C5-36619B5DA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6200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+mj-ea"/>
                <a:cs typeface="Arial" pitchFamily="34" charset="0"/>
              </a:rPr>
              <a:t>References</a:t>
            </a:r>
            <a:endParaRPr lang="it-IT" sz="4000" b="1" dirty="0">
              <a:solidFill>
                <a:srgbClr val="FF0000"/>
              </a:solidFill>
              <a:latin typeface="Arial"/>
              <a:ea typeface="+mj-ea"/>
              <a:cs typeface="Arial" pitchFamily="34" charset="0"/>
            </a:endParaRPr>
          </a:p>
          <a:p>
            <a:pPr lvl="1" algn="ctr" eaLnBrk="1" hangingPunct="1">
              <a:defRPr/>
            </a:pPr>
            <a:endParaRPr lang="it-IT" sz="3400" b="1" dirty="0">
              <a:solidFill>
                <a:srgbClr val="FFFF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34E304F-1F56-4C2C-A144-7C54AC0924B7}"/>
              </a:ext>
            </a:extLst>
          </p:cNvPr>
          <p:cNvSpPr>
            <a:spLocks/>
          </p:cNvSpPr>
          <p:nvPr/>
        </p:nvSpPr>
        <p:spPr bwMode="auto">
          <a:xfrm>
            <a:off x="0" y="1066801"/>
            <a:ext cx="8763000" cy="54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Vidas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Owusu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E., Wang, S., Zeng, C.,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Cranor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L., Christin, N.: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QRishing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The Susceptibility of Smartphone Users to QR Code Phishing Attacks. In: 17th International Conference on Financial Cryptology and Data Security (FC’13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LNCS, Springer, 7862, pp. 52–69 (2013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Kharraz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Kirda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E., Robertson, W.,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Balzarotti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Francillon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A.: Optical Delusions: A Study of Malicious QR Codes in the Wild. In: 44th Annual IEEE/IFIP International Conference on Dependable Systems and Networks (DSN’14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pp. 192–203 (2014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Dabrowski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Krombholz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K., Ullrich, J.,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Weippl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E.: QR Inception: Barcode-in-Barcode Attacks. In: Proceedings of the 4th ACM CCS Workshop on Security and Privacy in Smartphones and Mobile Devices (SPSM’14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pp. 3–10 (2014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Kieseberg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Schrittwieser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Leithner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Mulazzani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Weippl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E., Munroe, L., Sinha, M.: Malicious Pixels Using QR Codes as Attack Vector. Trustworthy Ubiquitous Computing, series Atlantis Ambient and Pervasive Intelligence 6, 21–38 (2012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Krombholz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Fruhwirt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Kieseberg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Kapsalis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I., Huber, M.,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Weippl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E.: QR Code Security: A Survey of Attacks and Challenges for Usable Security. In: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 on Human Aspects of Information Security, Privacy, and Trust (HAS’14), 8533, pp. 79–90 (2014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X., Hu, X., Ying, K., Du, W., Yin, H.,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G.: Code Injection Attacks on HTML5-based Mobile for Apps: Characterization, Detection and Mitigation. In: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ACM SIGSAC Conference on Computer and Communications Security (CCS’14), pp. 66–77 (2014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Starnberger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Froihofer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Goschka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K.: QR-TAN: Secure Mobile Transaction Authentication. In: International Conference on Availability, Reliability and Security (ARES ’09), pp. 16–19 (2009) </a:t>
            </a: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Gao, J., Kulkarni, V.,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Ranavat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H., Chang, L., Mei, H.: A 2D Barcode-based Mobile Payment System. In: Third International Conference on Multimedia and Ubiquitous Engineering (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MUE’09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pp. 320–329 (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/>
            </a:pPr>
            <a:endParaRPr lang="en-US" altLang="zh-CN" sz="14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27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4550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82613" y="978372"/>
            <a:ext cx="8153400" cy="558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 algn="just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xmlns="" id="{12EE1B4A-963A-43B3-82C5-36619B5DA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6200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+mj-ea"/>
                <a:cs typeface="Arial" pitchFamily="34" charset="0"/>
              </a:rPr>
              <a:t>References</a:t>
            </a:r>
            <a:endParaRPr lang="it-IT" sz="4000" b="1" dirty="0">
              <a:solidFill>
                <a:srgbClr val="FF0000"/>
              </a:solidFill>
              <a:latin typeface="Arial"/>
              <a:ea typeface="+mj-ea"/>
              <a:cs typeface="Arial" pitchFamily="34" charset="0"/>
            </a:endParaRPr>
          </a:p>
          <a:p>
            <a:pPr lvl="1" algn="ctr" eaLnBrk="1" hangingPunct="1">
              <a:defRPr/>
            </a:pPr>
            <a:endParaRPr lang="it-IT" sz="3400" b="1" dirty="0">
              <a:solidFill>
                <a:srgbClr val="FFFF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28</a:t>
            </a:fld>
            <a:endParaRPr lang="uk-UA" sz="16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534E304F-1F56-4C2C-A144-7C54AC0924B7}"/>
              </a:ext>
            </a:extLst>
          </p:cNvPr>
          <p:cNvSpPr>
            <a:spLocks/>
          </p:cNvSpPr>
          <p:nvPr/>
        </p:nvSpPr>
        <p:spPr bwMode="auto">
          <a:xfrm>
            <a:off x="32656" y="1066800"/>
            <a:ext cx="8882743" cy="518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9"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Wang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P., Yu, X., Chen, S.,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Duggisetty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Guo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S., Wolf, T.: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CryptoPaper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Digital Information Security for Physical Documents. In: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 ACM Symposium on Applied Computing (SAC’15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pp. 2157–2164 (2015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9"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Denso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 Inc.: SQRC R Secret-function-equipped QR Code (2017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www.denso-wave.com/en/adcd/product/software/sqrc/sqrc.html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9"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Group Inc.: Barcode Security Suite (2016).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www.2dtg.com/node/74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9"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Ishihara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Niimi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M.: Compatible 2D-code Having Tamper Detection System with QR-code. In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 </a:t>
            </a: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10nth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Conference on Intelligent Information Hiding and Multimedia Signal Processing 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IIHMSP’14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pp. 493–496. IEEE (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2014)</a:t>
            </a: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n-US" altLang="zh-CN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Razzak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F.: Spamming the Internet of Things: A Possibility and its Probable Solution. In: 9nth International Conference on Mobile Web Information Systems (MobiWIS’12), pp. 658–665 (2012)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Peng, K., </a:t>
            </a:r>
            <a:r>
              <a:rPr lang="en-U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Sanabria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H., Wu, D., Zhu, C.: Security Overview of QR Codes (2014). MIT Student Project: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courses.csail.mit.edu/6.857/2014/files/12-peng-sanabria-wu-zhu-qr-codes.pdf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Symantec Corporation: Norton Snap QR Code Reader (2015)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support.norton.com/sp/en/us/home/current/solutions/v64690996_EndUserProfile_en_us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s-E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Dodo: QR &amp; </a:t>
            </a:r>
            <a:r>
              <a:rPr lang="es-E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</a:t>
            </a:r>
            <a:r>
              <a:rPr lang="es-E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Reader (</a:t>
            </a:r>
            <a:r>
              <a:rPr lang="es-ES" altLang="zh-CN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(2014) </a:t>
            </a:r>
            <a:r>
              <a:rPr lang="es-E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E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reddodo.com/qrbarcode-scanner.php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Yao, H.,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Shin,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D.: Towards Preventing QR Code Based for Detecting QR Code Based Attacks on Android Phone Using Security Warnings. In: Proceedings of the 8th ACM SIGSAC Symposium on Information, Computer and Communications Security (ASIA CCS’13), pp. 341–346 (2013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588" lvl="1" indent="-306388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 startAt="13"/>
              <a:defRPr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Union Agency for Network and Information Security (ENISA): Algorithms, Key Size and Parameters Report 2014 (2014)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www.enisa.europa.eu/publications/algorithms-key-size-and-parameters-report-2014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/>
            </a:pP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0250" lvl="1" indent="-273050">
              <a:spcBef>
                <a:spcPct val="200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/>
            </a:pPr>
            <a:endParaRPr lang="en-US" altLang="zh-CN" sz="14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97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615553"/>
          </a:xfrm>
        </p:spPr>
        <p:txBody>
          <a:bodyPr/>
          <a:lstStyle/>
          <a:p>
            <a:pPr marL="838200" indent="-838200" algn="ctr" eaLnBrk="1" hangingPunct="1"/>
            <a:r>
              <a:rPr lang="en-US" alt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: 2D Barcodes</a:t>
            </a:r>
          </a:p>
        </p:txBody>
      </p:sp>
      <p:sp>
        <p:nvSpPr>
          <p:cNvPr id="8" name="Content Placeholder 2"/>
          <p:cNvSpPr>
            <a:spLocks/>
          </p:cNvSpPr>
          <p:nvPr/>
        </p:nvSpPr>
        <p:spPr bwMode="auto">
          <a:xfrm>
            <a:off x="76200" y="1447800"/>
            <a:ext cx="87852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Dimensional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</a:t>
            </a: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graphical image that stores data in special patterns of vertical and horizontal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squares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read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decoded by a </a:t>
            </a:r>
            <a:r>
              <a:rPr lang="en-US" altLang="zh-CN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 application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There are many types of 2D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 Response (QR) codes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Matrix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PDF417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Aztec Codes 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Why 2D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barcodes?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Free, easy to use and popular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724525" y="5715000"/>
            <a:ext cx="3419475" cy="23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Aft>
                <a:spcPts val="1000"/>
              </a:spcAft>
            </a:pPr>
            <a:r>
              <a:rPr lang="en-US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 code of Ca’ </a:t>
            </a:r>
            <a:r>
              <a:rPr lang="en-US" alt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Foscari</a:t>
            </a:r>
            <a:r>
              <a:rPr lang="en-US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University</a:t>
            </a:r>
            <a:endParaRPr lang="it-IT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4419600"/>
            <a:ext cx="1239956" cy="1244600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3</a:t>
            </a:fld>
            <a:endParaRPr lang="uk-UA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70154" y="329181"/>
            <a:ext cx="8603691" cy="1231106"/>
          </a:xfrm>
        </p:spPr>
        <p:txBody>
          <a:bodyPr/>
          <a:lstStyle/>
          <a:p>
            <a:pPr marL="838200" indent="-838200" algn="ctr"/>
            <a:r>
              <a:rPr lang="en-US" altLang="en-US" sz="4000" b="1" dirty="0">
                <a:solidFill>
                  <a:srgbClr val="FF0000"/>
                </a:solidFill>
                <a:cs typeface="Arial" pitchFamily="34" charset="0"/>
              </a:rPr>
              <a:t>Examples of 2D Barcode Types</a:t>
            </a:r>
            <a:br>
              <a:rPr lang="en-US" altLang="en-US" sz="4000" b="1" dirty="0">
                <a:solidFill>
                  <a:srgbClr val="FF0000"/>
                </a:solidFill>
                <a:cs typeface="Arial" pitchFamily="34" charset="0"/>
              </a:rPr>
            </a:br>
            <a:endParaRPr lang="en-US" altLang="en-US" sz="4000" b="1" dirty="0">
              <a:solidFill>
                <a:srgbClr val="FF0000"/>
              </a:solidFill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58120177"/>
              </p:ext>
            </p:extLst>
          </p:nvPr>
        </p:nvGraphicFramePr>
        <p:xfrm>
          <a:off x="152399" y="1290760"/>
          <a:ext cx="8839200" cy="53386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678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3848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50" dirty="0" smtClean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2D</a:t>
                      </a:r>
                      <a:r>
                        <a:rPr lang="en-US" sz="1600" b="1" kern="50" baseline="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Barcode</a:t>
                      </a:r>
                      <a:endParaRPr lang="en-US" sz="160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50" dirty="0" smtClean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QR</a:t>
                      </a:r>
                      <a:endParaRPr lang="en-US" sz="160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50" dirty="0" smtClean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Data </a:t>
                      </a:r>
                      <a:r>
                        <a:rPr lang="en-US" sz="1600" b="1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Matrix</a:t>
                      </a:r>
                      <a:endParaRPr lang="en-US" sz="160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50" dirty="0" smtClean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Aztec </a:t>
                      </a:r>
                      <a:r>
                        <a:rPr lang="en-US" sz="1600" b="1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code</a:t>
                      </a:r>
                      <a:endParaRPr lang="en-US" sz="160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50" dirty="0" smtClean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PDF417</a:t>
                      </a:r>
                      <a:endParaRPr lang="en-US" sz="160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6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Max Capacity (numeric)</a:t>
                      </a:r>
                      <a:endParaRPr lang="en-US" sz="1600" b="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7,089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3,116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3,832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2,710</a:t>
                      </a: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6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Max Capacity (alpha-numeric)</a:t>
                      </a:r>
                      <a:endParaRPr lang="en-US" sz="1600" b="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4,296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2,335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3,067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1,850</a:t>
                      </a: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6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50" dirty="0" smtClean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Country</a:t>
                      </a:r>
                      <a:endParaRPr lang="en-US" sz="1600" b="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Japan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US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US</a:t>
                      </a: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5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US</a:t>
                      </a: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778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Notes</a:t>
                      </a:r>
                      <a:endParaRPr lang="en-US" sz="1600" b="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Used for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advertising,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government and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public services,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physical access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control, and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mobile payments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Used for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marking small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containers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Used for patient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identification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wristbands and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medicines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Used in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logistics and in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governmental</a:t>
                      </a:r>
                      <a:endParaRPr lang="en-US" sz="18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Times New Roman"/>
                        </a:rPr>
                        <a:t>applications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323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50" dirty="0"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Sample Picture</a:t>
                      </a:r>
                      <a:endParaRPr lang="en-US" sz="1600" b="0" kern="50" dirty="0"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5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5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5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903" marR="6590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5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903" marR="65903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280" y="5667375"/>
            <a:ext cx="857250" cy="857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5" y="5667375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70" y="5635707"/>
            <a:ext cx="857250" cy="8572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565" y="5829300"/>
            <a:ext cx="857250" cy="495300"/>
          </a:xfrm>
          <a:prstGeom prst="rect">
            <a:avLst/>
          </a:prstGeom>
        </p:spPr>
      </p:pic>
      <p:sp>
        <p:nvSpPr>
          <p:cNvPr id="1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4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4292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>
            <a:spLocks/>
          </p:cNvSpPr>
          <p:nvPr/>
        </p:nvSpPr>
        <p:spPr bwMode="auto">
          <a:xfrm>
            <a:off x="457200" y="762000"/>
            <a:ext cx="845837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altLang="zh-CN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r>
              <a:rPr lang="en-U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Barcodes provide input to users or applications, but </a:t>
            </a:r>
            <a:r>
              <a:rPr lang="en-US" sz="28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input </a:t>
            </a:r>
            <a:r>
              <a:rPr lang="en-U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might be </a:t>
            </a:r>
            <a:r>
              <a:rPr lang="en-US" sz="28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untrusted</a:t>
            </a:r>
          </a:p>
          <a:p>
            <a:pPr>
              <a:spcBef>
                <a:spcPct val="20000"/>
              </a:spcBef>
              <a:buClr>
                <a:schemeClr val="accent6"/>
              </a:buClr>
              <a:buSzPct val="100000"/>
              <a:defRPr/>
            </a:pP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2011 the first malicious usage of QR codes was detected by Kaspersky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lvl="2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attack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scenarios such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3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Phishing attacks, malware propagation, barcode tampering and counterfeiting, SQL and command Injections,  Cross-Site Scripting 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XSS),  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reader applications attacks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lvl="2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proposals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tools to improve QR code security,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3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weaknesses 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3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always follow modern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cryptographic recommendations	</a:t>
            </a:r>
          </a:p>
          <a:p>
            <a:pPr marL="730250" lvl="3" indent="-27305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324531" y="-457200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Problem Statement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5</a:t>
            </a:fld>
            <a:endParaRPr lang="uk-UA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457200" y="1066800"/>
            <a:ext cx="79200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attacker encodes a link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barcode that redirects users to </a:t>
            </a: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malicious Web page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 unintentionally provide login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to the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attacker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Vidas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analysis of QR code phishing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proportion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users that scan a QR code and visit the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85%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motivation for scanning QR codes is curiosity or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</a:t>
            </a:r>
          </a:p>
          <a:p>
            <a:pPr marL="742950" lvl="1" indent="-285750">
              <a:lnSpc>
                <a:spcPct val="7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2D barcode Phishing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6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607831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990600"/>
            <a:ext cx="79200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 to malicious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Exploit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vulnerable applications on the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</a:t>
            </a: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appropriate exploit and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malware</a:t>
            </a: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9100" indent="-41910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malware that could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compromise the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users’ mobile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00335"/>
            <a:ext cx="88931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Malware propagation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7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2508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400" y="1143000"/>
            <a:ext cx="7920038" cy="421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 indent="-4508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Kharraz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[2] analyzed QR code malware propagation in the wild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xperiments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crawlers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executed on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14.7 million Web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Extracted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94,770 QR codes from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Web pages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145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94,770 QR codes had a malicious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145 QR codes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redirected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 to intermediate sites containing malware</a:t>
            </a:r>
          </a:p>
          <a:p>
            <a:pPr lvl="1"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304800"/>
            <a:ext cx="7715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v-SE" sz="4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Malware</a:t>
            </a: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40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8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601980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/>
          </p:cNvSpPr>
          <p:nvPr/>
        </p:nvSpPr>
        <p:spPr bwMode="auto">
          <a:xfrm>
            <a:off x="533399" y="1371600"/>
            <a:ext cx="83597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barcodes are typically used in advertisement and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e-commerce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detailed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about the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to the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 process</a:t>
            </a:r>
          </a:p>
          <a:p>
            <a:pPr marL="285750" indent="-285750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6088" indent="-446088" eaLnBrk="1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Pasting fake 2D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barcodes on the real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posters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ight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advertise false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information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false special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adversary will sell another product to the victims</a:t>
            </a:r>
          </a:p>
          <a:p>
            <a:pPr marL="742950" lvl="1" indent="-285750" algn="just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/>
            </a:pPr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1663" y="404813"/>
            <a:ext cx="8291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 eaLnBrk="1" hangingPunct="1">
              <a:defRPr/>
            </a:pPr>
            <a:endParaRPr lang="it-IT" sz="320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276761"/>
            <a:ext cx="77152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v-SE" sz="40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Barcode tampering and counterfeiting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46221"/>
          </a:xfrm>
        </p:spPr>
        <p:txBody>
          <a:bodyPr/>
          <a:lstStyle/>
          <a:p>
            <a:fld id="{B6F15528-21DE-4FAA-801E-634DDDAF4B2B}" type="slidenum">
              <a:rPr lang="uk-UA" sz="1600" smtClean="0"/>
              <a:pPr/>
              <a:t>9</a:t>
            </a:fld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459104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3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cdb2004108l</Template>
  <TotalTime>2651</TotalTime>
  <Words>2343</Words>
  <Application>Microsoft Macintosh PowerPoint</Application>
  <PresentationFormat>On-screen Show (4:3)</PresentationFormat>
  <Paragraphs>522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25</vt:i4>
      </vt:variant>
      <vt:variant>
        <vt:lpstr>Slide Titles</vt:lpstr>
      </vt:variant>
      <vt:variant>
        <vt:i4>28</vt:i4>
      </vt:variant>
    </vt:vector>
  </HeadingPairs>
  <TitlesOfParts>
    <vt:vector size="60" baseType="lpstr">
      <vt:lpstr>Arial</vt:lpstr>
      <vt:lpstr>Calibri</vt:lpstr>
      <vt:lpstr>SimSun</vt:lpstr>
      <vt:lpstr>Times New Roman</vt:lpstr>
      <vt:lpstr>Verdana</vt:lpstr>
      <vt:lpstr>Wingdings</vt:lpstr>
      <vt:lpstr>宋体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13_Office Theme</vt:lpstr>
      <vt:lpstr>14_Office Theme</vt:lpstr>
      <vt:lpstr>15_Office Theme</vt:lpstr>
      <vt:lpstr>17_Office Theme</vt:lpstr>
      <vt:lpstr>19_Office Theme</vt:lpstr>
      <vt:lpstr>22_Office Theme</vt:lpstr>
      <vt:lpstr>24_Office Theme</vt:lpstr>
      <vt:lpstr>25_Office Theme</vt:lpstr>
      <vt:lpstr>26_Office Theme</vt:lpstr>
      <vt:lpstr>27_Office Theme</vt:lpstr>
      <vt:lpstr>28_Office Theme</vt:lpstr>
      <vt:lpstr>29_Office Theme</vt:lpstr>
      <vt:lpstr>35_Office Theme</vt:lpstr>
      <vt:lpstr>Chapter 12: Security Threats and Solutions for Two Dimensional Barcodes:  A Comparative Study</vt:lpstr>
      <vt:lpstr>Outline</vt:lpstr>
      <vt:lpstr>Introduction : 2D Barcodes</vt:lpstr>
      <vt:lpstr>Examples of 2D Barcode Types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the attack scenarios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Comparison</vt:lpstr>
      <vt:lpstr>Summary and Comparison (cont.)</vt:lpstr>
      <vt:lpstr>PowerPoint Presentation</vt:lpstr>
      <vt:lpstr>Cryptographic mechanisms and experimental results </vt:lpstr>
      <vt:lpstr>Cont.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Kevin J Daimi</cp:lastModifiedBy>
  <cp:revision>655</cp:revision>
  <dcterms:created xsi:type="dcterms:W3CDTF">2017-01-16T23:59:48Z</dcterms:created>
  <dcterms:modified xsi:type="dcterms:W3CDTF">2017-09-26T17:01:09Z</dcterms:modified>
</cp:coreProperties>
</file>