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image2.jpg" ContentType="image/jpe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337" r:id="rId2"/>
    <p:sldId id="259" r:id="rId3"/>
    <p:sldId id="262" r:id="rId4"/>
    <p:sldId id="340" r:id="rId5"/>
    <p:sldId id="338" r:id="rId6"/>
    <p:sldId id="339" r:id="rId7"/>
    <p:sldId id="341" r:id="rId8"/>
    <p:sldId id="342" r:id="rId9"/>
    <p:sldId id="343" r:id="rId10"/>
    <p:sldId id="344" r:id="rId11"/>
    <p:sldId id="345" r:id="rId12"/>
    <p:sldId id="346" r:id="rId13"/>
    <p:sldId id="347" r:id="rId14"/>
    <p:sldId id="348" r:id="rId15"/>
    <p:sldId id="349" r:id="rId16"/>
    <p:sldId id="350" r:id="rId17"/>
    <p:sldId id="351" r:id="rId18"/>
    <p:sldId id="352" r:id="rId19"/>
    <p:sldId id="353" r:id="rId20"/>
    <p:sldId id="354" r:id="rId21"/>
    <p:sldId id="355" r:id="rId22"/>
    <p:sldId id="356" r:id="rId23"/>
    <p:sldId id="357" r:id="rId24"/>
    <p:sldId id="358" r:id="rId25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599"/>
  </p:normalViewPr>
  <p:slideViewPr>
    <p:cSldViewPr>
      <p:cViewPr>
        <p:scale>
          <a:sx n="125" d="100"/>
          <a:sy n="125" d="100"/>
        </p:scale>
        <p:origin x="-1140" y="-14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58199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0466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912383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117102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857995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424292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448333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760605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929476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272931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368718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841146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834986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0877762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6601357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2904128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242769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919905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429284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978086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319703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943065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28390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A2BD3-DDA8-9E42-8E75-197DCEC9D88E}" type="datetime1">
              <a:rPr lang="en-US" smtClean="0"/>
              <a:t>9/19/2017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EC1C1-D546-8E41-BC1B-43E8C6372879}" type="datetime1">
              <a:rPr lang="en-US" smtClean="0"/>
              <a:t>9/19/2017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3811" y="1125402"/>
            <a:ext cx="3940175" cy="35344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842128" y="1309930"/>
            <a:ext cx="3769995" cy="47605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D21A9-A272-8945-839E-AF81344B8AD8}" type="datetime1">
              <a:rPr lang="en-US" smtClean="0"/>
              <a:t>9/19/2017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97BBF-B566-8949-BB65-E637AA1F7546}" type="datetime1">
              <a:rPr lang="en-US" smtClean="0"/>
              <a:t>9/19/2017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6CA2E-8BB6-1B42-A6A7-0AB69444D1F0}" type="datetime1">
              <a:rPr lang="en-US" smtClean="0"/>
              <a:t>9/19/2017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804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47866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26862-02A3-6A4B-8D7A-5134ABB87F60}" type="datetime1">
              <a:rPr lang="en-US" smtClean="0"/>
              <a:t>9/19/2017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sldNum="0" hd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76200"/>
            <a:ext cx="9144000" cy="1271019"/>
          </a:xfrm>
        </p:spPr>
        <p:txBody>
          <a:bodyPr/>
          <a:lstStyle/>
          <a:p>
            <a:pPr algn="ctr" rtl="0"/>
            <a:r>
              <a:rPr lang="en-US" dirty="0">
                <a:solidFill>
                  <a:srgbClr val="FF0000"/>
                </a:solidFill>
              </a:rPr>
              <a:t>Chapter 13: Searching Encrypted Data on the Cloud</a:t>
            </a:r>
            <a:br>
              <a:rPr lang="en-US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189" y="2438400"/>
            <a:ext cx="4445000" cy="2794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</p:pic>
      <p:sp>
        <p:nvSpPr>
          <p:cNvPr id="5" name="Footer Placeholder 4"/>
          <p:cNvSpPr>
            <a:spLocks noGrp="1"/>
          </p:cNvSpPr>
          <p:nvPr>
            <p:ph type="ftr" sz="quarter" idx="5"/>
          </p:nvPr>
        </p:nvSpPr>
        <p:spPr>
          <a:xfrm>
            <a:off x="0" y="5594867"/>
            <a:ext cx="9144000" cy="1261884"/>
          </a:xfrm>
        </p:spPr>
        <p:txBody>
          <a:bodyPr/>
          <a:lstStyle/>
          <a:p>
            <a:r>
              <a:rPr lang="en-US" sz="1600" dirty="0">
                <a:solidFill>
                  <a:srgbClr val="FF0000"/>
                </a:solidFill>
              </a:rPr>
              <a:t>Computer and Network Security Essentials</a:t>
            </a:r>
          </a:p>
          <a:p>
            <a:r>
              <a:rPr lang="en-US" sz="1600" dirty="0">
                <a:solidFill>
                  <a:srgbClr val="FF0000"/>
                </a:solidFill>
              </a:rPr>
              <a:t>Springer</a:t>
            </a:r>
          </a:p>
          <a:p>
            <a:endParaRPr lang="en-US" sz="1600" dirty="0">
              <a:solidFill>
                <a:srgbClr val="FF0000"/>
              </a:solidFill>
            </a:endParaRPr>
          </a:p>
          <a:p>
            <a:r>
              <a:rPr lang="en-US" sz="1600" dirty="0">
                <a:solidFill>
                  <a:srgbClr val="FF0000"/>
                </a:solidFill>
              </a:rPr>
              <a:t>Editor: Kevin Daimi</a:t>
            </a:r>
          </a:p>
          <a:p>
            <a:r>
              <a:rPr lang="en-US" sz="1600" dirty="0">
                <a:solidFill>
                  <a:srgbClr val="FF0000"/>
                </a:solidFill>
              </a:rPr>
              <a:t>Associate Editors: Guillermo </a:t>
            </a:r>
            <a:r>
              <a:rPr lang="en-US" sz="1600" dirty="0" err="1">
                <a:solidFill>
                  <a:srgbClr val="FF0000"/>
                </a:solidFill>
              </a:rPr>
              <a:t>Francia</a:t>
            </a:r>
            <a:r>
              <a:rPr lang="en-US" sz="1600" dirty="0">
                <a:solidFill>
                  <a:srgbClr val="FF0000"/>
                </a:solidFill>
              </a:rPr>
              <a:t>, Levent </a:t>
            </a:r>
            <a:r>
              <a:rPr lang="en-US" sz="1600" dirty="0" err="1">
                <a:solidFill>
                  <a:srgbClr val="FF0000"/>
                </a:solidFill>
              </a:rPr>
              <a:t>Ertaul</a:t>
            </a:r>
            <a:r>
              <a:rPr lang="en-US" sz="1600" dirty="0">
                <a:solidFill>
                  <a:srgbClr val="FF0000"/>
                </a:solidFill>
              </a:rPr>
              <a:t>, Luis Hernández</a:t>
            </a:r>
            <a:r>
              <a:rPr lang="en-US" sz="1600" dirty="0"/>
              <a:t> 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 err="1">
                <a:solidFill>
                  <a:srgbClr val="FF0000"/>
                </a:solidFill>
              </a:rPr>
              <a:t>Encinas</a:t>
            </a:r>
            <a:r>
              <a:rPr lang="en-US" sz="1600" dirty="0">
                <a:solidFill>
                  <a:srgbClr val="FF0000"/>
                </a:solidFill>
              </a:rPr>
              <a:t>, Eman El-Sheikh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0" y="1294071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>
                <a:solidFill>
                  <a:schemeClr val="bg1"/>
                </a:solidFill>
              </a:rPr>
              <a:t>Khaled A. </a:t>
            </a:r>
            <a:r>
              <a:rPr lang="en-US" sz="2000" dirty="0" smtClean="0">
                <a:solidFill>
                  <a:schemeClr val="bg1"/>
                </a:solidFill>
              </a:rPr>
              <a:t>Al-Utaibi</a:t>
            </a:r>
            <a:r>
              <a:rPr lang="en-US" sz="2000" baseline="30000" dirty="0" smtClean="0">
                <a:solidFill>
                  <a:schemeClr val="bg1"/>
                </a:solidFill>
              </a:rPr>
              <a:t>1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>
                <a:solidFill>
                  <a:schemeClr val="bg1"/>
                </a:solidFill>
              </a:rPr>
              <a:t>and El-Sayed M. </a:t>
            </a:r>
            <a:r>
              <a:rPr lang="en-US" sz="2000" dirty="0" smtClean="0">
                <a:solidFill>
                  <a:schemeClr val="bg1"/>
                </a:solidFill>
              </a:rPr>
              <a:t>El-Alfy</a:t>
            </a:r>
            <a:r>
              <a:rPr lang="en-US" sz="2000" baseline="30000" dirty="0" smtClean="0">
                <a:solidFill>
                  <a:schemeClr val="bg1"/>
                </a:solidFill>
              </a:rPr>
              <a:t>2</a:t>
            </a:r>
          </a:p>
          <a:p>
            <a:pPr algn="ctr"/>
            <a:r>
              <a:rPr lang="en-US" sz="2000" baseline="30000" dirty="0">
                <a:solidFill>
                  <a:schemeClr val="bg1"/>
                </a:solidFill>
              </a:rPr>
              <a:t>1</a:t>
            </a:r>
            <a:r>
              <a:rPr lang="en-US" dirty="0" smtClean="0">
                <a:solidFill>
                  <a:schemeClr val="bg1"/>
                </a:solidFill>
              </a:rPr>
              <a:t>University </a:t>
            </a:r>
            <a:r>
              <a:rPr lang="en-US" dirty="0">
                <a:solidFill>
                  <a:schemeClr val="bg1"/>
                </a:solidFill>
              </a:rPr>
              <a:t>of Hail, Hail, Saudi </a:t>
            </a:r>
            <a:r>
              <a:rPr lang="en-US" dirty="0" smtClean="0">
                <a:solidFill>
                  <a:schemeClr val="bg1"/>
                </a:solidFill>
              </a:rPr>
              <a:t>Arabia</a:t>
            </a:r>
          </a:p>
          <a:p>
            <a:pPr algn="ctr"/>
            <a:r>
              <a:rPr lang="en-US" sz="2000" baseline="30000" dirty="0">
                <a:solidFill>
                  <a:schemeClr val="bg1"/>
                </a:solidFill>
              </a:rPr>
              <a:t>2</a:t>
            </a:r>
            <a:r>
              <a:rPr lang="en-US" dirty="0" smtClean="0">
                <a:solidFill>
                  <a:schemeClr val="bg1"/>
                </a:solidFill>
              </a:rPr>
              <a:t>King </a:t>
            </a:r>
            <a:r>
              <a:rPr lang="en-US" dirty="0">
                <a:solidFill>
                  <a:schemeClr val="bg1"/>
                </a:solidFill>
              </a:rPr>
              <a:t>Fahd University of Petroleum and Minerals, </a:t>
            </a:r>
            <a:r>
              <a:rPr lang="en-US" dirty="0" smtClean="0">
                <a:solidFill>
                  <a:schemeClr val="bg1"/>
                </a:solidFill>
              </a:rPr>
              <a:t>Dhahran, </a:t>
            </a:r>
            <a:r>
              <a:rPr lang="en-US" dirty="0">
                <a:solidFill>
                  <a:schemeClr val="bg1"/>
                </a:solidFill>
              </a:rPr>
              <a:t>Saudi Arabia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033077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Sequential Scan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70154" y="2895600"/>
            <a:ext cx="7242809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Trapdoor Generation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22061"/>
          <a:stretch/>
        </p:blipFill>
        <p:spPr>
          <a:xfrm>
            <a:off x="5181600" y="1356256"/>
            <a:ext cx="2967097" cy="5006474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10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9776876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Sequential Scan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61055" y="1427761"/>
            <a:ext cx="7242809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Secure Data Search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66" t="50000"/>
          <a:stretch/>
        </p:blipFill>
        <p:spPr>
          <a:xfrm>
            <a:off x="637285" y="2057400"/>
            <a:ext cx="8001000" cy="3956359"/>
          </a:xfrm>
          <a:prstGeom prst="rect">
            <a:avLst/>
          </a:prstGeom>
        </p:spPr>
      </p:pic>
      <p:sp>
        <p:nvSpPr>
          <p:cNvPr id="6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11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7989468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Sequential Scan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Algorithm Description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486814"/>
            <a:ext cx="6981826" cy="5205593"/>
          </a:xfrm>
          <a:prstGeom prst="rect">
            <a:avLst/>
          </a:prstGeom>
        </p:spPr>
      </p:pic>
      <p:sp>
        <p:nvSpPr>
          <p:cNvPr id="6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12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7994679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Secure Indexes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Bloom Filter (Example)</a:t>
            </a: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811" y="1512972"/>
            <a:ext cx="7572375" cy="5276850"/>
          </a:xfrm>
          <a:prstGeom prst="rect">
            <a:avLst/>
          </a:prstGeom>
        </p:spPr>
      </p:pic>
      <p:sp>
        <p:nvSpPr>
          <p:cNvPr id="6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13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5126388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Secure Indexes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43088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Input Data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D = {w</a:t>
            </a:r>
            <a:r>
              <a:rPr lang="en-US" sz="2800" spc="-10" baseline="-25000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, w</a:t>
            </a:r>
            <a:r>
              <a:rPr lang="en-US" sz="2800" spc="-10" baseline="-25000" dirty="0">
                <a:solidFill>
                  <a:srgbClr val="FFFFFF"/>
                </a:solidFill>
                <a:latin typeface="Arial"/>
                <a:cs typeface="Arial"/>
              </a:rPr>
              <a:t>2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, ..., </a:t>
            </a:r>
            <a:r>
              <a:rPr lang="en-US" sz="2800" spc="-10" dirty="0" err="1">
                <a:solidFill>
                  <a:srgbClr val="FFFFFF"/>
                </a:solidFill>
                <a:latin typeface="Arial"/>
                <a:cs typeface="Arial"/>
              </a:rPr>
              <a:t>w</a:t>
            </a:r>
            <a:r>
              <a:rPr lang="en-US" sz="2800" spc="-10" baseline="-25000" dirty="0" err="1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} a document of t keywords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lang="en-US" sz="2800" spc="-10" baseline="-25000" dirty="0">
                <a:solidFill>
                  <a:srgbClr val="FFFFFF"/>
                </a:solidFill>
                <a:latin typeface="Arial"/>
                <a:cs typeface="Arial"/>
              </a:rPr>
              <a:t>id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 ∈ {0,1}</a:t>
            </a:r>
            <a:r>
              <a:rPr lang="en-US" sz="2800" spc="-10" baseline="3000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 a unique identifier for D</a:t>
            </a:r>
          </a:p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Setup of Secret Keys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K = {k</a:t>
            </a:r>
            <a:r>
              <a:rPr lang="en-US" sz="2800" spc="-10" baseline="-25000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,k</a:t>
            </a:r>
            <a:r>
              <a:rPr lang="en-US" sz="2800" spc="-10" baseline="-25000" dirty="0">
                <a:solidFill>
                  <a:srgbClr val="FFFFFF"/>
                </a:solidFill>
                <a:latin typeface="Arial"/>
                <a:cs typeface="Arial"/>
              </a:rPr>
              <a:t>2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,...,</a:t>
            </a:r>
            <a:r>
              <a:rPr lang="en-US" sz="2800" spc="-10" dirty="0" err="1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lang="en-US" sz="2800" spc="-10" baseline="-25000" dirty="0" err="1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} ∈ {0,1}</a:t>
            </a:r>
            <a:r>
              <a:rPr lang="en-US" sz="2800" spc="-10" baseline="30000" dirty="0" err="1">
                <a:solidFill>
                  <a:srgbClr val="FFFFFF"/>
                </a:solidFill>
                <a:latin typeface="Arial"/>
                <a:cs typeface="Arial"/>
              </a:rPr>
              <a:t>sr</a:t>
            </a:r>
            <a:endParaRPr lang="en-US" sz="2800" spc="-10" baseline="3000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f : {0,1}</a:t>
            </a:r>
            <a:r>
              <a:rPr lang="en-US" sz="2800" spc="-10" baseline="3000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 × {0,1}</a:t>
            </a:r>
            <a:r>
              <a:rPr lang="en-US" sz="2800" spc="-10" baseline="3000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 → {0,1}</a:t>
            </a:r>
            <a:r>
              <a:rPr lang="en-US" sz="2800" spc="-10" baseline="3000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</a:p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Index Construction</a:t>
            </a:r>
          </a:p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Trapdoor Generation</a:t>
            </a:r>
          </a:p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Secure Data Search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14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9256599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Secure Indexes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Algorithm Description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834" y="1851526"/>
            <a:ext cx="8264226" cy="4429125"/>
          </a:xfrm>
          <a:prstGeom prst="rect">
            <a:avLst/>
          </a:prstGeom>
        </p:spPr>
      </p:pic>
      <p:sp>
        <p:nvSpPr>
          <p:cNvPr id="6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15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7554752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Inverted Indexes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Forward &amp; Inverted Indexes (Example)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434" y="1828080"/>
            <a:ext cx="8027791" cy="4492124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16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6611776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Multi-Keyword Search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769860" cy="34470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Input Data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D = {d</a:t>
            </a:r>
            <a:r>
              <a:rPr lang="en-US" sz="2800" spc="-10" baseline="-25000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, ..., </a:t>
            </a:r>
            <a:r>
              <a:rPr lang="en-US" sz="2800" spc="-10" dirty="0" err="1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lang="en-US" sz="2800" spc="-10" baseline="-25000" dirty="0" err="1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} n documents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lang="en-US" sz="2800" spc="-10" baseline="-2500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 = {w</a:t>
            </a:r>
            <a:r>
              <a:rPr lang="en-US" sz="2800" spc="-10" baseline="-25000" dirty="0">
                <a:solidFill>
                  <a:srgbClr val="FFFFFF"/>
                </a:solidFill>
                <a:latin typeface="Arial"/>
                <a:cs typeface="Arial"/>
              </a:rPr>
              <a:t>i,1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, ..., </a:t>
            </a:r>
            <a:r>
              <a:rPr lang="en-US" sz="2800" spc="-10" dirty="0" err="1">
                <a:solidFill>
                  <a:srgbClr val="FFFFFF"/>
                </a:solidFill>
                <a:latin typeface="Arial"/>
                <a:cs typeface="Arial"/>
              </a:rPr>
              <a:t>w</a:t>
            </a:r>
            <a:r>
              <a:rPr lang="en-US" sz="2800" spc="-10" baseline="-25000" dirty="0" err="1">
                <a:solidFill>
                  <a:srgbClr val="FFFFFF"/>
                </a:solidFill>
                <a:latin typeface="Arial"/>
                <a:cs typeface="Arial"/>
              </a:rPr>
              <a:t>i,m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}  </a:t>
            </a:r>
            <a:r>
              <a:rPr lang="en-US" sz="2800" spc="-10" dirty="0" err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lang="en-US" sz="2800" spc="-10" baseline="30000" dirty="0" err="1">
                <a:solidFill>
                  <a:srgbClr val="FFFFFF"/>
                </a:solidFill>
                <a:latin typeface="Arial"/>
                <a:cs typeface="Arial"/>
              </a:rPr>
              <a:t>th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 doc. with m keywords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J = { j</a:t>
            </a:r>
            <a:r>
              <a:rPr lang="en-US" sz="2800" spc="-10" baseline="-25000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,... </a:t>
            </a:r>
            <a:r>
              <a:rPr lang="en-US" sz="2800" spc="-10" dirty="0" err="1">
                <a:solidFill>
                  <a:srgbClr val="FFFFFF"/>
                </a:solidFill>
                <a:latin typeface="Arial"/>
                <a:cs typeface="Arial"/>
              </a:rPr>
              <a:t>j</a:t>
            </a:r>
            <a:r>
              <a:rPr lang="en-US" sz="2800" spc="-10" baseline="-25000" dirty="0" err="1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} keyword field indices, 1 ≤ t ≤ m</a:t>
            </a:r>
          </a:p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Setup of Secret Keys</a:t>
            </a:r>
          </a:p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Data Encryption</a:t>
            </a:r>
          </a:p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Trapdoor Generation</a:t>
            </a:r>
          </a:p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Secure Data Search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17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0890511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Multi-Keyword Search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769860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Algorithm Description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1582316"/>
            <a:ext cx="6834189" cy="5097703"/>
          </a:xfrm>
          <a:prstGeom prst="rect">
            <a:avLst/>
          </a:prstGeom>
        </p:spPr>
      </p:pic>
      <p:sp>
        <p:nvSpPr>
          <p:cNvPr id="6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18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7690198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Searchable Public-Key Encryption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39" y="1082085"/>
            <a:ext cx="8379205" cy="34470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Input Data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M = {M</a:t>
            </a:r>
            <a:r>
              <a:rPr lang="en-US" sz="2800" spc="-10" baseline="-25000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, ..., </a:t>
            </a:r>
            <a:r>
              <a:rPr lang="en-US" sz="2800" spc="-10" dirty="0" err="1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lang="en-US" sz="2800" spc="-10" baseline="-25000" dirty="0" err="1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} </a:t>
            </a:r>
            <a:r>
              <a:rPr lang="en-US" sz="2800" spc="-10" dirty="0" err="1">
                <a:solidFill>
                  <a:srgbClr val="FFFFFF"/>
                </a:solidFill>
                <a:latin typeface="Arial"/>
                <a:cs typeface="Arial"/>
              </a:rPr>
              <a:t>msgs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 generated by user-X &amp; consumed by user-Y.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lang="en-US" sz="2800" spc="-10" baseline="-2500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 = {w</a:t>
            </a:r>
            <a:r>
              <a:rPr lang="en-US" sz="2800" spc="-10" baseline="-25000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, ..., </a:t>
            </a:r>
            <a:r>
              <a:rPr lang="en-US" sz="2800" spc="-10" dirty="0" err="1">
                <a:solidFill>
                  <a:srgbClr val="FFFFFF"/>
                </a:solidFill>
                <a:latin typeface="Arial"/>
                <a:cs typeface="Arial"/>
              </a:rPr>
              <a:t>w</a:t>
            </a:r>
            <a:r>
              <a:rPr lang="en-US" sz="2800" spc="-10" baseline="-25000" dirty="0" err="1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} keywords in </a:t>
            </a:r>
            <a:r>
              <a:rPr lang="en-US" sz="2800" spc="-10" dirty="0" err="1">
                <a:solidFill>
                  <a:srgbClr val="FFFFFF"/>
                </a:solidFill>
                <a:latin typeface="Arial"/>
                <a:cs typeface="Arial"/>
              </a:rPr>
              <a:t>msg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 M</a:t>
            </a:r>
            <a:r>
              <a:rPr lang="en-US" sz="2800" spc="-10" baseline="-2500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 ∈ M</a:t>
            </a:r>
          </a:p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Setup of Secret Keys</a:t>
            </a:r>
          </a:p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Data Encryption</a:t>
            </a:r>
          </a:p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Trapdoor Generation</a:t>
            </a:r>
          </a:p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Secure Data Search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19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991296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31393" y="1554906"/>
            <a:ext cx="8228330" cy="517064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Introduction</a:t>
            </a: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Problem Definition and Framework</a:t>
            </a: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Taxonomy of Searchable Encryption Techniques</a:t>
            </a: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Single-Keyword Search</a:t>
            </a:r>
          </a:p>
          <a:p>
            <a:pPr marL="927101" marR="855980" lvl="1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Sequential Scan</a:t>
            </a:r>
          </a:p>
          <a:p>
            <a:pPr marL="927101" marR="855980" lvl="1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Secure Indexes</a:t>
            </a:r>
          </a:p>
          <a:p>
            <a:pPr marL="927101" marR="855980" lvl="1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Inverted Indexes</a:t>
            </a: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Multi-Keyword Search</a:t>
            </a: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Searchable Public-Key Encryption</a:t>
            </a: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Fuzzy Keyword Search</a:t>
            </a: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Conclusions 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31393" y="710181"/>
            <a:ext cx="7874407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>
                <a:solidFill>
                  <a:srgbClr val="FF0000"/>
                </a:solidFill>
                <a:latin typeface="Arial"/>
                <a:cs typeface="Arial"/>
              </a:rPr>
              <a:t>Outline</a:t>
            </a:r>
            <a:endParaRPr sz="40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2</a:t>
            </a:fld>
            <a:endParaRPr lang="uk-UA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Searchable Public-Key Encryption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39" y="1082085"/>
            <a:ext cx="8379205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Algorithm Description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" y="1536067"/>
            <a:ext cx="6910389" cy="5058926"/>
          </a:xfrm>
          <a:prstGeom prst="rect">
            <a:avLst/>
          </a:prstGeom>
        </p:spPr>
      </p:pic>
      <p:sp>
        <p:nvSpPr>
          <p:cNvPr id="6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20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741602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07886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pc="-20" dirty="0">
                <a:solidFill>
                  <a:srgbClr val="FF0000"/>
                </a:solidFill>
              </a:rPr>
              <a:t>Wildcard-Based Fuzzy Keyword Search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39" y="1082085"/>
            <a:ext cx="8379205" cy="8617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Wildcard-based fuzzy keyword set for keyword “CAT” with edit distance 1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2094533"/>
            <a:ext cx="1839979" cy="4611277"/>
          </a:xfrm>
          <a:prstGeom prst="rect">
            <a:avLst/>
          </a:prstGeom>
        </p:spPr>
      </p:pic>
      <p:sp>
        <p:nvSpPr>
          <p:cNvPr id="6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21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2946463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07886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pc="-20" dirty="0">
                <a:solidFill>
                  <a:srgbClr val="FF0000"/>
                </a:solidFill>
              </a:rPr>
              <a:t>Wildcard-Based Fuzzy Keyword Search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39" y="1082085"/>
            <a:ext cx="8379205" cy="43088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Input Data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W = {w</a:t>
            </a:r>
            <a:r>
              <a:rPr lang="en-US" sz="2800" spc="-10" baseline="-25000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, ..., </a:t>
            </a:r>
            <a:r>
              <a:rPr lang="en-US" sz="2800" spc="-10" dirty="0" err="1">
                <a:solidFill>
                  <a:srgbClr val="FFFFFF"/>
                </a:solidFill>
                <a:latin typeface="Arial"/>
                <a:cs typeface="Arial"/>
              </a:rPr>
              <a:t>w</a:t>
            </a:r>
            <a:r>
              <a:rPr lang="en-US" sz="2800" spc="-10" baseline="-25000" dirty="0" err="1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} set of distinct keywords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err="1">
                <a:solidFill>
                  <a:srgbClr val="FFFFFF"/>
                </a:solidFill>
                <a:latin typeface="Arial"/>
                <a:cs typeface="Arial"/>
              </a:rPr>
              <a:t>ID</a:t>
            </a:r>
            <a:r>
              <a:rPr lang="en-US" sz="2800" spc="-10" baseline="-25000" dirty="0" err="1">
                <a:solidFill>
                  <a:srgbClr val="FFFFFF"/>
                </a:solidFill>
                <a:latin typeface="Arial"/>
                <a:cs typeface="Arial"/>
              </a:rPr>
              <a:t>wi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 set of file identifiers containing keyword </a:t>
            </a:r>
            <a:r>
              <a:rPr lang="en-US" sz="2800" spc="-10" dirty="0" err="1">
                <a:solidFill>
                  <a:srgbClr val="FFFFFF"/>
                </a:solidFill>
                <a:latin typeface="Arial"/>
                <a:cs typeface="Arial"/>
              </a:rPr>
              <a:t>w</a:t>
            </a:r>
            <a:r>
              <a:rPr lang="en-US" sz="2800" spc="-10" baseline="-25000" dirty="0" err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endParaRPr lang="en-US" sz="2800" spc="-10" baseline="-2500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Setup of Secret Keys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err="1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lang="en-US" sz="2800" spc="-10" baseline="-25000" dirty="0" err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 ∈ {0,1}</a:t>
            </a:r>
            <a:r>
              <a:rPr lang="en-US" sz="2800" spc="-10" baseline="3000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H: {0,1}</a:t>
            </a:r>
            <a:r>
              <a:rPr lang="en-US" sz="2800" spc="-10" baseline="30000" dirty="0">
                <a:solidFill>
                  <a:srgbClr val="FFFFFF"/>
                </a:solidFill>
                <a:latin typeface="Arial"/>
                <a:cs typeface="Arial"/>
              </a:rPr>
              <a:t>∗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 → {0,1}</a:t>
            </a:r>
            <a:r>
              <a:rPr lang="en-US" sz="2800" spc="-10" baseline="30000" dirty="0">
                <a:solidFill>
                  <a:srgbClr val="FFFFFF"/>
                </a:solidFill>
                <a:latin typeface="Arial"/>
                <a:cs typeface="Arial"/>
              </a:rPr>
              <a:t>∗</a:t>
            </a: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E: {0,1}</a:t>
            </a:r>
            <a:r>
              <a:rPr lang="en-US" sz="2800" spc="-10" baseline="3000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 × {0,1}</a:t>
            </a:r>
            <a:r>
              <a:rPr lang="en-US" sz="2800" spc="-10" baseline="30000" dirty="0">
                <a:solidFill>
                  <a:srgbClr val="FFFFFF"/>
                </a:solidFill>
                <a:latin typeface="Arial"/>
                <a:cs typeface="Arial"/>
              </a:rPr>
              <a:t>∗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 → {0,1}</a:t>
            </a:r>
            <a:r>
              <a:rPr lang="en-US" sz="2800" spc="-10" baseline="30000" dirty="0">
                <a:solidFill>
                  <a:srgbClr val="FFFFFF"/>
                </a:solidFill>
                <a:latin typeface="Arial"/>
                <a:cs typeface="Arial"/>
              </a:rPr>
              <a:t>∗</a:t>
            </a: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Data Encryption</a:t>
            </a:r>
          </a:p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Trapdoor Generation</a:t>
            </a:r>
          </a:p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Secure Data Search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22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7317795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07886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pc="-20" dirty="0">
                <a:solidFill>
                  <a:srgbClr val="FF0000"/>
                </a:solidFill>
              </a:rPr>
              <a:t>Wildcard-Based Fuzzy Keyword Search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39" y="1082085"/>
            <a:ext cx="8379205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Algorithm Description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800" y="1543385"/>
            <a:ext cx="6577111" cy="5086078"/>
          </a:xfrm>
          <a:prstGeom prst="rect">
            <a:avLst/>
          </a:prstGeom>
        </p:spPr>
      </p:pic>
      <p:sp>
        <p:nvSpPr>
          <p:cNvPr id="6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23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9839577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Conclusions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8760460" cy="56015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This chapter reviewed the basic concepts and constructs for searching encrypted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data. </a:t>
            </a: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Secure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search over encrypted data is gaining more importance with the massive increase in storing confidential data in external untrusted servers.</a:t>
            </a:r>
          </a:p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Several approaches have been proposed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which vary in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many aspects including complexity, security, and search capabilities. </a:t>
            </a:r>
            <a:endParaRPr lang="en-U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The principal idea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is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to encrypt the data in a way that allows an untrusted server to perform a keyword search using a trapdoor without revealing any information about the keyword or the content of the encrypted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data.</a:t>
            </a: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24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5521918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Introduction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56015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Cloud Computing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dirty="0">
                <a:solidFill>
                  <a:schemeClr val="bg1"/>
                </a:solidFill>
                <a:latin typeface="Arial"/>
                <a:cs typeface="Arial"/>
              </a:rPr>
              <a:t>Lower cost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dirty="0">
                <a:solidFill>
                  <a:schemeClr val="bg1"/>
                </a:solidFill>
                <a:latin typeface="Arial"/>
                <a:cs typeface="Arial"/>
              </a:rPr>
              <a:t>Enhanced services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dirty="0">
                <a:solidFill>
                  <a:schemeClr val="bg1"/>
                </a:solidFill>
                <a:latin typeface="Arial"/>
                <a:cs typeface="Arial"/>
              </a:rPr>
              <a:t>Reliability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dirty="0">
                <a:solidFill>
                  <a:schemeClr val="bg1"/>
                </a:solidFill>
                <a:latin typeface="Arial"/>
                <a:cs typeface="Arial"/>
              </a:rPr>
              <a:t>Availability</a:t>
            </a:r>
          </a:p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dirty="0">
                <a:solidFill>
                  <a:schemeClr val="bg1"/>
                </a:solidFill>
                <a:latin typeface="Arial"/>
                <a:cs typeface="Arial"/>
              </a:rPr>
              <a:t>Cloud servers are untrusted by data owner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dirty="0">
                <a:solidFill>
                  <a:schemeClr val="bg1"/>
                </a:solidFill>
                <a:latin typeface="Arial"/>
                <a:cs typeface="Arial"/>
              </a:rPr>
              <a:t>Need to protect data privacy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dirty="0">
                <a:solidFill>
                  <a:schemeClr val="bg1"/>
                </a:solidFill>
                <a:latin typeface="Arial"/>
                <a:cs typeface="Arial"/>
              </a:rPr>
              <a:t>Encrypt data before outsourcing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dirty="0">
                <a:solidFill>
                  <a:schemeClr val="bg1"/>
                </a:solidFill>
                <a:latin typeface="Arial"/>
                <a:cs typeface="Arial"/>
              </a:rPr>
              <a:t>Server cannot search encrypted data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dirty="0">
                <a:solidFill>
                  <a:schemeClr val="bg1"/>
                </a:solidFill>
                <a:latin typeface="Arial"/>
                <a:cs typeface="Arial"/>
              </a:rPr>
              <a:t>Need secure mechanism to search encrypted data using keywords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dirty="0">
                <a:solidFill>
                  <a:schemeClr val="bg1"/>
                </a:solidFill>
                <a:latin typeface="Arial"/>
                <a:cs typeface="Arial"/>
              </a:rPr>
              <a:t>Mechanism should not to reveal keywords or data content</a:t>
            </a:r>
            <a:endParaRPr sz="28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3</a:t>
            </a:fld>
            <a:endParaRPr lang="uk-U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Entities of SE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12926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Server (S)</a:t>
            </a:r>
          </a:p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Data Owner/Producer (X)</a:t>
            </a:r>
          </a:p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Data User/Consumer (Y)</a:t>
            </a:r>
            <a:endParaRPr sz="28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2837" t="4211" r="6460" b="2879"/>
          <a:stretch/>
        </p:blipFill>
        <p:spPr>
          <a:xfrm>
            <a:off x="877568" y="2667000"/>
            <a:ext cx="7388861" cy="3743388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4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6350192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Problem Definition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8150860" cy="43088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X has data records D = {d</a:t>
            </a:r>
            <a:r>
              <a:rPr lang="en-US" sz="2800" spc="-10" baseline="-25000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, d</a:t>
            </a:r>
            <a:r>
              <a:rPr lang="en-US" sz="2800" spc="-10" baseline="-25000" dirty="0">
                <a:solidFill>
                  <a:srgbClr val="FFFFFF"/>
                </a:solidFill>
                <a:latin typeface="Arial"/>
                <a:cs typeface="Arial"/>
              </a:rPr>
              <a:t>2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, ..., </a:t>
            </a:r>
            <a:r>
              <a:rPr lang="en-US" sz="2800" spc="-10" dirty="0" err="1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lang="en-US" sz="2800" spc="-10" baseline="-25000" dirty="0" err="1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}</a:t>
            </a:r>
          </a:p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Each element d</a:t>
            </a:r>
            <a:r>
              <a:rPr lang="en-US" sz="2800" spc="-10" baseline="-2500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 in D is referenced by keywords W</a:t>
            </a:r>
            <a:r>
              <a:rPr lang="en-US" sz="2800" spc="-10" baseline="-2500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 = {w</a:t>
            </a:r>
            <a:r>
              <a:rPr lang="en-US" sz="2800" spc="-10" baseline="-25000" dirty="0">
                <a:solidFill>
                  <a:srgbClr val="FFFFFF"/>
                </a:solidFill>
                <a:latin typeface="Arial"/>
                <a:cs typeface="Arial"/>
              </a:rPr>
              <a:t>i,1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, w</a:t>
            </a:r>
            <a:r>
              <a:rPr lang="en-US" sz="2800" spc="-10" baseline="-25000" dirty="0">
                <a:solidFill>
                  <a:srgbClr val="FFFFFF"/>
                </a:solidFill>
                <a:latin typeface="Arial"/>
                <a:cs typeface="Arial"/>
              </a:rPr>
              <a:t>i,2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, …, </a:t>
            </a:r>
            <a:r>
              <a:rPr lang="en-US" sz="2800" spc="-10" dirty="0" err="1">
                <a:solidFill>
                  <a:srgbClr val="FFFFFF"/>
                </a:solidFill>
                <a:latin typeface="Arial"/>
                <a:cs typeface="Arial"/>
              </a:rPr>
              <a:t>w</a:t>
            </a:r>
            <a:r>
              <a:rPr lang="en-US" sz="2800" spc="-10" baseline="-25000" dirty="0" err="1">
                <a:solidFill>
                  <a:srgbClr val="FFFFFF"/>
                </a:solidFill>
                <a:latin typeface="Arial"/>
                <a:cs typeface="Arial"/>
              </a:rPr>
              <a:t>i,k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}</a:t>
            </a:r>
          </a:p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X encrypts D and W</a:t>
            </a:r>
            <a:r>
              <a:rPr lang="en-US" sz="2800" spc="-10" baseline="-2500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 using a Trapdoor </a:t>
            </a:r>
            <a:r>
              <a:rPr lang="en-US" sz="2800" spc="-10" dirty="0" err="1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lang="en-US" sz="2800" spc="-10" baseline="-25000" dirty="0" err="1">
                <a:solidFill>
                  <a:srgbClr val="FFFFFF"/>
                </a:solidFill>
                <a:latin typeface="Arial"/>
                <a:cs typeface="Arial"/>
              </a:rPr>
              <a:t>Wi</a:t>
            </a:r>
            <a:endParaRPr lang="en-US" sz="2800" spc="-10" baseline="-2500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X stores encrypted data on S</a:t>
            </a:r>
          </a:p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To retrieve data based on keyword w, Y generates a trapdoor (Tw) and sends it to S </a:t>
            </a:r>
          </a:p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S searches encrypted data for Tw, and returns the encrypted data (if found) to Y</a:t>
            </a:r>
          </a:p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S does not know the keyword or the data content 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5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1928834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General Framework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21544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Framework of SE consists of 4 functions: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(1) Setup(1</a:t>
            </a:r>
            <a:r>
              <a:rPr lang="en-US" sz="2800" spc="-10" baseline="30000" dirty="0">
                <a:solidFill>
                  <a:srgbClr val="FFFFFF"/>
                </a:solidFill>
                <a:latin typeface="Arial"/>
                <a:cs typeface="Arial"/>
                <a:sym typeface="Symbol" panose="05050102010706020507" pitchFamily="18" charset="2"/>
              </a:rPr>
              <a:t>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)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  <a:sym typeface="Wingdings" panose="05000000000000000000" pitchFamily="2" charset="2"/>
              </a:rPr>
              <a:t> K</a:t>
            </a: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(2) </a:t>
            </a:r>
            <a:r>
              <a:rPr lang="nn-NO" sz="2800" spc="-10" dirty="0">
                <a:solidFill>
                  <a:srgbClr val="FFFFFF"/>
                </a:solidFill>
                <a:latin typeface="Arial"/>
                <a:cs typeface="Arial"/>
              </a:rPr>
              <a:t>Encrypt(K, D) </a:t>
            </a:r>
            <a:r>
              <a:rPr lang="nn-NO" sz="2800" spc="-10" dirty="0">
                <a:solidFill>
                  <a:srgbClr val="FFFFFF"/>
                </a:solidFill>
                <a:latin typeface="Arial"/>
                <a:cs typeface="Arial"/>
                <a:sym typeface="Wingdings" panose="05000000000000000000" pitchFamily="2" charset="2"/>
              </a:rPr>
              <a:t> (</a:t>
            </a:r>
            <a:r>
              <a:rPr lang="nn-NO" sz="2800" spc="-10" dirty="0">
                <a:solidFill>
                  <a:srgbClr val="FFFFFF"/>
                </a:solidFill>
                <a:latin typeface="Arial"/>
                <a:cs typeface="Arial"/>
              </a:rPr>
              <a:t>I, C)</a:t>
            </a: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(3) Trapdoor(K, w)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  <a:sym typeface="Wingdings" panose="05000000000000000000" pitchFamily="2" charset="2"/>
              </a:rPr>
              <a:t>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 T</a:t>
            </a:r>
            <a:r>
              <a:rPr lang="en-US" sz="2800" spc="-10" baseline="-25000" dirty="0">
                <a:solidFill>
                  <a:srgbClr val="FFFFFF"/>
                </a:solidFill>
                <a:latin typeface="Arial"/>
                <a:cs typeface="Arial"/>
              </a:rPr>
              <a:t>w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(4) Search(Tw, I)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  <a:sym typeface="Wingdings" panose="05000000000000000000" pitchFamily="2" charset="2"/>
              </a:rPr>
              <a:t>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 {0, 1}</a:t>
            </a:r>
            <a:endParaRPr sz="28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66"/>
          <a:stretch/>
        </p:blipFill>
        <p:spPr>
          <a:xfrm>
            <a:off x="762000" y="3387395"/>
            <a:ext cx="7478733" cy="3327793"/>
          </a:xfrm>
          <a:prstGeom prst="rect">
            <a:avLst/>
          </a:prstGeom>
        </p:spPr>
      </p:pic>
      <p:sp>
        <p:nvSpPr>
          <p:cNvPr id="6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6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5588334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Taxonomy of SE</a:t>
            </a:r>
            <a:endParaRPr sz="4000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424" y="1116540"/>
            <a:ext cx="7677150" cy="5619750"/>
          </a:xfrm>
          <a:prstGeom prst="rect">
            <a:avLst/>
          </a:prstGeom>
        </p:spPr>
      </p:pic>
      <p:sp>
        <p:nvSpPr>
          <p:cNvPr id="6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7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9797919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Sequential Scan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56015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Input Data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D = {w</a:t>
            </a:r>
            <a:r>
              <a:rPr lang="en-US" sz="2400" spc="-10" baseline="-25000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,w</a:t>
            </a:r>
            <a:r>
              <a:rPr lang="en-US" sz="2800" spc="-10" baseline="-25000" dirty="0">
                <a:solidFill>
                  <a:srgbClr val="FFFFFF"/>
                </a:solidFill>
                <a:latin typeface="Arial"/>
                <a:cs typeface="Arial"/>
              </a:rPr>
              <a:t>2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,...,</a:t>
            </a:r>
            <a:r>
              <a:rPr lang="en-US" sz="2800" spc="-10" dirty="0" err="1">
                <a:solidFill>
                  <a:srgbClr val="FFFFFF"/>
                </a:solidFill>
                <a:latin typeface="Arial"/>
                <a:cs typeface="Arial"/>
              </a:rPr>
              <a:t>w</a:t>
            </a:r>
            <a:r>
              <a:rPr lang="en-US" sz="2800" spc="-10" baseline="-25000" dirty="0" err="1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} a document with l keywords.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Each keyword </a:t>
            </a:r>
            <a:r>
              <a:rPr lang="en-US" sz="2800" spc="-10" dirty="0" err="1">
                <a:solidFill>
                  <a:srgbClr val="FFFFFF"/>
                </a:solidFill>
                <a:latin typeface="Arial"/>
                <a:cs typeface="Arial"/>
              </a:rPr>
              <a:t>w</a:t>
            </a:r>
            <a:r>
              <a:rPr lang="en-US" sz="2800" spc="-10" baseline="-25000" dirty="0" err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 ∈ D has a fixed length of n bits</a:t>
            </a:r>
          </a:p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Setup Secret Keys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K = {</a:t>
            </a:r>
            <a:r>
              <a:rPr lang="en-US" sz="2800" spc="-10" dirty="0" err="1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lang="en-US" sz="2800" spc="-10" baseline="-25000" dirty="0" err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lang="en-US" sz="2800" spc="-10" dirty="0" err="1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lang="en-US" sz="2800" spc="-10" baseline="-25000" dirty="0" err="1">
                <a:solidFill>
                  <a:srgbClr val="FFFFFF"/>
                </a:solidFill>
                <a:latin typeface="Arial"/>
                <a:cs typeface="Arial"/>
              </a:rPr>
              <a:t>f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, k</a:t>
            </a:r>
            <a:r>
              <a:rPr lang="en-US" sz="2800" spc="-10" baseline="-25000" dirty="0">
                <a:solidFill>
                  <a:srgbClr val="FFFFFF"/>
                </a:solidFill>
                <a:latin typeface="Arial"/>
                <a:cs typeface="Arial"/>
              </a:rPr>
              <a:t>g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} ∈ {0,1}</a:t>
            </a:r>
            <a:r>
              <a:rPr lang="el-GR" sz="2800" spc="-10" baseline="30000" dirty="0">
                <a:solidFill>
                  <a:srgbClr val="FFFFFF"/>
                </a:solidFill>
                <a:latin typeface="Arial"/>
                <a:cs typeface="Arial"/>
              </a:rPr>
              <a:t>λ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G : {0,1}</a:t>
            </a:r>
            <a:r>
              <a:rPr lang="el-GR" sz="2800" spc="-10" baseline="30000" dirty="0">
                <a:solidFill>
                  <a:srgbClr val="FFFFFF"/>
                </a:solidFill>
                <a:latin typeface="Arial"/>
                <a:cs typeface="Arial"/>
              </a:rPr>
              <a:t>λ</a:t>
            </a:r>
            <a:r>
              <a:rPr lang="el-GR" sz="2800" spc="-10" dirty="0">
                <a:solidFill>
                  <a:srgbClr val="FFFFFF"/>
                </a:solidFill>
                <a:latin typeface="Arial"/>
                <a:cs typeface="Arial"/>
              </a:rPr>
              <a:t> → {0,1}</a:t>
            </a:r>
            <a:r>
              <a:rPr lang="en-US" sz="2800" spc="-10" baseline="30000" dirty="0">
                <a:solidFill>
                  <a:srgbClr val="FFFFFF"/>
                </a:solidFill>
                <a:latin typeface="Arial"/>
                <a:cs typeface="Arial"/>
              </a:rPr>
              <a:t>n−m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f : {0,1}</a:t>
            </a:r>
            <a:r>
              <a:rPr lang="el-GR" sz="2800" spc="-10" baseline="30000" dirty="0">
                <a:solidFill>
                  <a:srgbClr val="FFFFFF"/>
                </a:solidFill>
                <a:latin typeface="Arial"/>
                <a:cs typeface="Arial"/>
              </a:rPr>
              <a:t>λ</a:t>
            </a:r>
            <a:r>
              <a:rPr lang="el-GR" sz="2800" spc="-10" dirty="0">
                <a:solidFill>
                  <a:srgbClr val="FFFFFF"/>
                </a:solidFill>
                <a:latin typeface="Arial"/>
                <a:cs typeface="Arial"/>
              </a:rPr>
              <a:t> × {0,1}</a:t>
            </a:r>
            <a:r>
              <a:rPr lang="en-US" sz="2800" spc="-10" baseline="30000" dirty="0">
                <a:solidFill>
                  <a:srgbClr val="FFFFFF"/>
                </a:solidFill>
                <a:latin typeface="Arial"/>
                <a:cs typeface="Arial"/>
              </a:rPr>
              <a:t>n−m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 → {0,1}</a:t>
            </a:r>
            <a:r>
              <a:rPr lang="el-GR" sz="2800" spc="-10" baseline="30000" dirty="0">
                <a:solidFill>
                  <a:srgbClr val="FFFFFF"/>
                </a:solidFill>
                <a:latin typeface="Arial"/>
                <a:cs typeface="Arial"/>
              </a:rPr>
              <a:t>λ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E : {0,1}</a:t>
            </a:r>
            <a:r>
              <a:rPr lang="el-GR" sz="2800" spc="-10" baseline="30000" dirty="0">
                <a:solidFill>
                  <a:srgbClr val="FFFFFF"/>
                </a:solidFill>
                <a:latin typeface="Arial"/>
                <a:cs typeface="Arial"/>
              </a:rPr>
              <a:t>λ</a:t>
            </a:r>
            <a:r>
              <a:rPr lang="el-GR" sz="2800" spc="-10" dirty="0">
                <a:solidFill>
                  <a:srgbClr val="FFFFFF"/>
                </a:solidFill>
                <a:latin typeface="Arial"/>
                <a:cs typeface="Arial"/>
              </a:rPr>
              <a:t> × {0,1}</a:t>
            </a:r>
            <a:r>
              <a:rPr lang="en-US" sz="2800" spc="-10" baseline="3000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 → {0,1}</a:t>
            </a:r>
            <a:r>
              <a:rPr lang="en-US" sz="2800" spc="-10" baseline="3000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</a:p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Data Encryption</a:t>
            </a:r>
          </a:p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Trapdoor Generation</a:t>
            </a:r>
          </a:p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Secure Data Search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8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2707171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Sequential Scan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Data Encryption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655113"/>
            <a:ext cx="6017958" cy="5017212"/>
          </a:xfrm>
          <a:prstGeom prst="rect">
            <a:avLst/>
          </a:prstGeom>
        </p:spPr>
      </p:pic>
      <p:sp>
        <p:nvSpPr>
          <p:cNvPr id="6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9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060283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5CAEB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2332</TotalTime>
  <Words>814</Words>
  <Application>Microsoft Office PowerPoint</Application>
  <PresentationFormat>Presentación en pantalla (4:3)</PresentationFormat>
  <Paragraphs>153</Paragraphs>
  <Slides>24</Slides>
  <Notes>24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25" baseType="lpstr">
      <vt:lpstr>Office Theme</vt:lpstr>
      <vt:lpstr>Chapter 13: Searching Encrypted Data on the Cloud </vt:lpstr>
      <vt:lpstr>Presentación de PowerPoint</vt:lpstr>
      <vt:lpstr>Introduction</vt:lpstr>
      <vt:lpstr>Entities of SE</vt:lpstr>
      <vt:lpstr>Problem Definition</vt:lpstr>
      <vt:lpstr>General Framework</vt:lpstr>
      <vt:lpstr>Taxonomy of SE</vt:lpstr>
      <vt:lpstr>Sequential Scan</vt:lpstr>
      <vt:lpstr>Sequential Scan</vt:lpstr>
      <vt:lpstr>Sequential Scan</vt:lpstr>
      <vt:lpstr>Sequential Scan</vt:lpstr>
      <vt:lpstr>Sequential Scan</vt:lpstr>
      <vt:lpstr>Secure Indexes</vt:lpstr>
      <vt:lpstr>Secure Indexes</vt:lpstr>
      <vt:lpstr>Secure Indexes</vt:lpstr>
      <vt:lpstr>Inverted Indexes</vt:lpstr>
      <vt:lpstr>Multi-Keyword Search</vt:lpstr>
      <vt:lpstr>Multi-Keyword Search</vt:lpstr>
      <vt:lpstr>Searchable Public-Key Encryption</vt:lpstr>
      <vt:lpstr>Searchable Public-Key Encryption</vt:lpstr>
      <vt:lpstr>Wildcard-Based Fuzzy Keyword Search</vt:lpstr>
      <vt:lpstr>Wildcard-Based Fuzzy Keyword Search</vt:lpstr>
      <vt:lpstr>Wildcard-Based Fuzzy Keyword Search</vt:lpstr>
      <vt:lpstr>Conclusions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Analogs and simulations</dc:title>
  <dc:creator>arnauld nicogossian</dc:creator>
  <cp:lastModifiedBy>Luis Hernández Encinas</cp:lastModifiedBy>
  <cp:revision>33</cp:revision>
  <dcterms:created xsi:type="dcterms:W3CDTF">2017-08-17T13:30:46Z</dcterms:created>
  <dcterms:modified xsi:type="dcterms:W3CDTF">2017-09-19T11:14:16Z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2016-07-25T00:00:00Z</vt:filetime>
  </property>
  <property fmtid="{D5CDD505-2E9C-101B-9397-08002B2CF9AE}" pid="3" name="LastSaved">
    <vt:filetime>2017-08-17T00:00:00Z</vt:filetime>
  </property>
</Properties>
</file>