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37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064" autoAdjust="0"/>
  </p:normalViewPr>
  <p:slideViewPr>
    <p:cSldViewPr>
      <p:cViewPr>
        <p:scale>
          <a:sx n="100" d="100"/>
          <a:sy n="100" d="100"/>
        </p:scale>
        <p:origin x="-1860" y="-6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IN"/>
              <a:t>Comparing Regions of the World in Benefits to Date From Shifting On-premise Applications to Cloud </a:t>
            </a:r>
          </a:p>
        </c:rich>
      </c:tx>
      <c:layout>
        <c:manualLayout>
          <c:xMode val="edge"/>
          <c:yMode val="edge"/>
          <c:x val="0.18913410627675381"/>
          <c:y val="9.1081583040943919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United States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% increase in number of analytic reports</c:v>
                </c:pt>
                <c:pt idx="1">
                  <c:v>% reduction in number of application fixes</c:v>
                </c:pt>
                <c:pt idx="2">
                  <c:v>% cycle time reduction in making application enhancements</c:v>
                </c:pt>
                <c:pt idx="3">
                  <c:v>% reduction in systems down time</c:v>
                </c:pt>
                <c:pt idx="4">
                  <c:v>% reduction in cycle time to ramp IT resources up or down</c:v>
                </c:pt>
                <c:pt idx="5">
                  <c:v>%increase in standardized apps and business processes they support</c:v>
                </c:pt>
                <c:pt idx="6">
                  <c:v>% reduction in IT costs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0.4</c:v>
                </c:pt>
                <c:pt idx="1">
                  <c:v>0.35</c:v>
                </c:pt>
                <c:pt idx="2">
                  <c:v>0.37</c:v>
                </c:pt>
                <c:pt idx="3">
                  <c:v>0.34</c:v>
                </c:pt>
                <c:pt idx="4">
                  <c:v>0.35</c:v>
                </c:pt>
                <c:pt idx="5">
                  <c:v>0.38</c:v>
                </c:pt>
                <c:pt idx="6">
                  <c:v>0.31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1B-48BB-B0DC-F76E38D8EED3}"/>
            </c:ext>
          </c:extLst>
        </c:ser>
        <c:ser>
          <c:idx val="1"/>
          <c:order val="1"/>
          <c:tx>
            <c:v>Europe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Sheet1!$A$2:$A$8</c:f>
              <c:strCache>
                <c:ptCount val="7"/>
                <c:pt idx="0">
                  <c:v>% increase in number of analytic reports</c:v>
                </c:pt>
                <c:pt idx="1">
                  <c:v>% reduction in number of application fixes</c:v>
                </c:pt>
                <c:pt idx="2">
                  <c:v>% cycle time reduction in making application enhancements</c:v>
                </c:pt>
                <c:pt idx="3">
                  <c:v>% reduction in systems down time</c:v>
                </c:pt>
                <c:pt idx="4">
                  <c:v>% reduction in cycle time to ramp IT resources up or down</c:v>
                </c:pt>
                <c:pt idx="5">
                  <c:v>%increase in standardized apps and business processes they support</c:v>
                </c:pt>
                <c:pt idx="6">
                  <c:v>% reduction in IT costs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0.34</c:v>
                </c:pt>
                <c:pt idx="1">
                  <c:v>0.36</c:v>
                </c:pt>
                <c:pt idx="2">
                  <c:v>0.37</c:v>
                </c:pt>
                <c:pt idx="3">
                  <c:v>0.33</c:v>
                </c:pt>
                <c:pt idx="4">
                  <c:v>0.36</c:v>
                </c:pt>
                <c:pt idx="5">
                  <c:v>0.34</c:v>
                </c:pt>
                <c:pt idx="6">
                  <c:v>0.28000000000000003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1B-48BB-B0DC-F76E38D8EED3}"/>
            </c:ext>
          </c:extLst>
        </c:ser>
        <c:ser>
          <c:idx val="2"/>
          <c:order val="2"/>
          <c:tx>
            <c:v>Asia Pacific</c:v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Sheet1!$A$2:$A$8</c:f>
              <c:strCache>
                <c:ptCount val="7"/>
                <c:pt idx="0">
                  <c:v>% increase in number of analytic reports</c:v>
                </c:pt>
                <c:pt idx="1">
                  <c:v>% reduction in number of application fixes</c:v>
                </c:pt>
                <c:pt idx="2">
                  <c:v>% cycle time reduction in making application enhancements</c:v>
                </c:pt>
                <c:pt idx="3">
                  <c:v>% reduction in systems down time</c:v>
                </c:pt>
                <c:pt idx="4">
                  <c:v>% reduction in cycle time to ramp IT resources up or down</c:v>
                </c:pt>
                <c:pt idx="5">
                  <c:v>%increase in standardized apps and business processes they support</c:v>
                </c:pt>
                <c:pt idx="6">
                  <c:v>% reduction in IT costs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0.42</c:v>
                </c:pt>
                <c:pt idx="1">
                  <c:v>0.43</c:v>
                </c:pt>
                <c:pt idx="2">
                  <c:v>0.42</c:v>
                </c:pt>
                <c:pt idx="3">
                  <c:v>0.39</c:v>
                </c:pt>
                <c:pt idx="4">
                  <c:v>0.41</c:v>
                </c:pt>
                <c:pt idx="5">
                  <c:v>0.41</c:v>
                </c:pt>
                <c:pt idx="6">
                  <c:v>0.37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1B-48BB-B0DC-F76E38D8EED3}"/>
            </c:ext>
          </c:extLst>
        </c:ser>
        <c:ser>
          <c:idx val="3"/>
          <c:order val="3"/>
          <c:tx>
            <c:v>Latin America</c:v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Sheet1!$A$2:$A$8</c:f>
              <c:strCache>
                <c:ptCount val="7"/>
                <c:pt idx="0">
                  <c:v>% increase in number of analytic reports</c:v>
                </c:pt>
                <c:pt idx="1">
                  <c:v>% reduction in number of application fixes</c:v>
                </c:pt>
                <c:pt idx="2">
                  <c:v>% cycle time reduction in making application enhancements</c:v>
                </c:pt>
                <c:pt idx="3">
                  <c:v>% reduction in systems down time</c:v>
                </c:pt>
                <c:pt idx="4">
                  <c:v>% reduction in cycle time to ramp IT resources up or down</c:v>
                </c:pt>
                <c:pt idx="5">
                  <c:v>%increase in standardized apps and business processes they support</c:v>
                </c:pt>
                <c:pt idx="6">
                  <c:v>% reduction in IT costs</c:v>
                </c:pt>
              </c:strCache>
            </c:strRef>
          </c:cat>
          <c:val>
            <c:numRef>
              <c:f>Sheet1!$E$2:$E$8</c:f>
              <c:numCache>
                <c:formatCode>0%</c:formatCode>
                <c:ptCount val="7"/>
                <c:pt idx="0">
                  <c:v>0.66</c:v>
                </c:pt>
                <c:pt idx="1">
                  <c:v>0.64</c:v>
                </c:pt>
                <c:pt idx="2">
                  <c:v>0.56999999999999995</c:v>
                </c:pt>
                <c:pt idx="3">
                  <c:v>0.59</c:v>
                </c:pt>
                <c:pt idx="4">
                  <c:v>0.64</c:v>
                </c:pt>
                <c:pt idx="5">
                  <c:v>0.6</c:v>
                </c:pt>
                <c:pt idx="6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1B-48BB-B0DC-F76E38D8EE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2671232"/>
        <c:axId val="39913152"/>
      </c:barChart>
      <c:catAx>
        <c:axId val="19267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9913152"/>
        <c:crosses val="autoZero"/>
        <c:auto val="0"/>
        <c:lblAlgn val="ctr"/>
        <c:lblOffset val="100"/>
        <c:noMultiLvlLbl val="0"/>
      </c:catAx>
      <c:valAx>
        <c:axId val="39913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9267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388607848599934"/>
          <c:y val="0.92327005420755637"/>
          <c:w val="0.55904113632539454"/>
          <c:h val="5.06190209744623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ID = 128; </a:t>
            </a:r>
            <a:r>
              <a:rPr lang="en-IN" dirty="0" err="1"/>
              <a:t>pw</a:t>
            </a:r>
            <a:r>
              <a:rPr lang="en-IN" dirty="0"/>
              <a:t> = 128, r= = 128; b= 256; </a:t>
            </a:r>
            <a:r>
              <a:rPr lang="en-IN" dirty="0" err="1"/>
              <a:t>hmac</a:t>
            </a:r>
            <a:r>
              <a:rPr lang="en-IN" dirty="0"/>
              <a:t> = 2 *</a:t>
            </a:r>
            <a:r>
              <a:rPr lang="en-IN" baseline="0" dirty="0"/>
              <a:t> 256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865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72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g,x,keya</a:t>
            </a:r>
            <a:r>
              <a:rPr lang="fr-FR" sz="1272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Va, m, rand, B, r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46977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6650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displays the login page and prompts the user to enter user’s identity 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Password 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calculates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 and B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r) , where “r” is a random number generated by AS</a:t>
            </a:r>
          </a:p>
          <a:p>
            <a:pPr lvl="0"/>
            <a:endParaRPr lang="en-US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[AS displays the login page and prompts the user to enter user’s identity 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calculates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 and B =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r) , where “r” is a random number generated by AS. B and r are</a:t>
            </a:r>
            <a:r>
              <a:rPr lang="en-US" sz="1272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send to the mobile app.</a:t>
            </a:r>
          </a:p>
          <a:p>
            <a:pPr lvl="0"/>
            <a:r>
              <a:rPr lang="en-US" sz="1272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mobile app when the user presses the login action, he is prompted to enter the password. The app computes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 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</a:t>
            </a:r>
            <a:r>
              <a:rPr lang="en-IN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h(</a:t>
            </a:r>
            <a:r>
              <a:rPr lang="en-IN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PWa</a:t>
            </a:r>
            <a:r>
              <a:rPr lang="en-IN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The app</a:t>
            </a:r>
            <a:r>
              <a:rPr lang="en-IN" sz="1272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computes B’ =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 ||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r) and compares</a:t>
            </a:r>
            <a:r>
              <a:rPr lang="en-US" sz="1272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B’ with B. If they match, the app considers the message from a valid source.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]</a:t>
            </a:r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8664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5023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3652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6283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3100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1.Multiple registrations resulting in multiple</a:t>
            </a:r>
            <a:r>
              <a:rPr lang="en-IN" baseline="0" dirty="0"/>
              <a:t> credentials</a:t>
            </a:r>
          </a:p>
          <a:p>
            <a:r>
              <a:rPr lang="en-IN" baseline="0" dirty="0"/>
              <a:t>2.CSP’s will request customers to store their account information in the cloud and the CSP’s have access to these information. This presents a privacy issue to the customer’s privacy information.</a:t>
            </a:r>
          </a:p>
          <a:p>
            <a:r>
              <a:rPr lang="en-IN" baseline="0" dirty="0"/>
              <a:t>3.Many SLA’s have specified the privacy of the sensitive information, however it is difficult for customers to make sure that the proper rules are enforced. There is a lack of transparency in the Cloud that allows the customer to monitor their own privacy information.</a:t>
            </a:r>
          </a:p>
          <a:p>
            <a:r>
              <a:rPr lang="en-IN" baseline="0" dirty="0"/>
              <a:t>4.When a customer decides to use multiple Cloud services, the customer will have to store his /her password in multiple cloud. The more the cloud service, the customer is subscribing to , the more copy of the user’s information will be. This is a security issue for the customer’s and the CSP’s.</a:t>
            </a:r>
          </a:p>
          <a:p>
            <a:r>
              <a:rPr lang="en-IN" dirty="0"/>
              <a:t>5. The</a:t>
            </a:r>
            <a:r>
              <a:rPr lang="en-IN" baseline="0" dirty="0"/>
              <a:t> multiple copies of the account will lead to multiple authentication processes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B86EE-2C04-47EC-85D8-C6CE09D9397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914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272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 creates a secret file containing V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⊕ rand ,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h(s)), m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Here “rand” is the random number generated by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IdP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“s” is the secret key of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IdP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‘V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is used only during the registration and installation of mobile application. ‘Key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used during the authentication phase and ‘m’ is used during the password change phase. The file is encrypted using password of the user.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88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0150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mobile app computes m’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checks whether it is equal to stored ‘m’. If equal, the mobile app prompts the user to enter the new password ‘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’. Otherwise the “password change“ request is rejected.</a:t>
            </a:r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app calculates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h(s))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 Then the app computes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⊕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US" sz="1272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Key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72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⊕ h(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|| </a:t>
            </a:r>
            <a:r>
              <a:rPr lang="en-US" sz="1272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</a:t>
            </a:r>
            <a:r>
              <a:rPr lang="en-US" sz="1272" kern="1200" baseline="-25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72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72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en-US" sz="127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replaces the existing values in the secret file with the new values.</a:t>
            </a:r>
            <a:endParaRPr lang="en-IN" sz="1272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95439-D9E7-4654-B7F8-08B39B129F3E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130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47800" y="4648200"/>
            <a:ext cx="4114800" cy="3429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</a:t>
            </a:r>
            <a:r>
              <a:rPr lang="en-US" dirty="0" err="1"/>
              <a:t>Daimi</a:t>
            </a:r>
            <a:r>
              <a:rPr lang="en-US" dirty="0"/>
              <a:t> Associate Editors: Guillermo </a:t>
            </a:r>
            <a:r>
              <a:rPr lang="en-US" dirty="0" err="1"/>
              <a:t>Francia</a:t>
            </a:r>
            <a:r>
              <a:rPr lang="en-US" dirty="0"/>
              <a:t>, </a:t>
            </a:r>
            <a:r>
              <a:rPr lang="en-US" dirty="0" err="1"/>
              <a:t>Levent</a:t>
            </a:r>
            <a:r>
              <a:rPr lang="en-US" dirty="0"/>
              <a:t> </a:t>
            </a:r>
            <a:r>
              <a:rPr lang="en-US" dirty="0" err="1"/>
              <a:t>Ertaul</a:t>
            </a:r>
            <a:r>
              <a:rPr lang="en-US" dirty="0"/>
              <a:t>, Luis H. </a:t>
            </a:r>
            <a:r>
              <a:rPr lang="en-US" dirty="0" err="1"/>
              <a:t>Encinas</a:t>
            </a:r>
            <a:r>
              <a:rPr lang="en-US" dirty="0"/>
              <a:t>, </a:t>
            </a:r>
            <a:r>
              <a:rPr lang="en-US" dirty="0" err="1"/>
              <a:t>Eman</a:t>
            </a:r>
            <a:r>
              <a:rPr lang="en-US" dirty="0"/>
              <a:t> El-Sheikh Published by Springer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83680" y="6377940"/>
            <a:ext cx="2103120" cy="276999"/>
          </a:xfrm>
        </p:spPr>
        <p:txBody>
          <a:bodyPr/>
          <a:lstStyle/>
          <a:p>
            <a:fld id="{2388D8D1-915C-4D32-9294-9A48F621460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8551420" y="2662079"/>
            <a:ext cx="438262" cy="365760"/>
          </a:xfrm>
        </p:spPr>
        <p:txBody>
          <a:bodyPr vert="wordArtVert"/>
          <a:lstStyle>
            <a:lvl1pPr>
              <a:defRPr sz="2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3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"/>
            <a:ext cx="9144000" cy="2362199"/>
          </a:xfrm>
        </p:spPr>
        <p:txBody>
          <a:bodyPr/>
          <a:lstStyle/>
          <a:p>
            <a:pPr algn="ctr" rtl="0"/>
            <a:r>
              <a:rPr lang="en-US" dirty="0">
                <a:solidFill>
                  <a:srgbClr val="FF0000"/>
                </a:solidFill>
              </a:rPr>
              <a:t>Chapter 14: </a:t>
            </a:r>
            <a:r>
              <a:rPr lang="en-IN" dirty="0">
                <a:solidFill>
                  <a:srgbClr val="FF0000"/>
                </a:solidFill>
              </a:rPr>
              <a:t>A Strong Single Sign-on User Authentication Scheme Using Mobile Token without Verifier Table for Cloud Based Services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3442433"/>
            <a:ext cx="3397250" cy="21354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0" y="5587372"/>
            <a:ext cx="9144000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smtClean="0">
                <a:solidFill>
                  <a:srgbClr val="FF0000"/>
                </a:solidFill>
              </a:rPr>
              <a:t>Springer</a:t>
            </a:r>
          </a:p>
          <a:p>
            <a:endParaRPr lang="en-US" sz="1600" smtClean="0">
              <a:solidFill>
                <a:srgbClr val="FF0000"/>
              </a:solidFill>
            </a:endParaRPr>
          </a:p>
          <a:p>
            <a:r>
              <a:rPr lang="en-US" sz="160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smtClean="0">
                <a:solidFill>
                  <a:srgbClr val="FF0000"/>
                </a:solidFill>
              </a:rPr>
              <a:t>Associate Editors: Guillermo Francia, Levent Ertaul, Luis Hernández</a:t>
            </a:r>
            <a:r>
              <a:rPr lang="en-US" sz="1600" smtClean="0"/>
              <a:t> </a:t>
            </a:r>
            <a:r>
              <a:rPr lang="en-US" sz="1600" smtClean="0">
                <a:solidFill>
                  <a:srgbClr val="FF0000"/>
                </a:solidFill>
              </a:rPr>
              <a:t> Encinas, Eman El-Sheikh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0" y="213360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Sumitra Binu</a:t>
            </a:r>
            <a:r>
              <a:rPr lang="en-US" sz="2000" baseline="30000" dirty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Mohammed </a:t>
            </a:r>
            <a:r>
              <a:rPr lang="en-US" sz="2000" dirty="0" smtClean="0">
                <a:solidFill>
                  <a:schemeClr val="bg1"/>
                </a:solidFill>
              </a:rPr>
              <a:t>Misbahuddin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and </a:t>
            </a:r>
            <a:r>
              <a:rPr lang="en-US" sz="2000" dirty="0" err="1">
                <a:solidFill>
                  <a:schemeClr val="bg1"/>
                </a:solidFill>
              </a:rPr>
              <a:t>Pethuru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Raj</a:t>
            </a:r>
            <a:r>
              <a:rPr lang="en-US" sz="2000" baseline="30000" dirty="0" smtClean="0">
                <a:solidFill>
                  <a:schemeClr val="bg1"/>
                </a:solidFill>
              </a:rPr>
              <a:t>3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Christ University, Bangalore</a:t>
            </a:r>
            <a:r>
              <a:rPr lang="en-US" dirty="0">
                <a:solidFill>
                  <a:schemeClr val="bg1"/>
                </a:solidFill>
              </a:rPr>
              <a:t>, India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C-DAC</a:t>
            </a:r>
            <a:r>
              <a:rPr lang="en-US" dirty="0">
                <a:solidFill>
                  <a:schemeClr val="bg1"/>
                </a:solidFill>
              </a:rPr>
              <a:t>, Electronic City, </a:t>
            </a:r>
            <a:r>
              <a:rPr lang="en-US" dirty="0" smtClean="0">
                <a:solidFill>
                  <a:schemeClr val="bg1"/>
                </a:solidFill>
              </a:rPr>
              <a:t>Bangalore</a:t>
            </a:r>
            <a:r>
              <a:rPr lang="en-US" dirty="0" smtClean="0">
                <a:solidFill>
                  <a:schemeClr val="bg1"/>
                </a:solidFill>
              </a:rPr>
              <a:t>, India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BM </a:t>
            </a:r>
            <a:r>
              <a:rPr lang="en-US" dirty="0">
                <a:solidFill>
                  <a:schemeClr val="bg1"/>
                </a:solidFill>
              </a:rPr>
              <a:t>India Pvt. Ltd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>
                <a:solidFill>
                  <a:schemeClr val="bg1"/>
                </a:solidFill>
              </a:rPr>
              <a:t> , Bangalore, India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2-Factor Authentication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918360"/>
            <a:ext cx="6686550" cy="3505926"/>
          </a:xfrm>
        </p:spPr>
        <p:txBody>
          <a:bodyPr>
            <a:normAutofit/>
          </a:bodyPr>
          <a:lstStyle/>
          <a:p>
            <a:r>
              <a:rPr lang="en-IN" sz="1742" dirty="0">
                <a:latin typeface="Arial" panose="020B0604020202020204" pitchFamily="34" charset="0"/>
                <a:cs typeface="Arial" panose="020B0604020202020204" pitchFamily="34" charset="0"/>
              </a:rPr>
              <a:t>Phases of the protocol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742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Phase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742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Login &amp; Authentication Phase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742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Password Change Phase</a:t>
            </a:r>
          </a:p>
          <a:p>
            <a:r>
              <a:rPr lang="en-IN" sz="1742" dirty="0">
                <a:latin typeface="Arial" panose="020B0604020202020204" pitchFamily="34" charset="0"/>
                <a:cs typeface="Arial" panose="020B0604020202020204" pitchFamily="34" charset="0"/>
              </a:rPr>
              <a:t>Authentication Factors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742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Password (Knowledge Factor)</a:t>
            </a:r>
          </a:p>
          <a:p>
            <a:pPr marL="628655" lvl="1" indent="-285750">
              <a:buFont typeface="Wingdings" panose="05000000000000000000" pitchFamily="2" charset="2"/>
              <a:buChar char="q"/>
            </a:pPr>
            <a:endParaRPr lang="en-IN" sz="174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742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Mobile-token (Possession factor)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10</a:t>
            </a:fld>
            <a:endParaRPr lang="en-IN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856" y="2990688"/>
            <a:ext cx="1195851" cy="529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3633354"/>
            <a:ext cx="484893" cy="843317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7099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683766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Works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095931"/>
              </p:ext>
            </p:extLst>
          </p:nvPr>
        </p:nvGraphicFramePr>
        <p:xfrm>
          <a:off x="1251023" y="1131417"/>
          <a:ext cx="7631328" cy="4017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9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67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486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6497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By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Limitations</a:t>
                      </a: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7234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Hao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Susceptible to Denial-of-Service Attack, Password Change phase requires communication with server</a:t>
                      </a: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7234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Choudhary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 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Susceptible to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masquerade user attack, OOB attack, Flaw in Password change phase</a:t>
                      </a:r>
                      <a:endParaRPr lang="en-IN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2672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Jaidhar</a:t>
                      </a:r>
                      <a:endParaRPr lang="en-IN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pertaining to t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ickets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their validity period maintained in smart cards. This require reissuing of smart cards on expiry of the tickets.</a:t>
                      </a:r>
                      <a:endParaRPr lang="en-IN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7234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Sanjeet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One time token send to email-id which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require logging into two accounts during authentication phase</a:t>
                      </a:r>
                      <a:endParaRPr lang="en-IN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7234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 Dodson et al.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Requires a pre-shared secret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key maintained by the server for each user</a:t>
                      </a:r>
                      <a:endParaRPr lang="en-IN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6635"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Rui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Jiang</a:t>
                      </a:r>
                    </a:p>
                  </a:txBody>
                  <a:tcPr marL="66359" marR="66359" marT="33180" marB="331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Stolen verifier</a:t>
                      </a:r>
                      <a:r>
                        <a:rPr lang="en-IN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attack, </a:t>
                      </a:r>
                      <a:r>
                        <a:rPr lang="en-IN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synchronization problem</a:t>
                      </a:r>
                    </a:p>
                  </a:txBody>
                  <a:tcPr marL="66359" marR="66359" marT="33180" marB="3318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B26B-106B-4758-87C7-CC3BE990E767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11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1379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12</a:t>
            </a:fld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747" y="1305909"/>
            <a:ext cx="484893" cy="8433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227099" y="242985"/>
            <a:ext cx="4502979" cy="4684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Phase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77564" y="1153307"/>
            <a:ext cx="1201889" cy="1127943"/>
            <a:chOff x="1559003" y="557457"/>
            <a:chExt cx="2022532" cy="19464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716" y="557457"/>
              <a:ext cx="1602819" cy="1946451"/>
            </a:xfrm>
            <a:prstGeom prst="rect">
              <a:avLst/>
            </a:prstGeom>
          </p:spPr>
        </p:pic>
        <p:sp>
          <p:nvSpPr>
            <p:cNvPr id="12" name="AutoShape 67"/>
            <p:cNvSpPr>
              <a:spLocks noChangeArrowheads="1"/>
            </p:cNvSpPr>
            <p:nvPr/>
          </p:nvSpPr>
          <p:spPr bwMode="auto">
            <a:xfrm>
              <a:off x="1559003" y="666464"/>
              <a:ext cx="1380455" cy="411037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  <a:softEdge rad="31750"/>
            </a:effectLst>
            <a:extLst/>
          </p:spPr>
          <p:txBody>
            <a:bodyPr wrap="none" lIns="68573" tIns="0" rIns="68573" bIns="0" anchorCtr="1"/>
            <a:lstStyle>
              <a:lvl1pPr defTabSz="912813">
                <a:spcBef>
                  <a:spcPct val="20000"/>
                </a:spcBef>
                <a:buClr>
                  <a:srgbClr val="A17F4C"/>
                </a:buClr>
                <a:buChar char="•"/>
                <a:defRPr sz="2800" b="1">
                  <a:solidFill>
                    <a:srgbClr val="141E4E"/>
                  </a:solidFill>
                  <a:latin typeface="Tw Cen MT" panose="020B0602020104020603" pitchFamily="34" charset="0"/>
                </a:defRPr>
              </a:lvl1pPr>
              <a:lvl2pPr marL="1092200" indent="-588963" defTabSz="912813">
                <a:lnSpc>
                  <a:spcPct val="90000"/>
                </a:lnSpc>
                <a:spcBef>
                  <a:spcPct val="20000"/>
                </a:spcBef>
                <a:buClr>
                  <a:srgbClr val="A17F4C"/>
                </a:buClr>
                <a:buSzPct val="75000"/>
                <a:buChar char="•"/>
                <a:defRPr sz="2400">
                  <a:solidFill>
                    <a:srgbClr val="141E4E"/>
                  </a:solidFill>
                  <a:latin typeface="Tw Cen MT" panose="020B0602020104020603" pitchFamily="34" charset="0"/>
                </a:defRPr>
              </a:lvl2pPr>
              <a:lvl3pPr marL="912813" indent="-503238" defTabSz="912813">
                <a:spcBef>
                  <a:spcPct val="20000"/>
                </a:spcBef>
                <a:buSzPct val="75000"/>
                <a:buChar char="–"/>
                <a:defRPr sz="2000">
                  <a:solidFill>
                    <a:srgbClr val="141E4E"/>
                  </a:solidFill>
                  <a:latin typeface="Tw Cen MT" panose="020B0602020104020603" pitchFamily="34" charset="0"/>
                </a:defRPr>
              </a:lvl3pPr>
              <a:lvl4pPr marL="1931988" indent="-420688" defTabSz="912813">
                <a:spcBef>
                  <a:spcPct val="20000"/>
                </a:spcBef>
                <a:buSzPct val="60000"/>
                <a:buFont typeface="Times" panose="02020603050405020304" pitchFamily="18" charset="0"/>
                <a:buChar char="•"/>
                <a:defRPr>
                  <a:solidFill>
                    <a:srgbClr val="141E4E"/>
                  </a:solidFill>
                  <a:latin typeface="Tw Cen MT" panose="020B0602020104020603" pitchFamily="34" charset="0"/>
                </a:defRPr>
              </a:lvl4pPr>
              <a:lvl5pPr marL="2433638" indent="-417513" defTabSz="912813">
                <a:spcBef>
                  <a:spcPct val="20000"/>
                </a:spcBef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5pPr>
              <a:lvl6pPr marL="28908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6pPr>
              <a:lvl7pPr marL="33480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7pPr>
              <a:lvl8pPr marL="38052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8pPr>
              <a:lvl9pPr marL="42624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386" dirty="0">
                  <a:solidFill>
                    <a:srgbClr val="FF0000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User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718" y="1207623"/>
            <a:ext cx="847532" cy="101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67" y="1136804"/>
            <a:ext cx="607508" cy="10901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6905" y="1172577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65" y="1136804"/>
            <a:ext cx="570358" cy="10897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6257" y="1136804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95536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42485" y="2045762"/>
            <a:ext cx="48468" cy="385247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54595" y="2109719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47938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34016" y="2127821"/>
            <a:ext cx="0" cy="216843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95536" y="2230790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86233" y="2007184"/>
            <a:ext cx="220383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Submits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623324" y="2226543"/>
            <a:ext cx="1458086" cy="450715"/>
            <a:chOff x="2133599" y="2133600"/>
            <a:chExt cx="2667001" cy="4680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730078" y="2252877"/>
            <a:ext cx="1442078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V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 using S, rand 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67244" y="2703591"/>
            <a:ext cx="1442078" cy="62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 V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 and encrypt by PBE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680234" y="2734459"/>
            <a:ext cx="1401176" cy="450715"/>
            <a:chOff x="2133599" y="2133600"/>
            <a:chExt cx="2667001" cy="4680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7677376" y="3271247"/>
            <a:ext cx="1309044" cy="351232"/>
            <a:chOff x="2133599" y="2133600"/>
            <a:chExt cx="2667001" cy="4680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7690365" y="3231336"/>
            <a:ext cx="1511836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QR Code with rand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102461" y="3636467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542484" y="3396933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download Mobile App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127729" y="3818420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197899" y="363577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  Account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106324" y="3989844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179252" y="3812466"/>
            <a:ext cx="1259485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453895" y="3989845"/>
            <a:ext cx="408608" cy="216573"/>
            <a:chOff x="2133599" y="2133600"/>
            <a:chExt cx="2667001" cy="4680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3435839" y="3960724"/>
            <a:ext cx="60740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PBD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lowchart: Decision 58"/>
          <p:cNvSpPr/>
          <p:nvPr/>
        </p:nvSpPr>
        <p:spPr>
          <a:xfrm>
            <a:off x="2672577" y="4282192"/>
            <a:ext cx="1506708" cy="572927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Decryption Successful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2511304" y="4568656"/>
            <a:ext cx="224426" cy="216283"/>
            <a:chOff x="3321264" y="4078950"/>
            <a:chExt cx="900000" cy="188250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2523643" y="434311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075095" y="4756066"/>
            <a:ext cx="980587" cy="324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 Session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3447334" y="4811001"/>
            <a:ext cx="17858" cy="143226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102461" y="5365528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106400" y="5148058"/>
            <a:ext cx="231681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Scan QR Code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2095536" y="5567215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600569" y="5321522"/>
            <a:ext cx="2188574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Scans QR Code to get rand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lowchart: Decision 71"/>
          <p:cNvSpPr/>
          <p:nvPr/>
        </p:nvSpPr>
        <p:spPr>
          <a:xfrm>
            <a:off x="2753737" y="5620716"/>
            <a:ext cx="1370305" cy="251849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6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1016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IN" sz="1016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707639" y="5859263"/>
            <a:ext cx="786756" cy="2799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16" dirty="0">
                <a:solidFill>
                  <a:srgbClr val="FF0000"/>
                </a:solidFill>
                <a:latin typeface="Gill Sans MT" panose="020B0502020104020203" pitchFamily="34" charset="0"/>
                <a:cs typeface="Segoe UI Semibold" panose="020B0702040204020203" pitchFamily="34" charset="0"/>
              </a:rPr>
              <a:t>Terminate</a:t>
            </a:r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4043241" y="5708902"/>
            <a:ext cx="330474" cy="181364"/>
            <a:chOff x="6096000" y="4070385"/>
            <a:chExt cx="455377" cy="249911"/>
          </a:xfrm>
        </p:grpSpPr>
        <p:cxnSp>
          <p:nvCxnSpPr>
            <p:cNvPr id="76" name="Straight Arrow Connector 75"/>
            <p:cNvCxnSpPr/>
            <p:nvPr/>
          </p:nvCxnSpPr>
          <p:spPr>
            <a:xfrm>
              <a:off x="6551377" y="4070385"/>
              <a:ext cx="0" cy="24991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096000" y="4083492"/>
              <a:ext cx="455377" cy="37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4120710" y="553838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592070" y="5551690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Times New Roman" panose="02020603050405020304" pitchFamily="18" charset="0"/>
              </a:rPr>
              <a:t>Y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2101604" y="6139218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093938" y="5924969"/>
            <a:ext cx="1578953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Success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38737" y="4869407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86" name="AutoShape 67"/>
          <p:cNvSpPr>
            <a:spLocks noChangeArrowheads="1"/>
          </p:cNvSpPr>
          <p:nvPr/>
        </p:nvSpPr>
        <p:spPr bwMode="auto">
          <a:xfrm>
            <a:off x="3919243" y="1177013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Browse</a:t>
            </a:r>
            <a:r>
              <a:rPr lang="en-US" altLang="en-US" sz="1451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</a:t>
            </a:r>
          </a:p>
        </p:txBody>
      </p:sp>
      <p:sp>
        <p:nvSpPr>
          <p:cNvPr id="87" name="AutoShape 67"/>
          <p:cNvSpPr>
            <a:spLocks noChangeArrowheads="1"/>
          </p:cNvSpPr>
          <p:nvPr/>
        </p:nvSpPr>
        <p:spPr bwMode="auto">
          <a:xfrm>
            <a:off x="2448934" y="1249226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Mobile</a:t>
            </a:r>
            <a:endParaRPr lang="en-US" altLang="en-US" sz="1451" b="0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2623517" y="5737183"/>
            <a:ext cx="224426" cy="216283"/>
            <a:chOff x="3321264" y="4078950"/>
            <a:chExt cx="900000" cy="188250"/>
          </a:xfrm>
        </p:grpSpPr>
        <p:cxnSp>
          <p:nvCxnSpPr>
            <p:cNvPr id="89" name="Straight Connector 88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7328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5" grpId="0"/>
      <p:bldP spid="30" grpId="0"/>
      <p:bldP spid="31" grpId="0"/>
      <p:bldP spid="45" grpId="0"/>
      <p:bldP spid="47" grpId="0"/>
      <p:bldP spid="49" grpId="0"/>
      <p:bldP spid="52" grpId="0"/>
      <p:bldP spid="57" grpId="0"/>
      <p:bldP spid="59" grpId="0" animBg="1"/>
      <p:bldP spid="63" grpId="0"/>
      <p:bldP spid="64" grpId="0" animBg="1"/>
      <p:bldP spid="69" grpId="0"/>
      <p:bldP spid="71" grpId="0"/>
      <p:bldP spid="72" grpId="0" animBg="1"/>
      <p:bldP spid="73" grpId="0" animBg="1"/>
      <p:bldP spid="78" grpId="0"/>
      <p:bldP spid="82" grpId="0"/>
      <p:bldP spid="84" grpId="0"/>
      <p:bldP spid="85" grpId="0"/>
      <p:bldP spid="86" grpId="0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13</a:t>
            </a:fld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747" y="1083505"/>
            <a:ext cx="484893" cy="8433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67563" y="212810"/>
            <a:ext cx="6223337" cy="4684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3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Login &amp; Authentication Phase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77564" y="930903"/>
            <a:ext cx="1201889" cy="1127943"/>
            <a:chOff x="1559003" y="557457"/>
            <a:chExt cx="2022532" cy="19464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716" y="557457"/>
              <a:ext cx="1602819" cy="1946451"/>
            </a:xfrm>
            <a:prstGeom prst="rect">
              <a:avLst/>
            </a:prstGeom>
          </p:spPr>
        </p:pic>
        <p:sp>
          <p:nvSpPr>
            <p:cNvPr id="12" name="AutoShape 67"/>
            <p:cNvSpPr>
              <a:spLocks noChangeArrowheads="1"/>
            </p:cNvSpPr>
            <p:nvPr/>
          </p:nvSpPr>
          <p:spPr bwMode="auto">
            <a:xfrm>
              <a:off x="1559003" y="666464"/>
              <a:ext cx="1380455" cy="411037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  <a:softEdge rad="31750"/>
            </a:effectLst>
            <a:extLst/>
          </p:spPr>
          <p:txBody>
            <a:bodyPr wrap="none" lIns="68573" tIns="0" rIns="68573" bIns="0" anchorCtr="1"/>
            <a:lstStyle>
              <a:lvl1pPr defTabSz="912813">
                <a:spcBef>
                  <a:spcPct val="20000"/>
                </a:spcBef>
                <a:buClr>
                  <a:srgbClr val="A17F4C"/>
                </a:buClr>
                <a:buChar char="•"/>
                <a:defRPr sz="2800" b="1">
                  <a:solidFill>
                    <a:srgbClr val="141E4E"/>
                  </a:solidFill>
                  <a:latin typeface="Tw Cen MT" panose="020B0602020104020603" pitchFamily="34" charset="0"/>
                </a:defRPr>
              </a:lvl1pPr>
              <a:lvl2pPr marL="1092200" indent="-588963" defTabSz="912813">
                <a:lnSpc>
                  <a:spcPct val="90000"/>
                </a:lnSpc>
                <a:spcBef>
                  <a:spcPct val="20000"/>
                </a:spcBef>
                <a:buClr>
                  <a:srgbClr val="A17F4C"/>
                </a:buClr>
                <a:buSzPct val="75000"/>
                <a:buChar char="•"/>
                <a:defRPr sz="2400">
                  <a:solidFill>
                    <a:srgbClr val="141E4E"/>
                  </a:solidFill>
                  <a:latin typeface="Tw Cen MT" panose="020B0602020104020603" pitchFamily="34" charset="0"/>
                </a:defRPr>
              </a:lvl2pPr>
              <a:lvl3pPr marL="912813" indent="-503238" defTabSz="912813">
                <a:spcBef>
                  <a:spcPct val="20000"/>
                </a:spcBef>
                <a:buSzPct val="75000"/>
                <a:buChar char="–"/>
                <a:defRPr sz="2000">
                  <a:solidFill>
                    <a:srgbClr val="141E4E"/>
                  </a:solidFill>
                  <a:latin typeface="Tw Cen MT" panose="020B0602020104020603" pitchFamily="34" charset="0"/>
                </a:defRPr>
              </a:lvl3pPr>
              <a:lvl4pPr marL="1931988" indent="-420688" defTabSz="912813">
                <a:spcBef>
                  <a:spcPct val="20000"/>
                </a:spcBef>
                <a:buSzPct val="60000"/>
                <a:buFont typeface="Times" panose="02020603050405020304" pitchFamily="18" charset="0"/>
                <a:buChar char="•"/>
                <a:defRPr>
                  <a:solidFill>
                    <a:srgbClr val="141E4E"/>
                  </a:solidFill>
                  <a:latin typeface="Tw Cen MT" panose="020B0602020104020603" pitchFamily="34" charset="0"/>
                </a:defRPr>
              </a:lvl4pPr>
              <a:lvl5pPr marL="2433638" indent="-417513" defTabSz="912813">
                <a:spcBef>
                  <a:spcPct val="20000"/>
                </a:spcBef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5pPr>
              <a:lvl6pPr marL="28908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6pPr>
              <a:lvl7pPr marL="33480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7pPr>
              <a:lvl8pPr marL="38052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8pPr>
              <a:lvl9pPr marL="42624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386" dirty="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User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718" y="985219"/>
            <a:ext cx="847532" cy="101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67" y="914400"/>
            <a:ext cx="607508" cy="10901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6905" y="950173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65" y="914400"/>
            <a:ext cx="570358" cy="10897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6257" y="914400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95536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42484" y="2045763"/>
            <a:ext cx="0" cy="418011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54595" y="2109719"/>
            <a:ext cx="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47939" y="2127821"/>
            <a:ext cx="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34016" y="2127821"/>
            <a:ext cx="0" cy="216843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95536" y="2230790"/>
            <a:ext cx="3840484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57179" y="2005968"/>
            <a:ext cx="220383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Requests for Service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39584" y="2980634"/>
            <a:ext cx="175810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Generate r, challenge B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624724" y="2989605"/>
            <a:ext cx="1486681" cy="317914"/>
            <a:chOff x="2133599" y="2133600"/>
            <a:chExt cx="2667001" cy="4680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Arrow Connector 45"/>
          <p:cNvCxnSpPr/>
          <p:nvPr/>
        </p:nvCxnSpPr>
        <p:spPr>
          <a:xfrm>
            <a:off x="2112592" y="3259733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87755" y="303252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Sends r, B via a secure channel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114921" y="3550147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103215" y="334929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Selects “Login” Action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434017" y="3567939"/>
            <a:ext cx="961681" cy="182937"/>
            <a:chOff x="2133599" y="2133600"/>
            <a:chExt cx="2667001" cy="4680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3482801" y="3542780"/>
            <a:ext cx="113699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Retrieves r, B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lowchart: Decision 58"/>
          <p:cNvSpPr/>
          <p:nvPr/>
        </p:nvSpPr>
        <p:spPr>
          <a:xfrm>
            <a:off x="2876964" y="4304232"/>
            <a:ext cx="1090457" cy="272470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6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B =B’</a:t>
            </a:r>
            <a:endParaRPr lang="en-IN" sz="1016" baseline="30000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 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2676334" y="4428608"/>
            <a:ext cx="224426" cy="216283"/>
            <a:chOff x="3321264" y="4078950"/>
            <a:chExt cx="900000" cy="188250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2719295" y="4194234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238924" y="4637498"/>
            <a:ext cx="827640" cy="324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  <a:cs typeface="Segoe UI Semibold" panose="020B0702040204020203" pitchFamily="34" charset="0"/>
              </a:rPr>
              <a:t>Terminate Session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3435942" y="4542375"/>
            <a:ext cx="0" cy="167204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384221" y="5821656"/>
            <a:ext cx="213233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Granted or Denied Access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06198" y="457988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86" name="AutoShape 67"/>
          <p:cNvSpPr>
            <a:spLocks noChangeArrowheads="1"/>
          </p:cNvSpPr>
          <p:nvPr/>
        </p:nvSpPr>
        <p:spPr bwMode="auto">
          <a:xfrm>
            <a:off x="3919243" y="954609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Browse</a:t>
            </a:r>
            <a:r>
              <a:rPr lang="en-US" altLang="en-US" sz="1451" b="0" dirty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</a:t>
            </a:r>
          </a:p>
        </p:txBody>
      </p:sp>
      <p:sp>
        <p:nvSpPr>
          <p:cNvPr id="87" name="AutoShape 67"/>
          <p:cNvSpPr>
            <a:spLocks noChangeArrowheads="1"/>
          </p:cNvSpPr>
          <p:nvPr/>
        </p:nvSpPr>
        <p:spPr bwMode="auto">
          <a:xfrm>
            <a:off x="2464475" y="986308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Mobile</a:t>
            </a:r>
            <a:endParaRPr lang="en-US" altLang="en-US" sz="1451" b="0" dirty="0">
              <a:solidFill>
                <a:schemeClr val="bg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5959358" y="2255760"/>
            <a:ext cx="1317702" cy="405945"/>
            <a:chOff x="2133599" y="2133600"/>
            <a:chExt cx="2667001" cy="468000"/>
          </a:xfrm>
        </p:grpSpPr>
        <p:cxnSp>
          <p:nvCxnSpPr>
            <p:cNvPr id="79" name="Straight Connector 78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4299258" y="2237655"/>
            <a:ext cx="1680143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authentication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request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54594" y="2238633"/>
            <a:ext cx="2203834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Request to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authenticating 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4542484" y="2655209"/>
            <a:ext cx="1436916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546655" y="2874224"/>
            <a:ext cx="3108963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670136" y="2677094"/>
            <a:ext cx="249025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Request to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418802" y="3946078"/>
            <a:ext cx="97096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Segoe UI Semibold" panose="020B0702040204020203" pitchFamily="34" charset="0"/>
              </a:rPr>
              <a:t>Computes B’</a:t>
            </a:r>
            <a:endParaRPr lang="en-IN" sz="1161" baseline="30000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3423248" y="4837519"/>
            <a:ext cx="423237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325564" y="4611112"/>
            <a:ext cx="2215833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K= HMAC(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,B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7672967" y="4981457"/>
            <a:ext cx="1165639" cy="388768"/>
            <a:chOff x="2133599" y="2133600"/>
            <a:chExt cx="2667001" cy="468000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/>
          <p:cNvSpPr txBox="1"/>
          <p:nvPr/>
        </p:nvSpPr>
        <p:spPr>
          <a:xfrm>
            <a:off x="7666387" y="4949966"/>
            <a:ext cx="1445018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Computes K’ and compares with K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4546655" y="5698809"/>
            <a:ext cx="310896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755432" y="5502554"/>
            <a:ext cx="274844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Token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4568610" y="5898232"/>
            <a:ext cx="141079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639828" y="5698809"/>
            <a:ext cx="274844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Redirected SAML Token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2069410" y="6045050"/>
            <a:ext cx="3866610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2067563" y="3023442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401536" y="277774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enter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7669852" y="5424105"/>
            <a:ext cx="1474149" cy="274703"/>
            <a:chOff x="2133599" y="2133600"/>
            <a:chExt cx="2667001" cy="468000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Box 124"/>
          <p:cNvSpPr txBox="1"/>
          <p:nvPr/>
        </p:nvSpPr>
        <p:spPr>
          <a:xfrm>
            <a:off x="7314199" y="5459393"/>
            <a:ext cx="182980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Generate SAML token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3425680" y="3979634"/>
            <a:ext cx="875618" cy="224681"/>
            <a:chOff x="2133599" y="2133600"/>
            <a:chExt cx="2667001" cy="468000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9639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5" grpId="0"/>
      <p:bldP spid="30" grpId="0"/>
      <p:bldP spid="47" grpId="0"/>
      <p:bldP spid="49" grpId="0"/>
      <p:bldP spid="57" grpId="0"/>
      <p:bldP spid="59" grpId="0" animBg="1"/>
      <p:bldP spid="63" grpId="0"/>
      <p:bldP spid="64" grpId="0" animBg="1"/>
      <p:bldP spid="84" grpId="0"/>
      <p:bldP spid="85" grpId="0"/>
      <p:bldP spid="86" grpId="0"/>
      <p:bldP spid="87" grpId="0"/>
      <p:bldP spid="91" grpId="0"/>
      <p:bldP spid="92" grpId="0"/>
      <p:bldP spid="95" grpId="0"/>
      <p:bldP spid="96" grpId="0"/>
      <p:bldP spid="103" grpId="0"/>
      <p:bldP spid="113" grpId="0"/>
      <p:bldP spid="115" grpId="0"/>
      <p:bldP spid="117" grpId="0"/>
      <p:bldP spid="120" grpId="0"/>
      <p:bldP spid="1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973" y="123790"/>
            <a:ext cx="5993494" cy="468419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Password Change Phase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0AC4-45C7-497D-A785-9A6757BA6FD0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14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2155521" y="2365868"/>
            <a:ext cx="0" cy="3551611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95474" y="2077125"/>
            <a:ext cx="0" cy="914547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55522" y="2885740"/>
            <a:ext cx="4180118" cy="0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155522" y="3846793"/>
            <a:ext cx="3184324" cy="6132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3759" y="2605938"/>
            <a:ext cx="273979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Submits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P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18902" y="2745978"/>
            <a:ext cx="231869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mobile-app Checks Password</a:t>
            </a:r>
            <a:endParaRPr lang="en-IN" sz="116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82364" y="3552791"/>
            <a:ext cx="259482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New Password</a:t>
            </a:r>
            <a:endParaRPr lang="en-IN" sz="116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lowchart: Decision 22"/>
          <p:cNvSpPr/>
          <p:nvPr/>
        </p:nvSpPr>
        <p:spPr>
          <a:xfrm>
            <a:off x="5361797" y="3354056"/>
            <a:ext cx="1674892" cy="387506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277189" y="3549717"/>
            <a:ext cx="282823" cy="297075"/>
            <a:chOff x="3321264" y="4078950"/>
            <a:chExt cx="900000" cy="188250"/>
          </a:xfrm>
        </p:grpSpPr>
        <p:cxnSp>
          <p:nvCxnSpPr>
            <p:cNvPr id="26" name="Straight Connector 25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 flipH="1">
            <a:off x="6293438" y="3741562"/>
            <a:ext cx="4888" cy="2229152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55522" y="4312648"/>
            <a:ext cx="4163380" cy="27477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02530" y="4094432"/>
            <a:ext cx="259482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Password</a:t>
            </a:r>
          </a:p>
        </p:txBody>
      </p:sp>
      <p:sp>
        <p:nvSpPr>
          <p:cNvPr id="33" name="TextBox 14"/>
          <p:cNvSpPr txBox="1">
            <a:spLocks noChangeArrowheads="1"/>
          </p:cNvSpPr>
          <p:nvPr/>
        </p:nvSpPr>
        <p:spPr bwMode="auto">
          <a:xfrm>
            <a:off x="6382146" y="4431016"/>
            <a:ext cx="2771847" cy="62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mobile-app uses new password to compute the new  values of parameters stored in the mobile-token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296524" y="4375728"/>
            <a:ext cx="2761854" cy="658356"/>
            <a:chOff x="2133599" y="2133600"/>
            <a:chExt cx="2667001" cy="4680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/>
          <p:cNvCxnSpPr/>
          <p:nvPr/>
        </p:nvCxnSpPr>
        <p:spPr>
          <a:xfrm>
            <a:off x="2136762" y="5762591"/>
            <a:ext cx="4153993" cy="0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6275468" y="5248197"/>
            <a:ext cx="2761854" cy="438570"/>
            <a:chOff x="2133599" y="2133600"/>
            <a:chExt cx="2667001" cy="4680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/>
          <p:nvPr/>
        </p:nvSpPr>
        <p:spPr>
          <a:xfrm>
            <a:off x="6363387" y="5216699"/>
            <a:ext cx="2738152" cy="449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61" dirty="0">
                <a:latin typeface="Gill Sans MT" panose="020B0502020104020203" pitchFamily="34" charset="0"/>
                <a:cs typeface="Segoe UI Semibold" panose="020B0702040204020203" pitchFamily="34" charset="0"/>
              </a:rPr>
              <a:t>mobile-app replaces existing values with the new  values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52790" y="5490917"/>
            <a:ext cx="28335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Segoe UI Semibold" panose="020B0702040204020203" pitchFamily="34" charset="0"/>
              </a:rPr>
              <a:t>Password Updated Successfully</a:t>
            </a:r>
            <a:endParaRPr lang="en-IN" sz="1161" baseline="-25000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1743" y="3319966"/>
            <a:ext cx="1781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7027135" y="3526444"/>
            <a:ext cx="330474" cy="181364"/>
            <a:chOff x="6096000" y="4070385"/>
            <a:chExt cx="455377" cy="249911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6551377" y="4070385"/>
              <a:ext cx="0" cy="24991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096000" y="4083492"/>
              <a:ext cx="455377" cy="370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5302856" y="3368707"/>
            <a:ext cx="1781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803364" y="3697916"/>
            <a:ext cx="1349770" cy="350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 Session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88" y="1143724"/>
            <a:ext cx="1279509" cy="1457926"/>
          </a:xfrm>
          <a:prstGeom prst="rect">
            <a:avLst/>
          </a:prstGeom>
        </p:spPr>
      </p:pic>
      <p:sp>
        <p:nvSpPr>
          <p:cNvPr id="53" name="AutoShape 67"/>
          <p:cNvSpPr>
            <a:spLocks noChangeArrowheads="1"/>
          </p:cNvSpPr>
          <p:nvPr/>
        </p:nvSpPr>
        <p:spPr bwMode="auto">
          <a:xfrm>
            <a:off x="1209926" y="1143725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5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User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629" y="2980245"/>
            <a:ext cx="1195851" cy="207373"/>
          </a:xfrm>
          <a:prstGeom prst="rect">
            <a:avLst/>
          </a:prstGeom>
        </p:spPr>
      </p:pic>
      <p:cxnSp>
        <p:nvCxnSpPr>
          <p:cNvPr id="55" name="Straight Connector 54"/>
          <p:cNvCxnSpPr/>
          <p:nvPr/>
        </p:nvCxnSpPr>
        <p:spPr>
          <a:xfrm>
            <a:off x="6281797" y="3159701"/>
            <a:ext cx="0" cy="209006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455" y="1219115"/>
            <a:ext cx="484893" cy="843317"/>
          </a:xfrm>
          <a:prstGeom prst="rect">
            <a:avLst/>
          </a:prstGeom>
        </p:spPr>
      </p:pic>
      <p:sp>
        <p:nvSpPr>
          <p:cNvPr id="57" name="AutoShape 67"/>
          <p:cNvSpPr>
            <a:spLocks noChangeArrowheads="1"/>
          </p:cNvSpPr>
          <p:nvPr/>
        </p:nvSpPr>
        <p:spPr bwMode="auto">
          <a:xfrm>
            <a:off x="5319720" y="1111961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Mobile</a:t>
            </a:r>
            <a:endParaRPr lang="en-US" altLang="en-US" sz="1451" b="0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754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3" grpId="0" animBg="1"/>
      <p:bldP spid="32" grpId="0"/>
      <p:bldP spid="33" grpId="0"/>
      <p:bldP spid="43" grpId="0"/>
      <p:bldP spid="44" grpId="0"/>
      <p:bldP spid="45" grpId="0"/>
      <p:bldP spid="49" grpId="0"/>
      <p:bldP spid="50" grpId="0" animBg="1"/>
      <p:bldP spid="53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6686550" cy="3402674"/>
          </a:xfrm>
        </p:spPr>
        <p:txBody>
          <a:bodyPr>
            <a:normAutofit/>
          </a:bodyPr>
          <a:lstStyle/>
          <a:p>
            <a:r>
              <a:rPr lang="en-IN" sz="2032" dirty="0">
                <a:latin typeface="Gill Sans MT" panose="020B0502020104020203" pitchFamily="34" charset="0"/>
              </a:rPr>
              <a:t>Resistant to: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Man-in-the-Middle Attack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Replay Attack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Stolen Device Attack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Stolen Verifier Attack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User Impersonation Attack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IN" sz="2322" dirty="0">
                <a:solidFill>
                  <a:schemeClr val="bg1"/>
                </a:solidFill>
                <a:latin typeface="Gill Sans MT" panose="020B0502020104020203" pitchFamily="34" charset="0"/>
              </a:rPr>
              <a:t>Server Spoofing Attack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6170-AE2E-4B53-8EE6-8E51CDAE59E0}" type="datetime1">
              <a:rPr lang="en-IN" smtClean="0"/>
              <a:t>25-09-2017</a:t>
            </a:fld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15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51963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62583-5A31-4DB4-9729-30F6E81D9170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16</a:t>
            </a:fld>
            <a:endParaRPr lang="en-IN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417471"/>
              </p:ext>
            </p:extLst>
          </p:nvPr>
        </p:nvGraphicFramePr>
        <p:xfrm>
          <a:off x="1447800" y="1600200"/>
          <a:ext cx="6519495" cy="3191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4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288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442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Efficiency Parameter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Interpretation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09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E1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5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Memory Needed in the Mobile-token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768 (= 3* 256)  bits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E2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Communication Cost of Authentication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1152 (=3*128+512+ 256)  bits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9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E3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Computation cost of User Registration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just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+ 4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+ 2Ts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E4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Computation cost of user during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Login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&amp; Authentication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just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+ 3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x</a:t>
                      </a:r>
                      <a:endParaRPr lang="en-US" sz="15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7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E5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Computation cost of Identity Provider during  Login &amp; Authentication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just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+ 4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500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x </a:t>
                      </a:r>
                      <a:r>
                        <a:rPr lang="en-US" sz="15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endParaRPr lang="en-US" sz="15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49174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6683766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Functionality Comparison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62583-5A31-4DB4-9729-30F6E81D9170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17</a:t>
            </a:fld>
            <a:endParaRPr lang="en-IN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3106733"/>
              </p:ext>
            </p:extLst>
          </p:nvPr>
        </p:nvGraphicFramePr>
        <p:xfrm>
          <a:off x="990600" y="762000"/>
          <a:ext cx="7010400" cy="4498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8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36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93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11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84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65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Functionality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 err="1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Amlan</a:t>
                      </a: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 err="1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Choudhary</a:t>
                      </a:r>
                      <a:endParaRPr lang="en-US" sz="15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 err="1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Rui</a:t>
                      </a: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Jiang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 err="1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Sanjeet</a:t>
                      </a: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et al.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Proposed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Scheme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06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Provides Mutual Authentication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5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19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Addresses Time Synchronization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19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Provides Single Registration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  <a:endParaRPr lang="en-US" sz="1500" baseline="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`No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19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Maintains Password Table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34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Provides Single Sign-on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268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Supports Password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Change at Client Side</a:t>
                      </a:r>
                      <a:endParaRPr lang="en-US" sz="15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49770" marR="49770" marT="0" marB="0"/>
                </a:tc>
                <a:tc>
                  <a:txBody>
                    <a:bodyPr/>
                    <a:lstStyle/>
                    <a:p>
                      <a:pPr marL="0" marR="0" indent="0" algn="ctr" defTabSz="94505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49770" marR="4977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06087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</a:rPr>
              <a:t>Formal Analysis – Scyther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6686550" cy="3763821"/>
          </a:xfrm>
        </p:spPr>
        <p:txBody>
          <a:bodyPr>
            <a:noAutofit/>
          </a:bodyPr>
          <a:lstStyle/>
          <a:p>
            <a:pPr algn="just"/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Scyther 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automated formal verification tool used to guarantee the security of a protocol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creation of a mathematical model of the protocol and a network which is assumed to be under full control of the adversary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Scyther provides a graphical user interface incorporating the Scyther command line and python scripting interface.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The description of a protocol and the claims in Scyther are written in Security Protocol Description Language (SPDL).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Formal Semantics of Scyther: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Roles: Distinct </a:t>
            </a:r>
            <a:r>
              <a:rPr lang="en-IN" sz="1306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behaviors</a:t>
            </a: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protocol and defined by a sequence of events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Agents:  Agents perform one or more roles 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Run:  An instance of a protocol role 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Events:</a:t>
            </a:r>
          </a:p>
          <a:p>
            <a:pPr lvl="2" algn="just"/>
            <a:r>
              <a:rPr lang="en-IN" sz="130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and </a:t>
            </a:r>
            <a:r>
              <a:rPr lang="en-IN" sz="1306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recv</a:t>
            </a:r>
            <a:r>
              <a:rPr lang="en-IN" sz="130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events : </a:t>
            </a: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Marks sending and receiving a message respectively</a:t>
            </a:r>
          </a:p>
          <a:p>
            <a:pPr lvl="2" algn="just"/>
            <a:r>
              <a:rPr lang="en-IN" sz="130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 events : </a:t>
            </a:r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role specifications to model intended security properties</a:t>
            </a:r>
          </a:p>
          <a:p>
            <a:endParaRPr lang="en-IN" sz="1161" dirty="0">
              <a:latin typeface="Gill Sans MT" panose="020B0502020104020203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ED14-68B3-431E-898B-A70529458A57}" type="datetime1">
              <a:rPr lang="en-IN" smtClean="0"/>
              <a:t>25-09-2017</a:t>
            </a:fld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18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33655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19</a:t>
            </a:fld>
            <a:endParaRPr lang="en-IN"/>
          </a:p>
        </p:txBody>
      </p:sp>
      <p:sp>
        <p:nvSpPr>
          <p:cNvPr id="4" name="Rectangle 3"/>
          <p:cNvSpPr/>
          <p:nvPr/>
        </p:nvSpPr>
        <p:spPr>
          <a:xfrm>
            <a:off x="1488685" y="904502"/>
            <a:ext cx="6691585" cy="437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//Login And Authentication Phase  of Protocol for Mobile Authentication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Function; const hash: Function; hashfunction h; const XOR: Function;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h1:Function;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mobileauth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(I,R){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I{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ID,PW,x,r,g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//Sending Identity and Password of User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send_1(I,R, h(ID), h(PW));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//receiving B and r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recv_2(R,I, (XOR(h(h(PW)),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)))) , h(XOR(h(ID),r))), r);  //receiving B and r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//sending k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send_3(I,R , h(XOR(h(h(PW)),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))))), ( (XOR(h(h(PW)),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)))) , h(XOR(h(ID),r)))));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claim for B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claim_i1(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I,Secret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 , h(XOR(h(ID),r)),r));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//claim for k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claim_i2(I, Secret, h(XOR(h(h(PW)),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))), ( (XOR(h(h(PW)), h(h(ID), h(h1(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)))) , h(XOR(h(ID),r)))))));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claim_i3(I, Alive); claim_i4(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I,Niagree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claim_i5(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I,Nisynch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claim_i6(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I,Secret,r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claim_i7(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I,Secret,g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claim_i7(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I,Secret,x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endParaRPr lang="en-IN" sz="116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R{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ID,PW,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g,x,r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28800" y="123209"/>
            <a:ext cx="6683766" cy="514809"/>
          </a:xfrm>
          <a:prstGeom prst="rect">
            <a:avLst/>
          </a:prstGeom>
        </p:spPr>
        <p:txBody>
          <a:bodyPr/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Protocol in SPDL</a:t>
            </a:r>
          </a:p>
        </p:txBody>
      </p:sp>
      <p:sp>
        <p:nvSpPr>
          <p:cNvPr id="6" name="Rectangle 5"/>
          <p:cNvSpPr/>
          <p:nvPr/>
        </p:nvSpPr>
        <p:spPr>
          <a:xfrm>
            <a:off x="7565168" y="1008746"/>
            <a:ext cx="1206133" cy="436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</a:rPr>
              <a:t>Initial Knowledge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465575" y="1645958"/>
            <a:ext cx="4075615" cy="112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565168" y="1488258"/>
            <a:ext cx="1206133" cy="264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</a:rPr>
              <a:t>Agents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28345" y="5217066"/>
            <a:ext cx="1206133" cy="256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</a:rPr>
              <a:t>Roles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76459" y="5351257"/>
            <a:ext cx="1251885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26135" y="1251989"/>
            <a:ext cx="101890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984165" y="2133600"/>
            <a:ext cx="1206133" cy="256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</a:rPr>
              <a:t>Event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68871" y="2279507"/>
            <a:ext cx="151529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168143" y="3352800"/>
            <a:ext cx="1206133" cy="256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</a:rPr>
              <a:t>Claim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413476" y="3480947"/>
            <a:ext cx="768706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0595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</a:rPr>
              <a:t>Cloud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036566"/>
          </a:xfrm>
        </p:spPr>
        <p:txBody>
          <a:bodyPr>
            <a:normAutofit/>
          </a:bodyPr>
          <a:lstStyle/>
          <a:p>
            <a:pPr algn="just"/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A Virtualization Based Paradigm Which Focuses On Sharing Computing Resources On A Demand Basis Over The Internet And You Need To Pay Only For What You Use.</a:t>
            </a:r>
          </a:p>
          <a:p>
            <a:pPr algn="just"/>
            <a:endParaRPr lang="en-I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Flavours of Cloud</a:t>
            </a:r>
          </a:p>
          <a:p>
            <a:pPr lvl="1"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Infrastructure-as-a-Service (</a:t>
            </a:r>
            <a:r>
              <a:rPr lang="en-IN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IaaS</a:t>
            </a:r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Platform-as-a-Service (</a:t>
            </a:r>
            <a:r>
              <a:rPr lang="en-IN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PaaS</a:t>
            </a:r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Software-as-a-Service (SaaS)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</a:t>
            </a:fld>
            <a:endParaRPr lang="en-IN"/>
          </a:p>
        </p:txBody>
      </p:sp>
      <p:pic>
        <p:nvPicPr>
          <p:cNvPr id="1026" name="Picture 2" descr="http://www.crmnext.com/media/1369/cloud-computing-mode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040" y="3159310"/>
            <a:ext cx="4736260" cy="36732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105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Gill Sans MT" panose="020B0502020104020203" pitchFamily="34" charset="0"/>
              </a:rPr>
              <a:t>Claims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6686550" cy="3718153"/>
          </a:xfrm>
        </p:spPr>
        <p:txBody>
          <a:bodyPr>
            <a:normAutofit/>
          </a:bodyPr>
          <a:lstStyle/>
          <a:p>
            <a:r>
              <a:rPr lang="en-IN" sz="1451" dirty="0">
                <a:latin typeface="Arial" panose="020B0604020202020204" pitchFamily="34" charset="0"/>
                <a:cs typeface="Arial" panose="020B0604020202020204" pitchFamily="34" charset="0"/>
              </a:rPr>
              <a:t>Secrecy</a:t>
            </a:r>
          </a:p>
          <a:p>
            <a:pPr lvl="1" algn="just"/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 ensures confidentiality of authentication parameters</a:t>
            </a:r>
          </a:p>
          <a:p>
            <a:pPr lvl="1" algn="just"/>
            <a:r>
              <a:rPr lang="fr-FR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authentication parameters {</a:t>
            </a:r>
            <a:r>
              <a:rPr lang="fr-FR" sz="145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g,x,r,Key</a:t>
            </a:r>
            <a:r>
              <a:rPr lang="fr-FR" sz="145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45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,m,V</a:t>
            </a:r>
            <a:r>
              <a:rPr lang="fr-FR" sz="145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45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,rand,B,r</a:t>
            </a:r>
            <a:r>
              <a:rPr lang="fr-FR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retain the confidentiality during the course of 10 protocol runs.</a:t>
            </a:r>
            <a:endParaRPr lang="en-IN" sz="145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sz="1451" dirty="0">
                <a:latin typeface="Arial" panose="020B0604020202020204" pitchFamily="34" charset="0"/>
                <a:cs typeface="Arial" panose="020B0604020202020204" pitchFamily="34" charset="0"/>
              </a:rPr>
              <a:t>Non-Injective Agreement</a:t>
            </a:r>
          </a:p>
          <a:p>
            <a:pPr lvl="1" algn="just"/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Sender and receiver agree upon the values exchanged</a:t>
            </a:r>
          </a:p>
          <a:p>
            <a:pPr lvl="1" algn="just"/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results prove that the transmitted and received values are the same</a:t>
            </a:r>
          </a:p>
          <a:p>
            <a:pPr algn="just"/>
            <a:r>
              <a:rPr lang="en-IN" sz="1451" dirty="0">
                <a:latin typeface="Arial" panose="020B0604020202020204" pitchFamily="34" charset="0"/>
                <a:cs typeface="Arial" panose="020B0604020202020204" pitchFamily="34" charset="0"/>
              </a:rPr>
              <a:t>Non-Injective Synchronisation</a:t>
            </a:r>
          </a:p>
          <a:p>
            <a:pPr lvl="1" algn="just"/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 send and receive events occur in the correct order and have the same contents</a:t>
            </a:r>
          </a:p>
          <a:p>
            <a:pPr lvl="1" algn="just"/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Scyther analysis results prove that the claim is satisfied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2BCB-73AE-427B-AC34-05118E4343BE}" type="datetime1">
              <a:rPr lang="en-IN" smtClean="0"/>
              <a:t>25-09-2017</a:t>
            </a:fld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20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48449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21</a:t>
            </a:fld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536218"/>
            <a:ext cx="5267276" cy="490782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76200"/>
            <a:ext cx="7886700" cy="4885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2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Scyther Analysis - Results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79448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391400" cy="3620246"/>
          </a:xfrm>
        </p:spPr>
        <p:txBody>
          <a:bodyPr>
            <a:normAutofit fontScale="550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Using Public cloud services, organizations are able to gain fast access to the best-of-breed business applications, drastically boost their infrastructure etc. at a negligible cost.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Fear of Unauthorized access to data, prevent companies from moving their sensitive data into Cloud.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Our work attempts to address a few issues related to unauthorized access in Cloud by proposing a strong 2-factor authentication  protocol using Password and Mobile-Token.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The proposed scheme provides Single Sign-on functionality using Secure Access Mark Up Language (SAML) and does not require a password table at the server.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The security analysis of the scheme proves that it is resistant to common authentication attacks and the results of  formal analysis using Scyther demonstrates the resistance to automated attacks.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IN" dirty="0"/>
              <a:t>The proposed authentication scheme that offers secure access to information  can be adopted by organizations collaborating via a Public Cloud for fulfilling their business needs.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22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43966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234" y="228600"/>
            <a:ext cx="6683766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6686550" cy="3583647"/>
          </a:xfrm>
        </p:spPr>
        <p:txBody>
          <a:bodyPr>
            <a:noAutofit/>
          </a:bodyPr>
          <a:lstStyle/>
          <a:p>
            <a:pPr algn="just"/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[1] G. Meijer, “5 Cloud Computing Statistics”, Technical Report, Infographics, 2012</a:t>
            </a:r>
          </a:p>
          <a:p>
            <a:pPr algn="just"/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IN" sz="943" dirty="0">
                <a:latin typeface="Arial" panose="020B0604020202020204" pitchFamily="34" charset="0"/>
                <a:cs typeface="Arial" panose="020B0604020202020204" pitchFamily="34" charset="0"/>
              </a:rPr>
              <a:t>Ed Anderson, India's public cloud services market to top $800 million: Gartner, http://timesofindia.indiatimes.com/tech/it-	services/</a:t>
            </a:r>
            <a:r>
              <a:rPr lang="en-IN" sz="943" dirty="0" err="1">
                <a:latin typeface="Arial" panose="020B0604020202020204" pitchFamily="34" charset="0"/>
                <a:cs typeface="Arial" panose="020B0604020202020204" pitchFamily="34" charset="0"/>
              </a:rPr>
              <a:t>Indias</a:t>
            </a:r>
            <a:r>
              <a:rPr lang="en-IN" sz="943" dirty="0">
                <a:latin typeface="Arial" panose="020B0604020202020204" pitchFamily="34" charset="0"/>
                <a:cs typeface="Arial" panose="020B0604020202020204" pitchFamily="34" charset="0"/>
              </a:rPr>
              <a:t>-	public-cloud-	services-market-to-top-800-	million-Gartner/</a:t>
            </a:r>
            <a:r>
              <a:rPr lang="en-IN" sz="943" dirty="0" err="1">
                <a:latin typeface="Arial" panose="020B0604020202020204" pitchFamily="34" charset="0"/>
                <a:cs typeface="Arial" panose="020B0604020202020204" pitchFamily="34" charset="0"/>
              </a:rPr>
              <a:t>articleshow</a:t>
            </a:r>
            <a:r>
              <a:rPr lang="en-IN" sz="943" dirty="0">
                <a:latin typeface="Arial" panose="020B0604020202020204" pitchFamily="34" charset="0"/>
                <a:cs typeface="Arial" panose="020B0604020202020204" pitchFamily="34" charset="0"/>
              </a:rPr>
              <a:t>/45951060.cms</a:t>
            </a:r>
            <a:endParaRPr lang="en-US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[3] N.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Chandrasekaran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IN" sz="943" dirty="0">
                <a:latin typeface="Arial" panose="020B0604020202020204" pitchFamily="34" charset="0"/>
                <a:cs typeface="Arial" panose="020B0604020202020204" pitchFamily="34" charset="0"/>
              </a:rPr>
              <a:t>The CEO Point of  View, http://sites.tcs.com/cloudstudy/the-ceo-point-of-view#.VbTu8fmqqko </a:t>
            </a: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[4]M.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Armbrust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A.Fox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R.Griffith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A.D. Joseph,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R.Katz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Konwinski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G.Lee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D.Patterson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Rabkin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I.Stoica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and M.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Zaharia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,“Above 	the Clouds: A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Berkely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View of Cloud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Computing,”Technical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Report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No.UCB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/EECS-2009-28.http:// 	www.eecs.berkeley.edu/Pubs/TechRpts/2009/EECS-2009-28.pdf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[5] 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J.C.Amlan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K.Pradeep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S.Mangal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E.L.Hyota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Hoon-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Jue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-Lee, “A      Strong User Authentication Framework for Cloud Computing,” 	</a:t>
            </a:r>
            <a:r>
              <a:rPr lang="en-US" sz="943" i="1" dirty="0">
                <a:latin typeface="Arial" panose="020B0604020202020204" pitchFamily="34" charset="0"/>
                <a:cs typeface="Arial" panose="020B0604020202020204" pitchFamily="34" charset="0"/>
              </a:rPr>
              <a:t>IEEE Asia-Pacific services Computing Conference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2011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[6] R. Chakraborty,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S.Ramireddy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T.S. Raghu, H.R. Rao, “The Information Assurance Practices of Cloud Computing Vendors,” IT 	Professional, vol. 12, 2010, pp.29-37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[7] 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K..Jeremy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“One of the most convincing phishing attacks yet tricks   you with Dropbox sharing,” 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PCWorld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Oct 20, 2014,   	http://www.pcworld.com/article/2835892/dropbox-used-for-convincing-phishing-at</a:t>
            </a:r>
            <a:r>
              <a:rPr lang="en-US" sz="943" u="sng" dirty="0">
                <a:latin typeface="Arial" panose="020B0604020202020204" pitchFamily="34" charset="0"/>
                <a:cs typeface="Arial" panose="020B0604020202020204" pitchFamily="34" charset="0"/>
              </a:rPr>
              <a:t>tack.html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[8] 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M.Robert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“Oops! Amazon Web Services Customer Unleashes ‘Denial of Money’ Attack – on Himself,” WIRED, April, 2012, 	http://www.wired.com/2012/04</a:t>
            </a:r>
            <a:r>
              <a:rPr lang="en-US" sz="943" u="sng" dirty="0">
                <a:latin typeface="Arial" panose="020B0604020202020204" pitchFamily="34" charset="0"/>
                <a:cs typeface="Arial" panose="020B0604020202020204" pitchFamily="34" charset="0"/>
              </a:rPr>
              <a:t>/aws-bill-in-minutes/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[9] 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L.Ponemon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“Security of Cloud Computing Users,”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Ponemon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Institute, research report, May 2010. 	http://www.ca.com/files/industryresearch/security-cloud-computing-users_235659.pdf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[10]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F.Gens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“New IDC IT Cloud Services Survey: Top Benefits and Challenges,” IDC Exchange, 2009, http://blogs.idc.com/ie/?p=730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[11] R.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Dhamija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and L.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Dusseault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"The Seven Flaws of identity Management: Usability and Security Challenges," Security &amp; Privacy, 	IEEE, vol. 6, pp. 24-29, 2008.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[12]  OASIS, Security Assertion Mark Up Language, V2.0, Technical   Overview, http://docs.Oasis-open.org/Security/Saml/Post2.0/sstc-	saml-tech-overview-2.0-cd-02.html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23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1334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6686550" cy="3824877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016" dirty="0">
                <a:latin typeface="Arial" panose="020B0604020202020204" pitchFamily="34" charset="0"/>
                <a:cs typeface="Arial" panose="020B0604020202020204" pitchFamily="34" charset="0"/>
              </a:rPr>
              <a:t>[13]Rui Jiang, “Advanced Secure User Authentication framework for   Cloud Computing”, International Journal of Smart 	Sensing 	and 	Intelligent 	Systems, Vol. 6, No.4, September 2013</a:t>
            </a:r>
            <a:endParaRPr lang="en-IN" sz="101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16" dirty="0">
                <a:latin typeface="Arial" panose="020B0604020202020204" pitchFamily="34" charset="0"/>
                <a:cs typeface="Arial" panose="020B0604020202020204" pitchFamily="34" charset="0"/>
              </a:rPr>
              <a:t>[14]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Sanjeet Kumar Nayak,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Subasish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Mohapatra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Bansidhar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Majhi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“An improved Mutual Authentication Framework for Cloud 	Computing”, 	IJCA, 	vol.52-No.5, Aug.2012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16" dirty="0">
                <a:latin typeface="Arial" panose="020B0604020202020204" pitchFamily="34" charset="0"/>
                <a:cs typeface="Arial" panose="020B0604020202020204" pitchFamily="34" charset="0"/>
              </a:rPr>
              <a:t>[15] </a:t>
            </a:r>
            <a:r>
              <a:rPr lang="fr-FR" sz="943" dirty="0" err="1">
                <a:latin typeface="Arial" panose="020B0604020202020204" pitchFamily="34" charset="0"/>
                <a:cs typeface="Arial" panose="020B0604020202020204" pitchFamily="34" charset="0"/>
              </a:rPr>
              <a:t>C.Cremers</a:t>
            </a:r>
            <a:r>
              <a:rPr lang="fr-FR" sz="943" dirty="0">
                <a:latin typeface="Arial" panose="020B0604020202020204" pitchFamily="34" charset="0"/>
                <a:cs typeface="Arial" panose="020B0604020202020204" pitchFamily="34" charset="0"/>
              </a:rPr>
              <a:t>, “Scyther Semantics and Verification of Security      Protocols,” PhD dissertation: Eindhoven University of Technology, 	2006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16" dirty="0">
                <a:latin typeface="Arial" panose="020B0604020202020204" pitchFamily="34" charset="0"/>
                <a:cs typeface="Arial" panose="020B0604020202020204" pitchFamily="34" charset="0"/>
              </a:rPr>
              <a:t>[16]</a:t>
            </a:r>
            <a:r>
              <a:rPr lang="fr-FR" sz="943" dirty="0" err="1">
                <a:latin typeface="Arial" panose="020B0604020202020204" pitchFamily="34" charset="0"/>
                <a:cs typeface="Arial" panose="020B0604020202020204" pitchFamily="34" charset="0"/>
              </a:rPr>
              <a:t>D.Dolev</a:t>
            </a:r>
            <a:r>
              <a:rPr lang="fr-FR" sz="943" dirty="0">
                <a:latin typeface="Arial" panose="020B0604020202020204" pitchFamily="34" charset="0"/>
                <a:cs typeface="Arial" panose="020B0604020202020204" pitchFamily="34" charset="0"/>
              </a:rPr>
              <a:t> and A.C Yao, “On the Security of Public-key Protocols,” IEEE Transactions on Information Theory, 2(29): pp. 18-208, 	1983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16" dirty="0">
                <a:latin typeface="Arial" panose="020B0604020202020204" pitchFamily="34" charset="0"/>
                <a:cs typeface="Arial" panose="020B0604020202020204" pitchFamily="34" charset="0"/>
              </a:rPr>
              <a:t>[17</a:t>
            </a:r>
            <a:r>
              <a:rPr lang="fr-FR" sz="943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Cremers.C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: “The Scyther Tool: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Verication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Falsication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and Analysis of Security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Protocols?”Department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of Computer Science, 	ETH 	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Zurich,Switzerland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Proceedings of the 20th International Conference on Computer Aided Verification (CAV 2008), 	Princeton, USA, 	2008.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16" dirty="0">
                <a:latin typeface="Arial" panose="020B0604020202020204" pitchFamily="34" charset="0"/>
                <a:cs typeface="Arial" panose="020B0604020202020204" pitchFamily="34" charset="0"/>
              </a:rPr>
              <a:t>[18]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Ben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Dodson,Debangsu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Sengupta, Dan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Boneh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and Monica S. lam, “Secure Consumer-Friendly Web 	Authentication and 	Payments with 	a Phone”, LNICST 76, Social Informatics and Telecommunications 	Engineering, pp. 17-38, 2012</a:t>
            </a: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[19]I.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Jrstad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., "Releasing the potential of </a:t>
            </a:r>
            <a:r>
              <a:rPr lang="en-US" sz="943" dirty="0" err="1">
                <a:latin typeface="Arial" panose="020B0604020202020204" pitchFamily="34" charset="0"/>
                <a:cs typeface="Arial" panose="020B0604020202020204" pitchFamily="34" charset="0"/>
              </a:rPr>
              <a:t>OpenID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&amp; SIM," ICIN 2009. 13</a:t>
            </a:r>
            <a:r>
              <a:rPr lang="en-US" sz="943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> International Conference on in Intelligence in Next 	Generation Networks,, 2009, pp. 1-6.</a:t>
            </a:r>
            <a:endParaRPr lang="en-IN" sz="94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sz="101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43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71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N" sz="87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7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N" sz="87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24</a:t>
            </a:fld>
            <a:endParaRPr lang="en-IN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71936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896889" y="2081459"/>
            <a:ext cx="3365024" cy="248963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altLang="en-US" sz="5305" dirty="0"/>
              <a:t>Thank you for your attention</a:t>
            </a:r>
          </a:p>
        </p:txBody>
      </p:sp>
      <p:pic>
        <p:nvPicPr>
          <p:cNvPr id="21507" name="Picture 4" descr="http://davidgauntlett.com/wp-content/uploads/2015/05/question-620x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488" y="672666"/>
            <a:ext cx="4042623" cy="551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34339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26</a:t>
            </a:fld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747" y="1305909"/>
            <a:ext cx="484893" cy="8433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35619" y="254419"/>
            <a:ext cx="4516804" cy="4684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Phase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77564" y="1005657"/>
            <a:ext cx="1201889" cy="1127943"/>
            <a:chOff x="1559003" y="557457"/>
            <a:chExt cx="2022532" cy="19464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716" y="557457"/>
              <a:ext cx="1602819" cy="1946451"/>
            </a:xfrm>
            <a:prstGeom prst="rect">
              <a:avLst/>
            </a:prstGeom>
          </p:spPr>
        </p:pic>
        <p:sp>
          <p:nvSpPr>
            <p:cNvPr id="12" name="AutoShape 67"/>
            <p:cNvSpPr>
              <a:spLocks noChangeArrowheads="1"/>
            </p:cNvSpPr>
            <p:nvPr/>
          </p:nvSpPr>
          <p:spPr bwMode="auto">
            <a:xfrm>
              <a:off x="1559003" y="666464"/>
              <a:ext cx="1380455" cy="411037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  <a:softEdge rad="31750"/>
            </a:effectLst>
            <a:extLst/>
          </p:spPr>
          <p:txBody>
            <a:bodyPr wrap="none" lIns="68573" tIns="0" rIns="68573" bIns="0" anchorCtr="1"/>
            <a:lstStyle>
              <a:lvl1pPr defTabSz="912813">
                <a:spcBef>
                  <a:spcPct val="20000"/>
                </a:spcBef>
                <a:buClr>
                  <a:srgbClr val="A17F4C"/>
                </a:buClr>
                <a:buChar char="•"/>
                <a:defRPr sz="2800" b="1">
                  <a:solidFill>
                    <a:srgbClr val="141E4E"/>
                  </a:solidFill>
                  <a:latin typeface="Tw Cen MT" panose="020B0602020104020603" pitchFamily="34" charset="0"/>
                </a:defRPr>
              </a:lvl1pPr>
              <a:lvl2pPr marL="1092200" indent="-588963" defTabSz="912813">
                <a:lnSpc>
                  <a:spcPct val="90000"/>
                </a:lnSpc>
                <a:spcBef>
                  <a:spcPct val="20000"/>
                </a:spcBef>
                <a:buClr>
                  <a:srgbClr val="A17F4C"/>
                </a:buClr>
                <a:buSzPct val="75000"/>
                <a:buChar char="•"/>
                <a:defRPr sz="2400">
                  <a:solidFill>
                    <a:srgbClr val="141E4E"/>
                  </a:solidFill>
                  <a:latin typeface="Tw Cen MT" panose="020B0602020104020603" pitchFamily="34" charset="0"/>
                </a:defRPr>
              </a:lvl2pPr>
              <a:lvl3pPr marL="912813" indent="-503238" defTabSz="912813">
                <a:spcBef>
                  <a:spcPct val="20000"/>
                </a:spcBef>
                <a:buSzPct val="75000"/>
                <a:buChar char="–"/>
                <a:defRPr sz="2000">
                  <a:solidFill>
                    <a:srgbClr val="141E4E"/>
                  </a:solidFill>
                  <a:latin typeface="Tw Cen MT" panose="020B0602020104020603" pitchFamily="34" charset="0"/>
                </a:defRPr>
              </a:lvl3pPr>
              <a:lvl4pPr marL="1931988" indent="-420688" defTabSz="912813">
                <a:spcBef>
                  <a:spcPct val="20000"/>
                </a:spcBef>
                <a:buSzPct val="60000"/>
                <a:buFont typeface="Times" panose="02020603050405020304" pitchFamily="18" charset="0"/>
                <a:buChar char="•"/>
                <a:defRPr>
                  <a:solidFill>
                    <a:srgbClr val="141E4E"/>
                  </a:solidFill>
                  <a:latin typeface="Tw Cen MT" panose="020B0602020104020603" pitchFamily="34" charset="0"/>
                </a:defRPr>
              </a:lvl4pPr>
              <a:lvl5pPr marL="2433638" indent="-417513" defTabSz="912813">
                <a:spcBef>
                  <a:spcPct val="20000"/>
                </a:spcBef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5pPr>
              <a:lvl6pPr marL="28908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6pPr>
              <a:lvl7pPr marL="33480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7pPr>
              <a:lvl8pPr marL="38052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8pPr>
              <a:lvl9pPr marL="42624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386" dirty="0">
                  <a:solidFill>
                    <a:srgbClr val="FF0000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User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718" y="1207623"/>
            <a:ext cx="847532" cy="101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67" y="1136804"/>
            <a:ext cx="607508" cy="10901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52764" y="960631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65" y="1136804"/>
            <a:ext cx="570358" cy="10897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4856" y="961679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95536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42485" y="2045762"/>
            <a:ext cx="48468" cy="385247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54595" y="2109719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47938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34016" y="2127821"/>
            <a:ext cx="0" cy="216843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95536" y="2230790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86233" y="2007184"/>
            <a:ext cx="220383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Submits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623324" y="2226543"/>
            <a:ext cx="1458086" cy="1030078"/>
            <a:chOff x="2133599" y="2133600"/>
            <a:chExt cx="2667001" cy="4680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595777" y="2257806"/>
            <a:ext cx="1596293" cy="116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Generate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=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)||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)) ⊕ rand ,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 =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 ⊕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)|| h(s)), m =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⊕h(h(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||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  <a:endParaRPr lang="en-IN" sz="116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677374" y="3421500"/>
            <a:ext cx="1309044" cy="568344"/>
            <a:chOff x="2133599" y="2133600"/>
            <a:chExt cx="2667001" cy="4680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7581006" y="3525909"/>
            <a:ext cx="1511836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Generate QR Code with rand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102461" y="3636467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542484" y="3396933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download Mobile App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127729" y="3818420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197899" y="3615228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  Account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106324" y="3989844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179252" y="3812466"/>
            <a:ext cx="1243138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453895" y="3989845"/>
            <a:ext cx="408608" cy="216573"/>
            <a:chOff x="2133599" y="2133600"/>
            <a:chExt cx="2667001" cy="4680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3435839" y="3960724"/>
            <a:ext cx="60740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PBD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lowchart: Decision 58"/>
          <p:cNvSpPr/>
          <p:nvPr/>
        </p:nvSpPr>
        <p:spPr>
          <a:xfrm>
            <a:off x="2672576" y="4282192"/>
            <a:ext cx="1657824" cy="572927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Decryption Successful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2511304" y="4568656"/>
            <a:ext cx="224426" cy="216283"/>
            <a:chOff x="3321264" y="4078950"/>
            <a:chExt cx="900000" cy="188250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2523643" y="434311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179252" y="4756066"/>
            <a:ext cx="876430" cy="324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 Session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3447334" y="4811001"/>
            <a:ext cx="17858" cy="143226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102461" y="5365528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828800" y="5148058"/>
            <a:ext cx="231119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Scan QR Code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2095536" y="5567215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600568" y="5321522"/>
            <a:ext cx="240137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Scans QR Code to get rand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lowchart: Decision 71"/>
          <p:cNvSpPr/>
          <p:nvPr/>
        </p:nvSpPr>
        <p:spPr>
          <a:xfrm>
            <a:off x="2755213" y="5620696"/>
            <a:ext cx="1370305" cy="224629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6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1016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IN" sz="1016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IN" sz="1016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707639" y="5859263"/>
            <a:ext cx="786756" cy="2799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 Session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4043241" y="5708902"/>
            <a:ext cx="330474" cy="181364"/>
            <a:chOff x="6096000" y="4070385"/>
            <a:chExt cx="455377" cy="249911"/>
          </a:xfrm>
        </p:grpSpPr>
        <p:cxnSp>
          <p:nvCxnSpPr>
            <p:cNvPr id="76" name="Straight Arrow Connector 75"/>
            <p:cNvCxnSpPr/>
            <p:nvPr/>
          </p:nvCxnSpPr>
          <p:spPr>
            <a:xfrm>
              <a:off x="6551377" y="4070385"/>
              <a:ext cx="0" cy="24991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096000" y="4083492"/>
              <a:ext cx="455377" cy="37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4120710" y="553838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592070" y="5551690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Times New Roman" panose="02020603050405020304" pitchFamily="18" charset="0"/>
              </a:rPr>
              <a:t>Y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2101604" y="6139218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905000" y="5898232"/>
            <a:ext cx="1588933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Success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38737" y="4869407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86" name="AutoShape 67"/>
          <p:cNvSpPr>
            <a:spLocks noChangeArrowheads="1"/>
          </p:cNvSpPr>
          <p:nvPr/>
        </p:nvSpPr>
        <p:spPr bwMode="auto">
          <a:xfrm>
            <a:off x="3919243" y="1011754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Browse</a:t>
            </a:r>
            <a:r>
              <a:rPr lang="en-US" altLang="en-US" sz="1451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</a:t>
            </a:r>
          </a:p>
        </p:txBody>
      </p:sp>
      <p:sp>
        <p:nvSpPr>
          <p:cNvPr id="87" name="AutoShape 67"/>
          <p:cNvSpPr>
            <a:spLocks noChangeArrowheads="1"/>
          </p:cNvSpPr>
          <p:nvPr/>
        </p:nvSpPr>
        <p:spPr bwMode="auto">
          <a:xfrm>
            <a:off x="2495775" y="1035626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Mobile</a:t>
            </a:r>
            <a:endParaRPr lang="en-US" altLang="en-US" sz="1451" b="0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2623517" y="5737183"/>
            <a:ext cx="224426" cy="216283"/>
            <a:chOff x="3321264" y="4078950"/>
            <a:chExt cx="900000" cy="188250"/>
          </a:xfrm>
        </p:grpSpPr>
        <p:cxnSp>
          <p:nvCxnSpPr>
            <p:cNvPr id="89" name="Straight Connector 88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4448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5" grpId="0"/>
      <p:bldP spid="30" grpId="0"/>
      <p:bldP spid="45" grpId="0"/>
      <p:bldP spid="47" grpId="0"/>
      <p:bldP spid="49" grpId="0"/>
      <p:bldP spid="52" grpId="0"/>
      <p:bldP spid="57" grpId="0"/>
      <p:bldP spid="59" grpId="0" animBg="1"/>
      <p:bldP spid="63" grpId="0"/>
      <p:bldP spid="64" grpId="0" animBg="1"/>
      <p:bldP spid="69" grpId="0"/>
      <p:bldP spid="71" grpId="0"/>
      <p:bldP spid="72" grpId="0" animBg="1"/>
      <p:bldP spid="73" grpId="0" animBg="1"/>
      <p:bldP spid="78" grpId="0"/>
      <p:bldP spid="82" grpId="0"/>
      <p:bldP spid="84" grpId="0"/>
      <p:bldP spid="85" grpId="0"/>
      <p:bldP spid="86" grpId="0"/>
      <p:bldP spid="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27</a:t>
            </a:fld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747" y="1305909"/>
            <a:ext cx="484893" cy="8433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90593" y="94050"/>
            <a:ext cx="4657529" cy="4684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sz="2613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Login &amp; Authentication Phase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77564" y="1153307"/>
            <a:ext cx="1201889" cy="1127943"/>
            <a:chOff x="1559003" y="557457"/>
            <a:chExt cx="2022532" cy="19464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716" y="557457"/>
              <a:ext cx="1602819" cy="1946451"/>
            </a:xfrm>
            <a:prstGeom prst="rect">
              <a:avLst/>
            </a:prstGeom>
          </p:spPr>
        </p:pic>
        <p:sp>
          <p:nvSpPr>
            <p:cNvPr id="12" name="AutoShape 67"/>
            <p:cNvSpPr>
              <a:spLocks noChangeArrowheads="1"/>
            </p:cNvSpPr>
            <p:nvPr/>
          </p:nvSpPr>
          <p:spPr bwMode="auto">
            <a:xfrm>
              <a:off x="1559003" y="666464"/>
              <a:ext cx="1380455" cy="411037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  <a:softEdge rad="31750"/>
            </a:effectLst>
            <a:extLst/>
          </p:spPr>
          <p:txBody>
            <a:bodyPr wrap="none" lIns="68573" tIns="0" rIns="68573" bIns="0" anchorCtr="1"/>
            <a:lstStyle>
              <a:lvl1pPr defTabSz="912813">
                <a:spcBef>
                  <a:spcPct val="20000"/>
                </a:spcBef>
                <a:buClr>
                  <a:srgbClr val="A17F4C"/>
                </a:buClr>
                <a:buChar char="•"/>
                <a:defRPr sz="2800" b="1">
                  <a:solidFill>
                    <a:srgbClr val="141E4E"/>
                  </a:solidFill>
                  <a:latin typeface="Tw Cen MT" panose="020B0602020104020603" pitchFamily="34" charset="0"/>
                </a:defRPr>
              </a:lvl1pPr>
              <a:lvl2pPr marL="1092200" indent="-588963" defTabSz="912813">
                <a:lnSpc>
                  <a:spcPct val="90000"/>
                </a:lnSpc>
                <a:spcBef>
                  <a:spcPct val="20000"/>
                </a:spcBef>
                <a:buClr>
                  <a:srgbClr val="A17F4C"/>
                </a:buClr>
                <a:buSzPct val="75000"/>
                <a:buChar char="•"/>
                <a:defRPr sz="2400">
                  <a:solidFill>
                    <a:srgbClr val="141E4E"/>
                  </a:solidFill>
                  <a:latin typeface="Tw Cen MT" panose="020B0602020104020603" pitchFamily="34" charset="0"/>
                </a:defRPr>
              </a:lvl2pPr>
              <a:lvl3pPr marL="912813" indent="-503238" defTabSz="912813">
                <a:spcBef>
                  <a:spcPct val="20000"/>
                </a:spcBef>
                <a:buSzPct val="75000"/>
                <a:buChar char="–"/>
                <a:defRPr sz="2000">
                  <a:solidFill>
                    <a:srgbClr val="141E4E"/>
                  </a:solidFill>
                  <a:latin typeface="Tw Cen MT" panose="020B0602020104020603" pitchFamily="34" charset="0"/>
                </a:defRPr>
              </a:lvl3pPr>
              <a:lvl4pPr marL="1931988" indent="-420688" defTabSz="912813">
                <a:spcBef>
                  <a:spcPct val="20000"/>
                </a:spcBef>
                <a:buSzPct val="60000"/>
                <a:buFont typeface="Times" panose="02020603050405020304" pitchFamily="18" charset="0"/>
                <a:buChar char="•"/>
                <a:defRPr>
                  <a:solidFill>
                    <a:srgbClr val="141E4E"/>
                  </a:solidFill>
                  <a:latin typeface="Tw Cen MT" panose="020B0602020104020603" pitchFamily="34" charset="0"/>
                </a:defRPr>
              </a:lvl4pPr>
              <a:lvl5pPr marL="2433638" indent="-417513" defTabSz="912813">
                <a:spcBef>
                  <a:spcPct val="20000"/>
                </a:spcBef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5pPr>
              <a:lvl6pPr marL="28908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6pPr>
              <a:lvl7pPr marL="33480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7pPr>
              <a:lvl8pPr marL="38052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8pPr>
              <a:lvl9pPr marL="42624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386" dirty="0">
                  <a:solidFill>
                    <a:srgbClr val="FF0000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User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718" y="1207623"/>
            <a:ext cx="847532" cy="101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67" y="1136804"/>
            <a:ext cx="607508" cy="10901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6905" y="1102573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65" y="1136804"/>
            <a:ext cx="570358" cy="10897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6257" y="1066800"/>
            <a:ext cx="1576935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95536" y="2127821"/>
            <a:ext cx="768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42484" y="2045763"/>
            <a:ext cx="0" cy="418011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54595" y="2109719"/>
            <a:ext cx="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47939" y="2127821"/>
            <a:ext cx="0" cy="407561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34016" y="2127821"/>
            <a:ext cx="0" cy="216843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95536" y="2230790"/>
            <a:ext cx="3840484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57179" y="2005968"/>
            <a:ext cx="220383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Requests for Service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32346" y="2964328"/>
            <a:ext cx="1585040" cy="806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Compute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 =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 ⊕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)|| h(s)) and B =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||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)⊕ r)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624724" y="2989605"/>
            <a:ext cx="1486681" cy="788879"/>
            <a:chOff x="2133599" y="2133600"/>
            <a:chExt cx="2667001" cy="4680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Arrow Connector 45"/>
          <p:cNvCxnSpPr/>
          <p:nvPr/>
        </p:nvCxnSpPr>
        <p:spPr>
          <a:xfrm>
            <a:off x="2112592" y="3259733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87755" y="303252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Sends r, B via a secure channel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114921" y="3550147"/>
            <a:ext cx="133241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103215" y="334929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Selects “Login” Action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434017" y="3567939"/>
            <a:ext cx="961681" cy="182937"/>
            <a:chOff x="2133599" y="2133600"/>
            <a:chExt cx="2667001" cy="4680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3482801" y="3542780"/>
            <a:ext cx="113699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Retrieves r, B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lowchart: Decision 58"/>
          <p:cNvSpPr/>
          <p:nvPr/>
        </p:nvSpPr>
        <p:spPr>
          <a:xfrm>
            <a:off x="2876964" y="4304232"/>
            <a:ext cx="1090457" cy="272470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6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B =B’</a:t>
            </a:r>
            <a:endParaRPr lang="en-IN" sz="1016" baseline="30000" dirty="0">
              <a:latin typeface="Gill Sans MT" panose="020B0502020104020203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en-IN" sz="1016" dirty="0">
                <a:latin typeface="Gill Sans MT" panose="020B0502020104020203" pitchFamily="34" charset="0"/>
                <a:cs typeface="Segoe UI Semibold" panose="020B0702040204020203" pitchFamily="34" charset="0"/>
              </a:rPr>
              <a:t> 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2676334" y="4428608"/>
            <a:ext cx="224426" cy="216283"/>
            <a:chOff x="3321264" y="4078950"/>
            <a:chExt cx="900000" cy="188250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2684275" y="4194687"/>
            <a:ext cx="24533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238924" y="4637498"/>
            <a:ext cx="827640" cy="324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latin typeface="Gill Sans MT" panose="020B0502020104020203" pitchFamily="34" charset="0"/>
                <a:cs typeface="Segoe UI Semibold" panose="020B0702040204020203" pitchFamily="34" charset="0"/>
              </a:rPr>
              <a:t>Terminate Session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3435942" y="4542375"/>
            <a:ext cx="0" cy="167204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3447334" y="4825582"/>
            <a:ext cx="423237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504090" y="4605970"/>
            <a:ext cx="2999782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Connection with respond to URL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384221" y="5821656"/>
            <a:ext cx="213233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Granted or Denied Access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06198" y="4579888"/>
            <a:ext cx="199747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86" name="AutoShape 67"/>
          <p:cNvSpPr>
            <a:spLocks noChangeArrowheads="1"/>
          </p:cNvSpPr>
          <p:nvPr/>
        </p:nvSpPr>
        <p:spPr bwMode="auto">
          <a:xfrm>
            <a:off x="3919243" y="1107009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Browse</a:t>
            </a:r>
            <a:r>
              <a:rPr lang="en-US" altLang="en-US" sz="1451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</a:t>
            </a:r>
          </a:p>
        </p:txBody>
      </p:sp>
      <p:sp>
        <p:nvSpPr>
          <p:cNvPr id="87" name="AutoShape 67"/>
          <p:cNvSpPr>
            <a:spLocks noChangeArrowheads="1"/>
          </p:cNvSpPr>
          <p:nvPr/>
        </p:nvSpPr>
        <p:spPr bwMode="auto">
          <a:xfrm>
            <a:off x="2464475" y="1138708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Mobile</a:t>
            </a:r>
            <a:endParaRPr lang="en-US" altLang="en-US" sz="1451" b="0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5959358" y="2255760"/>
            <a:ext cx="1317702" cy="405945"/>
            <a:chOff x="2133599" y="2133600"/>
            <a:chExt cx="2667001" cy="468000"/>
          </a:xfrm>
        </p:grpSpPr>
        <p:cxnSp>
          <p:nvCxnSpPr>
            <p:cNvPr id="79" name="Straight Connector 78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4389770" y="2237655"/>
            <a:ext cx="1589632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authentication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request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54594" y="2238633"/>
            <a:ext cx="2203834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Request to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authenticating 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4542484" y="2655209"/>
            <a:ext cx="1436916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546655" y="2874224"/>
            <a:ext cx="3108963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635116" y="2677547"/>
            <a:ext cx="305859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Request to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383782" y="3946531"/>
            <a:ext cx="119256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Computes B’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3434016" y="5016744"/>
            <a:ext cx="423237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611366" y="4823967"/>
            <a:ext cx="274844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K= HMAC(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,B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7672967" y="4981457"/>
            <a:ext cx="1165639" cy="388768"/>
            <a:chOff x="2133599" y="2133600"/>
            <a:chExt cx="2667001" cy="468000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/>
          <p:cNvSpPr txBox="1"/>
          <p:nvPr/>
        </p:nvSpPr>
        <p:spPr>
          <a:xfrm>
            <a:off x="7546352" y="4949966"/>
            <a:ext cx="1330843" cy="449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Computes K’ and compares with K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4546655" y="5698809"/>
            <a:ext cx="310896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755432" y="5502554"/>
            <a:ext cx="274844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SAML Token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4568610" y="5898232"/>
            <a:ext cx="141079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639828" y="5698809"/>
            <a:ext cx="274844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Redirected SAML Token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flipV="1">
            <a:off x="2069410" y="6045050"/>
            <a:ext cx="3866610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2067563" y="3023442"/>
            <a:ext cx="5564783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401536" y="2777749"/>
            <a:ext cx="275915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prompted to enter ID, PW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7669852" y="5424105"/>
            <a:ext cx="1474149" cy="274703"/>
            <a:chOff x="2133599" y="2133600"/>
            <a:chExt cx="2667001" cy="468000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Box 124"/>
          <p:cNvSpPr txBox="1"/>
          <p:nvPr/>
        </p:nvSpPr>
        <p:spPr>
          <a:xfrm>
            <a:off x="7459486" y="5459393"/>
            <a:ext cx="1684514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Arial" panose="020B0604020202020204" pitchFamily="34" charset="0"/>
                <a:cs typeface="Arial" panose="020B0604020202020204" pitchFamily="34" charset="0"/>
              </a:rPr>
              <a:t>Generate SAML token</a:t>
            </a:r>
            <a:endParaRPr lang="en-IN" sz="116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3425680" y="3979634"/>
            <a:ext cx="875618" cy="224681"/>
            <a:chOff x="2133599" y="2133600"/>
            <a:chExt cx="2667001" cy="468000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17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775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5" grpId="0"/>
      <p:bldP spid="30" grpId="0"/>
      <p:bldP spid="47" grpId="0"/>
      <p:bldP spid="49" grpId="0"/>
      <p:bldP spid="57" grpId="0"/>
      <p:bldP spid="59" grpId="0" animBg="1"/>
      <p:bldP spid="63" grpId="0"/>
      <p:bldP spid="64" grpId="0" animBg="1"/>
      <p:bldP spid="71" grpId="0"/>
      <p:bldP spid="84" grpId="0"/>
      <p:bldP spid="85" grpId="0"/>
      <p:bldP spid="86" grpId="0"/>
      <p:bldP spid="87" grpId="0"/>
      <p:bldP spid="91" grpId="0"/>
      <p:bldP spid="92" grpId="0"/>
      <p:bldP spid="95" grpId="0"/>
      <p:bldP spid="96" grpId="0"/>
      <p:bldP spid="103" grpId="0"/>
      <p:bldP spid="113" grpId="0"/>
      <p:bldP spid="115" grpId="0"/>
      <p:bldP spid="117" grpId="0"/>
      <p:bldP spid="120" grpId="0"/>
      <p:bldP spid="1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883" y="696767"/>
            <a:ext cx="5993494" cy="468419"/>
          </a:xfrm>
        </p:spPr>
        <p:txBody>
          <a:bodyPr>
            <a:normAutofit fontScale="90000"/>
          </a:bodyPr>
          <a:lstStyle/>
          <a:p>
            <a:r>
              <a:rPr lang="en-IN" dirty="0">
                <a:latin typeface="Gill Sans MT" panose="020B0502020104020203" pitchFamily="34" charset="0"/>
              </a:rPr>
              <a:t> Password Change Phase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0AC4-45C7-497D-A785-9A6757BA6FD0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28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2155521" y="2365868"/>
            <a:ext cx="0" cy="3551611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95474" y="2077125"/>
            <a:ext cx="0" cy="914547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55522" y="2885740"/>
            <a:ext cx="4180118" cy="0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155522" y="3846793"/>
            <a:ext cx="3184324" cy="6132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3759" y="2605938"/>
            <a:ext cx="273979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Submits </a:t>
            </a:r>
            <a:r>
              <a:rPr lang="en-IN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IN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P</a:t>
            </a:r>
            <a:r>
              <a:rPr lang="en-IN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16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18900" y="2551796"/>
            <a:ext cx="2718422" cy="62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mobile-app Checks Password by </a:t>
            </a:r>
            <a:r>
              <a:rPr lang="en-US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m’ = Key</a:t>
            </a:r>
            <a:r>
              <a:rPr lang="en-US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⊕ h(h(</a:t>
            </a:r>
            <a:r>
              <a:rPr lang="en-US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6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|| h(</a:t>
            </a:r>
            <a:r>
              <a:rPr lang="en-US" sz="116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 </a:t>
            </a:r>
            <a:endParaRPr lang="en-IN" sz="116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82364" y="3552791"/>
            <a:ext cx="259482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New Password</a:t>
            </a:r>
            <a:endParaRPr lang="en-IN" sz="116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lowchart: Decision 22"/>
          <p:cNvSpPr/>
          <p:nvPr/>
        </p:nvSpPr>
        <p:spPr>
          <a:xfrm>
            <a:off x="5497354" y="3354056"/>
            <a:ext cx="1693363" cy="387506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277189" y="3549717"/>
            <a:ext cx="282823" cy="297075"/>
            <a:chOff x="3321264" y="4078950"/>
            <a:chExt cx="900000" cy="188250"/>
          </a:xfrm>
        </p:grpSpPr>
        <p:cxnSp>
          <p:nvCxnSpPr>
            <p:cNvPr id="26" name="Straight Connector 25"/>
            <p:cNvCxnSpPr/>
            <p:nvPr/>
          </p:nvCxnSpPr>
          <p:spPr>
            <a:xfrm flipH="1" flipV="1">
              <a:off x="3321264" y="4078950"/>
              <a:ext cx="90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321264" y="4087200"/>
              <a:ext cx="0" cy="180000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 flipH="1">
            <a:off x="6293438" y="3741562"/>
            <a:ext cx="4888" cy="2229152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55522" y="4312648"/>
            <a:ext cx="4163380" cy="27477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02530" y="4094432"/>
            <a:ext cx="259482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Password</a:t>
            </a:r>
          </a:p>
        </p:txBody>
      </p:sp>
      <p:sp>
        <p:nvSpPr>
          <p:cNvPr id="33" name="TextBox 14"/>
          <p:cNvSpPr txBox="1">
            <a:spLocks noChangeArrowheads="1"/>
          </p:cNvSpPr>
          <p:nvPr/>
        </p:nvSpPr>
        <p:spPr bwMode="auto">
          <a:xfrm>
            <a:off x="6318900" y="4163758"/>
            <a:ext cx="2771847" cy="98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mobile-app computes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|| h(s)) =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⊕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).  Then the app computes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baseline="300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 =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baseline="300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 ⊕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⊕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16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 = Key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161" baseline="300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⊕ h(h(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6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|| h(</a:t>
            </a:r>
            <a:r>
              <a:rPr lang="en-US" sz="1161" dirty="0" err="1">
                <a:latin typeface="Arial" panose="020B0604020202020204" pitchFamily="34" charset="0"/>
                <a:cs typeface="Arial" panose="020B0604020202020204" pitchFamily="34" charset="0"/>
              </a:rPr>
              <a:t>PW</a:t>
            </a:r>
            <a:r>
              <a:rPr lang="en-US" sz="116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6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296524" y="4115926"/>
            <a:ext cx="2761854" cy="918157"/>
            <a:chOff x="2133599" y="2133600"/>
            <a:chExt cx="2667001" cy="4680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/>
          <p:cNvCxnSpPr/>
          <p:nvPr/>
        </p:nvCxnSpPr>
        <p:spPr>
          <a:xfrm>
            <a:off x="2136762" y="5762591"/>
            <a:ext cx="4153993" cy="0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6275468" y="5248197"/>
            <a:ext cx="2761854" cy="438570"/>
            <a:chOff x="2133599" y="2133600"/>
            <a:chExt cx="2667001" cy="4680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2133599" y="21336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800600" y="2133600"/>
              <a:ext cx="0" cy="46800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133599" y="2590800"/>
              <a:ext cx="2667001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/>
          <p:nvPr/>
        </p:nvSpPr>
        <p:spPr>
          <a:xfrm>
            <a:off x="6363387" y="5216699"/>
            <a:ext cx="2738152" cy="449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61" dirty="0">
                <a:latin typeface="Arial" panose="020B0604020202020204" pitchFamily="34" charset="0"/>
                <a:cs typeface="Arial" panose="020B0604020202020204" pitchFamily="34" charset="0"/>
              </a:rPr>
              <a:t>mobile-app replaces existing values with the new  values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52790" y="5490917"/>
            <a:ext cx="28335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Password Updated Successfully</a:t>
            </a:r>
            <a:endParaRPr lang="en-IN" sz="116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1743" y="3319966"/>
            <a:ext cx="1781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Times New Roman" panose="02020603050405020304" pitchFamily="18" charset="0"/>
              </a:rPr>
              <a:t>N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7027135" y="3526444"/>
            <a:ext cx="330474" cy="181364"/>
            <a:chOff x="6096000" y="4070385"/>
            <a:chExt cx="455377" cy="249911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6551377" y="4070385"/>
              <a:ext cx="0" cy="24991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096000" y="4083492"/>
              <a:ext cx="455377" cy="370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5302856" y="3368707"/>
            <a:ext cx="17818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latin typeface="Gill Sans MT" panose="020B0502020104020203" pitchFamily="34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803364" y="3697916"/>
            <a:ext cx="1349770" cy="3506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6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Terminate Session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88" y="1143724"/>
            <a:ext cx="1279509" cy="1457926"/>
          </a:xfrm>
          <a:prstGeom prst="rect">
            <a:avLst/>
          </a:prstGeom>
        </p:spPr>
      </p:pic>
      <p:sp>
        <p:nvSpPr>
          <p:cNvPr id="53" name="AutoShape 67"/>
          <p:cNvSpPr>
            <a:spLocks noChangeArrowheads="1"/>
          </p:cNvSpPr>
          <p:nvPr/>
        </p:nvSpPr>
        <p:spPr bwMode="auto">
          <a:xfrm>
            <a:off x="1209926" y="1143725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51" dirty="0">
                <a:latin typeface="Gill Sans MT" panose="020B0502020104020203" pitchFamily="34" charset="0"/>
                <a:ea typeface="MS PGothic" panose="020B0600070205080204" pitchFamily="34" charset="-128"/>
              </a:rPr>
              <a:t>User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629" y="2980245"/>
            <a:ext cx="1195851" cy="207373"/>
          </a:xfrm>
          <a:prstGeom prst="rect">
            <a:avLst/>
          </a:prstGeom>
        </p:spPr>
      </p:pic>
      <p:cxnSp>
        <p:nvCxnSpPr>
          <p:cNvPr id="55" name="Straight Connector 54"/>
          <p:cNvCxnSpPr/>
          <p:nvPr/>
        </p:nvCxnSpPr>
        <p:spPr>
          <a:xfrm>
            <a:off x="6281797" y="3159701"/>
            <a:ext cx="0" cy="209006"/>
          </a:xfrm>
          <a:prstGeom prst="line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455" y="1219115"/>
            <a:ext cx="484893" cy="843317"/>
          </a:xfrm>
          <a:prstGeom prst="rect">
            <a:avLst/>
          </a:prstGeom>
        </p:spPr>
      </p:pic>
      <p:sp>
        <p:nvSpPr>
          <p:cNvPr id="57" name="AutoShape 67"/>
          <p:cNvSpPr>
            <a:spLocks noChangeArrowheads="1"/>
          </p:cNvSpPr>
          <p:nvPr/>
        </p:nvSpPr>
        <p:spPr bwMode="auto">
          <a:xfrm>
            <a:off x="5319720" y="1111961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386" b="0" dirty="0">
                <a:latin typeface="Gill Sans MT" panose="020B0502020104020203" pitchFamily="34" charset="0"/>
                <a:ea typeface="MS PGothic" panose="020B0600070205080204" pitchFamily="34" charset="-128"/>
              </a:rPr>
              <a:t>Mobile</a:t>
            </a:r>
            <a:endParaRPr lang="en-US" altLang="en-US" sz="1451" b="0" dirty="0">
              <a:latin typeface="Gill Sans MT" panose="020B0502020104020203" pitchFamily="34" charset="0"/>
              <a:ea typeface="MS PGothic" panose="020B0600070205080204" pitchFamily="34" charset="-128"/>
            </a:endParaRPr>
          </a:p>
        </p:txBody>
      </p:sp>
      <p:sp>
        <p:nvSpPr>
          <p:cNvPr id="5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9426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3" grpId="0" animBg="1"/>
      <p:bldP spid="32" grpId="0"/>
      <p:bldP spid="33" grpId="0"/>
      <p:bldP spid="43" grpId="0"/>
      <p:bldP spid="44" grpId="0"/>
      <p:bldP spid="45" grpId="0"/>
      <p:bldP spid="49" grpId="0"/>
      <p:bldP spid="50" grpId="0" animBg="1"/>
      <p:bldP spid="53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48973"/>
            <a:ext cx="6683766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Gill Sans MT" panose="020B0502020104020203" pitchFamily="34" charset="0"/>
              </a:rPr>
              <a:t>Cloud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96556"/>
            <a:ext cx="8991600" cy="397678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Infographic reports that 63% of financial services, 62% of manufacturing, 59% of health care and 51% of transportation industries are using Cloud Services [1]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53% of organizations in India are using Cloud services, with another 43% planning to use Cloud services in the next 1 year [2]</a:t>
            </a:r>
          </a:p>
          <a:p>
            <a:endParaRPr lang="en-IN" alt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N" altLang="en-US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a minority of companies have their mission critical applications and sensitive data in Public Clouds</a:t>
            </a:r>
            <a:endParaRPr lang="en-US" alt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sz="1451" dirty="0">
              <a:latin typeface="Gill Sans MT" panose="020B0502020104020203" pitchFamily="34" charset="0"/>
            </a:endParaRPr>
          </a:p>
          <a:p>
            <a:endParaRPr lang="en-IN" sz="1451" dirty="0">
              <a:latin typeface="Gill Sans MT" panose="020B0502020104020203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952-FBAB-4637-893B-16C3F0A3A2D0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3</a:t>
            </a:fld>
            <a:endParaRPr lang="en-IN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924135"/>
              </p:ext>
            </p:extLst>
          </p:nvPr>
        </p:nvGraphicFramePr>
        <p:xfrm>
          <a:off x="2819400" y="2873217"/>
          <a:ext cx="5749881" cy="303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22214" y="5931405"/>
            <a:ext cx="34619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latin typeface="Gill Sans MT" panose="020B0502020104020203" pitchFamily="34" charset="0"/>
              </a:rPr>
              <a:t>Source: The CEO Point of  View, TCS Survey Report, n= 606 [3]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1363" y="3505200"/>
            <a:ext cx="29206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Agility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System Down Time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Scalability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Standardized apps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IT Costs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Mine and Analyse Data</a:t>
            </a:r>
          </a:p>
          <a:p>
            <a:pPr marL="248843" indent="-248843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Application Fixes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0614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Computing -  Concerns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B14CE-7AA6-4DC0-A2B6-BFFD05893478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D8D1-915C-4D32-9294-9A48F62146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70178" y="1958756"/>
            <a:ext cx="2805881" cy="4033539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1500" dirty="0"/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Privacy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Interoperability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IN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Vendor Lock In</a:t>
            </a:r>
          </a:p>
          <a:p>
            <a:endParaRPr lang="en-IN" sz="1650" dirty="0"/>
          </a:p>
        </p:txBody>
      </p:sp>
      <p:sp>
        <p:nvSpPr>
          <p:cNvPr id="9" name="TextBox 8"/>
          <p:cNvSpPr txBox="1"/>
          <p:nvPr/>
        </p:nvSpPr>
        <p:spPr>
          <a:xfrm>
            <a:off x="4495801" y="5095190"/>
            <a:ext cx="41326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IDC Enterprise Panel, 3Q09, n= 263  [4]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141" y="1958756"/>
            <a:ext cx="4093030" cy="3128163"/>
          </a:xfrm>
          <a:prstGeom prst="rect">
            <a:avLst/>
          </a:prstGeom>
          <a:effectLst>
            <a:outerShdw blurRad="177800" dist="38100" dir="18900000" sx="101000" sy="101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6342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1978"/>
            <a:ext cx="7886700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Concerns of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629" y="1719263"/>
            <a:ext cx="3631484" cy="4224337"/>
          </a:xfrm>
        </p:spPr>
        <p:txBody>
          <a:bodyPr>
            <a:noAutofit/>
          </a:bodyPr>
          <a:lstStyle/>
          <a:p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Lack of Control</a:t>
            </a:r>
          </a:p>
          <a:p>
            <a:pPr lvl="1"/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shifts from the Organization to the service provider’s domain </a:t>
            </a:r>
          </a:p>
          <a:p>
            <a:r>
              <a:rPr lang="en-IN" sz="1456" dirty="0">
                <a:latin typeface="Arial" panose="020B0604020202020204" pitchFamily="34" charset="0"/>
                <a:cs typeface="Arial" panose="020B0604020202020204" pitchFamily="34" charset="0"/>
              </a:rPr>
              <a:t>Multi-tenancy</a:t>
            </a:r>
          </a:p>
          <a:p>
            <a:pPr lvl="1"/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belonging to different customers (may be competitors) co-exist in a Virtual Machine instance</a:t>
            </a:r>
          </a:p>
          <a:p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Weak Authentication</a:t>
            </a:r>
          </a:p>
          <a:p>
            <a:pPr lvl="1"/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breaches </a:t>
            </a:r>
          </a:p>
          <a:p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Insider Threat</a:t>
            </a:r>
          </a:p>
          <a:p>
            <a:pPr lvl="1"/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service provider’s request customers to store their account related information in the Cloud</a:t>
            </a:r>
          </a:p>
          <a:p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Lack of Transparency</a:t>
            </a:r>
          </a:p>
          <a:p>
            <a:pPr lvl="1"/>
            <a:r>
              <a:rPr lang="en-IN" sz="130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Difficulty in verifying and monitoring the Security and Privacy clauses mentioned in the Service Level Agreements</a:t>
            </a:r>
          </a:p>
          <a:p>
            <a:endParaRPr lang="en-IN" sz="1306" dirty="0">
              <a:latin typeface="Gill Sans MT" panose="020B0502020104020203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95463" y="5735245"/>
            <a:ext cx="859712" cy="297735"/>
          </a:xfrm>
        </p:spPr>
        <p:txBody>
          <a:bodyPr/>
          <a:lstStyle/>
          <a:p>
            <a:fld id="{9900E653-DDE9-4C87-8323-3C0B2C7B8C22}" type="datetime1">
              <a:rPr lang="en-IN" smtClean="0"/>
              <a:t>25-09-2017</a:t>
            </a:fld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0630" y="1272499"/>
            <a:ext cx="548640" cy="297180"/>
          </a:xfrm>
        </p:spPr>
        <p:txBody>
          <a:bodyPr/>
          <a:lstStyle/>
          <a:p>
            <a:fld id="{2388D8D1-915C-4D32-9294-9A48F621460C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25" name="Elbow Connector 24"/>
          <p:cNvCxnSpPr/>
          <p:nvPr/>
        </p:nvCxnSpPr>
        <p:spPr>
          <a:xfrm>
            <a:off x="6173271" y="3689301"/>
            <a:ext cx="636468" cy="2388"/>
          </a:xfrm>
          <a:prstGeom prst="bentConnector3">
            <a:avLst>
              <a:gd name="adj1" fmla="val 50000"/>
            </a:avLst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936" y="3298393"/>
            <a:ext cx="1619408" cy="751147"/>
          </a:xfrm>
          <a:prstGeom prst="rect">
            <a:avLst/>
          </a:prstGeom>
          <a:effectLst>
            <a:outerShdw blurRad="127000" dist="50800" dir="5400000" sx="102000" sy="102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936" y="1412411"/>
            <a:ext cx="1619408" cy="892302"/>
          </a:xfrm>
          <a:prstGeom prst="rect">
            <a:avLst/>
          </a:prstGeom>
          <a:effectLst>
            <a:outerShdw blurRad="127000" dist="38100" sx="102000" sy="102000" algn="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6" descr="Image result for multi-tenancy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36" y="2371741"/>
            <a:ext cx="1619408" cy="884156"/>
          </a:xfrm>
          <a:prstGeom prst="rect">
            <a:avLst/>
          </a:prstGeom>
          <a:noFill/>
          <a:effectLst>
            <a:outerShdw blurRad="127000" dist="50800" dir="5400000" sx="102000" sy="102000" algn="ctr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insider threat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247" y="4125450"/>
            <a:ext cx="1617096" cy="950767"/>
          </a:xfrm>
          <a:prstGeom prst="rect">
            <a:avLst/>
          </a:prstGeom>
          <a:noFill/>
          <a:effectLst>
            <a:outerShdw blurRad="127000" dist="50800" dir="5400000" sx="102000" sy="102000" algn="ctr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4936" y="5153903"/>
            <a:ext cx="1619408" cy="885825"/>
          </a:xfrm>
          <a:prstGeom prst="rect">
            <a:avLst/>
          </a:prstGeom>
          <a:effectLst>
            <a:outerShdw blurRad="127000" dist="50800" dir="5400000" sx="102000" sy="102000" algn="ctr" rotWithShape="0">
              <a:srgbClr val="000000">
                <a:alpha val="40000"/>
              </a:srgbClr>
            </a:outerShdw>
          </a:effectLst>
        </p:spPr>
      </p:pic>
      <p:sp>
        <p:nvSpPr>
          <p:cNvPr id="26" name="Rectangle 25"/>
          <p:cNvSpPr/>
          <p:nvPr/>
        </p:nvSpPr>
        <p:spPr>
          <a:xfrm>
            <a:off x="4228988" y="3412489"/>
            <a:ext cx="1759090" cy="7129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31" dirty="0">
                <a:latin typeface="Gill Sans MT" panose="020B0502020104020203" pitchFamily="34" charset="0"/>
              </a:rPr>
              <a:t>Unauthorized Access &amp; Lack of Trust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28988" y="3407208"/>
            <a:ext cx="1759090" cy="7129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31" dirty="0">
                <a:latin typeface="Arial" panose="020B0604020202020204" pitchFamily="34" charset="0"/>
                <a:cs typeface="Arial" panose="020B0604020202020204" pitchFamily="34" charset="0"/>
              </a:rPr>
              <a:t>Access Control Management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00292" y="3306786"/>
            <a:ext cx="2095452" cy="10796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31" dirty="0">
                <a:latin typeface="Gill Sans MT" panose="020B0502020104020203" pitchFamily="34" charset="0"/>
              </a:rPr>
              <a:t>A Survey by Fujitsu Research Institute reveals that 88% of the customers are worried about who has access to their data</a:t>
            </a:r>
          </a:p>
        </p:txBody>
      </p:sp>
      <p:sp>
        <p:nvSpPr>
          <p:cNvPr id="6" name="Right Brace 5"/>
          <p:cNvSpPr/>
          <p:nvPr/>
        </p:nvSpPr>
        <p:spPr>
          <a:xfrm>
            <a:off x="3793892" y="1680556"/>
            <a:ext cx="368310" cy="4235813"/>
          </a:xfrm>
          <a:prstGeom prst="rightBrac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 sz="1306"/>
          </a:p>
        </p:txBody>
      </p:sp>
      <p:sp>
        <p:nvSpPr>
          <p:cNvPr id="8" name="Rectangle 7"/>
          <p:cNvSpPr/>
          <p:nvPr/>
        </p:nvSpPr>
        <p:spPr>
          <a:xfrm>
            <a:off x="6629400" y="2697602"/>
            <a:ext cx="2266343" cy="19833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Authorization</a:t>
            </a:r>
          </a:p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Cryptography</a:t>
            </a:r>
          </a:p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Security Incident Management and Reporting</a:t>
            </a:r>
          </a:p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Logging and Monitoring</a:t>
            </a:r>
          </a:p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Auditing and Security Verification</a:t>
            </a:r>
          </a:p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Vulnerability Management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629399" y="2697602"/>
            <a:ext cx="2095452" cy="3204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306" dirty="0">
                <a:latin typeface="Arial" panose="020B0604020202020204" pitchFamily="34" charset="0"/>
                <a:cs typeface="Arial" panose="020B0604020202020204" pitchFamily="34" charset="0"/>
              </a:rPr>
              <a:t>Authentication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8745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3482E-6 9.40439E-7 L -0.00063 0.16343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20" grpId="0" animBg="1"/>
      <p:bldP spid="20" grpId="1" animBg="1"/>
      <p:bldP spid="6" grpId="0" animBg="1"/>
      <p:bldP spid="8" grpId="0" animBg="1"/>
      <p:bldP spid="8" grpId="1" animBg="1"/>
      <p:bldP spid="9" grpId="0" animBg="1"/>
      <p:bldP spid="9" grpId="1" animBg="1"/>
      <p:bldP spid="9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241" y="533400"/>
            <a:ext cx="6683766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Authentication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783" y="1674696"/>
            <a:ext cx="7608991" cy="3036566"/>
          </a:xfrm>
        </p:spPr>
        <p:txBody>
          <a:bodyPr>
            <a:normAutofit fontScale="25000" lnSpcReduction="20000"/>
          </a:bodyPr>
          <a:lstStyle/>
          <a:p>
            <a:r>
              <a:rPr lang="en-IN" sz="6400" dirty="0">
                <a:latin typeface="Arial" panose="020B0604020202020204" pitchFamily="34" charset="0"/>
                <a:cs typeface="Arial" panose="020B0604020202020204" pitchFamily="34" charset="0"/>
              </a:rPr>
              <a:t>The process of verifying the identity claimed by an entity</a:t>
            </a:r>
          </a:p>
          <a:p>
            <a:endParaRPr lang="en-IN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N" sz="6400" dirty="0">
                <a:latin typeface="Arial" panose="020B0604020202020204" pitchFamily="34" charset="0"/>
                <a:cs typeface="Arial" panose="020B0604020202020204" pitchFamily="34" charset="0"/>
              </a:rPr>
              <a:t>Often the first step in ensuring Security </a:t>
            </a:r>
          </a:p>
          <a:p>
            <a:pPr lvl="1"/>
            <a:endParaRPr lang="en-IN" sz="6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IN" sz="6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 of access control &amp; user accountability</a:t>
            </a:r>
          </a:p>
          <a:p>
            <a:pPr lvl="1"/>
            <a:endParaRPr lang="en-IN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N" sz="6400" dirty="0">
                <a:latin typeface="Arial" panose="020B0604020202020204" pitchFamily="34" charset="0"/>
                <a:cs typeface="Arial" panose="020B0604020202020204" pitchFamily="34" charset="0"/>
              </a:rPr>
              <a:t>Factors for Authentication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en-IN" sz="6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factor 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en-IN" sz="6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Possession Factor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en-IN" sz="6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Inherence Factor</a:t>
            </a: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endParaRPr lang="en-IN" sz="6967" dirty="0">
              <a:latin typeface="Gill Sans MT" panose="020B0502020104020203" pitchFamily="34" charset="0"/>
            </a:endParaRPr>
          </a:p>
          <a:p>
            <a:r>
              <a:rPr lang="en-IN" sz="6967" dirty="0">
                <a:latin typeface="Gill Sans MT" panose="020B0502020104020203" pitchFamily="34" charset="0"/>
              </a:rPr>
              <a:t>TFA is considered to be stronger than SFA</a:t>
            </a:r>
          </a:p>
          <a:p>
            <a:pPr lvl="1"/>
            <a:endParaRPr lang="en-IN" sz="5520" dirty="0">
              <a:latin typeface="Gill Sans MT" panose="020B0502020104020203" pitchFamily="34" charset="0"/>
            </a:endParaRPr>
          </a:p>
          <a:p>
            <a:pPr lvl="2"/>
            <a:endParaRPr lang="en-IN" sz="5370" dirty="0">
              <a:latin typeface="Gill Sans MT" panose="020B0502020104020203" pitchFamily="34" charset="0"/>
            </a:endParaRPr>
          </a:p>
          <a:p>
            <a:pPr lvl="2"/>
            <a:endParaRPr lang="en-IN" sz="1301" dirty="0">
              <a:latin typeface="Gill Sans MT" panose="020B0502020104020203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D22A-66AD-4D5D-9DF9-023E4C408C03}" type="datetime1">
              <a:rPr lang="en-IN" smtClean="0"/>
              <a:t>25-09-2017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3763" y="1339999"/>
            <a:ext cx="548640" cy="297180"/>
          </a:xfrm>
        </p:spPr>
        <p:txBody>
          <a:bodyPr/>
          <a:lstStyle/>
          <a:p>
            <a:fld id="{2388D8D1-915C-4D32-9294-9A48F62146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9" descr="http://www.verticalresponse.com/blog/wp-content/uploads/2012/07/6a00d83451b09469e2017615d9d796970c-500w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5288" y="3908896"/>
            <a:ext cx="1260367" cy="82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RSA SecurID SID700 - hardware token"/>
          <p:cNvPicPr>
            <a:picLocks noChangeAspect="1" noChangeArrowheads="1"/>
          </p:cNvPicPr>
          <p:nvPr/>
        </p:nvPicPr>
        <p:blipFill>
          <a:blip r:embed="rId4"/>
          <a:srcRect t="30769" b="30769"/>
          <a:stretch>
            <a:fillRect/>
          </a:stretch>
        </p:blipFill>
        <p:spPr bwMode="auto">
          <a:xfrm>
            <a:off x="2957734" y="3908896"/>
            <a:ext cx="1603685" cy="89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mage result for finger print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577" y="3933224"/>
            <a:ext cx="721126" cy="8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user authentication cartoon imag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702" y="4847568"/>
            <a:ext cx="2073731" cy="116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fld id="{B6F15528-21DE-4FAA-801E-634DDDAF4B2B}" type="slidenum">
              <a:rPr lang="uk-UA" smtClean="0">
                <a:solidFill>
                  <a:srgbClr val="898989"/>
                </a:solidFill>
              </a:rPr>
              <a:pPr/>
              <a:t>6</a:t>
            </a:fld>
            <a:endParaRPr lang="uk-UA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4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AutoShape 67"/>
          <p:cNvSpPr>
            <a:spLocks noChangeArrowheads="1"/>
          </p:cNvSpPr>
          <p:nvPr/>
        </p:nvSpPr>
        <p:spPr bwMode="auto">
          <a:xfrm>
            <a:off x="6691706" y="1201793"/>
            <a:ext cx="2218582" cy="186114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CFF">
                  <a:alpha val="89998"/>
                </a:srgbClr>
              </a:gs>
              <a:gs pos="100000">
                <a:srgbClr val="FFFFFF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  <a:softEdge rad="1270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75" dirty="0">
                <a:latin typeface="Gill Sans MT" panose="020B0502020104020203" pitchFamily="34" charset="0"/>
                <a:ea typeface="MS PGothic" panose="020B0600070205080204" pitchFamily="34" charset="-128"/>
              </a:rPr>
              <a:t>   </a:t>
            </a:r>
            <a:r>
              <a:rPr lang="en-US" altLang="en-US" sz="1306" dirty="0">
                <a:latin typeface="Gill Sans MT" panose="020B0502020104020203" pitchFamily="34" charset="0"/>
                <a:ea typeface="MS PGothic" panose="020B0600070205080204" pitchFamily="34" charset="-128"/>
              </a:rPr>
              <a:t>Service Provider 2</a:t>
            </a:r>
          </a:p>
        </p:txBody>
      </p:sp>
      <p:sp>
        <p:nvSpPr>
          <p:cNvPr id="83" name="AutoShape 67"/>
          <p:cNvSpPr>
            <a:spLocks noChangeArrowheads="1"/>
          </p:cNvSpPr>
          <p:nvPr/>
        </p:nvSpPr>
        <p:spPr bwMode="auto">
          <a:xfrm>
            <a:off x="1147797" y="1200467"/>
            <a:ext cx="2428660" cy="186114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CFF">
                  <a:alpha val="89998"/>
                </a:srgbClr>
              </a:gs>
              <a:gs pos="100000">
                <a:srgbClr val="FFFFFF"/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  <a:softEdge rad="1270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75" dirty="0">
                <a:latin typeface="Gill Sans MT" panose="020B0502020104020203" pitchFamily="34" charset="0"/>
                <a:ea typeface="MS PGothic" panose="020B0600070205080204" pitchFamily="34" charset="-128"/>
              </a:rPr>
              <a:t>   </a:t>
            </a:r>
            <a:r>
              <a:rPr lang="en-US" altLang="en-US" sz="1306" dirty="0">
                <a:latin typeface="Gill Sans MT" panose="020B0502020104020203" pitchFamily="34" charset="0"/>
                <a:ea typeface="MS PGothic" panose="020B0600070205080204" pitchFamily="34" charset="-128"/>
              </a:rPr>
              <a:t>Service Provider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367" y="333329"/>
            <a:ext cx="7620000" cy="1107996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Typical User Authentication Scenario</a:t>
            </a:r>
          </a:p>
        </p:txBody>
      </p:sp>
      <p:sp>
        <p:nvSpPr>
          <p:cNvPr id="18" name="AutoShape 67"/>
          <p:cNvSpPr>
            <a:spLocks noChangeArrowheads="1"/>
          </p:cNvSpPr>
          <p:nvPr/>
        </p:nvSpPr>
        <p:spPr bwMode="auto">
          <a:xfrm>
            <a:off x="4501590" y="3853461"/>
            <a:ext cx="1001817" cy="298296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  <a:softEdge rad="31750"/>
          </a:effectLst>
          <a:extLst/>
        </p:spPr>
        <p:txBody>
          <a:bodyPr wrap="none" lIns="68573" tIns="0" rIns="68573" bIns="0" anchorCtr="1"/>
          <a:lstStyle>
            <a:lvl1pPr defTabSz="912813">
              <a:spcBef>
                <a:spcPct val="20000"/>
              </a:spcBef>
              <a:buClr>
                <a:srgbClr val="A17F4C"/>
              </a:buClr>
              <a:buChar char="•"/>
              <a:defRPr sz="2800" b="1">
                <a:solidFill>
                  <a:srgbClr val="141E4E"/>
                </a:solidFill>
                <a:latin typeface="Tw Cen MT" panose="020B0602020104020603" pitchFamily="34" charset="0"/>
              </a:defRPr>
            </a:lvl1pPr>
            <a:lvl2pPr marL="1092200" indent="-588963" defTabSz="912813">
              <a:lnSpc>
                <a:spcPct val="90000"/>
              </a:lnSpc>
              <a:spcBef>
                <a:spcPct val="20000"/>
              </a:spcBef>
              <a:buClr>
                <a:srgbClr val="A17F4C"/>
              </a:buClr>
              <a:buSzPct val="75000"/>
              <a:buChar char="•"/>
              <a:defRPr sz="2400">
                <a:solidFill>
                  <a:srgbClr val="141E4E"/>
                </a:solidFill>
                <a:latin typeface="Tw Cen MT" panose="020B0602020104020603" pitchFamily="34" charset="0"/>
              </a:defRPr>
            </a:lvl2pPr>
            <a:lvl3pPr marL="912813" indent="-503238" defTabSz="912813">
              <a:spcBef>
                <a:spcPct val="20000"/>
              </a:spcBef>
              <a:buSzPct val="75000"/>
              <a:buChar char="–"/>
              <a:defRPr sz="2000">
                <a:solidFill>
                  <a:srgbClr val="141E4E"/>
                </a:solidFill>
                <a:latin typeface="Tw Cen MT" panose="020B0602020104020603" pitchFamily="34" charset="0"/>
              </a:defRPr>
            </a:lvl3pPr>
            <a:lvl4pPr marL="1931988" indent="-420688" defTabSz="912813">
              <a:spcBef>
                <a:spcPct val="20000"/>
              </a:spcBef>
              <a:buSzPct val="60000"/>
              <a:buFont typeface="Times" panose="02020603050405020304" pitchFamily="18" charset="0"/>
              <a:buChar char="•"/>
              <a:defRPr>
                <a:solidFill>
                  <a:srgbClr val="141E4E"/>
                </a:solidFill>
                <a:latin typeface="Tw Cen MT" panose="020B0602020104020603" pitchFamily="34" charset="0"/>
              </a:defRPr>
            </a:lvl4pPr>
            <a:lvl5pPr marL="2433638" indent="-417513" defTabSz="912813">
              <a:spcBef>
                <a:spcPct val="20000"/>
              </a:spcBef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5pPr>
            <a:lvl6pPr marL="28908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6pPr>
            <a:lvl7pPr marL="33480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7pPr>
            <a:lvl8pPr marL="38052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8pPr>
            <a:lvl9pPr marL="4262438" indent="-417513" defTabSz="912813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Times" panose="02020603050405020304" pitchFamily="18" charset="0"/>
              <a:buAutoNum type="alphaLcParenR"/>
              <a:defRPr sz="1600">
                <a:solidFill>
                  <a:srgbClr val="141E4E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742" dirty="0">
                <a:ea typeface="MS PGothic" panose="020B0600070205080204" pitchFamily="34" charset="-128"/>
              </a:rPr>
              <a:t>User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947466" y="1413195"/>
            <a:ext cx="2744240" cy="305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48843" indent="-248843"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Registration Request</a:t>
            </a:r>
          </a:p>
          <a:p>
            <a:pPr marL="248843" indent="-248843"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Submit User name &amp; password</a:t>
            </a:r>
          </a:p>
          <a:p>
            <a:pPr marL="248843" indent="-248843"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Provides User name &amp; password</a:t>
            </a:r>
          </a:p>
          <a:p>
            <a:pPr marL="248843" indent="-248843">
              <a:buAutoNum type="arabicPeriod" startAt="5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Registration Confirmation</a:t>
            </a:r>
          </a:p>
          <a:p>
            <a:pPr marL="248843" indent="-248843">
              <a:buAutoNum type="arabicPeriod" startAt="5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Service Request</a:t>
            </a:r>
          </a:p>
          <a:p>
            <a:pPr marL="248843" indent="-248843">
              <a:buAutoNum type="arabicPeriod" startAt="5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Authentication  Protocol Exchange</a:t>
            </a:r>
          </a:p>
          <a:p>
            <a:pPr marL="248843" indent="-248843">
              <a:buAutoNum type="arabicPeriod" startAt="5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Service Granted</a:t>
            </a:r>
          </a:p>
          <a:p>
            <a:pPr marL="248843" indent="-248843">
              <a:buAutoNum type="arabicPeriod" startAt="5"/>
            </a:pPr>
            <a:endParaRPr lang="en-US" sz="1306" dirty="0">
              <a:latin typeface="Gill Sans MT" panose="020B0502020104020203" pitchFamily="34" charset="0"/>
            </a:endParaRPr>
          </a:p>
          <a:p>
            <a:r>
              <a:rPr lang="en-US" sz="1306" dirty="0">
                <a:latin typeface="Gill Sans MT" panose="020B0502020104020203" pitchFamily="34" charset="0"/>
              </a:rPr>
              <a:t> </a:t>
            </a:r>
          </a:p>
          <a:p>
            <a:endParaRPr lang="en-US" sz="1306" dirty="0">
              <a:latin typeface="Gill Sans MT" panose="020B0502020104020203" pitchFamily="34" charset="0"/>
            </a:endParaRPr>
          </a:p>
          <a:p>
            <a:pPr marL="248843" indent="-248843">
              <a:buAutoNum type="arabicPeriod"/>
            </a:pPr>
            <a:endParaRPr lang="en-US" sz="1306" dirty="0">
              <a:latin typeface="Gill Sans MT" panose="020B0502020104020203" pitchFamily="34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 rot="2251311">
            <a:off x="12007862" y="7862504"/>
            <a:ext cx="21142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2. Enter user name &amp; password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587" y="1635697"/>
            <a:ext cx="1135645" cy="1376212"/>
          </a:xfrm>
          <a:prstGeom prst="rect">
            <a:avLst/>
          </a:prstGeom>
        </p:spPr>
      </p:pic>
      <p:cxnSp>
        <p:nvCxnSpPr>
          <p:cNvPr id="114" name="Straight Arrow Connector 113"/>
          <p:cNvCxnSpPr/>
          <p:nvPr/>
        </p:nvCxnSpPr>
        <p:spPr>
          <a:xfrm>
            <a:off x="7603978" y="2041723"/>
            <a:ext cx="496389" cy="0"/>
          </a:xfrm>
          <a:prstGeom prst="straightConnector1">
            <a:avLst/>
          </a:prstGeom>
          <a:ln w="38100">
            <a:prstDash val="dashDot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7715948" y="1734218"/>
            <a:ext cx="384419" cy="31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51" dirty="0">
                <a:latin typeface="Calibri" pitchFamily="34" charset="0"/>
              </a:rPr>
              <a:t>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797" y="1801712"/>
            <a:ext cx="922622" cy="922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415" y="1376490"/>
            <a:ext cx="1161672" cy="1501925"/>
          </a:xfrm>
          <a:prstGeom prst="rect">
            <a:avLst/>
          </a:prstGeom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761423" y="1664657"/>
            <a:ext cx="926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Gill Sans MT" panose="020B0502020104020203" pitchFamily="34" charset="0"/>
              </a:rPr>
              <a:t>4. Store </a:t>
            </a:r>
          </a:p>
          <a:p>
            <a:pPr algn="ctr"/>
            <a:r>
              <a:rPr lang="en-US" sz="1200" dirty="0">
                <a:latin typeface="Gill Sans MT" panose="020B0502020104020203" pitchFamily="34" charset="0"/>
              </a:rPr>
              <a:t>Credentials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1882377" y="2145453"/>
            <a:ext cx="67926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67" y="1708499"/>
            <a:ext cx="922622" cy="9226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46" y="3981743"/>
            <a:ext cx="1758614" cy="2305403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2909216" y="3118323"/>
            <a:ext cx="1085860" cy="1084552"/>
            <a:chOff x="3987098" y="3293671"/>
            <a:chExt cx="1565804" cy="1494460"/>
          </a:xfrm>
        </p:grpSpPr>
        <p:cxnSp>
          <p:nvCxnSpPr>
            <p:cNvPr id="46" name="Straight Arrow Connector 45"/>
            <p:cNvCxnSpPr/>
            <p:nvPr/>
          </p:nvCxnSpPr>
          <p:spPr>
            <a:xfrm flipV="1">
              <a:off x="3987098" y="3293671"/>
              <a:ext cx="0" cy="1494460"/>
            </a:xfrm>
            <a:prstGeom prst="straightConnector1">
              <a:avLst/>
            </a:prstGeom>
            <a:ln w="28575">
              <a:prstDash val="sysDash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987098" y="4788131"/>
              <a:ext cx="1565804" cy="0"/>
            </a:xfrm>
            <a:prstGeom prst="line">
              <a:avLst/>
            </a:prstGeom>
            <a:ln w="25400"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2390288" y="3062933"/>
            <a:ext cx="1624955" cy="1690622"/>
            <a:chOff x="3987098" y="3293671"/>
            <a:chExt cx="1565804" cy="1494460"/>
          </a:xfrm>
        </p:grpSpPr>
        <p:cxnSp>
          <p:nvCxnSpPr>
            <p:cNvPr id="99" name="Straight Arrow Connector 98"/>
            <p:cNvCxnSpPr/>
            <p:nvPr/>
          </p:nvCxnSpPr>
          <p:spPr>
            <a:xfrm flipV="1">
              <a:off x="3987098" y="3293671"/>
              <a:ext cx="0" cy="1494460"/>
            </a:xfrm>
            <a:prstGeom prst="straightConnector1">
              <a:avLst/>
            </a:prstGeom>
            <a:ln w="28575">
              <a:prstDash val="dash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987098" y="4788131"/>
              <a:ext cx="1565804" cy="0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1868839" y="3101881"/>
            <a:ext cx="2170902" cy="2309328"/>
            <a:chOff x="3987098" y="3293671"/>
            <a:chExt cx="1565804" cy="1494460"/>
          </a:xfrm>
        </p:grpSpPr>
        <p:cxnSp>
          <p:nvCxnSpPr>
            <p:cNvPr id="110" name="Straight Arrow Connector 109"/>
            <p:cNvCxnSpPr/>
            <p:nvPr/>
          </p:nvCxnSpPr>
          <p:spPr>
            <a:xfrm flipV="1">
              <a:off x="3987098" y="3293671"/>
              <a:ext cx="0" cy="1494460"/>
            </a:xfrm>
            <a:prstGeom prst="straightConnector1">
              <a:avLst/>
            </a:prstGeom>
            <a:ln w="28575">
              <a:prstDash val="dash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3987098" y="4788131"/>
              <a:ext cx="1565804" cy="0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110778" y="3127095"/>
            <a:ext cx="1928963" cy="1913226"/>
            <a:chOff x="2743746" y="3347339"/>
            <a:chExt cx="2809156" cy="2811717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2757329" y="3347339"/>
              <a:ext cx="0" cy="2807898"/>
            </a:xfrm>
            <a:prstGeom prst="line">
              <a:avLst/>
            </a:prstGeom>
            <a:ln w="254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2743746" y="6155237"/>
              <a:ext cx="2809156" cy="3819"/>
            </a:xfrm>
            <a:prstGeom prst="straightConnector1">
              <a:avLst/>
            </a:prstGeom>
            <a:ln w="25400">
              <a:prstDash val="sysDot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2635972" y="3128768"/>
            <a:ext cx="1407514" cy="1374971"/>
            <a:chOff x="2743746" y="3347339"/>
            <a:chExt cx="2809156" cy="2811717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2757329" y="3347339"/>
              <a:ext cx="0" cy="2807898"/>
            </a:xfrm>
            <a:prstGeom prst="line">
              <a:avLst/>
            </a:prstGeom>
            <a:ln w="254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2743746" y="6155237"/>
              <a:ext cx="2809156" cy="3819"/>
            </a:xfrm>
            <a:prstGeom prst="straightConnector1">
              <a:avLst/>
            </a:prstGeom>
            <a:ln w="25400">
              <a:prstDash val="sysDot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1566283" y="3101881"/>
            <a:ext cx="2473457" cy="2583655"/>
            <a:chOff x="3987098" y="3293671"/>
            <a:chExt cx="1565804" cy="1494460"/>
          </a:xfrm>
        </p:grpSpPr>
        <p:cxnSp>
          <p:nvCxnSpPr>
            <p:cNvPr id="120" name="Straight Arrow Connector 119"/>
            <p:cNvCxnSpPr/>
            <p:nvPr/>
          </p:nvCxnSpPr>
          <p:spPr>
            <a:xfrm flipV="1">
              <a:off x="3987098" y="3293671"/>
              <a:ext cx="0" cy="149446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3987098" y="4788131"/>
              <a:ext cx="1565804" cy="0"/>
            </a:xfrm>
            <a:prstGeom prst="line">
              <a:avLst/>
            </a:prstGeom>
            <a:ln w="254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1290716" y="3092374"/>
            <a:ext cx="2749025" cy="2861192"/>
            <a:chOff x="2743746" y="3347339"/>
            <a:chExt cx="2809156" cy="2811717"/>
          </a:xfrm>
        </p:grpSpPr>
        <p:cxnSp>
          <p:nvCxnSpPr>
            <p:cNvPr id="127" name="Straight Connector 126"/>
            <p:cNvCxnSpPr/>
            <p:nvPr/>
          </p:nvCxnSpPr>
          <p:spPr>
            <a:xfrm>
              <a:off x="2757329" y="3347339"/>
              <a:ext cx="0" cy="2807898"/>
            </a:xfrm>
            <a:prstGeom prst="line">
              <a:avLst/>
            </a:prstGeom>
            <a:ln w="254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2743746" y="6155237"/>
              <a:ext cx="2809156" cy="3819"/>
            </a:xfrm>
            <a:prstGeom prst="straightConnector1">
              <a:avLst/>
            </a:prstGeom>
            <a:ln w="25400">
              <a:prstDash val="sysDot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3852353" y="3981743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1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794274" y="4248151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2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834222" y="4526793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3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832803" y="4771582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5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32803" y="5141311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6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3832803" y="5397235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7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3834211" y="5674439"/>
            <a:ext cx="269626" cy="293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06" dirty="0"/>
              <a:t>8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823656" y="3038801"/>
            <a:ext cx="2898131" cy="3005161"/>
            <a:chOff x="8024715" y="3293669"/>
            <a:chExt cx="3993483" cy="4140966"/>
          </a:xfrm>
        </p:grpSpPr>
        <p:cxnSp>
          <p:nvCxnSpPr>
            <p:cNvPr id="161" name="Straight Connector 160"/>
            <p:cNvCxnSpPr/>
            <p:nvPr/>
          </p:nvCxnSpPr>
          <p:spPr>
            <a:xfrm rot="16200000">
              <a:off x="10044229" y="5441007"/>
              <a:ext cx="0" cy="3937229"/>
            </a:xfrm>
            <a:prstGeom prst="line">
              <a:avLst/>
            </a:prstGeom>
            <a:ln w="25400">
              <a:prstDash val="sysDot"/>
              <a:head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rot="16200000" flipV="1">
              <a:off x="9679787" y="5074807"/>
              <a:ext cx="0" cy="3182142"/>
            </a:xfrm>
            <a:prstGeom prst="straightConnector1">
              <a:avLst/>
            </a:prstGeom>
            <a:ln w="28575">
              <a:prstDash val="dash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16200000">
              <a:off x="9692438" y="5087458"/>
              <a:ext cx="3156839" cy="0"/>
            </a:xfrm>
            <a:prstGeom prst="line">
              <a:avLst/>
            </a:prstGeom>
            <a:ln w="25400">
              <a:prstDash val="dash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rot="16200000" flipV="1">
              <a:off x="8857597" y="4352481"/>
              <a:ext cx="0" cy="1494460"/>
            </a:xfrm>
            <a:prstGeom prst="straightConnector1">
              <a:avLst/>
            </a:prstGeom>
            <a:ln w="28575">
              <a:prstDash val="sysDash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rot="16200000">
              <a:off x="8856696" y="4351580"/>
              <a:ext cx="1496262" cy="0"/>
            </a:xfrm>
            <a:prstGeom prst="line">
              <a:avLst/>
            </a:prstGeom>
            <a:ln w="25400">
              <a:prstDash val="sysDash"/>
              <a:headEnd type="none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rot="16200000" flipV="1">
              <a:off x="9249184" y="4666677"/>
              <a:ext cx="0" cy="2329595"/>
            </a:xfrm>
            <a:prstGeom prst="straightConnector1">
              <a:avLst/>
            </a:prstGeom>
            <a:ln w="28575">
              <a:prstDash val="dash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16200000">
              <a:off x="9235391" y="4652884"/>
              <a:ext cx="2357181" cy="0"/>
            </a:xfrm>
            <a:prstGeom prst="line">
              <a:avLst/>
            </a:prstGeom>
            <a:ln w="25400">
              <a:prstDash val="dash"/>
              <a:headEnd type="none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16200000">
              <a:off x="9521083" y="4971816"/>
              <a:ext cx="0" cy="2632751"/>
            </a:xfrm>
            <a:prstGeom prst="line">
              <a:avLst/>
            </a:prstGeom>
            <a:ln w="25400">
              <a:prstDash val="sysDot"/>
              <a:headEnd type="arrow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16200000" flipV="1">
              <a:off x="9417455" y="4878357"/>
              <a:ext cx="2843588" cy="3581"/>
            </a:xfrm>
            <a:prstGeom prst="straightConnector1">
              <a:avLst/>
            </a:prstGeom>
            <a:ln w="25400">
              <a:prstDash val="sysDot"/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16200000">
              <a:off x="9088611" y="4524930"/>
              <a:ext cx="0" cy="1892070"/>
            </a:xfrm>
            <a:prstGeom prst="line">
              <a:avLst/>
            </a:prstGeom>
            <a:ln w="25400">
              <a:prstDash val="sysDot"/>
              <a:headEnd type="arrow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rot="16200000" flipV="1">
              <a:off x="9005783" y="4449490"/>
              <a:ext cx="2060300" cy="2573"/>
            </a:xfrm>
            <a:prstGeom prst="straightConnector1">
              <a:avLst/>
            </a:prstGeom>
            <a:ln w="25400">
              <a:prstDash val="sysDot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57" name="Group 156"/>
            <p:cNvGrpSpPr/>
            <p:nvPr/>
          </p:nvGrpSpPr>
          <p:grpSpPr>
            <a:xfrm rot="16200000">
              <a:off x="7973094" y="3392667"/>
              <a:ext cx="3758148" cy="3560151"/>
              <a:chOff x="3987098" y="3293671"/>
              <a:chExt cx="1565804" cy="1494460"/>
            </a:xfrm>
          </p:grpSpPr>
          <p:cxnSp>
            <p:nvCxnSpPr>
              <p:cNvPr id="158" name="Straight Arrow Connector 157"/>
              <p:cNvCxnSpPr/>
              <p:nvPr/>
            </p:nvCxnSpPr>
            <p:spPr>
              <a:xfrm flipV="1">
                <a:off x="3987098" y="3293671"/>
                <a:ext cx="0" cy="149446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987098" y="4788131"/>
                <a:ext cx="1565804" cy="0"/>
              </a:xfrm>
              <a:prstGeom prst="line">
                <a:avLst/>
              </a:prstGeom>
              <a:ln w="25400"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62" name="Straight Arrow Connector 161"/>
            <p:cNvCxnSpPr/>
            <p:nvPr/>
          </p:nvCxnSpPr>
          <p:spPr>
            <a:xfrm rot="16200000" flipV="1">
              <a:off x="9985353" y="5396409"/>
              <a:ext cx="4060336" cy="5355"/>
            </a:xfrm>
            <a:prstGeom prst="straightConnector1">
              <a:avLst/>
            </a:prstGeom>
            <a:ln w="25400">
              <a:prstDash val="sysDot"/>
              <a:headEnd type="none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8024715" y="4601049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1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8060560" y="5070598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2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8060560" y="5432503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3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8060560" y="5886637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5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8040665" y="6279275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6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8060560" y="6632015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7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8060560" y="7030503"/>
              <a:ext cx="371531" cy="404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306" dirty="0"/>
                <a:t>8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3181350"/>
            <a:ext cx="5238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763000" y="6515100"/>
            <a:ext cx="381000" cy="342900"/>
          </a:xfrm>
          <a:prstGeom prst="rect">
            <a:avLst/>
          </a:prstGeom>
        </p:spPr>
        <p:txBody>
          <a:bodyPr/>
          <a:lstStyle/>
          <a:p>
            <a:pPr algn="r"/>
            <a:fld id="{B6F15528-21DE-4FAA-801E-634DDDAF4B2B}" type="slidenum">
              <a:rPr lang="uk-UA" smtClean="0">
                <a:solidFill>
                  <a:srgbClr val="898989"/>
                </a:solidFill>
              </a:rPr>
              <a:pPr algn="r"/>
              <a:t>7</a:t>
            </a:fld>
            <a:endParaRPr lang="uk-UA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4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3" grpId="0" animBg="1"/>
      <p:bldP spid="18" grpId="0"/>
      <p:bldP spid="23" grpId="0"/>
      <p:bldP spid="89" grpId="0"/>
      <p:bldP spid="39" grpId="0"/>
      <p:bldP spid="60" grpId="0"/>
      <p:bldP spid="130" grpId="0"/>
      <p:bldP spid="131" grpId="0"/>
      <p:bldP spid="132" grpId="0"/>
      <p:bldP spid="133" grpId="0"/>
      <p:bldP spid="168" grpId="0"/>
      <p:bldP spid="1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0000"/>
                </a:solidFill>
              </a:rPr>
              <a:t>Concerns &amp; Suggested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924" y="2057400"/>
            <a:ext cx="3235398" cy="3652881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Registrations and multiple passwords to access multiple services</a:t>
            </a:r>
          </a:p>
          <a:p>
            <a:pPr algn="just"/>
            <a:endParaRPr lang="en-I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Password authentication is susceptible to attacks</a:t>
            </a:r>
          </a:p>
          <a:p>
            <a:pPr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Storing password at the service provider’s end</a:t>
            </a:r>
          </a:p>
          <a:p>
            <a:pPr algn="just"/>
            <a:endParaRPr lang="en-I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execution of authentication protocol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1976" y="1905000"/>
            <a:ext cx="3235398" cy="3646950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Migrate to a multi-server environment with a centralized identity provider and multiple service providers</a:t>
            </a:r>
          </a:p>
          <a:p>
            <a:pPr algn="just"/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Two-factor authentication</a:t>
            </a:r>
          </a:p>
          <a:p>
            <a:pPr algn="just"/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Maintains no password table at the server</a:t>
            </a:r>
          </a:p>
          <a:p>
            <a:pPr algn="just"/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Brokered authentication by Identity Provider who provides Single Sign-on Functionality</a:t>
            </a:r>
          </a:p>
          <a:p>
            <a:pPr marL="342905" lvl="1"/>
            <a:endParaRPr lang="en-I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9734-5E9F-48D0-A910-913CB8AB41B8}" type="datetime1">
              <a:rPr lang="en-IN" smtClean="0"/>
              <a:t>25-09-2017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8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>
            <a:off x="1716924" y="2971800"/>
            <a:ext cx="6582422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40938" y="3761250"/>
            <a:ext cx="6582422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40938" y="4419600"/>
            <a:ext cx="6582422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40938" y="5257800"/>
            <a:ext cx="6582422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922206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10BD-E28E-4EF5-81A5-26B97DA8CF11}" type="datetime1">
              <a:rPr lang="en-IN" smtClean="0"/>
              <a:t>25-09-2017</a:t>
            </a:fld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A8E9-0662-4F80-AEE1-81EE259D3259}" type="slidenum">
              <a:rPr lang="en-IN" smtClean="0"/>
              <a:t>9</a:t>
            </a:fld>
            <a:endParaRPr lang="en-IN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2408" y="228111"/>
            <a:ext cx="6683766" cy="495797"/>
          </a:xfrm>
          <a:prstGeom prst="rect">
            <a:avLst/>
          </a:prstGeom>
        </p:spPr>
        <p:txBody>
          <a:bodyPr/>
          <a:lstStyle>
            <a:lvl1pPr algn="l" defTabSz="472516" rtl="0" eaLnBrk="1" latinLnBrk="0" hangingPunct="1">
              <a:spcBef>
                <a:spcPct val="0"/>
              </a:spcBef>
              <a:buNone/>
              <a:defRPr sz="372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2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 ARCHITECTURE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402" y="2124777"/>
            <a:ext cx="1576935" cy="31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8414" y="952223"/>
            <a:ext cx="1840786" cy="31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 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83" y="2331376"/>
            <a:ext cx="1269747" cy="17130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413" y="1088003"/>
            <a:ext cx="1306807" cy="16895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74" y="3898336"/>
            <a:ext cx="1157106" cy="1858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6706" y="3568865"/>
            <a:ext cx="1784894" cy="315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 2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449680" y="2331376"/>
            <a:ext cx="1342846" cy="1793725"/>
            <a:chOff x="4882927" y="2215590"/>
            <a:chExt cx="1850377" cy="247166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927" y="2374285"/>
              <a:ext cx="1850377" cy="2312971"/>
            </a:xfrm>
            <a:prstGeom prst="rect">
              <a:avLst/>
            </a:prstGeom>
          </p:spPr>
        </p:pic>
        <p:sp>
          <p:nvSpPr>
            <p:cNvPr id="13" name="AutoShape 67"/>
            <p:cNvSpPr>
              <a:spLocks noChangeArrowheads="1"/>
            </p:cNvSpPr>
            <p:nvPr/>
          </p:nvSpPr>
          <p:spPr bwMode="auto">
            <a:xfrm>
              <a:off x="5066745" y="2215590"/>
              <a:ext cx="1380455" cy="411037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  <a:softEdge rad="31750"/>
            </a:effectLst>
            <a:extLst/>
          </p:spPr>
          <p:txBody>
            <a:bodyPr wrap="none" lIns="68573" tIns="0" rIns="68573" bIns="0" anchorCtr="1"/>
            <a:lstStyle>
              <a:lvl1pPr defTabSz="912813">
                <a:spcBef>
                  <a:spcPct val="20000"/>
                </a:spcBef>
                <a:buClr>
                  <a:srgbClr val="A17F4C"/>
                </a:buClr>
                <a:buChar char="•"/>
                <a:defRPr sz="2800" b="1">
                  <a:solidFill>
                    <a:srgbClr val="141E4E"/>
                  </a:solidFill>
                  <a:latin typeface="Tw Cen MT" panose="020B0602020104020603" pitchFamily="34" charset="0"/>
                </a:defRPr>
              </a:lvl1pPr>
              <a:lvl2pPr marL="1092200" indent="-588963" defTabSz="912813">
                <a:lnSpc>
                  <a:spcPct val="90000"/>
                </a:lnSpc>
                <a:spcBef>
                  <a:spcPct val="20000"/>
                </a:spcBef>
                <a:buClr>
                  <a:srgbClr val="A17F4C"/>
                </a:buClr>
                <a:buSzPct val="75000"/>
                <a:buChar char="•"/>
                <a:defRPr sz="2400">
                  <a:solidFill>
                    <a:srgbClr val="141E4E"/>
                  </a:solidFill>
                  <a:latin typeface="Tw Cen MT" panose="020B0602020104020603" pitchFamily="34" charset="0"/>
                </a:defRPr>
              </a:lvl2pPr>
              <a:lvl3pPr marL="912813" indent="-503238" defTabSz="912813">
                <a:spcBef>
                  <a:spcPct val="20000"/>
                </a:spcBef>
                <a:buSzPct val="75000"/>
                <a:buChar char="–"/>
                <a:defRPr sz="2000">
                  <a:solidFill>
                    <a:srgbClr val="141E4E"/>
                  </a:solidFill>
                  <a:latin typeface="Tw Cen MT" panose="020B0602020104020603" pitchFamily="34" charset="0"/>
                </a:defRPr>
              </a:lvl3pPr>
              <a:lvl4pPr marL="1931988" indent="-420688" defTabSz="912813">
                <a:spcBef>
                  <a:spcPct val="20000"/>
                </a:spcBef>
                <a:buSzPct val="60000"/>
                <a:buFont typeface="Times" panose="02020603050405020304" pitchFamily="18" charset="0"/>
                <a:buChar char="•"/>
                <a:defRPr>
                  <a:solidFill>
                    <a:srgbClr val="141E4E"/>
                  </a:solidFill>
                  <a:latin typeface="Tw Cen MT" panose="020B0602020104020603" pitchFamily="34" charset="0"/>
                </a:defRPr>
              </a:lvl4pPr>
              <a:lvl5pPr marL="2433638" indent="-417513" defTabSz="912813">
                <a:spcBef>
                  <a:spcPct val="20000"/>
                </a:spcBef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5pPr>
              <a:lvl6pPr marL="28908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6pPr>
              <a:lvl7pPr marL="33480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7pPr>
              <a:lvl8pPr marL="38052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8pPr>
              <a:lvl9pPr marL="4262438" indent="-417513" defTabSz="912813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Times" panose="02020603050405020304" pitchFamily="18" charset="0"/>
                <a:buAutoNum type="alphaLcParenR"/>
                <a:defRPr sz="1600">
                  <a:solidFill>
                    <a:srgbClr val="141E4E"/>
                  </a:solidFill>
                  <a:latin typeface="Tw Cen MT" panose="020B0602020104020603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51" dirty="0">
                  <a:latin typeface="Gill Sans MT" panose="020B0502020104020203" pitchFamily="34" charset="0"/>
                  <a:ea typeface="MS PGothic" panose="020B0600070205080204" pitchFamily="34" charset="-128"/>
                </a:rPr>
                <a:t>User</a:t>
              </a:r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 flipV="1">
            <a:off x="1219539" y="2721147"/>
            <a:ext cx="2217043" cy="38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91183" y="2486825"/>
            <a:ext cx="224317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Request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08633" y="2721147"/>
            <a:ext cx="341224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Confirmation + 2-Factor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230445" y="2944063"/>
            <a:ext cx="2195231" cy="5097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452027" y="1524529"/>
            <a:ext cx="2397795" cy="11685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514951" y="1835224"/>
            <a:ext cx="2271950" cy="1094621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109269">
            <a:off x="4589872" y="1925297"/>
            <a:ext cx="193357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Request</a:t>
            </a:r>
          </a:p>
        </p:txBody>
      </p:sp>
      <p:sp>
        <p:nvSpPr>
          <p:cNvPr id="21" name="TextBox 20"/>
          <p:cNvSpPr txBox="1"/>
          <p:nvPr/>
        </p:nvSpPr>
        <p:spPr>
          <a:xfrm rot="19963907">
            <a:off x="4706862" y="1989291"/>
            <a:ext cx="2554660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 to Identity Provider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374890" y="3257777"/>
            <a:ext cx="2275761" cy="126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13629" y="2982612"/>
            <a:ext cx="190617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</a:t>
            </a:r>
            <a:r>
              <a:rPr lang="en-IN" sz="116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326063" y="3498431"/>
            <a:ext cx="2202716" cy="7224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92500" y="3271477"/>
            <a:ext cx="278736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2-Factor</a:t>
            </a:r>
            <a:r>
              <a:rPr lang="en-IN" sz="116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</a:t>
            </a:r>
            <a:r>
              <a:rPr lang="en-IN" sz="116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53280" y="3562619"/>
            <a:ext cx="1963261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Response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313360" y="3808313"/>
            <a:ext cx="2228122" cy="7065"/>
          </a:xfrm>
          <a:prstGeom prst="straightConnector1">
            <a:avLst/>
          </a:prstGeom>
          <a:ln>
            <a:prstDash val="dash"/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20038004">
            <a:off x="4992052" y="2577894"/>
            <a:ext cx="193357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Response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659126" y="2099772"/>
            <a:ext cx="2193362" cy="10301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754282" y="2377744"/>
            <a:ext cx="2161861" cy="1008982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20115551">
            <a:off x="4882990" y="2362873"/>
            <a:ext cx="1859603" cy="270972"/>
          </a:xfrm>
          <a:prstGeom prst="rect">
            <a:avLst/>
          </a:prstGeom>
          <a:noFill/>
          <a:ln w="6350" cmpd="sng">
            <a:noFill/>
          </a:ln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Response</a:t>
            </a:r>
          </a:p>
        </p:txBody>
      </p:sp>
      <p:sp>
        <p:nvSpPr>
          <p:cNvPr id="37" name="TextBox 36"/>
          <p:cNvSpPr txBox="1"/>
          <p:nvPr/>
        </p:nvSpPr>
        <p:spPr>
          <a:xfrm rot="1634894">
            <a:off x="5430855" y="4085173"/>
            <a:ext cx="193357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Request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933483" y="3557283"/>
            <a:ext cx="2185620" cy="114451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1146637" y="4647735"/>
            <a:ext cx="3130608" cy="3971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6359" tIns="33180" rIns="66359" bIns="331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sz="1451" dirty="0">
                <a:solidFill>
                  <a:srgbClr val="FF0000"/>
                </a:solidFill>
                <a:latin typeface="Gill Sans MT" panose="020B0502020104020203" pitchFamily="34" charset="0"/>
              </a:rPr>
              <a:t>Existing Session &amp; Already Authenticated</a:t>
            </a:r>
          </a:p>
        </p:txBody>
      </p:sp>
      <p:sp>
        <p:nvSpPr>
          <p:cNvPr id="40" name="TextBox 39"/>
          <p:cNvSpPr txBox="1"/>
          <p:nvPr/>
        </p:nvSpPr>
        <p:spPr>
          <a:xfrm rot="1664342">
            <a:off x="5070686" y="4656252"/>
            <a:ext cx="1933575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lang="en-IN" sz="1161" dirty="0"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388256" y="4037192"/>
            <a:ext cx="2651731" cy="1418327"/>
          </a:xfrm>
          <a:prstGeom prst="straightConnector1">
            <a:avLst/>
          </a:prstGeom>
          <a:ln>
            <a:prstDash val="dash"/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1168326" y="4653055"/>
            <a:ext cx="3081928" cy="3984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6359" tIns="33180" rIns="66359" bIns="331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sz="1451" dirty="0">
                <a:solidFill>
                  <a:srgbClr val="FF0000"/>
                </a:solidFill>
                <a:latin typeface="Gill Sans MT" panose="020B0502020104020203" pitchFamily="34" charset="0"/>
              </a:rPr>
              <a:t>New Session &amp; Not  Authenticated</a:t>
            </a:r>
          </a:p>
        </p:txBody>
      </p:sp>
      <p:sp>
        <p:nvSpPr>
          <p:cNvPr id="49" name="TextBox 48"/>
          <p:cNvSpPr txBox="1"/>
          <p:nvPr/>
        </p:nvSpPr>
        <p:spPr>
          <a:xfrm rot="1724619">
            <a:off x="5253410" y="4469002"/>
            <a:ext cx="2702279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 to Identity Provider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659127" y="3664699"/>
            <a:ext cx="2663656" cy="1407782"/>
          </a:xfrm>
          <a:prstGeom prst="straightConnector1">
            <a:avLst/>
          </a:prstGeom>
          <a:ln>
            <a:prstDash val="dash"/>
            <a:headEnd type="arrow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721589">
            <a:off x="5186960" y="4469516"/>
            <a:ext cx="1956196" cy="270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6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Response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584896" y="3846040"/>
            <a:ext cx="2627178" cy="143896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62408" y="5596372"/>
            <a:ext cx="7364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Assertion Mark Up Language (SAML) is used to exchange authentication data between Identity Provider &amp; Service Provider’s and to provide Single Sign-on Functionality</a:t>
            </a:r>
          </a:p>
        </p:txBody>
      </p:sp>
      <p:sp>
        <p:nvSpPr>
          <p:cNvPr id="43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146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5" grpId="0"/>
      <p:bldP spid="16" grpId="0"/>
      <p:bldP spid="20" grpId="0"/>
      <p:bldP spid="21" grpId="0"/>
      <p:bldP spid="23" grpId="0"/>
      <p:bldP spid="23" grpId="1"/>
      <p:bldP spid="23" grpId="2"/>
      <p:bldP spid="25" grpId="0"/>
      <p:bldP spid="25" grpId="1"/>
      <p:bldP spid="25" grpId="2"/>
      <p:bldP spid="26" grpId="0"/>
      <p:bldP spid="26" grpId="1"/>
      <p:bldP spid="26" grpId="2"/>
      <p:bldP spid="28" grpId="0"/>
      <p:bldP spid="31" grpId="0"/>
      <p:bldP spid="37" grpId="0"/>
      <p:bldP spid="37" grpId="1"/>
      <p:bldP spid="37" grpId="2"/>
      <p:bldP spid="39" grpId="0" animBg="1"/>
      <p:bldP spid="39" grpId="1" animBg="1"/>
      <p:bldP spid="40" grpId="0"/>
      <p:bldP spid="40" grpId="1"/>
      <p:bldP spid="40" grpId="2"/>
      <p:bldP spid="46" grpId="0" animBg="1"/>
      <p:bldP spid="49" grpId="0"/>
      <p:bldP spid="53" grpId="0"/>
      <p:bldP spid="5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2745</Words>
  <Application>Microsoft Office PowerPoint</Application>
  <PresentationFormat>Presentación en pantalla (4:3)</PresentationFormat>
  <Paragraphs>583</Paragraphs>
  <Slides>28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Office Theme</vt:lpstr>
      <vt:lpstr>Chapter 14: A Strong Single Sign-on User Authentication Scheme Using Mobile Token without Verifier Table for Cloud Based Services </vt:lpstr>
      <vt:lpstr>Cloud Computing</vt:lpstr>
      <vt:lpstr>Cloud Computing</vt:lpstr>
      <vt:lpstr>Cloud Computing -  Concerns</vt:lpstr>
      <vt:lpstr>Security Concerns of Cloud</vt:lpstr>
      <vt:lpstr>User Authentication </vt:lpstr>
      <vt:lpstr>A Typical User Authentication Scenario</vt:lpstr>
      <vt:lpstr>Concerns &amp; Suggested Solutions</vt:lpstr>
      <vt:lpstr>Presentación de PowerPoint</vt:lpstr>
      <vt:lpstr>2-Factor Authentication Protocol</vt:lpstr>
      <vt:lpstr>Related Works</vt:lpstr>
      <vt:lpstr>Presentación de PowerPoint</vt:lpstr>
      <vt:lpstr>Presentación de PowerPoint</vt:lpstr>
      <vt:lpstr> Password Change Phase</vt:lpstr>
      <vt:lpstr>Security Analysis</vt:lpstr>
      <vt:lpstr>Efficiency Analysis</vt:lpstr>
      <vt:lpstr>Functionality Comparison</vt:lpstr>
      <vt:lpstr>Formal Analysis – Scyther Tool</vt:lpstr>
      <vt:lpstr>Presentación de PowerPoint</vt:lpstr>
      <vt:lpstr>Claims</vt:lpstr>
      <vt:lpstr>Presentación de PowerPoint</vt:lpstr>
      <vt:lpstr>Conclusion</vt:lpstr>
      <vt:lpstr>References</vt:lpstr>
      <vt:lpstr>References</vt:lpstr>
      <vt:lpstr>Presentación de PowerPoint</vt:lpstr>
      <vt:lpstr>Presentación de PowerPoint</vt:lpstr>
      <vt:lpstr>Presentación de PowerPoint</vt:lpstr>
      <vt:lpstr> Password Change Phase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 Hernández Encinas</cp:lastModifiedBy>
  <cp:revision>20</cp:revision>
  <dcterms:created xsi:type="dcterms:W3CDTF">2017-08-17T13:30:46Z</dcterms:created>
  <dcterms:modified xsi:type="dcterms:W3CDTF">2017-09-25T06:56:58Z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