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media/image2.jpg" ContentType="image/jpeg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sldIdLst>
    <p:sldId id="337" r:id="rId2"/>
    <p:sldId id="259" r:id="rId3"/>
    <p:sldId id="338" r:id="rId4"/>
    <p:sldId id="262" r:id="rId5"/>
    <p:sldId id="339" r:id="rId6"/>
    <p:sldId id="340" r:id="rId7"/>
    <p:sldId id="341" r:id="rId8"/>
    <p:sldId id="342" r:id="rId9"/>
    <p:sldId id="345" r:id="rId10"/>
    <p:sldId id="347" r:id="rId11"/>
    <p:sldId id="344" r:id="rId12"/>
    <p:sldId id="346" r:id="rId13"/>
    <p:sldId id="348" r:id="rId14"/>
    <p:sldId id="349" r:id="rId15"/>
    <p:sldId id="350" r:id="rId16"/>
    <p:sldId id="351" r:id="rId17"/>
    <p:sldId id="352" r:id="rId18"/>
    <p:sldId id="353" r:id="rId19"/>
    <p:sldId id="354" r:id="rId20"/>
    <p:sldId id="355" r:id="rId21"/>
    <p:sldId id="356" r:id="rId22"/>
    <p:sldId id="357" r:id="rId23"/>
    <p:sldId id="358" r:id="rId24"/>
    <p:sldId id="359" r:id="rId25"/>
    <p:sldId id="360" r:id="rId26"/>
    <p:sldId id="361" r:id="rId27"/>
    <p:sldId id="362" r:id="rId28"/>
    <p:sldId id="363" r:id="rId29"/>
    <p:sldId id="364" r:id="rId30"/>
    <p:sldId id="365" r:id="rId31"/>
  </p:sldIdLst>
  <p:sldSz cx="9144000" cy="6858000" type="screen4x3"/>
  <p:notesSz cx="9144000" cy="6858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ección predeterminada" id="{9CBD07C9-AE9B-4D34-ADCD-49A0F7FEE194}">
          <p14:sldIdLst>
            <p14:sldId id="337"/>
          </p14:sldIdLst>
        </p14:section>
        <p14:section name="Introduction" id="{2FE1CF31-6869-4A4A-BF12-2B0D15F9DC35}">
          <p14:sldIdLst>
            <p14:sldId id="259"/>
            <p14:sldId id="338"/>
            <p14:sldId id="262"/>
            <p14:sldId id="339"/>
          </p14:sldIdLst>
        </p14:section>
        <p14:section name="Authentication" id="{8DF7C2CC-F402-4051-A0C4-16350A006C9A}">
          <p14:sldIdLst>
            <p14:sldId id="340"/>
            <p14:sldId id="341"/>
            <p14:sldId id="342"/>
            <p14:sldId id="345"/>
            <p14:sldId id="347"/>
          </p14:sldIdLst>
        </p14:section>
        <p14:section name="Information encryption" id="{FC996C27-D949-4137-8884-F4226D73AA45}">
          <p14:sldIdLst>
            <p14:sldId id="344"/>
            <p14:sldId id="346"/>
            <p14:sldId id="348"/>
          </p14:sldIdLst>
        </p14:section>
        <p14:section name="Data integrity" id="{61AF0B22-0DFC-43FD-9CAD-62DFB2666FD9}">
          <p14:sldIdLst>
            <p14:sldId id="349"/>
            <p14:sldId id="350"/>
          </p14:sldIdLst>
        </p14:section>
        <p14:section name="Availability" id="{8A0011E7-33FC-4909-BA8A-8B0108BD5182}">
          <p14:sldIdLst>
            <p14:sldId id="351"/>
            <p14:sldId id="352"/>
          </p14:sldIdLst>
        </p14:section>
        <p14:section name="Data location" id="{7FA4CEE9-1A9A-4210-8A48-D8976719EFB7}">
          <p14:sldIdLst>
            <p14:sldId id="353"/>
            <p14:sldId id="354"/>
          </p14:sldIdLst>
        </p14:section>
        <p14:section name="Data deduplication" id="{ED3658D1-0E7D-49B8-9E27-6F981BE0A964}">
          <p14:sldIdLst>
            <p14:sldId id="355"/>
            <p14:sldId id="356"/>
          </p14:sldIdLst>
        </p14:section>
        <p14:section name="Version control of encrypted data" id="{A1EF314A-5E21-4B70-A1E6-16BE38E35C5B}">
          <p14:sldIdLst>
            <p14:sldId id="357"/>
            <p14:sldId id="358"/>
          </p14:sldIdLst>
        </p14:section>
        <p14:section name="Assured deletion of data" id="{7CFE54DC-A119-474B-A08C-D7FD36B1D8F8}">
          <p14:sldIdLst>
            <p14:sldId id="359"/>
            <p14:sldId id="360"/>
          </p14:sldIdLst>
        </p14:section>
        <p14:section name="APIs validation" id="{74F8A275-86E8-4918-8E9A-3CA479F95F08}">
          <p14:sldIdLst>
            <p14:sldId id="361"/>
            <p14:sldId id="362"/>
          </p14:sldIdLst>
        </p14:section>
        <p14:section name="Usable security solutions" id="{4C3A057D-C185-4DE3-B2A9-2A2A04F5C153}">
          <p14:sldIdLst>
            <p14:sldId id="363"/>
            <p14:sldId id="364"/>
            <p14:sldId id="365"/>
          </p14:sldIdLst>
        </p14:section>
      </p14:sectionLst>
    </p:ext>
    <p:ext uri="{EFAFB233-063F-42B5-8137-9DF3F51BA10A}">
      <p15:sld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David Arroyo Guardeño" initials="DAG" lastIdx="2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98989"/>
    <a:srgbClr val="4A7877"/>
    <a:srgbClr val="5A715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599"/>
  </p:normalViewPr>
  <p:slideViewPr>
    <p:cSldViewPr>
      <p:cViewPr>
        <p:scale>
          <a:sx n="100" d="100"/>
          <a:sy n="100" d="100"/>
        </p:scale>
        <p:origin x="-1860" y="-6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558199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028950" y="857250"/>
            <a:ext cx="3086100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914400" y="3300413"/>
            <a:ext cx="7315200" cy="270033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30466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46219267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35556325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50557195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21988833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69573574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60919796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10878172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8249630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70987880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4668554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53263070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0314157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533698493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32357740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948360477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049340871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223430493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299769376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050299240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63083211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110958136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64517026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62040394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99726206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98517278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93110398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1092088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14401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8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Computer and Network Security Essentials Editor: Kevin Daimi Associate Editors: Guillermo Francia, Levent Ertaul, Luis H. Encinas, Eman El-Sheikh Published by Springer</a:t>
            </a:r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D5259D-C44D-49F6-A7F6-8070DE51C1B5}" type="datetime1">
              <a:rPr lang="en-US" smtClean="0"/>
              <a:t>9/25/2017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4000" cy="685799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0" y="0"/>
            <a:ext cx="9144000" cy="6858000"/>
          </a:xfrm>
          <a:custGeom>
            <a:avLst/>
            <a:gdLst/>
            <a:ahLst/>
            <a:cxnLst/>
            <a:rect l="l" t="t" r="r" b="b"/>
            <a:pathLst>
              <a:path w="9144000" h="6858000">
                <a:moveTo>
                  <a:pt x="0" y="6858000"/>
                </a:moveTo>
                <a:lnTo>
                  <a:pt x="9144000" y="6858000"/>
                </a:lnTo>
                <a:lnTo>
                  <a:pt x="9144000" y="0"/>
                </a:lnTo>
                <a:lnTo>
                  <a:pt x="0" y="0"/>
                </a:lnTo>
                <a:lnTo>
                  <a:pt x="0" y="6858000"/>
                </a:lnTo>
              </a:path>
            </a:pathLst>
          </a:custGeom>
          <a:solidFill>
            <a:srgbClr val="001F5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26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Computer and Network Security Essentials Editor: Kevin Daimi Associate Editors: Guillermo Francia, Levent Ertaul, Luis H. Encinas, Eman El-Sheikh Published by Springer</a:t>
            </a:r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ADB2FB-91E1-42A4-ADAC-7B96DFD002EF}" type="datetime1">
              <a:rPr lang="en-US" smtClean="0"/>
              <a:t>9/25/2017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4000" cy="685799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0" y="0"/>
            <a:ext cx="9144000" cy="6858000"/>
          </a:xfrm>
          <a:custGeom>
            <a:avLst/>
            <a:gdLst/>
            <a:ahLst/>
            <a:cxnLst/>
            <a:rect l="l" t="t" r="r" b="b"/>
            <a:pathLst>
              <a:path w="9144000" h="6858000">
                <a:moveTo>
                  <a:pt x="0" y="6858000"/>
                </a:moveTo>
                <a:lnTo>
                  <a:pt x="9144000" y="6858000"/>
                </a:lnTo>
                <a:lnTo>
                  <a:pt x="9144000" y="0"/>
                </a:lnTo>
                <a:lnTo>
                  <a:pt x="0" y="0"/>
                </a:lnTo>
                <a:lnTo>
                  <a:pt x="0" y="6858000"/>
                </a:lnTo>
              </a:path>
            </a:pathLst>
          </a:custGeom>
          <a:solidFill>
            <a:srgbClr val="001F5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273811" y="1125402"/>
            <a:ext cx="3940175" cy="353441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8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842128" y="1309930"/>
            <a:ext cx="3769995" cy="476059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1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Computer and Network Security Essentials Editor: Kevin Daimi Associate Editors: Guillermo Francia, Levent Ertaul, Luis H. Encinas, Eman El-Sheikh Published by Springer</a:t>
            </a:r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F05A75-E54E-4EBB-9E36-FB2F0A055AB5}" type="datetime1">
              <a:rPr lang="en-US" smtClean="0"/>
              <a:t>9/25/2017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Computer and Network Security Essentials Editor: Kevin Daimi Associate Editors: Guillermo Francia, Levent Ertaul, Luis H. Encinas, Eman El-Sheikh Published by Springer</a:t>
            </a:r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04E822-9D8A-43CE-93A2-1DA0621BED63}" type="datetime1">
              <a:rPr lang="en-US" smtClean="0"/>
              <a:t>9/25/2017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Computer and Network Security Essentials Editor: Kevin Daimi Associate Editors: Guillermo Francia, Levent Ertaul, Luis H. Encinas, Eman El-Sheikh Published by Springer</a:t>
            </a:r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3F4C53-03C4-47CF-A3BB-E4992E60668B}" type="datetime1">
              <a:rPr lang="en-US" smtClean="0"/>
              <a:t>9/25/2017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‹Nº›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1026">
              <a:srgbClr val="00B0F0"/>
            </a:gs>
            <a:gs pos="0">
              <a:schemeClr val="accent1">
                <a:lumMod val="5000"/>
                <a:lumOff val="9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4000" cy="6857999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70154" y="329181"/>
            <a:ext cx="8603691" cy="8045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6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83540" y="1190236"/>
            <a:ext cx="8376919" cy="478663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6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40"/>
            <a:ext cx="292608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Computer and Network Security Essentials Editor: Kevin Daimi Associate Editors: Guillermo Francia, Levent Ertaul, Luis H. Encinas, Eman El-Sheikh Published by Springer</a:t>
            </a:r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BBE4ED-C2C0-45F8-8799-447C04ABFE94}" type="datetime1">
              <a:rPr lang="en-US" smtClean="0"/>
              <a:t>9/25/2017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‹Nº›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hf hdr="0" ftr="0" dt="0"/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1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5" Type="http://schemas.openxmlformats.org/officeDocument/2006/relationships/image" Target="../media/image18.png"/><Relationship Id="rId4" Type="http://schemas.openxmlformats.org/officeDocument/2006/relationships/image" Target="../media/image20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8744"/>
            <a:ext cx="9144000" cy="1743856"/>
          </a:xfrm>
        </p:spPr>
        <p:txBody>
          <a:bodyPr/>
          <a:lstStyle/>
          <a:p>
            <a:pPr algn="ctr" rtl="0"/>
            <a:r>
              <a:rPr lang="en-US" dirty="0">
                <a:solidFill>
                  <a:srgbClr val="FF0000"/>
                </a:solidFill>
              </a:rPr>
              <a:t>Chapter 15: Review of the Main Security Threats </a:t>
            </a:r>
            <a:r>
              <a:rPr lang="en-US" dirty="0" smtClean="0">
                <a:solidFill>
                  <a:srgbClr val="FF0000"/>
                </a:solidFill>
              </a:rPr>
              <a:t>and Challenges </a:t>
            </a:r>
            <a:r>
              <a:rPr lang="en-US" dirty="0">
                <a:solidFill>
                  <a:srgbClr val="FF0000"/>
                </a:solidFill>
              </a:rPr>
              <a:t>in Free-Access Public Cloud </a:t>
            </a:r>
            <a:r>
              <a:rPr lang="en-US" dirty="0" smtClean="0">
                <a:solidFill>
                  <a:srgbClr val="FF0000"/>
                </a:solidFill>
              </a:rPr>
              <a:t>Storage Servers</a:t>
            </a:r>
            <a:r>
              <a:rPr lang="en-US" dirty="0">
                <a:solidFill>
                  <a:srgbClr val="FF0000"/>
                </a:solidFill>
              </a:rPr>
              <a:t/>
            </a:r>
            <a:br>
              <a:rPr lang="en-US" dirty="0">
                <a:solidFill>
                  <a:srgbClr val="FF0000"/>
                </a:solidFill>
              </a:rPr>
            </a:b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0800" y="3106055"/>
            <a:ext cx="3746500" cy="2354943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</p:pic>
      <p:sp>
        <p:nvSpPr>
          <p:cNvPr id="5" name="Footer Placeholder 4"/>
          <p:cNvSpPr>
            <a:spLocks noGrp="1"/>
          </p:cNvSpPr>
          <p:nvPr>
            <p:ph type="ftr" sz="quarter" idx="5"/>
          </p:nvPr>
        </p:nvSpPr>
        <p:spPr>
          <a:xfrm>
            <a:off x="0" y="5587372"/>
            <a:ext cx="9144000" cy="1261884"/>
          </a:xfrm>
        </p:spPr>
        <p:txBody>
          <a:bodyPr/>
          <a:lstStyle/>
          <a:p>
            <a:r>
              <a:rPr lang="en-US" sz="1600" dirty="0" smtClean="0">
                <a:solidFill>
                  <a:srgbClr val="FF0000"/>
                </a:solidFill>
              </a:rPr>
              <a:t>Computer and Network Security Essentials</a:t>
            </a:r>
          </a:p>
          <a:p>
            <a:r>
              <a:rPr lang="en-US" sz="1600" dirty="0" smtClean="0">
                <a:solidFill>
                  <a:srgbClr val="FF0000"/>
                </a:solidFill>
              </a:rPr>
              <a:t>Springer</a:t>
            </a:r>
            <a:endParaRPr lang="en-US" sz="1600" dirty="0">
              <a:solidFill>
                <a:srgbClr val="FF0000"/>
              </a:solidFill>
            </a:endParaRPr>
          </a:p>
          <a:p>
            <a:endParaRPr lang="en-US" sz="1600" dirty="0" smtClean="0">
              <a:solidFill>
                <a:srgbClr val="FF0000"/>
              </a:solidFill>
            </a:endParaRPr>
          </a:p>
          <a:p>
            <a:r>
              <a:rPr lang="en-US" sz="1600" dirty="0" smtClean="0">
                <a:solidFill>
                  <a:srgbClr val="FF0000"/>
                </a:solidFill>
              </a:rPr>
              <a:t>Editor: Kevin Daimi</a:t>
            </a:r>
          </a:p>
          <a:p>
            <a:r>
              <a:rPr lang="en-US" sz="1600" dirty="0" smtClean="0">
                <a:solidFill>
                  <a:srgbClr val="FF0000"/>
                </a:solidFill>
              </a:rPr>
              <a:t>Associate Editors: Guillermo </a:t>
            </a:r>
            <a:r>
              <a:rPr lang="en-US" sz="1600" dirty="0" err="1" smtClean="0">
                <a:solidFill>
                  <a:srgbClr val="FF0000"/>
                </a:solidFill>
              </a:rPr>
              <a:t>Francia</a:t>
            </a:r>
            <a:r>
              <a:rPr lang="en-US" sz="1600" dirty="0" smtClean="0">
                <a:solidFill>
                  <a:srgbClr val="FF0000"/>
                </a:solidFill>
              </a:rPr>
              <a:t>, Levent </a:t>
            </a:r>
            <a:r>
              <a:rPr lang="en-US" sz="1600" dirty="0" err="1" smtClean="0">
                <a:solidFill>
                  <a:srgbClr val="FF0000"/>
                </a:solidFill>
              </a:rPr>
              <a:t>Ertaul</a:t>
            </a:r>
            <a:r>
              <a:rPr lang="en-US" sz="1600" dirty="0" smtClean="0">
                <a:solidFill>
                  <a:srgbClr val="FF0000"/>
                </a:solidFill>
              </a:rPr>
              <a:t>, Luis </a:t>
            </a:r>
            <a:r>
              <a:rPr lang="en-US" sz="1600" dirty="0">
                <a:solidFill>
                  <a:srgbClr val="FF0000"/>
                </a:solidFill>
              </a:rPr>
              <a:t>Hernández</a:t>
            </a:r>
            <a:r>
              <a:rPr lang="en-US" sz="1600" dirty="0"/>
              <a:t> </a:t>
            </a:r>
            <a:r>
              <a:rPr lang="en-US" sz="1600" dirty="0" smtClean="0">
                <a:solidFill>
                  <a:srgbClr val="FF0000"/>
                </a:solidFill>
              </a:rPr>
              <a:t> </a:t>
            </a:r>
            <a:r>
              <a:rPr lang="en-US" sz="1600" dirty="0" err="1" smtClean="0">
                <a:solidFill>
                  <a:srgbClr val="FF0000"/>
                </a:solidFill>
              </a:rPr>
              <a:t>Encinas</a:t>
            </a:r>
            <a:r>
              <a:rPr lang="en-US" sz="1600" dirty="0" smtClean="0">
                <a:solidFill>
                  <a:srgbClr val="FF0000"/>
                </a:solidFill>
              </a:rPr>
              <a:t>, Eman El-Sheikh</a:t>
            </a:r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7"/>
          </p:nvPr>
        </p:nvSpPr>
        <p:spPr>
          <a:xfrm>
            <a:off x="8763000" y="6520279"/>
            <a:ext cx="381000" cy="342900"/>
          </a:xfrm>
        </p:spPr>
        <p:txBody>
          <a:bodyPr/>
          <a:lstStyle/>
          <a:p>
            <a:fld id="{B6F15528-21DE-4FAA-801E-634DDDAF4B2B}" type="slidenum">
              <a:rPr lang="uk-UA" smtClean="0"/>
              <a:pPr/>
              <a:t>1</a:t>
            </a:fld>
            <a:endParaRPr lang="uk-UA" dirty="0"/>
          </a:p>
        </p:txBody>
      </p:sp>
      <p:sp>
        <p:nvSpPr>
          <p:cNvPr id="8" name="TextBox 6"/>
          <p:cNvSpPr txBox="1"/>
          <p:nvPr/>
        </p:nvSpPr>
        <p:spPr>
          <a:xfrm>
            <a:off x="0" y="1676400"/>
            <a:ext cx="9144000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dirty="0">
                <a:solidFill>
                  <a:schemeClr val="bg1"/>
                </a:solidFill>
              </a:rPr>
              <a:t>Alejandro </a:t>
            </a:r>
            <a:r>
              <a:rPr lang="en-US" sz="2000" dirty="0" smtClean="0">
                <a:solidFill>
                  <a:schemeClr val="bg1"/>
                </a:solidFill>
              </a:rPr>
              <a:t>Sanchez-Gomez</a:t>
            </a:r>
            <a:r>
              <a:rPr lang="en-US" sz="2000" baseline="30000" dirty="0" smtClean="0">
                <a:solidFill>
                  <a:schemeClr val="bg1"/>
                </a:solidFill>
              </a:rPr>
              <a:t>1</a:t>
            </a:r>
            <a:r>
              <a:rPr lang="en-US" sz="2000" dirty="0" smtClean="0">
                <a:solidFill>
                  <a:schemeClr val="bg1"/>
                </a:solidFill>
              </a:rPr>
              <a:t>, </a:t>
            </a:r>
            <a:r>
              <a:rPr lang="en-US" sz="2000" dirty="0">
                <a:solidFill>
                  <a:schemeClr val="bg1"/>
                </a:solidFill>
              </a:rPr>
              <a:t>Jesus </a:t>
            </a:r>
            <a:r>
              <a:rPr lang="en-US" sz="2000" dirty="0" smtClean="0">
                <a:solidFill>
                  <a:schemeClr val="bg1"/>
                </a:solidFill>
              </a:rPr>
              <a:t>Diaz</a:t>
            </a:r>
            <a:r>
              <a:rPr lang="en-US" sz="2000" baseline="30000" dirty="0" smtClean="0">
                <a:solidFill>
                  <a:schemeClr val="bg1"/>
                </a:solidFill>
              </a:rPr>
              <a:t>2</a:t>
            </a:r>
            <a:r>
              <a:rPr lang="en-US" sz="2000" dirty="0" smtClean="0">
                <a:solidFill>
                  <a:schemeClr val="bg1"/>
                </a:solidFill>
              </a:rPr>
              <a:t>, </a:t>
            </a:r>
            <a:r>
              <a:rPr lang="en-US" sz="2000" dirty="0">
                <a:solidFill>
                  <a:schemeClr val="bg1"/>
                </a:solidFill>
              </a:rPr>
              <a:t>Luis Hernández </a:t>
            </a:r>
            <a:r>
              <a:rPr lang="en-US" sz="2000" dirty="0" smtClean="0">
                <a:solidFill>
                  <a:schemeClr val="bg1"/>
                </a:solidFill>
              </a:rPr>
              <a:t>Encinas</a:t>
            </a:r>
            <a:r>
              <a:rPr lang="en-US" sz="2000" baseline="30000" dirty="0" smtClean="0">
                <a:solidFill>
                  <a:schemeClr val="bg1"/>
                </a:solidFill>
              </a:rPr>
              <a:t>3</a:t>
            </a:r>
            <a:r>
              <a:rPr lang="en-US" sz="2000" dirty="0" smtClean="0">
                <a:solidFill>
                  <a:schemeClr val="bg1"/>
                </a:solidFill>
              </a:rPr>
              <a:t>, </a:t>
            </a:r>
            <a:r>
              <a:rPr lang="en-US" sz="2000" dirty="0">
                <a:solidFill>
                  <a:schemeClr val="bg1"/>
                </a:solidFill>
              </a:rPr>
              <a:t>and David </a:t>
            </a:r>
            <a:r>
              <a:rPr lang="en-US" sz="2000" dirty="0" smtClean="0">
                <a:solidFill>
                  <a:schemeClr val="bg1"/>
                </a:solidFill>
              </a:rPr>
              <a:t>Arroyo</a:t>
            </a:r>
            <a:r>
              <a:rPr lang="en-US" sz="2000" baseline="30000" dirty="0">
                <a:solidFill>
                  <a:schemeClr val="bg1"/>
                </a:solidFill>
              </a:rPr>
              <a:t>1</a:t>
            </a:r>
            <a:endParaRPr lang="en-US" sz="2000" dirty="0" smtClean="0">
              <a:solidFill>
                <a:schemeClr val="bg1"/>
              </a:solidFill>
            </a:endParaRPr>
          </a:p>
          <a:p>
            <a:pPr algn="ctr"/>
            <a:r>
              <a:rPr lang="en-US" baseline="30000" dirty="0">
                <a:solidFill>
                  <a:schemeClr val="bg1"/>
                </a:solidFill>
              </a:rPr>
              <a:t>1</a:t>
            </a:r>
            <a:r>
              <a:rPr lang="en-US" dirty="0" smtClean="0">
                <a:solidFill>
                  <a:schemeClr val="bg1"/>
                </a:solidFill>
              </a:rPr>
              <a:t>Universidad </a:t>
            </a:r>
            <a:r>
              <a:rPr lang="en-US" dirty="0" err="1" smtClean="0">
                <a:solidFill>
                  <a:schemeClr val="bg1"/>
                </a:solidFill>
              </a:rPr>
              <a:t>Autónoma</a:t>
            </a:r>
            <a:r>
              <a:rPr lang="en-US" dirty="0" smtClean="0">
                <a:solidFill>
                  <a:schemeClr val="bg1"/>
                </a:solidFill>
              </a:rPr>
              <a:t> de Madrid, Madrid, Spain</a:t>
            </a:r>
          </a:p>
          <a:p>
            <a:pPr algn="ctr"/>
            <a:r>
              <a:rPr lang="en-US" baseline="30000" dirty="0" smtClean="0">
                <a:solidFill>
                  <a:schemeClr val="bg1"/>
                </a:solidFill>
              </a:rPr>
              <a:t>2</a:t>
            </a:r>
            <a:r>
              <a:rPr lang="en-US" dirty="0" smtClean="0">
                <a:solidFill>
                  <a:schemeClr val="bg1"/>
                </a:solidFill>
              </a:rPr>
              <a:t>BEEVA, Spain</a:t>
            </a:r>
          </a:p>
          <a:p>
            <a:pPr algn="ctr"/>
            <a:r>
              <a:rPr lang="en-US" baseline="30000" dirty="0" smtClean="0">
                <a:solidFill>
                  <a:schemeClr val="bg1"/>
                </a:solidFill>
              </a:rPr>
              <a:t>3</a:t>
            </a:r>
            <a:r>
              <a:rPr lang="en-US" dirty="0" smtClean="0">
                <a:solidFill>
                  <a:schemeClr val="bg1"/>
                </a:solidFill>
              </a:rPr>
              <a:t>Consejo Superior de </a:t>
            </a:r>
            <a:r>
              <a:rPr lang="en-US" dirty="0" err="1" smtClean="0">
                <a:solidFill>
                  <a:schemeClr val="bg1"/>
                </a:solidFill>
              </a:rPr>
              <a:t>Investigaciones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Científicas</a:t>
            </a:r>
            <a:r>
              <a:rPr lang="en-US" dirty="0" smtClean="0">
                <a:solidFill>
                  <a:schemeClr val="bg1"/>
                </a:solidFill>
              </a:rPr>
              <a:t>, Madrid, Spain</a:t>
            </a:r>
          </a:p>
        </p:txBody>
      </p:sp>
    </p:spTree>
    <p:extLst>
      <p:ext uri="{BB962C8B-B14F-4D97-AF65-F5344CB8AC3E}">
        <p14:creationId xmlns:p14="http://schemas.microsoft.com/office/powerpoint/2010/main" val="10330778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0" y="0"/>
            <a:ext cx="9144000" cy="1384995"/>
          </a:xfrm>
          <a:prstGeom prst="rect">
            <a:avLst/>
          </a:prstGeom>
        </p:spPr>
        <p:txBody>
          <a:bodyPr vert="horz" wrap="square" lIns="0" tIns="152400" rIns="0" bIns="0" rtlCol="0">
            <a:spAutoFit/>
          </a:bodyPr>
          <a:lstStyle/>
          <a:p>
            <a:pPr marL="125730" algn="ctr">
              <a:lnSpc>
                <a:spcPct val="100000"/>
              </a:lnSpc>
            </a:pPr>
            <a:r>
              <a:rPr lang="en-US" sz="4000" dirty="0">
                <a:solidFill>
                  <a:srgbClr val="FF0000"/>
                </a:solidFill>
              </a:rPr>
              <a:t>Difficulties to achieve robust authentication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152400" y="729409"/>
            <a:ext cx="9144000" cy="597086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69900" indent="-457200">
              <a:lnSpc>
                <a:spcPct val="100000"/>
              </a:lnSpc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endParaRPr sz="2800" dirty="0">
              <a:latin typeface="Arial"/>
              <a:cs typeface="Arial"/>
            </a:endParaRPr>
          </a:p>
          <a:p>
            <a:pPr marL="469900" indent="-457200">
              <a:lnSpc>
                <a:spcPct val="100000"/>
              </a:lnSpc>
              <a:spcBef>
                <a:spcPts val="1200"/>
              </a:spcBef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spc="-5" dirty="0">
                <a:solidFill>
                  <a:srgbClr val="FFFFFF"/>
                </a:solidFill>
                <a:latin typeface="Arial"/>
                <a:cs typeface="Arial"/>
              </a:rPr>
              <a:t>Flawed  software implementations</a:t>
            </a:r>
          </a:p>
          <a:p>
            <a:pPr marL="927100" lvl="1" indent="-457200">
              <a:spcBef>
                <a:spcPts val="1200"/>
              </a:spcBef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spc="-5" dirty="0" err="1">
                <a:solidFill>
                  <a:srgbClr val="FFFFFF"/>
                </a:solidFill>
                <a:latin typeface="Arial"/>
                <a:cs typeface="Arial"/>
              </a:rPr>
              <a:t>Imperva</a:t>
            </a:r>
            <a:r>
              <a:rPr lang="en-US" sz="2800" spc="-5" dirty="0">
                <a:solidFill>
                  <a:srgbClr val="FFFFFF"/>
                </a:solidFill>
                <a:latin typeface="Arial"/>
                <a:cs typeface="Arial"/>
              </a:rPr>
              <a:t> attack on OAuth 2.0</a:t>
            </a:r>
          </a:p>
          <a:p>
            <a:pPr marL="927100" lvl="1" indent="-457200">
              <a:spcBef>
                <a:spcPts val="1200"/>
              </a:spcBef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spc="-5" dirty="0">
                <a:solidFill>
                  <a:srgbClr val="FFFFFF"/>
                </a:solidFill>
                <a:latin typeface="Arial"/>
                <a:cs typeface="Arial"/>
              </a:rPr>
              <a:t>Heartbleed in the case of TLS</a:t>
            </a:r>
          </a:p>
          <a:p>
            <a:pPr marL="927100" lvl="1" indent="-457200">
              <a:spcBef>
                <a:spcPts val="1200"/>
              </a:spcBef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spc="-5" dirty="0">
                <a:solidFill>
                  <a:srgbClr val="FFFFFF"/>
                </a:solidFill>
                <a:latin typeface="Arial"/>
                <a:cs typeface="Arial"/>
              </a:rPr>
              <a:t>Ghost vulnerability in Linux servers</a:t>
            </a:r>
          </a:p>
          <a:p>
            <a:pPr marL="469900" indent="-457200">
              <a:lnSpc>
                <a:spcPct val="100000"/>
              </a:lnSpc>
              <a:spcBef>
                <a:spcPts val="1200"/>
              </a:spcBef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Obstacles in the deployment of 2SV mechanisms</a:t>
            </a:r>
          </a:p>
          <a:p>
            <a:pPr marL="927100" lvl="1" indent="-457200">
              <a:spcBef>
                <a:spcPts val="1200"/>
              </a:spcBef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We should use two different devices, one per stage</a:t>
            </a:r>
          </a:p>
          <a:p>
            <a:pPr marL="927100" lvl="1" indent="-457200">
              <a:spcBef>
                <a:spcPts val="1200"/>
              </a:spcBef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Security concerns about SST </a:t>
            </a: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  <a:sym typeface="Wingdings" panose="05000000000000000000" pitchFamily="2" charset="2"/>
              </a:rPr>
              <a:t> </a:t>
            </a: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We should avoid SMS as out-of-band verifier </a:t>
            </a:r>
          </a:p>
          <a:p>
            <a:pPr marL="469900" indent="-457200">
              <a:spcBef>
                <a:spcPts val="1200"/>
              </a:spcBef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Token management in the case of solutions as SSO authentication: usability should not erode </a:t>
            </a:r>
            <a:r>
              <a:rPr lang="en-US" sz="2800" spc="-10" dirty="0" smtClean="0">
                <a:solidFill>
                  <a:srgbClr val="FFFFFF"/>
                </a:solidFill>
                <a:latin typeface="Arial"/>
                <a:cs typeface="Arial"/>
              </a:rPr>
              <a:t>security</a:t>
            </a:r>
            <a:endParaRPr sz="2800" dirty="0">
              <a:latin typeface="Arial"/>
              <a:cs typeface="Arial"/>
            </a:endParaRP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" cy="1219200"/>
          </a:xfrm>
          <a:prstGeom prst="rect">
            <a:avLst/>
          </a:prstGeom>
          <a:solidFill>
            <a:schemeClr val="tx2"/>
          </a:solidFill>
          <a:effectLst>
            <a:outerShdw blurRad="50800" dist="50800" dir="5400000" sx="1000" sy="1000" algn="ctr" rotWithShape="0">
              <a:srgbClr val="000000">
                <a:alpha val="43137"/>
              </a:srgbClr>
            </a:outerShdw>
          </a:effectLst>
        </p:spPr>
      </p:pic>
      <p:sp>
        <p:nvSpPr>
          <p:cNvPr id="8" name="Slide Number Placeholder 6"/>
          <p:cNvSpPr>
            <a:spLocks noGrp="1"/>
          </p:cNvSpPr>
          <p:nvPr>
            <p:ph type="sldNum" sz="quarter" idx="7"/>
          </p:nvPr>
        </p:nvSpPr>
        <p:spPr>
          <a:xfrm>
            <a:off x="8763000" y="6520279"/>
            <a:ext cx="381000" cy="342900"/>
          </a:xfrm>
        </p:spPr>
        <p:txBody>
          <a:bodyPr/>
          <a:lstStyle/>
          <a:p>
            <a:fld id="{B6F15528-21DE-4FAA-801E-634DDDAF4B2B}" type="slidenum">
              <a:rPr lang="uk-UA" smtClean="0"/>
              <a:pPr/>
              <a:t>10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305564915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70154" y="329181"/>
            <a:ext cx="8603691" cy="769441"/>
          </a:xfrm>
          <a:prstGeom prst="rect">
            <a:avLst/>
          </a:prstGeom>
        </p:spPr>
        <p:txBody>
          <a:bodyPr vert="horz" wrap="square" lIns="0" tIns="152400" rIns="0" bIns="0" rtlCol="0">
            <a:spAutoFit/>
          </a:bodyPr>
          <a:lstStyle/>
          <a:p>
            <a:pPr marL="125730" algn="ctr">
              <a:lnSpc>
                <a:spcPct val="100000"/>
              </a:lnSpc>
            </a:pPr>
            <a:r>
              <a:rPr lang="en-GB" sz="4000" dirty="0">
                <a:solidFill>
                  <a:srgbClr val="FF0000"/>
                </a:solidFill>
              </a:rPr>
              <a:t>Challenges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231140" y="1082085"/>
            <a:ext cx="7242809" cy="492442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527050" indent="-514350">
              <a:lnSpc>
                <a:spcPct val="100000"/>
              </a:lnSpc>
              <a:buClr>
                <a:srgbClr val="DF773B"/>
              </a:buClr>
              <a:buFont typeface="+mj-lt"/>
              <a:buAutoNum type="arabicPeriod"/>
              <a:tabLst>
                <a:tab pos="469900" algn="l"/>
              </a:tabLst>
            </a:pPr>
            <a:r>
              <a:rPr lang="en-GB" sz="3200" spc="-10" dirty="0">
                <a:solidFill>
                  <a:schemeClr val="bg1">
                    <a:lumMod val="65000"/>
                  </a:schemeClr>
                </a:solidFill>
                <a:latin typeface="Arial"/>
                <a:cs typeface="Arial"/>
              </a:rPr>
              <a:t>Authentication</a:t>
            </a:r>
          </a:p>
          <a:p>
            <a:pPr marL="527050" indent="-514350">
              <a:lnSpc>
                <a:spcPct val="100000"/>
              </a:lnSpc>
              <a:buClr>
                <a:srgbClr val="DF773B"/>
              </a:buClr>
              <a:buFont typeface="+mj-lt"/>
              <a:buAutoNum type="arabicPeriod"/>
              <a:tabLst>
                <a:tab pos="469900" algn="l"/>
              </a:tabLst>
            </a:pPr>
            <a:r>
              <a:rPr lang="en-GB" sz="3200" spc="-10" dirty="0">
                <a:solidFill>
                  <a:srgbClr val="FFFFFF"/>
                </a:solidFill>
                <a:latin typeface="Arial"/>
                <a:cs typeface="Arial"/>
              </a:rPr>
              <a:t>Information encryption</a:t>
            </a:r>
          </a:p>
          <a:p>
            <a:pPr marL="527050" indent="-514350">
              <a:lnSpc>
                <a:spcPct val="100000"/>
              </a:lnSpc>
              <a:buClr>
                <a:srgbClr val="DF773B"/>
              </a:buClr>
              <a:buFont typeface="+mj-lt"/>
              <a:buAutoNum type="arabicPeriod"/>
              <a:tabLst>
                <a:tab pos="469900" algn="l"/>
              </a:tabLst>
            </a:pPr>
            <a:r>
              <a:rPr lang="en-GB" sz="3200" spc="-10" dirty="0">
                <a:solidFill>
                  <a:schemeClr val="bg1">
                    <a:lumMod val="65000"/>
                  </a:schemeClr>
                </a:solidFill>
                <a:latin typeface="Arial"/>
                <a:cs typeface="Arial"/>
              </a:rPr>
              <a:t>Inappropriate modifications of assets</a:t>
            </a:r>
          </a:p>
          <a:p>
            <a:pPr marL="527050" indent="-514350">
              <a:lnSpc>
                <a:spcPct val="100000"/>
              </a:lnSpc>
              <a:buClr>
                <a:srgbClr val="DF773B"/>
              </a:buClr>
              <a:buFont typeface="+mj-lt"/>
              <a:buAutoNum type="arabicPeriod"/>
              <a:tabLst>
                <a:tab pos="469900" algn="l"/>
              </a:tabLst>
            </a:pPr>
            <a:r>
              <a:rPr lang="en-GB" sz="3200" spc="-10" dirty="0">
                <a:solidFill>
                  <a:schemeClr val="bg1">
                    <a:lumMod val="65000"/>
                  </a:schemeClr>
                </a:solidFill>
                <a:latin typeface="Arial"/>
                <a:cs typeface="Arial"/>
              </a:rPr>
              <a:t>Availability</a:t>
            </a:r>
          </a:p>
          <a:p>
            <a:pPr marL="527050" indent="-514350">
              <a:lnSpc>
                <a:spcPct val="100000"/>
              </a:lnSpc>
              <a:buClr>
                <a:srgbClr val="DF773B"/>
              </a:buClr>
              <a:buFont typeface="+mj-lt"/>
              <a:buAutoNum type="arabicPeriod"/>
              <a:tabLst>
                <a:tab pos="469900" algn="l"/>
              </a:tabLst>
            </a:pPr>
            <a:r>
              <a:rPr lang="en-GB" sz="3200" spc="-10" dirty="0">
                <a:solidFill>
                  <a:schemeClr val="bg1">
                    <a:lumMod val="65000"/>
                  </a:schemeClr>
                </a:solidFill>
                <a:latin typeface="Arial"/>
                <a:cs typeface="Arial"/>
              </a:rPr>
              <a:t>Data location</a:t>
            </a:r>
          </a:p>
          <a:p>
            <a:pPr marL="527050" indent="-514350">
              <a:lnSpc>
                <a:spcPct val="100000"/>
              </a:lnSpc>
              <a:buClr>
                <a:srgbClr val="DF773B"/>
              </a:buClr>
              <a:buFont typeface="+mj-lt"/>
              <a:buAutoNum type="arabicPeriod"/>
              <a:tabLst>
                <a:tab pos="469900" algn="l"/>
              </a:tabLst>
            </a:pPr>
            <a:r>
              <a:rPr lang="en-GB" sz="3200" spc="-10" dirty="0">
                <a:solidFill>
                  <a:schemeClr val="bg1">
                    <a:lumMod val="65000"/>
                  </a:schemeClr>
                </a:solidFill>
                <a:latin typeface="Arial"/>
                <a:cs typeface="Arial"/>
              </a:rPr>
              <a:t>Data deduplication</a:t>
            </a:r>
          </a:p>
          <a:p>
            <a:pPr marL="527050" indent="-514350">
              <a:lnSpc>
                <a:spcPct val="100000"/>
              </a:lnSpc>
              <a:buClr>
                <a:srgbClr val="DF773B"/>
              </a:buClr>
              <a:buFont typeface="+mj-lt"/>
              <a:buAutoNum type="arabicPeriod"/>
              <a:tabLst>
                <a:tab pos="469900" algn="l"/>
              </a:tabLst>
            </a:pPr>
            <a:r>
              <a:rPr lang="en-US" sz="3200" spc="-10" dirty="0">
                <a:solidFill>
                  <a:schemeClr val="bg1">
                    <a:lumMod val="65000"/>
                  </a:schemeClr>
                </a:solidFill>
                <a:latin typeface="Arial"/>
                <a:cs typeface="Arial"/>
              </a:rPr>
              <a:t>Version control of encrypted data</a:t>
            </a:r>
          </a:p>
          <a:p>
            <a:pPr marL="527050" indent="-514350">
              <a:lnSpc>
                <a:spcPct val="100000"/>
              </a:lnSpc>
              <a:buClr>
                <a:srgbClr val="DF773B"/>
              </a:buClr>
              <a:buFont typeface="+mj-lt"/>
              <a:buAutoNum type="arabicPeriod"/>
              <a:tabLst>
                <a:tab pos="469900" algn="l"/>
              </a:tabLst>
            </a:pPr>
            <a:r>
              <a:rPr lang="en-GB" sz="3200" spc="-10" dirty="0">
                <a:solidFill>
                  <a:schemeClr val="bg1">
                    <a:lumMod val="65000"/>
                  </a:schemeClr>
                </a:solidFill>
                <a:latin typeface="Arial"/>
                <a:cs typeface="Arial"/>
              </a:rPr>
              <a:t>Assured deletion of data</a:t>
            </a:r>
          </a:p>
          <a:p>
            <a:pPr marL="527050" indent="-514350">
              <a:lnSpc>
                <a:spcPct val="100000"/>
              </a:lnSpc>
              <a:buClr>
                <a:srgbClr val="DF773B"/>
              </a:buClr>
              <a:buFont typeface="+mj-lt"/>
              <a:buAutoNum type="arabicPeriod"/>
              <a:tabLst>
                <a:tab pos="469900" algn="l"/>
              </a:tabLst>
            </a:pPr>
            <a:r>
              <a:rPr lang="en-GB" sz="3200" spc="-10" dirty="0">
                <a:solidFill>
                  <a:schemeClr val="bg1">
                    <a:lumMod val="65000"/>
                  </a:schemeClr>
                </a:solidFill>
                <a:latin typeface="Arial"/>
                <a:cs typeface="Arial"/>
              </a:rPr>
              <a:t>API’s validation</a:t>
            </a:r>
          </a:p>
          <a:p>
            <a:pPr marL="527050" indent="-514350">
              <a:lnSpc>
                <a:spcPct val="100000"/>
              </a:lnSpc>
              <a:buClr>
                <a:srgbClr val="DF773B"/>
              </a:buClr>
              <a:buFont typeface="+mj-lt"/>
              <a:buAutoNum type="arabicPeriod"/>
              <a:tabLst>
                <a:tab pos="469900" algn="l"/>
              </a:tabLst>
            </a:pPr>
            <a:r>
              <a:rPr lang="en-GB" sz="3200" spc="-10" dirty="0">
                <a:solidFill>
                  <a:schemeClr val="bg1">
                    <a:lumMod val="65000"/>
                  </a:schemeClr>
                </a:solidFill>
                <a:latin typeface="Arial"/>
                <a:cs typeface="Arial"/>
              </a:rPr>
              <a:t>Usable security solutions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7"/>
          </p:nvPr>
        </p:nvSpPr>
        <p:spPr>
          <a:xfrm>
            <a:off x="8763000" y="6520279"/>
            <a:ext cx="381000" cy="342900"/>
          </a:xfrm>
        </p:spPr>
        <p:txBody>
          <a:bodyPr/>
          <a:lstStyle/>
          <a:p>
            <a:fld id="{B6F15528-21DE-4FAA-801E-634DDDAF4B2B}" type="slidenum">
              <a:rPr lang="uk-UA" smtClean="0"/>
              <a:pPr/>
              <a:t>11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298257197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70154" y="329181"/>
            <a:ext cx="8603691" cy="769441"/>
          </a:xfrm>
          <a:prstGeom prst="rect">
            <a:avLst/>
          </a:prstGeom>
        </p:spPr>
        <p:txBody>
          <a:bodyPr vert="horz" wrap="square" lIns="0" tIns="152400" rIns="0" bIns="0" rtlCol="0">
            <a:spAutoFit/>
          </a:bodyPr>
          <a:lstStyle/>
          <a:p>
            <a:pPr marL="125730" algn="ctr">
              <a:lnSpc>
                <a:spcPct val="100000"/>
              </a:lnSpc>
            </a:pPr>
            <a:r>
              <a:rPr lang="en-US" sz="4000" spc="-20" dirty="0">
                <a:solidFill>
                  <a:srgbClr val="FF0000"/>
                </a:solidFill>
              </a:rPr>
              <a:t>Information encryption</a:t>
            </a:r>
            <a:endParaRPr sz="4000" dirty="0">
              <a:solidFill>
                <a:srgbClr val="FF0000"/>
              </a:solidFill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31140" y="1082085"/>
            <a:ext cx="8379205" cy="538609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69900" indent="-457200">
              <a:lnSpc>
                <a:spcPct val="100000"/>
              </a:lnSpc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endParaRPr sz="2800" dirty="0">
              <a:latin typeface="Arial"/>
              <a:cs typeface="Arial"/>
            </a:endParaRPr>
          </a:p>
          <a:p>
            <a:pPr marL="469900" indent="-457200">
              <a:lnSpc>
                <a:spcPct val="100000"/>
              </a:lnSpc>
              <a:spcBef>
                <a:spcPts val="1200"/>
              </a:spcBef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spc="-5" dirty="0">
                <a:solidFill>
                  <a:srgbClr val="FFFFFF"/>
                </a:solidFill>
                <a:latin typeface="Arial"/>
                <a:cs typeface="Arial"/>
              </a:rPr>
              <a:t>Privacy</a:t>
            </a:r>
            <a:r>
              <a:rPr lang="es-ES" sz="2800" spc="-5" dirty="0">
                <a:solidFill>
                  <a:srgbClr val="FFFFFF"/>
                </a:solidFill>
                <a:latin typeface="Arial"/>
                <a:cs typeface="Arial"/>
              </a:rPr>
              <a:t> as </a:t>
            </a:r>
            <a:r>
              <a:rPr lang="en-US" sz="2800" spc="-5" dirty="0">
                <a:solidFill>
                  <a:srgbClr val="FFFFFF"/>
                </a:solidFill>
                <a:latin typeface="Arial"/>
                <a:cs typeface="Arial"/>
              </a:rPr>
              <a:t>confidentiality</a:t>
            </a:r>
            <a:r>
              <a:rPr lang="es-ES" sz="2800" spc="-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n-US" sz="2800" spc="-5" dirty="0">
                <a:solidFill>
                  <a:srgbClr val="FFFFFF"/>
                </a:solidFill>
                <a:latin typeface="Arial"/>
                <a:cs typeface="Arial"/>
              </a:rPr>
              <a:t>protection</a:t>
            </a:r>
            <a:endParaRPr lang="en-US" sz="2800" dirty="0">
              <a:latin typeface="Arial"/>
              <a:cs typeface="Arial"/>
            </a:endParaRPr>
          </a:p>
          <a:p>
            <a:pPr marL="469900" indent="-457200">
              <a:lnSpc>
                <a:spcPct val="100000"/>
              </a:lnSpc>
              <a:spcBef>
                <a:spcPts val="1200"/>
              </a:spcBef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spc="-5" dirty="0">
                <a:solidFill>
                  <a:srgbClr val="FFFFFF"/>
                </a:solidFill>
                <a:latin typeface="Arial"/>
                <a:cs typeface="Arial"/>
              </a:rPr>
              <a:t>Impede CP from managing encryption keys and accessing data</a:t>
            </a:r>
          </a:p>
          <a:p>
            <a:pPr marL="927100" lvl="1" indent="-457200">
              <a:spcBef>
                <a:spcPts val="1200"/>
              </a:spcBef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spc="-5" dirty="0">
                <a:solidFill>
                  <a:srgbClr val="FFFFFF"/>
                </a:solidFill>
                <a:latin typeface="Arial"/>
                <a:cs typeface="Arial"/>
              </a:rPr>
              <a:t>Homomorphic encryption</a:t>
            </a:r>
          </a:p>
          <a:p>
            <a:pPr marL="927100" lvl="1" indent="-457200">
              <a:spcBef>
                <a:spcPts val="1200"/>
              </a:spcBef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spc="-5" dirty="0">
                <a:solidFill>
                  <a:srgbClr val="FFFFFF"/>
                </a:solidFill>
                <a:latin typeface="Arial"/>
                <a:cs typeface="Arial"/>
              </a:rPr>
              <a:t>Data fragmentation</a:t>
            </a:r>
          </a:p>
          <a:p>
            <a:pPr marL="1384300" lvl="2" indent="-457200">
              <a:spcBef>
                <a:spcPts val="1200"/>
              </a:spcBef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s-ES" sz="2800" spc="-5" dirty="0">
                <a:solidFill>
                  <a:srgbClr val="FFFFFF"/>
                </a:solidFill>
                <a:latin typeface="Arial"/>
                <a:cs typeface="Arial"/>
              </a:rPr>
              <a:t>Split </a:t>
            </a:r>
            <a:r>
              <a:rPr lang="en-US" sz="2800" spc="-5" dirty="0">
                <a:solidFill>
                  <a:srgbClr val="FFFFFF"/>
                </a:solidFill>
                <a:latin typeface="Arial"/>
                <a:cs typeface="Arial"/>
              </a:rPr>
              <a:t>information into </a:t>
            </a:r>
            <a:r>
              <a:rPr lang="en-US" sz="2800" spc="-5" dirty="0" err="1">
                <a:solidFill>
                  <a:srgbClr val="FFFFFF"/>
                </a:solidFill>
                <a:latin typeface="Arial"/>
                <a:cs typeface="Arial"/>
              </a:rPr>
              <a:t>unlinkable</a:t>
            </a:r>
            <a:r>
              <a:rPr lang="en-US" sz="2800" spc="-5" dirty="0">
                <a:solidFill>
                  <a:srgbClr val="FFFFFF"/>
                </a:solidFill>
                <a:latin typeface="Arial"/>
                <a:cs typeface="Arial"/>
              </a:rPr>
              <a:t> pieces to be stored in multiple CPs</a:t>
            </a:r>
          </a:p>
          <a:p>
            <a:pPr marL="927100" lvl="1" indent="-457200">
              <a:spcBef>
                <a:spcPts val="1200"/>
              </a:spcBef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spc="-5" dirty="0">
                <a:solidFill>
                  <a:srgbClr val="FFFFFF"/>
                </a:solidFill>
                <a:latin typeface="Arial"/>
                <a:cs typeface="Arial"/>
              </a:rPr>
              <a:t>Client-side encryption </a:t>
            </a:r>
            <a:endParaRPr lang="es-ES" sz="2800" spc="-5" dirty="0">
              <a:solidFill>
                <a:srgbClr val="FFFFFF"/>
              </a:solidFill>
              <a:latin typeface="Arial"/>
              <a:cs typeface="Arial"/>
            </a:endParaRPr>
          </a:p>
          <a:p>
            <a:pPr marL="469900" indent="-457200">
              <a:lnSpc>
                <a:spcPct val="100000"/>
              </a:lnSpc>
              <a:spcBef>
                <a:spcPts val="1200"/>
              </a:spcBef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endParaRPr sz="2800" dirty="0">
              <a:latin typeface="Arial"/>
              <a:cs typeface="Arial"/>
            </a:endParaRP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1600" y="3124200"/>
            <a:ext cx="748665" cy="571500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0847" y="5410200"/>
            <a:ext cx="952500" cy="952500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16425" y="4839737"/>
            <a:ext cx="632460" cy="687705"/>
          </a:xfrm>
          <a:prstGeom prst="rect">
            <a:avLst/>
          </a:prstGeom>
        </p:spPr>
      </p:pic>
      <p:sp>
        <p:nvSpPr>
          <p:cNvPr id="9" name="Slide Number Placeholder 6"/>
          <p:cNvSpPr>
            <a:spLocks noGrp="1"/>
          </p:cNvSpPr>
          <p:nvPr>
            <p:ph type="sldNum" sz="quarter" idx="7"/>
          </p:nvPr>
        </p:nvSpPr>
        <p:spPr>
          <a:xfrm>
            <a:off x="8763000" y="6520279"/>
            <a:ext cx="381000" cy="342900"/>
          </a:xfrm>
        </p:spPr>
        <p:txBody>
          <a:bodyPr/>
          <a:lstStyle/>
          <a:p>
            <a:fld id="{B6F15528-21DE-4FAA-801E-634DDDAF4B2B}" type="slidenum">
              <a:rPr lang="uk-UA" smtClean="0"/>
              <a:pPr/>
              <a:t>12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286759021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219199" y="0"/>
            <a:ext cx="7616546" cy="1384995"/>
          </a:xfrm>
          <a:prstGeom prst="rect">
            <a:avLst/>
          </a:prstGeom>
        </p:spPr>
        <p:txBody>
          <a:bodyPr vert="horz" wrap="square" lIns="0" tIns="152400" rIns="0" bIns="0" rtlCol="0">
            <a:spAutoFit/>
          </a:bodyPr>
          <a:lstStyle/>
          <a:p>
            <a:pPr marL="125730" algn="ctr">
              <a:lnSpc>
                <a:spcPct val="100000"/>
              </a:lnSpc>
            </a:pPr>
            <a:r>
              <a:rPr lang="en-US" sz="4000" spc="-20" dirty="0">
                <a:solidFill>
                  <a:srgbClr val="FF0000"/>
                </a:solidFill>
              </a:rPr>
              <a:t>Limitations in the application of data encryption policies</a:t>
            </a:r>
            <a:endParaRPr sz="4000" dirty="0">
              <a:solidFill>
                <a:srgbClr val="FF0000"/>
              </a:solidFill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0" y="806353"/>
            <a:ext cx="9067800" cy="609397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69900" indent="-457200">
              <a:lnSpc>
                <a:spcPct val="100000"/>
              </a:lnSpc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endParaRPr sz="2800" dirty="0">
              <a:latin typeface="Arial"/>
              <a:cs typeface="Arial"/>
            </a:endParaRPr>
          </a:p>
          <a:p>
            <a:pPr marL="469900" indent="-457200">
              <a:lnSpc>
                <a:spcPct val="100000"/>
              </a:lnSpc>
              <a:spcBef>
                <a:spcPts val="1200"/>
              </a:spcBef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700" spc="-5" dirty="0">
                <a:solidFill>
                  <a:srgbClr val="FFFFFF"/>
                </a:solidFill>
                <a:latin typeface="Arial"/>
                <a:cs typeface="Arial"/>
              </a:rPr>
              <a:t>Client-side encryption implies an additional burden for the end user: cryptographic keys generation and management</a:t>
            </a:r>
          </a:p>
          <a:p>
            <a:pPr marL="927100" lvl="1" indent="-457200">
              <a:spcBef>
                <a:spcPts val="1200"/>
              </a:spcBef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s-ES" sz="2700" spc="-5" dirty="0">
                <a:solidFill>
                  <a:srgbClr val="FFFFFF"/>
                </a:solidFill>
                <a:latin typeface="Arial"/>
                <a:cs typeface="Arial"/>
              </a:rPr>
              <a:t>Load </a:t>
            </a:r>
            <a:r>
              <a:rPr lang="en-US" sz="2700" spc="-5" dirty="0">
                <a:solidFill>
                  <a:srgbClr val="FFFFFF"/>
                </a:solidFill>
                <a:latin typeface="Arial"/>
                <a:cs typeface="Arial"/>
              </a:rPr>
              <a:t>reduction</a:t>
            </a:r>
            <a:r>
              <a:rPr lang="es-ES" sz="2700" spc="-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" sz="2700" spc="-5" dirty="0">
                <a:solidFill>
                  <a:srgbClr val="FFFFFF"/>
                </a:solidFill>
                <a:latin typeface="Arial"/>
                <a:cs typeface="Arial"/>
                <a:sym typeface="Wingdings" panose="05000000000000000000" pitchFamily="2" charset="2"/>
              </a:rPr>
              <a:t> </a:t>
            </a:r>
            <a:r>
              <a:rPr lang="en-US" sz="2700" spc="-5" dirty="0">
                <a:solidFill>
                  <a:srgbClr val="FFFFFF"/>
                </a:solidFill>
                <a:latin typeface="Arial"/>
                <a:cs typeface="Arial"/>
              </a:rPr>
              <a:t>password-based</a:t>
            </a:r>
            <a:r>
              <a:rPr lang="es-ES" sz="2700" spc="-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n-GB" sz="2700" spc="-5" dirty="0">
                <a:solidFill>
                  <a:srgbClr val="FFFFFF"/>
                </a:solidFill>
                <a:latin typeface="Arial"/>
                <a:cs typeface="Arial"/>
              </a:rPr>
              <a:t>tools</a:t>
            </a:r>
          </a:p>
          <a:p>
            <a:pPr marL="1384300" lvl="2" indent="-457200">
              <a:spcBef>
                <a:spcPts val="1200"/>
              </a:spcBef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GB" sz="2700" spc="-5" dirty="0">
                <a:solidFill>
                  <a:srgbClr val="FFFFFF"/>
                </a:solidFill>
                <a:latin typeface="Arial"/>
                <a:cs typeface="Arial"/>
              </a:rPr>
              <a:t>Single Point of Failure (SPOF): attack the keys generator</a:t>
            </a:r>
          </a:p>
          <a:p>
            <a:pPr marL="1384300" lvl="2" indent="-457200">
              <a:spcBef>
                <a:spcPts val="1200"/>
              </a:spcBef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700" spc="-5" dirty="0">
                <a:solidFill>
                  <a:srgbClr val="FFFFFF"/>
                </a:solidFill>
                <a:latin typeface="Arial"/>
                <a:cs typeface="Arial"/>
              </a:rPr>
              <a:t>Better use multiple servers to conduct distributed key management/generation</a:t>
            </a:r>
          </a:p>
          <a:p>
            <a:pPr marL="469900" indent="-457200">
              <a:spcBef>
                <a:spcPts val="1200"/>
              </a:spcBef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700" spc="-5" dirty="0">
                <a:solidFill>
                  <a:srgbClr val="FFFFFF"/>
                </a:solidFill>
                <a:latin typeface="Arial"/>
                <a:cs typeface="Arial"/>
              </a:rPr>
              <a:t>If CP cannot access plaintext, it cannot perform</a:t>
            </a:r>
          </a:p>
          <a:p>
            <a:pPr marL="927100" lvl="1" indent="-457200">
              <a:spcBef>
                <a:spcPts val="1200"/>
              </a:spcBef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s-ES" sz="2700" spc="-5" dirty="0">
                <a:solidFill>
                  <a:srgbClr val="FFFFFF"/>
                </a:solidFill>
                <a:latin typeface="Arial"/>
                <a:cs typeface="Arial"/>
              </a:rPr>
              <a:t>Data </a:t>
            </a:r>
            <a:r>
              <a:rPr lang="en-US" sz="2700" spc="-5" dirty="0">
                <a:solidFill>
                  <a:srgbClr val="FFFFFF"/>
                </a:solidFill>
                <a:latin typeface="Arial"/>
                <a:cs typeface="Arial"/>
              </a:rPr>
              <a:t>Deduplication</a:t>
            </a:r>
            <a:r>
              <a:rPr lang="es-ES" sz="2700" spc="-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</a:p>
          <a:p>
            <a:pPr marL="927100" lvl="1" indent="-457200">
              <a:spcBef>
                <a:spcPts val="1200"/>
              </a:spcBef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s-ES" sz="2700" spc="-5" dirty="0">
                <a:solidFill>
                  <a:srgbClr val="FFFFFF"/>
                </a:solidFill>
                <a:latin typeface="Arial"/>
                <a:cs typeface="Arial"/>
              </a:rPr>
              <a:t>Data </a:t>
            </a:r>
            <a:r>
              <a:rPr lang="en-US" sz="2700" spc="-5" dirty="0">
                <a:solidFill>
                  <a:srgbClr val="FFFFFF"/>
                </a:solidFill>
                <a:latin typeface="Arial"/>
                <a:cs typeface="Arial"/>
              </a:rPr>
              <a:t>Computation</a:t>
            </a:r>
            <a:r>
              <a:rPr lang="es-ES" sz="2800" spc="-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endParaRPr sz="2800" dirty="0">
              <a:latin typeface="Arial"/>
              <a:cs typeface="Arial"/>
            </a:endParaRP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219200" cy="1219200"/>
          </a:xfrm>
          <a:prstGeom prst="rect">
            <a:avLst/>
          </a:prstGeom>
          <a:solidFill>
            <a:schemeClr val="tx2"/>
          </a:solidFill>
          <a:effectLst>
            <a:outerShdw blurRad="50800" dist="50800" dir="5400000" sx="1000" sy="1000" algn="ctr" rotWithShape="0">
              <a:srgbClr val="000000">
                <a:alpha val="43137"/>
              </a:srgbClr>
            </a:outerShdw>
          </a:effectLst>
        </p:spPr>
      </p:pic>
      <p:sp>
        <p:nvSpPr>
          <p:cNvPr id="8" name="Slide Number Placeholder 6"/>
          <p:cNvSpPr>
            <a:spLocks noGrp="1"/>
          </p:cNvSpPr>
          <p:nvPr>
            <p:ph type="sldNum" sz="quarter" idx="7"/>
          </p:nvPr>
        </p:nvSpPr>
        <p:spPr>
          <a:xfrm>
            <a:off x="8763000" y="6520279"/>
            <a:ext cx="381000" cy="342900"/>
          </a:xfrm>
        </p:spPr>
        <p:txBody>
          <a:bodyPr/>
          <a:lstStyle/>
          <a:p>
            <a:fld id="{B6F15528-21DE-4FAA-801E-634DDDAF4B2B}" type="slidenum">
              <a:rPr lang="uk-UA" smtClean="0"/>
              <a:pPr/>
              <a:t>13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271821064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70154" y="329181"/>
            <a:ext cx="8603691" cy="769441"/>
          </a:xfrm>
          <a:prstGeom prst="rect">
            <a:avLst/>
          </a:prstGeom>
        </p:spPr>
        <p:txBody>
          <a:bodyPr vert="horz" wrap="square" lIns="0" tIns="152400" rIns="0" bIns="0" rtlCol="0">
            <a:spAutoFit/>
          </a:bodyPr>
          <a:lstStyle/>
          <a:p>
            <a:pPr marL="125730" algn="ctr">
              <a:lnSpc>
                <a:spcPct val="100000"/>
              </a:lnSpc>
            </a:pPr>
            <a:r>
              <a:rPr lang="en-GB" sz="4000" dirty="0">
                <a:solidFill>
                  <a:srgbClr val="FF0000"/>
                </a:solidFill>
              </a:rPr>
              <a:t>Challenges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231140" y="1082085"/>
            <a:ext cx="7242809" cy="492442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527050" indent="-514350">
              <a:lnSpc>
                <a:spcPct val="100000"/>
              </a:lnSpc>
              <a:buClr>
                <a:srgbClr val="DF773B"/>
              </a:buClr>
              <a:buFont typeface="+mj-lt"/>
              <a:buAutoNum type="arabicPeriod"/>
              <a:tabLst>
                <a:tab pos="469900" algn="l"/>
              </a:tabLst>
            </a:pPr>
            <a:r>
              <a:rPr lang="en-GB" sz="3200" spc="-10" dirty="0">
                <a:solidFill>
                  <a:schemeClr val="bg1">
                    <a:lumMod val="65000"/>
                  </a:schemeClr>
                </a:solidFill>
                <a:latin typeface="Arial"/>
                <a:cs typeface="Arial"/>
              </a:rPr>
              <a:t>Authentication</a:t>
            </a:r>
          </a:p>
          <a:p>
            <a:pPr marL="527050" indent="-514350">
              <a:lnSpc>
                <a:spcPct val="100000"/>
              </a:lnSpc>
              <a:buClr>
                <a:srgbClr val="DF773B"/>
              </a:buClr>
              <a:buFont typeface="+mj-lt"/>
              <a:buAutoNum type="arabicPeriod"/>
              <a:tabLst>
                <a:tab pos="469900" algn="l"/>
              </a:tabLst>
            </a:pPr>
            <a:r>
              <a:rPr lang="en-GB" sz="3200" spc="-10" dirty="0">
                <a:solidFill>
                  <a:schemeClr val="bg1">
                    <a:lumMod val="65000"/>
                  </a:schemeClr>
                </a:solidFill>
                <a:latin typeface="Arial"/>
                <a:cs typeface="Arial"/>
              </a:rPr>
              <a:t>Information</a:t>
            </a:r>
            <a:r>
              <a:rPr lang="en-GB" sz="3200" spc="-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n-GB" sz="3200" spc="-10" dirty="0">
                <a:solidFill>
                  <a:schemeClr val="bg1">
                    <a:lumMod val="65000"/>
                  </a:schemeClr>
                </a:solidFill>
                <a:latin typeface="Arial"/>
                <a:cs typeface="Arial"/>
              </a:rPr>
              <a:t>encryption</a:t>
            </a:r>
          </a:p>
          <a:p>
            <a:pPr marL="527050" indent="-514350">
              <a:lnSpc>
                <a:spcPct val="100000"/>
              </a:lnSpc>
              <a:buClr>
                <a:srgbClr val="DF773B"/>
              </a:buClr>
              <a:buFont typeface="+mj-lt"/>
              <a:buAutoNum type="arabicPeriod"/>
              <a:tabLst>
                <a:tab pos="469900" algn="l"/>
              </a:tabLst>
            </a:pPr>
            <a:r>
              <a:rPr lang="en-GB" sz="3200" spc="-10" dirty="0">
                <a:solidFill>
                  <a:schemeClr val="bg1"/>
                </a:solidFill>
                <a:latin typeface="Arial"/>
                <a:cs typeface="Arial"/>
              </a:rPr>
              <a:t>Inappropriate modifications of assets</a:t>
            </a:r>
          </a:p>
          <a:p>
            <a:pPr marL="527050" indent="-514350">
              <a:lnSpc>
                <a:spcPct val="100000"/>
              </a:lnSpc>
              <a:buClr>
                <a:srgbClr val="DF773B"/>
              </a:buClr>
              <a:buFont typeface="+mj-lt"/>
              <a:buAutoNum type="arabicPeriod"/>
              <a:tabLst>
                <a:tab pos="469900" algn="l"/>
              </a:tabLst>
            </a:pPr>
            <a:r>
              <a:rPr lang="en-GB" sz="3200" spc="-10" dirty="0">
                <a:solidFill>
                  <a:schemeClr val="bg1">
                    <a:lumMod val="65000"/>
                  </a:schemeClr>
                </a:solidFill>
                <a:latin typeface="Arial"/>
                <a:cs typeface="Arial"/>
              </a:rPr>
              <a:t>Availability</a:t>
            </a:r>
          </a:p>
          <a:p>
            <a:pPr marL="527050" indent="-514350">
              <a:lnSpc>
                <a:spcPct val="100000"/>
              </a:lnSpc>
              <a:buClr>
                <a:srgbClr val="DF773B"/>
              </a:buClr>
              <a:buFont typeface="+mj-lt"/>
              <a:buAutoNum type="arabicPeriod"/>
              <a:tabLst>
                <a:tab pos="469900" algn="l"/>
              </a:tabLst>
            </a:pPr>
            <a:r>
              <a:rPr lang="en-GB" sz="3200" spc="-10" dirty="0">
                <a:solidFill>
                  <a:schemeClr val="bg1">
                    <a:lumMod val="65000"/>
                  </a:schemeClr>
                </a:solidFill>
                <a:latin typeface="Arial"/>
                <a:cs typeface="Arial"/>
              </a:rPr>
              <a:t>Data location</a:t>
            </a:r>
          </a:p>
          <a:p>
            <a:pPr marL="527050" indent="-514350">
              <a:lnSpc>
                <a:spcPct val="100000"/>
              </a:lnSpc>
              <a:buClr>
                <a:srgbClr val="DF773B"/>
              </a:buClr>
              <a:buFont typeface="+mj-lt"/>
              <a:buAutoNum type="arabicPeriod"/>
              <a:tabLst>
                <a:tab pos="469900" algn="l"/>
              </a:tabLst>
            </a:pPr>
            <a:r>
              <a:rPr lang="en-GB" sz="3200" spc="-10" dirty="0">
                <a:solidFill>
                  <a:schemeClr val="bg1">
                    <a:lumMod val="65000"/>
                  </a:schemeClr>
                </a:solidFill>
                <a:latin typeface="Arial"/>
                <a:cs typeface="Arial"/>
              </a:rPr>
              <a:t>Data deduplication</a:t>
            </a:r>
          </a:p>
          <a:p>
            <a:pPr marL="527050" indent="-514350">
              <a:lnSpc>
                <a:spcPct val="100000"/>
              </a:lnSpc>
              <a:buClr>
                <a:srgbClr val="DF773B"/>
              </a:buClr>
              <a:buFont typeface="+mj-lt"/>
              <a:buAutoNum type="arabicPeriod"/>
              <a:tabLst>
                <a:tab pos="469900" algn="l"/>
              </a:tabLst>
            </a:pPr>
            <a:r>
              <a:rPr lang="en-US" sz="3200" spc="-10" dirty="0">
                <a:solidFill>
                  <a:schemeClr val="bg1">
                    <a:lumMod val="65000"/>
                  </a:schemeClr>
                </a:solidFill>
                <a:latin typeface="Arial"/>
                <a:cs typeface="Arial"/>
              </a:rPr>
              <a:t>Version control of encrypted data</a:t>
            </a:r>
          </a:p>
          <a:p>
            <a:pPr marL="527050" indent="-514350">
              <a:lnSpc>
                <a:spcPct val="100000"/>
              </a:lnSpc>
              <a:buClr>
                <a:srgbClr val="DF773B"/>
              </a:buClr>
              <a:buFont typeface="+mj-lt"/>
              <a:buAutoNum type="arabicPeriod"/>
              <a:tabLst>
                <a:tab pos="469900" algn="l"/>
              </a:tabLst>
            </a:pPr>
            <a:r>
              <a:rPr lang="en-GB" sz="3200" spc="-10" dirty="0">
                <a:solidFill>
                  <a:schemeClr val="bg1">
                    <a:lumMod val="65000"/>
                  </a:schemeClr>
                </a:solidFill>
                <a:latin typeface="Arial"/>
                <a:cs typeface="Arial"/>
              </a:rPr>
              <a:t>Assured deletion of data</a:t>
            </a:r>
          </a:p>
          <a:p>
            <a:pPr marL="527050" indent="-514350">
              <a:lnSpc>
                <a:spcPct val="100000"/>
              </a:lnSpc>
              <a:buClr>
                <a:srgbClr val="DF773B"/>
              </a:buClr>
              <a:buFont typeface="+mj-lt"/>
              <a:buAutoNum type="arabicPeriod"/>
              <a:tabLst>
                <a:tab pos="469900" algn="l"/>
              </a:tabLst>
            </a:pPr>
            <a:r>
              <a:rPr lang="en-GB" sz="3200" spc="-10" dirty="0">
                <a:solidFill>
                  <a:schemeClr val="bg1">
                    <a:lumMod val="65000"/>
                  </a:schemeClr>
                </a:solidFill>
                <a:latin typeface="Arial"/>
                <a:cs typeface="Arial"/>
              </a:rPr>
              <a:t>API’s validation</a:t>
            </a:r>
          </a:p>
          <a:p>
            <a:pPr marL="527050" indent="-514350">
              <a:lnSpc>
                <a:spcPct val="100000"/>
              </a:lnSpc>
              <a:buClr>
                <a:srgbClr val="DF773B"/>
              </a:buClr>
              <a:buFont typeface="+mj-lt"/>
              <a:buAutoNum type="arabicPeriod"/>
              <a:tabLst>
                <a:tab pos="469900" algn="l"/>
              </a:tabLst>
            </a:pPr>
            <a:r>
              <a:rPr lang="en-GB" sz="3200" spc="-10" dirty="0">
                <a:solidFill>
                  <a:schemeClr val="bg1">
                    <a:lumMod val="65000"/>
                  </a:schemeClr>
                </a:solidFill>
                <a:latin typeface="Arial"/>
                <a:cs typeface="Arial"/>
              </a:rPr>
              <a:t>Usable security solutions</a:t>
            </a:r>
          </a:p>
        </p:txBody>
      </p:sp>
      <p:sp>
        <p:nvSpPr>
          <p:cNvPr id="5" name="Slide Number Placeholder 6"/>
          <p:cNvSpPr>
            <a:spLocks noGrp="1"/>
          </p:cNvSpPr>
          <p:nvPr>
            <p:ph type="sldNum" sz="quarter" idx="7"/>
          </p:nvPr>
        </p:nvSpPr>
        <p:spPr>
          <a:xfrm>
            <a:off x="8763000" y="6520279"/>
            <a:ext cx="381000" cy="342900"/>
          </a:xfrm>
        </p:spPr>
        <p:txBody>
          <a:bodyPr/>
          <a:lstStyle/>
          <a:p>
            <a:fld id="{B6F15528-21DE-4FAA-801E-634DDDAF4B2B}" type="slidenum">
              <a:rPr lang="uk-UA" smtClean="0"/>
              <a:pPr/>
              <a:t>14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374374103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04800" y="3142"/>
            <a:ext cx="8603691" cy="769441"/>
          </a:xfrm>
          <a:prstGeom prst="rect">
            <a:avLst/>
          </a:prstGeom>
        </p:spPr>
        <p:txBody>
          <a:bodyPr vert="horz" wrap="square" lIns="0" tIns="152400" rIns="0" bIns="0" rtlCol="0">
            <a:spAutoFit/>
          </a:bodyPr>
          <a:lstStyle/>
          <a:p>
            <a:pPr marL="125730" algn="ctr">
              <a:lnSpc>
                <a:spcPct val="100000"/>
              </a:lnSpc>
            </a:pPr>
            <a:r>
              <a:rPr lang="en-US" sz="4000" dirty="0">
                <a:solidFill>
                  <a:srgbClr val="FF0000"/>
                </a:solidFill>
              </a:rPr>
              <a:t>Inappropriate modifications of assets</a:t>
            </a:r>
            <a:r>
              <a:rPr lang="es-ES" sz="4000" dirty="0">
                <a:solidFill>
                  <a:srgbClr val="FF0000"/>
                </a:solidFill>
              </a:rPr>
              <a:t> </a:t>
            </a:r>
            <a:endParaRPr sz="4000" dirty="0">
              <a:solidFill>
                <a:srgbClr val="FF0000"/>
              </a:solidFill>
            </a:endParaRPr>
          </a:p>
        </p:txBody>
      </p:sp>
      <p:grpSp>
        <p:nvGrpSpPr>
          <p:cNvPr id="4" name="Grupo 3"/>
          <p:cNvGrpSpPr/>
          <p:nvPr/>
        </p:nvGrpSpPr>
        <p:grpSpPr>
          <a:xfrm>
            <a:off x="2356" y="936581"/>
            <a:ext cx="9141643" cy="5493812"/>
            <a:chOff x="2355" y="936581"/>
            <a:chExt cx="10861883" cy="5779008"/>
          </a:xfrm>
        </p:grpSpPr>
        <p:sp>
          <p:nvSpPr>
            <p:cNvPr id="3" name="object 3"/>
            <p:cNvSpPr txBox="1"/>
            <p:nvPr/>
          </p:nvSpPr>
          <p:spPr>
            <a:xfrm>
              <a:off x="2355" y="936581"/>
              <a:ext cx="10861883" cy="5779008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 marL="469900" indent="-457200">
                <a:lnSpc>
                  <a:spcPct val="100000"/>
                </a:lnSpc>
                <a:spcBef>
                  <a:spcPts val="1200"/>
                </a:spcBef>
                <a:buClr>
                  <a:srgbClr val="DF773B"/>
                </a:buClr>
                <a:buFont typeface="Wingdings"/>
                <a:buChar char=""/>
                <a:tabLst>
                  <a:tab pos="469900" algn="l"/>
                </a:tabLst>
              </a:pPr>
              <a:r>
                <a:rPr lang="en-US" sz="2700" spc="-5" dirty="0">
                  <a:solidFill>
                    <a:srgbClr val="FFFFFF"/>
                  </a:solidFill>
                  <a:latin typeface="Arial"/>
                  <a:cs typeface="Arial"/>
                </a:rPr>
                <a:t>Verify</a:t>
              </a:r>
              <a:r>
                <a:rPr lang="es-ES" sz="2700" spc="-5" dirty="0">
                  <a:solidFill>
                    <a:srgbClr val="FFFFFF"/>
                  </a:solidFill>
                  <a:latin typeface="Arial"/>
                  <a:cs typeface="Arial"/>
                </a:rPr>
                <a:t> CP </a:t>
              </a:r>
              <a:r>
                <a:rPr lang="en-US" sz="2700" spc="-5" dirty="0">
                  <a:solidFill>
                    <a:srgbClr val="FFFFFF"/>
                  </a:solidFill>
                  <a:latin typeface="Arial"/>
                  <a:cs typeface="Arial"/>
                </a:rPr>
                <a:t>accesses </a:t>
              </a:r>
              <a:r>
                <a:rPr lang="es-ES" sz="2700" spc="-5" dirty="0">
                  <a:solidFill>
                    <a:srgbClr val="FFFFFF"/>
                  </a:solidFill>
                  <a:latin typeface="Arial"/>
                  <a:cs typeface="Arial"/>
                </a:rPr>
                <a:t>data </a:t>
              </a:r>
              <a:r>
                <a:rPr lang="en-US" sz="2700" spc="-5" dirty="0">
                  <a:solidFill>
                    <a:srgbClr val="FFFFFF"/>
                  </a:solidFill>
                  <a:latin typeface="Arial"/>
                  <a:cs typeface="Arial"/>
                </a:rPr>
                <a:t>only after being granted </a:t>
              </a:r>
              <a:endParaRPr lang="en-US" sz="2700" dirty="0">
                <a:latin typeface="Arial"/>
                <a:cs typeface="Arial"/>
              </a:endParaRPr>
            </a:p>
            <a:p>
              <a:pPr marL="927100" lvl="1" indent="-457200">
                <a:spcBef>
                  <a:spcPts val="1200"/>
                </a:spcBef>
                <a:buClr>
                  <a:srgbClr val="DF773B"/>
                </a:buClr>
                <a:buFont typeface="Wingdings"/>
                <a:buChar char=""/>
                <a:tabLst>
                  <a:tab pos="469900" algn="l"/>
                </a:tabLst>
              </a:pPr>
              <a:r>
                <a:rPr lang="en-US" sz="2700" spc="-5" dirty="0">
                  <a:solidFill>
                    <a:srgbClr val="FFFFFF"/>
                  </a:solidFill>
                  <a:latin typeface="Arial"/>
                  <a:cs typeface="Arial"/>
                </a:rPr>
                <a:t>Check content (sentinels, CRCs, data hashes, </a:t>
              </a:r>
              <a:r>
                <a:rPr lang="en-US" sz="2700" spc="-5" dirty="0" err="1">
                  <a:solidFill>
                    <a:srgbClr val="FFFFFF"/>
                  </a:solidFill>
                  <a:latin typeface="Arial"/>
                  <a:cs typeface="Arial"/>
                </a:rPr>
                <a:t>Merkle</a:t>
              </a:r>
              <a:r>
                <a:rPr lang="en-US" sz="2700" spc="-5" dirty="0">
                  <a:solidFill>
                    <a:srgbClr val="FFFFFF"/>
                  </a:solidFill>
                  <a:latin typeface="Arial"/>
                  <a:cs typeface="Arial"/>
                </a:rPr>
                <a:t> Trees) and source integrity (digital signatures)</a:t>
              </a:r>
            </a:p>
            <a:p>
              <a:pPr marL="927100" lvl="1" indent="-457200">
                <a:spcBef>
                  <a:spcPts val="1200"/>
                </a:spcBef>
                <a:buClr>
                  <a:srgbClr val="DF773B"/>
                </a:buClr>
                <a:buFont typeface="Wingdings"/>
                <a:buChar char=""/>
                <a:tabLst>
                  <a:tab pos="469900" algn="l"/>
                </a:tabLst>
              </a:pPr>
              <a:r>
                <a:rPr lang="en-US" sz="2700" spc="-5" dirty="0">
                  <a:solidFill>
                    <a:srgbClr val="FFFFFF"/>
                  </a:solidFill>
                  <a:latin typeface="Arial"/>
                  <a:cs typeface="Arial"/>
                </a:rPr>
                <a:t>Sentinels consist of inserting bits in random positions (only known by the verifier) in data blocks </a:t>
              </a:r>
            </a:p>
            <a:p>
              <a:pPr marL="1384300" lvl="2" indent="-457200">
                <a:spcBef>
                  <a:spcPts val="1200"/>
                </a:spcBef>
                <a:buClr>
                  <a:srgbClr val="DF773B"/>
                </a:buClr>
                <a:buFont typeface="Wingdings"/>
                <a:buChar char=""/>
                <a:tabLst>
                  <a:tab pos="469900" algn="l"/>
                </a:tabLst>
              </a:pPr>
              <a:r>
                <a:rPr lang="en-US" sz="2700" spc="-5" dirty="0">
                  <a:solidFill>
                    <a:srgbClr val="FFFFFF"/>
                  </a:solidFill>
                  <a:latin typeface="Arial"/>
                  <a:cs typeface="Arial"/>
                </a:rPr>
                <a:t>It has to be handled by the user or another server (not the main CP)</a:t>
              </a:r>
            </a:p>
            <a:p>
              <a:pPr marL="469900" indent="-457200">
                <a:spcBef>
                  <a:spcPts val="1200"/>
                </a:spcBef>
                <a:buClr>
                  <a:srgbClr val="DF773B"/>
                </a:buClr>
                <a:buFont typeface="Wingdings"/>
                <a:buChar char=""/>
                <a:tabLst>
                  <a:tab pos="469900" algn="l"/>
                </a:tabLst>
              </a:pPr>
              <a:r>
                <a:rPr lang="en-US" sz="2700" spc="-5" dirty="0">
                  <a:solidFill>
                    <a:srgbClr val="FFFFFF"/>
                  </a:solidFill>
                  <a:latin typeface="Arial"/>
                  <a:cs typeface="Arial"/>
                </a:rPr>
                <a:t>Privacy-respectful data provenance and auditing</a:t>
              </a:r>
            </a:p>
            <a:p>
              <a:pPr marL="927100" lvl="1" indent="-457200">
                <a:spcBef>
                  <a:spcPts val="1200"/>
                </a:spcBef>
                <a:buClr>
                  <a:srgbClr val="DF773B"/>
                </a:buClr>
                <a:buFont typeface="Wingdings"/>
                <a:buChar char=""/>
                <a:tabLst>
                  <a:tab pos="469900" algn="l"/>
                </a:tabLst>
              </a:pPr>
              <a:r>
                <a:rPr lang="en-US" sz="2700" spc="-5" dirty="0">
                  <a:solidFill>
                    <a:srgbClr val="FFFFFF"/>
                  </a:solidFill>
                  <a:latin typeface="Arial"/>
                  <a:cs typeface="Arial"/>
                </a:rPr>
                <a:t>(Pseudo-)Anonymous identities built upon non-conventional digital signatures </a:t>
              </a:r>
            </a:p>
            <a:p>
              <a:pPr marL="927100" lvl="1" indent="-457200">
                <a:spcBef>
                  <a:spcPts val="1200"/>
                </a:spcBef>
                <a:buClr>
                  <a:srgbClr val="DF773B"/>
                </a:buClr>
                <a:buFont typeface="Wingdings"/>
                <a:buChar char=""/>
                <a:tabLst>
                  <a:tab pos="469900" algn="l"/>
                </a:tabLst>
              </a:pPr>
              <a:r>
                <a:rPr lang="en-US" sz="2700" spc="-5" dirty="0">
                  <a:solidFill>
                    <a:srgbClr val="FFFFFF"/>
                  </a:solidFill>
                  <a:latin typeface="Arial"/>
                  <a:cs typeface="Arial"/>
                </a:rPr>
                <a:t>Lack of </a:t>
              </a:r>
              <a:r>
                <a:rPr lang="en-GB" sz="2700" spc="-5" dirty="0">
                  <a:solidFill>
                    <a:srgbClr val="FFFFFF"/>
                  </a:solidFill>
                  <a:latin typeface="Arial"/>
                  <a:cs typeface="Arial"/>
                </a:rPr>
                <a:t>of standard and verified software </a:t>
              </a:r>
              <a:r>
                <a:rPr lang="en-GB" sz="2700" spc="-5" dirty="0" smtClean="0">
                  <a:solidFill>
                    <a:srgbClr val="FFFFFF"/>
                  </a:solidFill>
                  <a:latin typeface="Arial"/>
                  <a:cs typeface="Arial"/>
                </a:rPr>
                <a:t>libraries</a:t>
              </a:r>
              <a:endParaRPr sz="2800" dirty="0">
                <a:latin typeface="Arial"/>
                <a:cs typeface="Arial"/>
              </a:endParaRPr>
            </a:p>
          </p:txBody>
        </p:sp>
        <p:pic>
          <p:nvPicPr>
            <p:cNvPr id="9" name="Imagen 8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8136" y="3582244"/>
              <a:ext cx="487680" cy="487680"/>
            </a:xfrm>
            <a:prstGeom prst="rect">
              <a:avLst/>
            </a:prstGeom>
            <a:solidFill>
              <a:schemeClr val="tx2"/>
            </a:solidFill>
            <a:effectLst>
              <a:outerShdw blurRad="50800" dist="50800" dir="5400000" sx="1000" sy="1000" algn="ctr" rotWithShape="0">
                <a:srgbClr val="000000">
                  <a:alpha val="43137"/>
                </a:srgbClr>
              </a:outerShdw>
            </a:effectLst>
          </p:spPr>
        </p:pic>
      </p:grpSp>
      <p:pic>
        <p:nvPicPr>
          <p:cNvPr id="11" name="Imagen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14138"/>
            <a:ext cx="487680" cy="487680"/>
          </a:xfrm>
          <a:prstGeom prst="rect">
            <a:avLst/>
          </a:prstGeom>
          <a:solidFill>
            <a:schemeClr val="tx2"/>
          </a:solidFill>
          <a:effectLst>
            <a:outerShdw blurRad="50800" dist="50800" dir="5400000" sx="1000" sy="1000" algn="ctr" rotWithShape="0">
              <a:srgbClr val="000000">
                <a:alpha val="43137"/>
              </a:srgbClr>
            </a:outerShdw>
          </a:effectLst>
        </p:spPr>
      </p:pic>
      <p:pic>
        <p:nvPicPr>
          <p:cNvPr id="12" name="Imagen 1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590" y="1447800"/>
            <a:ext cx="952500" cy="952500"/>
          </a:xfrm>
          <a:prstGeom prst="rect">
            <a:avLst/>
          </a:prstGeom>
        </p:spPr>
      </p:pic>
      <p:pic>
        <p:nvPicPr>
          <p:cNvPr id="13" name="Imagen 1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01000" y="4343400"/>
            <a:ext cx="442259" cy="480083"/>
          </a:xfrm>
          <a:prstGeom prst="rect">
            <a:avLst/>
          </a:prstGeom>
        </p:spPr>
      </p:pic>
      <p:sp>
        <p:nvSpPr>
          <p:cNvPr id="15" name="Slide Number Placeholder 6"/>
          <p:cNvSpPr>
            <a:spLocks noGrp="1"/>
          </p:cNvSpPr>
          <p:nvPr>
            <p:ph type="sldNum" sz="quarter" idx="7"/>
          </p:nvPr>
        </p:nvSpPr>
        <p:spPr>
          <a:xfrm>
            <a:off x="8763000" y="6520279"/>
            <a:ext cx="381000" cy="342900"/>
          </a:xfrm>
        </p:spPr>
        <p:txBody>
          <a:bodyPr/>
          <a:lstStyle/>
          <a:p>
            <a:fld id="{B6F15528-21DE-4FAA-801E-634DDDAF4B2B}" type="slidenum">
              <a:rPr lang="uk-UA" smtClean="0"/>
              <a:pPr/>
              <a:t>15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17569605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70154" y="329181"/>
            <a:ext cx="8603691" cy="769441"/>
          </a:xfrm>
          <a:prstGeom prst="rect">
            <a:avLst/>
          </a:prstGeom>
        </p:spPr>
        <p:txBody>
          <a:bodyPr vert="horz" wrap="square" lIns="0" tIns="152400" rIns="0" bIns="0" rtlCol="0">
            <a:spAutoFit/>
          </a:bodyPr>
          <a:lstStyle/>
          <a:p>
            <a:pPr marL="125730" algn="ctr">
              <a:lnSpc>
                <a:spcPct val="100000"/>
              </a:lnSpc>
            </a:pPr>
            <a:r>
              <a:rPr lang="en-GB" sz="4000" dirty="0">
                <a:solidFill>
                  <a:srgbClr val="FF0000"/>
                </a:solidFill>
              </a:rPr>
              <a:t>Challenges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231140" y="1082085"/>
            <a:ext cx="7242809" cy="492442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527050" indent="-514350">
              <a:lnSpc>
                <a:spcPct val="100000"/>
              </a:lnSpc>
              <a:buClr>
                <a:srgbClr val="DF773B"/>
              </a:buClr>
              <a:buFont typeface="+mj-lt"/>
              <a:buAutoNum type="arabicPeriod"/>
              <a:tabLst>
                <a:tab pos="469900" algn="l"/>
              </a:tabLst>
            </a:pPr>
            <a:r>
              <a:rPr lang="en-GB" sz="3200" spc="-10" dirty="0">
                <a:solidFill>
                  <a:schemeClr val="bg1">
                    <a:lumMod val="65000"/>
                  </a:schemeClr>
                </a:solidFill>
                <a:latin typeface="Arial"/>
                <a:cs typeface="Arial"/>
              </a:rPr>
              <a:t>Authentication</a:t>
            </a:r>
          </a:p>
          <a:p>
            <a:pPr marL="527050" indent="-514350">
              <a:lnSpc>
                <a:spcPct val="100000"/>
              </a:lnSpc>
              <a:buClr>
                <a:srgbClr val="DF773B"/>
              </a:buClr>
              <a:buFont typeface="+mj-lt"/>
              <a:buAutoNum type="arabicPeriod"/>
              <a:tabLst>
                <a:tab pos="469900" algn="l"/>
              </a:tabLst>
            </a:pPr>
            <a:r>
              <a:rPr lang="en-GB" sz="3200" spc="-10" dirty="0">
                <a:solidFill>
                  <a:schemeClr val="bg1">
                    <a:lumMod val="65000"/>
                  </a:schemeClr>
                </a:solidFill>
                <a:latin typeface="Arial"/>
                <a:cs typeface="Arial"/>
              </a:rPr>
              <a:t>Information</a:t>
            </a:r>
            <a:r>
              <a:rPr lang="en-GB" sz="3200" spc="-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n-GB" sz="3200" spc="-10" dirty="0">
                <a:solidFill>
                  <a:schemeClr val="bg1">
                    <a:lumMod val="65000"/>
                  </a:schemeClr>
                </a:solidFill>
                <a:latin typeface="Arial"/>
                <a:cs typeface="Arial"/>
              </a:rPr>
              <a:t>encryption</a:t>
            </a:r>
          </a:p>
          <a:p>
            <a:pPr marL="527050" indent="-514350">
              <a:lnSpc>
                <a:spcPct val="100000"/>
              </a:lnSpc>
              <a:buClr>
                <a:srgbClr val="DF773B"/>
              </a:buClr>
              <a:buFont typeface="+mj-lt"/>
              <a:buAutoNum type="arabicPeriod"/>
              <a:tabLst>
                <a:tab pos="469900" algn="l"/>
              </a:tabLst>
            </a:pPr>
            <a:r>
              <a:rPr lang="en-GB" sz="3200" spc="-10" dirty="0">
                <a:solidFill>
                  <a:schemeClr val="bg1">
                    <a:lumMod val="65000"/>
                  </a:schemeClr>
                </a:solidFill>
                <a:latin typeface="Arial"/>
                <a:cs typeface="Arial"/>
              </a:rPr>
              <a:t>Inappropriate modifications of assets</a:t>
            </a:r>
          </a:p>
          <a:p>
            <a:pPr marL="527050" indent="-514350">
              <a:lnSpc>
                <a:spcPct val="100000"/>
              </a:lnSpc>
              <a:buClr>
                <a:srgbClr val="DF773B"/>
              </a:buClr>
              <a:buFont typeface="+mj-lt"/>
              <a:buAutoNum type="arabicPeriod"/>
              <a:tabLst>
                <a:tab pos="469900" algn="l"/>
              </a:tabLst>
            </a:pPr>
            <a:r>
              <a:rPr lang="en-GB" sz="3200" spc="-10" dirty="0">
                <a:solidFill>
                  <a:schemeClr val="bg1"/>
                </a:solidFill>
                <a:latin typeface="Arial"/>
                <a:cs typeface="Arial"/>
              </a:rPr>
              <a:t>Availability</a:t>
            </a:r>
          </a:p>
          <a:p>
            <a:pPr marL="527050" indent="-514350">
              <a:lnSpc>
                <a:spcPct val="100000"/>
              </a:lnSpc>
              <a:buClr>
                <a:srgbClr val="DF773B"/>
              </a:buClr>
              <a:buFont typeface="+mj-lt"/>
              <a:buAutoNum type="arabicPeriod"/>
              <a:tabLst>
                <a:tab pos="469900" algn="l"/>
              </a:tabLst>
            </a:pPr>
            <a:r>
              <a:rPr lang="en-GB" sz="3200" spc="-10" dirty="0">
                <a:solidFill>
                  <a:schemeClr val="bg1">
                    <a:lumMod val="65000"/>
                  </a:schemeClr>
                </a:solidFill>
                <a:latin typeface="Arial"/>
                <a:cs typeface="Arial"/>
              </a:rPr>
              <a:t>Data location</a:t>
            </a:r>
          </a:p>
          <a:p>
            <a:pPr marL="527050" indent="-514350">
              <a:lnSpc>
                <a:spcPct val="100000"/>
              </a:lnSpc>
              <a:buClr>
                <a:srgbClr val="DF773B"/>
              </a:buClr>
              <a:buFont typeface="+mj-lt"/>
              <a:buAutoNum type="arabicPeriod"/>
              <a:tabLst>
                <a:tab pos="469900" algn="l"/>
              </a:tabLst>
            </a:pPr>
            <a:r>
              <a:rPr lang="en-GB" sz="3200" spc="-10" dirty="0">
                <a:solidFill>
                  <a:schemeClr val="bg1">
                    <a:lumMod val="65000"/>
                  </a:schemeClr>
                </a:solidFill>
                <a:latin typeface="Arial"/>
                <a:cs typeface="Arial"/>
              </a:rPr>
              <a:t>Data deduplication</a:t>
            </a:r>
          </a:p>
          <a:p>
            <a:pPr marL="527050" indent="-514350">
              <a:lnSpc>
                <a:spcPct val="100000"/>
              </a:lnSpc>
              <a:buClr>
                <a:srgbClr val="DF773B"/>
              </a:buClr>
              <a:buFont typeface="+mj-lt"/>
              <a:buAutoNum type="arabicPeriod"/>
              <a:tabLst>
                <a:tab pos="469900" algn="l"/>
              </a:tabLst>
            </a:pPr>
            <a:r>
              <a:rPr lang="en-US" sz="3200" spc="-10" dirty="0">
                <a:solidFill>
                  <a:schemeClr val="bg1">
                    <a:lumMod val="65000"/>
                  </a:schemeClr>
                </a:solidFill>
                <a:latin typeface="Arial"/>
                <a:cs typeface="Arial"/>
              </a:rPr>
              <a:t>Version control of encrypted data</a:t>
            </a:r>
          </a:p>
          <a:p>
            <a:pPr marL="527050" indent="-514350">
              <a:lnSpc>
                <a:spcPct val="100000"/>
              </a:lnSpc>
              <a:buClr>
                <a:srgbClr val="DF773B"/>
              </a:buClr>
              <a:buFont typeface="+mj-lt"/>
              <a:buAutoNum type="arabicPeriod"/>
              <a:tabLst>
                <a:tab pos="469900" algn="l"/>
              </a:tabLst>
            </a:pPr>
            <a:r>
              <a:rPr lang="en-GB" sz="3200" spc="-10" dirty="0">
                <a:solidFill>
                  <a:schemeClr val="bg1">
                    <a:lumMod val="65000"/>
                  </a:schemeClr>
                </a:solidFill>
                <a:latin typeface="Arial"/>
                <a:cs typeface="Arial"/>
              </a:rPr>
              <a:t>Assured deletion of data</a:t>
            </a:r>
          </a:p>
          <a:p>
            <a:pPr marL="527050" indent="-514350">
              <a:lnSpc>
                <a:spcPct val="100000"/>
              </a:lnSpc>
              <a:buClr>
                <a:srgbClr val="DF773B"/>
              </a:buClr>
              <a:buFont typeface="+mj-lt"/>
              <a:buAutoNum type="arabicPeriod"/>
              <a:tabLst>
                <a:tab pos="469900" algn="l"/>
              </a:tabLst>
            </a:pPr>
            <a:r>
              <a:rPr lang="en-GB" sz="3200" spc="-10" dirty="0">
                <a:solidFill>
                  <a:schemeClr val="bg1">
                    <a:lumMod val="65000"/>
                  </a:schemeClr>
                </a:solidFill>
                <a:latin typeface="Arial"/>
                <a:cs typeface="Arial"/>
              </a:rPr>
              <a:t>API’s validation</a:t>
            </a:r>
          </a:p>
          <a:p>
            <a:pPr marL="527050" indent="-514350">
              <a:lnSpc>
                <a:spcPct val="100000"/>
              </a:lnSpc>
              <a:buClr>
                <a:srgbClr val="DF773B"/>
              </a:buClr>
              <a:buFont typeface="+mj-lt"/>
              <a:buAutoNum type="arabicPeriod"/>
              <a:tabLst>
                <a:tab pos="469900" algn="l"/>
              </a:tabLst>
            </a:pPr>
            <a:r>
              <a:rPr lang="en-GB" sz="3200" spc="-10" dirty="0">
                <a:solidFill>
                  <a:schemeClr val="bg1">
                    <a:lumMod val="65000"/>
                  </a:schemeClr>
                </a:solidFill>
                <a:latin typeface="Arial"/>
                <a:cs typeface="Arial"/>
              </a:rPr>
              <a:t>Usable security solutions</a:t>
            </a:r>
          </a:p>
        </p:txBody>
      </p:sp>
      <p:sp>
        <p:nvSpPr>
          <p:cNvPr id="5" name="Slide Number Placeholder 6"/>
          <p:cNvSpPr>
            <a:spLocks noGrp="1"/>
          </p:cNvSpPr>
          <p:nvPr>
            <p:ph type="sldNum" sz="quarter" idx="7"/>
          </p:nvPr>
        </p:nvSpPr>
        <p:spPr>
          <a:xfrm>
            <a:off x="8763000" y="6520279"/>
            <a:ext cx="381000" cy="342900"/>
          </a:xfrm>
        </p:spPr>
        <p:txBody>
          <a:bodyPr/>
          <a:lstStyle/>
          <a:p>
            <a:fld id="{B6F15528-21DE-4FAA-801E-634DDDAF4B2B}" type="slidenum">
              <a:rPr lang="uk-UA" smtClean="0"/>
              <a:pPr/>
              <a:t>16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245863604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70154" y="329181"/>
            <a:ext cx="8603691" cy="769441"/>
          </a:xfrm>
          <a:prstGeom prst="rect">
            <a:avLst/>
          </a:prstGeom>
        </p:spPr>
        <p:txBody>
          <a:bodyPr vert="horz" wrap="square" lIns="0" tIns="152400" rIns="0" bIns="0" rtlCol="0">
            <a:spAutoFit/>
          </a:bodyPr>
          <a:lstStyle/>
          <a:p>
            <a:pPr marL="125730" algn="ctr">
              <a:lnSpc>
                <a:spcPct val="100000"/>
              </a:lnSpc>
            </a:pPr>
            <a:r>
              <a:rPr lang="en-US" sz="4000" dirty="0">
                <a:solidFill>
                  <a:srgbClr val="FF0000"/>
                </a:solidFill>
              </a:rPr>
              <a:t>Availability </a:t>
            </a:r>
            <a:r>
              <a:rPr lang="es-ES" sz="4000" dirty="0">
                <a:solidFill>
                  <a:srgbClr val="FF0000"/>
                </a:solidFill>
              </a:rPr>
              <a:t> </a:t>
            </a:r>
            <a:endParaRPr sz="4000" dirty="0">
              <a:solidFill>
                <a:srgbClr val="FF0000"/>
              </a:solidFill>
            </a:endParaRPr>
          </a:p>
        </p:txBody>
      </p:sp>
      <p:sp>
        <p:nvSpPr>
          <p:cNvPr id="6" name="object 3"/>
          <p:cNvSpPr txBox="1"/>
          <p:nvPr/>
        </p:nvSpPr>
        <p:spPr>
          <a:xfrm>
            <a:off x="231140" y="1527512"/>
            <a:ext cx="8379205" cy="523220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69900" indent="-457200">
              <a:lnSpc>
                <a:spcPct val="100000"/>
              </a:lnSpc>
              <a:spcBef>
                <a:spcPts val="1200"/>
              </a:spcBef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spc="-5" dirty="0">
                <a:solidFill>
                  <a:srgbClr val="FFFFFF"/>
                </a:solidFill>
                <a:latin typeface="Arial"/>
                <a:cs typeface="Arial"/>
              </a:rPr>
              <a:t>Example of bad availability policies</a:t>
            </a:r>
          </a:p>
          <a:p>
            <a:pPr marL="927100" lvl="1" indent="-457200">
              <a:spcBef>
                <a:spcPts val="1200"/>
              </a:spcBef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s-ES" sz="2800" spc="-5" dirty="0">
                <a:solidFill>
                  <a:srgbClr val="FFFFFF"/>
                </a:solidFill>
                <a:latin typeface="Arial"/>
                <a:cs typeface="Arial"/>
              </a:rPr>
              <a:t>Use </a:t>
            </a:r>
            <a:r>
              <a:rPr lang="es-ES" sz="2800" spc="-5" dirty="0" err="1">
                <a:solidFill>
                  <a:srgbClr val="FFFFFF"/>
                </a:solidFill>
                <a:latin typeface="Arial"/>
                <a:cs typeface="Arial"/>
              </a:rPr>
              <a:t>CPs</a:t>
            </a:r>
            <a:r>
              <a:rPr lang="es-ES" sz="2800" spc="-5" dirty="0">
                <a:solidFill>
                  <a:srgbClr val="FFFFFF"/>
                </a:solidFill>
                <a:latin typeface="Arial"/>
                <a:cs typeface="Arial"/>
              </a:rPr>
              <a:t> as final </a:t>
            </a:r>
            <a:r>
              <a:rPr lang="en-US" sz="2800" spc="-5" dirty="0">
                <a:solidFill>
                  <a:srgbClr val="FFFFFF"/>
                </a:solidFill>
                <a:latin typeface="Arial"/>
                <a:cs typeface="Arial"/>
              </a:rPr>
              <a:t>storage</a:t>
            </a:r>
            <a:r>
              <a:rPr lang="es-ES" sz="2800" spc="-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n-US" sz="2800" spc="-5" dirty="0">
                <a:solidFill>
                  <a:srgbClr val="FFFFFF"/>
                </a:solidFill>
                <a:latin typeface="Arial"/>
                <a:cs typeface="Arial"/>
              </a:rPr>
              <a:t>media for our data</a:t>
            </a:r>
          </a:p>
          <a:p>
            <a:pPr marL="927100" lvl="1" indent="-457200">
              <a:spcBef>
                <a:spcPts val="1200"/>
              </a:spcBef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spc="-5" dirty="0">
                <a:solidFill>
                  <a:srgbClr val="FFFFFF"/>
                </a:solidFill>
                <a:latin typeface="Arial"/>
                <a:cs typeface="Arial"/>
              </a:rPr>
              <a:t>Use only one CP to store our data </a:t>
            </a:r>
            <a:r>
              <a:rPr lang="en-US" sz="2800" spc="-5" dirty="0">
                <a:solidFill>
                  <a:srgbClr val="FFFFFF"/>
                </a:solidFill>
                <a:latin typeface="Arial"/>
                <a:cs typeface="Arial"/>
                <a:sym typeface="Wingdings" panose="05000000000000000000" pitchFamily="2" charset="2"/>
              </a:rPr>
              <a:t> SPOF</a:t>
            </a:r>
            <a:endParaRPr lang="en-US" sz="2800" spc="-5" dirty="0">
              <a:solidFill>
                <a:srgbClr val="FFFFFF"/>
              </a:solidFill>
              <a:latin typeface="Arial"/>
              <a:cs typeface="Arial"/>
            </a:endParaRPr>
          </a:p>
          <a:p>
            <a:pPr marL="469900" indent="-457200">
              <a:lnSpc>
                <a:spcPct val="100000"/>
              </a:lnSpc>
              <a:spcBef>
                <a:spcPts val="1200"/>
              </a:spcBef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spc="-5" dirty="0">
                <a:solidFill>
                  <a:srgbClr val="FFFFFF"/>
                </a:solidFill>
                <a:latin typeface="Arial"/>
                <a:cs typeface="Arial"/>
              </a:rPr>
              <a:t>Adopt data redundancy policies and raid-like solutions </a:t>
            </a:r>
          </a:p>
          <a:p>
            <a:pPr marL="927100" lvl="1" indent="-457200">
              <a:spcBef>
                <a:spcPts val="1200"/>
              </a:spcBef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spc="-5" dirty="0">
                <a:solidFill>
                  <a:srgbClr val="FFFFFF"/>
                </a:solidFill>
                <a:latin typeface="Arial"/>
                <a:cs typeface="Arial"/>
              </a:rPr>
              <a:t>Commercial products implementing a single entry point for multiple CPs</a:t>
            </a:r>
          </a:p>
          <a:p>
            <a:pPr marL="1384300" lvl="2" indent="-457200">
              <a:spcBef>
                <a:spcPts val="1200"/>
              </a:spcBef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spc="-5" dirty="0">
                <a:solidFill>
                  <a:srgbClr val="FFFFFF"/>
                </a:solidFill>
                <a:latin typeface="Arial"/>
                <a:cs typeface="Arial"/>
              </a:rPr>
              <a:t>Reliance on third-party companies and/or software</a:t>
            </a:r>
          </a:p>
          <a:p>
            <a:pPr marL="469900" indent="-457200">
              <a:lnSpc>
                <a:spcPct val="100000"/>
              </a:lnSpc>
              <a:spcBef>
                <a:spcPts val="1200"/>
              </a:spcBef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endParaRPr lang="en-US" sz="2800" dirty="0">
              <a:latin typeface="Arial"/>
              <a:cs typeface="Arial"/>
            </a:endParaRPr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0" y="1527512"/>
            <a:ext cx="487680" cy="487680"/>
          </a:xfrm>
          <a:prstGeom prst="rect">
            <a:avLst/>
          </a:prstGeom>
          <a:solidFill>
            <a:schemeClr val="tx2"/>
          </a:solidFill>
          <a:effectLst>
            <a:outerShdw blurRad="50800" dist="50800" dir="5400000" sx="1000" sy="1000" algn="ctr" rotWithShape="0">
              <a:srgbClr val="000000">
                <a:alpha val="43137"/>
              </a:srgbClr>
            </a:outerShdw>
          </a:effectLst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422" y="5410200"/>
            <a:ext cx="487680" cy="487680"/>
          </a:xfrm>
          <a:prstGeom prst="rect">
            <a:avLst/>
          </a:prstGeom>
          <a:solidFill>
            <a:schemeClr val="tx2"/>
          </a:solidFill>
          <a:effectLst>
            <a:outerShdw blurRad="50800" dist="50800" dir="5400000" sx="1000" sy="1000" algn="ctr" rotWithShape="0">
              <a:srgbClr val="000000">
                <a:alpha val="43137"/>
              </a:srgbClr>
            </a:outerShdw>
          </a:effectLst>
        </p:spPr>
      </p:pic>
      <p:pic>
        <p:nvPicPr>
          <p:cNvPr id="9" name="Imagen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3284" y="3408037"/>
            <a:ext cx="442259" cy="480083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1" y="3642973"/>
            <a:ext cx="666297" cy="666297"/>
          </a:xfrm>
          <a:prstGeom prst="rect">
            <a:avLst/>
          </a:prstGeom>
        </p:spPr>
      </p:pic>
      <p:pic>
        <p:nvPicPr>
          <p:cNvPr id="11" name="Imagen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923" y="4498118"/>
            <a:ext cx="442259" cy="480083"/>
          </a:xfrm>
          <a:prstGeom prst="rect">
            <a:avLst/>
          </a:prstGeom>
        </p:spPr>
      </p:pic>
      <p:sp>
        <p:nvSpPr>
          <p:cNvPr id="13" name="Slide Number Placeholder 6"/>
          <p:cNvSpPr>
            <a:spLocks noGrp="1"/>
          </p:cNvSpPr>
          <p:nvPr>
            <p:ph type="sldNum" sz="quarter" idx="7"/>
          </p:nvPr>
        </p:nvSpPr>
        <p:spPr>
          <a:xfrm>
            <a:off x="8763000" y="6520279"/>
            <a:ext cx="381000" cy="342900"/>
          </a:xfrm>
        </p:spPr>
        <p:txBody>
          <a:bodyPr/>
          <a:lstStyle/>
          <a:p>
            <a:fld id="{B6F15528-21DE-4FAA-801E-634DDDAF4B2B}" type="slidenum">
              <a:rPr lang="uk-UA" smtClean="0"/>
              <a:pPr/>
              <a:t>17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385729715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70154" y="329181"/>
            <a:ext cx="8603691" cy="769441"/>
          </a:xfrm>
          <a:prstGeom prst="rect">
            <a:avLst/>
          </a:prstGeom>
        </p:spPr>
        <p:txBody>
          <a:bodyPr vert="horz" wrap="square" lIns="0" tIns="152400" rIns="0" bIns="0" rtlCol="0">
            <a:spAutoFit/>
          </a:bodyPr>
          <a:lstStyle/>
          <a:p>
            <a:pPr marL="125730" algn="ctr">
              <a:lnSpc>
                <a:spcPct val="100000"/>
              </a:lnSpc>
            </a:pPr>
            <a:r>
              <a:rPr lang="en-GB" sz="4000" dirty="0">
                <a:solidFill>
                  <a:srgbClr val="FF0000"/>
                </a:solidFill>
              </a:rPr>
              <a:t>Challenges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231140" y="1082085"/>
            <a:ext cx="7242809" cy="492442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527050" indent="-514350">
              <a:lnSpc>
                <a:spcPct val="100000"/>
              </a:lnSpc>
              <a:buClr>
                <a:srgbClr val="DF773B"/>
              </a:buClr>
              <a:buFont typeface="+mj-lt"/>
              <a:buAutoNum type="arabicPeriod"/>
              <a:tabLst>
                <a:tab pos="469900" algn="l"/>
              </a:tabLst>
            </a:pPr>
            <a:r>
              <a:rPr lang="en-GB" sz="3200" spc="-10" dirty="0">
                <a:solidFill>
                  <a:schemeClr val="bg1">
                    <a:lumMod val="65000"/>
                  </a:schemeClr>
                </a:solidFill>
                <a:latin typeface="Arial"/>
                <a:cs typeface="Arial"/>
              </a:rPr>
              <a:t>Authentication</a:t>
            </a:r>
          </a:p>
          <a:p>
            <a:pPr marL="527050" indent="-514350">
              <a:lnSpc>
                <a:spcPct val="100000"/>
              </a:lnSpc>
              <a:buClr>
                <a:srgbClr val="DF773B"/>
              </a:buClr>
              <a:buFont typeface="+mj-lt"/>
              <a:buAutoNum type="arabicPeriod"/>
              <a:tabLst>
                <a:tab pos="469900" algn="l"/>
              </a:tabLst>
            </a:pPr>
            <a:r>
              <a:rPr lang="en-GB" sz="3200" spc="-10" dirty="0">
                <a:solidFill>
                  <a:schemeClr val="bg1">
                    <a:lumMod val="65000"/>
                  </a:schemeClr>
                </a:solidFill>
                <a:latin typeface="Arial"/>
                <a:cs typeface="Arial"/>
              </a:rPr>
              <a:t>Information</a:t>
            </a:r>
            <a:r>
              <a:rPr lang="en-GB" sz="3200" spc="-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n-GB" sz="3200" spc="-10" dirty="0">
                <a:solidFill>
                  <a:schemeClr val="bg1">
                    <a:lumMod val="65000"/>
                  </a:schemeClr>
                </a:solidFill>
                <a:latin typeface="Arial"/>
                <a:cs typeface="Arial"/>
              </a:rPr>
              <a:t>encryption</a:t>
            </a:r>
          </a:p>
          <a:p>
            <a:pPr marL="527050" indent="-514350">
              <a:lnSpc>
                <a:spcPct val="100000"/>
              </a:lnSpc>
              <a:buClr>
                <a:srgbClr val="DF773B"/>
              </a:buClr>
              <a:buFont typeface="+mj-lt"/>
              <a:buAutoNum type="arabicPeriod"/>
              <a:tabLst>
                <a:tab pos="469900" algn="l"/>
              </a:tabLst>
            </a:pPr>
            <a:r>
              <a:rPr lang="en-GB" sz="3200" spc="-10" dirty="0">
                <a:solidFill>
                  <a:schemeClr val="bg1">
                    <a:lumMod val="65000"/>
                  </a:schemeClr>
                </a:solidFill>
                <a:latin typeface="Arial"/>
                <a:cs typeface="Arial"/>
              </a:rPr>
              <a:t>Inappropriate modifications of assets</a:t>
            </a:r>
          </a:p>
          <a:p>
            <a:pPr marL="527050" indent="-514350">
              <a:lnSpc>
                <a:spcPct val="100000"/>
              </a:lnSpc>
              <a:buClr>
                <a:srgbClr val="DF773B"/>
              </a:buClr>
              <a:buFont typeface="+mj-lt"/>
              <a:buAutoNum type="arabicPeriod"/>
              <a:tabLst>
                <a:tab pos="469900" algn="l"/>
              </a:tabLst>
            </a:pPr>
            <a:r>
              <a:rPr lang="en-GB" sz="3200" spc="-10" dirty="0">
                <a:solidFill>
                  <a:schemeClr val="bg1">
                    <a:lumMod val="65000"/>
                  </a:schemeClr>
                </a:solidFill>
                <a:latin typeface="Arial"/>
                <a:cs typeface="Arial"/>
              </a:rPr>
              <a:t>Availability</a:t>
            </a:r>
          </a:p>
          <a:p>
            <a:pPr marL="527050" indent="-514350">
              <a:lnSpc>
                <a:spcPct val="100000"/>
              </a:lnSpc>
              <a:buClr>
                <a:srgbClr val="DF773B"/>
              </a:buClr>
              <a:buFont typeface="+mj-lt"/>
              <a:buAutoNum type="arabicPeriod"/>
              <a:tabLst>
                <a:tab pos="469900" algn="l"/>
              </a:tabLst>
            </a:pPr>
            <a:r>
              <a:rPr lang="en-GB" sz="3200" spc="-10" dirty="0">
                <a:solidFill>
                  <a:schemeClr val="bg1"/>
                </a:solidFill>
                <a:latin typeface="Arial"/>
                <a:cs typeface="Arial"/>
              </a:rPr>
              <a:t>Data location</a:t>
            </a:r>
          </a:p>
          <a:p>
            <a:pPr marL="527050" indent="-514350">
              <a:lnSpc>
                <a:spcPct val="100000"/>
              </a:lnSpc>
              <a:buClr>
                <a:srgbClr val="DF773B"/>
              </a:buClr>
              <a:buFont typeface="+mj-lt"/>
              <a:buAutoNum type="arabicPeriod"/>
              <a:tabLst>
                <a:tab pos="469900" algn="l"/>
              </a:tabLst>
            </a:pPr>
            <a:r>
              <a:rPr lang="en-GB" sz="3200" spc="-10" dirty="0">
                <a:solidFill>
                  <a:schemeClr val="bg1">
                    <a:lumMod val="65000"/>
                  </a:schemeClr>
                </a:solidFill>
                <a:latin typeface="Arial"/>
                <a:cs typeface="Arial"/>
              </a:rPr>
              <a:t>Data deduplication</a:t>
            </a:r>
          </a:p>
          <a:p>
            <a:pPr marL="527050" indent="-514350">
              <a:lnSpc>
                <a:spcPct val="100000"/>
              </a:lnSpc>
              <a:buClr>
                <a:srgbClr val="DF773B"/>
              </a:buClr>
              <a:buFont typeface="+mj-lt"/>
              <a:buAutoNum type="arabicPeriod"/>
              <a:tabLst>
                <a:tab pos="469900" algn="l"/>
              </a:tabLst>
            </a:pPr>
            <a:r>
              <a:rPr lang="en-US" sz="3200" spc="-10" dirty="0">
                <a:solidFill>
                  <a:schemeClr val="bg1">
                    <a:lumMod val="65000"/>
                  </a:schemeClr>
                </a:solidFill>
                <a:latin typeface="Arial"/>
                <a:cs typeface="Arial"/>
              </a:rPr>
              <a:t>Version control of encrypted data</a:t>
            </a:r>
          </a:p>
          <a:p>
            <a:pPr marL="527050" indent="-514350">
              <a:lnSpc>
                <a:spcPct val="100000"/>
              </a:lnSpc>
              <a:buClr>
                <a:srgbClr val="DF773B"/>
              </a:buClr>
              <a:buFont typeface="+mj-lt"/>
              <a:buAutoNum type="arabicPeriod"/>
              <a:tabLst>
                <a:tab pos="469900" algn="l"/>
              </a:tabLst>
            </a:pPr>
            <a:r>
              <a:rPr lang="en-GB" sz="3200" spc="-10" dirty="0">
                <a:solidFill>
                  <a:schemeClr val="bg1">
                    <a:lumMod val="65000"/>
                  </a:schemeClr>
                </a:solidFill>
                <a:latin typeface="Arial"/>
                <a:cs typeface="Arial"/>
              </a:rPr>
              <a:t>Assured deletion of data</a:t>
            </a:r>
          </a:p>
          <a:p>
            <a:pPr marL="527050" indent="-514350">
              <a:lnSpc>
                <a:spcPct val="100000"/>
              </a:lnSpc>
              <a:buClr>
                <a:srgbClr val="DF773B"/>
              </a:buClr>
              <a:buFont typeface="+mj-lt"/>
              <a:buAutoNum type="arabicPeriod"/>
              <a:tabLst>
                <a:tab pos="469900" algn="l"/>
              </a:tabLst>
            </a:pPr>
            <a:r>
              <a:rPr lang="en-GB" sz="3200" spc="-10" dirty="0">
                <a:solidFill>
                  <a:schemeClr val="bg1">
                    <a:lumMod val="65000"/>
                  </a:schemeClr>
                </a:solidFill>
                <a:latin typeface="Arial"/>
                <a:cs typeface="Arial"/>
              </a:rPr>
              <a:t>API’s validation</a:t>
            </a:r>
          </a:p>
          <a:p>
            <a:pPr marL="527050" indent="-514350">
              <a:lnSpc>
                <a:spcPct val="100000"/>
              </a:lnSpc>
              <a:buClr>
                <a:srgbClr val="DF773B"/>
              </a:buClr>
              <a:buFont typeface="+mj-lt"/>
              <a:buAutoNum type="arabicPeriod"/>
              <a:tabLst>
                <a:tab pos="469900" algn="l"/>
              </a:tabLst>
            </a:pPr>
            <a:r>
              <a:rPr lang="en-GB" sz="3200" spc="-10" dirty="0">
                <a:solidFill>
                  <a:schemeClr val="bg1">
                    <a:lumMod val="65000"/>
                  </a:schemeClr>
                </a:solidFill>
                <a:latin typeface="Arial"/>
                <a:cs typeface="Arial"/>
              </a:rPr>
              <a:t>Usable security solutions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7"/>
          </p:nvPr>
        </p:nvSpPr>
        <p:spPr>
          <a:xfrm>
            <a:off x="8763000" y="6520279"/>
            <a:ext cx="381000" cy="342900"/>
          </a:xfrm>
        </p:spPr>
        <p:txBody>
          <a:bodyPr/>
          <a:lstStyle/>
          <a:p>
            <a:fld id="{B6F15528-21DE-4FAA-801E-634DDDAF4B2B}" type="slidenum">
              <a:rPr lang="uk-UA" smtClean="0"/>
              <a:pPr/>
              <a:t>18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282314384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52738" y="46211"/>
            <a:ext cx="8603691" cy="769441"/>
          </a:xfrm>
          <a:prstGeom prst="rect">
            <a:avLst/>
          </a:prstGeom>
        </p:spPr>
        <p:txBody>
          <a:bodyPr vert="horz" wrap="square" lIns="0" tIns="152400" rIns="0" bIns="0" rtlCol="0">
            <a:spAutoFit/>
          </a:bodyPr>
          <a:lstStyle/>
          <a:p>
            <a:pPr marL="125730" algn="ctr">
              <a:lnSpc>
                <a:spcPct val="100000"/>
              </a:lnSpc>
            </a:pPr>
            <a:r>
              <a:rPr lang="en-US" sz="4000" dirty="0">
                <a:solidFill>
                  <a:srgbClr val="FF0000"/>
                </a:solidFill>
              </a:rPr>
              <a:t>Data location</a:t>
            </a:r>
            <a:r>
              <a:rPr lang="es-ES" sz="4000" dirty="0">
                <a:solidFill>
                  <a:srgbClr val="FF0000"/>
                </a:solidFill>
              </a:rPr>
              <a:t> </a:t>
            </a:r>
            <a:endParaRPr sz="4000" dirty="0">
              <a:solidFill>
                <a:srgbClr val="FF0000"/>
              </a:solidFill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52397" y="815652"/>
            <a:ext cx="8804371" cy="609397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69900" indent="-457200">
              <a:lnSpc>
                <a:spcPct val="100000"/>
              </a:lnSpc>
              <a:spcBef>
                <a:spcPts val="1200"/>
              </a:spcBef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GB" sz="2800" spc="-5" dirty="0">
                <a:solidFill>
                  <a:srgbClr val="FFFFFF"/>
                </a:solidFill>
                <a:latin typeface="Arial"/>
                <a:cs typeface="Arial"/>
              </a:rPr>
              <a:t>When a CP guarantees that the data are stored within specific geographic area, users might not have the assurance about this fact</a:t>
            </a:r>
            <a:endParaRPr lang="es-ES" sz="2800" spc="-5" dirty="0">
              <a:solidFill>
                <a:srgbClr val="FFFFFF"/>
              </a:solidFill>
              <a:latin typeface="Arial"/>
              <a:cs typeface="Arial"/>
            </a:endParaRPr>
          </a:p>
          <a:p>
            <a:pPr marL="927100" lvl="1" indent="-457200">
              <a:spcBef>
                <a:spcPts val="1200"/>
              </a:spcBef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GB" sz="2800" spc="-5" dirty="0">
                <a:solidFill>
                  <a:srgbClr val="FFFFFF"/>
                </a:solidFill>
                <a:latin typeface="Arial"/>
                <a:cs typeface="Arial"/>
              </a:rPr>
              <a:t>EU-US Safe Harbour data sharing agreement</a:t>
            </a:r>
          </a:p>
          <a:p>
            <a:pPr marL="1384300" lvl="2" indent="-457200">
              <a:spcBef>
                <a:spcPts val="1200"/>
              </a:spcBef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GB" sz="2800" spc="-5" dirty="0">
                <a:solidFill>
                  <a:srgbClr val="FFFFFF"/>
                </a:solidFill>
                <a:latin typeface="Arial"/>
                <a:cs typeface="Arial"/>
              </a:rPr>
              <a:t>Technical and legal complexity</a:t>
            </a:r>
          </a:p>
          <a:p>
            <a:pPr marL="1384300" lvl="2" indent="-457200">
              <a:spcBef>
                <a:spcPts val="1200"/>
              </a:spcBef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GB" sz="2800" spc="-5" dirty="0">
                <a:solidFill>
                  <a:srgbClr val="FFFFFF"/>
                </a:solidFill>
                <a:latin typeface="Arial"/>
                <a:cs typeface="Arial"/>
              </a:rPr>
              <a:t>National and International compliance with regulatory data security and privacy standards</a:t>
            </a:r>
          </a:p>
          <a:p>
            <a:pPr marL="469900" indent="-457200">
              <a:spcBef>
                <a:spcPts val="1200"/>
              </a:spcBef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GB" sz="2800" spc="-5" dirty="0">
                <a:solidFill>
                  <a:srgbClr val="FFFFFF"/>
                </a:solidFill>
                <a:latin typeface="Arial"/>
                <a:cs typeface="Arial"/>
              </a:rPr>
              <a:t>Cloud service latency to infer the geographic location of data as stored by CP</a:t>
            </a:r>
          </a:p>
          <a:p>
            <a:pPr marL="927100" lvl="1" indent="-457200">
              <a:spcBef>
                <a:spcPts val="1200"/>
              </a:spcBef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spc="-5" dirty="0">
                <a:solidFill>
                  <a:srgbClr val="FFFFFF"/>
                </a:solidFill>
                <a:latin typeface="Arial"/>
                <a:cs typeface="Arial"/>
              </a:rPr>
              <a:t>Distance bounding protocols</a:t>
            </a:r>
          </a:p>
          <a:p>
            <a:pPr marL="927100" lvl="1" indent="-457200">
              <a:spcBef>
                <a:spcPts val="1200"/>
              </a:spcBef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GB" sz="2800" spc="-5" dirty="0">
                <a:solidFill>
                  <a:srgbClr val="FFFFFF"/>
                </a:solidFill>
                <a:latin typeface="Arial"/>
                <a:cs typeface="Arial"/>
              </a:rPr>
              <a:t>Network, processing and disk access delays undermine precision</a:t>
            </a:r>
            <a:endParaRPr lang="en-US" sz="2800" spc="-5" dirty="0">
              <a:solidFill>
                <a:srgbClr val="FFFFFF"/>
              </a:solidFill>
              <a:latin typeface="Arial"/>
              <a:cs typeface="Arial"/>
            </a:endParaRP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69" y="2209800"/>
            <a:ext cx="487680" cy="487680"/>
          </a:xfrm>
          <a:prstGeom prst="rect">
            <a:avLst/>
          </a:prstGeom>
          <a:solidFill>
            <a:schemeClr val="tx2"/>
          </a:solidFill>
          <a:effectLst>
            <a:outerShdw blurRad="50800" dist="50800" dir="5400000" sx="1000" sy="1000" algn="ctr" rotWithShape="0">
              <a:srgbClr val="000000">
                <a:alpha val="43137"/>
              </a:srgbClr>
            </a:outerShdw>
          </a:effectLst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4582" y="4800600"/>
            <a:ext cx="666297" cy="666297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206" y="5915535"/>
            <a:ext cx="487680" cy="487680"/>
          </a:xfrm>
          <a:prstGeom prst="rect">
            <a:avLst/>
          </a:prstGeom>
          <a:solidFill>
            <a:schemeClr val="tx2"/>
          </a:solidFill>
          <a:effectLst>
            <a:outerShdw blurRad="50800" dist="50800" dir="5400000" sx="1000" sy="1000" algn="ctr" rotWithShape="0">
              <a:srgbClr val="000000">
                <a:alpha val="43137"/>
              </a:srgbClr>
            </a:outerShdw>
          </a:effectLst>
        </p:spPr>
      </p:pic>
      <p:sp>
        <p:nvSpPr>
          <p:cNvPr id="10" name="Slide Number Placeholder 6"/>
          <p:cNvSpPr>
            <a:spLocks noGrp="1"/>
          </p:cNvSpPr>
          <p:nvPr>
            <p:ph type="sldNum" sz="quarter" idx="7"/>
          </p:nvPr>
        </p:nvSpPr>
        <p:spPr>
          <a:xfrm>
            <a:off x="8763000" y="6520279"/>
            <a:ext cx="381000" cy="342900"/>
          </a:xfrm>
        </p:spPr>
        <p:txBody>
          <a:bodyPr/>
          <a:lstStyle/>
          <a:p>
            <a:fld id="{B6F15528-21DE-4FAA-801E-634DDDAF4B2B}" type="slidenum">
              <a:rPr lang="uk-UA" smtClean="0"/>
              <a:pPr/>
              <a:t>19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35510584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/>
          <p:nvPr/>
        </p:nvSpPr>
        <p:spPr>
          <a:xfrm>
            <a:off x="762418" y="235816"/>
            <a:ext cx="7874407" cy="123110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algn="ctr">
              <a:lnSpc>
                <a:spcPct val="100000"/>
              </a:lnSpc>
            </a:pPr>
            <a:r>
              <a:rPr lang="en-US" sz="4000" b="1" spc="-20" dirty="0" err="1">
                <a:solidFill>
                  <a:srgbClr val="FF0000"/>
                </a:solidFill>
                <a:latin typeface="Arial"/>
                <a:cs typeface="Arial"/>
              </a:rPr>
              <a:t>Urbi</a:t>
            </a:r>
            <a:r>
              <a:rPr lang="en-US" sz="4000" b="1" spc="-20" dirty="0">
                <a:solidFill>
                  <a:srgbClr val="FF0000"/>
                </a:solidFill>
                <a:latin typeface="Arial"/>
                <a:cs typeface="Arial"/>
              </a:rPr>
              <a:t> et </a:t>
            </a:r>
            <a:r>
              <a:rPr lang="en-US" sz="4000" b="1" spc="-20" dirty="0" err="1">
                <a:solidFill>
                  <a:srgbClr val="FF0000"/>
                </a:solidFill>
                <a:latin typeface="Arial"/>
                <a:cs typeface="Arial"/>
              </a:rPr>
              <a:t>orbi</a:t>
            </a:r>
            <a:r>
              <a:rPr lang="en-US" sz="4000" b="1" spc="-20" dirty="0">
                <a:solidFill>
                  <a:srgbClr val="FF0000"/>
                </a:solidFill>
                <a:latin typeface="Arial"/>
                <a:cs typeface="Arial"/>
              </a:rPr>
              <a:t>: cloud, what would I do without you?</a:t>
            </a:r>
            <a:endParaRPr sz="4000" b="1" dirty="0">
              <a:solidFill>
                <a:srgbClr val="FF0000"/>
              </a:solidFill>
              <a:latin typeface="Arial"/>
              <a:cs typeface="Arial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8609203" y="6627736"/>
            <a:ext cx="55244" cy="85725"/>
          </a:xfrm>
          <a:custGeom>
            <a:avLst/>
            <a:gdLst/>
            <a:ahLst/>
            <a:cxnLst/>
            <a:rect l="l" t="t" r="r" b="b"/>
            <a:pathLst>
              <a:path w="55245" h="85725">
                <a:moveTo>
                  <a:pt x="47244" y="66713"/>
                </a:moveTo>
                <a:lnTo>
                  <a:pt x="30352" y="66713"/>
                </a:lnTo>
                <a:lnTo>
                  <a:pt x="30352" y="85483"/>
                </a:lnTo>
                <a:lnTo>
                  <a:pt x="47244" y="85483"/>
                </a:lnTo>
                <a:lnTo>
                  <a:pt x="47244" y="66713"/>
                </a:lnTo>
                <a:close/>
              </a:path>
              <a:path w="55245" h="85725">
                <a:moveTo>
                  <a:pt x="47244" y="0"/>
                </a:moveTo>
                <a:lnTo>
                  <a:pt x="39750" y="0"/>
                </a:lnTo>
                <a:lnTo>
                  <a:pt x="0" y="53924"/>
                </a:lnTo>
                <a:lnTo>
                  <a:pt x="0" y="66713"/>
                </a:lnTo>
                <a:lnTo>
                  <a:pt x="54991" y="66713"/>
                </a:lnTo>
                <a:lnTo>
                  <a:pt x="54991" y="53924"/>
                </a:lnTo>
                <a:lnTo>
                  <a:pt x="5969" y="53924"/>
                </a:lnTo>
                <a:lnTo>
                  <a:pt x="30352" y="20878"/>
                </a:lnTo>
                <a:lnTo>
                  <a:pt x="47244" y="20878"/>
                </a:lnTo>
                <a:lnTo>
                  <a:pt x="47244" y="0"/>
                </a:lnTo>
                <a:close/>
              </a:path>
              <a:path w="55245" h="85725">
                <a:moveTo>
                  <a:pt x="47244" y="20878"/>
                </a:moveTo>
                <a:lnTo>
                  <a:pt x="30352" y="20878"/>
                </a:lnTo>
                <a:lnTo>
                  <a:pt x="30352" y="53924"/>
                </a:lnTo>
                <a:lnTo>
                  <a:pt x="47244" y="53924"/>
                </a:lnTo>
                <a:lnTo>
                  <a:pt x="47244" y="20878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78706"/>
            <a:ext cx="9144000" cy="5379294"/>
          </a:xfrm>
          <a:prstGeom prst="rect">
            <a:avLst/>
          </a:prstGeom>
        </p:spPr>
      </p:pic>
      <p:sp>
        <p:nvSpPr>
          <p:cNvPr id="8" name="Slide Number Placeholder 6"/>
          <p:cNvSpPr>
            <a:spLocks noGrp="1"/>
          </p:cNvSpPr>
          <p:nvPr>
            <p:ph type="sldNum" sz="quarter" idx="7"/>
          </p:nvPr>
        </p:nvSpPr>
        <p:spPr>
          <a:xfrm>
            <a:off x="8763000" y="6520279"/>
            <a:ext cx="381000" cy="342900"/>
          </a:xfrm>
        </p:spPr>
        <p:txBody>
          <a:bodyPr/>
          <a:lstStyle/>
          <a:p>
            <a:fld id="{B6F15528-21DE-4FAA-801E-634DDDAF4B2B}" type="slidenum">
              <a:rPr lang="uk-UA" smtClean="0"/>
              <a:pPr/>
              <a:t>2</a:t>
            </a:fld>
            <a:endParaRPr lang="uk-UA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70154" y="329181"/>
            <a:ext cx="8603691" cy="769441"/>
          </a:xfrm>
          <a:prstGeom prst="rect">
            <a:avLst/>
          </a:prstGeom>
        </p:spPr>
        <p:txBody>
          <a:bodyPr vert="horz" wrap="square" lIns="0" tIns="152400" rIns="0" bIns="0" rtlCol="0">
            <a:spAutoFit/>
          </a:bodyPr>
          <a:lstStyle/>
          <a:p>
            <a:pPr marL="125730" algn="ctr">
              <a:lnSpc>
                <a:spcPct val="100000"/>
              </a:lnSpc>
            </a:pPr>
            <a:r>
              <a:rPr lang="en-GB" sz="4000" dirty="0">
                <a:solidFill>
                  <a:srgbClr val="FF0000"/>
                </a:solidFill>
              </a:rPr>
              <a:t>Challenges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231140" y="1082085"/>
            <a:ext cx="7242809" cy="492442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527050" indent="-514350">
              <a:lnSpc>
                <a:spcPct val="100000"/>
              </a:lnSpc>
              <a:buClr>
                <a:srgbClr val="DF773B"/>
              </a:buClr>
              <a:buFont typeface="+mj-lt"/>
              <a:buAutoNum type="arabicPeriod"/>
              <a:tabLst>
                <a:tab pos="469900" algn="l"/>
              </a:tabLst>
            </a:pPr>
            <a:r>
              <a:rPr lang="en-GB" sz="3200" spc="-10" dirty="0">
                <a:solidFill>
                  <a:schemeClr val="bg1">
                    <a:lumMod val="65000"/>
                  </a:schemeClr>
                </a:solidFill>
                <a:latin typeface="Arial"/>
                <a:cs typeface="Arial"/>
              </a:rPr>
              <a:t>Authentication</a:t>
            </a:r>
          </a:p>
          <a:p>
            <a:pPr marL="527050" indent="-514350">
              <a:lnSpc>
                <a:spcPct val="100000"/>
              </a:lnSpc>
              <a:buClr>
                <a:srgbClr val="DF773B"/>
              </a:buClr>
              <a:buFont typeface="+mj-lt"/>
              <a:buAutoNum type="arabicPeriod"/>
              <a:tabLst>
                <a:tab pos="469900" algn="l"/>
              </a:tabLst>
            </a:pPr>
            <a:r>
              <a:rPr lang="en-GB" sz="3200" spc="-10" dirty="0">
                <a:solidFill>
                  <a:schemeClr val="bg1">
                    <a:lumMod val="65000"/>
                  </a:schemeClr>
                </a:solidFill>
                <a:latin typeface="Arial"/>
                <a:cs typeface="Arial"/>
              </a:rPr>
              <a:t>Information</a:t>
            </a:r>
            <a:r>
              <a:rPr lang="en-GB" sz="3200" spc="-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n-GB" sz="3200" spc="-10" dirty="0">
                <a:solidFill>
                  <a:schemeClr val="bg1">
                    <a:lumMod val="65000"/>
                  </a:schemeClr>
                </a:solidFill>
                <a:latin typeface="Arial"/>
                <a:cs typeface="Arial"/>
              </a:rPr>
              <a:t>encryption</a:t>
            </a:r>
          </a:p>
          <a:p>
            <a:pPr marL="527050" indent="-514350">
              <a:lnSpc>
                <a:spcPct val="100000"/>
              </a:lnSpc>
              <a:buClr>
                <a:srgbClr val="DF773B"/>
              </a:buClr>
              <a:buFont typeface="+mj-lt"/>
              <a:buAutoNum type="arabicPeriod"/>
              <a:tabLst>
                <a:tab pos="469900" algn="l"/>
              </a:tabLst>
            </a:pPr>
            <a:r>
              <a:rPr lang="en-GB" sz="3200" spc="-10" dirty="0">
                <a:solidFill>
                  <a:schemeClr val="bg1">
                    <a:lumMod val="65000"/>
                  </a:schemeClr>
                </a:solidFill>
                <a:latin typeface="Arial"/>
                <a:cs typeface="Arial"/>
              </a:rPr>
              <a:t>Inappropriate modifications of assets</a:t>
            </a:r>
          </a:p>
          <a:p>
            <a:pPr marL="527050" indent="-514350">
              <a:lnSpc>
                <a:spcPct val="100000"/>
              </a:lnSpc>
              <a:buClr>
                <a:srgbClr val="DF773B"/>
              </a:buClr>
              <a:buFont typeface="+mj-lt"/>
              <a:buAutoNum type="arabicPeriod"/>
              <a:tabLst>
                <a:tab pos="469900" algn="l"/>
              </a:tabLst>
            </a:pPr>
            <a:r>
              <a:rPr lang="en-GB" sz="3200" spc="-10" dirty="0">
                <a:solidFill>
                  <a:schemeClr val="bg1">
                    <a:lumMod val="65000"/>
                  </a:schemeClr>
                </a:solidFill>
                <a:latin typeface="Arial"/>
                <a:cs typeface="Arial"/>
              </a:rPr>
              <a:t>Availability</a:t>
            </a:r>
          </a:p>
          <a:p>
            <a:pPr marL="527050" indent="-514350">
              <a:lnSpc>
                <a:spcPct val="100000"/>
              </a:lnSpc>
              <a:buClr>
                <a:srgbClr val="DF773B"/>
              </a:buClr>
              <a:buFont typeface="+mj-lt"/>
              <a:buAutoNum type="arabicPeriod"/>
              <a:tabLst>
                <a:tab pos="469900" algn="l"/>
              </a:tabLst>
            </a:pPr>
            <a:r>
              <a:rPr lang="en-GB" sz="3200" spc="-10" dirty="0">
                <a:solidFill>
                  <a:schemeClr val="bg1">
                    <a:lumMod val="65000"/>
                  </a:schemeClr>
                </a:solidFill>
                <a:latin typeface="Arial"/>
                <a:cs typeface="Arial"/>
              </a:rPr>
              <a:t>Data location</a:t>
            </a:r>
          </a:p>
          <a:p>
            <a:pPr marL="527050" indent="-514350">
              <a:lnSpc>
                <a:spcPct val="100000"/>
              </a:lnSpc>
              <a:buClr>
                <a:srgbClr val="DF773B"/>
              </a:buClr>
              <a:buFont typeface="+mj-lt"/>
              <a:buAutoNum type="arabicPeriod"/>
              <a:tabLst>
                <a:tab pos="469900" algn="l"/>
              </a:tabLst>
            </a:pPr>
            <a:r>
              <a:rPr lang="en-GB" sz="3200" spc="-10" dirty="0">
                <a:solidFill>
                  <a:schemeClr val="bg1"/>
                </a:solidFill>
                <a:latin typeface="Arial"/>
                <a:cs typeface="Arial"/>
              </a:rPr>
              <a:t>Data deduplication</a:t>
            </a:r>
          </a:p>
          <a:p>
            <a:pPr marL="527050" indent="-514350">
              <a:lnSpc>
                <a:spcPct val="100000"/>
              </a:lnSpc>
              <a:buClr>
                <a:srgbClr val="DF773B"/>
              </a:buClr>
              <a:buFont typeface="+mj-lt"/>
              <a:buAutoNum type="arabicPeriod"/>
              <a:tabLst>
                <a:tab pos="469900" algn="l"/>
              </a:tabLst>
            </a:pPr>
            <a:r>
              <a:rPr lang="en-US" sz="3200" spc="-10" dirty="0">
                <a:solidFill>
                  <a:schemeClr val="bg1">
                    <a:lumMod val="65000"/>
                  </a:schemeClr>
                </a:solidFill>
                <a:latin typeface="Arial"/>
                <a:cs typeface="Arial"/>
              </a:rPr>
              <a:t>Version control of encrypted data</a:t>
            </a:r>
          </a:p>
          <a:p>
            <a:pPr marL="527050" indent="-514350">
              <a:lnSpc>
                <a:spcPct val="100000"/>
              </a:lnSpc>
              <a:buClr>
                <a:srgbClr val="DF773B"/>
              </a:buClr>
              <a:buFont typeface="+mj-lt"/>
              <a:buAutoNum type="arabicPeriod"/>
              <a:tabLst>
                <a:tab pos="469900" algn="l"/>
              </a:tabLst>
            </a:pPr>
            <a:r>
              <a:rPr lang="en-GB" sz="3200" spc="-10" dirty="0">
                <a:solidFill>
                  <a:schemeClr val="bg1">
                    <a:lumMod val="65000"/>
                  </a:schemeClr>
                </a:solidFill>
                <a:latin typeface="Arial"/>
                <a:cs typeface="Arial"/>
              </a:rPr>
              <a:t>Assured deletion of data</a:t>
            </a:r>
          </a:p>
          <a:p>
            <a:pPr marL="527050" indent="-514350">
              <a:lnSpc>
                <a:spcPct val="100000"/>
              </a:lnSpc>
              <a:buClr>
                <a:srgbClr val="DF773B"/>
              </a:buClr>
              <a:buFont typeface="+mj-lt"/>
              <a:buAutoNum type="arabicPeriod"/>
              <a:tabLst>
                <a:tab pos="469900" algn="l"/>
              </a:tabLst>
            </a:pPr>
            <a:r>
              <a:rPr lang="en-GB" sz="3200" spc="-10" dirty="0">
                <a:solidFill>
                  <a:schemeClr val="bg1">
                    <a:lumMod val="65000"/>
                  </a:schemeClr>
                </a:solidFill>
                <a:latin typeface="Arial"/>
                <a:cs typeface="Arial"/>
              </a:rPr>
              <a:t>API’s validation</a:t>
            </a:r>
          </a:p>
          <a:p>
            <a:pPr marL="527050" indent="-514350">
              <a:lnSpc>
                <a:spcPct val="100000"/>
              </a:lnSpc>
              <a:buClr>
                <a:srgbClr val="DF773B"/>
              </a:buClr>
              <a:buFont typeface="+mj-lt"/>
              <a:buAutoNum type="arabicPeriod"/>
              <a:tabLst>
                <a:tab pos="469900" algn="l"/>
              </a:tabLst>
            </a:pPr>
            <a:r>
              <a:rPr lang="en-GB" sz="3200" spc="-10" dirty="0">
                <a:solidFill>
                  <a:schemeClr val="bg1">
                    <a:lumMod val="65000"/>
                  </a:schemeClr>
                </a:solidFill>
                <a:latin typeface="Arial"/>
                <a:cs typeface="Arial"/>
              </a:rPr>
              <a:t>Usable security solutions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7"/>
          </p:nvPr>
        </p:nvSpPr>
        <p:spPr>
          <a:xfrm>
            <a:off x="8763000" y="6520279"/>
            <a:ext cx="381000" cy="342900"/>
          </a:xfrm>
        </p:spPr>
        <p:txBody>
          <a:bodyPr/>
          <a:lstStyle/>
          <a:p>
            <a:fld id="{B6F15528-21DE-4FAA-801E-634DDDAF4B2B}" type="slidenum">
              <a:rPr lang="uk-UA" smtClean="0"/>
              <a:pPr/>
              <a:t>20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274535205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70153" y="118306"/>
            <a:ext cx="8603691" cy="769441"/>
          </a:xfrm>
          <a:prstGeom prst="rect">
            <a:avLst/>
          </a:prstGeom>
        </p:spPr>
        <p:txBody>
          <a:bodyPr vert="horz" wrap="square" lIns="0" tIns="152400" rIns="0" bIns="0" rtlCol="0">
            <a:spAutoFit/>
          </a:bodyPr>
          <a:lstStyle/>
          <a:p>
            <a:pPr marL="125730" algn="ctr">
              <a:lnSpc>
                <a:spcPct val="100000"/>
              </a:lnSpc>
            </a:pPr>
            <a:r>
              <a:rPr lang="es-ES" sz="4000" dirty="0">
                <a:solidFill>
                  <a:srgbClr val="FF0000"/>
                </a:solidFill>
              </a:rPr>
              <a:t>Data </a:t>
            </a:r>
            <a:r>
              <a:rPr lang="en-US" sz="4000" dirty="0">
                <a:solidFill>
                  <a:srgbClr val="FF0000"/>
                </a:solidFill>
              </a:rPr>
              <a:t>deduplication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115568" y="887747"/>
            <a:ext cx="8912860" cy="597086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69900" indent="-457200">
              <a:lnSpc>
                <a:spcPct val="100000"/>
              </a:lnSpc>
              <a:spcBef>
                <a:spcPts val="1200"/>
              </a:spcBef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GB" sz="2700" spc="-5" dirty="0">
                <a:solidFill>
                  <a:srgbClr val="FFFFFF"/>
                </a:solidFill>
                <a:latin typeface="Arial"/>
                <a:cs typeface="Arial"/>
              </a:rPr>
              <a:t>Store each piece of data only once</a:t>
            </a:r>
          </a:p>
          <a:p>
            <a:pPr marL="927100" lvl="1" indent="-457200">
              <a:spcBef>
                <a:spcPts val="1200"/>
              </a:spcBef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GB" sz="2700" spc="-5" dirty="0">
                <a:solidFill>
                  <a:srgbClr val="FFFFFF"/>
                </a:solidFill>
                <a:latin typeface="Arial"/>
                <a:cs typeface="Arial"/>
              </a:rPr>
              <a:t>File or block level deduplication</a:t>
            </a:r>
          </a:p>
          <a:p>
            <a:pPr marL="927100" lvl="1" indent="-457200">
              <a:spcBef>
                <a:spcPts val="1200"/>
              </a:spcBef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GB" sz="2700" spc="-5" dirty="0">
                <a:solidFill>
                  <a:srgbClr val="FFFFFF"/>
                </a:solidFill>
                <a:latin typeface="Arial"/>
                <a:cs typeface="Arial"/>
              </a:rPr>
              <a:t>Server or client side deduplication</a:t>
            </a:r>
          </a:p>
          <a:p>
            <a:pPr marL="927100" lvl="1" indent="-457200">
              <a:spcBef>
                <a:spcPts val="1200"/>
              </a:spcBef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GB" sz="2700" spc="-5" dirty="0">
                <a:solidFill>
                  <a:srgbClr val="FFFFFF"/>
                </a:solidFill>
                <a:latin typeface="Arial"/>
                <a:cs typeface="Arial"/>
              </a:rPr>
              <a:t>Single user or cross user deduplication</a:t>
            </a:r>
          </a:p>
          <a:p>
            <a:pPr marL="469900" indent="-457200">
              <a:spcBef>
                <a:spcPts val="1200"/>
              </a:spcBef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GB" sz="2700" spc="-5" dirty="0">
                <a:solidFill>
                  <a:srgbClr val="FFFFFF"/>
                </a:solidFill>
                <a:latin typeface="Arial"/>
                <a:cs typeface="Arial"/>
              </a:rPr>
              <a:t>Some protocols enable side channels </a:t>
            </a:r>
            <a:r>
              <a:rPr lang="en-GB" sz="2700" spc="-5" dirty="0">
                <a:solidFill>
                  <a:srgbClr val="FFFFFF"/>
                </a:solidFill>
                <a:latin typeface="Arial"/>
                <a:cs typeface="Arial"/>
                <a:sym typeface="Wingdings" panose="05000000000000000000" pitchFamily="2" charset="2"/>
              </a:rPr>
              <a:t> </a:t>
            </a:r>
            <a:r>
              <a:rPr lang="en-GB" sz="2700" spc="-5" dirty="0">
                <a:solidFill>
                  <a:srgbClr val="FFFFFF"/>
                </a:solidFill>
                <a:latin typeface="Arial"/>
                <a:cs typeface="Arial"/>
              </a:rPr>
              <a:t>p</a:t>
            </a:r>
            <a:r>
              <a:rPr lang="en-GB" sz="2700" spc="-5" dirty="0">
                <a:solidFill>
                  <a:srgbClr val="FFFFFF"/>
                </a:solidFill>
                <a:latin typeface="Arial"/>
                <a:cs typeface="Arial"/>
                <a:sym typeface="Wingdings" panose="05000000000000000000" pitchFamily="2" charset="2"/>
              </a:rPr>
              <a:t>rivacy risks </a:t>
            </a:r>
          </a:p>
          <a:p>
            <a:pPr marL="469900" indent="-457200">
              <a:spcBef>
                <a:spcPts val="1200"/>
              </a:spcBef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GB" sz="2700" spc="-5" dirty="0">
                <a:solidFill>
                  <a:srgbClr val="FFFFFF"/>
                </a:solidFill>
                <a:latin typeface="Arial"/>
                <a:cs typeface="Arial"/>
                <a:sym typeface="Wingdings" panose="05000000000000000000" pitchFamily="2" charset="2"/>
              </a:rPr>
              <a:t>Data encryption could impede deduplication</a:t>
            </a:r>
          </a:p>
          <a:p>
            <a:pPr marL="927100" lvl="1" indent="-457200">
              <a:spcBef>
                <a:spcPts val="1200"/>
              </a:spcBef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GB" sz="2700" spc="-5" dirty="0">
                <a:solidFill>
                  <a:srgbClr val="FFFFFF"/>
                </a:solidFill>
                <a:latin typeface="Arial"/>
                <a:cs typeface="Arial"/>
                <a:sym typeface="Wingdings" panose="05000000000000000000" pitchFamily="2" charset="2"/>
              </a:rPr>
              <a:t>Convergent Encryption (CE)</a:t>
            </a:r>
          </a:p>
          <a:p>
            <a:pPr marL="1384300" lvl="2" indent="-457200">
              <a:spcBef>
                <a:spcPts val="1200"/>
              </a:spcBef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GB" sz="2700" spc="-5" dirty="0">
                <a:solidFill>
                  <a:srgbClr val="FFFFFF"/>
                </a:solidFill>
                <a:latin typeface="Arial"/>
                <a:cs typeface="Arial"/>
                <a:sym typeface="Wingdings" panose="05000000000000000000" pitchFamily="2" charset="2"/>
              </a:rPr>
              <a:t>Dictionary Attacks</a:t>
            </a:r>
          </a:p>
          <a:p>
            <a:pPr marL="1384300" lvl="2" indent="-457200">
              <a:spcBef>
                <a:spcPts val="1200"/>
              </a:spcBef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GB" sz="2700" spc="-5" dirty="0">
                <a:solidFill>
                  <a:srgbClr val="FFFFFF"/>
                </a:solidFill>
                <a:latin typeface="Arial"/>
                <a:cs typeface="Arial"/>
                <a:sym typeface="Wingdings" panose="05000000000000000000" pitchFamily="2" charset="2"/>
              </a:rPr>
              <a:t>CE for popular data fragments, symmetric encryption for unpopular ones </a:t>
            </a:r>
          </a:p>
          <a:p>
            <a:pPr marL="927100" lvl="1" indent="-457200">
              <a:spcBef>
                <a:spcPts val="1200"/>
              </a:spcBef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GB" sz="2800" spc="-5" dirty="0">
                <a:solidFill>
                  <a:srgbClr val="FFFFFF"/>
                </a:solidFill>
                <a:latin typeface="Arial"/>
                <a:cs typeface="Arial"/>
                <a:sym typeface="Wingdings" panose="05000000000000000000" pitchFamily="2" charset="2"/>
              </a:rPr>
              <a:t>CE at block level under a security </a:t>
            </a:r>
            <a:r>
              <a:rPr lang="en-GB" sz="2800" spc="-5" dirty="0" smtClean="0">
                <a:solidFill>
                  <a:srgbClr val="FFFFFF"/>
                </a:solidFill>
                <a:latin typeface="Arial"/>
                <a:cs typeface="Arial"/>
                <a:sym typeface="Wingdings" panose="05000000000000000000" pitchFamily="2" charset="2"/>
              </a:rPr>
              <a:t>parameter</a:t>
            </a:r>
            <a:endParaRPr sz="2800" dirty="0">
              <a:latin typeface="Arial"/>
              <a:cs typeface="Arial"/>
            </a:endParaRP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" y="4778461"/>
            <a:ext cx="487680" cy="487680"/>
          </a:xfrm>
          <a:prstGeom prst="rect">
            <a:avLst/>
          </a:prstGeom>
          <a:solidFill>
            <a:schemeClr val="tx2"/>
          </a:solidFill>
          <a:effectLst>
            <a:outerShdw blurRad="50800" dist="50800" dir="5400000" sx="1000" sy="1000" algn="ctr" rotWithShape="0">
              <a:srgbClr val="000000">
                <a:alpha val="43137"/>
              </a:srgbClr>
            </a:outerShdw>
          </a:effectLst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23" y="4267200"/>
            <a:ext cx="442259" cy="480083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568" y="6280237"/>
            <a:ext cx="442259" cy="480083"/>
          </a:xfrm>
          <a:prstGeom prst="rect">
            <a:avLst/>
          </a:prstGeom>
        </p:spPr>
      </p:pic>
      <p:sp>
        <p:nvSpPr>
          <p:cNvPr id="10" name="Slide Number Placeholder 6"/>
          <p:cNvSpPr>
            <a:spLocks noGrp="1"/>
          </p:cNvSpPr>
          <p:nvPr>
            <p:ph type="sldNum" sz="quarter" idx="7"/>
          </p:nvPr>
        </p:nvSpPr>
        <p:spPr>
          <a:xfrm>
            <a:off x="8763000" y="6520279"/>
            <a:ext cx="381000" cy="342900"/>
          </a:xfrm>
        </p:spPr>
        <p:txBody>
          <a:bodyPr/>
          <a:lstStyle/>
          <a:p>
            <a:fld id="{B6F15528-21DE-4FAA-801E-634DDDAF4B2B}" type="slidenum">
              <a:rPr lang="uk-UA" smtClean="0"/>
              <a:pPr/>
              <a:t>21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379876315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70154" y="329181"/>
            <a:ext cx="8603691" cy="769441"/>
          </a:xfrm>
          <a:prstGeom prst="rect">
            <a:avLst/>
          </a:prstGeom>
        </p:spPr>
        <p:txBody>
          <a:bodyPr vert="horz" wrap="square" lIns="0" tIns="152400" rIns="0" bIns="0" rtlCol="0">
            <a:spAutoFit/>
          </a:bodyPr>
          <a:lstStyle/>
          <a:p>
            <a:pPr marL="125730" algn="ctr">
              <a:lnSpc>
                <a:spcPct val="100000"/>
              </a:lnSpc>
            </a:pPr>
            <a:r>
              <a:rPr lang="en-GB" sz="4000" dirty="0">
                <a:solidFill>
                  <a:srgbClr val="FF0000"/>
                </a:solidFill>
              </a:rPr>
              <a:t>Challenges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231140" y="1082085"/>
            <a:ext cx="7242809" cy="492442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527050" indent="-514350">
              <a:lnSpc>
                <a:spcPct val="100000"/>
              </a:lnSpc>
              <a:buClr>
                <a:srgbClr val="DF773B"/>
              </a:buClr>
              <a:buFont typeface="+mj-lt"/>
              <a:buAutoNum type="arabicPeriod"/>
              <a:tabLst>
                <a:tab pos="469900" algn="l"/>
              </a:tabLst>
            </a:pPr>
            <a:r>
              <a:rPr lang="en-GB" sz="3200" spc="-10" dirty="0">
                <a:solidFill>
                  <a:schemeClr val="bg1">
                    <a:lumMod val="65000"/>
                  </a:schemeClr>
                </a:solidFill>
                <a:latin typeface="Arial"/>
                <a:cs typeface="Arial"/>
              </a:rPr>
              <a:t>Authentication</a:t>
            </a:r>
          </a:p>
          <a:p>
            <a:pPr marL="527050" indent="-514350">
              <a:lnSpc>
                <a:spcPct val="100000"/>
              </a:lnSpc>
              <a:buClr>
                <a:srgbClr val="DF773B"/>
              </a:buClr>
              <a:buFont typeface="+mj-lt"/>
              <a:buAutoNum type="arabicPeriod"/>
              <a:tabLst>
                <a:tab pos="469900" algn="l"/>
              </a:tabLst>
            </a:pPr>
            <a:r>
              <a:rPr lang="en-GB" sz="3200" spc="-10" dirty="0">
                <a:solidFill>
                  <a:schemeClr val="bg1">
                    <a:lumMod val="65000"/>
                  </a:schemeClr>
                </a:solidFill>
                <a:latin typeface="Arial"/>
                <a:cs typeface="Arial"/>
              </a:rPr>
              <a:t>Information</a:t>
            </a:r>
            <a:r>
              <a:rPr lang="en-GB" sz="3200" spc="-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n-GB" sz="3200" spc="-10" dirty="0">
                <a:solidFill>
                  <a:schemeClr val="bg1">
                    <a:lumMod val="65000"/>
                  </a:schemeClr>
                </a:solidFill>
                <a:latin typeface="Arial"/>
                <a:cs typeface="Arial"/>
              </a:rPr>
              <a:t>encryption</a:t>
            </a:r>
          </a:p>
          <a:p>
            <a:pPr marL="527050" indent="-514350">
              <a:lnSpc>
                <a:spcPct val="100000"/>
              </a:lnSpc>
              <a:buClr>
                <a:srgbClr val="DF773B"/>
              </a:buClr>
              <a:buFont typeface="+mj-lt"/>
              <a:buAutoNum type="arabicPeriod"/>
              <a:tabLst>
                <a:tab pos="469900" algn="l"/>
              </a:tabLst>
            </a:pPr>
            <a:r>
              <a:rPr lang="en-GB" sz="3200" spc="-10" dirty="0">
                <a:solidFill>
                  <a:schemeClr val="bg1">
                    <a:lumMod val="65000"/>
                  </a:schemeClr>
                </a:solidFill>
                <a:latin typeface="Arial"/>
                <a:cs typeface="Arial"/>
              </a:rPr>
              <a:t>Inappropriate modifications of assets</a:t>
            </a:r>
          </a:p>
          <a:p>
            <a:pPr marL="527050" indent="-514350">
              <a:lnSpc>
                <a:spcPct val="100000"/>
              </a:lnSpc>
              <a:buClr>
                <a:srgbClr val="DF773B"/>
              </a:buClr>
              <a:buFont typeface="+mj-lt"/>
              <a:buAutoNum type="arabicPeriod"/>
              <a:tabLst>
                <a:tab pos="469900" algn="l"/>
              </a:tabLst>
            </a:pPr>
            <a:r>
              <a:rPr lang="en-GB" sz="3200" spc="-10" dirty="0">
                <a:solidFill>
                  <a:schemeClr val="bg1">
                    <a:lumMod val="65000"/>
                  </a:schemeClr>
                </a:solidFill>
                <a:latin typeface="Arial"/>
                <a:cs typeface="Arial"/>
              </a:rPr>
              <a:t>Availability</a:t>
            </a:r>
          </a:p>
          <a:p>
            <a:pPr marL="527050" indent="-514350">
              <a:lnSpc>
                <a:spcPct val="100000"/>
              </a:lnSpc>
              <a:buClr>
                <a:srgbClr val="DF773B"/>
              </a:buClr>
              <a:buFont typeface="+mj-lt"/>
              <a:buAutoNum type="arabicPeriod"/>
              <a:tabLst>
                <a:tab pos="469900" algn="l"/>
              </a:tabLst>
            </a:pPr>
            <a:r>
              <a:rPr lang="en-GB" sz="3200" spc="-10" dirty="0">
                <a:solidFill>
                  <a:schemeClr val="bg1">
                    <a:lumMod val="65000"/>
                  </a:schemeClr>
                </a:solidFill>
                <a:latin typeface="Arial"/>
                <a:cs typeface="Arial"/>
              </a:rPr>
              <a:t>Data location</a:t>
            </a:r>
          </a:p>
          <a:p>
            <a:pPr marL="527050" indent="-514350">
              <a:lnSpc>
                <a:spcPct val="100000"/>
              </a:lnSpc>
              <a:buClr>
                <a:srgbClr val="DF773B"/>
              </a:buClr>
              <a:buFont typeface="+mj-lt"/>
              <a:buAutoNum type="arabicPeriod"/>
              <a:tabLst>
                <a:tab pos="469900" algn="l"/>
              </a:tabLst>
            </a:pPr>
            <a:r>
              <a:rPr lang="en-GB" sz="3200" spc="-10" dirty="0">
                <a:solidFill>
                  <a:schemeClr val="bg1">
                    <a:lumMod val="65000"/>
                  </a:schemeClr>
                </a:solidFill>
                <a:latin typeface="Arial"/>
                <a:cs typeface="Arial"/>
              </a:rPr>
              <a:t>Data deduplication</a:t>
            </a:r>
          </a:p>
          <a:p>
            <a:pPr marL="527050" indent="-514350">
              <a:lnSpc>
                <a:spcPct val="100000"/>
              </a:lnSpc>
              <a:buClr>
                <a:srgbClr val="DF773B"/>
              </a:buClr>
              <a:buFont typeface="+mj-lt"/>
              <a:buAutoNum type="arabicPeriod"/>
              <a:tabLst>
                <a:tab pos="469900" algn="l"/>
              </a:tabLst>
            </a:pPr>
            <a:r>
              <a:rPr lang="en-US" sz="3200" spc="-10" dirty="0">
                <a:solidFill>
                  <a:schemeClr val="bg1"/>
                </a:solidFill>
                <a:latin typeface="Arial"/>
                <a:cs typeface="Arial"/>
              </a:rPr>
              <a:t>Version control of encrypted data</a:t>
            </a:r>
          </a:p>
          <a:p>
            <a:pPr marL="527050" indent="-514350">
              <a:lnSpc>
                <a:spcPct val="100000"/>
              </a:lnSpc>
              <a:buClr>
                <a:srgbClr val="DF773B"/>
              </a:buClr>
              <a:buFont typeface="+mj-lt"/>
              <a:buAutoNum type="arabicPeriod"/>
              <a:tabLst>
                <a:tab pos="469900" algn="l"/>
              </a:tabLst>
            </a:pPr>
            <a:r>
              <a:rPr lang="en-GB" sz="3200" spc="-10" dirty="0">
                <a:solidFill>
                  <a:schemeClr val="bg1">
                    <a:lumMod val="65000"/>
                  </a:schemeClr>
                </a:solidFill>
                <a:latin typeface="Arial"/>
                <a:cs typeface="Arial"/>
              </a:rPr>
              <a:t>Assured deletion of data</a:t>
            </a:r>
          </a:p>
          <a:p>
            <a:pPr marL="527050" indent="-514350">
              <a:lnSpc>
                <a:spcPct val="100000"/>
              </a:lnSpc>
              <a:buClr>
                <a:srgbClr val="DF773B"/>
              </a:buClr>
              <a:buFont typeface="+mj-lt"/>
              <a:buAutoNum type="arabicPeriod"/>
              <a:tabLst>
                <a:tab pos="469900" algn="l"/>
              </a:tabLst>
            </a:pPr>
            <a:r>
              <a:rPr lang="en-GB" sz="3200" spc="-10" dirty="0">
                <a:solidFill>
                  <a:schemeClr val="bg1">
                    <a:lumMod val="65000"/>
                  </a:schemeClr>
                </a:solidFill>
                <a:latin typeface="Arial"/>
                <a:cs typeface="Arial"/>
              </a:rPr>
              <a:t>API’s validation</a:t>
            </a:r>
          </a:p>
          <a:p>
            <a:pPr marL="527050" indent="-514350">
              <a:lnSpc>
                <a:spcPct val="100000"/>
              </a:lnSpc>
              <a:buClr>
                <a:srgbClr val="DF773B"/>
              </a:buClr>
              <a:buFont typeface="+mj-lt"/>
              <a:buAutoNum type="arabicPeriod"/>
              <a:tabLst>
                <a:tab pos="469900" algn="l"/>
              </a:tabLst>
            </a:pPr>
            <a:r>
              <a:rPr lang="en-GB" sz="3200" spc="-10" dirty="0">
                <a:solidFill>
                  <a:schemeClr val="bg1">
                    <a:lumMod val="65000"/>
                  </a:schemeClr>
                </a:solidFill>
                <a:latin typeface="Arial"/>
                <a:cs typeface="Arial"/>
              </a:rPr>
              <a:t>Usable security solutions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7"/>
          </p:nvPr>
        </p:nvSpPr>
        <p:spPr>
          <a:xfrm>
            <a:off x="8763000" y="6520279"/>
            <a:ext cx="381000" cy="342900"/>
          </a:xfrm>
        </p:spPr>
        <p:txBody>
          <a:bodyPr/>
          <a:lstStyle/>
          <a:p>
            <a:fld id="{B6F15528-21DE-4FAA-801E-634DDDAF4B2B}" type="slidenum">
              <a:rPr lang="uk-UA" smtClean="0"/>
              <a:pPr/>
              <a:t>22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22136620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31138" y="-12430"/>
            <a:ext cx="8603691" cy="769441"/>
          </a:xfrm>
          <a:prstGeom prst="rect">
            <a:avLst/>
          </a:prstGeom>
        </p:spPr>
        <p:txBody>
          <a:bodyPr vert="horz" wrap="square" lIns="0" tIns="152400" rIns="0" bIns="0" rtlCol="0">
            <a:spAutoFit/>
          </a:bodyPr>
          <a:lstStyle/>
          <a:p>
            <a:pPr marL="125730" algn="ctr">
              <a:lnSpc>
                <a:spcPct val="100000"/>
              </a:lnSpc>
            </a:pPr>
            <a:r>
              <a:rPr lang="en-US" sz="4000" dirty="0">
                <a:solidFill>
                  <a:srgbClr val="FF0000"/>
                </a:solidFill>
              </a:rPr>
              <a:t>Version control of encrypted data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225639" y="703317"/>
            <a:ext cx="8912861" cy="623247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69900" indent="-457200">
              <a:lnSpc>
                <a:spcPct val="100000"/>
              </a:lnSpc>
              <a:spcBef>
                <a:spcPts val="1200"/>
              </a:spcBef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GB" sz="2700" spc="-5" dirty="0">
                <a:solidFill>
                  <a:srgbClr val="FFFFFF"/>
                </a:solidFill>
                <a:latin typeface="Arial"/>
                <a:cs typeface="Arial"/>
              </a:rPr>
              <a:t>Version Control Systems (VCSs) are a must as part of the recuperative controls</a:t>
            </a:r>
          </a:p>
          <a:p>
            <a:pPr marL="469900" indent="-457200">
              <a:lnSpc>
                <a:spcPct val="100000"/>
              </a:lnSpc>
              <a:spcBef>
                <a:spcPts val="1200"/>
              </a:spcBef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GB" sz="2700" spc="-5" dirty="0">
                <a:solidFill>
                  <a:srgbClr val="FFFFFF"/>
                </a:solidFill>
                <a:latin typeface="Arial"/>
                <a:cs typeface="Arial"/>
              </a:rPr>
              <a:t>If data is correctly encrypted, VCSs cannot be applied directly: we need a copy per each version of a file </a:t>
            </a:r>
          </a:p>
          <a:p>
            <a:pPr marL="469900" indent="-457200">
              <a:spcBef>
                <a:spcPts val="1200"/>
              </a:spcBef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GB" sz="2700" spc="-5" dirty="0">
                <a:solidFill>
                  <a:srgbClr val="FFFFFF"/>
                </a:solidFill>
                <a:latin typeface="Arial"/>
                <a:cs typeface="Arial"/>
              </a:rPr>
              <a:t>VCSs can be built by splitting the files in data objects</a:t>
            </a:r>
          </a:p>
          <a:p>
            <a:pPr marL="927100" lvl="1" indent="-457200">
              <a:spcBef>
                <a:spcPts val="1200"/>
              </a:spcBef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GB" sz="2700" spc="-5" dirty="0">
                <a:solidFill>
                  <a:srgbClr val="FFFFFF"/>
                </a:solidFill>
                <a:latin typeface="Arial"/>
                <a:cs typeface="Arial"/>
              </a:rPr>
              <a:t>An object appearing in multiple backups is stored in the cloud only once: overhead reduction</a:t>
            </a:r>
          </a:p>
          <a:p>
            <a:pPr marL="927100" lvl="1" indent="-457200">
              <a:spcBef>
                <a:spcPts val="1200"/>
              </a:spcBef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GB" sz="2700" spc="-5" dirty="0">
                <a:solidFill>
                  <a:srgbClr val="FFFFFF"/>
                </a:solidFill>
                <a:latin typeface="Arial"/>
                <a:cs typeface="Arial"/>
              </a:rPr>
              <a:t>Encryption and version control by additional server</a:t>
            </a:r>
          </a:p>
          <a:p>
            <a:pPr marL="927100" lvl="1" indent="-457200">
              <a:spcBef>
                <a:spcPts val="1200"/>
              </a:spcBef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GB" sz="2700" spc="-5" dirty="0">
                <a:solidFill>
                  <a:srgbClr val="FFFFFF"/>
                </a:solidFill>
                <a:latin typeface="Arial"/>
                <a:cs typeface="Arial"/>
              </a:rPr>
              <a:t>Usability </a:t>
            </a:r>
            <a:r>
              <a:rPr lang="en-GB" sz="2700" spc="-5" dirty="0">
                <a:solidFill>
                  <a:srgbClr val="FFFFFF"/>
                </a:solidFill>
                <a:latin typeface="Arial"/>
                <a:cs typeface="Arial"/>
                <a:sym typeface="Wingdings" panose="05000000000000000000" pitchFamily="2" charset="2"/>
              </a:rPr>
              <a:t> user is in charge of</a:t>
            </a:r>
          </a:p>
          <a:p>
            <a:pPr marL="1384300" lvl="2" indent="-457200">
              <a:spcBef>
                <a:spcPts val="1200"/>
              </a:spcBef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GB" sz="2700" spc="-5" dirty="0">
                <a:solidFill>
                  <a:srgbClr val="FFFFFF"/>
                </a:solidFill>
                <a:latin typeface="Arial"/>
                <a:cs typeface="Arial"/>
                <a:sym typeface="Wingdings" panose="05000000000000000000" pitchFamily="2" charset="2"/>
              </a:rPr>
              <a:t>Splitting and classifying data</a:t>
            </a:r>
          </a:p>
          <a:p>
            <a:pPr marL="1384300" lvl="2" indent="-457200">
              <a:spcBef>
                <a:spcPts val="1200"/>
              </a:spcBef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GB" sz="2700" spc="-5" dirty="0">
                <a:solidFill>
                  <a:srgbClr val="FFFFFF"/>
                </a:solidFill>
                <a:latin typeface="Arial"/>
                <a:cs typeface="Arial"/>
                <a:sym typeface="Wingdings" panose="05000000000000000000" pitchFamily="2" charset="2"/>
              </a:rPr>
              <a:t>Cryptographic keys management </a:t>
            </a:r>
            <a:endParaRPr lang="en-GB" sz="2700" spc="-5" dirty="0">
              <a:solidFill>
                <a:srgbClr val="FFFFFF"/>
              </a:solidFill>
              <a:latin typeface="Arial"/>
              <a:cs typeface="Arial"/>
            </a:endParaRPr>
          </a:p>
          <a:p>
            <a:pPr marL="927100" lvl="1" indent="-457200">
              <a:spcBef>
                <a:spcPts val="1200"/>
              </a:spcBef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GB" sz="2800" spc="-5" dirty="0">
                <a:solidFill>
                  <a:srgbClr val="FFFFFF"/>
                </a:solidFill>
                <a:latin typeface="Arial"/>
                <a:cs typeface="Arial"/>
              </a:rPr>
              <a:t>Metadata analysis could erode privacy </a:t>
            </a:r>
            <a:endParaRPr sz="2800" dirty="0">
              <a:latin typeface="Arial"/>
              <a:cs typeface="Arial"/>
            </a:endParaRP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199231"/>
            <a:ext cx="680845" cy="520817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690" y="4714668"/>
            <a:ext cx="487680" cy="487680"/>
          </a:xfrm>
          <a:prstGeom prst="rect">
            <a:avLst/>
          </a:prstGeom>
          <a:solidFill>
            <a:schemeClr val="tx2"/>
          </a:solidFill>
          <a:effectLst>
            <a:outerShdw blurRad="50800" dist="50800" dir="5400000" sx="1000" sy="1000" algn="ctr" rotWithShape="0">
              <a:srgbClr val="000000">
                <a:alpha val="43137"/>
              </a:srgbClr>
            </a:outerShdw>
          </a:effectLst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590" y="6318349"/>
            <a:ext cx="487680" cy="487680"/>
          </a:xfrm>
          <a:prstGeom prst="rect">
            <a:avLst/>
          </a:prstGeom>
          <a:solidFill>
            <a:schemeClr val="tx2"/>
          </a:solidFill>
          <a:effectLst>
            <a:outerShdw blurRad="50800" dist="50800" dir="5400000" sx="1000" sy="1000" algn="ctr" rotWithShape="0">
              <a:srgbClr val="000000">
                <a:alpha val="43137"/>
              </a:srgbClr>
            </a:outerShdw>
          </a:effectLst>
        </p:spPr>
      </p:pic>
      <p:pic>
        <p:nvPicPr>
          <p:cNvPr id="9" name="Imagen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111" y="4119950"/>
            <a:ext cx="442259" cy="480083"/>
          </a:xfrm>
          <a:prstGeom prst="rect">
            <a:avLst/>
          </a:prstGeom>
        </p:spPr>
      </p:pic>
      <p:sp>
        <p:nvSpPr>
          <p:cNvPr id="11" name="Slide Number Placeholder 6"/>
          <p:cNvSpPr>
            <a:spLocks noGrp="1"/>
          </p:cNvSpPr>
          <p:nvPr>
            <p:ph type="sldNum" sz="quarter" idx="7"/>
          </p:nvPr>
        </p:nvSpPr>
        <p:spPr>
          <a:xfrm>
            <a:off x="8763000" y="6520279"/>
            <a:ext cx="381000" cy="342900"/>
          </a:xfrm>
        </p:spPr>
        <p:txBody>
          <a:bodyPr/>
          <a:lstStyle/>
          <a:p>
            <a:fld id="{B6F15528-21DE-4FAA-801E-634DDDAF4B2B}" type="slidenum">
              <a:rPr lang="uk-UA" smtClean="0"/>
              <a:pPr/>
              <a:t>23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328747578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70154" y="329181"/>
            <a:ext cx="8603691" cy="769441"/>
          </a:xfrm>
          <a:prstGeom prst="rect">
            <a:avLst/>
          </a:prstGeom>
        </p:spPr>
        <p:txBody>
          <a:bodyPr vert="horz" wrap="square" lIns="0" tIns="152400" rIns="0" bIns="0" rtlCol="0">
            <a:spAutoFit/>
          </a:bodyPr>
          <a:lstStyle/>
          <a:p>
            <a:pPr marL="125730" algn="ctr">
              <a:lnSpc>
                <a:spcPct val="100000"/>
              </a:lnSpc>
            </a:pPr>
            <a:r>
              <a:rPr lang="en-GB" sz="4000" dirty="0">
                <a:solidFill>
                  <a:srgbClr val="FF0000"/>
                </a:solidFill>
              </a:rPr>
              <a:t>Challenges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231140" y="1082085"/>
            <a:ext cx="7242809" cy="492442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527050" indent="-514350">
              <a:lnSpc>
                <a:spcPct val="100000"/>
              </a:lnSpc>
              <a:buClr>
                <a:srgbClr val="DF773B"/>
              </a:buClr>
              <a:buFont typeface="+mj-lt"/>
              <a:buAutoNum type="arabicPeriod"/>
              <a:tabLst>
                <a:tab pos="469900" algn="l"/>
              </a:tabLst>
            </a:pPr>
            <a:r>
              <a:rPr lang="en-GB" sz="3200" spc="-10" dirty="0">
                <a:solidFill>
                  <a:schemeClr val="bg1">
                    <a:lumMod val="65000"/>
                  </a:schemeClr>
                </a:solidFill>
                <a:latin typeface="Arial"/>
                <a:cs typeface="Arial"/>
              </a:rPr>
              <a:t>Authentication</a:t>
            </a:r>
          </a:p>
          <a:p>
            <a:pPr marL="527050" indent="-514350">
              <a:lnSpc>
                <a:spcPct val="100000"/>
              </a:lnSpc>
              <a:buClr>
                <a:srgbClr val="DF773B"/>
              </a:buClr>
              <a:buFont typeface="+mj-lt"/>
              <a:buAutoNum type="arabicPeriod"/>
              <a:tabLst>
                <a:tab pos="469900" algn="l"/>
              </a:tabLst>
            </a:pPr>
            <a:r>
              <a:rPr lang="en-GB" sz="3200" spc="-10" dirty="0">
                <a:solidFill>
                  <a:schemeClr val="bg1">
                    <a:lumMod val="65000"/>
                  </a:schemeClr>
                </a:solidFill>
                <a:latin typeface="Arial"/>
                <a:cs typeface="Arial"/>
              </a:rPr>
              <a:t>Information</a:t>
            </a:r>
            <a:r>
              <a:rPr lang="en-GB" sz="3200" spc="-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n-GB" sz="3200" spc="-10" dirty="0">
                <a:solidFill>
                  <a:schemeClr val="bg1">
                    <a:lumMod val="65000"/>
                  </a:schemeClr>
                </a:solidFill>
                <a:latin typeface="Arial"/>
                <a:cs typeface="Arial"/>
              </a:rPr>
              <a:t>encryption</a:t>
            </a:r>
          </a:p>
          <a:p>
            <a:pPr marL="527050" indent="-514350">
              <a:lnSpc>
                <a:spcPct val="100000"/>
              </a:lnSpc>
              <a:buClr>
                <a:srgbClr val="DF773B"/>
              </a:buClr>
              <a:buFont typeface="+mj-lt"/>
              <a:buAutoNum type="arabicPeriod"/>
              <a:tabLst>
                <a:tab pos="469900" algn="l"/>
              </a:tabLst>
            </a:pPr>
            <a:r>
              <a:rPr lang="en-GB" sz="3200" spc="-10" dirty="0">
                <a:solidFill>
                  <a:schemeClr val="bg1">
                    <a:lumMod val="65000"/>
                  </a:schemeClr>
                </a:solidFill>
                <a:latin typeface="Arial"/>
                <a:cs typeface="Arial"/>
              </a:rPr>
              <a:t>Inappropriate modifications of assets</a:t>
            </a:r>
          </a:p>
          <a:p>
            <a:pPr marL="527050" indent="-514350">
              <a:lnSpc>
                <a:spcPct val="100000"/>
              </a:lnSpc>
              <a:buClr>
                <a:srgbClr val="DF773B"/>
              </a:buClr>
              <a:buFont typeface="+mj-lt"/>
              <a:buAutoNum type="arabicPeriod"/>
              <a:tabLst>
                <a:tab pos="469900" algn="l"/>
              </a:tabLst>
            </a:pPr>
            <a:r>
              <a:rPr lang="en-GB" sz="3200" spc="-10" dirty="0">
                <a:solidFill>
                  <a:schemeClr val="bg1">
                    <a:lumMod val="65000"/>
                  </a:schemeClr>
                </a:solidFill>
                <a:latin typeface="Arial"/>
                <a:cs typeface="Arial"/>
              </a:rPr>
              <a:t>Availability</a:t>
            </a:r>
          </a:p>
          <a:p>
            <a:pPr marL="527050" indent="-514350">
              <a:lnSpc>
                <a:spcPct val="100000"/>
              </a:lnSpc>
              <a:buClr>
                <a:srgbClr val="DF773B"/>
              </a:buClr>
              <a:buFont typeface="+mj-lt"/>
              <a:buAutoNum type="arabicPeriod"/>
              <a:tabLst>
                <a:tab pos="469900" algn="l"/>
              </a:tabLst>
            </a:pPr>
            <a:r>
              <a:rPr lang="en-GB" sz="3200" spc="-10" dirty="0">
                <a:solidFill>
                  <a:schemeClr val="bg1">
                    <a:lumMod val="65000"/>
                  </a:schemeClr>
                </a:solidFill>
                <a:latin typeface="Arial"/>
                <a:cs typeface="Arial"/>
              </a:rPr>
              <a:t>Data location</a:t>
            </a:r>
          </a:p>
          <a:p>
            <a:pPr marL="527050" indent="-514350">
              <a:lnSpc>
                <a:spcPct val="100000"/>
              </a:lnSpc>
              <a:buClr>
                <a:srgbClr val="DF773B"/>
              </a:buClr>
              <a:buFont typeface="+mj-lt"/>
              <a:buAutoNum type="arabicPeriod"/>
              <a:tabLst>
                <a:tab pos="469900" algn="l"/>
              </a:tabLst>
            </a:pPr>
            <a:r>
              <a:rPr lang="en-GB" sz="3200" spc="-10" dirty="0">
                <a:solidFill>
                  <a:schemeClr val="bg1">
                    <a:lumMod val="65000"/>
                  </a:schemeClr>
                </a:solidFill>
                <a:latin typeface="Arial"/>
                <a:cs typeface="Arial"/>
              </a:rPr>
              <a:t>Data deduplication</a:t>
            </a:r>
          </a:p>
          <a:p>
            <a:pPr marL="527050" indent="-514350">
              <a:lnSpc>
                <a:spcPct val="100000"/>
              </a:lnSpc>
              <a:buClr>
                <a:srgbClr val="DF773B"/>
              </a:buClr>
              <a:buFont typeface="+mj-lt"/>
              <a:buAutoNum type="arabicPeriod"/>
              <a:tabLst>
                <a:tab pos="469900" algn="l"/>
              </a:tabLst>
            </a:pPr>
            <a:r>
              <a:rPr lang="en-US" sz="3200" spc="-10" dirty="0">
                <a:solidFill>
                  <a:schemeClr val="bg1">
                    <a:lumMod val="65000"/>
                  </a:schemeClr>
                </a:solidFill>
                <a:latin typeface="Arial"/>
                <a:cs typeface="Arial"/>
              </a:rPr>
              <a:t>Version control of encrypted data</a:t>
            </a:r>
          </a:p>
          <a:p>
            <a:pPr marL="527050" indent="-514350">
              <a:lnSpc>
                <a:spcPct val="100000"/>
              </a:lnSpc>
              <a:buClr>
                <a:srgbClr val="DF773B"/>
              </a:buClr>
              <a:buFont typeface="+mj-lt"/>
              <a:buAutoNum type="arabicPeriod"/>
              <a:tabLst>
                <a:tab pos="469900" algn="l"/>
              </a:tabLst>
            </a:pPr>
            <a:r>
              <a:rPr lang="en-GB" sz="3200" spc="-10" dirty="0">
                <a:solidFill>
                  <a:schemeClr val="bg1"/>
                </a:solidFill>
                <a:latin typeface="Arial"/>
                <a:cs typeface="Arial"/>
              </a:rPr>
              <a:t>Assured deletion of data</a:t>
            </a:r>
          </a:p>
          <a:p>
            <a:pPr marL="527050" indent="-514350">
              <a:lnSpc>
                <a:spcPct val="100000"/>
              </a:lnSpc>
              <a:buClr>
                <a:srgbClr val="DF773B"/>
              </a:buClr>
              <a:buFont typeface="+mj-lt"/>
              <a:buAutoNum type="arabicPeriod"/>
              <a:tabLst>
                <a:tab pos="469900" algn="l"/>
              </a:tabLst>
            </a:pPr>
            <a:r>
              <a:rPr lang="en-GB" sz="3200" spc="-10" dirty="0">
                <a:solidFill>
                  <a:schemeClr val="bg1">
                    <a:lumMod val="65000"/>
                  </a:schemeClr>
                </a:solidFill>
                <a:latin typeface="Arial"/>
                <a:cs typeface="Arial"/>
              </a:rPr>
              <a:t>API’s validation</a:t>
            </a:r>
          </a:p>
          <a:p>
            <a:pPr marL="527050" indent="-514350">
              <a:lnSpc>
                <a:spcPct val="100000"/>
              </a:lnSpc>
              <a:buClr>
                <a:srgbClr val="DF773B"/>
              </a:buClr>
              <a:buFont typeface="+mj-lt"/>
              <a:buAutoNum type="arabicPeriod"/>
              <a:tabLst>
                <a:tab pos="469900" algn="l"/>
              </a:tabLst>
            </a:pPr>
            <a:r>
              <a:rPr lang="en-GB" sz="3200" spc="-10" dirty="0">
                <a:solidFill>
                  <a:schemeClr val="bg1">
                    <a:lumMod val="65000"/>
                  </a:schemeClr>
                </a:solidFill>
                <a:latin typeface="Arial"/>
                <a:cs typeface="Arial"/>
              </a:rPr>
              <a:t>Usable security solutions</a:t>
            </a:r>
          </a:p>
        </p:txBody>
      </p:sp>
    </p:spTree>
    <p:extLst>
      <p:ext uri="{BB962C8B-B14F-4D97-AF65-F5344CB8AC3E}">
        <p14:creationId xmlns:p14="http://schemas.microsoft.com/office/powerpoint/2010/main" val="50015086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70154" y="3142"/>
            <a:ext cx="8603691" cy="769441"/>
          </a:xfrm>
          <a:prstGeom prst="rect">
            <a:avLst/>
          </a:prstGeom>
        </p:spPr>
        <p:txBody>
          <a:bodyPr vert="horz" wrap="square" lIns="0" tIns="152400" rIns="0" bIns="0" rtlCol="0">
            <a:spAutoFit/>
          </a:bodyPr>
          <a:lstStyle/>
          <a:p>
            <a:pPr marL="125730" algn="ctr">
              <a:lnSpc>
                <a:spcPct val="100000"/>
              </a:lnSpc>
            </a:pPr>
            <a:r>
              <a:rPr lang="en-US" sz="4000" dirty="0">
                <a:solidFill>
                  <a:srgbClr val="FF0000"/>
                </a:solidFill>
              </a:rPr>
              <a:t>Assured deletion of data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278537" y="772583"/>
            <a:ext cx="8836660" cy="667875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69900" indent="-457200">
              <a:lnSpc>
                <a:spcPct val="100000"/>
              </a:lnSpc>
              <a:spcBef>
                <a:spcPts val="1200"/>
              </a:spcBef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spc="-5" dirty="0">
                <a:solidFill>
                  <a:srgbClr val="FFFFFF"/>
                </a:solidFill>
                <a:latin typeface="Arial"/>
                <a:cs typeface="Arial"/>
              </a:rPr>
              <a:t>Never deleted backups </a:t>
            </a:r>
            <a:r>
              <a:rPr lang="en-US" sz="2800" spc="-5" dirty="0">
                <a:solidFill>
                  <a:srgbClr val="FFFFFF"/>
                </a:solidFill>
                <a:latin typeface="Arial"/>
                <a:cs typeface="Arial"/>
                <a:sym typeface="Wingdings" panose="05000000000000000000" pitchFamily="2" charset="2"/>
              </a:rPr>
              <a:t> privacy risk in case of a security breach or a poor management by CPs</a:t>
            </a:r>
            <a:r>
              <a:rPr lang="es-ES" sz="2800" spc="-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</a:p>
          <a:p>
            <a:pPr marL="469900" indent="-457200">
              <a:lnSpc>
                <a:spcPct val="100000"/>
              </a:lnSpc>
              <a:spcBef>
                <a:spcPts val="1200"/>
              </a:spcBef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spc="-5" dirty="0">
                <a:solidFill>
                  <a:srgbClr val="FFFFFF"/>
                </a:solidFill>
                <a:latin typeface="Arial"/>
                <a:cs typeface="Arial"/>
              </a:rPr>
              <a:t>CPs can use multiple copies of data over cloud infrastructure </a:t>
            </a:r>
          </a:p>
          <a:p>
            <a:pPr marL="927100" lvl="1" indent="-457200">
              <a:spcBef>
                <a:spcPts val="1200"/>
              </a:spcBef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spc="-5" dirty="0">
                <a:solidFill>
                  <a:srgbClr val="FFFFFF"/>
                </a:solidFill>
                <a:latin typeface="Arial"/>
                <a:cs typeface="Arial"/>
              </a:rPr>
              <a:t>If replication policies are unknown, users cannot be sure that all the copies have been completely deleted</a:t>
            </a:r>
          </a:p>
          <a:p>
            <a:pPr marL="469900" indent="-457200">
              <a:spcBef>
                <a:spcPts val="1200"/>
              </a:spcBef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spc="-5" dirty="0">
                <a:solidFill>
                  <a:srgbClr val="FFFFFF"/>
                </a:solidFill>
                <a:latin typeface="Arial"/>
                <a:cs typeface="Arial"/>
              </a:rPr>
              <a:t>Client-side encryption for assuring data deletion</a:t>
            </a:r>
          </a:p>
          <a:p>
            <a:pPr marL="927100" lvl="1" indent="-457200">
              <a:spcBef>
                <a:spcPts val="1200"/>
              </a:spcBef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spc="-5" dirty="0">
                <a:solidFill>
                  <a:srgbClr val="FFFFFF"/>
                </a:solidFill>
                <a:latin typeface="Arial"/>
                <a:cs typeface="Arial"/>
              </a:rPr>
              <a:t>Eliminate all the related cryptographic keys </a:t>
            </a:r>
          </a:p>
          <a:p>
            <a:pPr marL="927100" lvl="1" indent="-457200">
              <a:spcBef>
                <a:spcPts val="1200"/>
              </a:spcBef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spc="-5" dirty="0">
                <a:solidFill>
                  <a:srgbClr val="FFFFFF"/>
                </a:solidFill>
                <a:latin typeface="Arial"/>
                <a:cs typeface="Arial"/>
              </a:rPr>
              <a:t>Calls for a  proper key management system</a:t>
            </a:r>
          </a:p>
          <a:p>
            <a:pPr marL="927100" lvl="1" indent="-457200">
              <a:spcBef>
                <a:spcPts val="1200"/>
              </a:spcBef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spc="-5" dirty="0">
                <a:solidFill>
                  <a:srgbClr val="FFFFFF"/>
                </a:solidFill>
                <a:latin typeface="Arial"/>
                <a:cs typeface="Arial"/>
              </a:rPr>
              <a:t>Group access control: users with previous access to keys can recover the information  </a:t>
            </a:r>
          </a:p>
          <a:p>
            <a:pPr marL="469900" indent="-457200">
              <a:spcBef>
                <a:spcPts val="1200"/>
              </a:spcBef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endParaRPr lang="en-US" sz="2800" dirty="0">
              <a:latin typeface="Arial"/>
              <a:cs typeface="Arial"/>
            </a:endParaRP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176" y="1084277"/>
            <a:ext cx="487680" cy="487680"/>
          </a:xfrm>
          <a:prstGeom prst="rect">
            <a:avLst/>
          </a:prstGeom>
          <a:solidFill>
            <a:schemeClr val="tx2"/>
          </a:solidFill>
          <a:effectLst>
            <a:outerShdw blurRad="50800" dist="50800" dir="5400000" sx="1000" sy="1000" algn="ctr" rotWithShape="0">
              <a:srgbClr val="000000">
                <a:alpha val="43137"/>
              </a:srgbClr>
            </a:outerShdw>
          </a:effectLst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962" y="2749940"/>
            <a:ext cx="487680" cy="487680"/>
          </a:xfrm>
          <a:prstGeom prst="rect">
            <a:avLst/>
          </a:prstGeom>
          <a:solidFill>
            <a:schemeClr val="tx2"/>
          </a:solidFill>
          <a:effectLst>
            <a:outerShdw blurRad="50800" dist="50800" dir="5400000" sx="1000" sy="1000" algn="ctr" rotWithShape="0">
              <a:srgbClr val="000000">
                <a:alpha val="43137"/>
              </a:srgbClr>
            </a:outerShdw>
          </a:effectLst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7203" y="4084687"/>
            <a:ext cx="666297" cy="666297"/>
          </a:xfrm>
          <a:prstGeom prst="rect">
            <a:avLst/>
          </a:prstGeom>
        </p:spPr>
      </p:pic>
      <p:pic>
        <p:nvPicPr>
          <p:cNvPr id="9" name="Imagen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276" y="5910209"/>
            <a:ext cx="487680" cy="487680"/>
          </a:xfrm>
          <a:prstGeom prst="rect">
            <a:avLst/>
          </a:prstGeom>
          <a:solidFill>
            <a:schemeClr val="tx2"/>
          </a:solidFill>
          <a:effectLst>
            <a:outerShdw blurRad="50800" dist="50800" dir="5400000" sx="1000" sy="1000" algn="ctr" rotWithShape="0">
              <a:srgbClr val="000000">
                <a:alpha val="43137"/>
              </a:srgbClr>
            </a:outerShdw>
          </a:effectLst>
        </p:spPr>
      </p:pic>
      <p:sp>
        <p:nvSpPr>
          <p:cNvPr id="11" name="Slide Number Placeholder 6"/>
          <p:cNvSpPr>
            <a:spLocks noGrp="1"/>
          </p:cNvSpPr>
          <p:nvPr>
            <p:ph type="sldNum" sz="quarter" idx="7"/>
          </p:nvPr>
        </p:nvSpPr>
        <p:spPr>
          <a:xfrm>
            <a:off x="8763000" y="6520279"/>
            <a:ext cx="381000" cy="342900"/>
          </a:xfrm>
        </p:spPr>
        <p:txBody>
          <a:bodyPr/>
          <a:lstStyle/>
          <a:p>
            <a:fld id="{B6F15528-21DE-4FAA-801E-634DDDAF4B2B}" type="slidenum">
              <a:rPr lang="uk-UA" smtClean="0"/>
              <a:pPr/>
              <a:t>25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375090075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70154" y="329181"/>
            <a:ext cx="8603691" cy="769441"/>
          </a:xfrm>
          <a:prstGeom prst="rect">
            <a:avLst/>
          </a:prstGeom>
        </p:spPr>
        <p:txBody>
          <a:bodyPr vert="horz" wrap="square" lIns="0" tIns="152400" rIns="0" bIns="0" rtlCol="0">
            <a:spAutoFit/>
          </a:bodyPr>
          <a:lstStyle/>
          <a:p>
            <a:pPr marL="125730" algn="ctr">
              <a:lnSpc>
                <a:spcPct val="100000"/>
              </a:lnSpc>
            </a:pPr>
            <a:r>
              <a:rPr lang="en-GB" sz="4000" dirty="0">
                <a:solidFill>
                  <a:srgbClr val="FF0000"/>
                </a:solidFill>
              </a:rPr>
              <a:t>Challenges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231140" y="1082085"/>
            <a:ext cx="7242809" cy="492442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527050" indent="-514350">
              <a:lnSpc>
                <a:spcPct val="100000"/>
              </a:lnSpc>
              <a:buClr>
                <a:srgbClr val="DF773B"/>
              </a:buClr>
              <a:buFont typeface="+mj-lt"/>
              <a:buAutoNum type="arabicPeriod"/>
              <a:tabLst>
                <a:tab pos="469900" algn="l"/>
              </a:tabLst>
            </a:pPr>
            <a:r>
              <a:rPr lang="en-GB" sz="3200" spc="-10" dirty="0">
                <a:solidFill>
                  <a:schemeClr val="bg1">
                    <a:lumMod val="65000"/>
                  </a:schemeClr>
                </a:solidFill>
                <a:latin typeface="Arial"/>
                <a:cs typeface="Arial"/>
              </a:rPr>
              <a:t>Authentication</a:t>
            </a:r>
          </a:p>
          <a:p>
            <a:pPr marL="527050" indent="-514350">
              <a:lnSpc>
                <a:spcPct val="100000"/>
              </a:lnSpc>
              <a:buClr>
                <a:srgbClr val="DF773B"/>
              </a:buClr>
              <a:buFont typeface="+mj-lt"/>
              <a:buAutoNum type="arabicPeriod"/>
              <a:tabLst>
                <a:tab pos="469900" algn="l"/>
              </a:tabLst>
            </a:pPr>
            <a:r>
              <a:rPr lang="en-GB" sz="3200" spc="-10" dirty="0">
                <a:solidFill>
                  <a:schemeClr val="bg1">
                    <a:lumMod val="65000"/>
                  </a:schemeClr>
                </a:solidFill>
                <a:latin typeface="Arial"/>
                <a:cs typeface="Arial"/>
              </a:rPr>
              <a:t>Information</a:t>
            </a:r>
            <a:r>
              <a:rPr lang="en-GB" sz="3200" spc="-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n-GB" sz="3200" spc="-10" dirty="0">
                <a:solidFill>
                  <a:schemeClr val="bg1">
                    <a:lumMod val="65000"/>
                  </a:schemeClr>
                </a:solidFill>
                <a:latin typeface="Arial"/>
                <a:cs typeface="Arial"/>
              </a:rPr>
              <a:t>encryption</a:t>
            </a:r>
          </a:p>
          <a:p>
            <a:pPr marL="527050" indent="-514350">
              <a:lnSpc>
                <a:spcPct val="100000"/>
              </a:lnSpc>
              <a:buClr>
                <a:srgbClr val="DF773B"/>
              </a:buClr>
              <a:buFont typeface="+mj-lt"/>
              <a:buAutoNum type="arabicPeriod"/>
              <a:tabLst>
                <a:tab pos="469900" algn="l"/>
              </a:tabLst>
            </a:pPr>
            <a:r>
              <a:rPr lang="en-GB" sz="3200" spc="-10" dirty="0">
                <a:solidFill>
                  <a:schemeClr val="bg1">
                    <a:lumMod val="65000"/>
                  </a:schemeClr>
                </a:solidFill>
                <a:latin typeface="Arial"/>
                <a:cs typeface="Arial"/>
              </a:rPr>
              <a:t>Inappropriate modifications of assets</a:t>
            </a:r>
          </a:p>
          <a:p>
            <a:pPr marL="527050" indent="-514350">
              <a:lnSpc>
                <a:spcPct val="100000"/>
              </a:lnSpc>
              <a:buClr>
                <a:srgbClr val="DF773B"/>
              </a:buClr>
              <a:buFont typeface="+mj-lt"/>
              <a:buAutoNum type="arabicPeriod"/>
              <a:tabLst>
                <a:tab pos="469900" algn="l"/>
              </a:tabLst>
            </a:pPr>
            <a:r>
              <a:rPr lang="en-GB" sz="3200" spc="-10" dirty="0">
                <a:solidFill>
                  <a:schemeClr val="bg1">
                    <a:lumMod val="65000"/>
                  </a:schemeClr>
                </a:solidFill>
                <a:latin typeface="Arial"/>
                <a:cs typeface="Arial"/>
              </a:rPr>
              <a:t>Availability</a:t>
            </a:r>
          </a:p>
          <a:p>
            <a:pPr marL="527050" indent="-514350">
              <a:lnSpc>
                <a:spcPct val="100000"/>
              </a:lnSpc>
              <a:buClr>
                <a:srgbClr val="DF773B"/>
              </a:buClr>
              <a:buFont typeface="+mj-lt"/>
              <a:buAutoNum type="arabicPeriod"/>
              <a:tabLst>
                <a:tab pos="469900" algn="l"/>
              </a:tabLst>
            </a:pPr>
            <a:r>
              <a:rPr lang="en-GB" sz="3200" spc="-10" dirty="0">
                <a:solidFill>
                  <a:schemeClr val="bg1">
                    <a:lumMod val="65000"/>
                  </a:schemeClr>
                </a:solidFill>
                <a:latin typeface="Arial"/>
                <a:cs typeface="Arial"/>
              </a:rPr>
              <a:t>Data location</a:t>
            </a:r>
          </a:p>
          <a:p>
            <a:pPr marL="527050" indent="-514350">
              <a:lnSpc>
                <a:spcPct val="100000"/>
              </a:lnSpc>
              <a:buClr>
                <a:srgbClr val="DF773B"/>
              </a:buClr>
              <a:buFont typeface="+mj-lt"/>
              <a:buAutoNum type="arabicPeriod"/>
              <a:tabLst>
                <a:tab pos="469900" algn="l"/>
              </a:tabLst>
            </a:pPr>
            <a:r>
              <a:rPr lang="en-GB" sz="3200" spc="-10" dirty="0">
                <a:solidFill>
                  <a:schemeClr val="bg1">
                    <a:lumMod val="65000"/>
                  </a:schemeClr>
                </a:solidFill>
                <a:latin typeface="Arial"/>
                <a:cs typeface="Arial"/>
              </a:rPr>
              <a:t>Data deduplication</a:t>
            </a:r>
          </a:p>
          <a:p>
            <a:pPr marL="527050" indent="-514350">
              <a:lnSpc>
                <a:spcPct val="100000"/>
              </a:lnSpc>
              <a:buClr>
                <a:srgbClr val="DF773B"/>
              </a:buClr>
              <a:buFont typeface="+mj-lt"/>
              <a:buAutoNum type="arabicPeriod"/>
              <a:tabLst>
                <a:tab pos="469900" algn="l"/>
              </a:tabLst>
            </a:pPr>
            <a:r>
              <a:rPr lang="en-US" sz="3200" spc="-10" dirty="0">
                <a:solidFill>
                  <a:schemeClr val="bg1">
                    <a:lumMod val="65000"/>
                  </a:schemeClr>
                </a:solidFill>
                <a:latin typeface="Arial"/>
                <a:cs typeface="Arial"/>
              </a:rPr>
              <a:t>Version control of encrypted data</a:t>
            </a:r>
          </a:p>
          <a:p>
            <a:pPr marL="527050" indent="-514350">
              <a:lnSpc>
                <a:spcPct val="100000"/>
              </a:lnSpc>
              <a:buClr>
                <a:srgbClr val="DF773B"/>
              </a:buClr>
              <a:buFont typeface="+mj-lt"/>
              <a:buAutoNum type="arabicPeriod"/>
              <a:tabLst>
                <a:tab pos="469900" algn="l"/>
              </a:tabLst>
            </a:pPr>
            <a:r>
              <a:rPr lang="en-GB" sz="3200" spc="-10" dirty="0">
                <a:solidFill>
                  <a:schemeClr val="bg1">
                    <a:lumMod val="65000"/>
                  </a:schemeClr>
                </a:solidFill>
                <a:latin typeface="Arial"/>
                <a:cs typeface="Arial"/>
              </a:rPr>
              <a:t>Assured deletion of data</a:t>
            </a:r>
          </a:p>
          <a:p>
            <a:pPr marL="527050" indent="-514350">
              <a:lnSpc>
                <a:spcPct val="100000"/>
              </a:lnSpc>
              <a:buClr>
                <a:srgbClr val="DF773B"/>
              </a:buClr>
              <a:buFont typeface="+mj-lt"/>
              <a:buAutoNum type="arabicPeriod"/>
              <a:tabLst>
                <a:tab pos="469900" algn="l"/>
              </a:tabLst>
            </a:pPr>
            <a:r>
              <a:rPr lang="en-GB" sz="3200" spc="-10" dirty="0">
                <a:solidFill>
                  <a:schemeClr val="bg1"/>
                </a:solidFill>
                <a:latin typeface="Arial"/>
                <a:cs typeface="Arial"/>
              </a:rPr>
              <a:t>API’s validation</a:t>
            </a:r>
          </a:p>
          <a:p>
            <a:pPr marL="527050" indent="-514350">
              <a:lnSpc>
                <a:spcPct val="100000"/>
              </a:lnSpc>
              <a:buClr>
                <a:srgbClr val="DF773B"/>
              </a:buClr>
              <a:buFont typeface="+mj-lt"/>
              <a:buAutoNum type="arabicPeriod"/>
              <a:tabLst>
                <a:tab pos="469900" algn="l"/>
              </a:tabLst>
            </a:pPr>
            <a:r>
              <a:rPr lang="en-GB" sz="3200" spc="-10" dirty="0">
                <a:solidFill>
                  <a:schemeClr val="bg1">
                    <a:lumMod val="65000"/>
                  </a:schemeClr>
                </a:solidFill>
                <a:latin typeface="Arial"/>
                <a:cs typeface="Arial"/>
              </a:rPr>
              <a:t>Usable security solutions</a:t>
            </a:r>
          </a:p>
        </p:txBody>
      </p:sp>
      <p:sp>
        <p:nvSpPr>
          <p:cNvPr id="5" name="Slide Number Placeholder 6"/>
          <p:cNvSpPr>
            <a:spLocks noGrp="1"/>
          </p:cNvSpPr>
          <p:nvPr>
            <p:ph type="sldNum" sz="quarter" idx="7"/>
          </p:nvPr>
        </p:nvSpPr>
        <p:spPr>
          <a:xfrm>
            <a:off x="8763000" y="6520279"/>
            <a:ext cx="381000" cy="342900"/>
          </a:xfrm>
        </p:spPr>
        <p:txBody>
          <a:bodyPr/>
          <a:lstStyle/>
          <a:p>
            <a:fld id="{B6F15528-21DE-4FAA-801E-634DDDAF4B2B}" type="slidenum">
              <a:rPr lang="uk-UA" smtClean="0"/>
              <a:pPr/>
              <a:t>26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325818723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70154" y="329181"/>
            <a:ext cx="8603691" cy="769441"/>
          </a:xfrm>
          <a:prstGeom prst="rect">
            <a:avLst/>
          </a:prstGeom>
        </p:spPr>
        <p:txBody>
          <a:bodyPr vert="horz" wrap="square" lIns="0" tIns="152400" rIns="0" bIns="0" rtlCol="0">
            <a:spAutoFit/>
          </a:bodyPr>
          <a:lstStyle/>
          <a:p>
            <a:pPr marL="125730" algn="ctr">
              <a:lnSpc>
                <a:spcPct val="100000"/>
              </a:lnSpc>
            </a:pPr>
            <a:r>
              <a:rPr lang="en-US" sz="4000" dirty="0">
                <a:solidFill>
                  <a:srgbClr val="FF0000"/>
                </a:solidFill>
              </a:rPr>
              <a:t>API’s validation</a:t>
            </a:r>
            <a:endParaRPr sz="4000" dirty="0">
              <a:solidFill>
                <a:srgbClr val="FF0000"/>
              </a:solidFill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31140" y="1082085"/>
            <a:ext cx="8379205" cy="57861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69900" indent="-457200">
              <a:lnSpc>
                <a:spcPct val="100000"/>
              </a:lnSpc>
              <a:spcBef>
                <a:spcPts val="1200"/>
              </a:spcBef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spc="-5" dirty="0">
                <a:solidFill>
                  <a:srgbClr val="FFFFFF"/>
                </a:solidFill>
                <a:latin typeface="Arial"/>
                <a:cs typeface="Arial"/>
              </a:rPr>
              <a:t>Nowadays software development project </a:t>
            </a:r>
            <a:r>
              <a:rPr lang="es-ES" sz="2800" spc="-5" dirty="0">
                <a:solidFill>
                  <a:srgbClr val="FFFFFF"/>
                </a:solidFill>
                <a:latin typeface="Arial"/>
                <a:cs typeface="Arial"/>
              </a:rPr>
              <a:t> are </a:t>
            </a:r>
            <a:r>
              <a:rPr lang="en-US" sz="2800" spc="-5" dirty="0">
                <a:solidFill>
                  <a:srgbClr val="FFFFFF"/>
                </a:solidFill>
                <a:latin typeface="Arial"/>
                <a:cs typeface="Arial"/>
              </a:rPr>
              <a:t>very dependent on third-party solutions, in specific, APIs</a:t>
            </a:r>
          </a:p>
          <a:p>
            <a:pPr marL="927100" lvl="1" indent="-457200">
              <a:spcBef>
                <a:spcPts val="1200"/>
              </a:spcBef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spc="-5" dirty="0">
                <a:solidFill>
                  <a:srgbClr val="FFFFFF"/>
                </a:solidFill>
                <a:latin typeface="Arial"/>
                <a:cs typeface="Arial"/>
              </a:rPr>
              <a:t>APIs security is not evaluated and confirmed in a rigorous way</a:t>
            </a:r>
          </a:p>
          <a:p>
            <a:pPr marL="927100" lvl="1" indent="-457200">
              <a:spcBef>
                <a:spcPts val="1200"/>
              </a:spcBef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spc="-5" dirty="0">
                <a:solidFill>
                  <a:srgbClr val="FFFFFF"/>
                </a:solidFill>
                <a:latin typeface="Arial"/>
                <a:cs typeface="Arial"/>
              </a:rPr>
              <a:t>CPs and end users should examine third-party products as part of a Secure Development </a:t>
            </a:r>
            <a:r>
              <a:rPr lang="en-US" sz="2800" spc="-5" dirty="0" err="1">
                <a:solidFill>
                  <a:srgbClr val="FFFFFF"/>
                </a:solidFill>
                <a:latin typeface="Arial"/>
                <a:cs typeface="Arial"/>
              </a:rPr>
              <a:t>LifeCycle</a:t>
            </a:r>
            <a:r>
              <a:rPr lang="en-US" sz="2800" spc="-5" dirty="0">
                <a:solidFill>
                  <a:srgbClr val="FFFFFF"/>
                </a:solidFill>
                <a:latin typeface="Arial"/>
                <a:cs typeface="Arial"/>
              </a:rPr>
              <a:t> (SDLC)</a:t>
            </a:r>
          </a:p>
          <a:p>
            <a:pPr marL="1384300" lvl="2" indent="-457200">
              <a:spcBef>
                <a:spcPts val="1200"/>
              </a:spcBef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spc="-5" dirty="0">
                <a:solidFill>
                  <a:srgbClr val="FFFFFF"/>
                </a:solidFill>
                <a:latin typeface="Arial"/>
                <a:cs typeface="Arial"/>
              </a:rPr>
              <a:t>Formal verification using automatic tools as Maude-NPA, STRIDE, etc. </a:t>
            </a:r>
          </a:p>
          <a:p>
            <a:pPr marL="1384300" lvl="2" indent="-457200">
              <a:spcBef>
                <a:spcPts val="1200"/>
              </a:spcBef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spc="-5" dirty="0">
                <a:solidFill>
                  <a:srgbClr val="FFFFFF"/>
                </a:solidFill>
                <a:latin typeface="Arial"/>
                <a:cs typeface="Arial"/>
              </a:rPr>
              <a:t>End users are usually not included in the verification </a:t>
            </a:r>
            <a:r>
              <a:rPr lang="en-US" sz="2800" spc="-5" dirty="0" smtClean="0">
                <a:solidFill>
                  <a:srgbClr val="FFFFFF"/>
                </a:solidFill>
                <a:latin typeface="Arial"/>
                <a:cs typeface="Arial"/>
              </a:rPr>
              <a:t>process</a:t>
            </a:r>
            <a:endParaRPr lang="en-US" sz="2800" dirty="0">
              <a:latin typeface="Arial"/>
              <a:cs typeface="Arial"/>
            </a:endParaRP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066" y="2488053"/>
            <a:ext cx="487680" cy="487680"/>
          </a:xfrm>
          <a:prstGeom prst="rect">
            <a:avLst/>
          </a:prstGeom>
          <a:solidFill>
            <a:schemeClr val="tx2"/>
          </a:solidFill>
          <a:effectLst>
            <a:outerShdw blurRad="50800" dist="50800" dir="5400000" sx="1000" sy="1000" algn="ctr" rotWithShape="0">
              <a:srgbClr val="000000">
                <a:alpha val="43137"/>
              </a:srgbClr>
            </a:outerShdw>
          </a:effectLst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2746" y="5904509"/>
            <a:ext cx="487680" cy="487680"/>
          </a:xfrm>
          <a:prstGeom prst="rect">
            <a:avLst/>
          </a:prstGeom>
          <a:solidFill>
            <a:schemeClr val="tx2"/>
          </a:solidFill>
          <a:effectLst>
            <a:outerShdw blurRad="50800" dist="50800" dir="5400000" sx="1000" sy="1000" algn="ctr" rotWithShape="0">
              <a:srgbClr val="000000">
                <a:alpha val="43137"/>
              </a:srgbClr>
            </a:outerShdw>
          </a:effectLst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8906" y="4221655"/>
            <a:ext cx="666297" cy="666297"/>
          </a:xfrm>
          <a:prstGeom prst="rect">
            <a:avLst/>
          </a:prstGeom>
        </p:spPr>
      </p:pic>
      <p:pic>
        <p:nvPicPr>
          <p:cNvPr id="9" name="Imagen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484997"/>
            <a:ext cx="680845" cy="520817"/>
          </a:xfrm>
          <a:prstGeom prst="rect">
            <a:avLst/>
          </a:prstGeom>
        </p:spPr>
      </p:pic>
      <p:sp>
        <p:nvSpPr>
          <p:cNvPr id="11" name="Slide Number Placeholder 6"/>
          <p:cNvSpPr>
            <a:spLocks noGrp="1"/>
          </p:cNvSpPr>
          <p:nvPr>
            <p:ph type="sldNum" sz="quarter" idx="7"/>
          </p:nvPr>
        </p:nvSpPr>
        <p:spPr>
          <a:xfrm>
            <a:off x="8763000" y="6520279"/>
            <a:ext cx="381000" cy="342900"/>
          </a:xfrm>
        </p:spPr>
        <p:txBody>
          <a:bodyPr/>
          <a:lstStyle/>
          <a:p>
            <a:fld id="{B6F15528-21DE-4FAA-801E-634DDDAF4B2B}" type="slidenum">
              <a:rPr lang="uk-UA" smtClean="0"/>
              <a:pPr/>
              <a:t>27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167898926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70154" y="329181"/>
            <a:ext cx="8603691" cy="769441"/>
          </a:xfrm>
          <a:prstGeom prst="rect">
            <a:avLst/>
          </a:prstGeom>
        </p:spPr>
        <p:txBody>
          <a:bodyPr vert="horz" wrap="square" lIns="0" tIns="152400" rIns="0" bIns="0" rtlCol="0">
            <a:spAutoFit/>
          </a:bodyPr>
          <a:lstStyle/>
          <a:p>
            <a:pPr marL="125730" algn="ctr">
              <a:lnSpc>
                <a:spcPct val="100000"/>
              </a:lnSpc>
            </a:pPr>
            <a:r>
              <a:rPr lang="en-GB" sz="4000" dirty="0">
                <a:solidFill>
                  <a:srgbClr val="FF0000"/>
                </a:solidFill>
              </a:rPr>
              <a:t>Challenges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231140" y="1082085"/>
            <a:ext cx="7242809" cy="492442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527050" indent="-514350">
              <a:lnSpc>
                <a:spcPct val="100000"/>
              </a:lnSpc>
              <a:buClr>
                <a:srgbClr val="DF773B"/>
              </a:buClr>
              <a:buFont typeface="+mj-lt"/>
              <a:buAutoNum type="arabicPeriod"/>
              <a:tabLst>
                <a:tab pos="469900" algn="l"/>
              </a:tabLst>
            </a:pPr>
            <a:r>
              <a:rPr lang="en-GB" sz="3200" spc="-10" dirty="0">
                <a:solidFill>
                  <a:schemeClr val="bg1">
                    <a:lumMod val="65000"/>
                  </a:schemeClr>
                </a:solidFill>
                <a:latin typeface="Arial"/>
                <a:cs typeface="Arial"/>
              </a:rPr>
              <a:t>Authentication</a:t>
            </a:r>
          </a:p>
          <a:p>
            <a:pPr marL="527050" indent="-514350">
              <a:lnSpc>
                <a:spcPct val="100000"/>
              </a:lnSpc>
              <a:buClr>
                <a:srgbClr val="DF773B"/>
              </a:buClr>
              <a:buFont typeface="+mj-lt"/>
              <a:buAutoNum type="arabicPeriod"/>
              <a:tabLst>
                <a:tab pos="469900" algn="l"/>
              </a:tabLst>
            </a:pPr>
            <a:r>
              <a:rPr lang="en-GB" sz="3200" spc="-10" dirty="0">
                <a:solidFill>
                  <a:schemeClr val="bg1">
                    <a:lumMod val="65000"/>
                  </a:schemeClr>
                </a:solidFill>
                <a:latin typeface="Arial"/>
                <a:cs typeface="Arial"/>
              </a:rPr>
              <a:t>Information</a:t>
            </a:r>
            <a:r>
              <a:rPr lang="en-GB" sz="3200" spc="-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n-GB" sz="3200" spc="-10" dirty="0">
                <a:solidFill>
                  <a:schemeClr val="bg1">
                    <a:lumMod val="65000"/>
                  </a:schemeClr>
                </a:solidFill>
                <a:latin typeface="Arial"/>
                <a:cs typeface="Arial"/>
              </a:rPr>
              <a:t>encryption</a:t>
            </a:r>
          </a:p>
          <a:p>
            <a:pPr marL="527050" indent="-514350">
              <a:lnSpc>
                <a:spcPct val="100000"/>
              </a:lnSpc>
              <a:buClr>
                <a:srgbClr val="DF773B"/>
              </a:buClr>
              <a:buFont typeface="+mj-lt"/>
              <a:buAutoNum type="arabicPeriod"/>
              <a:tabLst>
                <a:tab pos="469900" algn="l"/>
              </a:tabLst>
            </a:pPr>
            <a:r>
              <a:rPr lang="en-GB" sz="3200" spc="-10" dirty="0">
                <a:solidFill>
                  <a:schemeClr val="bg1">
                    <a:lumMod val="65000"/>
                  </a:schemeClr>
                </a:solidFill>
                <a:latin typeface="Arial"/>
                <a:cs typeface="Arial"/>
              </a:rPr>
              <a:t>Inappropriate modifications of assets</a:t>
            </a:r>
          </a:p>
          <a:p>
            <a:pPr marL="527050" indent="-514350">
              <a:lnSpc>
                <a:spcPct val="100000"/>
              </a:lnSpc>
              <a:buClr>
                <a:srgbClr val="DF773B"/>
              </a:buClr>
              <a:buFont typeface="+mj-lt"/>
              <a:buAutoNum type="arabicPeriod"/>
              <a:tabLst>
                <a:tab pos="469900" algn="l"/>
              </a:tabLst>
            </a:pPr>
            <a:r>
              <a:rPr lang="en-GB" sz="3200" spc="-10" dirty="0">
                <a:solidFill>
                  <a:schemeClr val="bg1">
                    <a:lumMod val="65000"/>
                  </a:schemeClr>
                </a:solidFill>
                <a:latin typeface="Arial"/>
                <a:cs typeface="Arial"/>
              </a:rPr>
              <a:t>Availability</a:t>
            </a:r>
          </a:p>
          <a:p>
            <a:pPr marL="527050" indent="-514350">
              <a:lnSpc>
                <a:spcPct val="100000"/>
              </a:lnSpc>
              <a:buClr>
                <a:srgbClr val="DF773B"/>
              </a:buClr>
              <a:buFont typeface="+mj-lt"/>
              <a:buAutoNum type="arabicPeriod"/>
              <a:tabLst>
                <a:tab pos="469900" algn="l"/>
              </a:tabLst>
            </a:pPr>
            <a:r>
              <a:rPr lang="en-GB" sz="3200" spc="-10" dirty="0">
                <a:solidFill>
                  <a:schemeClr val="bg1">
                    <a:lumMod val="65000"/>
                  </a:schemeClr>
                </a:solidFill>
                <a:latin typeface="Arial"/>
                <a:cs typeface="Arial"/>
              </a:rPr>
              <a:t>Data location</a:t>
            </a:r>
          </a:p>
          <a:p>
            <a:pPr marL="527050" indent="-514350">
              <a:lnSpc>
                <a:spcPct val="100000"/>
              </a:lnSpc>
              <a:buClr>
                <a:srgbClr val="DF773B"/>
              </a:buClr>
              <a:buFont typeface="+mj-lt"/>
              <a:buAutoNum type="arabicPeriod"/>
              <a:tabLst>
                <a:tab pos="469900" algn="l"/>
              </a:tabLst>
            </a:pPr>
            <a:r>
              <a:rPr lang="en-GB" sz="3200" spc="-10" dirty="0">
                <a:solidFill>
                  <a:schemeClr val="bg1">
                    <a:lumMod val="65000"/>
                  </a:schemeClr>
                </a:solidFill>
                <a:latin typeface="Arial"/>
                <a:cs typeface="Arial"/>
              </a:rPr>
              <a:t>Data deduplication</a:t>
            </a:r>
          </a:p>
          <a:p>
            <a:pPr marL="527050" indent="-514350">
              <a:lnSpc>
                <a:spcPct val="100000"/>
              </a:lnSpc>
              <a:buClr>
                <a:srgbClr val="DF773B"/>
              </a:buClr>
              <a:buFont typeface="+mj-lt"/>
              <a:buAutoNum type="arabicPeriod"/>
              <a:tabLst>
                <a:tab pos="469900" algn="l"/>
              </a:tabLst>
            </a:pPr>
            <a:r>
              <a:rPr lang="en-US" sz="3200" spc="-10" dirty="0">
                <a:solidFill>
                  <a:schemeClr val="bg1">
                    <a:lumMod val="65000"/>
                  </a:schemeClr>
                </a:solidFill>
                <a:latin typeface="Arial"/>
                <a:cs typeface="Arial"/>
              </a:rPr>
              <a:t>Version control of encrypted data</a:t>
            </a:r>
          </a:p>
          <a:p>
            <a:pPr marL="527050" indent="-514350">
              <a:lnSpc>
                <a:spcPct val="100000"/>
              </a:lnSpc>
              <a:buClr>
                <a:srgbClr val="DF773B"/>
              </a:buClr>
              <a:buFont typeface="+mj-lt"/>
              <a:buAutoNum type="arabicPeriod"/>
              <a:tabLst>
                <a:tab pos="469900" algn="l"/>
              </a:tabLst>
            </a:pPr>
            <a:r>
              <a:rPr lang="en-GB" sz="3200" spc="-10" dirty="0">
                <a:solidFill>
                  <a:schemeClr val="bg1">
                    <a:lumMod val="65000"/>
                  </a:schemeClr>
                </a:solidFill>
                <a:latin typeface="Arial"/>
                <a:cs typeface="Arial"/>
              </a:rPr>
              <a:t>Assured deletion of data</a:t>
            </a:r>
          </a:p>
          <a:p>
            <a:pPr marL="527050" indent="-514350">
              <a:lnSpc>
                <a:spcPct val="100000"/>
              </a:lnSpc>
              <a:buClr>
                <a:srgbClr val="DF773B"/>
              </a:buClr>
              <a:buFont typeface="+mj-lt"/>
              <a:buAutoNum type="arabicPeriod"/>
              <a:tabLst>
                <a:tab pos="469900" algn="l"/>
              </a:tabLst>
            </a:pPr>
            <a:r>
              <a:rPr lang="en-GB" sz="3200" spc="-10" dirty="0">
                <a:solidFill>
                  <a:schemeClr val="bg1">
                    <a:lumMod val="65000"/>
                  </a:schemeClr>
                </a:solidFill>
                <a:latin typeface="Arial"/>
                <a:cs typeface="Arial"/>
              </a:rPr>
              <a:t>API’s validation</a:t>
            </a:r>
          </a:p>
          <a:p>
            <a:pPr marL="527050" indent="-514350">
              <a:lnSpc>
                <a:spcPct val="100000"/>
              </a:lnSpc>
              <a:buClr>
                <a:srgbClr val="DF773B"/>
              </a:buClr>
              <a:buFont typeface="+mj-lt"/>
              <a:buAutoNum type="arabicPeriod"/>
              <a:tabLst>
                <a:tab pos="469900" algn="l"/>
              </a:tabLst>
            </a:pPr>
            <a:r>
              <a:rPr lang="en-GB" sz="3200" spc="-10" dirty="0">
                <a:solidFill>
                  <a:schemeClr val="bg1"/>
                </a:solidFill>
                <a:latin typeface="Arial"/>
                <a:cs typeface="Arial"/>
              </a:rPr>
              <a:t>Usable security solutions</a:t>
            </a:r>
          </a:p>
        </p:txBody>
      </p:sp>
      <p:sp>
        <p:nvSpPr>
          <p:cNvPr id="5" name="Slide Number Placeholder 6"/>
          <p:cNvSpPr>
            <a:spLocks noGrp="1"/>
          </p:cNvSpPr>
          <p:nvPr>
            <p:ph type="sldNum" sz="quarter" idx="7"/>
          </p:nvPr>
        </p:nvSpPr>
        <p:spPr>
          <a:xfrm>
            <a:off x="8763000" y="6520279"/>
            <a:ext cx="381000" cy="342900"/>
          </a:xfrm>
        </p:spPr>
        <p:txBody>
          <a:bodyPr/>
          <a:lstStyle/>
          <a:p>
            <a:fld id="{B6F15528-21DE-4FAA-801E-634DDDAF4B2B}" type="slidenum">
              <a:rPr lang="uk-UA" smtClean="0"/>
              <a:pPr/>
              <a:t>28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221481029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70154" y="329181"/>
            <a:ext cx="8603691" cy="769441"/>
          </a:xfrm>
          <a:prstGeom prst="rect">
            <a:avLst/>
          </a:prstGeom>
        </p:spPr>
        <p:txBody>
          <a:bodyPr vert="horz" wrap="square" lIns="0" tIns="152400" rIns="0" bIns="0" rtlCol="0">
            <a:spAutoFit/>
          </a:bodyPr>
          <a:lstStyle/>
          <a:p>
            <a:pPr marL="125730" algn="ctr">
              <a:lnSpc>
                <a:spcPct val="100000"/>
              </a:lnSpc>
            </a:pPr>
            <a:r>
              <a:rPr lang="en-US" sz="4000" dirty="0">
                <a:solidFill>
                  <a:srgbClr val="FF0000"/>
                </a:solidFill>
              </a:rPr>
              <a:t>Usable security solutions</a:t>
            </a:r>
            <a:endParaRPr sz="4000" dirty="0">
              <a:solidFill>
                <a:srgbClr val="FF0000"/>
              </a:solidFill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31140" y="1524000"/>
            <a:ext cx="8379205" cy="390876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69900" indent="-457200">
              <a:lnSpc>
                <a:spcPct val="100000"/>
              </a:lnSpc>
              <a:spcBef>
                <a:spcPts val="1200"/>
              </a:spcBef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GB" sz="2800" spc="-5" dirty="0">
                <a:solidFill>
                  <a:srgbClr val="FFFFFF"/>
                </a:solidFill>
                <a:latin typeface="Arial"/>
                <a:cs typeface="Arial"/>
              </a:rPr>
              <a:t>Any change required to improve security should not erode users’ acceptance of the so-modified cloud services</a:t>
            </a:r>
          </a:p>
          <a:p>
            <a:pPr marL="469900" indent="-457200">
              <a:lnSpc>
                <a:spcPct val="100000"/>
              </a:lnSpc>
              <a:spcBef>
                <a:spcPts val="1200"/>
              </a:spcBef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GB" sz="2800" spc="-5" dirty="0">
                <a:solidFill>
                  <a:srgbClr val="FFFFFF"/>
                </a:solidFill>
                <a:latin typeface="Arial"/>
                <a:cs typeface="Arial"/>
              </a:rPr>
              <a:t>Human-Computer Interaction (HCI) methods and practices as key enable technologies in the SDLC</a:t>
            </a:r>
          </a:p>
          <a:p>
            <a:pPr marL="927100" lvl="1" indent="-457200">
              <a:spcBef>
                <a:spcPts val="1200"/>
              </a:spcBef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GB" sz="2800" spc="-5" dirty="0">
                <a:solidFill>
                  <a:srgbClr val="FFFFFF"/>
                </a:solidFill>
                <a:latin typeface="Arial"/>
                <a:cs typeface="Arial"/>
              </a:rPr>
              <a:t>Usability tests  </a:t>
            </a:r>
          </a:p>
          <a:p>
            <a:pPr marL="927100" lvl="1" indent="-457200">
              <a:spcBef>
                <a:spcPts val="1200"/>
              </a:spcBef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GB" sz="2800" spc="-5" dirty="0">
                <a:solidFill>
                  <a:srgbClr val="FFFFFF"/>
                </a:solidFill>
                <a:latin typeface="Arial"/>
                <a:cs typeface="Arial"/>
              </a:rPr>
              <a:t>Automatic formal tools that include end users in the security and privacy verification process</a:t>
            </a:r>
            <a:endParaRPr sz="2800" dirty="0">
              <a:latin typeface="Arial"/>
              <a:cs typeface="Arial"/>
            </a:endParaRP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21" y="3288633"/>
            <a:ext cx="680845" cy="520817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148" y="3903759"/>
            <a:ext cx="666297" cy="666297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525" y="4570056"/>
            <a:ext cx="680845" cy="520817"/>
          </a:xfrm>
          <a:prstGeom prst="rect">
            <a:avLst/>
          </a:prstGeom>
        </p:spPr>
      </p:pic>
      <p:sp>
        <p:nvSpPr>
          <p:cNvPr id="10" name="Slide Number Placeholder 6"/>
          <p:cNvSpPr>
            <a:spLocks noGrp="1"/>
          </p:cNvSpPr>
          <p:nvPr>
            <p:ph type="sldNum" sz="quarter" idx="7"/>
          </p:nvPr>
        </p:nvSpPr>
        <p:spPr>
          <a:xfrm>
            <a:off x="8763000" y="6520279"/>
            <a:ext cx="381000" cy="342900"/>
          </a:xfrm>
        </p:spPr>
        <p:txBody>
          <a:bodyPr/>
          <a:lstStyle/>
          <a:p>
            <a:fld id="{B6F15528-21DE-4FAA-801E-634DDDAF4B2B}" type="slidenum">
              <a:rPr lang="uk-UA" smtClean="0"/>
              <a:pPr/>
              <a:t>29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8318647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/>
          <p:nvPr/>
        </p:nvSpPr>
        <p:spPr>
          <a:xfrm>
            <a:off x="492640" y="162004"/>
            <a:ext cx="7874407" cy="61555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algn="ctr">
              <a:lnSpc>
                <a:spcPct val="100000"/>
              </a:lnSpc>
            </a:pPr>
            <a:r>
              <a:rPr lang="en-US" sz="4000" b="1" spc="-20" dirty="0">
                <a:solidFill>
                  <a:srgbClr val="FF0000"/>
                </a:solidFill>
                <a:latin typeface="Arial"/>
                <a:cs typeface="Arial"/>
              </a:rPr>
              <a:t>Pros</a:t>
            </a:r>
            <a:endParaRPr sz="4000" b="1" dirty="0">
              <a:solidFill>
                <a:srgbClr val="FF0000"/>
              </a:solidFill>
              <a:latin typeface="Arial"/>
              <a:cs typeface="Arial"/>
            </a:endParaRPr>
          </a:p>
        </p:txBody>
      </p:sp>
      <p:pic>
        <p:nvPicPr>
          <p:cNvPr id="5" name="Content Placeholder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5517232"/>
            <a:ext cx="360000" cy="549000"/>
          </a:xfrm>
          <a:prstGeom prst="rect">
            <a:avLst/>
          </a:prstGeom>
        </p:spPr>
      </p:pic>
      <p:pic>
        <p:nvPicPr>
          <p:cNvPr id="6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5517232"/>
            <a:ext cx="360000" cy="549000"/>
          </a:xfrm>
          <a:prstGeom prst="rect">
            <a:avLst/>
          </a:prstGeom>
        </p:spPr>
      </p:pic>
      <p:sp>
        <p:nvSpPr>
          <p:cNvPr id="7" name="Rounded Rectangular Callout 5"/>
          <p:cNvSpPr/>
          <p:nvPr/>
        </p:nvSpPr>
        <p:spPr>
          <a:xfrm>
            <a:off x="555331" y="4437112"/>
            <a:ext cx="2343174" cy="864096"/>
          </a:xfrm>
          <a:prstGeom prst="wedgeRoundRectCallout">
            <a:avLst/>
          </a:prstGeom>
          <a:ln>
            <a:solidFill>
              <a:srgbClr val="92D05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/>
              <a:t>Multi-device</a:t>
            </a:r>
            <a:r>
              <a:rPr lang="es-ES" dirty="0"/>
              <a:t> </a:t>
            </a:r>
            <a:r>
              <a:rPr lang="en-GB" dirty="0"/>
              <a:t>ubiquitous</a:t>
            </a:r>
            <a:r>
              <a:rPr lang="es-ES" dirty="0"/>
              <a:t> </a:t>
            </a:r>
            <a:r>
              <a:rPr lang="es-ES" dirty="0" err="1"/>
              <a:t>access</a:t>
            </a:r>
            <a:endParaRPr lang="en-GB" dirty="0"/>
          </a:p>
        </p:txBody>
      </p:sp>
      <p:pic>
        <p:nvPicPr>
          <p:cNvPr id="8" name="Content Placeholder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6918" y="5517232"/>
            <a:ext cx="360000" cy="549000"/>
          </a:xfrm>
          <a:prstGeom prst="rect">
            <a:avLst/>
          </a:prstGeom>
        </p:spPr>
      </p:pic>
      <p:pic>
        <p:nvPicPr>
          <p:cNvPr id="9" name="Content Placeholder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0228" y="5535774"/>
            <a:ext cx="360000" cy="549000"/>
          </a:xfrm>
          <a:prstGeom prst="rect">
            <a:avLst/>
          </a:prstGeom>
        </p:spPr>
      </p:pic>
      <p:pic>
        <p:nvPicPr>
          <p:cNvPr id="10" name="Content Placeholder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3538" y="5535774"/>
            <a:ext cx="360000" cy="549000"/>
          </a:xfrm>
          <a:prstGeom prst="rect">
            <a:avLst/>
          </a:prstGeom>
        </p:spPr>
      </p:pic>
      <p:pic>
        <p:nvPicPr>
          <p:cNvPr id="11" name="Content Placeholder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6848" y="5535774"/>
            <a:ext cx="360000" cy="549000"/>
          </a:xfrm>
          <a:prstGeom prst="rect">
            <a:avLst/>
          </a:prstGeom>
        </p:spPr>
      </p:pic>
      <p:pic>
        <p:nvPicPr>
          <p:cNvPr id="12" name="Content Placeholder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60158" y="5535774"/>
            <a:ext cx="360000" cy="549000"/>
          </a:xfrm>
          <a:prstGeom prst="rect">
            <a:avLst/>
          </a:prstGeom>
        </p:spPr>
      </p:pic>
      <p:pic>
        <p:nvPicPr>
          <p:cNvPr id="13" name="Content Placeholder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3468" y="5535774"/>
            <a:ext cx="360000" cy="549000"/>
          </a:xfrm>
          <a:prstGeom prst="rect">
            <a:avLst/>
          </a:prstGeom>
        </p:spPr>
      </p:pic>
      <p:pic>
        <p:nvPicPr>
          <p:cNvPr id="14" name="Content Placeholder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26778" y="5535774"/>
            <a:ext cx="360000" cy="549000"/>
          </a:xfrm>
          <a:prstGeom prst="rect">
            <a:avLst/>
          </a:prstGeom>
        </p:spPr>
      </p:pic>
      <p:pic>
        <p:nvPicPr>
          <p:cNvPr id="15" name="Content Placeholder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0088" y="5535774"/>
            <a:ext cx="360000" cy="549000"/>
          </a:xfrm>
          <a:prstGeom prst="rect">
            <a:avLst/>
          </a:prstGeom>
        </p:spPr>
      </p:pic>
      <p:pic>
        <p:nvPicPr>
          <p:cNvPr id="16" name="Content Placeholder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3398" y="5535774"/>
            <a:ext cx="360000" cy="549000"/>
          </a:xfrm>
          <a:prstGeom prst="rect">
            <a:avLst/>
          </a:prstGeom>
        </p:spPr>
      </p:pic>
      <p:pic>
        <p:nvPicPr>
          <p:cNvPr id="17" name="Content Placeholder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76708" y="5517232"/>
            <a:ext cx="360000" cy="549000"/>
          </a:xfrm>
          <a:prstGeom prst="rect">
            <a:avLst/>
          </a:prstGeom>
        </p:spPr>
      </p:pic>
      <p:pic>
        <p:nvPicPr>
          <p:cNvPr id="18" name="Picture 2" descr="http://ec.europa.eu/eurostat/statistics-explained/images/a/ad/Reasons_for_using_cloud_services%2C_EU-28%2C_2014_%28%25_of_individuals_who_used_internet_storage_space_to_save_or_share_files%29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643" y="1412776"/>
            <a:ext cx="8853029" cy="27897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2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6791" y="5535774"/>
            <a:ext cx="360000" cy="549000"/>
          </a:xfrm>
          <a:prstGeom prst="rect">
            <a:avLst/>
          </a:prstGeom>
        </p:spPr>
      </p:pic>
      <p:sp>
        <p:nvSpPr>
          <p:cNvPr id="20" name="Rounded Rectangular Callout 30"/>
          <p:cNvSpPr/>
          <p:nvPr/>
        </p:nvSpPr>
        <p:spPr>
          <a:xfrm>
            <a:off x="4655191" y="4442179"/>
            <a:ext cx="2343174" cy="864096"/>
          </a:xfrm>
          <a:prstGeom prst="wedgeRoundRectCallout">
            <a:avLst/>
          </a:prstGeom>
          <a:ln>
            <a:solidFill>
              <a:srgbClr val="92D05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/>
              <a:t>Usable file sharing solutions</a:t>
            </a:r>
          </a:p>
        </p:txBody>
      </p:sp>
      <p:sp>
        <p:nvSpPr>
          <p:cNvPr id="21" name="Rectangle 23"/>
          <p:cNvSpPr/>
          <p:nvPr/>
        </p:nvSpPr>
        <p:spPr>
          <a:xfrm>
            <a:off x="555331" y="1537978"/>
            <a:ext cx="1640406" cy="2682547"/>
          </a:xfrm>
          <a:prstGeom prst="rect">
            <a:avLst/>
          </a:prstGeom>
          <a:noFill/>
          <a:ln>
            <a:solidFill>
              <a:srgbClr val="92D05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32"/>
          <p:cNvSpPr/>
          <p:nvPr/>
        </p:nvSpPr>
        <p:spPr>
          <a:xfrm>
            <a:off x="2293868" y="1537978"/>
            <a:ext cx="1640406" cy="2682547"/>
          </a:xfrm>
          <a:prstGeom prst="rect">
            <a:avLst/>
          </a:prstGeom>
          <a:noFill/>
          <a:ln>
            <a:solidFill>
              <a:srgbClr val="92D05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TextBox 24"/>
          <p:cNvSpPr txBox="1"/>
          <p:nvPr/>
        </p:nvSpPr>
        <p:spPr>
          <a:xfrm>
            <a:off x="1993379" y="873482"/>
            <a:ext cx="514031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600" b="1" dirty="0">
                <a:solidFill>
                  <a:schemeClr val="bg1"/>
                </a:solidFill>
              </a:rPr>
              <a:t>Source: http://ec.europa.eu/eurostat/statistics-explained</a:t>
            </a:r>
            <a:r>
              <a:rPr lang="en-GB" sz="1200" b="1" dirty="0">
                <a:solidFill>
                  <a:schemeClr val="bg1"/>
                </a:solidFill>
              </a:rPr>
              <a:t>/</a:t>
            </a:r>
          </a:p>
        </p:txBody>
      </p:sp>
      <p:sp>
        <p:nvSpPr>
          <p:cNvPr id="24" name="Slide Number Placeholder 6"/>
          <p:cNvSpPr>
            <a:spLocks noGrp="1"/>
          </p:cNvSpPr>
          <p:nvPr>
            <p:ph type="sldNum" sz="quarter" idx="7"/>
          </p:nvPr>
        </p:nvSpPr>
        <p:spPr>
          <a:xfrm>
            <a:off x="8763000" y="6520279"/>
            <a:ext cx="381000" cy="342900"/>
          </a:xfrm>
        </p:spPr>
        <p:txBody>
          <a:bodyPr/>
          <a:lstStyle/>
          <a:p>
            <a:fld id="{B6F15528-21DE-4FAA-801E-634DDDAF4B2B}" type="slidenum">
              <a:rPr lang="uk-UA" smtClean="0"/>
              <a:pPr/>
              <a:t>3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33717217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20" grpId="0" animBg="1"/>
      <p:bldP spid="21" grpId="0" animBg="1"/>
      <p:bldP spid="22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70154" y="329181"/>
            <a:ext cx="8603691" cy="769441"/>
          </a:xfrm>
          <a:prstGeom prst="rect">
            <a:avLst/>
          </a:prstGeom>
        </p:spPr>
        <p:txBody>
          <a:bodyPr vert="horz" wrap="square" lIns="0" tIns="152400" rIns="0" bIns="0" rtlCol="0">
            <a:spAutoFit/>
          </a:bodyPr>
          <a:lstStyle/>
          <a:p>
            <a:pPr marL="125730" algn="ctr">
              <a:lnSpc>
                <a:spcPct val="100000"/>
              </a:lnSpc>
            </a:pPr>
            <a:r>
              <a:rPr lang="en-US" sz="4000" dirty="0">
                <a:solidFill>
                  <a:srgbClr val="FF0000"/>
                </a:solidFill>
              </a:rPr>
              <a:t>Conclusions</a:t>
            </a:r>
            <a:endParaRPr sz="4000" dirty="0">
              <a:solidFill>
                <a:srgbClr val="FF0000"/>
              </a:solidFill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13385" y="990600"/>
            <a:ext cx="8760460" cy="637097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69900" indent="-457200">
              <a:lnSpc>
                <a:spcPct val="100000"/>
              </a:lnSpc>
              <a:spcBef>
                <a:spcPts val="1200"/>
              </a:spcBef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GB" sz="2800" spc="-5" dirty="0">
                <a:solidFill>
                  <a:srgbClr val="FFFFFF"/>
                </a:solidFill>
                <a:latin typeface="Arial"/>
                <a:cs typeface="Arial"/>
              </a:rPr>
              <a:t>Free-access cloud storage represents is an easy-to-use means to handle information, and a opportunity to reduce costs in terms of IT budget</a:t>
            </a:r>
          </a:p>
          <a:p>
            <a:pPr marL="469900" indent="-457200">
              <a:lnSpc>
                <a:spcPct val="100000"/>
              </a:lnSpc>
              <a:spcBef>
                <a:spcPts val="1200"/>
              </a:spcBef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GB" sz="2800" spc="-5" dirty="0">
                <a:solidFill>
                  <a:srgbClr val="FFFFFF"/>
                </a:solidFill>
                <a:latin typeface="Arial"/>
                <a:cs typeface="Arial"/>
              </a:rPr>
              <a:t>It entails some authentication, integrity, availability, confidentiality, and privacy problems</a:t>
            </a:r>
          </a:p>
          <a:p>
            <a:pPr marL="469900" indent="-457200">
              <a:lnSpc>
                <a:spcPct val="100000"/>
              </a:lnSpc>
              <a:spcBef>
                <a:spcPts val="1200"/>
              </a:spcBef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GB" sz="2800" spc="-5" dirty="0">
                <a:solidFill>
                  <a:srgbClr val="FFFFFF"/>
                </a:solidFill>
                <a:latin typeface="Arial"/>
                <a:cs typeface="Arial"/>
              </a:rPr>
              <a:t>In this chapter we have identified those problems as 10 security and privacy challenges</a:t>
            </a:r>
          </a:p>
          <a:p>
            <a:pPr marL="469900" indent="-457200">
              <a:lnSpc>
                <a:spcPct val="100000"/>
              </a:lnSpc>
              <a:spcBef>
                <a:spcPts val="1200"/>
              </a:spcBef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GB" sz="2800" spc="-5" dirty="0">
                <a:solidFill>
                  <a:srgbClr val="FFFFFF"/>
                </a:solidFill>
                <a:latin typeface="Arial"/>
                <a:cs typeface="Arial"/>
              </a:rPr>
              <a:t>For each challenge, we have provided a set of countermeasures to tackle the related problem</a:t>
            </a:r>
          </a:p>
          <a:p>
            <a:pPr marL="469900" indent="-457200">
              <a:lnSpc>
                <a:spcPct val="100000"/>
              </a:lnSpc>
              <a:spcBef>
                <a:spcPts val="1200"/>
              </a:spcBef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GB" sz="2800" spc="-5" dirty="0">
                <a:solidFill>
                  <a:srgbClr val="FFFFFF"/>
                </a:solidFill>
                <a:latin typeface="Arial"/>
                <a:cs typeface="Arial"/>
              </a:rPr>
              <a:t>As a result, the chapter can be interpreted as a guideline to use cloud storage in a secure and privacy-respectful manner</a:t>
            </a:r>
          </a:p>
          <a:p>
            <a:pPr marL="927100" lvl="1" indent="-457200">
              <a:spcBef>
                <a:spcPts val="1200"/>
              </a:spcBef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endParaRPr sz="2800" dirty="0">
              <a:latin typeface="Arial"/>
              <a:cs typeface="Arial"/>
            </a:endParaRPr>
          </a:p>
        </p:txBody>
      </p:sp>
      <p:sp>
        <p:nvSpPr>
          <p:cNvPr id="5" name="Slide Number Placeholder 6"/>
          <p:cNvSpPr>
            <a:spLocks noGrp="1"/>
          </p:cNvSpPr>
          <p:nvPr>
            <p:ph type="sldNum" sz="quarter" idx="7"/>
          </p:nvPr>
        </p:nvSpPr>
        <p:spPr>
          <a:xfrm>
            <a:off x="8763000" y="6520279"/>
            <a:ext cx="381000" cy="342900"/>
          </a:xfrm>
        </p:spPr>
        <p:txBody>
          <a:bodyPr/>
          <a:lstStyle/>
          <a:p>
            <a:fld id="{B6F15528-21DE-4FAA-801E-634DDDAF4B2B}" type="slidenum">
              <a:rPr lang="uk-UA" smtClean="0"/>
              <a:pPr/>
              <a:t>30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4779007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62563" y="152400"/>
            <a:ext cx="8603691" cy="769441"/>
          </a:xfrm>
          <a:prstGeom prst="rect">
            <a:avLst/>
          </a:prstGeom>
        </p:spPr>
        <p:txBody>
          <a:bodyPr vert="horz" wrap="square" lIns="0" tIns="152400" rIns="0" bIns="0" rtlCol="0">
            <a:spAutoFit/>
          </a:bodyPr>
          <a:lstStyle/>
          <a:p>
            <a:pPr marL="125730" algn="ctr">
              <a:lnSpc>
                <a:spcPct val="100000"/>
              </a:lnSpc>
            </a:pPr>
            <a:r>
              <a:rPr lang="en-US" sz="4000" spc="-20" dirty="0">
                <a:solidFill>
                  <a:srgbClr val="FF0000"/>
                </a:solidFill>
              </a:rPr>
              <a:t>Cons</a:t>
            </a:r>
            <a:endParaRPr sz="4000" dirty="0">
              <a:solidFill>
                <a:srgbClr val="FF0000"/>
              </a:solidFill>
            </a:endParaRPr>
          </a:p>
        </p:txBody>
      </p:sp>
      <p:pic>
        <p:nvPicPr>
          <p:cNvPr id="6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5535774"/>
            <a:ext cx="360000" cy="549000"/>
          </a:xfrm>
          <a:prstGeom prst="rect">
            <a:avLst/>
          </a:prstGeom>
        </p:spPr>
      </p:pic>
      <p:sp>
        <p:nvSpPr>
          <p:cNvPr id="7" name="Rounded Rectangular Callout 5"/>
          <p:cNvSpPr/>
          <p:nvPr/>
        </p:nvSpPr>
        <p:spPr>
          <a:xfrm>
            <a:off x="555331" y="4746479"/>
            <a:ext cx="1640405" cy="554729"/>
          </a:xfrm>
          <a:prstGeom prst="wedgeRoundRectCallout">
            <a:avLst/>
          </a:prstGeom>
          <a:ln>
            <a:solidFill>
              <a:srgbClr val="92D05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1400" dirty="0"/>
          </a:p>
          <a:p>
            <a:pPr algn="ctr"/>
            <a:r>
              <a:rPr lang="en-GB" sz="1400" dirty="0"/>
              <a:t>Multi-device</a:t>
            </a:r>
            <a:r>
              <a:rPr lang="es-ES" sz="1400" dirty="0"/>
              <a:t> </a:t>
            </a:r>
            <a:r>
              <a:rPr lang="en-GB" sz="1400" dirty="0"/>
              <a:t>ubiquitous</a:t>
            </a:r>
            <a:r>
              <a:rPr lang="es-ES" sz="1400" dirty="0"/>
              <a:t> </a:t>
            </a:r>
            <a:r>
              <a:rPr lang="en-GB" sz="1400" dirty="0"/>
              <a:t>access</a:t>
            </a:r>
          </a:p>
          <a:p>
            <a:pPr algn="ctr"/>
            <a:endParaRPr lang="en-GB" sz="1400" dirty="0"/>
          </a:p>
        </p:txBody>
      </p:sp>
      <p:pic>
        <p:nvPicPr>
          <p:cNvPr id="8" name="Content Placeholder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6918" y="5517232"/>
            <a:ext cx="360000" cy="549000"/>
          </a:xfrm>
          <a:prstGeom prst="rect">
            <a:avLst/>
          </a:prstGeom>
        </p:spPr>
      </p:pic>
      <p:pic>
        <p:nvPicPr>
          <p:cNvPr id="9" name="Content Placeholder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0228" y="5535774"/>
            <a:ext cx="360000" cy="549000"/>
          </a:xfrm>
          <a:prstGeom prst="rect">
            <a:avLst/>
          </a:prstGeom>
        </p:spPr>
      </p:pic>
      <p:pic>
        <p:nvPicPr>
          <p:cNvPr id="10" name="Content Placeholder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3538" y="5535774"/>
            <a:ext cx="360000" cy="549000"/>
          </a:xfrm>
          <a:prstGeom prst="rect">
            <a:avLst/>
          </a:prstGeom>
        </p:spPr>
      </p:pic>
      <p:pic>
        <p:nvPicPr>
          <p:cNvPr id="11" name="Content Placeholder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6848" y="5535774"/>
            <a:ext cx="360000" cy="549000"/>
          </a:xfrm>
          <a:prstGeom prst="rect">
            <a:avLst/>
          </a:prstGeom>
        </p:spPr>
      </p:pic>
      <p:pic>
        <p:nvPicPr>
          <p:cNvPr id="12" name="Content Placeholder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60158" y="5535774"/>
            <a:ext cx="360000" cy="549000"/>
          </a:xfrm>
          <a:prstGeom prst="rect">
            <a:avLst/>
          </a:prstGeom>
        </p:spPr>
      </p:pic>
      <p:pic>
        <p:nvPicPr>
          <p:cNvPr id="13" name="Content Placeholder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26778" y="5535774"/>
            <a:ext cx="360000" cy="549000"/>
          </a:xfrm>
          <a:prstGeom prst="rect">
            <a:avLst/>
          </a:prstGeom>
        </p:spPr>
      </p:pic>
      <p:pic>
        <p:nvPicPr>
          <p:cNvPr id="14" name="Content Placeholder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0088" y="5535774"/>
            <a:ext cx="360000" cy="549000"/>
          </a:xfrm>
          <a:prstGeom prst="rect">
            <a:avLst/>
          </a:prstGeom>
        </p:spPr>
      </p:pic>
      <p:pic>
        <p:nvPicPr>
          <p:cNvPr id="15" name="Content Placeholder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3398" y="5535774"/>
            <a:ext cx="360000" cy="549000"/>
          </a:xfrm>
          <a:prstGeom prst="rect">
            <a:avLst/>
          </a:prstGeom>
        </p:spPr>
      </p:pic>
      <p:pic>
        <p:nvPicPr>
          <p:cNvPr id="16" name="Content Placeholder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76708" y="5517232"/>
            <a:ext cx="360000" cy="549000"/>
          </a:xfrm>
          <a:prstGeom prst="rect">
            <a:avLst/>
          </a:prstGeom>
        </p:spPr>
      </p:pic>
      <p:pic>
        <p:nvPicPr>
          <p:cNvPr id="17" name="Picture 2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3538" y="5540228"/>
            <a:ext cx="360000" cy="549000"/>
          </a:xfrm>
          <a:prstGeom prst="rect">
            <a:avLst/>
          </a:prstGeom>
        </p:spPr>
      </p:pic>
      <p:pic>
        <p:nvPicPr>
          <p:cNvPr id="18" name="Picture 2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6848" y="5535774"/>
            <a:ext cx="360000" cy="549000"/>
          </a:xfrm>
          <a:prstGeom prst="rect">
            <a:avLst/>
          </a:prstGeom>
        </p:spPr>
      </p:pic>
      <p:pic>
        <p:nvPicPr>
          <p:cNvPr id="19" name="Picture 2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33912" y="5535774"/>
            <a:ext cx="360000" cy="549000"/>
          </a:xfrm>
          <a:prstGeom prst="rect">
            <a:avLst/>
          </a:prstGeom>
        </p:spPr>
      </p:pic>
      <p:pic>
        <p:nvPicPr>
          <p:cNvPr id="20" name="Picture 2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3398" y="5527266"/>
            <a:ext cx="360000" cy="549000"/>
          </a:xfrm>
          <a:prstGeom prst="rect">
            <a:avLst/>
          </a:prstGeom>
        </p:spPr>
      </p:pic>
      <p:pic>
        <p:nvPicPr>
          <p:cNvPr id="21" name="Picture 2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76708" y="5517232"/>
            <a:ext cx="360000" cy="549000"/>
          </a:xfrm>
          <a:prstGeom prst="rect">
            <a:avLst/>
          </a:prstGeom>
        </p:spPr>
      </p:pic>
      <p:sp>
        <p:nvSpPr>
          <p:cNvPr id="22" name="Rounded Rectangular Callout 30"/>
          <p:cNvSpPr/>
          <p:nvPr/>
        </p:nvSpPr>
        <p:spPr>
          <a:xfrm>
            <a:off x="4655191" y="4751545"/>
            <a:ext cx="1854897" cy="554729"/>
          </a:xfrm>
          <a:prstGeom prst="wedgeRoundRectCallout">
            <a:avLst/>
          </a:prstGeom>
          <a:ln>
            <a:solidFill>
              <a:srgbClr val="92D05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400" dirty="0"/>
              <a:t>Usable file sharing solutions</a:t>
            </a:r>
          </a:p>
        </p:txBody>
      </p:sp>
      <p:pic>
        <p:nvPicPr>
          <p:cNvPr id="23" name="Picture 2" descr="http://ec.europa.eu/eurostat/statistics-explained/images/5/52/Reasons_for_not_using_internet_storage_space%2C_EU-28%2C_2014_%28%25_of_internet_users_aware_of_but_not_using_cloud_services%29_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362" y="1422513"/>
            <a:ext cx="8677275" cy="31586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" name="Rounded Rectangular Callout 24"/>
          <p:cNvSpPr/>
          <p:nvPr/>
        </p:nvSpPr>
        <p:spPr>
          <a:xfrm>
            <a:off x="2682891" y="4751545"/>
            <a:ext cx="1854897" cy="554729"/>
          </a:xfrm>
          <a:prstGeom prst="wedgeRoundRectCallout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1400" dirty="0"/>
              <a:t>Data </a:t>
            </a:r>
            <a:r>
              <a:rPr lang="en-GB" sz="1400" dirty="0"/>
              <a:t>leakage</a:t>
            </a:r>
            <a:r>
              <a:rPr lang="es-ES" sz="1400" dirty="0"/>
              <a:t> </a:t>
            </a:r>
            <a:endParaRPr lang="en-GB" sz="1400" dirty="0"/>
          </a:p>
        </p:txBody>
      </p:sp>
      <p:sp>
        <p:nvSpPr>
          <p:cNvPr id="25" name="Rounded Rectangular Callout 25"/>
          <p:cNvSpPr/>
          <p:nvPr/>
        </p:nvSpPr>
        <p:spPr>
          <a:xfrm>
            <a:off x="6831903" y="4746479"/>
            <a:ext cx="1854897" cy="554729"/>
          </a:xfrm>
          <a:prstGeom prst="wedgeRoundRectCallout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400" dirty="0"/>
              <a:t>Insider threats</a:t>
            </a:r>
          </a:p>
        </p:txBody>
      </p:sp>
      <p:sp>
        <p:nvSpPr>
          <p:cNvPr id="26" name="Rectangle 7"/>
          <p:cNvSpPr/>
          <p:nvPr/>
        </p:nvSpPr>
        <p:spPr>
          <a:xfrm>
            <a:off x="1547664" y="2241071"/>
            <a:ext cx="5664016" cy="599080"/>
          </a:xfrm>
          <a:prstGeom prst="rect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TextBox 24"/>
          <p:cNvSpPr txBox="1"/>
          <p:nvPr/>
        </p:nvSpPr>
        <p:spPr>
          <a:xfrm>
            <a:off x="1993379" y="873482"/>
            <a:ext cx="514031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600" b="1" dirty="0">
                <a:solidFill>
                  <a:schemeClr val="bg1"/>
                </a:solidFill>
              </a:rPr>
              <a:t>Source: http://ec.europa.eu/eurostat/statistics-explained</a:t>
            </a:r>
            <a:r>
              <a:rPr lang="en-GB" sz="1200" b="1" dirty="0">
                <a:solidFill>
                  <a:schemeClr val="bg1"/>
                </a:solidFill>
              </a:rPr>
              <a:t>/</a:t>
            </a:r>
          </a:p>
        </p:txBody>
      </p:sp>
      <p:sp>
        <p:nvSpPr>
          <p:cNvPr id="28" name="Slide Number Placeholder 6"/>
          <p:cNvSpPr>
            <a:spLocks noGrp="1"/>
          </p:cNvSpPr>
          <p:nvPr>
            <p:ph type="sldNum" sz="quarter" idx="7"/>
          </p:nvPr>
        </p:nvSpPr>
        <p:spPr>
          <a:xfrm>
            <a:off x="8763000" y="6520279"/>
            <a:ext cx="381000" cy="342900"/>
          </a:xfrm>
        </p:spPr>
        <p:txBody>
          <a:bodyPr/>
          <a:lstStyle/>
          <a:p>
            <a:fld id="{B6F15528-21DE-4FAA-801E-634DDDAF4B2B}" type="slidenum">
              <a:rPr lang="uk-UA" smtClean="0"/>
              <a:pPr/>
              <a:t>4</a:t>
            </a:fld>
            <a:endParaRPr lang="uk-U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5" grpId="0" animBg="1"/>
      <p:bldP spid="2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70154" y="329181"/>
            <a:ext cx="8603691" cy="769441"/>
          </a:xfrm>
          <a:prstGeom prst="rect">
            <a:avLst/>
          </a:prstGeom>
        </p:spPr>
        <p:txBody>
          <a:bodyPr vert="horz" wrap="square" lIns="0" tIns="152400" rIns="0" bIns="0" rtlCol="0">
            <a:spAutoFit/>
          </a:bodyPr>
          <a:lstStyle/>
          <a:p>
            <a:pPr marL="125730" algn="ctr">
              <a:lnSpc>
                <a:spcPct val="100000"/>
              </a:lnSpc>
            </a:pPr>
            <a:r>
              <a:rPr lang="en-US" sz="4000" spc="-20" dirty="0">
                <a:solidFill>
                  <a:srgbClr val="FF0000"/>
                </a:solidFill>
              </a:rPr>
              <a:t>Balance functionality and security</a:t>
            </a:r>
            <a:endParaRPr sz="4000" dirty="0">
              <a:solidFill>
                <a:srgbClr val="FF0000"/>
              </a:solidFill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31140" y="1082085"/>
            <a:ext cx="8303260" cy="523220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69900" indent="-457200">
              <a:lnSpc>
                <a:spcPct val="100000"/>
              </a:lnSpc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GB" sz="2800" spc="-10" dirty="0">
                <a:solidFill>
                  <a:srgbClr val="FFFFFF"/>
                </a:solidFill>
                <a:latin typeface="Arial"/>
                <a:cs typeface="Arial"/>
              </a:rPr>
              <a:t>Threat modelling  for free-cloud storage services</a:t>
            </a:r>
            <a:endParaRPr lang="en-GB" sz="2800" dirty="0">
              <a:latin typeface="Arial"/>
              <a:cs typeface="Arial"/>
            </a:endParaRPr>
          </a:p>
          <a:p>
            <a:pPr marL="469900" indent="-457200">
              <a:lnSpc>
                <a:spcPct val="100000"/>
              </a:lnSpc>
              <a:spcBef>
                <a:spcPts val="1200"/>
              </a:spcBef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GB" sz="2800" spc="-10" dirty="0">
                <a:solidFill>
                  <a:srgbClr val="FFFFFF"/>
                </a:solidFill>
                <a:latin typeface="Arial"/>
                <a:cs typeface="Arial"/>
              </a:rPr>
              <a:t>Identify each threat as a challenge</a:t>
            </a:r>
          </a:p>
          <a:p>
            <a:pPr marL="927100" lvl="1" indent="-457200">
              <a:spcBef>
                <a:spcPts val="1200"/>
              </a:spcBef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GB" sz="2800" spc="-10" dirty="0">
                <a:solidFill>
                  <a:srgbClr val="FFFFFF"/>
                </a:solidFill>
                <a:latin typeface="Arial"/>
                <a:cs typeface="Arial"/>
              </a:rPr>
              <a:t>Risks</a:t>
            </a:r>
          </a:p>
          <a:p>
            <a:pPr marL="927100" lvl="1" indent="-457200">
              <a:spcBef>
                <a:spcPts val="1200"/>
              </a:spcBef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GB" sz="2800" spc="-10" dirty="0">
                <a:solidFill>
                  <a:srgbClr val="FFFFFF"/>
                </a:solidFill>
                <a:latin typeface="Arial"/>
                <a:cs typeface="Arial"/>
              </a:rPr>
              <a:t>Countermeasures</a:t>
            </a:r>
          </a:p>
          <a:p>
            <a:pPr marL="1384300" lvl="2" indent="-457200">
              <a:spcBef>
                <a:spcPts val="1200"/>
              </a:spcBef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endParaRPr lang="en-GB" sz="2800" spc="-10" dirty="0">
              <a:solidFill>
                <a:srgbClr val="FFFFFF"/>
              </a:solidFill>
              <a:latin typeface="Arial"/>
              <a:cs typeface="Arial"/>
            </a:endParaRPr>
          </a:p>
          <a:p>
            <a:pPr marL="927100" lvl="1" indent="-457200">
              <a:spcBef>
                <a:spcPts val="1200"/>
              </a:spcBef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endParaRPr lang="en-GB" sz="2800" spc="-10" dirty="0">
              <a:solidFill>
                <a:srgbClr val="FFFFFF"/>
              </a:solidFill>
              <a:latin typeface="Arial"/>
              <a:cs typeface="Arial"/>
            </a:endParaRPr>
          </a:p>
          <a:p>
            <a:pPr marL="469900" indent="-457200">
              <a:spcBef>
                <a:spcPts val="1200"/>
              </a:spcBef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GB" sz="2800" spc="-10" dirty="0">
                <a:solidFill>
                  <a:srgbClr val="FFFFFF"/>
                </a:solidFill>
                <a:latin typeface="Arial"/>
                <a:cs typeface="Arial"/>
              </a:rPr>
              <a:t>10 security challenges and a set of recommendations to empower end-users with means to use free-access cloud storage services and to protect their privacy </a:t>
            </a:r>
            <a:endParaRPr lang="en-GB" sz="2800" dirty="0">
              <a:latin typeface="Arial"/>
              <a:cs typeface="Arial"/>
            </a:endParaRP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49561" y="3562525"/>
            <a:ext cx="1143000" cy="1143000"/>
          </a:xfrm>
          <a:prstGeom prst="rect">
            <a:avLst/>
          </a:prstGeom>
        </p:spPr>
      </p:pic>
      <p:sp>
        <p:nvSpPr>
          <p:cNvPr id="11" name="Rectángulo: esquinas redondeadas 10"/>
          <p:cNvSpPr/>
          <p:nvPr/>
        </p:nvSpPr>
        <p:spPr>
          <a:xfrm>
            <a:off x="410369" y="3306482"/>
            <a:ext cx="1978660" cy="36756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Implemented by the Cloud Provider (CP)</a:t>
            </a:r>
          </a:p>
        </p:txBody>
      </p:sp>
      <p:grpSp>
        <p:nvGrpSpPr>
          <p:cNvPr id="14" name="Grupo 13"/>
          <p:cNvGrpSpPr/>
          <p:nvPr/>
        </p:nvGrpSpPr>
        <p:grpSpPr>
          <a:xfrm>
            <a:off x="838200" y="3287419"/>
            <a:ext cx="7372191" cy="1227962"/>
            <a:chOff x="838200" y="3287419"/>
            <a:chExt cx="7372191" cy="1227962"/>
          </a:xfrm>
        </p:grpSpPr>
        <p:pic>
          <p:nvPicPr>
            <p:cNvPr id="8" name="Imagen 7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66540" y="3654989"/>
              <a:ext cx="632460" cy="687705"/>
            </a:xfrm>
            <a:prstGeom prst="rect">
              <a:avLst/>
            </a:prstGeom>
          </p:spPr>
        </p:pic>
        <p:pic>
          <p:nvPicPr>
            <p:cNvPr id="10" name="Imagen 9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38200" y="3658131"/>
              <a:ext cx="1122998" cy="857250"/>
            </a:xfrm>
            <a:prstGeom prst="rect">
              <a:avLst/>
            </a:prstGeom>
          </p:spPr>
        </p:pic>
        <p:sp>
          <p:nvSpPr>
            <p:cNvPr id="12" name="Rectángulo: esquinas redondeadas 11"/>
            <p:cNvSpPr/>
            <p:nvPr/>
          </p:nvSpPr>
          <p:spPr>
            <a:xfrm>
              <a:off x="3221990" y="3287420"/>
              <a:ext cx="2321560" cy="367569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/>
                <a:t>Implemented using a second server different from the CP</a:t>
              </a:r>
            </a:p>
          </p:txBody>
        </p:sp>
        <p:sp>
          <p:nvSpPr>
            <p:cNvPr id="13" name="Rectángulo: esquinas redondeadas 12"/>
            <p:cNvSpPr/>
            <p:nvPr/>
          </p:nvSpPr>
          <p:spPr>
            <a:xfrm>
              <a:off x="6231731" y="3287419"/>
              <a:ext cx="1978660" cy="367569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/>
                <a:t>It can be implemented by the end user</a:t>
              </a:r>
            </a:p>
          </p:txBody>
        </p:sp>
      </p:grpSp>
      <p:sp>
        <p:nvSpPr>
          <p:cNvPr id="15" name="Slide Number Placeholder 6"/>
          <p:cNvSpPr>
            <a:spLocks noGrp="1"/>
          </p:cNvSpPr>
          <p:nvPr>
            <p:ph type="sldNum" sz="quarter" idx="7"/>
          </p:nvPr>
        </p:nvSpPr>
        <p:spPr>
          <a:xfrm>
            <a:off x="8763000" y="6520279"/>
            <a:ext cx="381000" cy="342900"/>
          </a:xfrm>
        </p:spPr>
        <p:txBody>
          <a:bodyPr/>
          <a:lstStyle/>
          <a:p>
            <a:fld id="{B6F15528-21DE-4FAA-801E-634DDDAF4B2B}" type="slidenum">
              <a:rPr lang="uk-UA" smtClean="0"/>
              <a:pPr/>
              <a:t>5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263916991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70154" y="329181"/>
            <a:ext cx="8603691" cy="769441"/>
          </a:xfrm>
          <a:prstGeom prst="rect">
            <a:avLst/>
          </a:prstGeom>
        </p:spPr>
        <p:txBody>
          <a:bodyPr vert="horz" wrap="square" lIns="0" tIns="152400" rIns="0" bIns="0" rtlCol="0">
            <a:spAutoFit/>
          </a:bodyPr>
          <a:lstStyle/>
          <a:p>
            <a:pPr marL="125730" algn="ctr">
              <a:lnSpc>
                <a:spcPct val="100000"/>
              </a:lnSpc>
            </a:pPr>
            <a:r>
              <a:rPr lang="en-GB" sz="4000" dirty="0">
                <a:solidFill>
                  <a:srgbClr val="FF0000"/>
                </a:solidFill>
              </a:rPr>
              <a:t>Challenges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231140" y="1082085"/>
            <a:ext cx="7242809" cy="492442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527050" indent="-514350">
              <a:lnSpc>
                <a:spcPct val="100000"/>
              </a:lnSpc>
              <a:buClr>
                <a:srgbClr val="DF773B"/>
              </a:buClr>
              <a:buFont typeface="+mj-lt"/>
              <a:buAutoNum type="arabicPeriod"/>
              <a:tabLst>
                <a:tab pos="469900" algn="l"/>
              </a:tabLst>
            </a:pPr>
            <a:r>
              <a:rPr lang="en-GB" sz="3200" spc="-10" dirty="0">
                <a:solidFill>
                  <a:srgbClr val="FFFFFF"/>
                </a:solidFill>
                <a:latin typeface="Arial"/>
                <a:cs typeface="Arial"/>
              </a:rPr>
              <a:t>Authentication</a:t>
            </a:r>
          </a:p>
          <a:p>
            <a:pPr marL="527050" indent="-514350">
              <a:lnSpc>
                <a:spcPct val="100000"/>
              </a:lnSpc>
              <a:buClr>
                <a:srgbClr val="DF773B"/>
              </a:buClr>
              <a:buFont typeface="+mj-lt"/>
              <a:buAutoNum type="arabicPeriod"/>
              <a:tabLst>
                <a:tab pos="469900" algn="l"/>
              </a:tabLst>
            </a:pPr>
            <a:r>
              <a:rPr lang="en-GB" sz="3200" spc="-10" dirty="0">
                <a:solidFill>
                  <a:srgbClr val="FFFFFF"/>
                </a:solidFill>
                <a:latin typeface="Arial"/>
                <a:cs typeface="Arial"/>
              </a:rPr>
              <a:t>Information encryption</a:t>
            </a:r>
          </a:p>
          <a:p>
            <a:pPr marL="527050" indent="-514350">
              <a:lnSpc>
                <a:spcPct val="100000"/>
              </a:lnSpc>
              <a:buClr>
                <a:srgbClr val="DF773B"/>
              </a:buClr>
              <a:buFont typeface="+mj-lt"/>
              <a:buAutoNum type="arabicPeriod"/>
              <a:tabLst>
                <a:tab pos="469900" algn="l"/>
              </a:tabLst>
            </a:pPr>
            <a:r>
              <a:rPr lang="en-GB" sz="3200" spc="-10" dirty="0">
                <a:solidFill>
                  <a:srgbClr val="FFFFFF"/>
                </a:solidFill>
                <a:latin typeface="Arial"/>
                <a:cs typeface="Arial"/>
              </a:rPr>
              <a:t>Inappropriate modifications of assets</a:t>
            </a:r>
          </a:p>
          <a:p>
            <a:pPr marL="527050" indent="-514350">
              <a:lnSpc>
                <a:spcPct val="100000"/>
              </a:lnSpc>
              <a:buClr>
                <a:srgbClr val="DF773B"/>
              </a:buClr>
              <a:buFont typeface="+mj-lt"/>
              <a:buAutoNum type="arabicPeriod"/>
              <a:tabLst>
                <a:tab pos="469900" algn="l"/>
              </a:tabLst>
            </a:pPr>
            <a:r>
              <a:rPr lang="en-GB" sz="3200" spc="-10" dirty="0">
                <a:solidFill>
                  <a:srgbClr val="FFFFFF"/>
                </a:solidFill>
                <a:latin typeface="Arial"/>
                <a:cs typeface="Arial"/>
              </a:rPr>
              <a:t>Availability</a:t>
            </a:r>
          </a:p>
          <a:p>
            <a:pPr marL="527050" indent="-514350">
              <a:lnSpc>
                <a:spcPct val="100000"/>
              </a:lnSpc>
              <a:buClr>
                <a:srgbClr val="DF773B"/>
              </a:buClr>
              <a:buFont typeface="+mj-lt"/>
              <a:buAutoNum type="arabicPeriod"/>
              <a:tabLst>
                <a:tab pos="469900" algn="l"/>
              </a:tabLst>
            </a:pPr>
            <a:r>
              <a:rPr lang="en-GB" sz="3200" spc="-10" dirty="0">
                <a:solidFill>
                  <a:srgbClr val="FFFFFF"/>
                </a:solidFill>
                <a:latin typeface="Arial"/>
                <a:cs typeface="Arial"/>
              </a:rPr>
              <a:t>Data location</a:t>
            </a:r>
          </a:p>
          <a:p>
            <a:pPr marL="527050" indent="-514350">
              <a:lnSpc>
                <a:spcPct val="100000"/>
              </a:lnSpc>
              <a:buClr>
                <a:srgbClr val="DF773B"/>
              </a:buClr>
              <a:buFont typeface="+mj-lt"/>
              <a:buAutoNum type="arabicPeriod"/>
              <a:tabLst>
                <a:tab pos="469900" algn="l"/>
              </a:tabLst>
            </a:pPr>
            <a:r>
              <a:rPr lang="en-GB" sz="3200" spc="-10" dirty="0">
                <a:solidFill>
                  <a:srgbClr val="FFFFFF"/>
                </a:solidFill>
                <a:latin typeface="Arial"/>
                <a:cs typeface="Arial"/>
              </a:rPr>
              <a:t>Data deduplication</a:t>
            </a:r>
          </a:p>
          <a:p>
            <a:pPr marL="527050" indent="-514350">
              <a:lnSpc>
                <a:spcPct val="100000"/>
              </a:lnSpc>
              <a:buClr>
                <a:srgbClr val="DF773B"/>
              </a:buClr>
              <a:buFont typeface="+mj-lt"/>
              <a:buAutoNum type="arabicPeriod"/>
              <a:tabLst>
                <a:tab pos="469900" algn="l"/>
              </a:tabLst>
            </a:pPr>
            <a:r>
              <a:rPr lang="en-US" sz="3200" spc="-10" dirty="0">
                <a:solidFill>
                  <a:srgbClr val="FFFFFF"/>
                </a:solidFill>
                <a:latin typeface="Arial"/>
                <a:cs typeface="Arial"/>
              </a:rPr>
              <a:t>Version control of encrypted data</a:t>
            </a:r>
          </a:p>
          <a:p>
            <a:pPr marL="527050" indent="-514350">
              <a:lnSpc>
                <a:spcPct val="100000"/>
              </a:lnSpc>
              <a:buClr>
                <a:srgbClr val="DF773B"/>
              </a:buClr>
              <a:buFont typeface="+mj-lt"/>
              <a:buAutoNum type="arabicPeriod"/>
              <a:tabLst>
                <a:tab pos="469900" algn="l"/>
              </a:tabLst>
            </a:pPr>
            <a:r>
              <a:rPr lang="en-GB" sz="3200" spc="-10" dirty="0">
                <a:solidFill>
                  <a:srgbClr val="FFFFFF"/>
                </a:solidFill>
                <a:latin typeface="Arial"/>
                <a:cs typeface="Arial"/>
              </a:rPr>
              <a:t>Assured deletion of data</a:t>
            </a:r>
          </a:p>
          <a:p>
            <a:pPr marL="527050" indent="-514350">
              <a:lnSpc>
                <a:spcPct val="100000"/>
              </a:lnSpc>
              <a:buClr>
                <a:srgbClr val="DF773B"/>
              </a:buClr>
              <a:buFont typeface="+mj-lt"/>
              <a:buAutoNum type="arabicPeriod"/>
              <a:tabLst>
                <a:tab pos="469900" algn="l"/>
              </a:tabLst>
            </a:pPr>
            <a:r>
              <a:rPr lang="en-GB" sz="3200" spc="-10" dirty="0">
                <a:solidFill>
                  <a:srgbClr val="FFFFFF"/>
                </a:solidFill>
                <a:latin typeface="Arial"/>
                <a:cs typeface="Arial"/>
              </a:rPr>
              <a:t>API’s validation</a:t>
            </a:r>
          </a:p>
          <a:p>
            <a:pPr marL="527050" indent="-514350">
              <a:lnSpc>
                <a:spcPct val="100000"/>
              </a:lnSpc>
              <a:buClr>
                <a:srgbClr val="DF773B"/>
              </a:buClr>
              <a:buFont typeface="+mj-lt"/>
              <a:buAutoNum type="arabicPeriod"/>
              <a:tabLst>
                <a:tab pos="469900" algn="l"/>
              </a:tabLst>
            </a:pPr>
            <a:r>
              <a:rPr lang="en-GB" sz="3200" spc="-10" dirty="0">
                <a:solidFill>
                  <a:srgbClr val="FFFFFF"/>
                </a:solidFill>
                <a:latin typeface="Arial"/>
                <a:cs typeface="Arial"/>
              </a:rPr>
              <a:t>Usable security solutions</a:t>
            </a:r>
          </a:p>
        </p:txBody>
      </p:sp>
      <p:sp>
        <p:nvSpPr>
          <p:cNvPr id="5" name="Slide Number Placeholder 6"/>
          <p:cNvSpPr>
            <a:spLocks noGrp="1"/>
          </p:cNvSpPr>
          <p:nvPr>
            <p:ph type="sldNum" sz="quarter" idx="7"/>
          </p:nvPr>
        </p:nvSpPr>
        <p:spPr>
          <a:xfrm>
            <a:off x="8763000" y="6520279"/>
            <a:ext cx="381000" cy="342900"/>
          </a:xfrm>
        </p:spPr>
        <p:txBody>
          <a:bodyPr/>
          <a:lstStyle/>
          <a:p>
            <a:fld id="{B6F15528-21DE-4FAA-801E-634DDDAF4B2B}" type="slidenum">
              <a:rPr lang="uk-UA" smtClean="0"/>
              <a:pPr/>
              <a:t>6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70095488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70154" y="329181"/>
            <a:ext cx="8603691" cy="769441"/>
          </a:xfrm>
          <a:prstGeom prst="rect">
            <a:avLst/>
          </a:prstGeom>
        </p:spPr>
        <p:txBody>
          <a:bodyPr vert="horz" wrap="square" lIns="0" tIns="152400" rIns="0" bIns="0" rtlCol="0">
            <a:spAutoFit/>
          </a:bodyPr>
          <a:lstStyle/>
          <a:p>
            <a:pPr marL="125730" algn="ctr">
              <a:lnSpc>
                <a:spcPct val="100000"/>
              </a:lnSpc>
            </a:pPr>
            <a:r>
              <a:rPr lang="en-US" sz="4000" spc="-20" dirty="0">
                <a:solidFill>
                  <a:srgbClr val="FF0000"/>
                </a:solidFill>
              </a:rPr>
              <a:t>Authentication</a:t>
            </a:r>
            <a:endParaRPr sz="4000" dirty="0">
              <a:solidFill>
                <a:srgbClr val="FF0000"/>
              </a:solidFill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066800" y="1098622"/>
            <a:ext cx="7242809" cy="566308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69900" indent="-457200">
              <a:lnSpc>
                <a:spcPct val="100000"/>
              </a:lnSpc>
              <a:spcBef>
                <a:spcPts val="1200"/>
              </a:spcBef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spc="-5" dirty="0">
                <a:solidFill>
                  <a:srgbClr val="FFFFFF"/>
                </a:solidFill>
                <a:latin typeface="Arial"/>
                <a:cs typeface="Arial"/>
              </a:rPr>
              <a:t>Information asset protection </a:t>
            </a:r>
            <a:r>
              <a:rPr lang="en-US" sz="2800" spc="-5" dirty="0">
                <a:solidFill>
                  <a:srgbClr val="FFFFFF"/>
                </a:solidFill>
                <a:latin typeface="Arial"/>
                <a:cs typeface="Arial"/>
                <a:sym typeface="Wingdings" panose="05000000000000000000" pitchFamily="2" charset="2"/>
              </a:rPr>
              <a:t> access control</a:t>
            </a:r>
          </a:p>
          <a:p>
            <a:pPr marL="927100" lvl="1" indent="-457200">
              <a:spcBef>
                <a:spcPts val="1200"/>
              </a:spcBef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spc="-5" dirty="0">
                <a:solidFill>
                  <a:srgbClr val="FFFFFF"/>
                </a:solidFill>
                <a:latin typeface="Arial"/>
                <a:cs typeface="Arial"/>
                <a:sym typeface="Wingdings" panose="05000000000000000000" pitchFamily="2" charset="2"/>
              </a:rPr>
              <a:t>Users and entities authentication</a:t>
            </a:r>
          </a:p>
          <a:p>
            <a:pPr marL="927100" lvl="1" indent="-457200">
              <a:spcBef>
                <a:spcPts val="1200"/>
              </a:spcBef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spc="-5" dirty="0" err="1">
                <a:solidFill>
                  <a:srgbClr val="FFFFFF"/>
                </a:solidFill>
                <a:latin typeface="Arial"/>
                <a:cs typeface="Arial"/>
                <a:sym typeface="Wingdings" panose="05000000000000000000" pitchFamily="2" charset="2"/>
              </a:rPr>
              <a:t>Authorisation</a:t>
            </a:r>
            <a:r>
              <a:rPr lang="en-US" sz="2800" spc="-5" dirty="0">
                <a:solidFill>
                  <a:srgbClr val="FFFFFF"/>
                </a:solidFill>
                <a:latin typeface="Arial"/>
                <a:cs typeface="Arial"/>
                <a:sym typeface="Wingdings" panose="05000000000000000000" pitchFamily="2" charset="2"/>
              </a:rPr>
              <a:t> </a:t>
            </a:r>
            <a:endParaRPr lang="en-US" sz="2800" spc="5" dirty="0">
              <a:solidFill>
                <a:srgbClr val="FFFFFF"/>
              </a:solidFill>
              <a:latin typeface="Arial"/>
              <a:cs typeface="Arial"/>
            </a:endParaRPr>
          </a:p>
          <a:p>
            <a:pPr marL="469900" indent="-457200">
              <a:lnSpc>
                <a:spcPct val="100000"/>
              </a:lnSpc>
              <a:spcBef>
                <a:spcPts val="1200"/>
              </a:spcBef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Cloud Providers (CPs) store users’ credentials to perform log-in validation</a:t>
            </a:r>
          </a:p>
          <a:p>
            <a:pPr marL="927100" lvl="1" indent="-457200">
              <a:spcBef>
                <a:spcPts val="1200"/>
              </a:spcBef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spc="-10" dirty="0" smtClean="0">
                <a:solidFill>
                  <a:srgbClr val="FFFFFF"/>
                </a:solidFill>
                <a:latin typeface="Arial"/>
                <a:cs typeface="Arial"/>
              </a:rPr>
              <a:t>We </a:t>
            </a: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trust they do so in a secure way</a:t>
            </a:r>
          </a:p>
          <a:p>
            <a:pPr marL="927100" lvl="1" indent="-457200">
              <a:spcBef>
                <a:spcPts val="1200"/>
              </a:spcBef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Too many examples of credentials thefts </a:t>
            </a:r>
          </a:p>
          <a:p>
            <a:pPr marL="927100" lvl="1" indent="-457200">
              <a:spcBef>
                <a:spcPts val="1200"/>
              </a:spcBef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Bad implementations of protocols as OAuth ( Man In The </a:t>
            </a:r>
            <a:r>
              <a:rPr lang="en-US" sz="2800" spc="-10" dirty="0" smtClean="0">
                <a:solidFill>
                  <a:srgbClr val="FFFFFF"/>
                </a:solidFill>
                <a:latin typeface="Arial"/>
                <a:cs typeface="Arial"/>
              </a:rPr>
              <a:t>Cloud </a:t>
            </a: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Attack -MITC</a:t>
            </a:r>
            <a:r>
              <a:rPr lang="en-US" sz="2800" spc="-10" dirty="0" smtClean="0">
                <a:solidFill>
                  <a:srgbClr val="FFFFFF"/>
                </a:solidFill>
                <a:latin typeface="Arial"/>
                <a:cs typeface="Arial"/>
              </a:rPr>
              <a:t>)</a:t>
            </a:r>
            <a:endParaRPr sz="2800" dirty="0">
              <a:latin typeface="Arial"/>
              <a:cs typeface="Arial"/>
            </a:endParaRPr>
          </a:p>
        </p:txBody>
      </p:sp>
      <p:sp>
        <p:nvSpPr>
          <p:cNvPr id="6" name="Nube 5"/>
          <p:cNvSpPr/>
          <p:nvPr/>
        </p:nvSpPr>
        <p:spPr>
          <a:xfrm>
            <a:off x="7609966" y="3046949"/>
            <a:ext cx="1399285" cy="762000"/>
          </a:xfrm>
          <a:prstGeom prst="cloud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12" name="Imagen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877" y="4800600"/>
            <a:ext cx="1219200" cy="1219200"/>
          </a:xfrm>
          <a:prstGeom prst="rect">
            <a:avLst/>
          </a:prstGeom>
          <a:solidFill>
            <a:schemeClr val="tx2"/>
          </a:solidFill>
          <a:effectLst>
            <a:outerShdw blurRad="50800" dist="50800" dir="5400000" sx="1000" sy="1000" algn="ctr" rotWithShape="0">
              <a:srgbClr val="000000">
                <a:alpha val="43137"/>
              </a:srgbClr>
            </a:outerShdw>
          </a:effectLst>
        </p:spPr>
      </p:pic>
      <p:sp>
        <p:nvSpPr>
          <p:cNvPr id="8" name="Slide Number Placeholder 6"/>
          <p:cNvSpPr>
            <a:spLocks noGrp="1"/>
          </p:cNvSpPr>
          <p:nvPr>
            <p:ph type="sldNum" sz="quarter" idx="7"/>
          </p:nvPr>
        </p:nvSpPr>
        <p:spPr>
          <a:xfrm>
            <a:off x="8763000" y="6520279"/>
            <a:ext cx="381000" cy="342900"/>
          </a:xfrm>
        </p:spPr>
        <p:txBody>
          <a:bodyPr/>
          <a:lstStyle/>
          <a:p>
            <a:fld id="{B6F15528-21DE-4FAA-801E-634DDDAF4B2B}" type="slidenum">
              <a:rPr lang="uk-UA" smtClean="0"/>
              <a:pPr/>
              <a:t>7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135201756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35853" y="-33559"/>
            <a:ext cx="8603691" cy="769441"/>
          </a:xfrm>
          <a:prstGeom prst="rect">
            <a:avLst/>
          </a:prstGeom>
        </p:spPr>
        <p:txBody>
          <a:bodyPr vert="horz" wrap="square" lIns="0" tIns="152400" rIns="0" bIns="0" rtlCol="0">
            <a:spAutoFit/>
          </a:bodyPr>
          <a:lstStyle/>
          <a:p>
            <a:pPr marL="125730" algn="ctr">
              <a:lnSpc>
                <a:spcPct val="100000"/>
              </a:lnSpc>
            </a:pPr>
            <a:r>
              <a:rPr lang="en-US" sz="4000" spc="-20" dirty="0">
                <a:solidFill>
                  <a:srgbClr val="FF0000"/>
                </a:solidFill>
              </a:rPr>
              <a:t>Hardening authentication </a:t>
            </a:r>
            <a:endParaRPr sz="4000" dirty="0">
              <a:solidFill>
                <a:srgbClr val="FF0000"/>
              </a:solidFill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35853" y="623178"/>
            <a:ext cx="7922260" cy="390876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69900" indent="-457200">
              <a:lnSpc>
                <a:spcPct val="100000"/>
              </a:lnSpc>
              <a:spcBef>
                <a:spcPts val="1200"/>
              </a:spcBef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Deploy advanced password-based authentication procedures</a:t>
            </a:r>
          </a:p>
          <a:p>
            <a:pPr marL="927100" lvl="1" indent="-457200">
              <a:spcBef>
                <a:spcPts val="1200"/>
              </a:spcBef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GB" sz="2800" spc="5" dirty="0">
                <a:solidFill>
                  <a:srgbClr val="FFFFFF"/>
                </a:solidFill>
                <a:latin typeface="Arial"/>
                <a:cs typeface="Arial"/>
              </a:rPr>
              <a:t>Password-based Authenticated Key Exchange (PAKE)</a:t>
            </a:r>
          </a:p>
          <a:p>
            <a:pPr marL="927100" lvl="1" indent="-457200">
              <a:spcBef>
                <a:spcPts val="1200"/>
              </a:spcBef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GB" sz="2800" spc="5" dirty="0">
                <a:solidFill>
                  <a:srgbClr val="FFFFFF"/>
                </a:solidFill>
                <a:latin typeface="Arial"/>
                <a:cs typeface="Arial"/>
              </a:rPr>
              <a:t>Zero-Knowledge authentication, in the vein of the Secure Remote Password (SRP) protocol</a:t>
            </a:r>
            <a:endParaRPr sz="2800" spc="5" dirty="0">
              <a:solidFill>
                <a:srgbClr val="FFFFFF"/>
              </a:solidFill>
              <a:latin typeface="Arial"/>
              <a:cs typeface="Arial"/>
            </a:endParaRPr>
          </a:p>
          <a:p>
            <a:pPr marL="469900" indent="-457200">
              <a:lnSpc>
                <a:spcPct val="100000"/>
              </a:lnSpc>
              <a:spcBef>
                <a:spcPts val="1200"/>
              </a:spcBef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spc="-5" dirty="0">
                <a:solidFill>
                  <a:srgbClr val="FFFFFF"/>
                </a:solidFill>
                <a:latin typeface="Arial"/>
                <a:cs typeface="Arial"/>
              </a:rPr>
              <a:t>Adopt Two-Step Verification (2SV) mechanisms </a:t>
            </a:r>
            <a:endParaRPr lang="en-US" sz="2800" dirty="0">
              <a:latin typeface="Arial"/>
              <a:cs typeface="Arial"/>
            </a:endParaRP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46670" y="735882"/>
            <a:ext cx="1497330" cy="1143000"/>
          </a:xfrm>
          <a:prstGeom prst="rect">
            <a:avLst/>
          </a:prstGeom>
        </p:spPr>
      </p:pic>
      <p:pic>
        <p:nvPicPr>
          <p:cNvPr id="9" name="Imagen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1535" y="4438396"/>
            <a:ext cx="7543800" cy="2324100"/>
          </a:xfrm>
          <a:prstGeom prst="rect">
            <a:avLst/>
          </a:prstGeom>
        </p:spPr>
      </p:pic>
      <p:sp>
        <p:nvSpPr>
          <p:cNvPr id="10" name="Rectángulo 9"/>
          <p:cNvSpPr/>
          <p:nvPr/>
        </p:nvSpPr>
        <p:spPr>
          <a:xfrm>
            <a:off x="3657600" y="6622456"/>
            <a:ext cx="4845240" cy="22853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/>
              <a:t>Source</a:t>
            </a:r>
            <a:r>
              <a:rPr lang="es-ES" sz="1000" dirty="0"/>
              <a:t>: https://medium.com/@btcfruitsbasketbtc/what-is-iconomi-38abb3a28fcd</a:t>
            </a:r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7"/>
          </p:nvPr>
        </p:nvSpPr>
        <p:spPr>
          <a:xfrm>
            <a:off x="8763000" y="6520279"/>
            <a:ext cx="381000" cy="342900"/>
          </a:xfrm>
        </p:spPr>
        <p:txBody>
          <a:bodyPr/>
          <a:lstStyle/>
          <a:p>
            <a:fld id="{B6F15528-21DE-4FAA-801E-634DDDAF4B2B}" type="slidenum">
              <a:rPr lang="uk-UA" smtClean="0"/>
              <a:pPr/>
              <a:t>8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103165324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70154" y="329181"/>
            <a:ext cx="8603691" cy="769441"/>
          </a:xfrm>
          <a:prstGeom prst="rect">
            <a:avLst/>
          </a:prstGeom>
        </p:spPr>
        <p:txBody>
          <a:bodyPr vert="horz" wrap="square" lIns="0" tIns="152400" rIns="0" bIns="0" rtlCol="0">
            <a:spAutoFit/>
          </a:bodyPr>
          <a:lstStyle/>
          <a:p>
            <a:pPr marL="125730" algn="ctr">
              <a:lnSpc>
                <a:spcPct val="100000"/>
              </a:lnSpc>
            </a:pPr>
            <a:r>
              <a:rPr lang="en-US" sz="4000" spc="-20" dirty="0">
                <a:solidFill>
                  <a:srgbClr val="FF0000"/>
                </a:solidFill>
              </a:rPr>
              <a:t>Hardening authentication</a:t>
            </a:r>
            <a:endParaRPr sz="4000" dirty="0">
              <a:solidFill>
                <a:srgbClr val="FF0000"/>
              </a:solidFill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31140" y="1082085"/>
            <a:ext cx="7964170" cy="3323987"/>
          </a:xfrm>
          <a:prstGeom prst="rect">
            <a:avLst/>
          </a:prstGeom>
          <a:ln w="25400">
            <a:solidFill>
              <a:srgbClr val="4A7877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 marL="469900" indent="-457200">
              <a:lnSpc>
                <a:spcPct val="100000"/>
              </a:lnSpc>
              <a:spcBef>
                <a:spcPts val="1200"/>
              </a:spcBef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GB" sz="2800" spc="-10" dirty="0">
                <a:solidFill>
                  <a:srgbClr val="FFFFFF"/>
                </a:solidFill>
                <a:latin typeface="Arial"/>
                <a:cs typeface="Arial"/>
              </a:rPr>
              <a:t>Protection against MITC attacks</a:t>
            </a:r>
          </a:p>
          <a:p>
            <a:pPr marL="927100" lvl="1" indent="-457200">
              <a:spcBef>
                <a:spcPts val="1200"/>
              </a:spcBef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GB" sz="2800" spc="-10" dirty="0">
                <a:solidFill>
                  <a:srgbClr val="FFFFFF"/>
                </a:solidFill>
                <a:latin typeface="Arial"/>
                <a:cs typeface="Arial"/>
              </a:rPr>
              <a:t>Cloud Access Security Broker solution for monitoring access and usage of cloud services by the users</a:t>
            </a:r>
            <a:r>
              <a:rPr lang="es-ES" sz="2800" spc="-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</a:p>
          <a:p>
            <a:pPr marL="927100" lvl="1" indent="-457200">
              <a:spcBef>
                <a:spcPts val="1200"/>
              </a:spcBef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Dynamic </a:t>
            </a:r>
            <a:r>
              <a:rPr lang="en-GB" sz="2800" spc="-10" dirty="0">
                <a:solidFill>
                  <a:srgbClr val="FFFFFF"/>
                </a:solidFill>
                <a:latin typeface="Arial"/>
                <a:cs typeface="Arial"/>
              </a:rPr>
              <a:t>Authorisation</a:t>
            </a: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 Management for identifying </a:t>
            </a:r>
            <a:r>
              <a:rPr lang="en-GB" sz="2800" spc="-10" dirty="0">
                <a:solidFill>
                  <a:srgbClr val="FFFFFF"/>
                </a:solidFill>
                <a:latin typeface="Arial"/>
                <a:cs typeface="Arial"/>
              </a:rPr>
              <a:t>abnormal and abusive access to the data</a:t>
            </a:r>
            <a:endParaRPr sz="2800" dirty="0">
              <a:latin typeface="Arial"/>
              <a:cs typeface="Arial"/>
            </a:endParaRP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95310" y="1082085"/>
            <a:ext cx="948690" cy="1031558"/>
          </a:xfrm>
          <a:prstGeom prst="rect">
            <a:avLst/>
          </a:prstGeom>
        </p:spPr>
      </p:pic>
      <p:sp>
        <p:nvSpPr>
          <p:cNvPr id="7" name="object 3"/>
          <p:cNvSpPr txBox="1"/>
          <p:nvPr/>
        </p:nvSpPr>
        <p:spPr>
          <a:xfrm>
            <a:off x="231140" y="4572000"/>
            <a:ext cx="7964170" cy="2031325"/>
          </a:xfrm>
          <a:prstGeom prst="rect">
            <a:avLst/>
          </a:prstGeom>
          <a:ln w="25400">
            <a:solidFill>
              <a:srgbClr val="4A7877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 marL="469900" indent="-457200">
              <a:lnSpc>
                <a:spcPct val="100000"/>
              </a:lnSpc>
              <a:spcBef>
                <a:spcPts val="1200"/>
              </a:spcBef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GB" sz="2800" spc="-10" dirty="0">
                <a:solidFill>
                  <a:srgbClr val="FFFFFF"/>
                </a:solidFill>
                <a:latin typeface="Arial"/>
                <a:cs typeface="Arial"/>
              </a:rPr>
              <a:t>Avoid user profiling</a:t>
            </a:r>
          </a:p>
          <a:p>
            <a:pPr marL="927100" lvl="1" indent="-457200">
              <a:spcBef>
                <a:spcPts val="1200"/>
              </a:spcBef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GB" sz="2800" spc="-10" dirty="0">
                <a:solidFill>
                  <a:srgbClr val="FFFFFF"/>
                </a:solidFill>
                <a:latin typeface="Arial"/>
                <a:cs typeface="Arial"/>
              </a:rPr>
              <a:t>Enable anonymous authentication mechanisms (e.g.,  group signatures)</a:t>
            </a:r>
          </a:p>
          <a:p>
            <a:pPr marL="927100" lvl="1" indent="-457200">
              <a:spcBef>
                <a:spcPts val="1200"/>
              </a:spcBef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endParaRPr lang="en-GB" sz="2800" spc="-10" dirty="0">
              <a:solidFill>
                <a:srgbClr val="FFFFFF"/>
              </a:solidFill>
              <a:latin typeface="Arial"/>
              <a:cs typeface="Arial"/>
            </a:endParaRPr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89025" y="4572000"/>
            <a:ext cx="973265" cy="742950"/>
          </a:xfrm>
          <a:prstGeom prst="rect">
            <a:avLst/>
          </a:prstGeom>
        </p:spPr>
      </p:pic>
      <p:sp>
        <p:nvSpPr>
          <p:cNvPr id="10" name="Slide Number Placeholder 6"/>
          <p:cNvSpPr>
            <a:spLocks noGrp="1"/>
          </p:cNvSpPr>
          <p:nvPr>
            <p:ph type="sldNum" sz="quarter" idx="7"/>
          </p:nvPr>
        </p:nvSpPr>
        <p:spPr>
          <a:xfrm>
            <a:off x="8763000" y="6520279"/>
            <a:ext cx="381000" cy="342900"/>
          </a:xfrm>
        </p:spPr>
        <p:txBody>
          <a:bodyPr/>
          <a:lstStyle/>
          <a:p>
            <a:fld id="{B6F15528-21DE-4FAA-801E-634DDDAF4B2B}" type="slidenum">
              <a:rPr lang="uk-UA" smtClean="0"/>
              <a:pPr/>
              <a:t>9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326744752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25CAEB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1750</TotalTime>
  <Words>1455</Words>
  <Application>Microsoft Office PowerPoint</Application>
  <PresentationFormat>Presentación en pantalla (4:3)</PresentationFormat>
  <Paragraphs>288</Paragraphs>
  <Slides>30</Slides>
  <Notes>30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30</vt:i4>
      </vt:variant>
    </vt:vector>
  </HeadingPairs>
  <TitlesOfParts>
    <vt:vector size="31" baseType="lpstr">
      <vt:lpstr>Office Theme</vt:lpstr>
      <vt:lpstr>Chapter 15: Review of the Main Security Threats and Challenges in Free-Access Public Cloud Storage Servers </vt:lpstr>
      <vt:lpstr>Presentación de PowerPoint</vt:lpstr>
      <vt:lpstr>Presentación de PowerPoint</vt:lpstr>
      <vt:lpstr>Cons</vt:lpstr>
      <vt:lpstr>Balance functionality and security</vt:lpstr>
      <vt:lpstr>Challenges</vt:lpstr>
      <vt:lpstr>Authentication</vt:lpstr>
      <vt:lpstr>Hardening authentication </vt:lpstr>
      <vt:lpstr>Hardening authentication</vt:lpstr>
      <vt:lpstr>Difficulties to achieve robust authentication</vt:lpstr>
      <vt:lpstr>Challenges</vt:lpstr>
      <vt:lpstr>Information encryption</vt:lpstr>
      <vt:lpstr>Limitations in the application of data encryption policies</vt:lpstr>
      <vt:lpstr>Challenges</vt:lpstr>
      <vt:lpstr>Inappropriate modifications of assets </vt:lpstr>
      <vt:lpstr>Challenges</vt:lpstr>
      <vt:lpstr>Availability  </vt:lpstr>
      <vt:lpstr>Challenges</vt:lpstr>
      <vt:lpstr>Data location </vt:lpstr>
      <vt:lpstr>Challenges</vt:lpstr>
      <vt:lpstr>Data deduplication</vt:lpstr>
      <vt:lpstr>Challenges</vt:lpstr>
      <vt:lpstr>Version control of encrypted data</vt:lpstr>
      <vt:lpstr>Challenges</vt:lpstr>
      <vt:lpstr>Assured deletion of data</vt:lpstr>
      <vt:lpstr>Challenges</vt:lpstr>
      <vt:lpstr>API’s validation</vt:lpstr>
      <vt:lpstr>Challenges</vt:lpstr>
      <vt:lpstr>Usable security solutions</vt:lpstr>
      <vt:lpstr>Conclusions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Analogs and simulations</dc:title>
  <dc:creator>arnauld nicogossian</dc:creator>
  <cp:lastModifiedBy>Luis Hernández Encinas</cp:lastModifiedBy>
  <cp:revision>160</cp:revision>
  <dcterms:created xsi:type="dcterms:W3CDTF">2017-08-17T13:30:46Z</dcterms:created>
  <dcterms:modified xsi:type="dcterms:W3CDTF">2017-09-25T06:54:26Z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2016-07-25T00:00:00Z</vt:filetime>
  </property>
  <property fmtid="{D5CDD505-2E9C-101B-9397-08002B2CF9AE}" pid="3" name="LastSaved">
    <vt:filetime>2017-08-17T00:00:00Z</vt:filetime>
  </property>
</Properties>
</file>