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37" r:id="rId2"/>
    <p:sldId id="361" r:id="rId3"/>
    <p:sldId id="259" r:id="rId4"/>
    <p:sldId id="338" r:id="rId5"/>
    <p:sldId id="340" r:id="rId6"/>
    <p:sldId id="262" r:id="rId7"/>
    <p:sldId id="339" r:id="rId8"/>
    <p:sldId id="341" r:id="rId9"/>
    <p:sldId id="343" r:id="rId10"/>
    <p:sldId id="345" r:id="rId11"/>
    <p:sldId id="342" r:id="rId12"/>
    <p:sldId id="346" r:id="rId13"/>
    <p:sldId id="347" r:id="rId14"/>
    <p:sldId id="348" r:id="rId15"/>
    <p:sldId id="349" r:id="rId16"/>
    <p:sldId id="352" r:id="rId17"/>
    <p:sldId id="353" r:id="rId18"/>
    <p:sldId id="354" r:id="rId19"/>
    <p:sldId id="355" r:id="rId20"/>
    <p:sldId id="356" r:id="rId21"/>
    <p:sldId id="357" r:id="rId22"/>
    <p:sldId id="351" r:id="rId23"/>
    <p:sldId id="358" r:id="rId24"/>
    <p:sldId id="359" r:id="rId25"/>
    <p:sldId id="360" r:id="rId2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99"/>
  </p:normalViewPr>
  <p:slideViewPr>
    <p:cSldViewPr>
      <p:cViewPr>
        <p:scale>
          <a:sx n="100" d="100"/>
          <a:sy n="100" d="100"/>
        </p:scale>
        <p:origin x="2504" y="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9/21/17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9/21/17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9/21/17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9/21/17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9/21/17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9/21/17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47219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16: Secure Elliptic Curves in Cryptography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59080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6" name="TextBox 6"/>
          <p:cNvSpPr txBox="1"/>
          <p:nvPr/>
        </p:nvSpPr>
        <p:spPr>
          <a:xfrm>
            <a:off x="7620" y="15240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Víctor </a:t>
            </a:r>
            <a:r>
              <a:rPr lang="es-ES" sz="2000" dirty="0">
                <a:solidFill>
                  <a:schemeClr val="bg1"/>
                </a:solidFill>
              </a:rPr>
              <a:t>Gayoso </a:t>
            </a:r>
            <a:r>
              <a:rPr lang="es-ES" sz="2000" dirty="0" smtClean="0">
                <a:solidFill>
                  <a:schemeClr val="bg1"/>
                </a:solidFill>
              </a:rPr>
              <a:t>Martínez</a:t>
            </a:r>
            <a:r>
              <a:rPr lang="es-ES" sz="2000" baseline="30000" dirty="0" smtClean="0">
                <a:solidFill>
                  <a:schemeClr val="bg1"/>
                </a:solidFill>
              </a:rPr>
              <a:t>1</a:t>
            </a:r>
            <a:r>
              <a:rPr lang="es-ES" sz="2000" dirty="0" smtClean="0">
                <a:solidFill>
                  <a:schemeClr val="bg1"/>
                </a:solidFill>
              </a:rPr>
              <a:t>, Lorena </a:t>
            </a:r>
            <a:r>
              <a:rPr lang="es-ES" sz="2000" dirty="0">
                <a:solidFill>
                  <a:schemeClr val="bg1"/>
                </a:solidFill>
              </a:rPr>
              <a:t>González </a:t>
            </a:r>
            <a:r>
              <a:rPr lang="es-ES" sz="2000" dirty="0" smtClean="0">
                <a:solidFill>
                  <a:schemeClr val="bg1"/>
                </a:solidFill>
              </a:rPr>
              <a:t>Manzano</a:t>
            </a:r>
            <a:r>
              <a:rPr lang="es-ES" sz="2000" baseline="30000" dirty="0" smtClean="0">
                <a:solidFill>
                  <a:schemeClr val="bg1"/>
                </a:solidFill>
              </a:rPr>
              <a:t>2</a:t>
            </a:r>
            <a:r>
              <a:rPr lang="es-ES" sz="2000" dirty="0" smtClean="0">
                <a:solidFill>
                  <a:schemeClr val="bg1"/>
                </a:solidFill>
              </a:rPr>
              <a:t>, </a:t>
            </a:r>
            <a:r>
              <a:rPr lang="es-ES" sz="2000" dirty="0">
                <a:solidFill>
                  <a:schemeClr val="bg1"/>
                </a:solidFill>
              </a:rPr>
              <a:t>and </a:t>
            </a:r>
            <a:r>
              <a:rPr lang="es-ES" sz="2000" dirty="0" smtClean="0">
                <a:solidFill>
                  <a:schemeClr val="bg1"/>
                </a:solidFill>
              </a:rPr>
              <a:t>Agustín </a:t>
            </a:r>
            <a:r>
              <a:rPr lang="es-ES" sz="2000" dirty="0">
                <a:solidFill>
                  <a:schemeClr val="bg1"/>
                </a:solidFill>
              </a:rPr>
              <a:t>Martín </a:t>
            </a:r>
            <a:r>
              <a:rPr lang="es-ES" sz="2000" dirty="0" smtClean="0">
                <a:solidFill>
                  <a:schemeClr val="bg1"/>
                </a:solidFill>
              </a:rPr>
              <a:t>Muñoz</a:t>
            </a:r>
            <a:r>
              <a:rPr lang="es-ES" sz="2000" baseline="30000" dirty="0">
                <a:solidFill>
                  <a:schemeClr val="bg1"/>
                </a:solidFill>
              </a:rPr>
              <a:t>1</a:t>
            </a:r>
            <a:endParaRPr lang="es-E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Consejo Superior de </a:t>
            </a:r>
            <a:r>
              <a:rPr lang="en-US" dirty="0" err="1" smtClean="0">
                <a:solidFill>
                  <a:schemeClr val="bg1"/>
                </a:solidFill>
              </a:rPr>
              <a:t>Investigaciones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Científicas</a:t>
            </a:r>
            <a:r>
              <a:rPr lang="en-US" dirty="0" smtClean="0">
                <a:solidFill>
                  <a:schemeClr val="bg1"/>
                </a:solidFill>
              </a:rPr>
              <a:t>, Madrid, Spain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Carlos </a:t>
            </a:r>
            <a:r>
              <a:rPr lang="en-US" dirty="0">
                <a:solidFill>
                  <a:schemeClr val="bg1"/>
                </a:solidFill>
              </a:rPr>
              <a:t>III University of Madrid, Madrid, </a:t>
            </a:r>
            <a:r>
              <a:rPr lang="en-US" dirty="0" smtClean="0">
                <a:solidFill>
                  <a:schemeClr val="bg1"/>
                </a:solidFill>
              </a:rPr>
              <a:t>Spain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0" y="5587372"/>
            <a:ext cx="9144000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Levent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</a:t>
            </a:r>
            <a:r>
              <a:rPr lang="en-US" sz="1600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8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29181"/>
            <a:ext cx="9144000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Short </a:t>
            </a:r>
            <a:r>
              <a:rPr lang="en-GB" b="1" spc="-20" dirty="0" err="1" smtClean="0">
                <a:solidFill>
                  <a:srgbClr val="FF0000"/>
                </a:solidFill>
              </a:rPr>
              <a:t>Weierstrass</a:t>
            </a:r>
            <a:r>
              <a:rPr lang="en-GB" b="1" spc="-20" dirty="0" smtClean="0">
                <a:solidFill>
                  <a:srgbClr val="FF0000"/>
                </a:solidFill>
              </a:rPr>
              <a:t> Curves: Sum of Points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521320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s-ES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s-E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s-E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s-ES" i="1">
                        <a:latin typeface="Cambria Math"/>
                      </a:rPr>
                      <m:t>) </m:t>
                    </m:r>
                  </m:oMath>
                </a14:m>
                <a:r>
                  <a:rPr lang="en-US" dirty="0" smtClean="0"/>
                  <a:t>are </a:t>
                </a:r>
                <a:r>
                  <a:rPr lang="en-US" dirty="0"/>
                  <a:t>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altLang="es-ES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  <a:sym typeface="Symbol" pitchFamily="18" charset="2"/>
                      </a:rPr>
                      <m:t></m:t>
                    </m:r>
                    <m:r>
                      <a:rPr lang="es-ES" i="1" smtClean="0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/>
                  <a:t> </a:t>
                </a:r>
                <a14:m>
                  <m:oMath xmlns:m="http://schemas.openxmlformats.org/officeDocument/2006/math">
                    <m:r>
                      <a:rPr lang="es-ES" i="1" smtClean="0">
                        <a:solidFill>
                          <a:schemeClr val="bg1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has these </a:t>
                </a:r>
                <a:r>
                  <a:rPr lang="en-US" dirty="0" smtClean="0"/>
                  <a:t>coordinates: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(2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)(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endParaRPr lang="en-US" sz="1600" dirty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GB" altLang="es-ES" sz="28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the coordinates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i="1" smtClean="0">
                        <a:solidFill>
                          <a:schemeClr val="bg1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/>
                  <a:t>are:</a:t>
                </a:r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  <m:sSub>
                            <m:sSubPr>
                              <m:ctrlPr>
                                <a:rPr lang="es-ES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baseline="30000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s-ES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s-E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  <m:r>
                            <a:rPr lang="es-E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(</m:t>
                          </m:r>
                          <m:r>
                            <a:rPr lang="es-ES" i="1">
                              <a:latin typeface="Cambria Math"/>
                            </a:rPr>
                            <m:t>3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i="1" baseline="30000">
                              <a:latin typeface="Cambria Math"/>
                            </a:rPr>
                            <m:t>2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(3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i="1" baseline="3000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s-E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s-E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(2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521320"/>
              </a:xfrm>
              <a:blipFill rotWithShape="1">
                <a:blip r:embed="rId2"/>
                <a:stretch>
                  <a:fillRect l="-2256" t="-1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2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>
                <a:solidFill>
                  <a:srgbClr val="FF0000"/>
                </a:solidFill>
              </a:rPr>
              <a:t>Edwards </a:t>
            </a:r>
            <a:r>
              <a:rPr lang="en-GB" b="1" spc="-20" dirty="0" smtClean="0">
                <a:solidFill>
                  <a:srgbClr val="FF0000"/>
                </a:solidFill>
              </a:rPr>
              <a:t>Curves</a:t>
            </a:r>
            <a:endParaRPr lang="en-GB" b="1" spc="-2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28600" y="1190237"/>
                <a:ext cx="8915400" cy="5469767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s-ES" altLang="es-ES" sz="2400" b="1" dirty="0" smtClean="0"/>
                  <a:t>E</a:t>
                </a:r>
                <a:r>
                  <a:rPr lang="en-US" b="1" dirty="0" err="1" smtClean="0"/>
                  <a:t>dwards</a:t>
                </a:r>
                <a:r>
                  <a:rPr lang="en-US" b="1" dirty="0" smtClean="0"/>
                  <a:t> </a:t>
                </a:r>
                <a:r>
                  <a:rPr lang="en-US" b="1" dirty="0"/>
                  <a:t>curves </a:t>
                </a:r>
                <a:r>
                  <a:rPr lang="en-US" dirty="0" smtClean="0"/>
                  <a:t>were </a:t>
                </a:r>
                <a:r>
                  <a:rPr lang="en-US" dirty="0"/>
                  <a:t>introduced in 2007 and are </a:t>
                </a:r>
                <a:r>
                  <a:rPr lang="en-US" dirty="0" smtClean="0"/>
                  <a:t>defined according </a:t>
                </a:r>
                <a:r>
                  <a:rPr lang="en-US" dirty="0"/>
                  <a:t>to the equation </a:t>
                </a:r>
                <a:endParaRPr lang="en-US" dirty="0" smtClean="0"/>
              </a:p>
              <a:p>
                <a:pPr marL="12701" marR="855980" algn="ctr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+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s-E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/>
                          </a:rPr>
                          <m:t>1+</m:t>
                        </m:r>
                        <m:r>
                          <a:rPr lang="es-ES" b="0" i="1" smtClean="0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s-ES" b="0" dirty="0" smtClean="0"/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:r>
                  <a:rPr lang="en-US" dirty="0"/>
                  <a:t>	</a:t>
                </a: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𝑐𝑑</m:t>
                    </m:r>
                    <m:d>
                      <m:d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/>
                          </a:rPr>
                          <m:t>1−</m:t>
                        </m:r>
                        <m:r>
                          <a:rPr lang="es-ES" b="0" i="1" smtClean="0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s-ES" b="0" i="1" smtClean="0">
                        <a:latin typeface="Cambria Math"/>
                      </a:rPr>
                      <m:t>≠0 </m:t>
                    </m:r>
                    <m:d>
                      <m:d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/>
                          </a:rPr>
                          <m:t>𝑚𝑜𝑑</m:t>
                        </m:r>
                        <m:r>
                          <a:rPr lang="es-ES" b="0" i="1" smtClean="0">
                            <a:latin typeface="Cambria Math"/>
                          </a:rPr>
                          <m:t> </m:t>
                        </m:r>
                        <m:r>
                          <a:rPr lang="es-ES" b="0" i="1" smtClean="0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dirty="0" smtClean="0"/>
                  <a:t>. </a:t>
                </a:r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:endParaRPr lang="en-US" sz="10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An </a:t>
                </a:r>
                <a:r>
                  <a:rPr lang="en-US" dirty="0"/>
                  <a:t>Edwards curve is said to be </a:t>
                </a:r>
                <a:r>
                  <a:rPr lang="en-US" b="1" dirty="0"/>
                  <a:t>complete</a:t>
                </a:r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𝑑</m:t>
                    </m:r>
                    <m:r>
                      <a:rPr lang="es-E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is </a:t>
                </a:r>
                <a:r>
                  <a:rPr lang="en-US" dirty="0"/>
                  <a:t>not a </a:t>
                </a:r>
                <a:r>
                  <a:rPr lang="en-US" dirty="0" smtClean="0"/>
                  <a:t>quadratic </a:t>
                </a:r>
                <a:r>
                  <a:rPr lang="en-GB" dirty="0" smtClean="0"/>
                  <a:t>residue modulo</a:t>
                </a:r>
                <a14:m>
                  <m:oMath xmlns:m="http://schemas.openxmlformats.org/officeDocument/2006/math">
                    <m:r>
                      <a:rPr lang="es-ES" b="0" i="0" smtClean="0">
                        <a:latin typeface="Cambria Math"/>
                      </a:rPr>
                      <m:t> </m:t>
                    </m:r>
                    <m:r>
                      <a:rPr lang="es-E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GB" sz="10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The </a:t>
                </a:r>
                <a:r>
                  <a:rPr lang="en-US" b="1" dirty="0"/>
                  <a:t>identity element </a:t>
                </a:r>
                <a:r>
                  <a:rPr lang="en-US" dirty="0"/>
                  <a:t>in Edwards curves is the point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(0,</m:t>
                    </m:r>
                    <m:r>
                      <a:rPr lang="es-ES" b="0" i="1" smtClean="0">
                        <a:latin typeface="Cambria Math"/>
                      </a:rPr>
                      <m:t>𝑐</m:t>
                    </m:r>
                    <m:r>
                      <a:rPr lang="es-E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. </a:t>
                </a:r>
                <a:endParaRPr lang="en-US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US" sz="10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The result </a:t>
                </a:r>
                <a:r>
                  <a:rPr lang="en-US" dirty="0"/>
                  <a:t>of adding any two points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 is the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</a:t>
                </a:r>
                <a:r>
                  <a:rPr lang="en-GB" dirty="0" smtClean="0"/>
                  <a:t>with the following coordinates: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GB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s-ES" b="0" i="1" smtClean="0">
                            <a:latin typeface="Cambria Math"/>
                          </a:rPr>
                          <m:t>𝑐</m:t>
                        </m:r>
                        <m:r>
                          <a:rPr lang="es-ES" b="0" i="1" smtClean="0">
                            <a:latin typeface="Cambria Math"/>
                          </a:rPr>
                          <m:t>(1+</m:t>
                        </m:r>
                        <m:r>
                          <a:rPr lang="es-ES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 smtClean="0"/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i="1">
                                <a:latin typeface="Cambria Math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s-E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s-E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s-E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s-E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s-E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sub>
                            <m:r>
                              <a:rPr lang="es-E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s-ES" i="1">
                            <a:latin typeface="Cambria Math"/>
                          </a:rPr>
                          <m:t>𝑐</m:t>
                        </m:r>
                        <m:r>
                          <a:rPr lang="es-ES" i="1">
                            <a:latin typeface="Cambria Math"/>
                          </a:rPr>
                          <m:t>(1−</m:t>
                        </m:r>
                        <m:r>
                          <a:rPr lang="es-ES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s-E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E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s-E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E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E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s-ES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0" y="1190237"/>
                <a:ext cx="8915400" cy="5469767"/>
              </a:xfrm>
              <a:blipFill rotWithShape="1">
                <a:blip r:embed="rId2"/>
                <a:stretch>
                  <a:fillRect l="-1984" t="-17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118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Montgomery Curves</a:t>
            </a:r>
            <a:endParaRPr lang="en-GB" b="1" spc="-2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1000" y="1190236"/>
                <a:ext cx="9067800" cy="5296450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b="1" dirty="0" smtClean="0"/>
                  <a:t>Montgomery curves </a:t>
                </a:r>
                <a:r>
                  <a:rPr lang="en-US" dirty="0" smtClean="0"/>
                  <a:t>conform to the equation </a:t>
                </a:r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𝐵</m:t>
                      </m:r>
                      <m:sSup>
                        <m:sSup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s-ES" b="0" i="1" smtClean="0">
                          <a:latin typeface="Cambria Math"/>
                        </a:rPr>
                        <m:t>+</m:t>
                      </m:r>
                      <m:r>
                        <a:rPr lang="es-ES" b="0" i="1" smtClean="0"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/>
                        </a:rPr>
                        <m:t>+</m:t>
                      </m:r>
                      <m:r>
                        <a:rPr lang="es-E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 smtClean="0"/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:r>
                  <a:rPr lang="en-US" dirty="0" smtClean="0"/>
                  <a:t>	where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𝐵</m:t>
                    </m:r>
                    <m:d>
                      <m:d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ES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ES" b="0" i="1" smtClean="0">
                            <a:latin typeface="Cambria Math"/>
                          </a:rPr>
                          <m:t>+4</m:t>
                        </m:r>
                      </m:e>
                    </m:d>
                    <m:r>
                      <a:rPr lang="es-ES" b="0" i="1" smtClean="0">
                        <a:latin typeface="Cambria Math"/>
                        <a:ea typeface="Cambria Math"/>
                      </a:rPr>
                      <m:t>≠0 </m:t>
                    </m:r>
                  </m:oMath>
                </a14:m>
                <a:r>
                  <a:rPr lang="en-US" dirty="0" smtClean="0"/>
                  <a:t>(mod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).</a:t>
                </a:r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:endParaRPr lang="en-US" sz="10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As </a:t>
                </a:r>
                <a:r>
                  <a:rPr lang="en-US" dirty="0"/>
                  <a:t>in the case of </a:t>
                </a:r>
                <a:r>
                  <a:rPr lang="en-US" dirty="0" err="1"/>
                  <a:t>Weierstrass</a:t>
                </a:r>
                <a:r>
                  <a:rPr lang="en-US" dirty="0"/>
                  <a:t> curves, the identity element </a:t>
                </a:r>
                <a:r>
                  <a:rPr lang="en-US" dirty="0" smtClean="0"/>
                  <a:t>in Montgomery </a:t>
                </a:r>
                <a:r>
                  <a:rPr lang="en-US" dirty="0"/>
                  <a:t>curves is the point at </a:t>
                </a:r>
                <a:r>
                  <a:rPr lang="en-US" dirty="0" smtClean="0"/>
                  <a:t>infinity. 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US" sz="10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The </a:t>
                </a:r>
                <a:r>
                  <a:rPr lang="en-US" dirty="0"/>
                  <a:t>addition </a:t>
                </a:r>
                <a:r>
                  <a:rPr lang="en-US" dirty="0" smtClean="0"/>
                  <a:t>of two </a:t>
                </a:r>
                <a:r>
                  <a:rPr lang="en-US" dirty="0"/>
                  <a:t>points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is the </a:t>
                </a:r>
                <a:r>
                  <a:rPr lang="en-US" dirty="0" smtClean="0"/>
                  <a:t>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 smtClean="0"/>
                  <a:t>with the following coordinates: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US" sz="1400" dirty="0" smtClean="0"/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s-E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/>
                            </a:rPr>
                            <m:t>𝐵</m:t>
                          </m:r>
                          <m:sSup>
                            <m:sSup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sz="24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sz="24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sz="2400" b="0" i="1" smtClean="0">
                          <a:latin typeface="Cambria Math"/>
                        </a:rPr>
                        <m:t>−</m:t>
                      </m:r>
                      <m:r>
                        <a:rPr lang="es-ES" sz="2400" b="0" i="1" smtClean="0">
                          <a:latin typeface="Cambria Math"/>
                        </a:rPr>
                        <m:t>𝐴</m:t>
                      </m:r>
                      <m:r>
                        <a:rPr lang="es-E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 smtClean="0"/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:endParaRPr lang="en-US" sz="2400" dirty="0" smtClean="0"/>
              </a:p>
              <a:p>
                <a:pPr marL="12701" marR="855980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s-ES" sz="2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/>
                            </a:rPr>
                            <m:t>(2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sz="2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sz="2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s-ES" sz="24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s-ES" sz="2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sz="24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ES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ES" sz="2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/>
                            </a:rPr>
                            <m:t>𝐵</m:t>
                          </m:r>
                          <m:sSup>
                            <m:sSup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sz="24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sz="24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sz="24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24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1000" y="1190236"/>
                <a:ext cx="9067800" cy="5296450"/>
              </a:xfrm>
              <a:blipFill rotWithShape="1">
                <a:blip r:embed="rId2"/>
                <a:stretch>
                  <a:fillRect l="-1950" t="-18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5503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>
                <a:solidFill>
                  <a:srgbClr val="FF0000"/>
                </a:solidFill>
              </a:rPr>
              <a:t>Montgomery </a:t>
            </a:r>
            <a:r>
              <a:rPr lang="en-GB" b="1" spc="-20" dirty="0" smtClean="0">
                <a:solidFill>
                  <a:srgbClr val="FF0000"/>
                </a:solidFill>
              </a:rPr>
              <a:t>Curves: Doubling Points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989060" cy="4955203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Unlike Edwards curves, when working with Montgomery curves it </a:t>
                </a:r>
                <a:r>
                  <a:rPr lang="en-US" dirty="0"/>
                  <a:t>is necessary to use </a:t>
                </a:r>
                <a:r>
                  <a:rPr lang="en-US" dirty="0" smtClean="0"/>
                  <a:t>different </a:t>
                </a:r>
                <a:r>
                  <a:rPr lang="en-US" dirty="0"/>
                  <a:t>equations for the </a:t>
                </a:r>
                <a:r>
                  <a:rPr lang="en-US" dirty="0" smtClean="0"/>
                  <a:t>doubling operation</a:t>
                </a:r>
                <a:r>
                  <a:rPr lang="en-US" dirty="0"/>
                  <a:t>, so in this case the coordinates of the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=2·</m:t>
                    </m:r>
                    <m:sSub>
                      <m:sSubPr>
                        <m:ctrlPr>
                          <a:rPr lang="es-ES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dirty="0"/>
                  <a:t>can be computed as follows</a:t>
                </a:r>
                <a:r>
                  <a:rPr lang="en-US" dirty="0" smtClean="0"/>
                  <a:t>:</a:t>
                </a:r>
              </a:p>
              <a:p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𝐵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3</m:t>
                                  </m:r>
                                  <m:sSubSup>
                                    <m:sSubSup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+2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𝐵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r>
                        <a:rPr lang="es-ES" b="0" i="1" smtClean="0">
                          <a:latin typeface="Cambria Math"/>
                        </a:rPr>
                        <m:t>𝐴</m:t>
                      </m:r>
                      <m:r>
                        <a:rPr lang="es-ES" b="0" i="1" smtClean="0">
                          <a:latin typeface="Cambria Math"/>
                        </a:rPr>
                        <m:t>−2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(3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)(3</m:t>
                          </m:r>
                          <m:sSubSup>
                            <m:sSub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s-ES" b="0" i="1" smtClean="0">
                              <a:latin typeface="Cambria Math"/>
                            </a:rPr>
                            <m:t>+2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𝐴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+1)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𝐵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𝐵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3</m:t>
                                  </m:r>
                                  <m:sSubSup>
                                    <m:sSubSup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+2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𝐴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𝐵</m:t>
                                  </m:r>
                                  <m:sSub>
                                    <m:sSubPr>
                                      <m:ctrlPr>
                                        <a:rPr lang="es-E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989060" cy="4955203"/>
              </a:xfrm>
              <a:blipFill rotWithShape="1">
                <a:blip r:embed="rId2"/>
                <a:stretch>
                  <a:fillRect l="-1966" t="-19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82249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>
                <a:solidFill>
                  <a:srgbClr val="FF0000"/>
                </a:solidFill>
              </a:rPr>
              <a:t>Transforming </a:t>
            </a:r>
            <a:r>
              <a:rPr lang="en-GB" b="1" spc="-20" dirty="0" smtClean="0">
                <a:solidFill>
                  <a:srgbClr val="FF0000"/>
                </a:solidFill>
              </a:rPr>
              <a:t>Formulas: E to M</a:t>
            </a:r>
            <a:endParaRPr lang="en-GB" b="1" spc="-2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146665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In order to transform an Edwards elliptic curve into a Montgomery </a:t>
                </a:r>
                <a:r>
                  <a:rPr lang="en-US" dirty="0"/>
                  <a:t>elliptic curve, it is necessary to use the </a:t>
                </a:r>
                <a:r>
                  <a:rPr lang="en-US" dirty="0" smtClean="0"/>
                  <a:t>following </a:t>
                </a:r>
                <a:r>
                  <a:rPr lang="en-GB" dirty="0" smtClean="0"/>
                  <a:t>equivalence </a:t>
                </a:r>
                <a:r>
                  <a:rPr lang="en-GB" dirty="0"/>
                  <a:t>formulas</a:t>
                </a:r>
                <a:r>
                  <a:rPr lang="en-GB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𝐴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</a:rPr>
                        <m:t>𝐵</m:t>
                      </m:r>
                      <m:r>
                        <a:rPr lang="es-ES" b="0" i="1" smtClean="0">
                          <a:latin typeface="Cambria Math"/>
                        </a:rPr>
                        <m:t>−2,          </m:t>
                      </m:r>
                      <m:r>
                        <a:rPr lang="es-ES" b="0" i="1" smtClean="0">
                          <a:latin typeface="Cambria Math"/>
                        </a:rPr>
                        <m:t>𝐵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In </a:t>
                </a:r>
                <a:r>
                  <a:rPr lang="en-US" dirty="0"/>
                  <a:t>this way, a curve point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which belongs to </a:t>
                </a:r>
                <a:r>
                  <a:rPr lang="en-US" dirty="0" smtClean="0"/>
                  <a:t>an Edwards </a:t>
                </a:r>
                <a:r>
                  <a:rPr lang="en-US" dirty="0"/>
                  <a:t>curve can be converted to a point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of </a:t>
                </a:r>
                <a:r>
                  <a:rPr lang="en-US" dirty="0" smtClean="0"/>
                  <a:t>the associated </a:t>
                </a:r>
                <a:r>
                  <a:rPr lang="en-US" dirty="0"/>
                  <a:t>Montgomery </a:t>
                </a:r>
                <a:r>
                  <a:rPr lang="en-US" dirty="0" smtClean="0"/>
                  <a:t>curve by using the following equations:</a:t>
                </a: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𝐸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b="0" i="1" smtClean="0">
                          <a:latin typeface="Cambria Math"/>
                        </a:rPr>
                        <m:t>          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</a:rPr>
                        <m:t>𝑐</m:t>
                      </m:r>
                      <m:f>
                        <m:fPr>
                          <m:ctrlPr>
                            <a:rPr lang="es-ES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𝐸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146665"/>
              </a:xfrm>
              <a:blipFill rotWithShape="1">
                <a:blip r:embed="rId2"/>
                <a:stretch>
                  <a:fillRect l="-2111" t="-1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96856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>
                <a:solidFill>
                  <a:srgbClr val="FF0000"/>
                </a:solidFill>
              </a:rPr>
              <a:t>Transforming </a:t>
            </a:r>
            <a:r>
              <a:rPr lang="en-GB" b="1" spc="-20" dirty="0" smtClean="0">
                <a:solidFill>
                  <a:srgbClr val="FF0000"/>
                </a:solidFill>
              </a:rPr>
              <a:t>Formulas: M to W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414687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Besides, in order to transform a Montgomery elliptic curve into the </a:t>
                </a:r>
                <a:r>
                  <a:rPr lang="en-US" dirty="0"/>
                  <a:t>short </a:t>
                </a:r>
                <a:r>
                  <a:rPr lang="en-US" dirty="0" err="1"/>
                  <a:t>Weierstrass</a:t>
                </a:r>
                <a:r>
                  <a:rPr lang="en-US" dirty="0"/>
                  <a:t> form, it is necessary to use the </a:t>
                </a:r>
                <a:r>
                  <a:rPr lang="en-US" dirty="0" smtClean="0"/>
                  <a:t>following </a:t>
                </a:r>
                <a:r>
                  <a:rPr lang="en-GB" dirty="0" smtClean="0"/>
                  <a:t>equivalences: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𝑎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3−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         </m:t>
                      </m:r>
                      <m:r>
                        <a:rPr lang="es-ES" b="0" i="1" smtClean="0">
                          <a:latin typeface="Cambria Math"/>
                        </a:rPr>
                        <m:t>𝑏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/>
                            </a:rPr>
                            <m:t>−9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27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In </a:t>
                </a:r>
                <a:r>
                  <a:rPr lang="en-US" dirty="0"/>
                  <a:t>this </a:t>
                </a:r>
                <a:r>
                  <a:rPr lang="en-US" dirty="0" smtClean="0"/>
                  <a:t>specific </a:t>
                </a:r>
                <a:r>
                  <a:rPr lang="en-US" dirty="0"/>
                  <a:t>case, a curve point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belonging to </a:t>
                </a:r>
                <a:r>
                  <a:rPr lang="en-US" dirty="0" smtClean="0"/>
                  <a:t>a Montgomery </a:t>
                </a:r>
                <a:r>
                  <a:rPr lang="en-US" dirty="0"/>
                  <a:t>curve can be converted to a point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of </a:t>
                </a:r>
                <a:r>
                  <a:rPr lang="en-US" dirty="0" smtClean="0"/>
                  <a:t>the associated </a:t>
                </a:r>
                <a:r>
                  <a:rPr lang="en-US" dirty="0"/>
                  <a:t>short </a:t>
                </a:r>
                <a:r>
                  <a:rPr lang="en-US" dirty="0" err="1"/>
                  <a:t>Weierstrass</a:t>
                </a:r>
                <a:r>
                  <a:rPr lang="en-US" dirty="0"/>
                  <a:t> </a:t>
                </a:r>
                <a:r>
                  <a:rPr lang="en-US" dirty="0" smtClean="0"/>
                  <a:t>curve. The transforming equations are: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𝑊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          </m:t>
                      </m:r>
                      <m:sSub>
                        <m:sSubPr>
                          <m:ctrlPr>
                            <a:rPr 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𝑊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414687"/>
              </a:xfrm>
              <a:blipFill rotWithShape="1">
                <a:blip r:embed="rId2"/>
                <a:stretch>
                  <a:fillRect l="-2111"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9524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Standards for ECC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836660" cy="4401205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Even </a:t>
            </a:r>
            <a:r>
              <a:rPr lang="en-US" dirty="0"/>
              <a:t>though elliptic curve cryptographic </a:t>
            </a:r>
            <a:r>
              <a:rPr lang="en-US" dirty="0" smtClean="0"/>
              <a:t>protocols </a:t>
            </a:r>
            <a:r>
              <a:rPr lang="en-US" dirty="0"/>
              <a:t>are well defined in </a:t>
            </a:r>
            <a:r>
              <a:rPr lang="en-US" dirty="0" smtClean="0"/>
              <a:t>standards from ANSI, IEEE, ISO/IEC, </a:t>
            </a:r>
            <a:r>
              <a:rPr lang="en-US" dirty="0"/>
              <a:t>NIST </a:t>
            </a:r>
            <a:r>
              <a:rPr lang="en-US" dirty="0" smtClean="0"/>
              <a:t>and </a:t>
            </a:r>
            <a:r>
              <a:rPr lang="en-US" dirty="0"/>
              <a:t>other </a:t>
            </a:r>
            <a:r>
              <a:rPr lang="en-GB" dirty="0" smtClean="0"/>
              <a:t>organisations</a:t>
            </a:r>
            <a:r>
              <a:rPr lang="en-US" dirty="0" smtClean="0"/>
              <a:t>, it </a:t>
            </a:r>
            <a:r>
              <a:rPr lang="en-US" dirty="0"/>
              <a:t>is usually the case that the elliptic curve parameters that are necessary </a:t>
            </a:r>
            <a:r>
              <a:rPr lang="en-US" dirty="0" smtClean="0"/>
              <a:t>to operate </a:t>
            </a:r>
            <a:r>
              <a:rPr lang="en-US" dirty="0"/>
              <a:t>those protocols are offered to the reader without a complete and </a:t>
            </a:r>
            <a:r>
              <a:rPr lang="en-US" dirty="0" smtClean="0"/>
              <a:t>verifiable </a:t>
            </a:r>
            <a:r>
              <a:rPr lang="en-GB" dirty="0" smtClean="0"/>
              <a:t>pseudo-random generation </a:t>
            </a:r>
            <a:r>
              <a:rPr lang="en-GB" dirty="0"/>
              <a:t>process</a:t>
            </a:r>
            <a:r>
              <a:rPr lang="en-GB" dirty="0" smtClean="0"/>
              <a:t>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GB" dirty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GB" dirty="0" smtClean="0"/>
              <a:t>Some examples are ANSI X9.63, IEEE 1363, ISO/IEC 18033-2 and the NSA Suite B Cryptography. 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0509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Standards: Limitations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201424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Some </a:t>
            </a:r>
            <a:r>
              <a:rPr lang="en-US" dirty="0"/>
              <a:t>of the most </a:t>
            </a:r>
            <a:r>
              <a:rPr lang="en-US" dirty="0" smtClean="0"/>
              <a:t>important limitations </a:t>
            </a:r>
            <a:r>
              <a:rPr lang="en-US" dirty="0"/>
              <a:t>detected across the main cryptographic </a:t>
            </a:r>
            <a:r>
              <a:rPr lang="en-US" dirty="0" smtClean="0"/>
              <a:t>standards regarding </a:t>
            </a:r>
            <a:r>
              <a:rPr lang="en-US" dirty="0"/>
              <a:t>the processes for generating elliptic curves </a:t>
            </a:r>
            <a:r>
              <a:rPr lang="en-US" dirty="0" smtClean="0"/>
              <a:t>suitable for </a:t>
            </a:r>
            <a:r>
              <a:rPr lang="en-US" dirty="0"/>
              <a:t>cryptography are the </a:t>
            </a:r>
            <a:r>
              <a:rPr lang="en-US" dirty="0" smtClean="0"/>
              <a:t>following: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seeds used to generate the curve 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are </a:t>
            </a:r>
            <a:r>
              <a:rPr lang="en-GB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typically </a:t>
            </a:r>
            <a:r>
              <a:rPr lang="en-GB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chosen </a:t>
            </a:r>
            <a:r>
              <a:rPr lang="en-GB" sz="2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en-GB" sz="2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</a:t>
            </a:r>
            <a:r>
              <a:rPr lang="en-GB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primes that define the underlying prime fields 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form aimed to facilitate efficient 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implementations.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specified parameters do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cover in all the 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cases key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lengths 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suited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security levels 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</a:t>
            </a:r>
            <a:r>
              <a:rPr lang="en-GB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nowadays</a:t>
            </a:r>
            <a:r>
              <a:rPr lang="en-GB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060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err="1" smtClean="0">
                <a:solidFill>
                  <a:srgbClr val="FF0000"/>
                </a:solidFill>
              </a:rPr>
              <a:t>Brainpool</a:t>
            </a:r>
            <a:r>
              <a:rPr lang="en-GB" b="1" spc="-20" dirty="0" smtClean="0">
                <a:solidFill>
                  <a:srgbClr val="FF0000"/>
                </a:solidFill>
              </a:rPr>
              <a:t> (I)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760460" cy="5601533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In </a:t>
            </a:r>
            <a:r>
              <a:rPr lang="en-US" dirty="0"/>
              <a:t>this scenario, a European consortium of companies and government </a:t>
            </a:r>
            <a:r>
              <a:rPr lang="en-US" dirty="0" smtClean="0"/>
              <a:t>agencies </a:t>
            </a:r>
            <a:r>
              <a:rPr lang="de-DE" dirty="0" smtClean="0"/>
              <a:t>led </a:t>
            </a:r>
            <a:r>
              <a:rPr lang="de-DE" dirty="0"/>
              <a:t>by </a:t>
            </a:r>
            <a:r>
              <a:rPr lang="de-DE" dirty="0" smtClean="0"/>
              <a:t>the german BSI </a:t>
            </a:r>
            <a:r>
              <a:rPr lang="de-DE" dirty="0"/>
              <a:t>was </a:t>
            </a:r>
            <a:r>
              <a:rPr lang="de-DE" dirty="0" smtClean="0"/>
              <a:t>formed </a:t>
            </a:r>
            <a:r>
              <a:rPr lang="en-US" dirty="0" smtClean="0"/>
              <a:t>in </a:t>
            </a:r>
            <a:r>
              <a:rPr lang="en-US" dirty="0"/>
              <a:t>order to study the aforementioned limitations and produce their </a:t>
            </a:r>
            <a:r>
              <a:rPr lang="en-US" dirty="0" smtClean="0"/>
              <a:t>recommendations for </a:t>
            </a:r>
            <a:r>
              <a:rPr lang="en-US" dirty="0"/>
              <a:t>a well defined elliptic curve generation procedure. The group was </a:t>
            </a:r>
            <a:r>
              <a:rPr lang="en-US" dirty="0" smtClean="0"/>
              <a:t>named </a:t>
            </a:r>
            <a:r>
              <a:rPr lang="en-GB" dirty="0" smtClean="0"/>
              <a:t>ECC </a:t>
            </a:r>
            <a:r>
              <a:rPr lang="en-GB" dirty="0" err="1" smtClean="0"/>
              <a:t>Brainpool</a:t>
            </a:r>
            <a:r>
              <a:rPr lang="en-GB" dirty="0" smtClean="0"/>
              <a:t>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In </a:t>
            </a:r>
            <a:r>
              <a:rPr lang="en-US" dirty="0"/>
              <a:t>2005, </a:t>
            </a:r>
            <a:r>
              <a:rPr lang="en-US" dirty="0" err="1"/>
              <a:t>Brainpool</a:t>
            </a:r>
            <a:r>
              <a:rPr lang="en-US" dirty="0"/>
              <a:t> delivered the first version of a document entitled “ECC </a:t>
            </a:r>
            <a:r>
              <a:rPr lang="en-US" dirty="0" err="1" smtClean="0"/>
              <a:t>Brainpool</a:t>
            </a:r>
            <a:r>
              <a:rPr lang="en-US" dirty="0" smtClean="0"/>
              <a:t> standard </a:t>
            </a:r>
            <a:r>
              <a:rPr lang="en-US" dirty="0"/>
              <a:t>curves and curve generation</a:t>
            </a:r>
            <a:r>
              <a:rPr lang="en-US" dirty="0" smtClean="0"/>
              <a:t>”, </a:t>
            </a:r>
            <a:r>
              <a:rPr lang="en-US" dirty="0"/>
              <a:t>which was revised and </a:t>
            </a:r>
            <a:r>
              <a:rPr lang="en-US" dirty="0" smtClean="0"/>
              <a:t>published </a:t>
            </a:r>
            <a:r>
              <a:rPr lang="en-US" dirty="0"/>
              <a:t>as an RFC memorandum in 2010</a:t>
            </a:r>
            <a:r>
              <a:rPr lang="en-US" dirty="0" smtClean="0"/>
              <a:t>,</a:t>
            </a:r>
            <a:r>
              <a:rPr lang="en-US" dirty="0"/>
              <a:t> the “Elliptic Curve Cryptography (ECC) </a:t>
            </a:r>
            <a:r>
              <a:rPr lang="en-US" dirty="0" err="1" smtClean="0"/>
              <a:t>Brainpool</a:t>
            </a:r>
            <a:r>
              <a:rPr lang="en-US" dirty="0" smtClean="0"/>
              <a:t> standard </a:t>
            </a:r>
            <a:r>
              <a:rPr lang="en-US" dirty="0"/>
              <a:t>curves and curve generation</a:t>
            </a:r>
            <a:r>
              <a:rPr lang="en-US" dirty="0" smtClean="0"/>
              <a:t>”.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33142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err="1" smtClean="0">
                <a:solidFill>
                  <a:srgbClr val="FF0000"/>
                </a:solidFill>
              </a:rPr>
              <a:t>Brainpool</a:t>
            </a:r>
            <a:r>
              <a:rPr lang="en-GB" b="1" spc="-20" dirty="0" smtClean="0">
                <a:solidFill>
                  <a:srgbClr val="FF0000"/>
                </a:solidFill>
              </a:rPr>
              <a:t> (II)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729980" cy="5201424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The </a:t>
                </a:r>
                <a:r>
                  <a:rPr lang="en-US" dirty="0" err="1"/>
                  <a:t>Brainpool</a:t>
                </a:r>
                <a:r>
                  <a:rPr lang="en-US" dirty="0"/>
                  <a:t> procedure only manages elliptic curves </a:t>
                </a:r>
                <a:r>
                  <a:rPr lang="en-US" dirty="0" smtClean="0"/>
                  <a:t>defined over </a:t>
                </a:r>
                <a:r>
                  <a:rPr lang="en-US" dirty="0"/>
                  <a:t>prime fields expressed in the short </a:t>
                </a:r>
                <a:r>
                  <a:rPr lang="en-US" dirty="0" err="1"/>
                  <a:t>Weierstrass</a:t>
                </a:r>
                <a:r>
                  <a:rPr lang="en-US" dirty="0"/>
                  <a:t> form. </a:t>
                </a:r>
                <a:endParaRPr lang="en-US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The </a:t>
                </a:r>
                <a:r>
                  <a:rPr lang="en-US" dirty="0"/>
                  <a:t>key lengths </a:t>
                </a:r>
                <a:r>
                  <a:rPr lang="en-US" dirty="0" smtClean="0"/>
                  <a:t>allowed by </a:t>
                </a:r>
                <a:r>
                  <a:rPr lang="en-US" dirty="0" err="1"/>
                  <a:t>Brainpool</a:t>
                </a:r>
                <a:r>
                  <a:rPr lang="en-US" dirty="0"/>
                  <a:t> are 160, 192, 224, 256, 320, 384, and 512 </a:t>
                </a:r>
                <a:r>
                  <a:rPr lang="en-US" dirty="0" smtClean="0"/>
                  <a:t>bits.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/>
                  <a:t>The seeds used in </a:t>
                </a:r>
                <a:r>
                  <a:rPr lang="en-US" dirty="0" err="1"/>
                  <a:t>Brainpool</a:t>
                </a:r>
                <a:r>
                  <a:rPr lang="en-US" dirty="0"/>
                  <a:t> are generated in a systematic and comprehensive </a:t>
                </a:r>
                <a:r>
                  <a:rPr lang="en-US" dirty="0" smtClean="0"/>
                  <a:t>way.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err="1" smtClean="0"/>
                  <a:t>Brainpool</a:t>
                </a:r>
                <a:r>
                  <a:rPr lang="en-US" dirty="0" smtClean="0"/>
                  <a:t> </a:t>
                </a:r>
                <a:r>
                  <a:rPr lang="en-US" dirty="0"/>
                  <a:t>uses two functions to generate the candidates, </a:t>
                </a:r>
                <a:r>
                  <a:rPr lang="en-US" dirty="0" smtClean="0"/>
                  <a:t>one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and another </a:t>
                </a:r>
                <a:r>
                  <a:rPr lang="en-US" dirty="0" smtClean="0"/>
                  <a:t>one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The hashing function SHA-1 is used for generating candidate values in the aforementioned functions.</a:t>
                </a:r>
                <a:endParaRPr lang="en-GB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729980" cy="5201424"/>
              </a:xfrm>
              <a:blipFill rotWithShape="1">
                <a:blip r:embed="rId2"/>
                <a:stretch>
                  <a:fillRect l="-2025" t="-18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24187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1107996"/>
          </a:xfrm>
        </p:spPr>
        <p:txBody>
          <a:bodyPr/>
          <a:lstStyle/>
          <a:p>
            <a:pPr algn="ctr"/>
            <a:r>
              <a:rPr lang="es-ES" altLang="es-ES" b="1" spc="-20" dirty="0" err="1" smtClean="0">
                <a:solidFill>
                  <a:srgbClr val="FF0000"/>
                </a:solidFill>
              </a:rPr>
              <a:t>Contents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object 2"/>
          <p:cNvSpPr txBox="1"/>
          <p:nvPr/>
        </p:nvSpPr>
        <p:spPr>
          <a:xfrm>
            <a:off x="431392" y="1246049"/>
            <a:ext cx="8865008" cy="4001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altLang="es-ES" sz="2600" spc="1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Public-key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Cryptography</a:t>
            </a:r>
            <a:endParaRPr lang="es-ES" sz="26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600" spc="-10" dirty="0" err="1" smtClean="0">
                <a:solidFill>
                  <a:srgbClr val="FFFFFF"/>
                </a:solidFill>
                <a:latin typeface="Arial"/>
                <a:cs typeface="Arial"/>
              </a:rPr>
              <a:t>Elliptic</a:t>
            </a:r>
            <a:r>
              <a:rPr lang="es-ES" sz="2600" spc="-10" dirty="0" smtClean="0">
                <a:solidFill>
                  <a:srgbClr val="FFFFFF"/>
                </a:solidFill>
                <a:latin typeface="Arial"/>
                <a:cs typeface="Arial"/>
              </a:rPr>
              <a:t> Curves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Weierstrass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Curves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Edwards Curves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Montgomery Curves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Standards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Elliptic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Curve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Cryptography</a:t>
            </a:r>
            <a:endParaRPr lang="es-ES" altLang="es-ES" sz="2600" spc="1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Brainpool</a:t>
            </a:r>
            <a:endParaRPr lang="es-ES" altLang="es-ES" sz="2600" spc="1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SafeCurves</a:t>
            </a:r>
            <a:endParaRPr lang="es-ES" altLang="es-ES" sz="2600" spc="1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Conclusions</a:t>
            </a:r>
            <a:endParaRPr lang="es-ES" altLang="es-ES" sz="2600" spc="15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661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err="1" smtClean="0">
                <a:solidFill>
                  <a:srgbClr val="FF0000"/>
                </a:solidFill>
              </a:rPr>
              <a:t>Brainpool</a:t>
            </a:r>
            <a:r>
              <a:rPr lang="en-GB" b="1" spc="-20" dirty="0" smtClean="0">
                <a:solidFill>
                  <a:srgbClr val="FF0000"/>
                </a:solidFill>
              </a:rPr>
              <a:t> (III)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4801314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Once </a:t>
                </a:r>
                <a:r>
                  <a:rPr lang="en-US" dirty="0"/>
                  <a:t>the algorithm has determined the value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/>
                  <a:t>, it starts </a:t>
                </a:r>
                <a:r>
                  <a:rPr lang="en-US" dirty="0" smtClean="0"/>
                  <a:t>searching the </a:t>
                </a:r>
                <a:r>
                  <a:rPr lang="en-US" dirty="0"/>
                  <a:t>proper values for the elliptic curve parameters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dirty="0" smtClean="0"/>
                  <a:t>When </a:t>
                </a:r>
                <a:r>
                  <a:rPr lang="en-US" dirty="0"/>
                  <a:t>a candidate pair is found, the resulting curve is tested against </a:t>
                </a:r>
                <a:r>
                  <a:rPr lang="en-US" dirty="0" smtClean="0"/>
                  <a:t>the security </a:t>
                </a:r>
                <a:r>
                  <a:rPr lang="en-US" dirty="0"/>
                  <a:t>requirements. In case the curve is rejected, both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/>
                  <a:t> are discarded</a:t>
                </a:r>
                <a:r>
                  <a:rPr lang="en-US" dirty="0" smtClean="0"/>
                  <a:t>, starting </a:t>
                </a:r>
                <a:r>
                  <a:rPr lang="en-US" dirty="0"/>
                  <a:t>a new search for a proper </a:t>
                </a:r>
                <a:r>
                  <a:rPr lang="en-US" dirty="0" smtClean="0"/>
                  <a:t>pair.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GB" dirty="0" err="1" smtClean="0"/>
                  <a:t>Brainpool</a:t>
                </a:r>
                <a:r>
                  <a:rPr lang="en-GB" dirty="0" smtClean="0"/>
                  <a:t> </a:t>
                </a:r>
                <a:r>
                  <a:rPr lang="en-US" dirty="0" smtClean="0"/>
                  <a:t>only accepts </a:t>
                </a:r>
                <a:r>
                  <a:rPr lang="en-US" dirty="0"/>
                  <a:t>curves whose number of points is a prime </a:t>
                </a:r>
                <a:r>
                  <a:rPr lang="en-US" dirty="0" smtClean="0"/>
                  <a:t>number, so </a:t>
                </a:r>
                <a:r>
                  <a:rPr lang="en-US" dirty="0" err="1" smtClean="0"/>
                  <a:t>Brainpool</a:t>
                </a:r>
                <a:r>
                  <a:rPr lang="en-US" dirty="0" smtClean="0"/>
                  <a:t> </a:t>
                </a:r>
                <a:r>
                  <a:rPr lang="en-US" dirty="0"/>
                  <a:t>curves cannot be transformed into </a:t>
                </a:r>
                <a:r>
                  <a:rPr lang="en-US" dirty="0" smtClean="0"/>
                  <a:t>Edwards or </a:t>
                </a:r>
                <a:r>
                  <a:rPr lang="en-US" dirty="0"/>
                  <a:t>Montgomery </a:t>
                </a:r>
                <a:r>
                  <a:rPr lang="en-US" dirty="0" smtClean="0"/>
                  <a:t>curves</a:t>
                </a:r>
                <a:r>
                  <a:rPr lang="es-ES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4801314"/>
              </a:xfrm>
              <a:blipFill rotWithShape="1">
                <a:blip r:embed="rId2"/>
                <a:stretch>
                  <a:fillRect l="-2111" t="-2030" b="-31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6864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err="1" smtClean="0">
                <a:solidFill>
                  <a:srgbClr val="FF0000"/>
                </a:solidFill>
              </a:rPr>
              <a:t>SafeCurves</a:t>
            </a:r>
            <a:r>
              <a:rPr lang="en-GB" b="1" spc="-20" dirty="0" smtClean="0">
                <a:solidFill>
                  <a:srgbClr val="FF0000"/>
                </a:solidFill>
              </a:rPr>
              <a:t> (I)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608060" cy="5201424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Daniel </a:t>
            </a:r>
            <a:r>
              <a:rPr lang="en-US" dirty="0"/>
              <a:t>Bernstein and Tanja Lange explain in their website </a:t>
            </a:r>
            <a:r>
              <a:rPr lang="en-US" dirty="0" err="1" smtClean="0"/>
              <a:t>SafeCurves</a:t>
            </a:r>
            <a:r>
              <a:rPr lang="en-US" dirty="0" smtClean="0"/>
              <a:t> how </a:t>
            </a:r>
            <a:r>
              <a:rPr lang="en-US" dirty="0"/>
              <a:t>all the standards that include recommended elliptic curves have </a:t>
            </a:r>
            <a:r>
              <a:rPr lang="en-US" dirty="0" smtClean="0"/>
              <a:t>addressed ECDLP </a:t>
            </a:r>
            <a:r>
              <a:rPr lang="en-US" dirty="0"/>
              <a:t>security but not ECC </a:t>
            </a:r>
            <a:r>
              <a:rPr lang="en-US" dirty="0" smtClean="0"/>
              <a:t>security.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Bernstein </a:t>
            </a:r>
            <a:r>
              <a:rPr lang="en-US" dirty="0"/>
              <a:t>and Lange state that elliptic curves designed to be ECDLP secure </a:t>
            </a:r>
            <a:r>
              <a:rPr lang="en-US" dirty="0" smtClean="0"/>
              <a:t>may be </a:t>
            </a:r>
            <a:r>
              <a:rPr lang="en-US" dirty="0"/>
              <a:t>attacked if they are not </a:t>
            </a:r>
            <a:r>
              <a:rPr lang="en-US" dirty="0" smtClean="0"/>
              <a:t>properly implemented.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They believe </a:t>
            </a:r>
            <a:r>
              <a:rPr lang="en-US" dirty="0"/>
              <a:t>that secure implementation of </a:t>
            </a:r>
            <a:r>
              <a:rPr lang="en-US" dirty="0" smtClean="0"/>
              <a:t>previously published curves </a:t>
            </a:r>
            <a:r>
              <a:rPr lang="en-US" dirty="0"/>
              <a:t>is theoretically possible but very hard. </a:t>
            </a:r>
            <a:endParaRPr lang="en-US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In order to </a:t>
            </a:r>
            <a:r>
              <a:rPr lang="en-US" dirty="0"/>
              <a:t>avoid </a:t>
            </a:r>
            <a:r>
              <a:rPr lang="en-US" dirty="0" smtClean="0"/>
              <a:t>those possible </a:t>
            </a:r>
            <a:r>
              <a:rPr lang="en-US" dirty="0"/>
              <a:t>implementation problems, the authors propose to use new </a:t>
            </a:r>
            <a:r>
              <a:rPr lang="en-US" dirty="0" smtClean="0"/>
              <a:t>curves which </a:t>
            </a:r>
            <a:r>
              <a:rPr lang="en-US" dirty="0"/>
              <a:t>allow simple, secure implementations.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57500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err="1" smtClean="0">
                <a:solidFill>
                  <a:srgbClr val="FF0000"/>
                </a:solidFill>
              </a:rPr>
              <a:t>SafeCurves</a:t>
            </a:r>
            <a:r>
              <a:rPr lang="en-GB" b="1" spc="-20" dirty="0" smtClean="0">
                <a:solidFill>
                  <a:srgbClr val="FF0000"/>
                </a:solidFill>
              </a:rPr>
              <a:t> (II)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531860" cy="5601533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This initiative </a:t>
            </a:r>
            <a:r>
              <a:rPr lang="en-US" dirty="0"/>
              <a:t>includes an evaluation of 20 curves taken from several sources showing that some of them do not pass all </a:t>
            </a:r>
            <a:r>
              <a:rPr lang="en-US" dirty="0" err="1" smtClean="0"/>
              <a:t>SafeCurves</a:t>
            </a:r>
            <a:r>
              <a:rPr lang="en-US" dirty="0" smtClean="0"/>
              <a:t>’ </a:t>
            </a:r>
            <a:r>
              <a:rPr lang="en-US" dirty="0"/>
              <a:t>security requirements, which </a:t>
            </a:r>
            <a:r>
              <a:rPr lang="en-US" dirty="0" smtClean="0"/>
              <a:t>are divided </a:t>
            </a:r>
            <a:r>
              <a:rPr lang="en-US" dirty="0"/>
              <a:t>into 3 main groups: </a:t>
            </a:r>
            <a:endParaRPr lang="en-US" dirty="0" smtClean="0"/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 parameters.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ECDLP security.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ECC </a:t>
            </a: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en-US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All </a:t>
            </a:r>
            <a:r>
              <a:rPr lang="en-US" dirty="0"/>
              <a:t>the curves originally described using the short </a:t>
            </a:r>
            <a:r>
              <a:rPr lang="en-US" dirty="0" err="1"/>
              <a:t>Weierstrass</a:t>
            </a:r>
            <a:r>
              <a:rPr lang="en-US" dirty="0"/>
              <a:t> form do not </a:t>
            </a:r>
            <a:r>
              <a:rPr lang="en-US" dirty="0" smtClean="0"/>
              <a:t>satisfy at </a:t>
            </a:r>
            <a:r>
              <a:rPr lang="en-US" dirty="0"/>
              <a:t>least three of the four ECC security </a:t>
            </a:r>
            <a:r>
              <a:rPr lang="en-US" dirty="0" smtClean="0"/>
              <a:t>requirements.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GB" dirty="0" smtClean="0"/>
              <a:t>The two </a:t>
            </a:r>
            <a:r>
              <a:rPr lang="en-US" dirty="0" err="1" smtClean="0"/>
              <a:t>Brainpool</a:t>
            </a:r>
            <a:r>
              <a:rPr lang="en-US" dirty="0" smtClean="0"/>
              <a:t> </a:t>
            </a:r>
            <a:r>
              <a:rPr lang="en-US" dirty="0"/>
              <a:t>curves considered in the </a:t>
            </a:r>
            <a:r>
              <a:rPr lang="en-US" dirty="0" smtClean="0"/>
              <a:t>comparison pass </a:t>
            </a:r>
            <a:r>
              <a:rPr lang="en-US" dirty="0"/>
              <a:t>all the parameter </a:t>
            </a:r>
            <a:r>
              <a:rPr lang="en-US" dirty="0" smtClean="0"/>
              <a:t>and </a:t>
            </a:r>
            <a:r>
              <a:rPr lang="en-GB" dirty="0" smtClean="0"/>
              <a:t>ECDLP </a:t>
            </a:r>
            <a:r>
              <a:rPr lang="en-GB" dirty="0"/>
              <a:t>security requirements.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6151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Conclusions (I)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232202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Selecting </a:t>
            </a:r>
            <a:r>
              <a:rPr lang="en-US" dirty="0"/>
              <a:t>a secure elliptic curve is one of the most important steps when using </a:t>
            </a:r>
            <a:r>
              <a:rPr lang="en-US" dirty="0" smtClean="0"/>
              <a:t>an ECC </a:t>
            </a:r>
            <a:r>
              <a:rPr lang="en-US" dirty="0"/>
              <a:t>algorithm. </a:t>
            </a:r>
            <a:endParaRPr lang="en-US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1400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The </a:t>
            </a:r>
            <a:r>
              <a:rPr lang="en-US" dirty="0" err="1"/>
              <a:t>Brainpool</a:t>
            </a:r>
            <a:r>
              <a:rPr lang="en-US" dirty="0"/>
              <a:t> specification has been </a:t>
            </a:r>
            <a:r>
              <a:rPr lang="en-GB" dirty="0" smtClean="0"/>
              <a:t>analysed</a:t>
            </a:r>
            <a:r>
              <a:rPr lang="en-US" dirty="0" smtClean="0"/>
              <a:t> </a:t>
            </a:r>
            <a:r>
              <a:rPr lang="en-US" dirty="0"/>
              <a:t>by the </a:t>
            </a:r>
            <a:r>
              <a:rPr lang="en-US" dirty="0" smtClean="0"/>
              <a:t>scientific community </a:t>
            </a:r>
            <a:r>
              <a:rPr lang="en-US" dirty="0"/>
              <a:t>since its </a:t>
            </a:r>
            <a:r>
              <a:rPr lang="en-US" dirty="0" smtClean="0"/>
              <a:t>first appearance </a:t>
            </a:r>
            <a:r>
              <a:rPr lang="en-US" dirty="0"/>
              <a:t>in 2005, and includes clear instructions </a:t>
            </a:r>
            <a:r>
              <a:rPr lang="en-US" dirty="0" smtClean="0"/>
              <a:t>that allow </a:t>
            </a:r>
            <a:r>
              <a:rPr lang="en-US" dirty="0"/>
              <a:t>any interested researcher to replicate the curve generation </a:t>
            </a:r>
            <a:r>
              <a:rPr lang="en-US" dirty="0" smtClean="0"/>
              <a:t>procedure.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1400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However, when </a:t>
            </a:r>
            <a:r>
              <a:rPr lang="en-US" dirty="0"/>
              <a:t>it was designed there were requirements that were not taken into </a:t>
            </a:r>
            <a:r>
              <a:rPr lang="en-US" dirty="0" smtClean="0"/>
              <a:t>account and </a:t>
            </a:r>
            <a:r>
              <a:rPr lang="en-US" dirty="0"/>
              <a:t>that are important when deploying an ECC solution.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3031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Conclusions (II)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608060" cy="4616648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Compared </a:t>
            </a:r>
            <a:r>
              <a:rPr lang="en-US" dirty="0"/>
              <a:t>to the Edwards </a:t>
            </a:r>
            <a:r>
              <a:rPr lang="en-US" dirty="0" smtClean="0"/>
              <a:t>and Montgomery </a:t>
            </a:r>
            <a:r>
              <a:rPr lang="en-US" dirty="0"/>
              <a:t>curves </a:t>
            </a:r>
            <a:r>
              <a:rPr lang="en-GB" dirty="0" smtClean="0"/>
              <a:t>analysed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err="1"/>
              <a:t>SafeCurves</a:t>
            </a:r>
            <a:r>
              <a:rPr lang="en-US" dirty="0"/>
              <a:t>, </a:t>
            </a:r>
            <a:r>
              <a:rPr lang="en-US" dirty="0" smtClean="0"/>
              <a:t>the </a:t>
            </a:r>
            <a:r>
              <a:rPr lang="en-US" dirty="0" err="1" smtClean="0"/>
              <a:t>Brainpool</a:t>
            </a:r>
            <a:r>
              <a:rPr lang="en-US" dirty="0" smtClean="0"/>
              <a:t> </a:t>
            </a:r>
            <a:r>
              <a:rPr lang="en-US" dirty="0"/>
              <a:t>curves do not fulfil some security requirements, though it could be </a:t>
            </a:r>
            <a:r>
              <a:rPr lang="en-US" dirty="0" smtClean="0"/>
              <a:t>argued that </a:t>
            </a:r>
            <a:r>
              <a:rPr lang="en-US" dirty="0"/>
              <a:t>a careful implementation of the curves </a:t>
            </a:r>
            <a:r>
              <a:rPr lang="en-US" dirty="0" smtClean="0"/>
              <a:t>should avoid </a:t>
            </a:r>
            <a:r>
              <a:rPr lang="en-US" dirty="0"/>
              <a:t>the attacks related to </a:t>
            </a:r>
            <a:r>
              <a:rPr lang="en-US" dirty="0" smtClean="0"/>
              <a:t>those </a:t>
            </a:r>
            <a:r>
              <a:rPr lang="en-GB" dirty="0" smtClean="0"/>
              <a:t>requirements.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GB" sz="1400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GB" dirty="0" smtClean="0"/>
              <a:t>Using </a:t>
            </a:r>
            <a:r>
              <a:rPr lang="en-GB" dirty="0"/>
              <a:t>standard coordinates</a:t>
            </a:r>
            <a:r>
              <a:rPr lang="en-GB" dirty="0" smtClean="0"/>
              <a:t>, </a:t>
            </a:r>
            <a:r>
              <a:rPr lang="en-US" dirty="0" smtClean="0"/>
              <a:t>short </a:t>
            </a:r>
            <a:r>
              <a:rPr lang="en-US" dirty="0" err="1"/>
              <a:t>Weierstrass</a:t>
            </a:r>
            <a:r>
              <a:rPr lang="en-US" dirty="0"/>
              <a:t> curves outperform Edwards and Montgomery curves when </a:t>
            </a:r>
            <a:r>
              <a:rPr lang="en-US" dirty="0" smtClean="0"/>
              <a:t>computing scalar multiplications. </a:t>
            </a:r>
            <a:r>
              <a:rPr lang="en-US" dirty="0"/>
              <a:t>As it is usually the case, having a </a:t>
            </a:r>
            <a:r>
              <a:rPr lang="en-US" dirty="0" smtClean="0"/>
              <a:t>higher level </a:t>
            </a:r>
            <a:r>
              <a:rPr lang="en-US" dirty="0"/>
              <a:t>of security by default comes at a cost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24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63914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GB" b="1" spc="-20" dirty="0" smtClean="0">
                <a:solidFill>
                  <a:srgbClr val="FF0000"/>
                </a:solidFill>
              </a:rPr>
              <a:t>Conclusions (III)</a:t>
            </a:r>
            <a:endParaRPr lang="en-GB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608060" cy="3816429"/>
          </a:xfrm>
        </p:spPr>
        <p:txBody>
          <a:bodyPr/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Most </a:t>
            </a:r>
            <a:r>
              <a:rPr lang="en-US" dirty="0"/>
              <a:t>software libraries and hardware devices (e.g., smart cards) released </a:t>
            </a:r>
            <a:r>
              <a:rPr lang="en-US" dirty="0" smtClean="0"/>
              <a:t>during the </a:t>
            </a:r>
            <a:r>
              <a:rPr lang="en-US" dirty="0"/>
              <a:t>last years support curves using the </a:t>
            </a:r>
            <a:r>
              <a:rPr lang="en-US" dirty="0" smtClean="0"/>
              <a:t>short </a:t>
            </a:r>
            <a:r>
              <a:rPr lang="en-US" dirty="0" err="1" smtClean="0"/>
              <a:t>Weierstrass</a:t>
            </a:r>
            <a:r>
              <a:rPr lang="en-US" dirty="0" smtClean="0"/>
              <a:t> </a:t>
            </a:r>
            <a:r>
              <a:rPr lang="en-US" dirty="0"/>
              <a:t>form, so the installed base </a:t>
            </a:r>
            <a:r>
              <a:rPr lang="en-US" dirty="0" smtClean="0"/>
              <a:t>of those </a:t>
            </a:r>
            <a:r>
              <a:rPr lang="en-US" dirty="0"/>
              <a:t>curves is quite large. </a:t>
            </a:r>
            <a:endParaRPr lang="en-US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n-US" sz="1400" dirty="0" smtClean="0"/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dirty="0" smtClean="0"/>
              <a:t>The </a:t>
            </a:r>
            <a:r>
              <a:rPr lang="en-US" dirty="0"/>
              <a:t>implementation pace of Edwards and </a:t>
            </a:r>
            <a:r>
              <a:rPr lang="en-US" dirty="0" smtClean="0"/>
              <a:t>Montgomery curves </a:t>
            </a:r>
            <a:r>
              <a:rPr lang="en-US" dirty="0"/>
              <a:t>is still slow, but it will definitely increase in the </a:t>
            </a:r>
            <a:r>
              <a:rPr lang="en-US" dirty="0" smtClean="0"/>
              <a:t>upcoming </a:t>
            </a:r>
            <a:r>
              <a:rPr lang="en-US" dirty="0"/>
              <a:t>years as new </a:t>
            </a:r>
            <a:r>
              <a:rPr lang="en-US" dirty="0" smtClean="0"/>
              <a:t>ECC protocols </a:t>
            </a:r>
            <a:r>
              <a:rPr lang="en-US" dirty="0"/>
              <a:t>and applications are made public.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25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8615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1246049"/>
            <a:ext cx="8865008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concept of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public-key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cryptography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was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introduced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Whitfield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Diffie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and Martin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Hellman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in 1976</a:t>
            </a:r>
            <a:r>
              <a:rPr sz="26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es-ES" sz="26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14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uses 2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keys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encryption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lang="es-ES" altLang="es-ES" sz="2600" spc="15" dirty="0" err="1" smtClean="0">
                <a:solidFill>
                  <a:srgbClr val="FFFFFF"/>
                </a:solidFill>
                <a:latin typeface="Arial"/>
                <a:cs typeface="Arial"/>
              </a:rPr>
              <a:t>decryption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altLang="es-ES" sz="1400" spc="1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GB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Security </a:t>
            </a:r>
            <a:r>
              <a:rPr lang="en-GB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is based on the underlying mathematical </a:t>
            </a:r>
            <a:r>
              <a:rPr lang="en-GB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problem. Some examples are:</a:t>
            </a:r>
            <a:endParaRPr lang="es-ES" sz="26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Integer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factorization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(IFP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).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Discrete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logarithm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(DLP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).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Discrete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logarithm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altLang="es-ES" sz="2600" spc="15" dirty="0" err="1">
                <a:solidFill>
                  <a:srgbClr val="FFFFFF"/>
                </a:solidFill>
                <a:latin typeface="Arial"/>
                <a:cs typeface="Arial"/>
              </a:rPr>
              <a:t>elliptic</a:t>
            </a:r>
            <a:r>
              <a:rPr lang="es-ES" altLang="es-ES" sz="2600" spc="15" dirty="0">
                <a:solidFill>
                  <a:srgbClr val="FFFFFF"/>
                </a:solidFill>
                <a:latin typeface="Arial"/>
                <a:cs typeface="Arial"/>
              </a:rPr>
              <a:t> curves </a:t>
            </a:r>
            <a:r>
              <a:rPr lang="es-ES" altLang="es-ES" sz="2600" spc="15" dirty="0" smtClean="0">
                <a:solidFill>
                  <a:srgbClr val="FFFFFF"/>
                </a:solidFill>
                <a:latin typeface="Arial"/>
                <a:cs typeface="Arial"/>
              </a:rPr>
              <a:t>(ECDLP).</a:t>
            </a:r>
            <a:endParaRPr sz="2600" spc="1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s-ES" altLang="es-ES" b="1" spc="-20" dirty="0" err="1" smtClean="0">
                <a:solidFill>
                  <a:srgbClr val="FF0000"/>
                </a:solidFill>
              </a:rPr>
              <a:t>Public-key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 </a:t>
            </a:r>
            <a:r>
              <a:rPr lang="es-ES" altLang="es-ES" b="1" spc="-20" dirty="0" err="1">
                <a:solidFill>
                  <a:srgbClr val="FF0000"/>
                </a:solidFill>
              </a:rPr>
              <a:t>C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ryptography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331608" cy="3404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altLang="es-ES" sz="28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s-ES" altLang="es-ES" sz="2800" spc="1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GB" altLang="es-ES" sz="2800" spc="15" dirty="0">
                <a:solidFill>
                  <a:srgbClr val="FFFFFF"/>
                </a:solidFill>
                <a:latin typeface="Arial"/>
                <a:cs typeface="Arial"/>
              </a:rPr>
              <a:t>ECC is an approach to public-key cryptography based on </a:t>
            </a:r>
            <a:r>
              <a:rPr lang="en-GB" altLang="es-ES" sz="2800" spc="15" dirty="0" smtClean="0">
                <a:solidFill>
                  <a:srgbClr val="FFFFFF"/>
                </a:solidFill>
                <a:latin typeface="Arial"/>
                <a:cs typeface="Arial"/>
              </a:rPr>
              <a:t>the arithmetic of </a:t>
            </a:r>
            <a:r>
              <a:rPr lang="en-GB" altLang="es-ES" sz="2800" spc="15" dirty="0">
                <a:solidFill>
                  <a:srgbClr val="FFFFFF"/>
                </a:solidFill>
                <a:latin typeface="Arial"/>
                <a:cs typeface="Arial"/>
              </a:rPr>
              <a:t>elliptic </a:t>
            </a:r>
            <a:r>
              <a:rPr lang="en-GB" altLang="es-ES" sz="2800" spc="15" dirty="0" smtClean="0">
                <a:solidFill>
                  <a:srgbClr val="FFFFFF"/>
                </a:solidFill>
                <a:latin typeface="Arial"/>
                <a:cs typeface="Arial"/>
              </a:rPr>
              <a:t>curves</a:t>
            </a:r>
            <a:r>
              <a:rPr sz="2800" spc="1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es-ES" sz="2800" spc="1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spc="1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GB" altLang="es-ES" sz="2800" spc="15" dirty="0">
                <a:solidFill>
                  <a:srgbClr val="FFFFFF"/>
                </a:solidFill>
                <a:latin typeface="Arial"/>
                <a:cs typeface="Arial"/>
              </a:rPr>
              <a:t>The use of elliptic curves in cryptography was proposed independently by </a:t>
            </a:r>
            <a:r>
              <a:rPr lang="en-GB" altLang="es-ES" sz="2800" spc="15" dirty="0" smtClean="0">
                <a:solidFill>
                  <a:srgbClr val="FFFFFF"/>
                </a:solidFill>
                <a:latin typeface="Arial"/>
                <a:cs typeface="Arial"/>
              </a:rPr>
              <a:t>Neal </a:t>
            </a:r>
            <a:r>
              <a:rPr lang="en-GB" altLang="es-ES" sz="2800" spc="15" dirty="0" err="1">
                <a:solidFill>
                  <a:srgbClr val="FFFFFF"/>
                </a:solidFill>
                <a:latin typeface="Arial"/>
                <a:cs typeface="Arial"/>
              </a:rPr>
              <a:t>Koblitz</a:t>
            </a:r>
            <a:r>
              <a:rPr lang="en-GB" altLang="es-ES" sz="2800" spc="15" dirty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n-GB" altLang="es-ES" sz="2800" spc="15" dirty="0" smtClean="0">
                <a:solidFill>
                  <a:srgbClr val="FFFFFF"/>
                </a:solidFill>
                <a:latin typeface="Arial"/>
                <a:cs typeface="Arial"/>
              </a:rPr>
              <a:t>Victor </a:t>
            </a:r>
            <a:r>
              <a:rPr lang="en-GB" altLang="es-ES" sz="2800" spc="15" dirty="0">
                <a:solidFill>
                  <a:srgbClr val="FFFFFF"/>
                </a:solidFill>
                <a:latin typeface="Arial"/>
                <a:cs typeface="Arial"/>
              </a:rPr>
              <a:t>Miller in </a:t>
            </a:r>
            <a:r>
              <a:rPr lang="en-GB" altLang="es-ES" sz="2800" spc="15" dirty="0" smtClean="0">
                <a:solidFill>
                  <a:srgbClr val="FFFFFF"/>
                </a:solidFill>
                <a:latin typeface="Arial"/>
                <a:cs typeface="Arial"/>
              </a:rPr>
              <a:t>1987.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s-ES" altLang="es-ES" b="1" spc="-20" dirty="0" err="1">
                <a:solidFill>
                  <a:srgbClr val="FF0000"/>
                </a:solidFill>
              </a:rPr>
              <a:t>Elliptic</a:t>
            </a:r>
            <a:r>
              <a:rPr lang="es-ES" altLang="es-ES" b="1" spc="-20" dirty="0">
                <a:solidFill>
                  <a:srgbClr val="FF0000"/>
                </a:solidFill>
              </a:rPr>
              <a:t> Curve 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Cryptography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 (ECC)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38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078313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s-ES" altLang="es-ES" b="1" spc="15" dirty="0" smtClean="0">
                    <a:solidFill>
                      <a:srgbClr val="FFFFFF"/>
                    </a:solidFill>
                  </a:rPr>
                  <a:t>Weierstrass </a:t>
                </a:r>
                <a:r>
                  <a:rPr lang="es-ES" altLang="es-ES" b="1" spc="15" dirty="0" err="1" smtClean="0">
                    <a:solidFill>
                      <a:srgbClr val="FFFFFF"/>
                    </a:solidFill>
                  </a:rPr>
                  <a:t>equation</a:t>
                </a:r>
                <a:r>
                  <a:rPr lang="es-ES" altLang="es-ES" b="1" spc="15" dirty="0" smtClean="0">
                    <a:solidFill>
                      <a:srgbClr val="FFFFFF"/>
                    </a:solidFill>
                  </a:rPr>
                  <a:t> </a:t>
                </a:r>
                <a:r>
                  <a:rPr lang="es-ES" altLang="es-ES" spc="15" dirty="0" smtClean="0">
                    <a:solidFill>
                      <a:srgbClr val="FFFFFF"/>
                    </a:solidFill>
                  </a:rPr>
                  <a:t>of </a:t>
                </a:r>
                <a:r>
                  <a:rPr lang="es-ES" altLang="es-ES" spc="15" dirty="0" err="1" smtClean="0">
                    <a:solidFill>
                      <a:srgbClr val="FFFFFF"/>
                    </a:solidFill>
                  </a:rPr>
                  <a:t>an</a:t>
                </a:r>
                <a:r>
                  <a:rPr lang="es-ES" altLang="es-ES" spc="15" dirty="0" smtClean="0">
                    <a:solidFill>
                      <a:srgbClr val="FFFFFF"/>
                    </a:solidFill>
                  </a:rPr>
                  <a:t> </a:t>
                </a:r>
                <a:r>
                  <a:rPr lang="es-ES" altLang="es-ES" spc="15" dirty="0" err="1" smtClean="0">
                    <a:solidFill>
                      <a:srgbClr val="FFFFFF"/>
                    </a:solidFill>
                  </a:rPr>
                  <a:t>elliptic</a:t>
                </a:r>
                <a:r>
                  <a:rPr lang="es-ES" altLang="es-ES" spc="15" dirty="0" smtClean="0">
                    <a:solidFill>
                      <a:srgbClr val="FFFFFF"/>
                    </a:solidFill>
                  </a:rPr>
                  <a:t> </a:t>
                </a:r>
                <a:r>
                  <a:rPr lang="es-ES" altLang="es-ES" spc="15" dirty="0">
                    <a:solidFill>
                      <a:srgbClr val="FFFFFF"/>
                    </a:solidFill>
                  </a:rPr>
                  <a:t>curve </a:t>
                </a:r>
                <a14:m>
                  <m:oMath xmlns:m="http://schemas.openxmlformats.org/officeDocument/2006/math">
                    <m:r>
                      <a:rPr lang="es-ES" altLang="es-ES" i="1" spc="15" dirty="0" smtClean="0">
                        <a:solidFill>
                          <a:srgbClr val="FFFFFF"/>
                        </a:solidFill>
                        <a:latin typeface="Cambria Math"/>
                      </a:rPr>
                      <m:t>𝐸</m:t>
                    </m:r>
                  </m:oMath>
                </a14:m>
                <a:r>
                  <a:rPr lang="es-ES" altLang="es-ES" spc="15" dirty="0">
                    <a:solidFill>
                      <a:srgbClr val="FFFFFF"/>
                    </a:solidFill>
                  </a:rPr>
                  <a:t> </a:t>
                </a:r>
                <a:r>
                  <a:rPr lang="es-ES" altLang="es-ES" spc="15" dirty="0" err="1">
                    <a:solidFill>
                      <a:srgbClr val="FFFFFF"/>
                    </a:solidFill>
                  </a:rPr>
                  <a:t>over</a:t>
                </a:r>
                <a:r>
                  <a:rPr lang="es-ES" altLang="es-ES" spc="15" dirty="0">
                    <a:solidFill>
                      <a:srgbClr val="FFFFFF"/>
                    </a:solidFill>
                  </a:rPr>
                  <a:t> a </a:t>
                </a:r>
                <a:r>
                  <a:rPr lang="es-ES" altLang="es-ES" spc="15" dirty="0" err="1">
                    <a:solidFill>
                      <a:srgbClr val="FFFFFF"/>
                    </a:solidFill>
                  </a:rPr>
                  <a:t>field</a:t>
                </a:r>
                <a:r>
                  <a:rPr lang="es-ES" altLang="es-ES" spc="15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altLang="es-ES" i="1" spc="15" dirty="0" smtClean="0">
                        <a:solidFill>
                          <a:srgbClr val="FFFFFF"/>
                        </a:solidFill>
                        <a:latin typeface="Cambria Math"/>
                      </a:rPr>
                      <m:t>𝐾</m:t>
                    </m:r>
                  </m:oMath>
                </a14:m>
                <a:r>
                  <a:rPr lang="es-ES" altLang="es-ES" spc="15" dirty="0" smtClean="0">
                    <a:solidFill>
                      <a:srgbClr val="FFFFFF"/>
                    </a:solidFill>
                  </a:rPr>
                  <a:t>:</a:t>
                </a:r>
                <a:endParaRPr lang="es-ES" altLang="es-ES" spc="15" dirty="0">
                  <a:solidFill>
                    <a:srgbClr val="FFFFFF"/>
                  </a:solidFill>
                </a:endParaRPr>
              </a:p>
              <a:p>
                <a:endParaRPr lang="es-ES" altLang="es-ES" sz="2400" spc="15" dirty="0">
                  <a:solidFill>
                    <a:srgbClr val="FFFFFF"/>
                  </a:solidFill>
                </a:endParaRPr>
              </a:p>
              <a:p>
                <a:pPr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s-ES" altLang="es-E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 altLang="es-E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s-ES" altLang="es-E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 altLang="es-ES" b="0" i="1" smtClean="0">
                          <a:latin typeface="Cambria Math"/>
                        </a:rPr>
                        <m:t>𝑥𝑦</m:t>
                      </m:r>
                      <m:r>
                        <a:rPr lang="es-ES" altLang="es-E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s-ES" altLang="es-E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s-ES" altLang="es-ES" b="0" i="1" smtClean="0">
                          <a:latin typeface="Cambria Math"/>
                        </a:rPr>
                        <m:t>𝑦</m:t>
                      </m:r>
                      <m:r>
                        <a:rPr lang="es-ES" altLang="es-E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s-ES" altLang="es-E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s-ES" altLang="es-E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s-ES" altLang="es-E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s-ES" altLang="es-E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 altLang="es-E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s-ES" altLang="es-E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s-ES" altLang="es-ES" b="0" i="1" smtClean="0">
                          <a:latin typeface="Cambria Math"/>
                        </a:rPr>
                        <m:t>𝑥</m:t>
                      </m:r>
                      <m:r>
                        <a:rPr lang="es-ES" altLang="es-E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altLang="es-E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altLang="es-E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s-ES" altLang="es-ES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es-ES" altLang="es-ES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s-ES" altLang="es-ES" dirty="0" smtClean="0"/>
              </a:p>
              <a:p>
                <a:pPr>
                  <a:buFontTx/>
                  <a:buNone/>
                </a:pPr>
                <a:endParaRPr lang="es-ES" altLang="es-ES" dirty="0" smtClean="0"/>
              </a:p>
              <a:p>
                <a:pPr>
                  <a:buFontTx/>
                  <a:buNone/>
                </a:pPr>
                <a:r>
                  <a:rPr lang="es-ES" altLang="es-ES" dirty="0" err="1" smtClean="0"/>
                  <a:t>where</a:t>
                </a:r>
                <a:r>
                  <a:rPr lang="es-ES" altLang="es-ES" dirty="0" smtClean="0"/>
                  <a:t> </a:t>
                </a:r>
                <a14:m>
                  <m:oMath xmlns:m="http://schemas.openxmlformats.org/officeDocument/2006/math">
                    <m:r>
                      <a:rPr lang="es-ES" altLang="es-ES" i="1" dirty="0" smtClean="0">
                        <a:latin typeface="Cambria Math"/>
                      </a:rPr>
                      <m:t>𝑎</m:t>
                    </m:r>
                    <m:r>
                      <a:rPr lang="es-ES" altLang="es-ES" i="1" baseline="-25000" dirty="0">
                        <a:latin typeface="Cambria Math"/>
                      </a:rPr>
                      <m:t>1</m:t>
                    </m:r>
                    <m:r>
                      <a:rPr lang="es-ES" altLang="es-ES" i="1" dirty="0">
                        <a:latin typeface="Cambria Math"/>
                      </a:rPr>
                      <m:t>, </m:t>
                    </m:r>
                    <m:r>
                      <a:rPr lang="es-ES" altLang="es-ES" i="1" dirty="0">
                        <a:latin typeface="Cambria Math"/>
                      </a:rPr>
                      <m:t>𝑎</m:t>
                    </m:r>
                    <m:r>
                      <a:rPr lang="es-ES" altLang="es-ES" i="1" baseline="-25000" dirty="0">
                        <a:latin typeface="Cambria Math"/>
                      </a:rPr>
                      <m:t>2</m:t>
                    </m:r>
                    <m:r>
                      <a:rPr lang="es-ES" altLang="es-ES" i="1" dirty="0">
                        <a:latin typeface="Cambria Math"/>
                      </a:rPr>
                      <m:t>, </m:t>
                    </m:r>
                    <m:r>
                      <a:rPr lang="es-ES" altLang="es-ES" i="1" dirty="0">
                        <a:latin typeface="Cambria Math"/>
                      </a:rPr>
                      <m:t>𝑎</m:t>
                    </m:r>
                    <m:r>
                      <a:rPr lang="es-ES" altLang="es-ES" i="1" baseline="-25000" dirty="0">
                        <a:latin typeface="Cambria Math"/>
                      </a:rPr>
                      <m:t>3</m:t>
                    </m:r>
                    <m:r>
                      <a:rPr lang="es-ES" altLang="es-ES" i="1" dirty="0">
                        <a:latin typeface="Cambria Math"/>
                      </a:rPr>
                      <m:t>, </m:t>
                    </m:r>
                    <m:r>
                      <a:rPr lang="es-ES" altLang="es-ES" i="1" dirty="0">
                        <a:latin typeface="Cambria Math"/>
                      </a:rPr>
                      <m:t>𝑎</m:t>
                    </m:r>
                    <m:r>
                      <a:rPr lang="es-ES" altLang="es-ES" i="1" baseline="-25000" dirty="0">
                        <a:latin typeface="Cambria Math"/>
                      </a:rPr>
                      <m:t>4</m:t>
                    </m:r>
                    <m:r>
                      <a:rPr lang="es-ES" altLang="es-ES" i="1" dirty="0">
                        <a:latin typeface="Cambria Math"/>
                      </a:rPr>
                      <m:t>, </m:t>
                    </m:r>
                    <m:r>
                      <a:rPr lang="es-ES" altLang="es-ES" i="1" dirty="0">
                        <a:latin typeface="Cambria Math"/>
                      </a:rPr>
                      <m:t>𝑎</m:t>
                    </m:r>
                    <m:r>
                      <a:rPr lang="es-ES" altLang="es-ES" i="1" baseline="-25000" dirty="0">
                        <a:latin typeface="Cambria Math"/>
                      </a:rPr>
                      <m:t>6</m:t>
                    </m:r>
                    <m:r>
                      <a:rPr lang="es-ES" altLang="es-ES" i="1" dirty="0">
                        <a:latin typeface="Cambria Math"/>
                      </a:rPr>
                      <m:t> </m:t>
                    </m:r>
                    <m:r>
                      <a:rPr lang="el-GR" altLang="es-ES" i="1" dirty="0">
                        <a:latin typeface="Cambria Math"/>
                        <a:sym typeface="Symbol" pitchFamily="18" charset="2"/>
                      </a:rPr>
                      <m:t></m:t>
                    </m:r>
                    <m:r>
                      <a:rPr lang="es-ES" altLang="es-ES" i="1" dirty="0">
                        <a:latin typeface="Cambria Math"/>
                      </a:rPr>
                      <m:t> </m:t>
                    </m:r>
                    <m:r>
                      <a:rPr lang="es-ES" altLang="es-ES" i="1" dirty="0">
                        <a:latin typeface="Cambria Math"/>
                      </a:rPr>
                      <m:t>𝐾</m:t>
                    </m:r>
                    <m:r>
                      <a:rPr lang="es-ES" altLang="es-E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s-ES" altLang="es-ES" dirty="0"/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s-ES" i="0" dirty="0" smtClean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</a:rPr>
                      <m:t>Δ</m:t>
                    </m:r>
                    <m:r>
                      <a:rPr lang="es-ES" altLang="es-ES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es-ES" altLang="es-ES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  <a:sym typeface="Symbol" pitchFamily="18" charset="2"/>
                      </a:rPr>
                      <m:t></m:t>
                    </m:r>
                    <m:r>
                      <a:rPr lang="es-ES" altLang="es-ES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</a:rPr>
                      <m:t> 0</m:t>
                    </m:r>
                  </m:oMath>
                </a14:m>
                <a:r>
                  <a:rPr lang="es-ES" altLang="es-ES" dirty="0"/>
                  <a:t>, </a:t>
                </a:r>
                <a:r>
                  <a:rPr lang="es-ES" altLang="es-ES" dirty="0" err="1"/>
                  <a:t>defined</a:t>
                </a:r>
                <a:r>
                  <a:rPr lang="es-ES" altLang="es-ES" dirty="0"/>
                  <a:t> as:</a:t>
                </a:r>
              </a:p>
              <a:p>
                <a:pPr>
                  <a:buFontTx/>
                  <a:buNone/>
                </a:pPr>
                <a:endParaRPr lang="es-ES" altLang="es-ES" sz="2000" dirty="0"/>
              </a:p>
              <a:p>
                <a:pPr lvl="2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es-ES" sz="2600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Δ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= </m:t>
                      </m:r>
                      <m:r>
                        <a:rPr lang="en-U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baseline="30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2 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8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8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r>
                        <a:rPr lang="es-ES" altLang="es-ES" sz="2600" i="1" baseline="30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27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  <m:r>
                        <a:rPr lang="es-ES" altLang="es-ES" sz="2600" i="1" baseline="30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+ 9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n-US" altLang="es-ES" sz="2600" dirty="0">
                  <a:solidFill>
                    <a:schemeClr val="bg1"/>
                  </a:solidFill>
                </a:endParaRPr>
              </a:p>
              <a:p>
                <a:pPr lvl="2" algn="l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=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1</m:t>
                      </m:r>
                      <m:r>
                        <a:rPr lang="es-ES" altLang="es-ES" sz="2600" i="1" baseline="30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+ 4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s-ES" altLang="es-ES" sz="2600" baseline="-25000" dirty="0">
                  <a:solidFill>
                    <a:schemeClr val="bg1"/>
                  </a:solidFill>
                </a:endParaRPr>
              </a:p>
              <a:p>
                <a:pPr lvl="2" algn="l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= 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+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1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es-ES" altLang="es-ES" sz="2600" baseline="-25000" dirty="0">
                  <a:solidFill>
                    <a:schemeClr val="bg1"/>
                  </a:solidFill>
                </a:endParaRPr>
              </a:p>
              <a:p>
                <a:pPr lvl="2" algn="l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=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  <m:r>
                        <a:rPr lang="es-ES" altLang="es-ES" sz="2600" i="1" baseline="30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+ 4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s-ES" altLang="es-ES" sz="2600" baseline="-25000" dirty="0">
                  <a:solidFill>
                    <a:schemeClr val="bg1"/>
                  </a:solidFill>
                </a:endParaRPr>
              </a:p>
              <a:p>
                <a:pPr lvl="2" algn="l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altLang="es-ES" sz="26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8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=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1</m:t>
                      </m:r>
                      <m:r>
                        <a:rPr lang="es-ES" altLang="es-ES" sz="2600" i="1" baseline="30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+ 4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1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+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  <m:r>
                        <a:rPr lang="es-ES" altLang="es-ES" sz="2600" i="1" baseline="30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s-ES" altLang="es-ES" sz="2600" i="1" dirty="0">
                          <a:solidFill>
                            <a:schemeClr val="bg1"/>
                          </a:solidFill>
                          <a:latin typeface="Cambria Math"/>
                        </a:rPr>
                        <m:t>𝑎</m:t>
                      </m:r>
                      <m:r>
                        <a:rPr lang="es-ES" altLang="es-ES" sz="2600" i="1" baseline="-25000" dirty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  <m:r>
                        <a:rPr lang="es-ES" altLang="es-ES" sz="2600" i="1" baseline="30000" dirty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s-ES" altLang="es-ES" sz="2600" baseline="30000" dirty="0">
                  <a:solidFill>
                    <a:schemeClr val="bg1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376919" cy="5078313"/>
              </a:xfrm>
              <a:blipFill>
                <a:blip r:embed="rId2"/>
                <a:stretch>
                  <a:fillRect l="-2402" t="-204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s-ES" altLang="es-ES" b="1" spc="-20" dirty="0" err="1">
                <a:solidFill>
                  <a:srgbClr val="FF0000"/>
                </a:solidFill>
              </a:rPr>
              <a:t>Elliptic</a:t>
            </a:r>
            <a:r>
              <a:rPr lang="es-ES" altLang="es-ES" b="1" spc="-20" dirty="0">
                <a:solidFill>
                  <a:srgbClr val="FF0000"/>
                </a:solidFill>
              </a:rPr>
              <a:t> 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Curves: 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Equation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14172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CE_R_01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4011612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E_R_02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538" y="1412874"/>
            <a:ext cx="4011974" cy="403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95287" y="5715000"/>
            <a:ext cx="89773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s-ES" sz="2400" spc="15" dirty="0" smtClean="0">
                <a:solidFill>
                  <a:srgbClr val="FFFFFF"/>
                </a:solidFill>
                <a:latin typeface="Arial"/>
                <a:cs typeface="Arial"/>
              </a:rPr>
              <a:t>Two elliptic curves defined over the field of the real numbers. </a:t>
            </a:r>
            <a:endParaRPr lang="en-GB" sz="24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70154" y="329181"/>
            <a:ext cx="860369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s-ES" altLang="es-ES" b="1" spc="-20" dirty="0" err="1">
                <a:solidFill>
                  <a:srgbClr val="FF0000"/>
                </a:solidFill>
              </a:rPr>
              <a:t>Elliptic</a:t>
            </a:r>
            <a:r>
              <a:rPr lang="es-ES" altLang="es-ES" b="1" spc="-20" dirty="0">
                <a:solidFill>
                  <a:srgbClr val="FF0000"/>
                </a:solidFill>
              </a:rPr>
              <a:t> 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Curves: 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Graphic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 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Representation</a:t>
            </a:r>
            <a:endParaRPr lang="en-GB" kern="0" dirty="0"/>
          </a:p>
        </p:txBody>
      </p:sp>
      <p:sp>
        <p:nvSpPr>
          <p:cNvPr id="9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6</a:t>
            </a:fld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/>
              <p:nvPr/>
            </p:nvSpPr>
            <p:spPr>
              <a:xfrm>
                <a:off x="431393" y="1554906"/>
                <a:ext cx="8331608" cy="383489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s-ES" altLang="es-ES" sz="2800" spc="15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 </a:t>
                </a:r>
                <a:endParaRPr lang="es-ES" altLang="es-ES" sz="2800" spc="15" dirty="0">
                  <a:solidFill>
                    <a:srgbClr val="FFFFFF"/>
                  </a:solidFill>
                  <a:latin typeface="Arial"/>
                  <a:cs typeface="Arial"/>
                </a:endParaRP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altLang="es-ES" sz="2800" spc="15" dirty="0">
                    <a:solidFill>
                      <a:srgbClr val="FFFFFF"/>
                    </a:solidFill>
                    <a:latin typeface="Arial"/>
                    <a:cs typeface="Arial"/>
                  </a:rPr>
                  <a:t>An elliptic curve point is </a:t>
                </a:r>
                <a:r>
                  <a:rPr lang="en-US" altLang="es-ES" sz="2800" b="1" spc="15" dirty="0">
                    <a:solidFill>
                      <a:srgbClr val="FFFFFF"/>
                    </a:solidFill>
                    <a:latin typeface="Arial"/>
                    <a:cs typeface="Arial"/>
                  </a:rPr>
                  <a:t>singular </a:t>
                </a:r>
                <a:r>
                  <a:rPr lang="en-US" altLang="es-ES" sz="2800" spc="15" dirty="0">
                    <a:solidFill>
                      <a:srgbClr val="FFFFFF"/>
                    </a:solidFill>
                    <a:latin typeface="Arial"/>
                    <a:cs typeface="Arial"/>
                  </a:rPr>
                  <a:t>if and only if the partial derivatives of the curve equation are null at that point. </a:t>
                </a:r>
                <a:endParaRPr lang="en-US" altLang="es-ES" sz="2800" spc="15" dirty="0" smtClean="0">
                  <a:solidFill>
                    <a:srgbClr val="FFFFFF"/>
                  </a:solidFill>
                  <a:latin typeface="Arial"/>
                  <a:cs typeface="Arial"/>
                </a:endParaRP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US" altLang="es-ES" sz="2800" spc="15" dirty="0" smtClean="0">
                  <a:solidFill>
                    <a:srgbClr val="FFFFFF"/>
                  </a:solidFill>
                  <a:latin typeface="Arial"/>
                  <a:cs typeface="Arial"/>
                </a:endParaRP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altLang="es-ES" sz="2800" spc="15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The curve </a:t>
                </a:r>
                <a14:m>
                  <m:oMath xmlns:m="http://schemas.openxmlformats.org/officeDocument/2006/math">
                    <m:r>
                      <a:rPr lang="en-GB" altLang="es-ES" sz="2800" i="1" dirty="0" smtClean="0">
                        <a:solidFill>
                          <a:schemeClr val="bg1"/>
                        </a:solidFill>
                        <a:latin typeface="Cambria Math"/>
                      </a:rPr>
                      <m:t>𝐸</m:t>
                    </m:r>
                    <m:r>
                      <a:rPr lang="en-GB" altLang="es-ES" sz="2800" i="1" dirty="0">
                        <a:solidFill>
                          <a:srgbClr val="00B05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es-ES" sz="2800" spc="15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is </a:t>
                </a:r>
                <a:r>
                  <a:rPr lang="en-US" altLang="es-ES" sz="2800" spc="15" dirty="0">
                    <a:solidFill>
                      <a:srgbClr val="FFFFFF"/>
                    </a:solidFill>
                    <a:latin typeface="Arial"/>
                    <a:cs typeface="Arial"/>
                  </a:rPr>
                  <a:t>said to be </a:t>
                </a:r>
                <a:r>
                  <a:rPr lang="en-US" altLang="es-ES" sz="2800" b="1" spc="15" dirty="0">
                    <a:solidFill>
                      <a:srgbClr val="FFFFFF"/>
                    </a:solidFill>
                    <a:latin typeface="Arial"/>
                    <a:cs typeface="Arial"/>
                  </a:rPr>
                  <a:t>singular</a:t>
                </a:r>
                <a:r>
                  <a:rPr lang="en-US" altLang="es-ES" sz="2800" spc="15" dirty="0">
                    <a:solidFill>
                      <a:srgbClr val="FFFFFF"/>
                    </a:solidFill>
                    <a:latin typeface="Arial"/>
                    <a:cs typeface="Arial"/>
                  </a:rPr>
                  <a:t> if it possesses at least a singular point, while it is non-singular if it does not have any such points</a:t>
                </a:r>
                <a:r>
                  <a:rPr lang="en-US" altLang="es-ES" sz="2800" spc="15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.</a:t>
                </a:r>
                <a:endParaRPr sz="2800" spc="15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93" y="1554906"/>
                <a:ext cx="8331608" cy="3834896"/>
              </a:xfrm>
              <a:prstGeom prst="rect">
                <a:avLst/>
              </a:prstGeom>
              <a:blipFill rotWithShape="1">
                <a:blip r:embed="rId3"/>
                <a:stretch>
                  <a:fillRect l="-2268" b="-4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1 Título"/>
          <p:cNvSpPr txBox="1">
            <a:spLocks/>
          </p:cNvSpPr>
          <p:nvPr/>
        </p:nvSpPr>
        <p:spPr>
          <a:xfrm>
            <a:off x="270154" y="329181"/>
            <a:ext cx="860369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s-ES" altLang="es-ES" b="1" spc="-20" dirty="0" smtClean="0">
                <a:solidFill>
                  <a:srgbClr val="FF0000"/>
                </a:solidFill>
              </a:rPr>
              <a:t>Singular 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Elliptic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 </a:t>
            </a:r>
            <a:r>
              <a:rPr lang="es-ES" altLang="es-ES" b="1" spc="-20" dirty="0">
                <a:solidFill>
                  <a:srgbClr val="FF0000"/>
                </a:solidFill>
              </a:rPr>
              <a:t>Curves</a:t>
            </a:r>
            <a:endParaRPr lang="en-GB" kern="0" dirty="0"/>
          </a:p>
        </p:txBody>
      </p:sp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4484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marL="12700" algn="ctr">
              <a:lnSpc>
                <a:spcPct val="100000"/>
              </a:lnSpc>
            </a:pPr>
            <a:r>
              <a:rPr lang="es-ES" altLang="es-ES" b="1" spc="-20" dirty="0" err="1" smtClean="0">
                <a:solidFill>
                  <a:srgbClr val="FF0000"/>
                </a:solidFill>
              </a:rPr>
              <a:t>Weierstrass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 Curves</a:t>
            </a:r>
            <a:endParaRPr lang="es-ES" b="1" spc="-2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83540" y="1190236"/>
                <a:ext cx="8836660" cy="4401205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s-ES" altLang="es-ES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</a:t>
                </a:r>
                <a:r>
                  <a:rPr lang="es-ES" altLang="es-ES" spc="1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homogeneous</a:t>
                </a:r>
                <a:r>
                  <a:rPr lang="es-ES" altLang="es-E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ES" spc="1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form</a:t>
                </a:r>
                <a:r>
                  <a:rPr lang="es-ES" altLang="es-E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</a:t>
                </a:r>
                <a:r>
                  <a:rPr lang="es-ES" altLang="es-ES" spc="1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es-ES" altLang="es-E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ES" spc="1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Weierstrass</a:t>
                </a:r>
                <a:r>
                  <a:rPr lang="es-ES" altLang="es-E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altLang="es-ES" spc="15" dirty="0" err="1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equation</a:t>
                </a:r>
                <a:r>
                  <a:rPr lang="es-ES" altLang="es-ES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s-ES" altLang="es-ES" spc="15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701" marR="855980" algn="r">
                  <a:buClr>
                    <a:srgbClr val="DF773B"/>
                  </a:buClr>
                  <a:tabLst>
                    <a:tab pos="528320" algn="l"/>
                  </a:tabLs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𝑌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𝑍</m:t>
                    </m:r>
                    <m:r>
                      <a:rPr lang="es-E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𝑋𝑌𝑍</m:t>
                    </m:r>
                    <m:r>
                      <a:rPr lang="es-E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𝑌</m:t>
                    </m:r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𝑍</m:t>
                    </m:r>
                    <m:r>
                      <a:rPr lang="es-E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s-ES" b="0" i="1" smtClean="0">
                        <a:latin typeface="Cambria Math"/>
                      </a:rPr>
                      <m:t>𝑋</m:t>
                    </m:r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s-E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:endParaRPr lang="en-GB" spc="15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US" spc="15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US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</a:t>
                </a:r>
                <a:r>
                  <a:rPr lang="en-US" spc="1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Weierstrass</a:t>
                </a:r>
                <a:r>
                  <a:rPr lang="en-U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equation in non-homogeneous form includes a special point called the </a:t>
                </a:r>
                <a:r>
                  <a:rPr lang="en-US" b="1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point at </a:t>
                </a:r>
                <a:r>
                  <a:rPr lang="en-US" b="1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infinity </a:t>
                </a:r>
                <a14:m>
                  <m:oMath xmlns:m="http://schemas.openxmlformats.org/officeDocument/2006/math">
                    <m:r>
                      <a:rPr lang="es-ES" b="0" i="1" spc="15" smtClean="0">
                        <a:solidFill>
                          <a:srgbClr val="FFFFFF"/>
                        </a:solidFill>
                        <a:latin typeface="Cambria Math"/>
                      </a:rPr>
                      <m:t>(</m:t>
                    </m:r>
                    <m:r>
                      <a:rPr lang="es-ES" b="0" i="1" spc="15" smtClean="0">
                        <a:solidFill>
                          <a:srgbClr val="FFFFFF"/>
                        </a:solidFill>
                        <a:latin typeface="Cambria Math"/>
                      </a:rPr>
                      <m:t>𝑂</m:t>
                    </m:r>
                    <m:r>
                      <a:rPr lang="es-ES" b="0" i="1" spc="15" smtClean="0">
                        <a:solidFill>
                          <a:srgbClr val="FFFFFF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point is very important as it works as the identity element of the addition operation when working with </a:t>
                </a:r>
                <a:r>
                  <a:rPr lang="en-US" spc="1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Weierstrass</a:t>
                </a:r>
                <a:r>
                  <a:rPr lang="en-US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Montgomery </a:t>
                </a:r>
                <a:r>
                  <a:rPr lang="en-GB" spc="1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elliptic </a:t>
                </a:r>
                <a:r>
                  <a:rPr lang="en-GB" spc="15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curves. </a:t>
                </a:r>
                <a:endParaRPr lang="en-GB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83540" y="1190236"/>
                <a:ext cx="8836660" cy="4401205"/>
              </a:xfrm>
              <a:blipFill>
                <a:blip r:embed="rId2"/>
                <a:stretch>
                  <a:fillRect l="-2000" t="-2355" b="-36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657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s-ES" altLang="es-ES" b="1" spc="-20" dirty="0" smtClean="0">
                <a:solidFill>
                  <a:srgbClr val="FF0000"/>
                </a:solidFill>
              </a:rPr>
              <a:t>Short </a:t>
            </a:r>
            <a:r>
              <a:rPr lang="es-ES" altLang="es-ES" b="1" spc="-20" dirty="0" err="1" smtClean="0">
                <a:solidFill>
                  <a:srgbClr val="FF0000"/>
                </a:solidFill>
              </a:rPr>
              <a:t>Weierstrass</a:t>
            </a:r>
            <a:r>
              <a:rPr lang="es-ES" altLang="es-ES" b="1" spc="-20" dirty="0" smtClean="0">
                <a:solidFill>
                  <a:srgbClr val="FF0000"/>
                </a:solidFill>
              </a:rPr>
              <a:t> Curves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texto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52400" y="1190236"/>
                <a:ext cx="8915400" cy="5232202"/>
              </a:xfrm>
            </p:spPr>
            <p:txBody>
              <a:bodyPr/>
              <a:lstStyle/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GB" altLang="es-ES" sz="2400" dirty="0" smtClean="0"/>
                  <a:t>Depending </a:t>
                </a:r>
                <a:r>
                  <a:rPr lang="en-GB" altLang="es-ES" sz="2400" dirty="0"/>
                  <a:t>on the characteristic of </a:t>
                </a:r>
                <a:r>
                  <a:rPr lang="en-GB" altLang="es-ES" sz="2400" dirty="0" smtClean="0"/>
                  <a:t>the underlying </a:t>
                </a:r>
                <a:r>
                  <a:rPr lang="en-GB" altLang="es-ES" sz="2400" dirty="0"/>
                  <a:t>field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GB" altLang="es-ES" sz="2400" dirty="0"/>
                  <a:t> there are different admissible changes of variables that </a:t>
                </a:r>
                <a:r>
                  <a:rPr lang="en-GB" altLang="es-ES" sz="2400" dirty="0" err="1"/>
                  <a:t>symplify</a:t>
                </a:r>
                <a:r>
                  <a:rPr lang="en-GB" altLang="es-ES" sz="2400" dirty="0"/>
                  <a:t> the </a:t>
                </a:r>
                <a:r>
                  <a:rPr lang="en-GB" altLang="es-ES" sz="2400" dirty="0" err="1"/>
                  <a:t>Weierstrass</a:t>
                </a:r>
                <a:r>
                  <a:rPr lang="en-GB" altLang="es-ES" sz="2400" dirty="0"/>
                  <a:t> </a:t>
                </a:r>
                <a:r>
                  <a:rPr lang="en-GB" altLang="es-ES" sz="2400" dirty="0" smtClean="0"/>
                  <a:t>equation </a:t>
                </a:r>
                <a:r>
                  <a:rPr lang="en-GB" altLang="es-ES" sz="2400" dirty="0" smtClean="0">
                    <a:solidFill>
                      <a:schemeClr val="bg1"/>
                    </a:solidFill>
                  </a:rPr>
                  <a:t>of an elliptic curve </a:t>
                </a:r>
                <a14:m>
                  <m:oMath xmlns:m="http://schemas.openxmlformats.org/officeDocument/2006/math">
                    <m:r>
                      <a:rPr lang="en-GB" altLang="es-ES" sz="2400" i="1" dirty="0">
                        <a:solidFill>
                          <a:schemeClr val="bg1"/>
                        </a:solidFill>
                        <a:latin typeface="Cambria Math"/>
                      </a:rPr>
                      <m:t>𝐸</m:t>
                    </m:r>
                  </m:oMath>
                </a14:m>
                <a:r>
                  <a:rPr lang="en-GB" altLang="es-ES" sz="2400" dirty="0" smtClean="0"/>
                  <a:t>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GB" altLang="es-ES" sz="14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GB" altLang="es-ES" sz="2400" dirty="0" smtClean="0"/>
                  <a:t>If </a:t>
                </a:r>
                <a:r>
                  <a:rPr lang="en-GB" altLang="es-ES" sz="2400" dirty="0"/>
                  <a:t>the characteristic of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GB" altLang="es-ES" sz="2400" dirty="0"/>
                  <a:t> not equal to 2 or 3,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GB" altLang="es-ES" sz="2400" dirty="0"/>
                  <a:t> is transformed into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𝑦</m:t>
                    </m:r>
                    <m:r>
                      <a:rPr lang="en-GB" altLang="es-ES" sz="2400" i="1" baseline="30000" dirty="0">
                        <a:latin typeface="Cambria Math"/>
                      </a:rPr>
                      <m:t>2</m:t>
                    </m:r>
                    <m:r>
                      <a:rPr lang="en-GB" altLang="es-ES" sz="2400" i="1" dirty="0">
                        <a:latin typeface="Cambria Math"/>
                      </a:rPr>
                      <m:t> = </m:t>
                    </m:r>
                    <m:r>
                      <a:rPr lang="en-GB" altLang="es-ES" sz="2400" i="1" dirty="0">
                        <a:latin typeface="Cambria Math"/>
                      </a:rPr>
                      <m:t>𝑥</m:t>
                    </m:r>
                    <m:r>
                      <a:rPr lang="en-GB" altLang="es-ES" sz="2400" i="1" baseline="30000" dirty="0">
                        <a:latin typeface="Cambria Math"/>
                      </a:rPr>
                      <m:t>3</m:t>
                    </m:r>
                    <m:r>
                      <a:rPr lang="en-GB" altLang="es-ES" sz="2400" i="1" dirty="0">
                        <a:latin typeface="Cambria Math"/>
                      </a:rPr>
                      <m:t> + </m:t>
                    </m:r>
                    <m:r>
                      <a:rPr lang="en-GB" altLang="es-ES" sz="2400" i="1" dirty="0" err="1">
                        <a:latin typeface="Cambria Math"/>
                      </a:rPr>
                      <m:t>𝑎𝑥</m:t>
                    </m:r>
                    <m:r>
                      <a:rPr lang="en-GB" altLang="es-ES" sz="2400" i="1" dirty="0">
                        <a:latin typeface="Cambria Math"/>
                      </a:rPr>
                      <m:t> + </m:t>
                    </m:r>
                    <m:r>
                      <a:rPr lang="en-GB" altLang="es-ES" sz="2400" i="1" dirty="0">
                        <a:latin typeface="Cambria Math"/>
                      </a:rPr>
                      <m:t>𝑏</m:t>
                    </m:r>
                  </m:oMath>
                </a14:m>
                <a:r>
                  <a:rPr lang="en-GB" altLang="es-ES" sz="2400" dirty="0"/>
                  <a:t>. </a:t>
                </a:r>
                <a:r>
                  <a:rPr lang="en-GB" altLang="es-ES" sz="2400" dirty="0" smtClean="0"/>
                  <a:t>Curves defined over prime</a:t>
                </a:r>
                <a:r>
                  <a:rPr lang="en-GB" altLang="es-ES" sz="24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GB" altLang="es-ES" sz="2400" dirty="0" smtClean="0"/>
                  <a:t>finite fields,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𝐹</m:t>
                    </m:r>
                    <m:r>
                      <a:rPr lang="en-GB" altLang="es-ES" sz="2400" i="1" baseline="-25000" dirty="0" err="1">
                        <a:latin typeface="Cambria Math"/>
                      </a:rPr>
                      <m:t>𝑝</m:t>
                    </m:r>
                  </m:oMath>
                </a14:m>
                <a:r>
                  <a:rPr lang="en-GB" altLang="es-ES" sz="2400" baseline="-25000" dirty="0" smtClean="0"/>
                  <a:t>, </a:t>
                </a:r>
                <a:r>
                  <a:rPr lang="en-GB" altLang="es-ES" sz="2400" dirty="0" smtClean="0"/>
                  <a:t>include </a:t>
                </a:r>
                <a:r>
                  <a:rPr lang="en-GB" altLang="es-ES" sz="2400" dirty="0"/>
                  <a:t>all the points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(</m:t>
                    </m:r>
                    <m:r>
                      <a:rPr lang="en-GB" altLang="es-ES" sz="2400" i="1" dirty="0" smtClean="0">
                        <a:latin typeface="Cambria Math"/>
                      </a:rPr>
                      <m:t>𝑥</m:t>
                    </m:r>
                    <m:r>
                      <a:rPr lang="en-GB" altLang="es-ES" sz="2400" i="1" dirty="0" smtClean="0">
                        <a:latin typeface="Cambria Math"/>
                      </a:rPr>
                      <m:t>, </m:t>
                    </m:r>
                    <m:r>
                      <a:rPr lang="en-GB" altLang="es-ES" sz="2400" i="1" dirty="0" smtClean="0">
                        <a:latin typeface="Cambria Math"/>
                      </a:rPr>
                      <m:t>𝑦</m:t>
                    </m:r>
                    <m:r>
                      <a:rPr lang="en-GB" altLang="es-ES" sz="24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altLang="es-ES" sz="2400" dirty="0"/>
                  <a:t> that satisfy </a:t>
                </a:r>
                <a:r>
                  <a:rPr lang="en-GB" altLang="es-ES" sz="2400" dirty="0" smtClean="0"/>
                  <a:t>their </a:t>
                </a:r>
                <a:r>
                  <a:rPr lang="en-GB" altLang="es-ES" sz="2400" dirty="0"/>
                  <a:t>equation modulo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solidFill>
                          <a:schemeClr val="bg1"/>
                        </a:solidFill>
                        <a:latin typeface="Cambria Math"/>
                      </a:rPr>
                      <m:t>𝑝</m:t>
                    </m:r>
                  </m:oMath>
                </a14:m>
                <a:r>
                  <a:rPr lang="en-GB" altLang="es-ES" sz="2400" dirty="0"/>
                  <a:t>, where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altLang="es-ES" sz="2400" dirty="0"/>
                  <a:t> and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altLang="es-ES" sz="2400" dirty="0"/>
                  <a:t> belong to the set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{0, 1, 2, . . . , </m:t>
                    </m:r>
                    <m:r>
                      <a:rPr lang="en-GB" altLang="es-ES" sz="2400" i="1" dirty="0" smtClean="0">
                        <a:latin typeface="Cambria Math"/>
                      </a:rPr>
                      <m:t>𝑝</m:t>
                    </m:r>
                    <m:r>
                      <a:rPr lang="en-GB" altLang="es-ES" sz="2400" i="1" dirty="0" smtClean="0">
                        <a:latin typeface="Cambria Math"/>
                      </a:rPr>
                      <m:t> − 1}</m:t>
                    </m:r>
                  </m:oMath>
                </a14:m>
                <a:r>
                  <a:rPr lang="en-GB" altLang="es-ES" sz="2400" dirty="0" smtClean="0"/>
                  <a:t>.</a:t>
                </a:r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endParaRPr lang="en-GB" altLang="es-ES" sz="1400" dirty="0" smtClean="0"/>
              </a:p>
              <a:p>
                <a:pPr marL="469901" marR="855980" indent="-457200">
                  <a:buClr>
                    <a:srgbClr val="DF773B"/>
                  </a:buClr>
                  <a:buFont typeface="Wingdings" charset="2"/>
                  <a:buChar char="q"/>
                  <a:tabLst>
                    <a:tab pos="528320" algn="l"/>
                  </a:tabLst>
                </a:pPr>
                <a:r>
                  <a:rPr lang="en-GB" altLang="es-ES" sz="2400" dirty="0" smtClean="0"/>
                  <a:t>If </a:t>
                </a:r>
                <a:r>
                  <a:rPr lang="en-GB" altLang="es-ES" sz="2400" dirty="0"/>
                  <a:t>the characteristic of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GB" altLang="es-ES" sz="2400" dirty="0"/>
                  <a:t> is 2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altLang="es-ES" sz="2400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es-ES" sz="240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ES" altLang="es-ES" sz="24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s-ES" sz="2400" i="1" dirty="0" smtClean="0">
                        <a:latin typeface="Cambria Math"/>
                      </a:rPr>
                      <m:t> </m:t>
                    </m:r>
                    <m:r>
                      <a:rPr lang="es-ES" altLang="es-ES" sz="2400" i="1" dirty="0">
                        <a:latin typeface="Cambria Math"/>
                        <a:sym typeface="Symbol" pitchFamily="18" charset="2"/>
                      </a:rPr>
                      <m:t></m:t>
                    </m:r>
                    <m:r>
                      <a:rPr lang="en-GB" altLang="es-ES" sz="2400" i="1" dirty="0">
                        <a:latin typeface="Cambria Math"/>
                      </a:rPr>
                      <m:t> 0</m:t>
                    </m:r>
                  </m:oMath>
                </a14:m>
                <a:r>
                  <a:rPr lang="en-GB" altLang="es-ES" sz="2400" dirty="0"/>
                  <a:t>,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solidFill>
                          <a:schemeClr val="bg1"/>
                        </a:solidFill>
                        <a:latin typeface="Cambria Math"/>
                      </a:rPr>
                      <m:t>𝐸</m:t>
                    </m:r>
                  </m:oMath>
                </a14:m>
                <a:r>
                  <a:rPr lang="en-GB" altLang="es-ES" sz="2400" dirty="0"/>
                  <a:t> is transformed into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𝑦</m:t>
                    </m:r>
                    <m:r>
                      <a:rPr lang="en-GB" altLang="es-ES" sz="2400" i="1" baseline="30000" dirty="0">
                        <a:latin typeface="Cambria Math"/>
                      </a:rPr>
                      <m:t>2</m:t>
                    </m:r>
                    <m:r>
                      <a:rPr lang="en-GB" altLang="es-ES" sz="2400" i="1" dirty="0">
                        <a:latin typeface="Cambria Math"/>
                      </a:rPr>
                      <m:t> + </m:t>
                    </m:r>
                    <m:r>
                      <a:rPr lang="en-GB" altLang="es-ES" sz="2400" i="1" dirty="0" err="1">
                        <a:latin typeface="Cambria Math"/>
                      </a:rPr>
                      <m:t>𝑥𝑦</m:t>
                    </m:r>
                    <m:r>
                      <a:rPr lang="en-GB" altLang="es-ES" sz="2400" i="1" dirty="0">
                        <a:latin typeface="Cambria Math"/>
                      </a:rPr>
                      <m:t> = </m:t>
                    </m:r>
                    <m:r>
                      <a:rPr lang="en-GB" altLang="es-ES" sz="2400" i="1" dirty="0">
                        <a:latin typeface="Cambria Math"/>
                      </a:rPr>
                      <m:t>𝑥</m:t>
                    </m:r>
                    <m:r>
                      <a:rPr lang="en-GB" altLang="es-ES" sz="2400" i="1" baseline="30000" dirty="0">
                        <a:latin typeface="Cambria Math"/>
                      </a:rPr>
                      <m:t>3</m:t>
                    </m:r>
                    <m:r>
                      <a:rPr lang="en-GB" altLang="es-ES" sz="2400" i="1" dirty="0">
                        <a:latin typeface="Cambria Math"/>
                      </a:rPr>
                      <m:t> + </m:t>
                    </m:r>
                    <m:r>
                      <a:rPr lang="en-GB" altLang="es-ES" sz="2400" i="1" dirty="0">
                        <a:latin typeface="Cambria Math"/>
                      </a:rPr>
                      <m:t>𝑎𝑥</m:t>
                    </m:r>
                    <m:r>
                      <a:rPr lang="en-GB" altLang="es-ES" sz="2400" i="1" baseline="30000" dirty="0">
                        <a:latin typeface="Cambria Math"/>
                      </a:rPr>
                      <m:t>2</m:t>
                    </m:r>
                    <m:r>
                      <a:rPr lang="en-GB" altLang="es-ES" sz="2400" i="1" dirty="0">
                        <a:latin typeface="Cambria Math"/>
                      </a:rPr>
                      <m:t> + </m:t>
                    </m:r>
                    <m:r>
                      <a:rPr lang="en-GB" altLang="es-ES" sz="2400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GB" altLang="es-ES" sz="2400" dirty="0" smtClean="0"/>
                  <a:t>. </a:t>
                </a:r>
                <a:r>
                  <a:rPr lang="es-ES" altLang="es-ES" sz="2400" dirty="0" smtClean="0"/>
                  <a:t>Curves </a:t>
                </a:r>
                <a:r>
                  <a:rPr lang="es-ES" altLang="es-ES" sz="2400" dirty="0" err="1" smtClean="0"/>
                  <a:t>defined</a:t>
                </a:r>
                <a:r>
                  <a:rPr lang="es-ES" altLang="es-ES" sz="2400" dirty="0" smtClean="0"/>
                  <a:t> </a:t>
                </a:r>
                <a:r>
                  <a:rPr lang="es-ES" altLang="es-ES" sz="2400" dirty="0" err="1" smtClean="0"/>
                  <a:t>over</a:t>
                </a:r>
                <a:r>
                  <a:rPr lang="es-ES" altLang="es-ES" sz="2400" dirty="0" smtClean="0"/>
                  <a:t> </a:t>
                </a:r>
                <a:r>
                  <a:rPr lang="es-ES" altLang="es-ES" sz="2400" dirty="0" err="1" smtClean="0"/>
                  <a:t>binary</a:t>
                </a:r>
                <a:r>
                  <a:rPr lang="es-ES" altLang="es-ES" sz="2400" dirty="0" smtClean="0"/>
                  <a:t> </a:t>
                </a:r>
                <a:r>
                  <a:rPr lang="es-ES" altLang="es-ES" sz="2400" dirty="0" err="1" smtClean="0"/>
                  <a:t>finite</a:t>
                </a:r>
                <a:r>
                  <a:rPr lang="es-ES" altLang="es-ES" sz="2400" dirty="0" smtClean="0"/>
                  <a:t> </a:t>
                </a:r>
                <a:r>
                  <a:rPr lang="es-ES" altLang="es-ES" sz="2400" dirty="0" err="1" smtClean="0"/>
                  <a:t>fields</a:t>
                </a:r>
                <a:r>
                  <a:rPr lang="es-ES" altLang="es-ES" sz="2400" dirty="0" smtClean="0"/>
                  <a:t>,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𝐹</m:t>
                    </m:r>
                    <m:r>
                      <a:rPr lang="en-GB" altLang="es-ES" sz="2400" i="1" baseline="-25000" dirty="0" smtClean="0">
                        <a:latin typeface="Cambria Math"/>
                      </a:rPr>
                      <m:t>2</m:t>
                    </m:r>
                    <m:r>
                      <a:rPr lang="en-GB" altLang="es-ES" sz="2400" i="1" baseline="30000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s-ES" altLang="es-ES" sz="2400" dirty="0" smtClean="0"/>
                  <a:t>, </a:t>
                </a:r>
                <a:r>
                  <a:rPr lang="en-GB" altLang="es-ES" sz="2400" dirty="0" smtClean="0"/>
                  <a:t>can </a:t>
                </a:r>
                <a:r>
                  <a:rPr lang="en-GB" altLang="es-ES" sz="2400" dirty="0"/>
                  <a:t>be interpreted as a vector space of size </a:t>
                </a:r>
                <a14:m>
                  <m:oMath xmlns:m="http://schemas.openxmlformats.org/officeDocument/2006/math">
                    <m:r>
                      <a:rPr lang="es-ES" altLang="es-ES" sz="2400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en-GB" altLang="es-ES" sz="2400" dirty="0"/>
                  <a:t> over </a:t>
                </a:r>
                <a14:m>
                  <m:oMath xmlns:m="http://schemas.openxmlformats.org/officeDocument/2006/math">
                    <m:r>
                      <a:rPr lang="en-GB" altLang="es-ES" sz="2400" i="1" dirty="0" smtClean="0">
                        <a:latin typeface="Cambria Math"/>
                      </a:rPr>
                      <m:t>𝐹</m:t>
                    </m:r>
                    <m:r>
                      <a:rPr lang="en-GB" altLang="es-ES" sz="2400" i="1" baseline="-25000" dirty="0">
                        <a:latin typeface="Cambria Math"/>
                      </a:rPr>
                      <m:t>2</m:t>
                    </m:r>
                  </m:oMath>
                </a14:m>
                <a:r>
                  <a:rPr lang="en-GB" altLang="es-ES" sz="2400" dirty="0"/>
                  <a:t>, or alternatively can be managed using polynomials</a:t>
                </a:r>
                <a:r>
                  <a:rPr lang="en-GB" altLang="es-ES" sz="2400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2 Marcador de text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52400" y="1190236"/>
                <a:ext cx="8915400" cy="5232202"/>
              </a:xfrm>
              <a:blipFill rotWithShape="1">
                <a:blip r:embed="rId2"/>
                <a:stretch>
                  <a:fillRect l="-1777" t="-1630" b="-26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6"/>
          <p:cNvSpPr>
            <a:spLocks noGrp="1"/>
          </p:cNvSpPr>
          <p:nvPr/>
        </p:nvSpPr>
        <p:spPr>
          <a:xfrm>
            <a:off x="8732520" y="6438900"/>
            <a:ext cx="38100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5461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11982</TotalTime>
  <Words>2412</Words>
  <Application>Microsoft Macintosh PowerPoint</Application>
  <PresentationFormat>On-screen Show (4:3)</PresentationFormat>
  <Paragraphs>188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 Math</vt:lpstr>
      <vt:lpstr>Symbol</vt:lpstr>
      <vt:lpstr>Wingdings</vt:lpstr>
      <vt:lpstr>Office Theme</vt:lpstr>
      <vt:lpstr>Chapter 16: Secure Elliptic Curves in Cryptography </vt:lpstr>
      <vt:lpstr>Contents </vt:lpstr>
      <vt:lpstr>Public-key Cryptography</vt:lpstr>
      <vt:lpstr>Elliptic Curve Cryptography (ECC)</vt:lpstr>
      <vt:lpstr>Elliptic Curves: Equation</vt:lpstr>
      <vt:lpstr>PowerPoint Presentation</vt:lpstr>
      <vt:lpstr>PowerPoint Presentation</vt:lpstr>
      <vt:lpstr>Weierstrass Curves</vt:lpstr>
      <vt:lpstr>Short Weierstrass Curves</vt:lpstr>
      <vt:lpstr>Short Weierstrass Curves: Sum of Points</vt:lpstr>
      <vt:lpstr>Edwards Curves</vt:lpstr>
      <vt:lpstr>Montgomery Curves</vt:lpstr>
      <vt:lpstr>Montgomery Curves: Doubling Points</vt:lpstr>
      <vt:lpstr>Transforming Formulas: E to M</vt:lpstr>
      <vt:lpstr>Transforming Formulas: M to W</vt:lpstr>
      <vt:lpstr>Standards for ECC</vt:lpstr>
      <vt:lpstr>Standards: Limitations</vt:lpstr>
      <vt:lpstr>Brainpool (I)</vt:lpstr>
      <vt:lpstr>Brainpool (II)</vt:lpstr>
      <vt:lpstr>Brainpool (III)</vt:lpstr>
      <vt:lpstr>SafeCurves (I)</vt:lpstr>
      <vt:lpstr>SafeCurves (II)</vt:lpstr>
      <vt:lpstr>Conclusions (I)</vt:lpstr>
      <vt:lpstr>Conclusions (II)</vt:lpstr>
      <vt:lpstr>Conclusions (III)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Kevin J Daimi</cp:lastModifiedBy>
  <cp:revision>84</cp:revision>
  <dcterms:created xsi:type="dcterms:W3CDTF">2017-08-17T13:30:46Z</dcterms:created>
  <dcterms:modified xsi:type="dcterms:W3CDTF">2017-09-21T15:44:26Z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