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2.jpg" ContentType="image/jpe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37" r:id="rId2"/>
    <p:sldId id="259" r:id="rId3"/>
    <p:sldId id="262" r:id="rId4"/>
    <p:sldId id="338" r:id="rId5"/>
    <p:sldId id="339" r:id="rId6"/>
    <p:sldId id="340" r:id="rId7"/>
    <p:sldId id="341" r:id="rId8"/>
    <p:sldId id="342" r:id="rId9"/>
    <p:sldId id="343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59" r:id="rId22"/>
    <p:sldId id="360" r:id="rId23"/>
    <p:sldId id="361" r:id="rId24"/>
    <p:sldId id="362" r:id="rId25"/>
    <p:sldId id="363" r:id="rId26"/>
    <p:sldId id="357" r:id="rId27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9"/>
  </p:normalViewPr>
  <p:slideViewPr>
    <p:cSldViewPr>
      <p:cViewPr>
        <p:scale>
          <a:sx n="75" d="100"/>
          <a:sy n="75" d="100"/>
        </p:scale>
        <p:origin x="-1637" y="-37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5819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46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9/22/2017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9/22/2017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9/22/2017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4.emf"/><Relationship Id="rId4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6.emf"/><Relationship Id="rId4" Type="http://schemas.openxmlformats.org/officeDocument/2006/relationships/oleObject" Target="../embeddings/oleObject4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6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1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1.e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4.emf"/><Relationship Id="rId4" Type="http://schemas.openxmlformats.org/officeDocument/2006/relationships/oleObject" Target="../embeddings/oleObject10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7.emf"/><Relationship Id="rId4" Type="http://schemas.openxmlformats.org/officeDocument/2006/relationships/oleObject" Target="../embeddings/oleObject11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8.emf"/><Relationship Id="rId4" Type="http://schemas.openxmlformats.org/officeDocument/2006/relationships/oleObject" Target="../embeddings/oleObject1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2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9.emf"/><Relationship Id="rId4" Type="http://schemas.openxmlformats.org/officeDocument/2006/relationships/oleObject" Target="../embeddings/oleObject13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2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21.emf"/><Relationship Id="rId4" Type="http://schemas.openxmlformats.org/officeDocument/2006/relationships/oleObject" Target="../embeddings/oleObject15.bin"/><Relationship Id="rId9" Type="http://schemas.openxmlformats.org/officeDocument/2006/relationships/image" Target="../media/image23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1661994"/>
          </a:xfrm>
        </p:spPr>
        <p:txBody>
          <a:bodyPr/>
          <a:lstStyle/>
          <a:p>
            <a:pPr algn="ctr" rtl="0"/>
            <a:r>
              <a:rPr lang="en-US" dirty="0" smtClean="0">
                <a:solidFill>
                  <a:srgbClr val="FF0000"/>
                </a:solidFill>
              </a:rPr>
              <a:t>Chapter 17: Mathematical Models for Malware Propagation in Wireless Sensor Networks: An Analysis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6"/>
          <p:cNvSpPr txBox="1"/>
          <p:nvPr/>
        </p:nvSpPr>
        <p:spPr>
          <a:xfrm>
            <a:off x="0" y="205740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Angel Martín del Rey</a:t>
            </a:r>
            <a:r>
              <a:rPr lang="en-US" sz="2000" baseline="30000" dirty="0" smtClean="0">
                <a:solidFill>
                  <a:schemeClr val="bg1"/>
                </a:solidFill>
              </a:rPr>
              <a:t>1</a:t>
            </a:r>
            <a:r>
              <a:rPr lang="en-US" sz="2000" dirty="0" smtClean="0">
                <a:solidFill>
                  <a:schemeClr val="bg1"/>
                </a:solidFill>
              </a:rPr>
              <a:t> and Alberto </a:t>
            </a:r>
            <a:r>
              <a:rPr lang="en-US" sz="2000" dirty="0" err="1" smtClean="0">
                <a:solidFill>
                  <a:schemeClr val="bg1"/>
                </a:solidFill>
              </a:rPr>
              <a:t>Peinado</a:t>
            </a:r>
            <a:r>
              <a:rPr lang="en-US" sz="2000" dirty="0" smtClean="0">
                <a:solidFill>
                  <a:schemeClr val="bg1"/>
                </a:solidFill>
              </a:rPr>
              <a:t> Domínguez</a:t>
            </a:r>
            <a:r>
              <a:rPr lang="en-US" sz="2000" baseline="30000" dirty="0" smtClean="0">
                <a:solidFill>
                  <a:schemeClr val="bg1"/>
                </a:solidFill>
              </a:rPr>
              <a:t>2</a:t>
            </a:r>
          </a:p>
          <a:p>
            <a:pPr algn="ctr"/>
            <a:r>
              <a:rPr lang="en-US" baseline="30000" dirty="0" smtClean="0">
                <a:solidFill>
                  <a:schemeClr val="bg1"/>
                </a:solidFill>
              </a:rPr>
              <a:t>1</a:t>
            </a:r>
            <a:r>
              <a:rPr lang="en-US" dirty="0" smtClean="0">
                <a:solidFill>
                  <a:schemeClr val="bg1"/>
                </a:solidFill>
              </a:rPr>
              <a:t>Universidad de </a:t>
            </a:r>
            <a:r>
              <a:rPr lang="en-US" dirty="0">
                <a:solidFill>
                  <a:schemeClr val="bg1"/>
                </a:solidFill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alamanca, </a:t>
            </a:r>
            <a:r>
              <a:rPr lang="en-US" dirty="0" smtClean="0">
                <a:solidFill>
                  <a:schemeClr val="bg1"/>
                </a:solidFill>
              </a:rPr>
              <a:t>Salamanca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smtClean="0">
                <a:solidFill>
                  <a:schemeClr val="bg1"/>
                </a:solidFill>
              </a:rPr>
              <a:t>Spain</a:t>
            </a:r>
          </a:p>
          <a:p>
            <a:pPr algn="ctr"/>
            <a:r>
              <a:rPr lang="en-US" baseline="30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Universidade de </a:t>
            </a:r>
            <a:r>
              <a:rPr lang="en-US" dirty="0" err="1" smtClean="0">
                <a:solidFill>
                  <a:schemeClr val="bg1"/>
                </a:solidFill>
              </a:rPr>
              <a:t>Málaga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Málaga</a:t>
            </a:r>
            <a:r>
              <a:rPr lang="en-US" dirty="0" smtClean="0">
                <a:solidFill>
                  <a:schemeClr val="bg1"/>
                </a:solidFill>
              </a:rPr>
              <a:t>, S</a:t>
            </a:r>
            <a:r>
              <a:rPr lang="en-US" dirty="0" smtClean="0">
                <a:solidFill>
                  <a:schemeClr val="bg1"/>
                </a:solidFill>
              </a:rPr>
              <a:t>pain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5"/>
          </p:nvPr>
        </p:nvSpPr>
        <p:spPr>
          <a:xfrm>
            <a:off x="0" y="5587372"/>
            <a:ext cx="9144000" cy="1261884"/>
          </a:xfrm>
        </p:spPr>
        <p:txBody>
          <a:bodyPr/>
          <a:lstStyle/>
          <a:p>
            <a:r>
              <a:rPr lang="en-US" sz="1600" dirty="0" smtClean="0">
                <a:solidFill>
                  <a:srgbClr val="FF0000"/>
                </a:solidFill>
              </a:rPr>
              <a:t>Computer and Network Security Essentials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Springer</a:t>
            </a:r>
            <a:endParaRPr lang="en-US" sz="1600" dirty="0">
              <a:solidFill>
                <a:srgbClr val="FF0000"/>
              </a:solidFill>
            </a:endParaRP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Editor: Kevin Daimi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Associate Editors: Guillermo </a:t>
            </a:r>
            <a:r>
              <a:rPr lang="en-US" sz="1600" dirty="0" err="1" smtClean="0">
                <a:solidFill>
                  <a:srgbClr val="FF0000"/>
                </a:solidFill>
              </a:rPr>
              <a:t>Francia</a:t>
            </a:r>
            <a:r>
              <a:rPr lang="en-US" sz="1600" dirty="0" smtClean="0">
                <a:solidFill>
                  <a:srgbClr val="FF0000"/>
                </a:solidFill>
              </a:rPr>
              <a:t>, Levent </a:t>
            </a:r>
            <a:r>
              <a:rPr lang="en-US" sz="1600" dirty="0" err="1" smtClean="0">
                <a:solidFill>
                  <a:srgbClr val="FF0000"/>
                </a:solidFill>
              </a:rPr>
              <a:t>Ertaul</a:t>
            </a:r>
            <a:r>
              <a:rPr lang="en-US" sz="1600" dirty="0" smtClean="0">
                <a:solidFill>
                  <a:srgbClr val="FF0000"/>
                </a:solidFill>
              </a:rPr>
              <a:t>, Luis </a:t>
            </a:r>
            <a:r>
              <a:rPr lang="en-US" sz="1600" dirty="0">
                <a:solidFill>
                  <a:srgbClr val="FF0000"/>
                </a:solidFill>
              </a:rPr>
              <a:t>Hernández</a:t>
            </a:r>
            <a:r>
              <a:rPr lang="en-US" sz="1600" dirty="0"/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</a:rPr>
              <a:t>Encinas</a:t>
            </a:r>
            <a:r>
              <a:rPr lang="en-US" sz="1600" dirty="0" smtClean="0">
                <a:solidFill>
                  <a:srgbClr val="FF0000"/>
                </a:solidFill>
              </a:rPr>
              <a:t>, Eman El-Sheikh</a:t>
            </a:r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3106055"/>
            <a:ext cx="3746500" cy="23549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8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330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Malware Propagation in WSNs: Individual-based models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813440"/>
            <a:ext cx="7769860" cy="30162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Individual-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based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models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are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based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discrete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mathematical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tools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such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as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cellular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automata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agent-based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models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study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qualitative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properties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dynamics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more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difficult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 In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some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cases,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only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data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obtained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from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empirical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simulations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can be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used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obtain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behavioral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patterns</a:t>
            </a:r>
            <a:r>
              <a:rPr lang="es-ES_tradnl" sz="2800" spc="-1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lang="es-ES_tradnl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10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72072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Malware Propagation in WSNs: Network models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813440"/>
            <a:ext cx="7769860" cy="25853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Network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models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are global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models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capable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capture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some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topological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features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dystem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Furthermore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can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consider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different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classes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individuals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according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their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contact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structures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057700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Malware Propagation in WSNs: Network models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813440"/>
            <a:ext cx="7769860" cy="3877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population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divided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different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compartments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(susceptible,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infectious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recovered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,…).</a:t>
            </a: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Each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compartment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divided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different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sub-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compartments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taking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account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degree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each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node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Susceptibles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i="1" spc="-10" dirty="0" smtClean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neighbors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: </a:t>
            </a:r>
            <a:r>
              <a:rPr lang="es-ES_tradnl" sz="2800" i="1" spc="-10" dirty="0" err="1" smtClean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lang="es-ES_tradnl" sz="2800" i="1" spc="-10" baseline="-25000" dirty="0" err="1" smtClean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lang="es-ES_tradnl" sz="2800" i="1" spc="-1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Infectious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i="1" spc="-10" dirty="0" smtClean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neighbors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: </a:t>
            </a:r>
            <a:r>
              <a:rPr lang="es-ES_tradnl" sz="2800" i="1" spc="-1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lang="es-ES_tradnl" sz="2800" i="1" spc="-10" baseline="-25000" dirty="0" err="1" smtClean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lang="es-ES_tradnl" sz="2800" i="1" spc="-1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Etc.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674270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Malware Propagation in WSNs: Network models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813440"/>
            <a:ext cx="7769860" cy="4739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topological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structure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compartment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i="1" spc="-10" dirty="0" smtClean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degree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infectious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defined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means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a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degree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distribution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i="1" spc="-1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lang="es-ES_tradnl" sz="2800" i="1" spc="-10" dirty="0" smtClean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).</a:t>
            </a: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explicit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expression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degree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distribution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determines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type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network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Random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network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model</a:t>
            </a:r>
            <a:endParaRPr lang="es-ES_tradnl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Lattice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network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model</a:t>
            </a:r>
            <a:endParaRPr lang="es-ES_tradnl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Small-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world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network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model</a:t>
            </a:r>
            <a:endParaRPr lang="es-ES_tradnl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Scale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-free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network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model</a:t>
            </a:r>
            <a:endParaRPr lang="es-ES_tradnl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Spatial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netwok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model</a:t>
            </a:r>
            <a:endParaRPr lang="es-ES_tradnl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674270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Malware Propagation in WSNs: Network models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813440"/>
            <a:ext cx="7769860" cy="4739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Suppose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connection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topology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a WSN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defined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topological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structure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which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follows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 non-regular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distribution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i="1" spc="-10" dirty="0" smtClean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sensor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nodes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and </a:t>
            </a:r>
            <a:r>
              <a:rPr lang="es-ES_tradnl" sz="2800" i="1" spc="-1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edges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between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them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(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heterogeneous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complex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network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degree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distribution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holds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following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s-ES_tradnl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s-ES_tradnl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s-ES_tradnl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buClr>
                <a:srgbClr val="DF773B"/>
              </a:buClr>
              <a:tabLst>
                <a:tab pos="469900" algn="l"/>
              </a:tabLst>
            </a:pPr>
            <a:r>
              <a:rPr lang="es-ES_tradnl" sz="2800" spc="-1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where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i="1" spc="-10" dirty="0" err="1" smtClean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lang="es-ES_tradnl" sz="2800" i="1" spc="-10" baseline="-25000" dirty="0" err="1" smtClean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number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k-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nodes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	WSN.</a:t>
            </a:r>
          </a:p>
        </p:txBody>
      </p:sp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6479224"/>
              </p:ext>
            </p:extLst>
          </p:nvPr>
        </p:nvGraphicFramePr>
        <p:xfrm>
          <a:off x="3384550" y="4572000"/>
          <a:ext cx="163830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Equation" r:id="rId4" imgW="1638300" imgH="901700" progId="Equation.DSMT4">
                  <p:embed/>
                </p:oleObj>
              </mc:Choice>
              <mc:Fallback>
                <p:oleObj name="Equation" r:id="rId4" imgW="1638300" imgH="901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84550" y="4572000"/>
                        <a:ext cx="1638300" cy="90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456407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Malware Propagation in WSNs: Network models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813440"/>
            <a:ext cx="7769860" cy="3877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average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degree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network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s-ES_tradnl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s-ES_tradnl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s-ES_tradnl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s-ES_tradnl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u="sng" spc="-10" dirty="0" err="1" smtClean="0">
                <a:solidFill>
                  <a:srgbClr val="FFFFFF"/>
                </a:solidFill>
                <a:latin typeface="Arial"/>
                <a:cs typeface="Arial"/>
              </a:rPr>
              <a:t>Proposition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: In a WSN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defined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 non-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correlated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heterogeneous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complex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network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probability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edge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connects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lang="es-ES_tradnl" sz="2800" i="1" spc="-10" dirty="0" smtClean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node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given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</p:txBody>
      </p:sp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970650"/>
              </p:ext>
            </p:extLst>
          </p:nvPr>
        </p:nvGraphicFramePr>
        <p:xfrm>
          <a:off x="2667000" y="2590800"/>
          <a:ext cx="3543300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" name="Equation" r:id="rId4" imgW="3543300" imgH="977900" progId="Equation.DSMT4">
                  <p:embed/>
                </p:oleObj>
              </mc:Choice>
              <mc:Fallback>
                <p:oleObj name="Equation" r:id="rId4" imgW="3543300" imgH="977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667000" y="2590800"/>
                        <a:ext cx="3543300" cy="977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4610848"/>
              </p:ext>
            </p:extLst>
          </p:nvPr>
        </p:nvGraphicFramePr>
        <p:xfrm>
          <a:off x="4724400" y="5486400"/>
          <a:ext cx="1244600" cy="105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3" name="Equation" r:id="rId6" imgW="1244600" imgH="1054100" progId="Equation.DSMT4">
                  <p:embed/>
                </p:oleObj>
              </mc:Choice>
              <mc:Fallback>
                <p:oleObj name="Equation" r:id="rId6" imgW="1244600" imgH="1054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24400" y="5486400"/>
                        <a:ext cx="1244600" cy="1054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456407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Malware Propagation in WSNs: Network models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813440"/>
            <a:ext cx="7769860" cy="4739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u="sng" spc="-10" dirty="0" err="1" smtClean="0">
                <a:solidFill>
                  <a:srgbClr val="FFFFFF"/>
                </a:solidFill>
                <a:latin typeface="Arial"/>
                <a:cs typeface="Arial"/>
              </a:rPr>
              <a:t>Proposition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: In a WSN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defined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 non-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correlated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heterogeneous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complex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network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probability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edge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connects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infectious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sensor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node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at time </a:t>
            </a:r>
            <a:r>
              <a:rPr lang="es-ES_tradnl" sz="2800" i="1" spc="-1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s-ES_tradnl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s-ES_tradnl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s-ES_tradnl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s-ES_tradnl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buClr>
                <a:srgbClr val="DF773B"/>
              </a:buClr>
              <a:tabLst>
                <a:tab pos="469900" algn="l"/>
              </a:tabLst>
            </a:pP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where</a:t>
            </a:r>
            <a:r>
              <a:rPr lang="es-ES_tradnl" sz="2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                    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relative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density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	</a:t>
            </a:r>
            <a:endParaRPr lang="es-ES_tradnl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buClr>
                <a:srgbClr val="DF773B"/>
              </a:buClr>
              <a:tabLst>
                <a:tab pos="469900" algn="l"/>
              </a:tabLst>
            </a:pP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infectious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i="1" spc="-10" dirty="0" smtClean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nodes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at time </a:t>
            </a:r>
            <a:r>
              <a:rPr lang="es-ES_tradnl" sz="2800" i="1" spc="-1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9977811"/>
              </p:ext>
            </p:extLst>
          </p:nvPr>
        </p:nvGraphicFramePr>
        <p:xfrm>
          <a:off x="2438400" y="3657600"/>
          <a:ext cx="41656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Equation" r:id="rId4" imgW="4165600" imgH="1066800" progId="Equation.DSMT4">
                  <p:embed/>
                </p:oleObj>
              </mc:Choice>
              <mc:Fallback>
                <p:oleObj name="Equation" r:id="rId4" imgW="4165600" imgH="1066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38400" y="3657600"/>
                        <a:ext cx="4165600" cy="1066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1985429"/>
              </p:ext>
            </p:extLst>
          </p:nvPr>
        </p:nvGraphicFramePr>
        <p:xfrm>
          <a:off x="1873250" y="4953000"/>
          <a:ext cx="186690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Equation" r:id="rId6" imgW="1866900" imgH="1016000" progId="Equation.DSMT4">
                  <p:embed/>
                </p:oleObj>
              </mc:Choice>
              <mc:Fallback>
                <p:oleObj name="Equation" r:id="rId6" imgW="1866900" imgH="1016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873250" y="4953000"/>
                        <a:ext cx="1866900" cy="1016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16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0791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Malware Propagation in WSNs: </a:t>
            </a:r>
            <a:br>
              <a:rPr lang="en-US" sz="4000" spc="-20" dirty="0" smtClean="0">
                <a:solidFill>
                  <a:srgbClr val="FF0000"/>
                </a:solidFill>
              </a:rPr>
            </a:br>
            <a:r>
              <a:rPr lang="en-US" sz="4000" spc="-20" dirty="0" smtClean="0">
                <a:solidFill>
                  <a:srgbClr val="FF0000"/>
                </a:solidFill>
              </a:rPr>
              <a:t>SIS Network model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813440"/>
            <a:ext cx="776986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dynamics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SIS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as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follows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</p:txBody>
      </p:sp>
      <p:pic>
        <p:nvPicPr>
          <p:cNvPr id="4" name="Imagen 3" descr="Figure1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667000"/>
            <a:ext cx="4572000" cy="91822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4114800"/>
            <a:ext cx="6934200" cy="2165277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17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0739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Malware Propagation in WSNs: </a:t>
            </a:r>
            <a:br>
              <a:rPr lang="en-US" sz="4000" spc="-20" dirty="0" smtClean="0">
                <a:solidFill>
                  <a:srgbClr val="FF0000"/>
                </a:solidFill>
              </a:rPr>
            </a:br>
            <a:r>
              <a:rPr lang="en-US" sz="4000" spc="-20" dirty="0" smtClean="0">
                <a:solidFill>
                  <a:srgbClr val="FF0000"/>
                </a:solidFill>
              </a:rPr>
              <a:t>SIS Network models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813440"/>
            <a:ext cx="7769860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system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ordinary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differential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equations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governs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dynamics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SIS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  <a:p>
            <a:pPr marL="12700" algn="just">
              <a:lnSpc>
                <a:spcPct val="100000"/>
              </a:lnSpc>
              <a:buClr>
                <a:srgbClr val="DF773B"/>
              </a:buClr>
              <a:tabLst>
                <a:tab pos="469900" algn="l"/>
              </a:tabLst>
            </a:pPr>
            <a:endParaRPr lang="es-ES_tradnl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7412680"/>
              </p:ext>
            </p:extLst>
          </p:nvPr>
        </p:nvGraphicFramePr>
        <p:xfrm>
          <a:off x="736600" y="3581400"/>
          <a:ext cx="7797800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name="Equation" r:id="rId4" imgW="7797800" imgH="2590800" progId="Equation.DSMT4">
                  <p:embed/>
                </p:oleObj>
              </mc:Choice>
              <mc:Fallback>
                <p:oleObj name="Equation" r:id="rId4" imgW="7797800" imgH="2590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6600" y="3581400"/>
                        <a:ext cx="7797800" cy="2590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3352800" y="2971800"/>
            <a:ext cx="1159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>
                <a:solidFill>
                  <a:srgbClr val="FFFF00"/>
                </a:solidFill>
                <a:latin typeface="Arial"/>
                <a:cs typeface="Arial"/>
              </a:rPr>
              <a:t>incidence</a:t>
            </a:r>
            <a:endParaRPr lang="es-ES" dirty="0"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334000" y="2971800"/>
            <a:ext cx="2263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>
                <a:solidFill>
                  <a:srgbClr val="FFFF00"/>
                </a:solidFill>
                <a:latin typeface="Arial"/>
                <a:cs typeface="Arial"/>
              </a:rPr>
              <a:t>Infectious</a:t>
            </a:r>
            <a:r>
              <a:rPr lang="es-ES" dirty="0" smtClean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es-ES" dirty="0" err="1" smtClean="0">
                <a:solidFill>
                  <a:srgbClr val="FFFF00"/>
                </a:solidFill>
                <a:latin typeface="Arial"/>
                <a:cs typeface="Arial"/>
              </a:rPr>
              <a:t>recovered</a:t>
            </a:r>
            <a:endParaRPr lang="es-ES" dirty="0">
              <a:solidFill>
                <a:srgbClr val="FFFF00"/>
              </a:solidFill>
              <a:latin typeface="Arial"/>
              <a:cs typeface="Arial"/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3962400" y="3352800"/>
            <a:ext cx="0" cy="3048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/>
          <p:nvPr/>
        </p:nvCxnSpPr>
        <p:spPr>
          <a:xfrm>
            <a:off x="5943600" y="3352800"/>
            <a:ext cx="0" cy="3048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18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9132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Malware Propagation in WSNs: </a:t>
            </a:r>
            <a:br>
              <a:rPr lang="en-US" sz="4000" spc="-20" dirty="0" smtClean="0">
                <a:solidFill>
                  <a:srgbClr val="FF0000"/>
                </a:solidFill>
              </a:rPr>
            </a:br>
            <a:r>
              <a:rPr lang="en-US" sz="4000" spc="-20" dirty="0" smtClean="0">
                <a:solidFill>
                  <a:srgbClr val="FF0000"/>
                </a:solidFill>
              </a:rPr>
              <a:t>SIS Network models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813440"/>
            <a:ext cx="7769860" cy="3447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steady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states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system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are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following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disease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-free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steady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state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s-ES_tradnl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s-ES_tradnl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s-ES_tradnl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endemic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steady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state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: </a:t>
            </a:r>
          </a:p>
          <a:p>
            <a:pPr marL="12700" algn="just">
              <a:lnSpc>
                <a:spcPct val="100000"/>
              </a:lnSpc>
              <a:buClr>
                <a:srgbClr val="DF773B"/>
              </a:buClr>
              <a:tabLst>
                <a:tab pos="469900" algn="l"/>
              </a:tabLst>
            </a:pPr>
            <a:endParaRPr lang="es-ES_tradnl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2213424"/>
              </p:ext>
            </p:extLst>
          </p:nvPr>
        </p:nvGraphicFramePr>
        <p:xfrm>
          <a:off x="2730500" y="3505200"/>
          <a:ext cx="32893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8" name="Equation" r:id="rId4" imgW="3289300" imgH="533400" progId="Equation.DSMT4">
                  <p:embed/>
                </p:oleObj>
              </mc:Choice>
              <mc:Fallback>
                <p:oleObj name="Equation" r:id="rId4" imgW="3289300" imgH="533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730500" y="3505200"/>
                        <a:ext cx="3289300" cy="53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3511422"/>
              </p:ext>
            </p:extLst>
          </p:nvPr>
        </p:nvGraphicFramePr>
        <p:xfrm>
          <a:off x="88900" y="4953000"/>
          <a:ext cx="9055100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9" name="Equation" r:id="rId6" imgW="9055100" imgH="977900" progId="Equation.DSMT4">
                  <p:embed/>
                </p:oleObj>
              </mc:Choice>
              <mc:Fallback>
                <p:oleObj name="Equation" r:id="rId6" imgW="9055100" imgH="977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8900" y="4953000"/>
                        <a:ext cx="9055100" cy="977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to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4184950"/>
              </p:ext>
            </p:extLst>
          </p:nvPr>
        </p:nvGraphicFramePr>
        <p:xfrm>
          <a:off x="3505200" y="6096000"/>
          <a:ext cx="18288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0" name="Equation" r:id="rId8" imgW="1828800" imgH="596900" progId="Equation.DSMT4">
                  <p:embed/>
                </p:oleObj>
              </mc:Choice>
              <mc:Fallback>
                <p:oleObj name="Equation" r:id="rId8" imgW="1828800" imgH="596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505200" y="6096000"/>
                        <a:ext cx="1828800" cy="596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19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7063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393" y="1554906"/>
            <a:ext cx="8228330" cy="4739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 algn="just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Wireless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Sensor Networks (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WSNs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)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play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basic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role in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many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new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paradigms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and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scenearios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: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Industry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4.0,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Critical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Infrastructures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etc.</a:t>
            </a:r>
            <a:endParaRPr lang="en-US" sz="2800" spc="-2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 algn="just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Due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nature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and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special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characteristics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WSNs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are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exposed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several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cybersecurity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threats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  <a:p>
            <a:pPr marL="469901" marR="855980" indent="-457200" algn="just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deals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malware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propagation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WSNs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: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analysis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mathematical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models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proposed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literature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performed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710181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Introduction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</a:t>
            </a:fld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Malware Propagation in WSNs: </a:t>
            </a:r>
            <a:br>
              <a:rPr lang="en-US" sz="4000" spc="-20" dirty="0" smtClean="0">
                <a:solidFill>
                  <a:srgbClr val="FF0000"/>
                </a:solidFill>
              </a:rPr>
            </a:br>
            <a:r>
              <a:rPr lang="en-US" sz="4000" spc="-20" dirty="0" smtClean="0">
                <a:solidFill>
                  <a:srgbClr val="FF0000"/>
                </a:solidFill>
              </a:rPr>
              <a:t>SIS Network models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813440"/>
            <a:ext cx="776986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Theorem</a:t>
            </a:r>
            <a:r>
              <a:rPr lang="es-ES_tradnl" sz="2800" b="1" spc="-10" dirty="0" smtClean="0">
                <a:solidFill>
                  <a:srgbClr val="FFFFFF"/>
                </a:solidFill>
                <a:latin typeface="Arial"/>
                <a:cs typeface="Arial"/>
              </a:rPr>
              <a:t>: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endemic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steady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state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exists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if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7244068"/>
              </p:ext>
            </p:extLst>
          </p:nvPr>
        </p:nvGraphicFramePr>
        <p:xfrm>
          <a:off x="2743200" y="2743200"/>
          <a:ext cx="3022600" cy="153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Equation" r:id="rId4" imgW="3022600" imgH="1536700" progId="Equation.DSMT4">
                  <p:embed/>
                </p:oleObj>
              </mc:Choice>
              <mc:Fallback>
                <p:oleObj name="Equation" r:id="rId4" imgW="3022600" imgH="1536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743200" y="2743200"/>
                        <a:ext cx="3022600" cy="153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20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1917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Malware Propagation in WSNs: </a:t>
            </a:r>
            <a:br>
              <a:rPr lang="en-US" sz="4000" spc="-20" dirty="0" smtClean="0">
                <a:solidFill>
                  <a:srgbClr val="FF0000"/>
                </a:solidFill>
              </a:rPr>
            </a:br>
            <a:r>
              <a:rPr lang="en-US" sz="4000" spc="-20" dirty="0" smtClean="0">
                <a:solidFill>
                  <a:srgbClr val="FF0000"/>
                </a:solidFill>
              </a:rPr>
              <a:t>SIR Network model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813440"/>
            <a:ext cx="776986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dynamics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SIR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as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follows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2667000"/>
            <a:ext cx="6172200" cy="105058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4267200"/>
            <a:ext cx="6324600" cy="2044072"/>
          </a:xfrm>
          <a:prstGeom prst="rect">
            <a:avLst/>
          </a:prstGeom>
        </p:spPr>
      </p:pic>
      <p:sp>
        <p:nvSpPr>
          <p:cNvPr id="9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1015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Malware Propagation in WSNs: </a:t>
            </a:r>
            <a:br>
              <a:rPr lang="en-US" sz="4000" spc="-20" dirty="0" smtClean="0">
                <a:solidFill>
                  <a:srgbClr val="FF0000"/>
                </a:solidFill>
              </a:rPr>
            </a:br>
            <a:r>
              <a:rPr lang="en-US" sz="4000" spc="-20" dirty="0" smtClean="0">
                <a:solidFill>
                  <a:srgbClr val="FF0000"/>
                </a:solidFill>
              </a:rPr>
              <a:t>SIR Network models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813440"/>
            <a:ext cx="7769860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system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ordinary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differential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equations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governs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dynamics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SIR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  <a:p>
            <a:pPr marL="12700" algn="just">
              <a:lnSpc>
                <a:spcPct val="100000"/>
              </a:lnSpc>
              <a:buClr>
                <a:srgbClr val="DF773B"/>
              </a:buClr>
              <a:tabLst>
                <a:tab pos="469900" algn="l"/>
              </a:tabLst>
            </a:pPr>
            <a:endParaRPr lang="es-ES_tradnl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3956067"/>
              </p:ext>
            </p:extLst>
          </p:nvPr>
        </p:nvGraphicFramePr>
        <p:xfrm>
          <a:off x="863600" y="2971800"/>
          <a:ext cx="7543800" cy="359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2" name="Equation" r:id="rId4" imgW="7543800" imgH="3594100" progId="Equation.DSMT4">
                  <p:embed/>
                </p:oleObj>
              </mc:Choice>
              <mc:Fallback>
                <p:oleObj name="Equation" r:id="rId4" imgW="7543800" imgH="3594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63600" y="2971800"/>
                        <a:ext cx="7543800" cy="3594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5773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Malware Propagation in WSNs: </a:t>
            </a:r>
            <a:br>
              <a:rPr lang="en-US" sz="4000" spc="-20" dirty="0" smtClean="0">
                <a:solidFill>
                  <a:srgbClr val="FF0000"/>
                </a:solidFill>
              </a:rPr>
            </a:br>
            <a:r>
              <a:rPr lang="en-US" sz="4000" spc="-20" dirty="0" smtClean="0">
                <a:solidFill>
                  <a:srgbClr val="FF0000"/>
                </a:solidFill>
              </a:rPr>
              <a:t>SIR Network models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813440"/>
            <a:ext cx="7769860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There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only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one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steady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state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system</a:t>
            </a:r>
            <a:r>
              <a:rPr lang="es-ES_tradnl" sz="2800" spc="-10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endParaRPr lang="es-ES_tradnl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disease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-free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steady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state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4377953"/>
              </p:ext>
            </p:extLst>
          </p:nvPr>
        </p:nvGraphicFramePr>
        <p:xfrm>
          <a:off x="2514600" y="3276600"/>
          <a:ext cx="3683000" cy="262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0" name="Equation" r:id="rId4" imgW="3683000" imgH="2628900" progId="Equation.DSMT4">
                  <p:embed/>
                </p:oleObj>
              </mc:Choice>
              <mc:Fallback>
                <p:oleObj name="Equation" r:id="rId4" imgW="3683000" imgH="2628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14600" y="3276600"/>
                        <a:ext cx="36830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8698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Malware Propagation in WSNs: </a:t>
            </a:r>
            <a:br>
              <a:rPr lang="en-US" sz="4000" spc="-20" dirty="0" smtClean="0">
                <a:solidFill>
                  <a:srgbClr val="FF0000"/>
                </a:solidFill>
              </a:rPr>
            </a:br>
            <a:r>
              <a:rPr lang="en-US" sz="4000" spc="-20" dirty="0" smtClean="0">
                <a:solidFill>
                  <a:srgbClr val="FF0000"/>
                </a:solidFill>
              </a:rPr>
              <a:t>SIR Network models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813440"/>
            <a:ext cx="7769860" cy="25853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Theorem</a:t>
            </a:r>
            <a:r>
              <a:rPr lang="es-ES_tradnl" sz="2800" b="1" spc="-10" dirty="0" smtClean="0">
                <a:solidFill>
                  <a:srgbClr val="FFFFFF"/>
                </a:solidFill>
                <a:latin typeface="Arial"/>
                <a:cs typeface="Arial"/>
              </a:rPr>
              <a:t>: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system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evolves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disease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-free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steady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state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s-ES_tradnl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s-ES_tradnl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s-ES_tradnl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buClr>
                <a:srgbClr val="DF773B"/>
              </a:buClr>
              <a:tabLst>
                <a:tab pos="469900" algn="l"/>
              </a:tabLst>
            </a:pP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if</a:t>
            </a:r>
            <a:endParaRPr lang="es-ES_tradnl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6381764"/>
              </p:ext>
            </p:extLst>
          </p:nvPr>
        </p:nvGraphicFramePr>
        <p:xfrm>
          <a:off x="2743200" y="4267200"/>
          <a:ext cx="3022600" cy="153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6" name="Equation" r:id="rId4" imgW="3022600" imgH="1536700" progId="Equation.DSMT4">
                  <p:embed/>
                </p:oleObj>
              </mc:Choice>
              <mc:Fallback>
                <p:oleObj name="Equation" r:id="rId4" imgW="3022600" imgH="1536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743200" y="4267200"/>
                        <a:ext cx="3022600" cy="153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8943242"/>
              </p:ext>
            </p:extLst>
          </p:nvPr>
        </p:nvGraphicFramePr>
        <p:xfrm>
          <a:off x="1752600" y="3124200"/>
          <a:ext cx="51816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7" name="Equation" r:id="rId6" imgW="5181600" imgH="533400" progId="Equation.DSMT4">
                  <p:embed/>
                </p:oleObj>
              </mc:Choice>
              <mc:Fallback>
                <p:oleObj name="Equation" r:id="rId6" imgW="5181600" imgH="533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752600" y="3124200"/>
                        <a:ext cx="5181600" cy="53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1691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Malware Propagation in WSNs: </a:t>
            </a:r>
            <a:br>
              <a:rPr lang="en-US" sz="4000" spc="-20" dirty="0" smtClean="0">
                <a:solidFill>
                  <a:srgbClr val="FF0000"/>
                </a:solidFill>
              </a:rPr>
            </a:br>
            <a:r>
              <a:rPr lang="en-US" sz="4000" spc="-20" dirty="0" smtClean="0">
                <a:solidFill>
                  <a:srgbClr val="FF0000"/>
                </a:solidFill>
              </a:rPr>
              <a:t>SIR Network models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813440"/>
            <a:ext cx="7769860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Theorem</a:t>
            </a:r>
            <a:r>
              <a:rPr lang="es-ES_tradnl" sz="2800" b="1" spc="-10" dirty="0" smtClean="0">
                <a:solidFill>
                  <a:srgbClr val="FFFFFF"/>
                </a:solidFill>
                <a:latin typeface="Arial"/>
                <a:cs typeface="Arial"/>
              </a:rPr>
              <a:t>: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system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evolves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disease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-free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steady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state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s-ES_tradnl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s-ES_tradnl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s-ES_tradnl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buClr>
                <a:srgbClr val="DF773B"/>
              </a:buClr>
              <a:tabLst>
                <a:tab pos="469900" algn="l"/>
              </a:tabLst>
            </a:pP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if</a:t>
            </a:r>
            <a:endParaRPr lang="es-ES_tradnl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buClr>
                <a:srgbClr val="DF773B"/>
              </a:buClr>
              <a:tabLst>
                <a:tab pos="469900" algn="l"/>
              </a:tabLst>
            </a:pPr>
            <a:endParaRPr lang="es-ES_tradnl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buClr>
                <a:srgbClr val="DF773B"/>
              </a:buClr>
              <a:tabLst>
                <a:tab pos="469900" algn="l"/>
              </a:tabLst>
            </a:pPr>
            <a:endParaRPr lang="es-ES_tradnl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buClr>
                <a:srgbClr val="DF773B"/>
              </a:buClr>
              <a:tabLst>
                <a:tab pos="469900" algn="l"/>
              </a:tabLst>
            </a:pPr>
            <a:endParaRPr lang="es-ES_tradnl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buClr>
                <a:srgbClr val="DF773B"/>
              </a:buClr>
              <a:tabLst>
                <a:tab pos="469900" algn="l"/>
              </a:tabLst>
            </a:pP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where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9696596"/>
              </p:ext>
            </p:extLst>
          </p:nvPr>
        </p:nvGraphicFramePr>
        <p:xfrm>
          <a:off x="1016000" y="3657600"/>
          <a:ext cx="3022600" cy="153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4" name="Equation" r:id="rId4" imgW="3022600" imgH="1536700" progId="Equation.DSMT4">
                  <p:embed/>
                </p:oleObj>
              </mc:Choice>
              <mc:Fallback>
                <p:oleObj name="Equation" r:id="rId4" imgW="3022600" imgH="1536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16000" y="3657600"/>
                        <a:ext cx="3022600" cy="153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144406"/>
              </p:ext>
            </p:extLst>
          </p:nvPr>
        </p:nvGraphicFramePr>
        <p:xfrm>
          <a:off x="533400" y="2819400"/>
          <a:ext cx="8382000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5" name="Equation" r:id="rId6" imgW="8382000" imgH="977900" progId="Equation.DSMT4">
                  <p:embed/>
                </p:oleObj>
              </mc:Choice>
              <mc:Fallback>
                <p:oleObj name="Equation" r:id="rId6" imgW="8382000" imgH="977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33400" y="2819400"/>
                        <a:ext cx="8382000" cy="977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3991901"/>
              </p:ext>
            </p:extLst>
          </p:nvPr>
        </p:nvGraphicFramePr>
        <p:xfrm>
          <a:off x="1981200" y="5486400"/>
          <a:ext cx="50419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6" name="Equation" r:id="rId8" imgW="5041900" imgH="1066800" progId="Equation.DSMT4">
                  <p:embed/>
                </p:oleObj>
              </mc:Choice>
              <mc:Fallback>
                <p:oleObj name="Equation" r:id="rId8" imgW="5041900" imgH="1066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981200" y="5486400"/>
                        <a:ext cx="5041900" cy="1066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5901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Conclusions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813440"/>
            <a:ext cx="7769860" cy="3877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WSNs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play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important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role in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new (digital)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society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Malware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one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major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cybersecurity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threats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There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are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several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mathematical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models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simulate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malware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spreading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WSNs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Network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models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are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capable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simulate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efficient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way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such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processes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  <a:p>
            <a:pPr marL="12700" algn="just">
              <a:lnSpc>
                <a:spcPct val="100000"/>
              </a:lnSpc>
              <a:buClr>
                <a:srgbClr val="DF773B"/>
              </a:buClr>
              <a:tabLst>
                <a:tab pos="469900" algn="l"/>
              </a:tabLst>
            </a:pPr>
            <a:endParaRPr lang="es-ES_tradnl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26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8698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WSNs: </a:t>
            </a:r>
            <a:r>
              <a:rPr lang="en-US" sz="4000" spc="-20" dirty="0" err="1" smtClean="0">
                <a:solidFill>
                  <a:srgbClr val="FF0000"/>
                </a:solidFill>
              </a:rPr>
              <a:t>overwiew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769860" cy="51706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A WSN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network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nodes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designed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sense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monitor, control and/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interact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environment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Nodes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cooperatively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reach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common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objective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using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wireless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communication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channels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Nodes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need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energy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and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their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behavior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depends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interactions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other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nodes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and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environment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Data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transmitted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hopping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from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node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node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until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destination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reached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using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specifications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oriented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energy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saving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3</a:t>
            </a:fld>
            <a:endParaRPr lang="uk-U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WSNs: security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769860" cy="51706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major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vulnerabilities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WSNs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are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derived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from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constrains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nodes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because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do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facilitate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implementation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traditional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cryptographic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algorithms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and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protocols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Moreover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also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easy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access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sensor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nodes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order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destroy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them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infect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them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malware.</a:t>
            </a: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Data and control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information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can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easily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be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intercepted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and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status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each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node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difficult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monitor,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thus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keeping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failures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and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attacks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unnoticed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74773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WSNs: security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769860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Malware and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its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propagation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WSNs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represent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important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threat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: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can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become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very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efficient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way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launch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wide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range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attacks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: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denial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service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attack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impersonation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attacks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traffic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analysis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node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replication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tampering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etc.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s-ES_tradnl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reason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study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propagation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malware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vital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importance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order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predict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its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effects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global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system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5015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Malware Propagation in WSNs: Mathematical Models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886902"/>
            <a:ext cx="7769860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design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mathematical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models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simulate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malware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propagation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WSNs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based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Mathematical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Epidemiology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–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devoted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study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and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design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mathematical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models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biological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agents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spreading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-</a:t>
            </a: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These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models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can be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classified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global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models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and individual-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based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models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Network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models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interesting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subclass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global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models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6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5555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Malware Propagation in WSNs: Global models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813440"/>
            <a:ext cx="7769860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Global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models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are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characterized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following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population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nodes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homogeneously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distributed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and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randomly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mixed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contact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topology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homogeneous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: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given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means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a complete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graph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All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nodes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are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considered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be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endowed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same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characteristics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: individual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diversity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taken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account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7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28398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Malware Propagation in WSNs: Global models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813440"/>
            <a:ext cx="7769860" cy="3447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dynamics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global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models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are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usually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governed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system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ordinary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differential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equations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There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well-stablished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mathematical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theory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study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its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behavior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A complete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knowledge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about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evolution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different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compartments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(susceptible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nodes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infectious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nodes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etc.)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obtained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8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21002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Malware Propagation in WSNs: Individual-based models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813440"/>
            <a:ext cx="7769860" cy="30162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Individual-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based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models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are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defined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following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consider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individual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characteristics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nodes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consider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local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interactions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nodes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: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topology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defined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means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a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suitable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_tradnl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graph</a:t>
            </a:r>
            <a:r>
              <a:rPr lang="es-ES_tradnl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9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74713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477</TotalTime>
  <Words>1145</Words>
  <Application>Microsoft Office PowerPoint</Application>
  <PresentationFormat>Presentación en pantalla (4:3)</PresentationFormat>
  <Paragraphs>154</Paragraphs>
  <Slides>26</Slides>
  <Notes>26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8" baseType="lpstr">
      <vt:lpstr>Office Theme</vt:lpstr>
      <vt:lpstr>Equation</vt:lpstr>
      <vt:lpstr>Chapter 17: Mathematical Models for Malware Propagation in Wireless Sensor Networks: An Analysis</vt:lpstr>
      <vt:lpstr>Presentación de PowerPoint</vt:lpstr>
      <vt:lpstr>WSNs: overwiew</vt:lpstr>
      <vt:lpstr>WSNs: security</vt:lpstr>
      <vt:lpstr>WSNs: security</vt:lpstr>
      <vt:lpstr>Malware Propagation in WSNs: Mathematical Models</vt:lpstr>
      <vt:lpstr>Malware Propagation in WSNs: Global models</vt:lpstr>
      <vt:lpstr>Malware Propagation in WSNs: Global models</vt:lpstr>
      <vt:lpstr>Malware Propagation in WSNs: Individual-based models</vt:lpstr>
      <vt:lpstr>Malware Propagation in WSNs: Individual-based models</vt:lpstr>
      <vt:lpstr>Malware Propagation in WSNs: Network models</vt:lpstr>
      <vt:lpstr>Malware Propagation in WSNs: Network models</vt:lpstr>
      <vt:lpstr>Malware Propagation in WSNs: Network models</vt:lpstr>
      <vt:lpstr>Malware Propagation in WSNs: Network models</vt:lpstr>
      <vt:lpstr>Malware Propagation in WSNs: Network models</vt:lpstr>
      <vt:lpstr>Malware Propagation in WSNs: Network models</vt:lpstr>
      <vt:lpstr>Malware Propagation in WSNs:  SIS Network model</vt:lpstr>
      <vt:lpstr>Malware Propagation in WSNs:  SIS Network models</vt:lpstr>
      <vt:lpstr>Malware Propagation in WSNs:  SIS Network models</vt:lpstr>
      <vt:lpstr>Malware Propagation in WSNs:  SIS Network models</vt:lpstr>
      <vt:lpstr>Malware Propagation in WSNs:  SIR Network model</vt:lpstr>
      <vt:lpstr>Malware Propagation in WSNs:  SIR Network models</vt:lpstr>
      <vt:lpstr>Malware Propagation in WSNs:  SIR Network models</vt:lpstr>
      <vt:lpstr>Malware Propagation in WSNs:  SIR Network models</vt:lpstr>
      <vt:lpstr>Malware Propagation in WSNs:  SIR Network models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Analogs and simulations</dc:title>
  <dc:creator>arnauld nicogossian</dc:creator>
  <cp:lastModifiedBy>Luis</cp:lastModifiedBy>
  <cp:revision>51</cp:revision>
  <dcterms:created xsi:type="dcterms:W3CDTF">2017-08-17T13:30:46Z</dcterms:created>
  <dcterms:modified xsi:type="dcterms:W3CDTF">2017-09-22T18:48:02Z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2016-07-25T00:00:00Z</vt:filetime>
  </property>
  <property fmtid="{D5CDD505-2E9C-101B-9397-08002B2CF9AE}" pid="3" name="LastSaved">
    <vt:filetime>2017-08-17T00:00:00Z</vt:filetime>
  </property>
</Properties>
</file>