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37" r:id="rId2"/>
    <p:sldId id="259" r:id="rId3"/>
    <p:sldId id="338" r:id="rId4"/>
    <p:sldId id="339" r:id="rId5"/>
    <p:sldId id="341" r:id="rId6"/>
    <p:sldId id="342" r:id="rId7"/>
    <p:sldId id="343" r:id="rId8"/>
    <p:sldId id="344" r:id="rId9"/>
    <p:sldId id="345" r:id="rId10"/>
    <p:sldId id="346" r:id="rId11"/>
    <p:sldId id="347" r:id="rId12"/>
    <p:sldId id="348" r:id="rId13"/>
    <p:sldId id="349" r:id="rId14"/>
    <p:sldId id="350" r:id="rId15"/>
    <p:sldId id="351" r:id="rId16"/>
    <p:sldId id="352" r:id="rId17"/>
    <p:sldId id="353" r:id="rId18"/>
    <p:sldId id="354" r:id="rId19"/>
    <p:sldId id="355" r:id="rId20"/>
    <p:sldId id="356" r:id="rId21"/>
    <p:sldId id="357" r:id="rId22"/>
    <p:sldId id="358" r:id="rId23"/>
    <p:sldId id="359" r:id="rId24"/>
    <p:sldId id="360" r:id="rId25"/>
    <p:sldId id="361" r:id="rId26"/>
    <p:sldId id="362" r:id="rId27"/>
    <p:sldId id="363" r:id="rId28"/>
    <p:sldId id="364" r:id="rId29"/>
    <p:sldId id="365" r:id="rId30"/>
    <p:sldId id="366" r:id="rId31"/>
    <p:sldId id="367" r:id="rId32"/>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2"/>
  </p:normalViewPr>
  <p:slideViewPr>
    <p:cSldViewPr>
      <p:cViewPr varScale="1">
        <p:scale>
          <a:sx n="127" d="100"/>
          <a:sy n="127" d="100"/>
        </p:scale>
        <p:origin x="1744" y="19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a:p>
        </p:txBody>
      </p:sp>
    </p:spTree>
    <p:extLst>
      <p:ext uri="{BB962C8B-B14F-4D97-AF65-F5344CB8AC3E}">
        <p14:creationId xmlns:p14="http://schemas.microsoft.com/office/powerpoint/2010/main" val="613046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4400" y="3257550"/>
            <a:ext cx="7315200" cy="3086100"/>
          </a:xfrm>
          <a:prstGeom prst="rect">
            <a:avLst/>
          </a:prstGeom>
        </p:spPr>
        <p:txBody>
          <a:bodyPr>
            <a:normAutofit fontScale="25000" lnSpcReduction="20000"/>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77CD40B9-BF0A-BF46-9551-469645F74301}" type="datetime1">
              <a:rPr lang="en-US" smtClean="0"/>
              <a:pPr/>
              <a:t>9/16/17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7"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82B1D148-A034-E64A-9C66-76EF6E381195}" type="datetime1">
              <a:rPr lang="en-US" smtClean="0"/>
              <a:pPr/>
              <a:t>9/16/17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10"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B4A0843F-6FB9-684B-98FF-DE5267614FAB}" type="datetime1">
              <a:rPr lang="en-US" smtClean="0"/>
              <a:pPr/>
              <a:t>9/16/17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10"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43870667-AC44-9445-950D-23C805DF74E2}" type="datetime1">
              <a:rPr lang="en-US" smtClean="0"/>
              <a:pPr/>
              <a:t>9/16/17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7"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05EBC69C-A962-B94E-8834-E6ADCF416B04}" type="datetime1">
              <a:rPr lang="en-US" smtClean="0"/>
              <a:pPr/>
              <a:t>9/16/17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
        <p:nvSpPr>
          <p:cNvPr id="5" name="Footer Placeholder 4"/>
          <p:cNvSpPr>
            <a:spLocks noGrp="1"/>
          </p:cNvSpPr>
          <p:nvPr>
            <p:ph type="ftr" sz="quarter" idx="5"/>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userDrawn="1"/>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C7B20BE7-CD6B-054F-9CBF-53E4E6E9383C}" type="datetime1">
              <a:rPr lang="en-US" smtClean="0"/>
              <a:pPr/>
              <a:t>9/16/17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
        <p:nvSpPr>
          <p:cNvPr id="9" name="Footer Placeholder 4"/>
          <p:cNvSpPr>
            <a:spLocks noGrp="1"/>
          </p:cNvSpPr>
          <p:nvPr>
            <p:ph type="ftr" sz="quarter" idx="3"/>
          </p:nvPr>
        </p:nvSpPr>
        <p:spPr>
          <a:xfrm>
            <a:off x="152400" y="6102088"/>
            <a:ext cx="8991600" cy="522778"/>
          </a:xfrm>
          <a:prstGeom prst="rect">
            <a:avLst/>
          </a:prstGeom>
        </p:spPr>
        <p:txBody>
          <a:bodyPr/>
          <a:lstStyle/>
          <a:p>
            <a:pPr algn="ctr"/>
            <a:r>
              <a:rPr lang="en-US" sz="160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Eman El-Sheikh Published by Springer</a:t>
            </a:r>
            <a:endParaRPr lang="en-US" sz="1600" b="1" dirty="0" smtClean="0">
              <a:solidFill>
                <a:srgbClr val="FF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661993"/>
          </a:xfrm>
        </p:spPr>
        <p:txBody>
          <a:bodyPr/>
          <a:lstStyle/>
          <a:p>
            <a:pPr algn="ctr" rtl="0"/>
            <a:r>
              <a:rPr lang="en-US" dirty="0" smtClean="0">
                <a:solidFill>
                  <a:srgbClr val="FF0000"/>
                </a:solidFill>
              </a:rPr>
              <a:t>Chapter 18: Biometric Systems for User Authentication</a:t>
            </a:r>
            <a:br>
              <a:rPr lang="en-US" dirty="0" smtClean="0">
                <a:solidFill>
                  <a:srgbClr val="FF0000"/>
                </a:solidFill>
              </a:rPr>
            </a:br>
            <a:endParaRPr lang="en-US" dirty="0">
              <a:solidFill>
                <a:srgbClr val="FF0000"/>
              </a:solidFill>
            </a:endParaRPr>
          </a:p>
        </p:txBody>
      </p:sp>
      <p:sp>
        <p:nvSpPr>
          <p:cNvPr id="4" name="Slide Number Placeholder 3"/>
          <p:cNvSpPr>
            <a:spLocks noGrp="1"/>
          </p:cNvSpPr>
          <p:nvPr>
            <p:ph type="sldNum" sz="quarter" idx="7"/>
          </p:nvPr>
        </p:nvSpPr>
        <p:spPr/>
        <p:txBody>
          <a:bodyPr/>
          <a:lstStyle/>
          <a:p>
            <a:fld id="{B6F15528-21DE-4FAA-801E-634DDDAF4B2B}" type="slidenum">
              <a:rPr lang="uk-UA" smtClean="0"/>
              <a:pPr/>
              <a:t>1</a:t>
            </a:fld>
            <a:endParaRPr lang="uk-UA"/>
          </a:p>
        </p:txBody>
      </p:sp>
      <p:sp>
        <p:nvSpPr>
          <p:cNvPr id="6" name="Footer Placeholder 5"/>
          <p:cNvSpPr>
            <a:spLocks noGrp="1"/>
          </p:cNvSpPr>
          <p:nvPr>
            <p:ph type="ftr" sz="quarter" idx="5"/>
          </p:nvPr>
        </p:nvSpPr>
        <p:spPr/>
        <p:txBody>
          <a:bodyPr/>
          <a:lstStyle/>
          <a:p>
            <a:pPr algn="ctr"/>
            <a:r>
              <a:rPr lang="en-US" sz="1600" smtClean="0">
                <a:solidFill>
                  <a:srgbClr val="FF0000"/>
                </a:solidFill>
              </a:rPr>
              <a:t>Computer and Network Security Essentials Editor: Kevin Daimi Associate Editors: Guillermo Francia, Levent Ertaul, Luis H. Encinas, Eman El-Sheikh Published by Springer</a:t>
            </a:r>
            <a:endParaRPr lang="en-US" sz="1600" b="1" dirty="0" smtClean="0">
              <a:solidFill>
                <a:srgbClr val="FF0000"/>
              </a:solidFill>
            </a:endParaRPr>
          </a:p>
        </p:txBody>
      </p:sp>
      <p:sp>
        <p:nvSpPr>
          <p:cNvPr id="7" name="TextBox 6"/>
          <p:cNvSpPr txBox="1"/>
          <p:nvPr/>
        </p:nvSpPr>
        <p:spPr>
          <a:xfrm>
            <a:off x="1097455" y="3352800"/>
            <a:ext cx="7235892" cy="1077218"/>
          </a:xfrm>
          <a:prstGeom prst="rect">
            <a:avLst/>
          </a:prstGeom>
          <a:noFill/>
        </p:spPr>
        <p:txBody>
          <a:bodyPr wrap="none" rtlCol="0">
            <a:spAutoFit/>
          </a:bodyPr>
          <a:lstStyle/>
          <a:p>
            <a:r>
              <a:rPr lang="en-US" sz="3200" dirty="0" err="1" smtClean="0">
                <a:solidFill>
                  <a:schemeClr val="bg1"/>
                </a:solidFill>
              </a:rPr>
              <a:t>Natarajan</a:t>
            </a:r>
            <a:r>
              <a:rPr lang="en-US" sz="3200" dirty="0" smtClean="0">
                <a:solidFill>
                  <a:schemeClr val="bg1"/>
                </a:solidFill>
              </a:rPr>
              <a:t> </a:t>
            </a:r>
            <a:r>
              <a:rPr lang="en-US" sz="3200" dirty="0" err="1" smtClean="0">
                <a:solidFill>
                  <a:schemeClr val="bg1"/>
                </a:solidFill>
              </a:rPr>
              <a:t>Meghanathan</a:t>
            </a:r>
            <a:endParaRPr lang="en-US" sz="3200" dirty="0" smtClean="0">
              <a:solidFill>
                <a:schemeClr val="bg1"/>
              </a:solidFill>
            </a:endParaRPr>
          </a:p>
          <a:p>
            <a:r>
              <a:rPr lang="en-US" sz="3200" dirty="0" smtClean="0">
                <a:solidFill>
                  <a:schemeClr val="bg1"/>
                </a:solidFill>
              </a:rPr>
              <a:t>Jackson State University, </a:t>
            </a:r>
            <a:r>
              <a:rPr lang="en-US" sz="3200" dirty="0" smtClean="0">
                <a:solidFill>
                  <a:schemeClr val="bg1"/>
                </a:solidFill>
              </a:rPr>
              <a:t>Jackson, </a:t>
            </a:r>
            <a:r>
              <a:rPr lang="en-US" sz="3200" dirty="0" smtClean="0">
                <a:solidFill>
                  <a:schemeClr val="bg1"/>
                </a:solidFill>
              </a:rPr>
              <a:t>MS, USA</a:t>
            </a:r>
          </a:p>
        </p:txBody>
      </p:sp>
    </p:spTree>
    <p:extLst>
      <p:ext uri="{BB962C8B-B14F-4D97-AF65-F5344CB8AC3E}">
        <p14:creationId xmlns:p14="http://schemas.microsoft.com/office/powerpoint/2010/main"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9600" y="1329928"/>
            <a:ext cx="8305800" cy="4616648"/>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Fingerprint Recognition (Authentication) is an automated method of verifying a match between two human fingerprints to identify an individual and verify their identity.</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Fingerprint analysis requires comparison of several features of the print pattern and minutia points.</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Print patterns represent aggregate characteristics of ridges, while minutia points represent unique features found within the patterns.</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three basic patterns of fingerprint ridges are the arch, loop and whorl.</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major minutia features of fingerprint ridges are: ridge ending, bifurcation and short ridge (dot).</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Minutia and patterns are very important in the analysis of fingerprints since no two fingerprints (even for the same person) have been proven to be identical.</a:t>
            </a: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Fingerprint Recognition</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10</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52400" y="152400"/>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Fingerprint Ridge Patterns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11</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3074" name="Picture 2" descr="Fingerprint_Arch"/>
          <p:cNvPicPr>
            <a:picLocks noChangeAspect="1" noChangeArrowheads="1"/>
          </p:cNvPicPr>
          <p:nvPr/>
        </p:nvPicPr>
        <p:blipFill>
          <a:blip r:embed="rId3" cstate="print"/>
          <a:srcRect/>
          <a:stretch>
            <a:fillRect/>
          </a:stretch>
        </p:blipFill>
        <p:spPr bwMode="auto">
          <a:xfrm>
            <a:off x="531812" y="844153"/>
            <a:ext cx="2439988" cy="2287588"/>
          </a:xfrm>
          <a:prstGeom prst="rect">
            <a:avLst/>
          </a:prstGeom>
          <a:noFill/>
        </p:spPr>
      </p:pic>
      <p:pic>
        <p:nvPicPr>
          <p:cNvPr id="3077" name="Picture 5" descr="Fingerprint_Whorl"/>
          <p:cNvPicPr>
            <a:picLocks noChangeAspect="1" noChangeArrowheads="1"/>
          </p:cNvPicPr>
          <p:nvPr/>
        </p:nvPicPr>
        <p:blipFill>
          <a:blip r:embed="rId4" cstate="print"/>
          <a:srcRect/>
          <a:stretch>
            <a:fillRect/>
          </a:stretch>
        </p:blipFill>
        <p:spPr bwMode="auto">
          <a:xfrm>
            <a:off x="5865812" y="844153"/>
            <a:ext cx="2439988" cy="2287588"/>
          </a:xfrm>
          <a:prstGeom prst="rect">
            <a:avLst/>
          </a:prstGeom>
          <a:noFill/>
        </p:spPr>
      </p:pic>
      <p:pic>
        <p:nvPicPr>
          <p:cNvPr id="3078" name="Picture 6" descr="Fingerprint_Loop"/>
          <p:cNvPicPr>
            <a:picLocks noChangeAspect="1" noChangeArrowheads="1"/>
          </p:cNvPicPr>
          <p:nvPr/>
        </p:nvPicPr>
        <p:blipFill>
          <a:blip r:embed="rId5" cstate="print"/>
          <a:srcRect/>
          <a:stretch>
            <a:fillRect/>
          </a:stretch>
        </p:blipFill>
        <p:spPr bwMode="auto">
          <a:xfrm>
            <a:off x="3197225" y="844153"/>
            <a:ext cx="2439987" cy="2287588"/>
          </a:xfrm>
          <a:prstGeom prst="rect">
            <a:avLst/>
          </a:prstGeom>
          <a:noFill/>
        </p:spPr>
      </p:pic>
      <p:sp>
        <p:nvSpPr>
          <p:cNvPr id="3080" name="Freeform 8"/>
          <p:cNvSpPr>
            <a:spLocks/>
          </p:cNvSpPr>
          <p:nvPr/>
        </p:nvSpPr>
        <p:spPr bwMode="auto">
          <a:xfrm>
            <a:off x="531812" y="920353"/>
            <a:ext cx="2398713" cy="1268413"/>
          </a:xfrm>
          <a:custGeom>
            <a:avLst/>
            <a:gdLst/>
            <a:ahLst/>
            <a:cxnLst>
              <a:cxn ang="0">
                <a:pos x="0" y="799"/>
              </a:cxn>
              <a:cxn ang="0">
                <a:pos x="706" y="90"/>
              </a:cxn>
              <a:cxn ang="0">
                <a:pos x="761" y="127"/>
              </a:cxn>
              <a:cxn ang="0">
                <a:pos x="789" y="145"/>
              </a:cxn>
              <a:cxn ang="0">
                <a:pos x="825" y="200"/>
              </a:cxn>
              <a:cxn ang="0">
                <a:pos x="834" y="228"/>
              </a:cxn>
              <a:cxn ang="0">
                <a:pos x="926" y="328"/>
              </a:cxn>
              <a:cxn ang="0">
                <a:pos x="944" y="356"/>
              </a:cxn>
              <a:cxn ang="0">
                <a:pos x="1072" y="438"/>
              </a:cxn>
              <a:cxn ang="0">
                <a:pos x="1273" y="529"/>
              </a:cxn>
              <a:cxn ang="0">
                <a:pos x="1465" y="566"/>
              </a:cxn>
              <a:cxn ang="0">
                <a:pos x="1511" y="575"/>
              </a:cxn>
            </a:cxnLst>
            <a:rect l="0" t="0" r="r" b="b"/>
            <a:pathLst>
              <a:path w="1511" h="799">
                <a:moveTo>
                  <a:pt x="0" y="799"/>
                </a:moveTo>
                <a:cubicBezTo>
                  <a:pt x="277" y="479"/>
                  <a:pt x="346" y="0"/>
                  <a:pt x="706" y="90"/>
                </a:cubicBezTo>
                <a:cubicBezTo>
                  <a:pt x="724" y="102"/>
                  <a:pt x="743" y="115"/>
                  <a:pt x="761" y="127"/>
                </a:cubicBezTo>
                <a:cubicBezTo>
                  <a:pt x="770" y="133"/>
                  <a:pt x="789" y="145"/>
                  <a:pt x="789" y="145"/>
                </a:cubicBezTo>
                <a:cubicBezTo>
                  <a:pt x="801" y="163"/>
                  <a:pt x="818" y="179"/>
                  <a:pt x="825" y="200"/>
                </a:cubicBezTo>
                <a:cubicBezTo>
                  <a:pt x="828" y="209"/>
                  <a:pt x="829" y="220"/>
                  <a:pt x="834" y="228"/>
                </a:cubicBezTo>
                <a:cubicBezTo>
                  <a:pt x="855" y="263"/>
                  <a:pt x="898" y="300"/>
                  <a:pt x="926" y="328"/>
                </a:cubicBezTo>
                <a:cubicBezTo>
                  <a:pt x="934" y="336"/>
                  <a:pt x="936" y="348"/>
                  <a:pt x="944" y="356"/>
                </a:cubicBezTo>
                <a:cubicBezTo>
                  <a:pt x="978" y="391"/>
                  <a:pt x="1026" y="423"/>
                  <a:pt x="1072" y="438"/>
                </a:cubicBezTo>
                <a:cubicBezTo>
                  <a:pt x="1126" y="519"/>
                  <a:pt x="1189" y="502"/>
                  <a:pt x="1273" y="529"/>
                </a:cubicBezTo>
                <a:cubicBezTo>
                  <a:pt x="1350" y="554"/>
                  <a:pt x="1377" y="559"/>
                  <a:pt x="1465" y="566"/>
                </a:cubicBezTo>
                <a:cubicBezTo>
                  <a:pt x="1505" y="576"/>
                  <a:pt x="1489" y="575"/>
                  <a:pt x="1511" y="575"/>
                </a:cubicBezTo>
              </a:path>
            </a:pathLst>
          </a:custGeom>
          <a:noFill/>
          <a:ln w="28575" cmpd="sng">
            <a:solidFill>
              <a:schemeClr val="tx1"/>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081" name="Freeform 9"/>
          <p:cNvSpPr>
            <a:spLocks/>
          </p:cNvSpPr>
          <p:nvPr/>
        </p:nvSpPr>
        <p:spPr bwMode="auto">
          <a:xfrm>
            <a:off x="4113212" y="1606153"/>
            <a:ext cx="1506538" cy="1073150"/>
          </a:xfrm>
          <a:custGeom>
            <a:avLst/>
            <a:gdLst/>
            <a:ahLst/>
            <a:cxnLst>
              <a:cxn ang="0">
                <a:pos x="949" y="576"/>
              </a:cxn>
              <a:cxn ang="0">
                <a:pos x="812" y="603"/>
              </a:cxn>
              <a:cxn ang="0">
                <a:pos x="702" y="630"/>
              </a:cxn>
              <a:cxn ang="0">
                <a:pos x="501" y="676"/>
              </a:cxn>
              <a:cxn ang="0">
                <a:pos x="291" y="658"/>
              </a:cxn>
              <a:cxn ang="0">
                <a:pos x="190" y="621"/>
              </a:cxn>
              <a:cxn ang="0">
                <a:pos x="117" y="566"/>
              </a:cxn>
              <a:cxn ang="0">
                <a:pos x="62" y="438"/>
              </a:cxn>
              <a:cxn ang="0">
                <a:pos x="7" y="219"/>
              </a:cxn>
              <a:cxn ang="0">
                <a:pos x="17" y="36"/>
              </a:cxn>
              <a:cxn ang="0">
                <a:pos x="71" y="0"/>
              </a:cxn>
              <a:cxn ang="0">
                <a:pos x="117" y="73"/>
              </a:cxn>
              <a:cxn ang="0">
                <a:pos x="135" y="146"/>
              </a:cxn>
              <a:cxn ang="0">
                <a:pos x="145" y="246"/>
              </a:cxn>
              <a:cxn ang="0">
                <a:pos x="154" y="274"/>
              </a:cxn>
              <a:cxn ang="0">
                <a:pos x="227" y="521"/>
              </a:cxn>
              <a:cxn ang="0">
                <a:pos x="282" y="539"/>
              </a:cxn>
              <a:cxn ang="0">
                <a:pos x="355" y="566"/>
              </a:cxn>
              <a:cxn ang="0">
                <a:pos x="538" y="585"/>
              </a:cxn>
              <a:cxn ang="0">
                <a:pos x="785" y="585"/>
              </a:cxn>
              <a:cxn ang="0">
                <a:pos x="858" y="566"/>
              </a:cxn>
              <a:cxn ang="0">
                <a:pos x="949" y="576"/>
              </a:cxn>
            </a:cxnLst>
            <a:rect l="0" t="0" r="r" b="b"/>
            <a:pathLst>
              <a:path w="949" h="676">
                <a:moveTo>
                  <a:pt x="949" y="576"/>
                </a:moveTo>
                <a:cubicBezTo>
                  <a:pt x="905" y="591"/>
                  <a:pt x="858" y="594"/>
                  <a:pt x="812" y="603"/>
                </a:cubicBezTo>
                <a:cubicBezTo>
                  <a:pt x="758" y="639"/>
                  <a:pt x="805" y="614"/>
                  <a:pt x="702" y="630"/>
                </a:cubicBezTo>
                <a:cubicBezTo>
                  <a:pt x="634" y="641"/>
                  <a:pt x="568" y="663"/>
                  <a:pt x="501" y="676"/>
                </a:cubicBezTo>
                <a:cubicBezTo>
                  <a:pt x="431" y="670"/>
                  <a:pt x="361" y="666"/>
                  <a:pt x="291" y="658"/>
                </a:cubicBezTo>
                <a:cubicBezTo>
                  <a:pt x="256" y="654"/>
                  <a:pt x="225" y="629"/>
                  <a:pt x="190" y="621"/>
                </a:cubicBezTo>
                <a:cubicBezTo>
                  <a:pt x="128" y="580"/>
                  <a:pt x="150" y="601"/>
                  <a:pt x="117" y="566"/>
                </a:cubicBezTo>
                <a:cubicBezTo>
                  <a:pt x="102" y="522"/>
                  <a:pt x="77" y="483"/>
                  <a:pt x="62" y="438"/>
                </a:cubicBezTo>
                <a:cubicBezTo>
                  <a:pt x="37" y="366"/>
                  <a:pt x="33" y="290"/>
                  <a:pt x="7" y="219"/>
                </a:cubicBezTo>
                <a:cubicBezTo>
                  <a:pt x="10" y="158"/>
                  <a:pt x="0" y="95"/>
                  <a:pt x="17" y="36"/>
                </a:cubicBezTo>
                <a:cubicBezTo>
                  <a:pt x="23" y="15"/>
                  <a:pt x="71" y="0"/>
                  <a:pt x="71" y="0"/>
                </a:cubicBezTo>
                <a:cubicBezTo>
                  <a:pt x="112" y="26"/>
                  <a:pt x="102" y="11"/>
                  <a:pt x="117" y="73"/>
                </a:cubicBezTo>
                <a:cubicBezTo>
                  <a:pt x="123" y="97"/>
                  <a:pt x="135" y="146"/>
                  <a:pt x="135" y="146"/>
                </a:cubicBezTo>
                <a:cubicBezTo>
                  <a:pt x="138" y="179"/>
                  <a:pt x="140" y="213"/>
                  <a:pt x="145" y="246"/>
                </a:cubicBezTo>
                <a:cubicBezTo>
                  <a:pt x="146" y="256"/>
                  <a:pt x="153" y="264"/>
                  <a:pt x="154" y="274"/>
                </a:cubicBezTo>
                <a:cubicBezTo>
                  <a:pt x="169" y="420"/>
                  <a:pt x="138" y="432"/>
                  <a:pt x="227" y="521"/>
                </a:cubicBezTo>
                <a:cubicBezTo>
                  <a:pt x="241" y="535"/>
                  <a:pt x="264" y="533"/>
                  <a:pt x="282" y="539"/>
                </a:cubicBezTo>
                <a:cubicBezTo>
                  <a:pt x="307" y="547"/>
                  <a:pt x="329" y="562"/>
                  <a:pt x="355" y="566"/>
                </a:cubicBezTo>
                <a:cubicBezTo>
                  <a:pt x="416" y="576"/>
                  <a:pt x="538" y="585"/>
                  <a:pt x="538" y="585"/>
                </a:cubicBezTo>
                <a:cubicBezTo>
                  <a:pt x="639" y="610"/>
                  <a:pt x="581" y="599"/>
                  <a:pt x="785" y="585"/>
                </a:cubicBezTo>
                <a:cubicBezTo>
                  <a:pt x="810" y="583"/>
                  <a:pt x="833" y="566"/>
                  <a:pt x="858" y="566"/>
                </a:cubicBezTo>
                <a:cubicBezTo>
                  <a:pt x="889" y="566"/>
                  <a:pt x="919" y="573"/>
                  <a:pt x="949" y="576"/>
                </a:cubicBezTo>
                <a:close/>
              </a:path>
            </a:pathLst>
          </a:custGeom>
          <a:noFill/>
          <a:ln w="28575" cmpd="sng">
            <a:solidFill>
              <a:schemeClr val="tx1"/>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082" name="Freeform 10"/>
          <p:cNvSpPr>
            <a:spLocks/>
          </p:cNvSpPr>
          <p:nvPr/>
        </p:nvSpPr>
        <p:spPr bwMode="auto">
          <a:xfrm>
            <a:off x="6718300" y="1606153"/>
            <a:ext cx="290512" cy="585788"/>
          </a:xfrm>
          <a:custGeom>
            <a:avLst/>
            <a:gdLst/>
            <a:ahLst/>
            <a:cxnLst>
              <a:cxn ang="0">
                <a:pos x="46" y="311"/>
              </a:cxn>
              <a:cxn ang="0">
                <a:pos x="9" y="220"/>
              </a:cxn>
              <a:cxn ang="0">
                <a:pos x="0" y="183"/>
              </a:cxn>
              <a:cxn ang="0">
                <a:pos x="18" y="55"/>
              </a:cxn>
              <a:cxn ang="0">
                <a:pos x="91" y="0"/>
              </a:cxn>
              <a:cxn ang="0">
                <a:pos x="119" y="302"/>
              </a:cxn>
              <a:cxn ang="0">
                <a:pos x="100" y="357"/>
              </a:cxn>
              <a:cxn ang="0">
                <a:pos x="46" y="311"/>
              </a:cxn>
            </a:cxnLst>
            <a:rect l="0" t="0" r="r" b="b"/>
            <a:pathLst>
              <a:path w="183" h="369">
                <a:moveTo>
                  <a:pt x="46" y="311"/>
                </a:moveTo>
                <a:cubicBezTo>
                  <a:pt x="9" y="276"/>
                  <a:pt x="29" y="301"/>
                  <a:pt x="9" y="220"/>
                </a:cubicBezTo>
                <a:cubicBezTo>
                  <a:pt x="6" y="208"/>
                  <a:pt x="0" y="183"/>
                  <a:pt x="0" y="183"/>
                </a:cubicBezTo>
                <a:cubicBezTo>
                  <a:pt x="6" y="140"/>
                  <a:pt x="0" y="94"/>
                  <a:pt x="18" y="55"/>
                </a:cubicBezTo>
                <a:cubicBezTo>
                  <a:pt x="30" y="27"/>
                  <a:pt x="70" y="22"/>
                  <a:pt x="91" y="0"/>
                </a:cubicBezTo>
                <a:cubicBezTo>
                  <a:pt x="183" y="62"/>
                  <a:pt x="128" y="205"/>
                  <a:pt x="119" y="302"/>
                </a:cubicBezTo>
                <a:cubicBezTo>
                  <a:pt x="117" y="321"/>
                  <a:pt x="100" y="357"/>
                  <a:pt x="100" y="357"/>
                </a:cubicBezTo>
                <a:cubicBezTo>
                  <a:pt x="23" y="346"/>
                  <a:pt x="30" y="369"/>
                  <a:pt x="46" y="311"/>
                </a:cubicBezTo>
                <a:close/>
              </a:path>
            </a:pathLst>
          </a:custGeom>
          <a:noFill/>
          <a:ln w="28575" cmpd="sng">
            <a:solidFill>
              <a:schemeClr val="tx1"/>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5" name="object 3"/>
          <p:cNvSpPr txBox="1"/>
          <p:nvPr/>
        </p:nvSpPr>
        <p:spPr>
          <a:xfrm>
            <a:off x="152400" y="3276600"/>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Fingerprint Minutia Features</a:t>
            </a:r>
            <a:endParaRPr sz="4000" b="1" dirty="0">
              <a:solidFill>
                <a:srgbClr val="FF0000"/>
              </a:solidFill>
              <a:latin typeface="Arial"/>
              <a:cs typeface="Arial"/>
            </a:endParaRPr>
          </a:p>
        </p:txBody>
      </p:sp>
      <p:sp>
        <p:nvSpPr>
          <p:cNvPr id="3075" name="Text Box 3"/>
          <p:cNvSpPr txBox="1">
            <a:spLocks noChangeArrowheads="1"/>
          </p:cNvSpPr>
          <p:nvPr/>
        </p:nvSpPr>
        <p:spPr bwMode="auto">
          <a:xfrm>
            <a:off x="1217612" y="2590800"/>
            <a:ext cx="879475"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2060"/>
                </a:solidFill>
                <a:effectLst/>
                <a:latin typeface="Arial" pitchFamily="34" charset="0"/>
                <a:cs typeface="Arial" pitchFamily="34" charset="0"/>
              </a:rPr>
              <a:t>Arch</a:t>
            </a:r>
            <a:endParaRPr kumimoji="0" lang="en-US" sz="1800" b="0" i="0" u="none" strike="noStrike" cap="none" normalizeH="0" baseline="0" smtClean="0">
              <a:ln>
                <a:noFill/>
              </a:ln>
              <a:solidFill>
                <a:srgbClr val="002060"/>
              </a:solidFill>
              <a:effectLst/>
              <a:latin typeface="Arial" pitchFamily="34" charset="0"/>
              <a:cs typeface="Arial" pitchFamily="34" charset="0"/>
            </a:endParaRPr>
          </a:p>
        </p:txBody>
      </p:sp>
      <p:sp>
        <p:nvSpPr>
          <p:cNvPr id="3076" name="Text Box 4"/>
          <p:cNvSpPr txBox="1">
            <a:spLocks noChangeArrowheads="1"/>
          </p:cNvSpPr>
          <p:nvPr/>
        </p:nvSpPr>
        <p:spPr bwMode="auto">
          <a:xfrm>
            <a:off x="3736975" y="2590800"/>
            <a:ext cx="927100"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2060"/>
                </a:solidFill>
                <a:effectLst/>
                <a:latin typeface="Arial" pitchFamily="34" charset="0"/>
                <a:cs typeface="Arial" pitchFamily="34" charset="0"/>
              </a:rPr>
              <a:t>Loop</a:t>
            </a:r>
            <a:endParaRPr kumimoji="0" lang="en-US" sz="1800" b="0" i="0" u="none" strike="noStrike" cap="none" normalizeH="0" baseline="0" smtClean="0">
              <a:ln>
                <a:noFill/>
              </a:ln>
              <a:solidFill>
                <a:srgbClr val="002060"/>
              </a:solidFill>
              <a:effectLst/>
              <a:latin typeface="Arial" pitchFamily="34" charset="0"/>
              <a:cs typeface="Arial" pitchFamily="34" charset="0"/>
            </a:endParaRPr>
          </a:p>
        </p:txBody>
      </p:sp>
      <p:sp>
        <p:nvSpPr>
          <p:cNvPr id="3079" name="Text Box 7"/>
          <p:cNvSpPr txBox="1">
            <a:spLocks noChangeArrowheads="1"/>
          </p:cNvSpPr>
          <p:nvPr/>
        </p:nvSpPr>
        <p:spPr bwMode="auto">
          <a:xfrm>
            <a:off x="6418262" y="2576512"/>
            <a:ext cx="1046163"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2060"/>
                </a:solidFill>
                <a:effectLst/>
                <a:latin typeface="Arial" pitchFamily="34" charset="0"/>
                <a:cs typeface="Arial" pitchFamily="34" charset="0"/>
              </a:rPr>
              <a:t>Whorl</a:t>
            </a:r>
            <a:endParaRPr kumimoji="0" lang="en-US" sz="1800" b="0" i="0" u="none" strike="noStrike" cap="none" normalizeH="0" baseline="0" smtClean="0">
              <a:ln>
                <a:noFill/>
              </a:ln>
              <a:solidFill>
                <a:srgbClr val="002060"/>
              </a:solidFill>
              <a:effectLst/>
              <a:latin typeface="Arial" pitchFamily="34" charset="0"/>
              <a:cs typeface="Arial" pitchFamily="34" charset="0"/>
            </a:endParaRPr>
          </a:p>
        </p:txBody>
      </p:sp>
      <p:pic>
        <p:nvPicPr>
          <p:cNvPr id="3083" name="Picture 11"/>
          <p:cNvPicPr>
            <a:picLocks noChangeAspect="1" noChangeArrowheads="1"/>
          </p:cNvPicPr>
          <p:nvPr/>
        </p:nvPicPr>
        <p:blipFill>
          <a:blip r:embed="rId6" cstate="print"/>
          <a:srcRect/>
          <a:stretch>
            <a:fillRect/>
          </a:stretch>
        </p:blipFill>
        <p:spPr bwMode="auto">
          <a:xfrm>
            <a:off x="533400" y="3971925"/>
            <a:ext cx="5638800" cy="1701800"/>
          </a:xfrm>
          <a:prstGeom prst="rect">
            <a:avLst/>
          </a:prstGeom>
          <a:noFill/>
        </p:spPr>
      </p:pic>
      <p:sp>
        <p:nvSpPr>
          <p:cNvPr id="3084" name="Text Box 12"/>
          <p:cNvSpPr txBox="1">
            <a:spLocks noChangeArrowheads="1"/>
          </p:cNvSpPr>
          <p:nvPr/>
        </p:nvSpPr>
        <p:spPr bwMode="auto">
          <a:xfrm>
            <a:off x="542925" y="5699125"/>
            <a:ext cx="1822450" cy="396875"/>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bg1"/>
                </a:solidFill>
                <a:effectLst/>
                <a:latin typeface="Arial" pitchFamily="34" charset="0"/>
                <a:cs typeface="Arial" pitchFamily="34" charset="0"/>
              </a:rPr>
              <a:t>Ridge Ending</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085" name="Text Box 13"/>
          <p:cNvSpPr txBox="1">
            <a:spLocks noChangeArrowheads="1"/>
          </p:cNvSpPr>
          <p:nvPr/>
        </p:nvSpPr>
        <p:spPr bwMode="auto">
          <a:xfrm>
            <a:off x="2638425" y="5637212"/>
            <a:ext cx="1524000" cy="396875"/>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bg1"/>
                </a:solidFill>
                <a:effectLst/>
                <a:latin typeface="Arial" pitchFamily="34" charset="0"/>
                <a:cs typeface="Arial" pitchFamily="34" charset="0"/>
              </a:rPr>
              <a:t>Bifurcation</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086" name="Text Box 14"/>
          <p:cNvSpPr txBox="1">
            <a:spLocks noChangeArrowheads="1"/>
          </p:cNvSpPr>
          <p:nvPr/>
        </p:nvSpPr>
        <p:spPr bwMode="auto">
          <a:xfrm>
            <a:off x="4213225" y="5622925"/>
            <a:ext cx="2568575" cy="396875"/>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bg1"/>
                </a:solidFill>
                <a:effectLst/>
                <a:latin typeface="Arial" pitchFamily="34" charset="0"/>
                <a:cs typeface="Arial" pitchFamily="34" charset="0"/>
              </a:rPr>
              <a:t>Short Ridges (Dots)</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3087" name="Text Box 15"/>
          <p:cNvSpPr txBox="1">
            <a:spLocks noChangeArrowheads="1"/>
          </p:cNvSpPr>
          <p:nvPr/>
        </p:nvSpPr>
        <p:spPr bwMode="auto">
          <a:xfrm>
            <a:off x="6461125" y="4337050"/>
            <a:ext cx="2305050" cy="91598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cs typeface="Arial" pitchFamily="34" charset="0"/>
              </a:rPr>
              <a:t>(adapted from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cs typeface="Arial" pitchFamily="34" charset="0"/>
              </a:rPr>
              <a:t>Jain et al., 2006;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cs typeface="Arial" pitchFamily="34" charset="0"/>
              </a:rPr>
              <a:t>Cao and Jain, 2015)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9600" y="1329928"/>
            <a:ext cx="8305800" cy="400109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method involves capturing the detail-rich, intricate structures of the iris using near infra-red illumination (NIR, 750 nm wavelength) that would reduce the reflection (would be very noisy if visible light was used) from the cornea.</a:t>
            </a:r>
          </a:p>
          <a:p>
            <a:pPr marL="469901" marR="855980"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images captured through the infra-red camera are converted to digital templates to provide mathematical representations of the iris that yield unique positive identification of an individual.</a:t>
            </a:r>
          </a:p>
          <a:p>
            <a:pPr marL="469901" marR="855980"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Iris (Plural: </a:t>
            </a:r>
            <a:r>
              <a:rPr lang="en-US" sz="2000" dirty="0" err="1" smtClean="0">
                <a:solidFill>
                  <a:schemeClr val="bg1"/>
                </a:solidFill>
                <a:latin typeface="Arial" pitchFamily="34" charset="0"/>
                <a:cs typeface="Arial" pitchFamily="34" charset="0"/>
              </a:rPr>
              <a:t>Irides</a:t>
            </a:r>
            <a:r>
              <a:rPr lang="en-US" sz="2000" dirty="0" smtClean="0">
                <a:solidFill>
                  <a:schemeClr val="bg1"/>
                </a:solidFill>
                <a:latin typeface="Arial" pitchFamily="34" charset="0"/>
                <a:cs typeface="Arial" pitchFamily="34" charset="0"/>
              </a:rPr>
              <a:t>) is a thin, circular structure in the eye, responsible for controlling the diameter and size of the pupil (the black hole) and the amount of light reaching the pupil.</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Iris Recognition</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12</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9600" y="990600"/>
            <a:ext cx="5181600" cy="4708981"/>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Although, NIR-based Iris images are less noisy and are of good quality, NIR is insensitive to the melanin pigment (the color pigment) in the Iris. </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On the other hand, visible wavelength (VW) imaging could also capture melanin, which would additionally provide rich sources of information mainly coded as shape patterns in Iris. </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With effective noise-filtering techniques and feature extraction methods, images captured from both NIR and VW spectrum could be fused to obtain templates that could provide high accuracies of recognition in large databanks.</a:t>
            </a:r>
            <a:endParaRPr lang="en-US" dirty="0">
              <a:solidFill>
                <a:schemeClr val="bg1"/>
              </a:solidFill>
              <a:latin typeface="Arial" pitchFamily="34" charset="0"/>
              <a:cs typeface="Arial" pitchFamily="34" charset="0"/>
            </a:endParaRPr>
          </a:p>
        </p:txBody>
      </p:sp>
      <p:sp>
        <p:nvSpPr>
          <p:cNvPr id="3" name="object 3"/>
          <p:cNvSpPr txBox="1"/>
          <p:nvPr/>
        </p:nvSpPr>
        <p:spPr>
          <a:xfrm>
            <a:off x="0" y="228600"/>
            <a:ext cx="91440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Iris Image: Visible Wavelength vs. NIR</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13</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4098" name="Picture 2"/>
          <p:cNvPicPr>
            <a:picLocks noChangeAspect="1" noChangeArrowheads="1"/>
          </p:cNvPicPr>
          <p:nvPr/>
        </p:nvPicPr>
        <p:blipFill>
          <a:blip r:embed="rId3" cstate="print"/>
          <a:srcRect/>
          <a:stretch>
            <a:fillRect/>
          </a:stretch>
        </p:blipFill>
        <p:spPr bwMode="auto">
          <a:xfrm>
            <a:off x="5894389" y="1066800"/>
            <a:ext cx="2762378" cy="5029200"/>
          </a:xfrm>
          <a:prstGeom prst="rect">
            <a:avLst/>
          </a:prstGeom>
          <a:noFill/>
        </p:spPr>
      </p:pic>
      <p:sp>
        <p:nvSpPr>
          <p:cNvPr id="4099" name="Text Box 3"/>
          <p:cNvSpPr txBox="1">
            <a:spLocks noChangeArrowheads="1"/>
          </p:cNvSpPr>
          <p:nvPr/>
        </p:nvSpPr>
        <p:spPr bwMode="auto">
          <a:xfrm rot="10800000">
            <a:off x="5459254" y="1349976"/>
            <a:ext cx="492443" cy="1779974"/>
          </a:xfrm>
          <a:prstGeom prst="rect">
            <a:avLst/>
          </a:prstGeom>
          <a:noFill/>
          <a:ln w="9525">
            <a:noFill/>
            <a:miter lim="800000"/>
            <a:headEnd/>
            <a:tailEnd/>
          </a:ln>
          <a:effectLst/>
        </p:spPr>
        <p:txBody>
          <a:bodyPr vert="eaVert"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bg1"/>
                </a:solidFill>
                <a:effectLst/>
                <a:latin typeface="Arial" pitchFamily="34" charset="0"/>
                <a:cs typeface="Arial" pitchFamily="34" charset="0"/>
              </a:rPr>
              <a:t>VW-Iris Image</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4100" name="Text Box 4"/>
          <p:cNvSpPr txBox="1">
            <a:spLocks noChangeArrowheads="1"/>
          </p:cNvSpPr>
          <p:nvPr/>
        </p:nvSpPr>
        <p:spPr bwMode="auto">
          <a:xfrm rot="10800000">
            <a:off x="5451317" y="4230171"/>
            <a:ext cx="492443" cy="1813958"/>
          </a:xfrm>
          <a:prstGeom prst="rect">
            <a:avLst/>
          </a:prstGeom>
          <a:noFill/>
          <a:ln w="9525">
            <a:noFill/>
            <a:miter lim="800000"/>
            <a:headEnd/>
            <a:tailEnd/>
          </a:ln>
          <a:effectLst/>
        </p:spPr>
        <p:txBody>
          <a:bodyPr vert="eaVert"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bg1"/>
                </a:solidFill>
                <a:effectLst/>
                <a:latin typeface="Arial" pitchFamily="34" charset="0"/>
                <a:cs typeface="Arial" pitchFamily="34" charset="0"/>
              </a:rPr>
              <a:t>NIR-Iris Image</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
        <p:nvSpPr>
          <p:cNvPr id="4101" name="Text Box 5"/>
          <p:cNvSpPr txBox="1">
            <a:spLocks noChangeArrowheads="1"/>
          </p:cNvSpPr>
          <p:nvPr/>
        </p:nvSpPr>
        <p:spPr bwMode="auto">
          <a:xfrm>
            <a:off x="152400" y="5759450"/>
            <a:ext cx="5591175" cy="33655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bg1"/>
                </a:solidFill>
                <a:effectLst/>
                <a:latin typeface="Arial" pitchFamily="34" charset="0"/>
                <a:cs typeface="Arial" pitchFamily="34" charset="0"/>
              </a:rPr>
              <a:t>(adapted from Chandra Murty et al., 2009; Jain et al., 2006) </a:t>
            </a:r>
            <a:endParaRPr kumimoji="0" lang="en-US" sz="1800" b="0" i="0" u="none" strike="noStrike" cap="none" normalizeH="0" baseline="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985421"/>
            <a:ext cx="8763000" cy="5262979"/>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Iris is an internal organ that is well protected against damage and war by a highly transparent and sensitive membrane (the cornea). This distinguishes it from fingerprints, which can be difficult to recognize after years of certain types of manual labor.</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Iris is mostly flat and its geometric configuration is only controlled by two complementary muscles that control the diameter of the pupil. Hence, the shape of Iris is more predictable than other structures.</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Iris texture (like fingerprints) is formed randomly during embryonic gestation (8</a:t>
            </a:r>
            <a:r>
              <a:rPr lang="en-US" baseline="30000" dirty="0" smtClean="0">
                <a:solidFill>
                  <a:schemeClr val="bg1"/>
                </a:solidFill>
                <a:latin typeface="Arial" pitchFamily="34" charset="0"/>
                <a:cs typeface="Arial" pitchFamily="34" charset="0"/>
              </a:rPr>
              <a:t>th</a:t>
            </a:r>
            <a:r>
              <a:rPr lang="en-US" dirty="0" smtClean="0">
                <a:solidFill>
                  <a:schemeClr val="bg1"/>
                </a:solidFill>
                <a:latin typeface="Arial" pitchFamily="34" charset="0"/>
                <a:cs typeface="Arial" pitchFamily="34" charset="0"/>
              </a:rPr>
              <a:t> month); even genetically identical twins (similar DNA print) will have completely independent Iris textures.</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Unlike fingerprinting or retinal scanning (wherein the eye has to be brought very close to a microscopic lens), the image of the iris can be captured from about 10 cm to a few meters away and there is no need for the person to be identified to touch any equipment.</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Iris recognition systems are considered one of the swiftest biometric technologies for one-to-many identification with a very low false acceptance rate as well as a low false rejection rate.</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Iris texture can be remarkably stable for more than 30 years, barring very few medical and surgical procedures or trauma.</a:t>
            </a:r>
            <a:endParaRPr lang="en-US"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Advantages of Iris Recognition</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14</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177528"/>
            <a:ext cx="8763000" cy="4308872"/>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Live-tissue Verification Problem:</a:t>
            </a:r>
            <a:r>
              <a:rPr lang="en-US" sz="2000" dirty="0" smtClean="0">
                <a:solidFill>
                  <a:schemeClr val="bg1"/>
                </a:solidFill>
                <a:latin typeface="Arial" pitchFamily="34" charset="0"/>
                <a:cs typeface="Arial" pitchFamily="34" charset="0"/>
              </a:rPr>
              <a:t> Iris recognition systems are vulnerable to the problem of live-tissue verification.</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Any biometric identification system has to ensure that the signal acquired and compared has actually been recorded from a live body part of the person to be identified and is not a manufactured template.</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Many commercially available Iris-recognition systems are easily fooled by presenting a high-quality photograph of a face instead of a real face. This makes Iris-recognition systems unsuitable for unsupervised applications like door access-control systems.</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problem of live-tissue verification is of less concern in supervised applications (like immigration control), where a human operator supervises the process of taking the picture.</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Security Considerations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15</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158419"/>
            <a:ext cx="8763000" cy="4985980"/>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Retina is a light-sensitive tissue lining the inner surface of the eye.</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network of blood vessels (capillaries) that supply blood to the retina is so complex and is unique for every person, including genetically identical twins.</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Like Iris texture, the retina remains largely unchanged from birth until death and hence a retinal scan image is considered to be very precise and reliable metric with an error rate of one in a million.</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A retinal scan is performed by casting an unperceived beam of low-energy infrared light into a person’s eye as they look through the scanner’s eyepiece.</a:t>
            </a:r>
          </a:p>
          <a:p>
            <a:pPr marL="927101" marR="855980" lvl="1"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Capturing a retinal scan is the most difficult among the biometric technologies</a:t>
            </a:r>
            <a:r>
              <a:rPr lang="en-US" dirty="0" smtClean="0">
                <a:solidFill>
                  <a:schemeClr val="bg1"/>
                </a:solidFill>
                <a:latin typeface="Arial" pitchFamily="34" charset="0"/>
                <a:cs typeface="Arial" pitchFamily="34" charset="0"/>
              </a:rPr>
              <a:t> as retina is small, internal; the user has to be perfectly still.</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retinal blood vessels are more absorbent of the infra-red light than the rest of the eye and the reflection patterns of the light is captured as a computer code and stored in a database.</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Retinal patterns are likely to be altered in cases of diabetes, glaucoma, cataracts or severe astigmatism.</a:t>
            </a: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Retinal Scan</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16</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990600"/>
            <a:ext cx="8763000" cy="5232202"/>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A facial recognition system is used to automatically identify or verify a person from a digital image or a video frame from a video source.</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One way to do this is to compare selected facial features (that are not easily altered – upper outlines of the eye sockets, the areas around the cheekbones, and the sides of the mouth) with those in the database.</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Key Advantage:</a:t>
            </a:r>
            <a:r>
              <a:rPr lang="en-US" sz="2000" dirty="0" smtClean="0">
                <a:solidFill>
                  <a:schemeClr val="bg1"/>
                </a:solidFill>
                <a:latin typeface="Arial" pitchFamily="34" charset="0"/>
                <a:cs typeface="Arial" pitchFamily="34" charset="0"/>
              </a:rPr>
              <a:t> It does not require consent from the rest subject. </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Properly designed systems installed in airports, multiplexes, and other public places can identify individuals (though the correctness is often questionable!!) among the crowd.</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Other biometric systems like fingerprints, iris scans, retinal scans cannot be used for in mass identification (surveillance).</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Weaknesses:</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Sensitive to facial expressions and the frontal orientation at which the photo is taken.</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Privacy concerns</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Face Recognition Systems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17</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095375"/>
            <a:ext cx="8763000" cy="492442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Speaker recognition systems discriminates between speakers by making use of the combination of physiological differences in the shape of vocal tracts and learned speaking habits.</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Speaker recognition systems are mostly passphrase-dependent so that it can provide an added security feature (rather than being text-independent – such systems are also available).</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During the enrollment phase, a user is required to speak a particular passphrase (like a name, birth date, birth city, favorite color, a sequence of numbers, etc) over a microphone for a certain number of times.</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This phrase is converted from analog to digital format, and the distinctive vocal characteristics such as pitch, cadence, and tone, are extracted, and a speaker model is established. A template is then generated and stored for future comparisons.</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Speaker recognition is often used where voice is the only available biometric identifier, such as telephone and call centers.</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Speaker Recognition Systems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18</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066800"/>
            <a:ext cx="8763000" cy="492442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Unlike fingerprints, human hand is not unique. However, hand geometry-based biometrics is not as intrusive as a fingerprint recognition system and hence may be sufficient enough to be used for verification; but, not for identification.</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Feature extraction involves computing the widths and lengths of the fingers at various locations using the captured image. These metrics define the feature vector of the user’s hand.</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Hand Geometry may not be invariant during the growth period.</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presence of Jewelry (e.g., rings) or limitations in dexterity (e.g., arthritis) may pose challenges in extracting the correct hand geometry information.</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physical size of hand geometry systems is large and it cannot be embedded in certain devices such as laptops.</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Environmental factors like dry weather or individual anomalies such as dry skin, do not appear to have any negative effects on the authentication accuracy of hand geometry-based systems.</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Hand Geometry Based Biometrics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19</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2" y="1295400"/>
            <a:ext cx="8407807" cy="526297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400" u="sng" dirty="0" smtClean="0">
                <a:solidFill>
                  <a:schemeClr val="bg1"/>
                </a:solidFill>
                <a:latin typeface="Arial" pitchFamily="34" charset="0"/>
                <a:cs typeface="Arial" pitchFamily="34" charset="0"/>
              </a:rPr>
              <a:t>Biometrics</a:t>
            </a:r>
            <a:r>
              <a:rPr lang="en-US" sz="2400" dirty="0" smtClean="0">
                <a:solidFill>
                  <a:schemeClr val="bg1"/>
                </a:solidFill>
                <a:latin typeface="Arial" pitchFamily="34" charset="0"/>
                <a:cs typeface="Arial" pitchFamily="34" charset="0"/>
              </a:rPr>
              <a:t>: Comprises of methods for uniquely recognizing humans based upon one or more intrinsic physical or behavioral traits or identifiers.</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Used to authenticate users and grant or deny access control rights to data and system resources</a:t>
            </a:r>
          </a:p>
          <a:p>
            <a:pPr marL="469901" marR="855980" indent="-457200">
              <a:buClr>
                <a:srgbClr val="DF773B"/>
              </a:buClr>
              <a:buFont typeface="Wingdings" charset="2"/>
              <a:buChar char="q"/>
              <a:tabLst>
                <a:tab pos="528320" algn="l"/>
              </a:tabLst>
            </a:pPr>
            <a:r>
              <a:rPr lang="en-US" sz="2400" u="sng" dirty="0" smtClean="0">
                <a:solidFill>
                  <a:schemeClr val="bg1"/>
                </a:solidFill>
                <a:latin typeface="Arial" pitchFamily="34" charset="0"/>
                <a:cs typeface="Arial" pitchFamily="34" charset="0"/>
              </a:rPr>
              <a:t>Biometric identifiers</a:t>
            </a:r>
            <a:r>
              <a:rPr lang="en-US" sz="2400" dirty="0" smtClean="0">
                <a:solidFill>
                  <a:schemeClr val="bg1"/>
                </a:solidFill>
                <a:latin typeface="Arial" pitchFamily="34" charset="0"/>
                <a:cs typeface="Arial" pitchFamily="34" charset="0"/>
              </a:rPr>
              <a:t> can be divided into two main classes:</a:t>
            </a:r>
          </a:p>
          <a:p>
            <a:pPr marL="927101" marR="855980" lvl="1"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Physiological:</a:t>
            </a:r>
            <a:r>
              <a:rPr lang="en-US" sz="2000" dirty="0" smtClean="0">
                <a:solidFill>
                  <a:schemeClr val="bg1"/>
                </a:solidFill>
                <a:latin typeface="Arial" pitchFamily="34" charset="0"/>
                <a:cs typeface="Arial" pitchFamily="34" charset="0"/>
              </a:rPr>
              <a:t> related to the body – often unique and can be used for identification as well as verification</a:t>
            </a:r>
          </a:p>
          <a:p>
            <a:pPr marL="1384301" marR="855980" lvl="2"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Examples: Fingerprint, Face recognition, DNA, Palm print, Iris recognition and etc.</a:t>
            </a:r>
          </a:p>
          <a:p>
            <a:pPr marL="927101" marR="855980" lvl="1"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Behavioral:</a:t>
            </a:r>
            <a:r>
              <a:rPr lang="en-US" sz="2000" dirty="0" smtClean="0">
                <a:solidFill>
                  <a:schemeClr val="bg1"/>
                </a:solidFill>
                <a:latin typeface="Arial" pitchFamily="34" charset="0"/>
                <a:cs typeface="Arial" pitchFamily="34" charset="0"/>
              </a:rPr>
              <a:t> related to the behavior of a person – may not be unique for each person and can be used mainly for verification</a:t>
            </a:r>
          </a:p>
          <a:p>
            <a:pPr marL="1384301" marR="855980" lvl="2"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Examples: Typing rhythm, body mechanics (gait), voice, etc</a:t>
            </a:r>
          </a:p>
          <a:p>
            <a:pPr marL="469901" marR="855980" indent="-457200">
              <a:buClr>
                <a:srgbClr val="DF773B"/>
              </a:buClr>
              <a:buFont typeface="Wingdings" charset="2"/>
              <a:buChar char="q"/>
              <a:tabLst>
                <a:tab pos="528320" algn="l"/>
              </a:tabLst>
            </a:pPr>
            <a:endParaRPr sz="2800" dirty="0">
              <a:solidFill>
                <a:schemeClr val="bg1"/>
              </a:solidFill>
              <a:latin typeface="Arial" pitchFamily="34" charset="0"/>
              <a:cs typeface="Arial" pitchFamily="34" charset="0"/>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Introduction to Biometrics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066800"/>
            <a:ext cx="8763000" cy="400109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Signature recognition refers to authenticating the identity of a user by measuring handwritten signatures.</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In a signature recognition system, a person signs his or her name on a digitized graphics tablet or a PDA. </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signature is treated as a series of movements that contain unique biometric data, such as personal rhythm, acceleration, stroke order, stroke count and pressure flow.</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signature dynamics information is encrypted and compressed into a template.</a:t>
            </a:r>
          </a:p>
          <a:p>
            <a:pPr marL="469901" marR="855980"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Signature recognition systems (for hand signatures) measure how a signature is signed and are different from electronic signatures, which treat a signature as a graphic image.</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Signature Recognition Systems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20</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
        <p:nvSpPr>
          <p:cNvPr id="5122" name="Text Box 2"/>
          <p:cNvSpPr txBox="1">
            <a:spLocks noChangeArrowheads="1"/>
          </p:cNvSpPr>
          <p:nvPr/>
        </p:nvSpPr>
        <p:spPr bwMode="auto">
          <a:xfrm>
            <a:off x="593725" y="5500687"/>
            <a:ext cx="54673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cs typeface="Arial" pitchFamily="34" charset="0"/>
              </a:rPr>
              <a:t>Source: http://www.gao.gov/new.items/d031137t.pdf</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752601"/>
            <a:ext cx="8763000" cy="3385542"/>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Universality </a:t>
            </a:r>
            <a:r>
              <a:rPr lang="en-US" sz="2000" dirty="0" smtClean="0">
                <a:solidFill>
                  <a:schemeClr val="bg1"/>
                </a:solidFill>
                <a:latin typeface="Arial" pitchFamily="34" charset="0"/>
                <a:cs typeface="Arial" pitchFamily="34" charset="0"/>
              </a:rPr>
              <a:t>– each person should have the characteristic</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Uniqueness</a:t>
            </a:r>
            <a:r>
              <a:rPr lang="en-US" sz="2000" dirty="0" smtClean="0">
                <a:solidFill>
                  <a:schemeClr val="bg1"/>
                </a:solidFill>
                <a:latin typeface="Arial" pitchFamily="34" charset="0"/>
                <a:cs typeface="Arial" pitchFamily="34" charset="0"/>
              </a:rPr>
              <a:t> – how well the biometric separates one individual from another</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Permanence </a:t>
            </a:r>
            <a:r>
              <a:rPr lang="en-US" sz="2000" dirty="0" smtClean="0">
                <a:solidFill>
                  <a:schemeClr val="bg1"/>
                </a:solidFill>
                <a:latin typeface="Arial" pitchFamily="34" charset="0"/>
                <a:cs typeface="Arial" pitchFamily="34" charset="0"/>
              </a:rPr>
              <a:t>– how well the biometric resists aging and other variations over time</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Collectability</a:t>
            </a:r>
            <a:r>
              <a:rPr lang="en-US" sz="2000" dirty="0" smtClean="0">
                <a:solidFill>
                  <a:schemeClr val="bg1"/>
                </a:solidFill>
                <a:latin typeface="Arial" pitchFamily="34" charset="0"/>
                <a:cs typeface="Arial" pitchFamily="34" charset="0"/>
              </a:rPr>
              <a:t> – ease of acquisition for measurement</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Performance</a:t>
            </a:r>
            <a:r>
              <a:rPr lang="en-US" sz="2000" dirty="0" smtClean="0">
                <a:solidFill>
                  <a:schemeClr val="bg1"/>
                </a:solidFill>
                <a:latin typeface="Arial" pitchFamily="34" charset="0"/>
                <a:cs typeface="Arial" pitchFamily="34" charset="0"/>
              </a:rPr>
              <a:t> – accuracy, speed and robustness of technology used.</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Acceptability</a:t>
            </a:r>
            <a:r>
              <a:rPr lang="en-US" sz="2000" dirty="0" smtClean="0">
                <a:solidFill>
                  <a:schemeClr val="bg1"/>
                </a:solidFill>
                <a:latin typeface="Arial" pitchFamily="34" charset="0"/>
                <a:cs typeface="Arial" pitchFamily="34" charset="0"/>
              </a:rPr>
              <a:t> – degree of approval of a technology by the public/ users of the biometric</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Circumvention </a:t>
            </a:r>
            <a:r>
              <a:rPr lang="en-US" sz="2000" dirty="0" smtClean="0">
                <a:solidFill>
                  <a:schemeClr val="bg1"/>
                </a:solidFill>
                <a:latin typeface="Arial" pitchFamily="34" charset="0"/>
                <a:cs typeface="Arial" pitchFamily="34" charset="0"/>
              </a:rPr>
              <a:t>– ease of use of a substitute</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Parameters considered for Selecting a Human Characteristic</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21</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52400" y="152400"/>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Technologies vs. Parameters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22</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graphicFrame>
        <p:nvGraphicFramePr>
          <p:cNvPr id="6146" name="Group 2"/>
          <p:cNvGraphicFramePr>
            <a:graphicFrameLocks noGrp="1"/>
          </p:cNvGraphicFramePr>
          <p:nvPr/>
        </p:nvGraphicFramePr>
        <p:xfrm>
          <a:off x="457200" y="868680"/>
          <a:ext cx="8305801" cy="4998720"/>
        </p:xfrm>
        <a:graphic>
          <a:graphicData uri="http://schemas.openxmlformats.org/drawingml/2006/table">
            <a:tbl>
              <a:tblPr/>
              <a:tblGrid>
                <a:gridCol w="1010165"/>
                <a:gridCol w="1010165"/>
                <a:gridCol w="1010165"/>
                <a:gridCol w="1010165"/>
                <a:gridCol w="1010165"/>
                <a:gridCol w="1010165"/>
                <a:gridCol w="1010165"/>
                <a:gridCol w="1234646"/>
              </a:tblGrid>
              <a:tr h="341274">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pitchFamily="34" charset="0"/>
                          <a:cs typeface="Arial" pitchFamily="34" charset="0"/>
                        </a:rPr>
                        <a:t>Biometric Identifier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gridSpan="7">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bg1"/>
                          </a:solidFill>
                          <a:effectLst/>
                          <a:latin typeface="Arial" pitchFamily="34" charset="0"/>
                          <a:cs typeface="Arial" pitchFamily="34" charset="0"/>
                        </a:rPr>
                        <a:t>Parameters/ Factors to Choose a Biometric Technology</a:t>
                      </a:r>
                      <a:endParaRPr kumimoji="0" lang="en-US" sz="1800" b="0" i="0" u="none" strike="noStrike" cap="none" normalizeH="0" baseline="0" smtClean="0">
                        <a:ln>
                          <a:noFill/>
                        </a:ln>
                        <a:solidFill>
                          <a:schemeClr val="bg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66310">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pitchFamily="34" charset="0"/>
                          <a:cs typeface="Arial" pitchFamily="34" charset="0"/>
                        </a:rPr>
                        <a:t>Universality</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pitchFamily="34" charset="0"/>
                          <a:cs typeface="Arial" pitchFamily="34" charset="0"/>
                        </a:rPr>
                        <a:t>Distinctiveness</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pitchFamily="34" charset="0"/>
                          <a:cs typeface="Arial" pitchFamily="34" charset="0"/>
                        </a:rPr>
                        <a:t>Permanence</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pitchFamily="34" charset="0"/>
                          <a:cs typeface="Arial" pitchFamily="34" charset="0"/>
                        </a:rPr>
                        <a:t>Collectable</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pitchFamily="34" charset="0"/>
                          <a:cs typeface="Arial" pitchFamily="34" charset="0"/>
                        </a:rPr>
                        <a:t>Performance</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pitchFamily="34" charset="0"/>
                          <a:cs typeface="Arial" pitchFamily="34" charset="0"/>
                        </a:rPr>
                        <a:t>Acceptability</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smtClean="0">
                          <a:ln>
                            <a:noFill/>
                          </a:ln>
                          <a:solidFill>
                            <a:schemeClr val="bg1"/>
                          </a:solidFill>
                          <a:effectLst/>
                          <a:latin typeface="Arial" pitchFamily="34" charset="0"/>
                          <a:cs typeface="Arial" pitchFamily="34" charset="0"/>
                        </a:rPr>
                        <a:t>No</a:t>
                      </a:r>
                      <a:r>
                        <a:rPr kumimoji="0" lang="en-US" sz="2000" b="1" i="0" u="none" strike="noStrike" cap="none" normalizeH="0" baseline="0" dirty="0" smtClean="0">
                          <a:ln>
                            <a:noFill/>
                          </a:ln>
                          <a:solidFill>
                            <a:schemeClr val="bg1"/>
                          </a:solidFill>
                          <a:effectLst/>
                          <a:latin typeface="Arial" pitchFamily="34" charset="0"/>
                          <a:cs typeface="Arial" pitchFamily="34" charset="0"/>
                        </a:rPr>
                        <a:t> Circumvention</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3412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Arial" pitchFamily="34" charset="0"/>
                        </a:rPr>
                        <a:t>Face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r>
              <a:tr h="6037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Arial" pitchFamily="34" charset="0"/>
                        </a:rPr>
                        <a:t>Fingerprint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Best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bg1"/>
                          </a:solidFill>
                          <a:effectLst/>
                          <a:latin typeface="Arial" pitchFamily="34" charset="0"/>
                          <a:cs typeface="Arial" pitchFamily="34" charset="0"/>
                        </a:rPr>
                        <a:t>Avg</a:t>
                      </a:r>
                      <a:endParaRPr kumimoji="0" lang="en-US" sz="1800" b="0" i="0" u="none" strike="noStrike" cap="none" normalizeH="0" baseline="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63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Arial" pitchFamily="34" charset="0"/>
                        </a:rPr>
                        <a:t>Hand Geometry</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12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Arial" pitchFamily="34" charset="0"/>
                        </a:rPr>
                        <a:t>Iris</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r>
              <a:tr h="6037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Arial" pitchFamily="34" charset="0"/>
                        </a:rPr>
                        <a:t>Signature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bg1"/>
                          </a:solidFill>
                          <a:effectLst/>
                          <a:latin typeface="Arial" pitchFamily="34" charset="0"/>
                          <a:cs typeface="Arial" pitchFamily="34" charset="0"/>
                        </a:rPr>
                        <a:t>Poor</a:t>
                      </a:r>
                      <a:endParaRPr kumimoji="0" lang="en-US" sz="1800" b="0" i="0" u="none" strike="noStrike" cap="none" normalizeH="0" baseline="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r>
              <a:tr h="3412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Arial" pitchFamily="34" charset="0"/>
                        </a:rPr>
                        <a:t>Voice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cs typeface="Arial" pitchFamily="34" charset="0"/>
                        </a:rPr>
                        <a:t>Avg</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Avg</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cs typeface="Arial" pitchFamily="34" charset="0"/>
                        </a:rPr>
                        <a:t>Best</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cs typeface="Arial" pitchFamily="34" charset="0"/>
                        </a:rPr>
                        <a:t>Poor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066800"/>
            <a:ext cx="8763000" cy="3693319"/>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Attacks on biometric systems could be categorized into two types:</a:t>
            </a:r>
          </a:p>
          <a:p>
            <a:pPr marL="927101" marR="855980" lvl="1"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Zero-effort Attacks:</a:t>
            </a:r>
            <a:r>
              <a:rPr lang="en-US" sz="2000" dirty="0" smtClean="0">
                <a:solidFill>
                  <a:schemeClr val="bg1"/>
                </a:solidFill>
                <a:latin typeface="Arial" pitchFamily="34" charset="0"/>
                <a:cs typeface="Arial" pitchFamily="34" charset="0"/>
              </a:rPr>
              <a:t> The biometric identifiers of an opportunistic intruder may be sufficiently similar to a legitimately enrolled individual, resulting in a False Accept.</a:t>
            </a:r>
          </a:p>
          <a:p>
            <a:pPr marL="1384301" marR="855980" lvl="2"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This is equivalent to the problem of finding the probability that the biometric data originating from two different individuals will be sufficiently similar.</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Adversary Attacks:</a:t>
            </a:r>
            <a:r>
              <a:rPr lang="en-US" sz="2000" dirty="0" smtClean="0">
                <a:solidFill>
                  <a:schemeClr val="bg1"/>
                </a:solidFill>
                <a:latin typeface="Arial" pitchFamily="34" charset="0"/>
                <a:cs typeface="Arial" pitchFamily="34" charset="0"/>
              </a:rPr>
              <a:t> A determined impostor masquerades as an enrolled user by using a physical or a digital artifact of a legitimately enrolled user. Under these attacks, an individual may also deliberately manipulate his/her biometric identifier in order to avoid detection by an automated biometric system.</a:t>
            </a:r>
            <a:endParaRPr lang="en-US" sz="2000" u="sng"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Attacks on a Biometric System</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23</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
        <p:nvSpPr>
          <p:cNvPr id="5122" name="Text Box 2"/>
          <p:cNvSpPr txBox="1">
            <a:spLocks noChangeArrowheads="1"/>
          </p:cNvSpPr>
          <p:nvPr/>
        </p:nvSpPr>
        <p:spPr bwMode="auto">
          <a:xfrm>
            <a:off x="381000" y="4944070"/>
            <a:ext cx="7584064" cy="83099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r>
              <a:rPr lang="en-US" sz="1600" dirty="0" smtClean="0">
                <a:solidFill>
                  <a:schemeClr val="bg1"/>
                </a:solidFill>
                <a:latin typeface="Arial" pitchFamily="34" charset="0"/>
                <a:cs typeface="Arial" pitchFamily="34" charset="0"/>
              </a:rPr>
              <a:t>Source: A. K. Jain, A. Ross and S. </a:t>
            </a:r>
            <a:r>
              <a:rPr lang="en-US" sz="1600" dirty="0" err="1" smtClean="0">
                <a:solidFill>
                  <a:schemeClr val="bg1"/>
                </a:solidFill>
                <a:latin typeface="Arial" pitchFamily="34" charset="0"/>
                <a:cs typeface="Arial" pitchFamily="34" charset="0"/>
              </a:rPr>
              <a:t>Pankanti</a:t>
            </a:r>
            <a:r>
              <a:rPr lang="en-US" sz="1600" dirty="0" smtClean="0">
                <a:solidFill>
                  <a:schemeClr val="bg1"/>
                </a:solidFill>
                <a:latin typeface="Arial" pitchFamily="34" charset="0"/>
                <a:cs typeface="Arial" pitchFamily="34" charset="0"/>
              </a:rPr>
              <a:t>, “Biometrics: A Tool for Information</a:t>
            </a:r>
          </a:p>
          <a:p>
            <a:r>
              <a:rPr lang="en-US" sz="1600" dirty="0" smtClean="0">
                <a:solidFill>
                  <a:schemeClr val="bg1"/>
                </a:solidFill>
                <a:latin typeface="Arial" pitchFamily="34" charset="0"/>
                <a:cs typeface="Arial" pitchFamily="34" charset="0"/>
              </a:rPr>
              <a:t>Security,” </a:t>
            </a:r>
            <a:r>
              <a:rPr lang="en-US" sz="1600" i="1" dirty="0" smtClean="0">
                <a:solidFill>
                  <a:schemeClr val="bg1"/>
                </a:solidFill>
                <a:latin typeface="Arial" pitchFamily="34" charset="0"/>
                <a:cs typeface="Arial" pitchFamily="34" charset="0"/>
              </a:rPr>
              <a:t>IEEE Transactions on Information Forensics and Security</a:t>
            </a:r>
            <a:r>
              <a:rPr lang="en-US" sz="1600" dirty="0" smtClean="0">
                <a:solidFill>
                  <a:schemeClr val="bg1"/>
                </a:solidFill>
                <a:latin typeface="Arial" pitchFamily="34" charset="0"/>
                <a:cs typeface="Arial" pitchFamily="34" charset="0"/>
              </a:rPr>
              <a:t>, vol. 1, no. 2, </a:t>
            </a:r>
          </a:p>
          <a:p>
            <a:r>
              <a:rPr lang="en-US" sz="1600" dirty="0" smtClean="0">
                <a:solidFill>
                  <a:schemeClr val="bg1"/>
                </a:solidFill>
                <a:latin typeface="Arial" pitchFamily="34" charset="0"/>
                <a:cs typeface="Arial" pitchFamily="34" charset="0"/>
              </a:rPr>
              <a:t>pp. 125 – 143, June 2006. </a:t>
            </a:r>
            <a:endParaRPr lang="en-US" sz="16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990600"/>
            <a:ext cx="8763000" cy="4616648"/>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Circumvention:</a:t>
            </a:r>
            <a:r>
              <a:rPr lang="en-US" sz="2000" dirty="0" smtClean="0">
                <a:solidFill>
                  <a:schemeClr val="bg1"/>
                </a:solidFill>
                <a:latin typeface="Arial" pitchFamily="34" charset="0"/>
                <a:cs typeface="Arial" pitchFamily="34" charset="0"/>
              </a:rPr>
              <a:t> An intruder gains access to the system by using data pertaining to a legitimately enrolled user.</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Repudiation:</a:t>
            </a:r>
            <a:r>
              <a:rPr lang="en-US" sz="2000" dirty="0" smtClean="0">
                <a:solidFill>
                  <a:schemeClr val="bg1"/>
                </a:solidFill>
                <a:latin typeface="Arial" pitchFamily="34" charset="0"/>
                <a:cs typeface="Arial" pitchFamily="34" charset="0"/>
              </a:rPr>
              <a:t> A legitimate user may access the facilities offered by an application and claim that an intruder had circumvented. </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Collusion:</a:t>
            </a:r>
            <a:r>
              <a:rPr lang="en-US" sz="2000" dirty="0" smtClean="0">
                <a:solidFill>
                  <a:schemeClr val="bg1"/>
                </a:solidFill>
                <a:latin typeface="Arial" pitchFamily="34" charset="0"/>
                <a:cs typeface="Arial" pitchFamily="34" charset="0"/>
              </a:rPr>
              <a:t> An individual with super-user privileges (such as an administrator) may deliberately modify biometric system parameters to permit incursions by a collaborating intruder. </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Coercion:</a:t>
            </a:r>
            <a:r>
              <a:rPr lang="en-US" sz="2000" dirty="0" smtClean="0">
                <a:solidFill>
                  <a:schemeClr val="bg1"/>
                </a:solidFill>
                <a:latin typeface="Arial" pitchFamily="34" charset="0"/>
                <a:cs typeface="Arial" pitchFamily="34" charset="0"/>
              </a:rPr>
              <a:t> An impostor may force a legitimate user (e.g., at gunpoint) to grant him access to the system.</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Denial of Service (</a:t>
            </a:r>
            <a:r>
              <a:rPr lang="en-US" sz="2000" u="sng" dirty="0" err="1" smtClean="0">
                <a:solidFill>
                  <a:schemeClr val="bg1"/>
                </a:solidFill>
                <a:latin typeface="Arial" pitchFamily="34" charset="0"/>
                <a:cs typeface="Arial" pitchFamily="34" charset="0"/>
              </a:rPr>
              <a:t>DoS</a:t>
            </a:r>
            <a:r>
              <a:rPr lang="en-US" sz="2000" u="sng" dirty="0" smtClean="0">
                <a:solidFill>
                  <a:schemeClr val="bg1"/>
                </a:solidFill>
                <a:latin typeface="Arial" pitchFamily="34" charset="0"/>
                <a:cs typeface="Arial" pitchFamily="34" charset="0"/>
              </a:rPr>
              <a:t>):</a:t>
            </a:r>
            <a:r>
              <a:rPr lang="en-US" sz="2000" dirty="0" smtClean="0">
                <a:solidFill>
                  <a:schemeClr val="bg1"/>
                </a:solidFill>
                <a:latin typeface="Arial" pitchFamily="34" charset="0"/>
                <a:cs typeface="Arial" pitchFamily="34" charset="0"/>
              </a:rPr>
              <a:t> An attacker may overwhelm the system resources to the point that legitimate users will be refused service.</a:t>
            </a:r>
          </a:p>
          <a:p>
            <a:pPr marL="927101" marR="855980" lvl="1"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Example:</a:t>
            </a:r>
            <a:r>
              <a:rPr lang="en-US" sz="2000" dirty="0" smtClean="0">
                <a:solidFill>
                  <a:schemeClr val="bg1"/>
                </a:solidFill>
                <a:latin typeface="Arial" pitchFamily="34" charset="0"/>
                <a:cs typeface="Arial" pitchFamily="34" charset="0"/>
              </a:rPr>
              <a:t> An attacker may bombard a server processing access requests, with a large number of bogus requests, thereby overloading its computational resources and preventing valid requests from being processed.</a:t>
            </a:r>
            <a:endParaRPr lang="en-US" sz="2000" u="sng"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Subcategories of Adversary Attacks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24</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
        <p:nvSpPr>
          <p:cNvPr id="5122" name="Text Box 2"/>
          <p:cNvSpPr txBox="1">
            <a:spLocks noChangeArrowheads="1"/>
          </p:cNvSpPr>
          <p:nvPr/>
        </p:nvSpPr>
        <p:spPr bwMode="auto">
          <a:xfrm>
            <a:off x="381000" y="5562600"/>
            <a:ext cx="8610600" cy="584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r>
              <a:rPr lang="en-US" sz="1600" dirty="0" smtClean="0">
                <a:solidFill>
                  <a:schemeClr val="bg1"/>
                </a:solidFill>
                <a:latin typeface="Arial" pitchFamily="34" charset="0"/>
                <a:cs typeface="Arial" pitchFamily="34" charset="0"/>
              </a:rPr>
              <a:t>Source: A. K. Jain, A. Ross and S. </a:t>
            </a:r>
            <a:r>
              <a:rPr lang="en-US" sz="1600" dirty="0" err="1" smtClean="0">
                <a:solidFill>
                  <a:schemeClr val="bg1"/>
                </a:solidFill>
                <a:latin typeface="Arial" pitchFamily="34" charset="0"/>
                <a:cs typeface="Arial" pitchFamily="34" charset="0"/>
              </a:rPr>
              <a:t>Pankanti</a:t>
            </a:r>
            <a:r>
              <a:rPr lang="en-US" sz="1600" dirty="0" smtClean="0">
                <a:solidFill>
                  <a:schemeClr val="bg1"/>
                </a:solidFill>
                <a:latin typeface="Arial" pitchFamily="34" charset="0"/>
                <a:cs typeface="Arial" pitchFamily="34" charset="0"/>
              </a:rPr>
              <a:t>, “Biometrics: A Tool for Information Security,” </a:t>
            </a:r>
            <a:r>
              <a:rPr lang="en-US" sz="1600" i="1" dirty="0" smtClean="0">
                <a:solidFill>
                  <a:schemeClr val="bg1"/>
                </a:solidFill>
                <a:latin typeface="Arial" pitchFamily="34" charset="0"/>
                <a:cs typeface="Arial" pitchFamily="34" charset="0"/>
              </a:rPr>
              <a:t>IEEE Transactions on Information Forensics and Security</a:t>
            </a:r>
            <a:r>
              <a:rPr lang="en-US" sz="1600" dirty="0" smtClean="0">
                <a:solidFill>
                  <a:schemeClr val="bg1"/>
                </a:solidFill>
                <a:latin typeface="Arial" pitchFamily="34" charset="0"/>
                <a:cs typeface="Arial" pitchFamily="34" charset="0"/>
              </a:rPr>
              <a:t>, vol. 1, no. 2, pp. 125–143, 2006. </a:t>
            </a:r>
            <a:endParaRPr lang="en-US" sz="16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990600"/>
            <a:ext cx="8763000" cy="4985980"/>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Motivation: </a:t>
            </a:r>
            <a:r>
              <a:rPr lang="en-US" dirty="0" err="1" smtClean="0">
                <a:solidFill>
                  <a:schemeClr val="bg1"/>
                </a:solidFill>
                <a:latin typeface="Arial" pitchFamily="34" charset="0"/>
                <a:cs typeface="Arial" pitchFamily="34" charset="0"/>
              </a:rPr>
              <a:t>Intraclass</a:t>
            </a:r>
            <a:r>
              <a:rPr lang="en-US" dirty="0" smtClean="0">
                <a:solidFill>
                  <a:schemeClr val="bg1"/>
                </a:solidFill>
                <a:latin typeface="Arial" pitchFamily="34" charset="0"/>
                <a:cs typeface="Arial" pitchFamily="34" charset="0"/>
              </a:rPr>
              <a:t> variations and Interclass similarities</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Non-universality – While every user is expected to possess the biometric identifier being acquired, in reality, it is possible for a subset of the users to be not able to provide a particular biometric.</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Spoof attacks – An impostor may attempt to spoof the biometric identifier of a legitimate enrolled user in order to circumvent the system.</a:t>
            </a:r>
          </a:p>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Advantages</a:t>
            </a:r>
            <a:r>
              <a:rPr lang="en-US" dirty="0" smtClean="0">
                <a:solidFill>
                  <a:schemeClr val="bg1"/>
                </a:solidFill>
                <a:latin typeface="Arial" pitchFamily="34" charset="0"/>
                <a:cs typeface="Arial" pitchFamily="34" charset="0"/>
              </a:rPr>
              <a:t> – A Multi-biometric system could</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Address the problem of non-universality, since multiple biometric identifiers would ensure sufficient population coverage.</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Provide anti-spoofing measures by making it difficult for an intruder to simultaneously spoof the multiple biometric identifiers of a legitimate user.</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Ensure a “live” user is present at the point of data acquisition by asking the user to present a random subset of the multiple biometric identifiers (for example: right index and left middle finger, left hand and so on).</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Overall, multi-biometric systems could facilitate a challenge-response kind of authentication.</a:t>
            </a:r>
            <a:endParaRPr lang="en-US"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Multi-Biometric Systems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25</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752600"/>
            <a:ext cx="8763000" cy="400109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Serial Mode</a:t>
            </a:r>
            <a:r>
              <a:rPr lang="en-US" sz="2000" dirty="0" smtClean="0">
                <a:solidFill>
                  <a:schemeClr val="bg1"/>
                </a:solidFill>
                <a:latin typeface="Arial" pitchFamily="34" charset="0"/>
                <a:cs typeface="Arial" pitchFamily="34" charset="0"/>
              </a:rPr>
              <a:t> – The output of the matching operation on one biometric identifier could be used to narrow down the records to be searched for to validate the sample corresponding to the other biometric identifier.</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With the serial mode, there is no need to simultaneously collect the biometric samples corresponding to all the biometric identifiers.</a:t>
            </a:r>
          </a:p>
          <a:p>
            <a:pPr marL="469901" marR="855980" indent="-457200">
              <a:buClr>
                <a:srgbClr val="DF773B"/>
              </a:buClr>
              <a:buFont typeface="Wingdings" charset="2"/>
              <a:buChar char="q"/>
              <a:tabLst>
                <a:tab pos="528320" algn="l"/>
              </a:tabLst>
            </a:pPr>
            <a:endParaRPr lang="en-US" sz="2000" u="sng"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Parallel Mode</a:t>
            </a:r>
            <a:r>
              <a:rPr lang="en-US" sz="2000" dirty="0" smtClean="0">
                <a:solidFill>
                  <a:schemeClr val="bg1"/>
                </a:solidFill>
                <a:latin typeface="Arial" pitchFamily="34" charset="0"/>
                <a:cs typeface="Arial" pitchFamily="34" charset="0"/>
              </a:rPr>
              <a:t> – The sample for each biometric identifier is simultaneously processed to decide on the final recognition. When operated in the parallel mode, we need to simultaneously collect the biometric samples corresponding to all the multiple identifiers beforehand.</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Multi-Biometric Systems: Modes of Operation</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26</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788616"/>
            <a:ext cx="8763000" cy="4154984"/>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Sensor-Level Fusion:</a:t>
            </a:r>
            <a:r>
              <a:rPr lang="en-US" dirty="0" smtClean="0">
                <a:solidFill>
                  <a:schemeClr val="bg1"/>
                </a:solidFill>
                <a:latin typeface="Arial" pitchFamily="34" charset="0"/>
                <a:cs typeface="Arial" pitchFamily="34" charset="0"/>
              </a:rPr>
              <a:t> The raw data obtained from multiple sensors (one for each biometric identifier) can be processed and integrated to generate new data from which features can be extracted.</a:t>
            </a:r>
          </a:p>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Feature-Level Fusion:</a:t>
            </a:r>
            <a:r>
              <a:rPr lang="en-US" dirty="0" smtClean="0">
                <a:solidFill>
                  <a:schemeClr val="bg1"/>
                </a:solidFill>
                <a:latin typeface="Arial" pitchFamily="34" charset="0"/>
                <a:cs typeface="Arial" pitchFamily="34" charset="0"/>
              </a:rPr>
              <a:t> The feature sets extracted from each biometric identifier sources can be fused to create a new feature set to </a:t>
            </a:r>
            <a:r>
              <a:rPr lang="en-US" dirty="0" err="1" smtClean="0">
                <a:solidFill>
                  <a:schemeClr val="bg1"/>
                </a:solidFill>
                <a:latin typeface="Arial" pitchFamily="34" charset="0"/>
                <a:cs typeface="Arial" pitchFamily="34" charset="0"/>
              </a:rPr>
              <a:t>repesent</a:t>
            </a:r>
            <a:r>
              <a:rPr lang="en-US" dirty="0" smtClean="0">
                <a:solidFill>
                  <a:schemeClr val="bg1"/>
                </a:solidFill>
                <a:latin typeface="Arial" pitchFamily="34" charset="0"/>
                <a:cs typeface="Arial" pitchFamily="34" charset="0"/>
              </a:rPr>
              <a:t> the individual. </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Example: The geometric features of the hand and the Eigen-coefficients of the face may be fused to obtain a new high-dimension feature vector </a:t>
            </a:r>
          </a:p>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Match Score-Level Fusion:</a:t>
            </a:r>
            <a:r>
              <a:rPr lang="en-US" dirty="0" smtClean="0">
                <a:solidFill>
                  <a:schemeClr val="bg1"/>
                </a:solidFill>
                <a:latin typeface="Arial" pitchFamily="34" charset="0"/>
                <a:cs typeface="Arial" pitchFamily="34" charset="0"/>
              </a:rPr>
              <a:t> The match scores obtained from each biometric classifier are normalized and the normalized scores are summed to obtain a new match score – used to make the final decision.</a:t>
            </a:r>
          </a:p>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Decision-Level Fusion:</a:t>
            </a:r>
            <a:r>
              <a:rPr lang="en-US" dirty="0" smtClean="0">
                <a:solidFill>
                  <a:schemeClr val="bg1"/>
                </a:solidFill>
                <a:latin typeface="Arial" pitchFamily="34" charset="0"/>
                <a:cs typeface="Arial" pitchFamily="34" charset="0"/>
              </a:rPr>
              <a:t> The decisions (Accept/  Reject) made at each biometric system based on the individual scores are then combined (usually a majority voting approach) to arrive at a final decision. </a:t>
            </a:r>
            <a:endParaRPr lang="en-US" dirty="0">
              <a:solidFill>
                <a:schemeClr val="bg1"/>
              </a:solidFill>
              <a:latin typeface="Arial" pitchFamily="34" charset="0"/>
              <a:cs typeface="Arial" pitchFamily="34" charset="0"/>
            </a:endParaRPr>
          </a:p>
        </p:txBody>
      </p:sp>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Levels of Fusion: Parallel Mode Multi-Biometric Systems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27</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8600" y="1600200"/>
            <a:ext cx="8763000" cy="4154984"/>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Tightly-coupled fusion:</a:t>
            </a:r>
            <a:r>
              <a:rPr lang="en-US" dirty="0" smtClean="0">
                <a:solidFill>
                  <a:schemeClr val="bg1"/>
                </a:solidFill>
                <a:latin typeface="Arial" pitchFamily="34" charset="0"/>
                <a:cs typeface="Arial" pitchFamily="34" charset="0"/>
              </a:rPr>
              <a:t> The sensor-level and feature-level fusion techniques are considered to be tightly-coupled as the raw data and the feature vectors convey the richest information about different identifiers. </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However, it is more difficult to perform a combination at the feature level because the relationship between the feature spaces of different biometric systems may not be known and the feature representations may not be compatible.</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Also, if the individual biometric systems are developed by different commercial vendors, different feature values may not be accessible and comparable. In such scenarios, loosely-coupled fusion systems (at the score or decision level) have to be chosen.</a:t>
            </a:r>
          </a:p>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Loosely-coupled fusion:</a:t>
            </a:r>
            <a:r>
              <a:rPr lang="en-US" dirty="0" smtClean="0">
                <a:solidFill>
                  <a:schemeClr val="bg1"/>
                </a:solidFill>
                <a:latin typeface="Arial" pitchFamily="34" charset="0"/>
                <a:cs typeface="Arial" pitchFamily="34" charset="0"/>
              </a:rPr>
              <a:t> There is little or no interaction among the biometric inputs and the fusion occurs at the output of relatively autonomous biometric authentication systems that independently assesses the input from their own perspective.</a:t>
            </a:r>
            <a:endParaRPr lang="en-US" dirty="0">
              <a:solidFill>
                <a:schemeClr val="bg1"/>
              </a:solidFill>
              <a:latin typeface="Arial" pitchFamily="34" charset="0"/>
              <a:cs typeface="Arial" pitchFamily="34" charset="0"/>
            </a:endParaRPr>
          </a:p>
        </p:txBody>
      </p:sp>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Tightly Coupled vs. Loosely Coupled Multi-Biometric Systems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28</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
        <p:nvSpPr>
          <p:cNvPr id="7170" name="Text Box 2"/>
          <p:cNvSpPr txBox="1">
            <a:spLocks noChangeArrowheads="1"/>
          </p:cNvSpPr>
          <p:nvPr/>
        </p:nvSpPr>
        <p:spPr bwMode="auto">
          <a:xfrm>
            <a:off x="152400" y="5715000"/>
            <a:ext cx="8839200" cy="5232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cs typeface="Arial" pitchFamily="34" charset="0"/>
              </a:rPr>
              <a:t>Source: A. K. Jain, A. Ross and S. </a:t>
            </a:r>
            <a:r>
              <a:rPr kumimoji="0" lang="en-US" sz="1400" b="0" i="0" u="none" strike="noStrike" cap="none" normalizeH="0" baseline="0" dirty="0" err="1" smtClean="0">
                <a:ln>
                  <a:noFill/>
                </a:ln>
                <a:solidFill>
                  <a:schemeClr val="bg1"/>
                </a:solidFill>
                <a:effectLst/>
                <a:latin typeface="Arial" pitchFamily="34" charset="0"/>
                <a:cs typeface="Arial" pitchFamily="34" charset="0"/>
              </a:rPr>
              <a:t>Pankanti</a:t>
            </a:r>
            <a:r>
              <a:rPr kumimoji="0" lang="en-US" sz="1400" b="0" i="0" u="none" strike="noStrike" cap="none" normalizeH="0" baseline="0" dirty="0" smtClean="0">
                <a:ln>
                  <a:noFill/>
                </a:ln>
                <a:solidFill>
                  <a:schemeClr val="bg1"/>
                </a:solidFill>
                <a:effectLst/>
                <a:latin typeface="Arial" pitchFamily="34" charset="0"/>
                <a:cs typeface="Arial" pitchFamily="34" charset="0"/>
              </a:rPr>
              <a:t>, “Biometrics: A Tool for Information Security,” </a:t>
            </a:r>
            <a:r>
              <a:rPr kumimoji="0" lang="en-US" sz="1400" b="0" i="1" u="none" strike="noStrike" cap="none" normalizeH="0" baseline="0" dirty="0" smtClean="0">
                <a:ln>
                  <a:noFill/>
                </a:ln>
                <a:solidFill>
                  <a:schemeClr val="bg1"/>
                </a:solidFill>
                <a:effectLst/>
                <a:latin typeface="Arial" pitchFamily="34" charset="0"/>
                <a:cs typeface="Arial" pitchFamily="34" charset="0"/>
              </a:rPr>
              <a:t>IEEE Transactions on Information Forensics and Security</a:t>
            </a:r>
            <a:r>
              <a:rPr kumimoji="0" lang="en-US" sz="1400" b="0" i="0" u="none" strike="noStrike" cap="none" normalizeH="0" baseline="0" dirty="0" smtClean="0">
                <a:ln>
                  <a:noFill/>
                </a:ln>
                <a:solidFill>
                  <a:schemeClr val="bg1"/>
                </a:solidFill>
                <a:effectLst/>
                <a:latin typeface="Arial" pitchFamily="34" charset="0"/>
                <a:cs typeface="Arial" pitchFamily="34" charset="0"/>
              </a:rPr>
              <a:t>, vol. 1, no. 2, pp. 125 – 143, June 2006.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Feature-Level Fusion in Multi-Biometric Systems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29</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8216" name="Picture 24"/>
          <p:cNvPicPr>
            <a:picLocks noChangeAspect="1" noChangeArrowheads="1"/>
          </p:cNvPicPr>
          <p:nvPr/>
        </p:nvPicPr>
        <p:blipFill>
          <a:blip r:embed="rId3" cstate="print"/>
          <a:srcRect/>
          <a:stretch>
            <a:fillRect/>
          </a:stretch>
        </p:blipFill>
        <p:spPr bwMode="auto">
          <a:xfrm>
            <a:off x="685800" y="1676399"/>
            <a:ext cx="7924800" cy="4392677"/>
          </a:xfrm>
          <a:prstGeom prst="rect">
            <a:avLst/>
          </a:prstGeom>
          <a:noFill/>
          <a:ln w="9525">
            <a:noFill/>
            <a:miter lim="800000"/>
            <a:headEnd/>
            <a:tailEnd/>
          </a:ln>
        </p:spPr>
      </p:pic>
      <p:sp>
        <p:nvSpPr>
          <p:cNvPr id="8217" name="Text Box 25"/>
          <p:cNvSpPr txBox="1">
            <a:spLocks noChangeArrowheads="1"/>
          </p:cNvSpPr>
          <p:nvPr/>
        </p:nvSpPr>
        <p:spPr bwMode="auto">
          <a:xfrm>
            <a:off x="1905000" y="5197475"/>
            <a:ext cx="6477000" cy="7386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Adapted from: A. K. Jain, A. Ross and S. Pankanti, “Biometrics: A Tool for Information Security,” </a:t>
            </a:r>
            <a:r>
              <a:rPr kumimoji="0" lang="en-US" sz="1400" b="0" i="1" u="none" strike="noStrike" cap="none" normalizeH="0" baseline="0" smtClean="0">
                <a:ln>
                  <a:noFill/>
                </a:ln>
                <a:solidFill>
                  <a:schemeClr val="tx1"/>
                </a:solidFill>
                <a:effectLst/>
                <a:latin typeface="Arial" pitchFamily="34" charset="0"/>
                <a:cs typeface="Arial" pitchFamily="34" charset="0"/>
              </a:rPr>
              <a:t>IEEE Transactions on Information Forensics and Security</a:t>
            </a:r>
            <a:r>
              <a:rPr kumimoji="0" lang="en-US" sz="1400" b="0" i="0" u="none" strike="noStrike" cap="none" normalizeH="0" baseline="0" smtClean="0">
                <a:ln>
                  <a:noFill/>
                </a:ln>
                <a:solidFill>
                  <a:schemeClr val="tx1"/>
                </a:solidFill>
                <a:effectLst/>
                <a:latin typeface="Arial" pitchFamily="34" charset="0"/>
                <a:cs typeface="Arial" pitchFamily="34" charset="0"/>
              </a:rPr>
              <a:t>, vol. 1, no. 2, pp. 125 – 143, June 2006.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1392" y="1543883"/>
            <a:ext cx="8407807" cy="4247317"/>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Biometric identifiers are difficult to be lost or forgotten, difficult to be copied/shared, and require the person to be authenticated to be present at the time and point of authentication (a user cannot claim his password was stolen and misused!!)</a:t>
            </a:r>
          </a:p>
          <a:p>
            <a:pPr marL="469901" marR="855980"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Instead of passwords, biometric systems could be used to protect the strong cryptographic keys.</a:t>
            </a:r>
          </a:p>
          <a:p>
            <a:pPr marL="469901" marR="855980" indent="-457200">
              <a:buClr>
                <a:srgbClr val="DF773B"/>
              </a:buClr>
              <a:buFont typeface="Wingdings" charset="2"/>
              <a:buChar char="q"/>
              <a:tabLst>
                <a:tab pos="528320" algn="l"/>
              </a:tabLst>
            </a:pPr>
            <a:endParaRPr lang="en-US" sz="2000" dirty="0" smtClean="0">
              <a:solidFill>
                <a:schemeClr val="bg1"/>
              </a:solidFill>
              <a:latin typeface="Arial" pitchFamily="34" charset="0"/>
              <a:cs typeface="Arial" pitchFamily="34" charset="0"/>
            </a:endParaRP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For a given biometric identifier, all users have a relatively equal security level – One user’s biometrics is no easier to break than another’s. </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There cannot be many users who have “easy to guess” biometrics that can be used to mount an attack against them.</a:t>
            </a:r>
            <a:endParaRPr sz="2800" dirty="0">
              <a:solidFill>
                <a:schemeClr val="bg1"/>
              </a:solidFill>
              <a:latin typeface="Arial" pitchFamily="34" charset="0"/>
              <a:cs typeface="Arial" pitchFamily="34" charset="0"/>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Strength of Biometrics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3</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685800" y="1676152"/>
            <a:ext cx="7924800" cy="4419848"/>
          </a:xfrm>
          <a:prstGeom prst="rect">
            <a:avLst/>
          </a:prstGeom>
          <a:noFill/>
          <a:ln w="9525">
            <a:noFill/>
            <a:miter lim="800000"/>
            <a:headEnd/>
            <a:tailEnd/>
          </a:ln>
        </p:spPr>
      </p:pic>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Score-Level Fusion in Multi-Biometric Systems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30</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
        <p:nvSpPr>
          <p:cNvPr id="8217" name="Text Box 25"/>
          <p:cNvSpPr txBox="1">
            <a:spLocks noChangeArrowheads="1"/>
          </p:cNvSpPr>
          <p:nvPr/>
        </p:nvSpPr>
        <p:spPr bwMode="auto">
          <a:xfrm>
            <a:off x="4114800" y="1712893"/>
            <a:ext cx="4267200" cy="9541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Adapted from: A. K. Jain, A. Ross and S. </a:t>
            </a:r>
            <a:r>
              <a:rPr kumimoji="0" lang="en-US" sz="1400" b="0" i="0" u="none" strike="noStrike" cap="none" normalizeH="0" baseline="0" dirty="0" err="1" smtClean="0">
                <a:ln>
                  <a:noFill/>
                </a:ln>
                <a:solidFill>
                  <a:schemeClr val="tx1"/>
                </a:solidFill>
                <a:effectLst/>
                <a:latin typeface="Arial" pitchFamily="34" charset="0"/>
                <a:cs typeface="Arial" pitchFamily="34" charset="0"/>
              </a:rPr>
              <a:t>Pankanti</a:t>
            </a:r>
            <a:r>
              <a:rPr kumimoji="0" lang="en-US" sz="1400" b="0" i="0" u="none" strike="noStrike" cap="none" normalizeH="0" baseline="0" dirty="0" smtClean="0">
                <a:ln>
                  <a:noFill/>
                </a:ln>
                <a:solidFill>
                  <a:schemeClr val="tx1"/>
                </a:solidFill>
                <a:effectLst/>
                <a:latin typeface="Arial" pitchFamily="34" charset="0"/>
                <a:cs typeface="Arial" pitchFamily="34" charset="0"/>
              </a:rPr>
              <a:t>, “Biometrics: A Tool for Information Security,” </a:t>
            </a:r>
            <a:r>
              <a:rPr kumimoji="0" lang="en-US" sz="1400" b="0" i="1" u="none" strike="noStrike" cap="none" normalizeH="0" baseline="0" dirty="0" smtClean="0">
                <a:ln>
                  <a:noFill/>
                </a:ln>
                <a:solidFill>
                  <a:schemeClr val="tx1"/>
                </a:solidFill>
                <a:effectLst/>
                <a:latin typeface="Arial" pitchFamily="34" charset="0"/>
                <a:cs typeface="Arial" pitchFamily="34" charset="0"/>
              </a:rPr>
              <a:t>IEEE Transactions on Information Forensics and Security</a:t>
            </a:r>
            <a:r>
              <a:rPr kumimoji="0" lang="en-US" sz="1400" b="0" i="0" u="none" strike="noStrike" cap="none" normalizeH="0" baseline="0" dirty="0" smtClean="0">
                <a:ln>
                  <a:noFill/>
                </a:ln>
                <a:solidFill>
                  <a:schemeClr val="tx1"/>
                </a:solidFill>
                <a:effectLst/>
                <a:latin typeface="Arial" pitchFamily="34" charset="0"/>
                <a:cs typeface="Arial" pitchFamily="34" charset="0"/>
              </a:rPr>
              <a:t>, vol. 1, no. 2, pp. 125 – 143, June 2006.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srcRect/>
          <a:stretch>
            <a:fillRect/>
          </a:stretch>
        </p:blipFill>
        <p:spPr bwMode="auto">
          <a:xfrm>
            <a:off x="838200" y="1676400"/>
            <a:ext cx="7772400" cy="4361306"/>
          </a:xfrm>
          <a:prstGeom prst="rect">
            <a:avLst/>
          </a:prstGeom>
          <a:noFill/>
          <a:ln w="9525">
            <a:noFill/>
            <a:miter lim="800000"/>
            <a:headEnd/>
            <a:tailEnd/>
          </a:ln>
        </p:spPr>
      </p:pic>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Decision-Level Fusion in Multi-Biometric Systems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31</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
        <p:nvSpPr>
          <p:cNvPr id="8217" name="Text Box 25"/>
          <p:cNvSpPr txBox="1">
            <a:spLocks noChangeArrowheads="1"/>
          </p:cNvSpPr>
          <p:nvPr/>
        </p:nvSpPr>
        <p:spPr bwMode="auto">
          <a:xfrm>
            <a:off x="4343400" y="5105400"/>
            <a:ext cx="4267200" cy="9541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Adapted from: A. K. Jain, A. Ross and S. </a:t>
            </a:r>
            <a:r>
              <a:rPr kumimoji="0" lang="en-US" sz="1400" b="0" i="0" u="none" strike="noStrike" cap="none" normalizeH="0" baseline="0" dirty="0" err="1" smtClean="0">
                <a:ln>
                  <a:noFill/>
                </a:ln>
                <a:solidFill>
                  <a:schemeClr val="tx1"/>
                </a:solidFill>
                <a:effectLst/>
                <a:latin typeface="Arial" pitchFamily="34" charset="0"/>
                <a:cs typeface="Arial" pitchFamily="34" charset="0"/>
              </a:rPr>
              <a:t>Pankanti</a:t>
            </a:r>
            <a:r>
              <a:rPr kumimoji="0" lang="en-US" sz="1400" b="0" i="0" u="none" strike="noStrike" cap="none" normalizeH="0" baseline="0" dirty="0" smtClean="0">
                <a:ln>
                  <a:noFill/>
                </a:ln>
                <a:solidFill>
                  <a:schemeClr val="tx1"/>
                </a:solidFill>
                <a:effectLst/>
                <a:latin typeface="Arial" pitchFamily="34" charset="0"/>
                <a:cs typeface="Arial" pitchFamily="34" charset="0"/>
              </a:rPr>
              <a:t>, “Biometrics: A Tool for Information Security,” </a:t>
            </a:r>
            <a:r>
              <a:rPr kumimoji="0" lang="en-US" sz="1400" b="0" i="1" u="none" strike="noStrike" cap="none" normalizeH="0" baseline="0" dirty="0" smtClean="0">
                <a:ln>
                  <a:noFill/>
                </a:ln>
                <a:solidFill>
                  <a:schemeClr val="tx1"/>
                </a:solidFill>
                <a:effectLst/>
                <a:latin typeface="Arial" pitchFamily="34" charset="0"/>
                <a:cs typeface="Arial" pitchFamily="34" charset="0"/>
              </a:rPr>
              <a:t>IEEE Transactions on Information Forensics and Security</a:t>
            </a:r>
            <a:r>
              <a:rPr kumimoji="0" lang="en-US" sz="1400" b="0" i="0" u="none" strike="noStrike" cap="none" normalizeH="0" baseline="0" dirty="0" smtClean="0">
                <a:ln>
                  <a:noFill/>
                </a:ln>
                <a:solidFill>
                  <a:schemeClr val="tx1"/>
                </a:solidFill>
                <a:effectLst/>
                <a:latin typeface="Arial" pitchFamily="34" charset="0"/>
                <a:cs typeface="Arial" pitchFamily="34" charset="0"/>
              </a:rPr>
              <a:t>, vol. 1, no. 2, pp. 125 – 143, June 2006.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4800" y="1066800"/>
            <a:ext cx="8686800" cy="5078313"/>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Verification:</a:t>
            </a:r>
            <a:r>
              <a:rPr lang="en-US" sz="2000" dirty="0" smtClean="0">
                <a:solidFill>
                  <a:schemeClr val="bg1"/>
                </a:solidFill>
                <a:latin typeface="Arial" pitchFamily="34" charset="0"/>
                <a:cs typeface="Arial" pitchFamily="34" charset="0"/>
              </a:rPr>
              <a:t> “Is this person truly </a:t>
            </a:r>
            <a:r>
              <a:rPr lang="en-US" sz="2000" dirty="0" err="1" smtClean="0">
                <a:solidFill>
                  <a:schemeClr val="bg1"/>
                </a:solidFill>
                <a:latin typeface="Arial" pitchFamily="34" charset="0"/>
                <a:cs typeface="Arial" pitchFamily="34" charset="0"/>
              </a:rPr>
              <a:t>Natarajan</a:t>
            </a:r>
            <a:r>
              <a:rPr lang="en-US" sz="2000" dirty="0" smtClean="0">
                <a:solidFill>
                  <a:schemeClr val="bg1"/>
                </a:solidFill>
                <a:latin typeface="Arial" pitchFamily="34" charset="0"/>
                <a:cs typeface="Arial" pitchFamily="34" charset="0"/>
              </a:rPr>
              <a:t> </a:t>
            </a:r>
            <a:r>
              <a:rPr lang="en-US" sz="2000" dirty="0" err="1" smtClean="0">
                <a:solidFill>
                  <a:schemeClr val="bg1"/>
                </a:solidFill>
                <a:latin typeface="Arial" pitchFamily="34" charset="0"/>
                <a:cs typeface="Arial" pitchFamily="34" charset="0"/>
              </a:rPr>
              <a:t>Meghanathan</a:t>
            </a:r>
            <a:r>
              <a:rPr lang="en-US" sz="2000" dirty="0" smtClean="0">
                <a:solidFill>
                  <a:schemeClr val="bg1"/>
                </a:solidFill>
                <a:latin typeface="Arial" pitchFamily="34" charset="0"/>
                <a:cs typeface="Arial" pitchFamily="34" charset="0"/>
              </a:rPr>
              <a:t>?”</a:t>
            </a:r>
          </a:p>
          <a:p>
            <a:pPr marL="927101" marR="855980" lvl="1" indent="-457200">
              <a:buClr>
                <a:srgbClr val="DF773B"/>
              </a:buClr>
              <a:buFont typeface="Wingdings" charset="2"/>
              <a:buChar char="q"/>
              <a:tabLst>
                <a:tab pos="528320" algn="l"/>
              </a:tabLst>
            </a:pPr>
            <a:r>
              <a:rPr lang="en-US" b="1" dirty="0" smtClean="0">
                <a:solidFill>
                  <a:schemeClr val="bg1"/>
                </a:solidFill>
                <a:latin typeface="Arial" pitchFamily="34" charset="0"/>
                <a:cs typeface="Arial" pitchFamily="34" charset="0"/>
              </a:rPr>
              <a:t>Applications:</a:t>
            </a:r>
            <a:r>
              <a:rPr lang="en-US" dirty="0" smtClean="0">
                <a:solidFill>
                  <a:schemeClr val="bg1"/>
                </a:solidFill>
                <a:latin typeface="Arial" pitchFamily="34" charset="0"/>
                <a:cs typeface="Arial" pitchFamily="34" charset="0"/>
              </a:rPr>
              <a:t> Computer network login, ATMs, Credit-card purchases, Physical access control, distance learning. In all these applications, the user identity is primarily evaluated through another mechanism. </a:t>
            </a:r>
            <a:r>
              <a:rPr lang="en-US" b="1" dirty="0" smtClean="0">
                <a:solidFill>
                  <a:schemeClr val="bg1"/>
                </a:solidFill>
                <a:latin typeface="Arial" pitchFamily="34" charset="0"/>
                <a:cs typeface="Arial" pitchFamily="34" charset="0"/>
              </a:rPr>
              <a:t>Biometrics is used to verify the claimed identity.</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Identification:</a:t>
            </a:r>
            <a:r>
              <a:rPr lang="en-US" sz="2000" dirty="0" smtClean="0">
                <a:solidFill>
                  <a:schemeClr val="bg1"/>
                </a:solidFill>
                <a:latin typeface="Arial" pitchFamily="34" charset="0"/>
                <a:cs typeface="Arial" pitchFamily="34" charset="0"/>
              </a:rPr>
              <a:t> “Is this person in the database?”</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Determine if the input biometric sample is associated with any of a large number of enrolled identities</a:t>
            </a:r>
          </a:p>
          <a:p>
            <a:pPr marL="927101" marR="855980" lvl="1" indent="-457200">
              <a:buClr>
                <a:srgbClr val="DF773B"/>
              </a:buClr>
              <a:buFont typeface="Wingdings" charset="2"/>
              <a:buChar char="q"/>
              <a:tabLst>
                <a:tab pos="528320" algn="l"/>
              </a:tabLst>
            </a:pPr>
            <a:r>
              <a:rPr lang="en-US" b="1" dirty="0" smtClean="0">
                <a:solidFill>
                  <a:schemeClr val="bg1"/>
                </a:solidFill>
                <a:latin typeface="Arial" pitchFamily="34" charset="0"/>
                <a:cs typeface="Arial" pitchFamily="34" charset="0"/>
              </a:rPr>
              <a:t>Applications: </a:t>
            </a:r>
            <a:r>
              <a:rPr lang="en-US" dirty="0" smtClean="0">
                <a:solidFill>
                  <a:schemeClr val="bg1"/>
                </a:solidFill>
                <a:latin typeface="Arial" pitchFamily="34" charset="0"/>
                <a:cs typeface="Arial" pitchFamily="34" charset="0"/>
              </a:rPr>
              <a:t>Driver’s license, Voter ID cards, Missing children identification, Welfare-disbursement.</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Screening:</a:t>
            </a:r>
            <a:r>
              <a:rPr lang="en-US" sz="2000" dirty="0" smtClean="0">
                <a:solidFill>
                  <a:schemeClr val="bg1"/>
                </a:solidFill>
                <a:latin typeface="Arial" pitchFamily="34" charset="0"/>
                <a:cs typeface="Arial" pitchFamily="34" charset="0"/>
              </a:rPr>
              <a:t> “Is this a wanted person?”</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To determine whether a person belongs to a </a:t>
            </a:r>
            <a:r>
              <a:rPr lang="en-US" dirty="0" err="1" smtClean="0">
                <a:solidFill>
                  <a:schemeClr val="bg1"/>
                </a:solidFill>
                <a:latin typeface="Arial" pitchFamily="34" charset="0"/>
                <a:cs typeface="Arial" pitchFamily="34" charset="0"/>
              </a:rPr>
              <a:t>watchlist</a:t>
            </a:r>
            <a:r>
              <a:rPr lang="en-US" dirty="0" smtClean="0">
                <a:solidFill>
                  <a:schemeClr val="bg1"/>
                </a:solidFill>
                <a:latin typeface="Arial" pitchFamily="34" charset="0"/>
                <a:cs typeface="Arial" pitchFamily="34" charset="0"/>
              </a:rPr>
              <a:t> of a moderate number of identities</a:t>
            </a:r>
          </a:p>
          <a:p>
            <a:pPr marL="927101" marR="855980" lvl="1" indent="-457200">
              <a:buClr>
                <a:srgbClr val="DF773B"/>
              </a:buClr>
              <a:buFont typeface="Wingdings" charset="2"/>
              <a:buChar char="q"/>
              <a:tabLst>
                <a:tab pos="528320" algn="l"/>
              </a:tabLst>
            </a:pPr>
            <a:r>
              <a:rPr lang="en-US" b="1" u="sng" dirty="0" smtClean="0">
                <a:solidFill>
                  <a:schemeClr val="bg1"/>
                </a:solidFill>
                <a:latin typeface="Arial" pitchFamily="34" charset="0"/>
                <a:cs typeface="Arial" pitchFamily="34" charset="0"/>
              </a:rPr>
              <a:t>Examples:</a:t>
            </a:r>
            <a:r>
              <a:rPr lang="en-US" dirty="0" smtClean="0">
                <a:solidFill>
                  <a:schemeClr val="bg1"/>
                </a:solidFill>
                <a:latin typeface="Arial" pitchFamily="34" charset="0"/>
                <a:cs typeface="Arial" pitchFamily="34" charset="0"/>
              </a:rPr>
              <a:t> Airport security, Mass surveillance</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Screening applications don’t have a well-defined enrollment phase and have little control over their subjects and imaging conditions.</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Note: </a:t>
            </a:r>
            <a:r>
              <a:rPr lang="en-US" b="1" dirty="0" smtClean="0">
                <a:solidFill>
                  <a:schemeClr val="bg1"/>
                </a:solidFill>
                <a:latin typeface="Arial" pitchFamily="34" charset="0"/>
                <a:cs typeface="Arial" pitchFamily="34" charset="0"/>
              </a:rPr>
              <a:t>Screening can be accomplished only using Biometrics (not  through Token-based or Knowledge-based identification).</a:t>
            </a:r>
            <a:endParaRPr lang="en-US"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Biometric Systems: Functionalities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4</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066800"/>
            <a:ext cx="8915400" cy="5016758"/>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Verification Mode:</a:t>
            </a:r>
            <a:r>
              <a:rPr lang="en-US" sz="2000" dirty="0" smtClean="0">
                <a:solidFill>
                  <a:schemeClr val="bg1"/>
                </a:solidFill>
                <a:latin typeface="Arial" pitchFamily="34" charset="0"/>
                <a:cs typeface="Arial" pitchFamily="34" charset="0"/>
              </a:rPr>
              <a:t> “one-to-one comparison” with a stored template to verify that the individual is who he claims to be.</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Identification Mode:</a:t>
            </a:r>
            <a:r>
              <a:rPr lang="en-US" sz="2000" dirty="0" smtClean="0">
                <a:solidFill>
                  <a:schemeClr val="bg1"/>
                </a:solidFill>
                <a:latin typeface="Arial" pitchFamily="34" charset="0"/>
                <a:cs typeface="Arial" pitchFamily="34" charset="0"/>
              </a:rPr>
              <a:t> “one-to-many comparison” against a biometric database to identify an unknown individual and establish the identity of the person as someone enrolled in the system. </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comparison is considered successful if the biometric sample collected falls within threshold values for the characteristic.</a:t>
            </a:r>
          </a:p>
          <a:p>
            <a:pPr marL="469901" marR="855980"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Verification Mode – Enrollment vs. Subsequent Uses:</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The first time an individual uses a biometric system, it is referred to as enrollment. During the enrollment phase, biometric information from the individual is collected and securely stored in a database.</a:t>
            </a:r>
          </a:p>
          <a:p>
            <a:pPr marL="927101" marR="855980" lvl="1"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During subsequent attempts, biometric information collected from the individual is compared with the information stored at enrollment time. </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Examples of Biometric systems for user identification</a:t>
            </a:r>
            <a:r>
              <a:rPr lang="en-US" sz="2000" dirty="0" smtClean="0">
                <a:solidFill>
                  <a:schemeClr val="bg1"/>
                </a:solidFill>
                <a:latin typeface="Arial" pitchFamily="34" charset="0"/>
                <a:cs typeface="Arial" pitchFamily="34" charset="0"/>
              </a:rPr>
              <a:t>: Recognition systems based on fingerprint, iris, retinal scans</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Examples of Biometric systems for user verification</a:t>
            </a:r>
            <a:r>
              <a:rPr lang="en-US" sz="2000" dirty="0" smtClean="0">
                <a:solidFill>
                  <a:schemeClr val="bg1"/>
                </a:solidFill>
                <a:latin typeface="Arial" pitchFamily="34" charset="0"/>
                <a:cs typeface="Arial" pitchFamily="34" charset="0"/>
              </a:rPr>
              <a:t>: Recognition systems based on face, speech, hand-geometry and signature</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Two Modes of a Biometric System</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5</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52400" y="375047"/>
            <a:ext cx="8839200" cy="1231106"/>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Basic Block Diagram of a Biometric System</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6</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pic>
        <p:nvPicPr>
          <p:cNvPr id="2050" name="Picture 2"/>
          <p:cNvPicPr>
            <a:picLocks noChangeAspect="1" noChangeArrowheads="1"/>
          </p:cNvPicPr>
          <p:nvPr/>
        </p:nvPicPr>
        <p:blipFill>
          <a:blip r:embed="rId3" cstate="print"/>
          <a:srcRect/>
          <a:stretch>
            <a:fillRect/>
          </a:stretch>
        </p:blipFill>
        <p:spPr bwMode="auto">
          <a:xfrm>
            <a:off x="975360" y="1676400"/>
            <a:ext cx="694944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066800"/>
            <a:ext cx="8915400" cy="4708981"/>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First Block (Sensor):</a:t>
            </a:r>
            <a:r>
              <a:rPr lang="en-US" dirty="0" smtClean="0">
                <a:solidFill>
                  <a:schemeClr val="bg1"/>
                </a:solidFill>
                <a:latin typeface="Arial" pitchFamily="34" charset="0"/>
                <a:cs typeface="Arial" pitchFamily="34" charset="0"/>
              </a:rPr>
              <a:t> An interface between the real world and the system; Used to acquire all the necessary data, depending on the characteristic.</a:t>
            </a:r>
          </a:p>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Second Block (Pre-processing):</a:t>
            </a:r>
            <a:r>
              <a:rPr lang="en-US" dirty="0" smtClean="0">
                <a:solidFill>
                  <a:schemeClr val="bg1"/>
                </a:solidFill>
                <a:latin typeface="Arial" pitchFamily="34" charset="0"/>
                <a:cs typeface="Arial" pitchFamily="34" charset="0"/>
              </a:rPr>
              <a:t> Needed to enhance the input (i.e., remove all the background noise and unnecessary artifacts during data collection) and also to use some kind of normalization, if needed.</a:t>
            </a:r>
          </a:p>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Third Block (Feature Extractor):</a:t>
            </a:r>
            <a:r>
              <a:rPr lang="en-US" dirty="0" smtClean="0">
                <a:solidFill>
                  <a:schemeClr val="bg1"/>
                </a:solidFill>
                <a:latin typeface="Arial" pitchFamily="34" charset="0"/>
                <a:cs typeface="Arial" pitchFamily="34" charset="0"/>
              </a:rPr>
              <a:t> Responsible to extract the necessary features from the pre-processed input in the correct and in the optimal way.</a:t>
            </a:r>
          </a:p>
          <a:p>
            <a:pPr marL="469901" marR="855980" indent="-457200">
              <a:buClr>
                <a:srgbClr val="DF773B"/>
              </a:buClr>
              <a:buFont typeface="Wingdings" charset="2"/>
              <a:buChar char="q"/>
              <a:tabLst>
                <a:tab pos="528320" algn="l"/>
              </a:tabLst>
            </a:pPr>
            <a:r>
              <a:rPr lang="en-US" u="sng" dirty="0" smtClean="0">
                <a:solidFill>
                  <a:schemeClr val="bg1"/>
                </a:solidFill>
                <a:latin typeface="Arial" pitchFamily="34" charset="0"/>
                <a:cs typeface="Arial" pitchFamily="34" charset="0"/>
              </a:rPr>
              <a:t>Fourth Block (Template Generator):</a:t>
            </a:r>
            <a:r>
              <a:rPr lang="en-US" dirty="0" smtClean="0">
                <a:solidFill>
                  <a:schemeClr val="bg1"/>
                </a:solidFill>
                <a:latin typeface="Arial" pitchFamily="34" charset="0"/>
                <a:cs typeface="Arial" pitchFamily="34" charset="0"/>
              </a:rPr>
              <a:t> The template is typically a vector of numbers or an image with particular properties, and is generally a synthesis of the relevant characteristics extracted from the source. </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For enrollment, the template is typically stored in a central database (or sometimes within the biometric reader device itself or on a smartcard).</a:t>
            </a:r>
          </a:p>
          <a:p>
            <a:pPr marL="469901" marR="855980" indent="-457200">
              <a:buClr>
                <a:srgbClr val="DF773B"/>
              </a:buClr>
              <a:buFont typeface="Wingdings" charset="2"/>
              <a:buChar char="q"/>
              <a:tabLst>
                <a:tab pos="528320" algn="l"/>
              </a:tabLst>
            </a:pPr>
            <a:r>
              <a:rPr lang="en-US" dirty="0" smtClean="0">
                <a:solidFill>
                  <a:schemeClr val="bg1"/>
                </a:solidFill>
                <a:latin typeface="Arial" pitchFamily="34" charset="0"/>
                <a:cs typeface="Arial" pitchFamily="34" charset="0"/>
              </a:rPr>
              <a:t>For matching, the obtained template is passed to a matcher that compares it with other relevant templates in the database and estimates the distance between them using any specific algorithm (e.g., the Hamming Distance metric) and returns the result of the evaluation to the application device, which will then decide how to handle the user being evaluated.</a:t>
            </a:r>
            <a:endParaRPr lang="en-US"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Description of the Block Diagram</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7</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066800"/>
            <a:ext cx="8915400" cy="492442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False Accept Rate</a:t>
            </a:r>
            <a:r>
              <a:rPr lang="en-US" sz="2000" dirty="0" smtClean="0">
                <a:solidFill>
                  <a:schemeClr val="bg1"/>
                </a:solidFill>
                <a:latin typeface="Arial" pitchFamily="34" charset="0"/>
                <a:cs typeface="Arial" pitchFamily="34" charset="0"/>
              </a:rPr>
              <a:t> (FAR, a.k.a. False Match Rate): It is a measure of the percent of invalid inputs that are incorrectly accepted.</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It is the probability that the system incorrectly matches the input pattern to a non-matching template in the database.</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False Reject Rate</a:t>
            </a:r>
            <a:r>
              <a:rPr lang="en-US" sz="2000" dirty="0" smtClean="0">
                <a:solidFill>
                  <a:schemeClr val="bg1"/>
                </a:solidFill>
                <a:latin typeface="Arial" pitchFamily="34" charset="0"/>
                <a:cs typeface="Arial" pitchFamily="34" charset="0"/>
              </a:rPr>
              <a:t> (FRR, a.k.a. False Non-match Rate): It is a measure of the percent of valid inputs that are incorrectly rejected.</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It is the probability the system fails to detect a match between the input pattern and a matching template in the database.</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Relative Operating Characteristic</a:t>
            </a:r>
            <a:r>
              <a:rPr lang="en-US" sz="2000" dirty="0" smtClean="0">
                <a:solidFill>
                  <a:schemeClr val="bg1"/>
                </a:solidFill>
                <a:latin typeface="Arial" pitchFamily="34" charset="0"/>
                <a:cs typeface="Arial" pitchFamily="34" charset="0"/>
              </a:rPr>
              <a:t>: It is a curve drawn between the False Accept Rate vs. the False Reject Rate.</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The shape of the curve depends on the threshold value set for acceptance. If the threshold value (for the difference or the distance between the templates – tolerance to input variations and noise) is too small, the FAR would be low, but the FRR would also be high. If the threshold value is too high, the FAR would be high, but the FRR would be low.</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Performance Metrics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8</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095375"/>
            <a:ext cx="8915400" cy="4924425"/>
          </a:xfrm>
          <a:prstGeom prst="rect">
            <a:avLst/>
          </a:prstGeom>
        </p:spPr>
        <p:txBody>
          <a:bodyPr vert="horz" wrap="square" lIns="0" tIns="0" rIns="0" bIns="0" rtlCol="0">
            <a:spAutoFit/>
          </a:bodyPr>
          <a:lstStyle/>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Crossover Error Rate (CER):</a:t>
            </a:r>
            <a:r>
              <a:rPr lang="en-US" sz="2000" dirty="0" smtClean="0">
                <a:solidFill>
                  <a:schemeClr val="bg1"/>
                </a:solidFill>
                <a:latin typeface="Arial" pitchFamily="34" charset="0"/>
                <a:cs typeface="Arial" pitchFamily="34" charset="0"/>
              </a:rPr>
              <a:t> The rate at which both the accept and reject errors are equal. </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A lower CER value is desired for a biometric system in order to be considered more accurate and convenient for its users.</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Failure to Enroll Rate (FER):</a:t>
            </a:r>
            <a:r>
              <a:rPr lang="en-US" sz="2000" dirty="0" smtClean="0">
                <a:solidFill>
                  <a:schemeClr val="bg1"/>
                </a:solidFill>
                <a:latin typeface="Arial" pitchFamily="34" charset="0"/>
                <a:cs typeface="Arial" pitchFamily="34" charset="0"/>
              </a:rPr>
              <a:t> The rate at which attempts to create a template from an input is not successful. </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This is most commonly caused by low quality inputs that are insufficiently distinctive biometric samples or from a system  that makes it difficult to provide consistent biometric data.</a:t>
            </a:r>
          </a:p>
          <a:p>
            <a:pPr marL="927101" marR="855980" lvl="1" indent="-457200">
              <a:buClr>
                <a:srgbClr val="DF773B"/>
              </a:buClr>
              <a:buFont typeface="Wingdings" charset="2"/>
              <a:buChar char="q"/>
              <a:tabLst>
                <a:tab pos="528320" algn="l"/>
              </a:tabLst>
            </a:pPr>
            <a:r>
              <a:rPr lang="en-US" sz="2000" dirty="0" smtClean="0">
                <a:solidFill>
                  <a:schemeClr val="bg1"/>
                </a:solidFill>
                <a:latin typeface="Arial" pitchFamily="34" charset="0"/>
                <a:cs typeface="Arial" pitchFamily="34" charset="0"/>
              </a:rPr>
              <a:t>Retinal scans require high precision – so people with diabetes, blood pressure cannot be considered for such systems.</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Tradeoff:</a:t>
            </a:r>
            <a:r>
              <a:rPr lang="en-US" sz="2000" dirty="0" smtClean="0">
                <a:solidFill>
                  <a:schemeClr val="bg1"/>
                </a:solidFill>
                <a:latin typeface="Arial" pitchFamily="34" charset="0"/>
                <a:cs typeface="Arial" pitchFamily="34" charset="0"/>
              </a:rPr>
              <a:t> Larger the FER, lower the FAR and FRR; and vice-versa.</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Failure to Capture Rate (FCR):</a:t>
            </a:r>
            <a:r>
              <a:rPr lang="en-US" sz="2000" dirty="0" smtClean="0">
                <a:solidFill>
                  <a:schemeClr val="bg1"/>
                </a:solidFill>
                <a:latin typeface="Arial" pitchFamily="34" charset="0"/>
                <a:cs typeface="Arial" pitchFamily="34" charset="0"/>
              </a:rPr>
              <a:t>  The probability that the system fails to detect a biometric input when presented correctly.</a:t>
            </a:r>
          </a:p>
          <a:p>
            <a:pPr marL="469901" marR="855980" indent="-457200">
              <a:buClr>
                <a:srgbClr val="DF773B"/>
              </a:buClr>
              <a:buFont typeface="Wingdings" charset="2"/>
              <a:buChar char="q"/>
              <a:tabLst>
                <a:tab pos="528320" algn="l"/>
              </a:tabLst>
            </a:pPr>
            <a:r>
              <a:rPr lang="en-US" sz="2000" u="sng" dirty="0" smtClean="0">
                <a:solidFill>
                  <a:schemeClr val="bg1"/>
                </a:solidFill>
                <a:latin typeface="Arial" pitchFamily="34" charset="0"/>
                <a:cs typeface="Arial" pitchFamily="34" charset="0"/>
              </a:rPr>
              <a:t>Template Capacity:</a:t>
            </a:r>
            <a:r>
              <a:rPr lang="en-US" sz="2000" dirty="0" smtClean="0">
                <a:solidFill>
                  <a:schemeClr val="bg1"/>
                </a:solidFill>
                <a:latin typeface="Arial" pitchFamily="34" charset="0"/>
                <a:cs typeface="Arial" pitchFamily="34" charset="0"/>
              </a:rPr>
              <a:t> The number of unique users that can be represented by its contents.</a:t>
            </a:r>
            <a:endParaRPr lang="en-US" sz="2000" dirty="0">
              <a:solidFill>
                <a:schemeClr val="bg1"/>
              </a:solidFill>
              <a:latin typeface="Arial" pitchFamily="34" charset="0"/>
              <a:cs typeface="Arial" pitchFamily="34" charset="0"/>
            </a:endParaRPr>
          </a:p>
        </p:txBody>
      </p:sp>
      <p:sp>
        <p:nvSpPr>
          <p:cNvPr id="3" name="object 3"/>
          <p:cNvSpPr txBox="1"/>
          <p:nvPr/>
        </p:nvSpPr>
        <p:spPr>
          <a:xfrm>
            <a:off x="152400" y="375047"/>
            <a:ext cx="8839200"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Performance Metrics</a:t>
            </a:r>
            <a:endParaRPr sz="4000" b="1" dirty="0">
              <a:solidFill>
                <a:srgbClr val="FF0000"/>
              </a:solidFill>
              <a:latin typeface="Arial"/>
              <a:cs typeface="Arial"/>
            </a:endParaRPr>
          </a:p>
        </p:txBody>
      </p:sp>
      <p:sp>
        <p:nvSpPr>
          <p:cNvPr id="7" name="Slide Number Placeholder 6"/>
          <p:cNvSpPr>
            <a:spLocks noGrp="1"/>
          </p:cNvSpPr>
          <p:nvPr>
            <p:ph type="sldNum" sz="quarter" idx="7"/>
          </p:nvPr>
        </p:nvSpPr>
        <p:spPr/>
        <p:txBody>
          <a:bodyPr/>
          <a:lstStyle/>
          <a:p>
            <a:fld id="{B6F15528-21DE-4FAA-801E-634DDDAF4B2B}" type="slidenum">
              <a:rPr lang="uk-UA" smtClean="0"/>
              <a:pPr/>
              <a:t>9</a:t>
            </a:fld>
            <a:endParaRPr lang="uk-UA" dirty="0"/>
          </a:p>
        </p:txBody>
      </p:sp>
      <p:sp>
        <p:nvSpPr>
          <p:cNvPr id="8" name="Footer Placeholder 7"/>
          <p:cNvSpPr>
            <a:spLocks noGrp="1"/>
          </p:cNvSpPr>
          <p:nvPr>
            <p:ph type="ftr" sz="quarter" idx="5"/>
          </p:nvPr>
        </p:nvSpPr>
        <p:spPr/>
        <p:txBody>
          <a:bodyPr/>
          <a:lstStyle/>
          <a:p>
            <a:pPr algn="ctr"/>
            <a:r>
              <a:rPr lang="en-US" sz="1600" dirty="0" smtClean="0">
                <a:solidFill>
                  <a:srgbClr val="FF0000"/>
                </a:solidFill>
              </a:rPr>
              <a:t>Computer and Network Security Essentials Editor: Kevin </a:t>
            </a:r>
            <a:r>
              <a:rPr lang="en-US" sz="1600" dirty="0" err="1" smtClean="0">
                <a:solidFill>
                  <a:srgbClr val="FF0000"/>
                </a:solidFill>
              </a:rPr>
              <a:t>Daimi</a:t>
            </a:r>
            <a:r>
              <a:rPr lang="en-US" sz="1600" dirty="0" smtClean="0">
                <a:solidFill>
                  <a:srgbClr val="FF0000"/>
                </a:solidFill>
              </a:rPr>
              <a:t> Associate Editors: Guillermo </a:t>
            </a:r>
            <a:r>
              <a:rPr lang="en-US" sz="1600" dirty="0" err="1" smtClean="0">
                <a:solidFill>
                  <a:srgbClr val="FF0000"/>
                </a:solidFill>
              </a:rPr>
              <a:t>Francia</a:t>
            </a:r>
            <a:r>
              <a:rPr lang="en-US" sz="1600" dirty="0" smtClean="0">
                <a:solidFill>
                  <a:srgbClr val="FF0000"/>
                </a:solidFill>
              </a:rPr>
              <a:t>, </a:t>
            </a:r>
            <a:r>
              <a:rPr lang="en-US" sz="1600" dirty="0" err="1" smtClean="0">
                <a:solidFill>
                  <a:srgbClr val="FF0000"/>
                </a:solidFill>
              </a:rPr>
              <a:t>Levent</a:t>
            </a:r>
            <a:r>
              <a:rPr lang="en-US" sz="1600" dirty="0" smtClean="0">
                <a:solidFill>
                  <a:srgbClr val="FF0000"/>
                </a:solidFill>
              </a:rPr>
              <a:t> </a:t>
            </a:r>
            <a:r>
              <a:rPr lang="en-US" sz="1600" dirty="0" err="1" smtClean="0">
                <a:solidFill>
                  <a:srgbClr val="FF0000"/>
                </a:solidFill>
              </a:rPr>
              <a:t>Ertaul</a:t>
            </a:r>
            <a:r>
              <a:rPr lang="en-US" sz="1600" dirty="0" smtClean="0">
                <a:solidFill>
                  <a:srgbClr val="FF0000"/>
                </a:solidFill>
              </a:rPr>
              <a:t>, Luis H. </a:t>
            </a:r>
            <a:r>
              <a:rPr lang="en-US" sz="1600" dirty="0" err="1" smtClean="0">
                <a:solidFill>
                  <a:srgbClr val="FF0000"/>
                </a:solidFill>
              </a:rPr>
              <a:t>Encinas</a:t>
            </a:r>
            <a:r>
              <a:rPr lang="en-US" sz="1600" dirty="0" smtClean="0">
                <a:solidFill>
                  <a:srgbClr val="FF0000"/>
                </a:solidFill>
              </a:rPr>
              <a:t>, </a:t>
            </a:r>
            <a:r>
              <a:rPr lang="en-US" sz="1600" dirty="0" err="1" smtClean="0">
                <a:solidFill>
                  <a:srgbClr val="FF0000"/>
                </a:solidFill>
              </a:rPr>
              <a:t>Eman</a:t>
            </a:r>
            <a:r>
              <a:rPr lang="en-US" sz="1600" dirty="0" smtClean="0">
                <a:solidFill>
                  <a:srgbClr val="FF0000"/>
                </a:solidFill>
              </a:rPr>
              <a:t> El-Sheikh Published by Springer</a:t>
            </a:r>
            <a:endParaRPr lang="en-US" sz="1600" b="1" dirty="0" smtClean="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1222</TotalTime>
  <Words>4948</Words>
  <Application>Microsoft Macintosh PowerPoint</Application>
  <PresentationFormat>On-screen Show (4:3)</PresentationFormat>
  <Paragraphs>319</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Calibri</vt:lpstr>
      <vt:lpstr>Wingdings</vt:lpstr>
      <vt:lpstr>Arial</vt:lpstr>
      <vt:lpstr>Office Theme</vt:lpstr>
      <vt:lpstr>Chapter 18: Biometric Systems for User Authentication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Base/>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Chapter Title in Red and Centered</dc:title>
  <dc:creator>E84892</dc:creator>
  <cp:lastModifiedBy>Microsoft Office User</cp:lastModifiedBy>
  <cp:revision>52</cp:revision>
  <dcterms:created xsi:type="dcterms:W3CDTF">2017-08-17T13:30:46Z</dcterms:created>
  <dcterms:modified xsi:type="dcterms:W3CDTF">2017-09-17T04:41:21Z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2016-07-24T05:00:00Z</vt:filetime>
  </property>
  <property fmtid="{D5CDD505-2E9C-101B-9397-08002B2CF9AE}" pid="3" name="LastSaved">
    <vt:filetime>2017-08-16T05:00:00Z</vt:filetime>
  </property>
</Properties>
</file>