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2.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337" r:id="rId2"/>
    <p:sldId id="259" r:id="rId3"/>
    <p:sldId id="345" r:id="rId4"/>
    <p:sldId id="360" r:id="rId5"/>
    <p:sldId id="346" r:id="rId6"/>
    <p:sldId id="347" r:id="rId7"/>
    <p:sldId id="338" r:id="rId8"/>
    <p:sldId id="339" r:id="rId9"/>
    <p:sldId id="340" r:id="rId10"/>
    <p:sldId id="353" r:id="rId11"/>
    <p:sldId id="348" r:id="rId12"/>
    <p:sldId id="351" r:id="rId13"/>
    <p:sldId id="352" r:id="rId14"/>
    <p:sldId id="359" r:id="rId15"/>
    <p:sldId id="354" r:id="rId16"/>
    <p:sldId id="356" r:id="rId17"/>
    <p:sldId id="357" r:id="rId18"/>
    <p:sldId id="361" r:id="rId19"/>
    <p:sldId id="358" r:id="rId20"/>
    <p:sldId id="355" r:id="rId21"/>
    <p:sldId id="349" r:id="rId22"/>
    <p:sldId id="350" r:id="rId23"/>
    <p:sldId id="344" r:id="rId24"/>
    <p:sldId id="362" r:id="rId25"/>
    <p:sldId id="262" r:id="rId2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5" autoAdjust="0"/>
    <p:restoredTop sz="94599"/>
  </p:normalViewPr>
  <p:slideViewPr>
    <p:cSldViewPr>
      <p:cViewPr>
        <p:scale>
          <a:sx n="125" d="100"/>
          <a:sy n="125" d="100"/>
        </p:scale>
        <p:origin x="-1140" y="-14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val="613046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857500" y="514350"/>
            <a:ext cx="3429000" cy="2571750"/>
          </a:xfrm>
          <a:prstGeom prst="rect">
            <a:avLst/>
          </a:prstGeom>
        </p:spPr>
      </p:sp>
      <p:sp>
        <p:nvSpPr>
          <p:cNvPr id="3" name="Segnaposto note 2"/>
          <p:cNvSpPr>
            <a:spLocks noGrp="1"/>
          </p:cNvSpPr>
          <p:nvPr>
            <p:ph type="body" idx="1"/>
          </p:nvPr>
        </p:nvSpPr>
        <p:spPr>
          <a:xfrm>
            <a:off x="914400" y="3257550"/>
            <a:ext cx="7315200" cy="3086100"/>
          </a:xfrm>
          <a:prstGeom prst="rect">
            <a:avLst/>
          </a:prstGeo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 fusion module takes the final decision.</a:t>
            </a:r>
            <a:endParaRPr lang="it-IT" sz="1200" dirty="0" smtClean="0"/>
          </a:p>
          <a:p>
            <a:endParaRPr lang="it-IT" dirty="0"/>
          </a:p>
        </p:txBody>
      </p:sp>
      <p:sp>
        <p:nvSpPr>
          <p:cNvPr id="4" name="Segnaposto numero diapositiva 3"/>
          <p:cNvSpPr>
            <a:spLocks noGrp="1"/>
          </p:cNvSpPr>
          <p:nvPr>
            <p:ph type="sldNum" sz="quarter" idx="10"/>
          </p:nvPr>
        </p:nvSpPr>
        <p:spPr>
          <a:xfrm>
            <a:off x="5179484" y="6513910"/>
            <a:ext cx="3962400" cy="342900"/>
          </a:xfrm>
          <a:prstGeom prst="rect">
            <a:avLst/>
          </a:prstGeom>
        </p:spPr>
        <p:txBody>
          <a:bodyPr/>
          <a:lstStyle/>
          <a:p>
            <a:fld id="{1D5C0A7B-6E7C-44C6-8DD4-A779014F5759}" type="slidenum">
              <a:rPr lang="it-IT" smtClean="0"/>
              <a:t>10</a:t>
            </a:fld>
            <a:endParaRPr lang="it-IT"/>
          </a:p>
        </p:txBody>
      </p:sp>
    </p:spTree>
    <p:extLst>
      <p:ext uri="{BB962C8B-B14F-4D97-AF65-F5344CB8AC3E}">
        <p14:creationId xmlns:p14="http://schemas.microsoft.com/office/powerpoint/2010/main" val="1568270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857500" y="514350"/>
            <a:ext cx="3429000" cy="2571750"/>
          </a:xfrm>
          <a:prstGeom prst="rect">
            <a:avLst/>
          </a:prstGeom>
        </p:spPr>
      </p:sp>
      <p:sp>
        <p:nvSpPr>
          <p:cNvPr id="3" name="Segnaposto note 2"/>
          <p:cNvSpPr>
            <a:spLocks noGrp="1"/>
          </p:cNvSpPr>
          <p:nvPr>
            <p:ph type="body" idx="1"/>
          </p:nvPr>
        </p:nvSpPr>
        <p:spPr>
          <a:xfrm>
            <a:off x="914400" y="3257550"/>
            <a:ext cx="7315200" cy="3086100"/>
          </a:xfrm>
          <a:prstGeom prst="rect">
            <a:avLst/>
          </a:prstGeom>
        </p:spPr>
        <p:txBody>
          <a:bodyPr/>
          <a:lstStyle/>
          <a:p>
            <a:endParaRPr lang="en-GB" dirty="0"/>
          </a:p>
        </p:txBody>
      </p:sp>
      <p:sp>
        <p:nvSpPr>
          <p:cNvPr id="4" name="Segnaposto numero diapositiva 3"/>
          <p:cNvSpPr>
            <a:spLocks noGrp="1"/>
          </p:cNvSpPr>
          <p:nvPr>
            <p:ph type="sldNum" sz="quarter" idx="10"/>
          </p:nvPr>
        </p:nvSpPr>
        <p:spPr>
          <a:xfrm>
            <a:off x="5179484" y="6513910"/>
            <a:ext cx="3962400" cy="342900"/>
          </a:xfrm>
          <a:prstGeom prst="rect">
            <a:avLst/>
          </a:prstGeom>
        </p:spPr>
        <p:txBody>
          <a:bodyPr/>
          <a:lstStyle/>
          <a:p>
            <a:fld id="{5D608DB9-7D8B-4956-BCF0-9F6296096DB1}" type="slidenum">
              <a:rPr lang="en-GB" smtClean="0"/>
              <a:t>23</a:t>
            </a:fld>
            <a:endParaRPr lang="en-GB"/>
          </a:p>
        </p:txBody>
      </p:sp>
    </p:spTree>
    <p:extLst>
      <p:ext uri="{BB962C8B-B14F-4D97-AF65-F5344CB8AC3E}">
        <p14:creationId xmlns:p14="http://schemas.microsoft.com/office/powerpoint/2010/main" val="3136588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2FA2BD3-DDA8-9E42-8E75-197DCEC9D88E}" type="datetime1">
              <a:rPr lang="en-US" smtClean="0"/>
              <a:t>9/25/2017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22EC1C1-D546-8E41-BC1B-43E8C6372879}" type="datetime1">
              <a:rPr lang="en-US" smtClean="0"/>
              <a:t>9/25/2017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433D21A9-A272-8945-839E-AF81344B8AD8}" type="datetime1">
              <a:rPr lang="en-US" smtClean="0"/>
              <a:t>9/25/2017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59697BBF-B566-8949-BB65-E637AA1F7546}" type="datetime1">
              <a:rPr lang="en-US" smtClean="0"/>
              <a:t>9/25/2017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9EF6CA2E-8BB6-1B42-A6A7-0AB69444D1F0}" type="datetime1">
              <a:rPr lang="en-US" smtClean="0"/>
              <a:t>9/25/2017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t>25/09/2017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‹Nº›</a:t>
            </a:fld>
            <a:endParaRPr lang="it-IT"/>
          </a:p>
        </p:txBody>
      </p:sp>
    </p:spTree>
    <p:extLst>
      <p:ext uri="{BB962C8B-B14F-4D97-AF65-F5344CB8AC3E}">
        <p14:creationId xmlns:p14="http://schemas.microsoft.com/office/powerpoint/2010/main" val="4158739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9D355-16BD-4E45-BD9A-5EA878CF7CBD}" type="datetimeFigureOut">
              <a:rPr lang="it-IT" smtClean="0"/>
              <a:t>25/09/2017</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E7A41E1B-4F70-4964-A407-84C68BE8251C}" type="slidenum">
              <a:rPr lang="it-IT" smtClean="0"/>
              <a:t>‹Nº›</a:t>
            </a:fld>
            <a:endParaRPr lang="it-IT"/>
          </a:p>
        </p:txBody>
      </p:sp>
    </p:spTree>
    <p:extLst>
      <p:ext uri="{BB962C8B-B14F-4D97-AF65-F5344CB8AC3E}">
        <p14:creationId xmlns:p14="http://schemas.microsoft.com/office/powerpoint/2010/main" val="5019105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9"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8CA26862-02A3-6A4B-8D7A-5134ABB87F60}" type="datetime1">
              <a:rPr lang="en-US" smtClean="0"/>
              <a:t>9/25/2017</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tiff"/><Relationship Id="rId4" Type="http://schemas.openxmlformats.org/officeDocument/2006/relationships/image" Target="../media/image5.tiff"/></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4.png"/><Relationship Id="rId5" Type="http://schemas.openxmlformats.org/officeDocument/2006/relationships/image" Target="../media/image3.emf"/><Relationship Id="rId4" Type="http://schemas.openxmlformats.org/officeDocument/2006/relationships/image" Target="../media/image13.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2215991"/>
          </a:xfrm>
        </p:spPr>
        <p:txBody>
          <a:bodyPr/>
          <a:lstStyle/>
          <a:p>
            <a:pPr algn="ctr" rtl="0"/>
            <a:r>
              <a:rPr lang="en-US" dirty="0" smtClean="0">
                <a:solidFill>
                  <a:srgbClr val="FF0000"/>
                </a:solidFill>
              </a:rPr>
              <a:t>Chapter ?: </a:t>
            </a:r>
            <a:r>
              <a:rPr lang="en-US" dirty="0">
                <a:solidFill>
                  <a:srgbClr val="FF0000"/>
                </a:solidFill>
              </a:rPr>
              <a:t>Biometric Authentication and Data Security in Cloud Computing </a:t>
            </a:r>
            <a:r>
              <a:rPr lang="en-GB" b="1" dirty="0"/>
              <a:t/>
            </a:r>
            <a:br>
              <a:rPr lang="en-GB" b="1" dirty="0"/>
            </a:br>
            <a:r>
              <a:rPr lang="en-US" dirty="0" smtClean="0">
                <a:solidFill>
                  <a:srgbClr val="FF0000"/>
                </a:solidFill>
              </a:rPr>
              <a:t/>
            </a:r>
            <a:br>
              <a:rPr lang="en-US" dirty="0" smtClean="0">
                <a:solidFill>
                  <a:srgbClr val="FF0000"/>
                </a:solidFill>
              </a:rPr>
            </a:br>
            <a:endParaRPr lang="en-US" dirty="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9500" y="2678906"/>
            <a:ext cx="4445000" cy="2794000"/>
          </a:xfrm>
          <a:prstGeom prst="rect">
            <a:avLst/>
          </a:prstGeom>
          <a:solidFill>
            <a:schemeClr val="accent1">
              <a:lumMod val="40000"/>
              <a:lumOff val="60000"/>
            </a:schemeClr>
          </a:solidFill>
        </p:spPr>
      </p:pic>
      <p:sp>
        <p:nvSpPr>
          <p:cNvPr id="6"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1</a:t>
            </a:fld>
            <a:endParaRPr lang="uk-UA" dirty="0"/>
          </a:p>
        </p:txBody>
      </p:sp>
      <p:sp>
        <p:nvSpPr>
          <p:cNvPr id="7" name="Footer Placeholder 4"/>
          <p:cNvSpPr>
            <a:spLocks noGrp="1"/>
          </p:cNvSpPr>
          <p:nvPr>
            <p:ph type="ftr" sz="quarter" idx="5"/>
          </p:nvPr>
        </p:nvSpPr>
        <p:spPr>
          <a:xfrm>
            <a:off x="0" y="5587372"/>
            <a:ext cx="9144000" cy="1261884"/>
          </a:xfrm>
        </p:spPr>
        <p:txBody>
          <a:bodyPr/>
          <a:lstStyle/>
          <a:p>
            <a:r>
              <a:rPr lang="en-US" sz="1600" dirty="0" smtClean="0">
                <a:solidFill>
                  <a:srgbClr val="FF0000"/>
                </a:solidFill>
              </a:rPr>
              <a:t>Computer and Network Security Essentials</a:t>
            </a:r>
          </a:p>
          <a:p>
            <a:r>
              <a:rPr lang="en-US" sz="1600" dirty="0" smtClean="0">
                <a:solidFill>
                  <a:srgbClr val="FF0000"/>
                </a:solidFill>
              </a:rPr>
              <a:t>Springer</a:t>
            </a:r>
            <a:endParaRPr lang="en-US" sz="1600" dirty="0">
              <a:solidFill>
                <a:srgbClr val="FF0000"/>
              </a:solidFill>
            </a:endParaRPr>
          </a:p>
          <a:p>
            <a:endParaRPr lang="en-US" sz="1600" dirty="0" smtClean="0">
              <a:solidFill>
                <a:srgbClr val="FF0000"/>
              </a:solidFill>
            </a:endParaRPr>
          </a:p>
          <a:p>
            <a:r>
              <a:rPr lang="en-US" sz="1600" dirty="0" smtClean="0">
                <a:solidFill>
                  <a:srgbClr val="FF0000"/>
                </a:solidFill>
              </a:rPr>
              <a:t>Editor: Kevin Daimi</a:t>
            </a:r>
          </a:p>
          <a:p>
            <a:r>
              <a:rPr lang="en-US" sz="1600" dirty="0" smtClean="0">
                <a:solidFill>
                  <a:srgbClr val="FF0000"/>
                </a:solidFill>
              </a:rPr>
              <a:t>Associate Editors: Guillermo </a:t>
            </a:r>
            <a:r>
              <a:rPr lang="en-US" sz="1600" dirty="0" err="1" smtClean="0">
                <a:solidFill>
                  <a:srgbClr val="FF0000"/>
                </a:solidFill>
              </a:rPr>
              <a:t>Francia</a:t>
            </a:r>
            <a:r>
              <a:rPr lang="en-US" sz="1600" dirty="0" smtClean="0">
                <a:solidFill>
                  <a:srgbClr val="FF0000"/>
                </a:solidFill>
              </a:rPr>
              <a:t>, Levent </a:t>
            </a:r>
            <a:r>
              <a:rPr lang="en-US" sz="1600" dirty="0" err="1" smtClean="0">
                <a:solidFill>
                  <a:srgbClr val="FF0000"/>
                </a:solidFill>
              </a:rPr>
              <a:t>Ertaul</a:t>
            </a:r>
            <a:r>
              <a:rPr lang="en-US" sz="1600" dirty="0" smtClean="0">
                <a:solidFill>
                  <a:srgbClr val="FF0000"/>
                </a:solidFill>
              </a:rPr>
              <a:t>, Luis </a:t>
            </a:r>
            <a:r>
              <a:rPr lang="en-US" sz="1600" dirty="0">
                <a:solidFill>
                  <a:srgbClr val="FF0000"/>
                </a:solidFill>
              </a:rPr>
              <a:t>Hernández</a:t>
            </a:r>
            <a:r>
              <a:rPr lang="en-US" sz="1600" dirty="0"/>
              <a:t> </a:t>
            </a:r>
            <a:r>
              <a:rPr lang="en-US" sz="1600" dirty="0" smtClean="0">
                <a:solidFill>
                  <a:srgbClr val="FF0000"/>
                </a:solidFill>
              </a:rPr>
              <a:t> </a:t>
            </a:r>
            <a:r>
              <a:rPr lang="en-US" sz="1600" dirty="0" err="1" smtClean="0">
                <a:solidFill>
                  <a:srgbClr val="FF0000"/>
                </a:solidFill>
              </a:rPr>
              <a:t>Encinas</a:t>
            </a:r>
            <a:r>
              <a:rPr lang="en-US" sz="1600" dirty="0" smtClean="0">
                <a:solidFill>
                  <a:srgbClr val="FF0000"/>
                </a:solidFill>
              </a:rPr>
              <a:t>, Eman El-Sheikh</a:t>
            </a:r>
          </a:p>
        </p:txBody>
      </p:sp>
      <p:sp>
        <p:nvSpPr>
          <p:cNvPr id="8" name="TextBox 6"/>
          <p:cNvSpPr txBox="1"/>
          <p:nvPr/>
        </p:nvSpPr>
        <p:spPr>
          <a:xfrm>
            <a:off x="152400" y="1447800"/>
            <a:ext cx="9144000" cy="12311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000" dirty="0" smtClean="0">
                <a:solidFill>
                  <a:schemeClr val="bg1"/>
                </a:solidFill>
              </a:rPr>
              <a:t>Giovanni </a:t>
            </a:r>
            <a:r>
              <a:rPr lang="it-IT" sz="2000" dirty="0">
                <a:solidFill>
                  <a:schemeClr val="bg1"/>
                </a:solidFill>
              </a:rPr>
              <a:t>L. </a:t>
            </a:r>
            <a:r>
              <a:rPr lang="it-IT" sz="2000" dirty="0" smtClean="0">
                <a:solidFill>
                  <a:schemeClr val="bg1"/>
                </a:solidFill>
              </a:rPr>
              <a:t>Masala</a:t>
            </a:r>
            <a:r>
              <a:rPr lang="it-IT" sz="2000" baseline="30000" dirty="0" smtClean="0">
                <a:solidFill>
                  <a:schemeClr val="bg1"/>
                </a:solidFill>
              </a:rPr>
              <a:t>1</a:t>
            </a:r>
            <a:r>
              <a:rPr lang="it-IT" sz="2000" dirty="0" smtClean="0">
                <a:solidFill>
                  <a:schemeClr val="bg1"/>
                </a:solidFill>
              </a:rPr>
              <a:t>, </a:t>
            </a:r>
            <a:r>
              <a:rPr lang="it-IT" sz="2000" dirty="0">
                <a:solidFill>
                  <a:schemeClr val="bg1"/>
                </a:solidFill>
              </a:rPr>
              <a:t>Pietro </a:t>
            </a:r>
            <a:r>
              <a:rPr lang="it-IT" sz="2000" dirty="0" smtClean="0">
                <a:solidFill>
                  <a:schemeClr val="bg1"/>
                </a:solidFill>
              </a:rPr>
              <a:t>Ruiu</a:t>
            </a:r>
            <a:r>
              <a:rPr lang="it-IT" sz="2000" baseline="30000" dirty="0" smtClean="0">
                <a:solidFill>
                  <a:schemeClr val="bg1"/>
                </a:solidFill>
              </a:rPr>
              <a:t>2</a:t>
            </a:r>
            <a:r>
              <a:rPr lang="it-IT" sz="2000" dirty="0" smtClean="0">
                <a:solidFill>
                  <a:schemeClr val="bg1"/>
                </a:solidFill>
              </a:rPr>
              <a:t>, </a:t>
            </a:r>
            <a:r>
              <a:rPr lang="it-IT" sz="2000" dirty="0">
                <a:solidFill>
                  <a:schemeClr val="bg1"/>
                </a:solidFill>
              </a:rPr>
              <a:t>and Enrico </a:t>
            </a:r>
            <a:r>
              <a:rPr lang="it-IT" sz="2000" dirty="0" smtClean="0">
                <a:solidFill>
                  <a:schemeClr val="bg1"/>
                </a:solidFill>
              </a:rPr>
              <a:t>Grosso</a:t>
            </a:r>
            <a:r>
              <a:rPr lang="it-IT" sz="2000" baseline="30000" dirty="0" smtClean="0">
                <a:solidFill>
                  <a:schemeClr val="bg1"/>
                </a:solidFill>
              </a:rPr>
              <a:t>3</a:t>
            </a:r>
            <a:endParaRPr lang="en-US" sz="2000" dirty="0" smtClean="0">
              <a:solidFill>
                <a:schemeClr val="bg1"/>
              </a:solidFill>
            </a:endParaRPr>
          </a:p>
          <a:p>
            <a:pPr algn="ctr"/>
            <a:r>
              <a:rPr lang="it-IT" baseline="30000" dirty="0">
                <a:solidFill>
                  <a:schemeClr val="bg1"/>
                </a:solidFill>
              </a:rPr>
              <a:t>1</a:t>
            </a:r>
            <a:r>
              <a:rPr lang="en-US" dirty="0" smtClean="0">
                <a:solidFill>
                  <a:schemeClr val="bg1"/>
                </a:solidFill>
              </a:rPr>
              <a:t>Plymouth </a:t>
            </a:r>
            <a:r>
              <a:rPr lang="en-US" dirty="0">
                <a:solidFill>
                  <a:schemeClr val="bg1"/>
                </a:solidFill>
              </a:rPr>
              <a:t>University, </a:t>
            </a:r>
            <a:r>
              <a:rPr lang="en-US" dirty="0" smtClean="0">
                <a:solidFill>
                  <a:schemeClr val="bg1"/>
                </a:solidFill>
              </a:rPr>
              <a:t>UK</a:t>
            </a:r>
          </a:p>
          <a:p>
            <a:pPr algn="ctr"/>
            <a:r>
              <a:rPr lang="it-IT" baseline="30000" dirty="0" smtClean="0">
                <a:solidFill>
                  <a:schemeClr val="bg1"/>
                </a:solidFill>
              </a:rPr>
              <a:t>2</a:t>
            </a:r>
            <a:r>
              <a:rPr lang="it-IT" dirty="0" smtClean="0">
                <a:solidFill>
                  <a:schemeClr val="bg1"/>
                </a:solidFill>
              </a:rPr>
              <a:t>Istituto </a:t>
            </a:r>
            <a:r>
              <a:rPr lang="it-IT" dirty="0">
                <a:solidFill>
                  <a:schemeClr val="bg1"/>
                </a:solidFill>
              </a:rPr>
              <a:t>Superiore </a:t>
            </a:r>
            <a:r>
              <a:rPr lang="it-IT">
                <a:solidFill>
                  <a:schemeClr val="bg1"/>
                </a:solidFill>
              </a:rPr>
              <a:t>Mario </a:t>
            </a:r>
            <a:r>
              <a:rPr lang="it-IT" smtClean="0">
                <a:solidFill>
                  <a:schemeClr val="bg1"/>
                </a:solidFill>
              </a:rPr>
              <a:t>Boella, </a:t>
            </a:r>
            <a:r>
              <a:rPr lang="it-IT" dirty="0">
                <a:solidFill>
                  <a:schemeClr val="bg1"/>
                </a:solidFill>
              </a:rPr>
              <a:t>Torino,  </a:t>
            </a:r>
            <a:r>
              <a:rPr lang="it-IT" dirty="0" smtClean="0">
                <a:solidFill>
                  <a:schemeClr val="bg1"/>
                </a:solidFill>
              </a:rPr>
              <a:t>Italy</a:t>
            </a:r>
          </a:p>
          <a:p>
            <a:pPr algn="ctr"/>
            <a:r>
              <a:rPr lang="it-IT" baseline="30000" dirty="0" smtClean="0">
                <a:solidFill>
                  <a:schemeClr val="bg1"/>
                </a:solidFill>
              </a:rPr>
              <a:t>3</a:t>
            </a:r>
            <a:r>
              <a:rPr lang="en-US" dirty="0" smtClean="0">
                <a:solidFill>
                  <a:schemeClr val="bg1"/>
                </a:solidFill>
              </a:rPr>
              <a:t>University </a:t>
            </a:r>
            <a:r>
              <a:rPr lang="en-US" dirty="0">
                <a:solidFill>
                  <a:schemeClr val="bg1"/>
                </a:solidFill>
              </a:rPr>
              <a:t>of Sassari, Italy</a:t>
            </a:r>
            <a:endParaRPr lang="en-US" dirty="0" smtClean="0">
              <a:solidFill>
                <a:schemeClr val="bg1"/>
              </a:solidFill>
            </a:endParaRPr>
          </a:p>
        </p:txBody>
      </p:sp>
    </p:spTree>
    <p:extLst>
      <p:ext uri="{BB962C8B-B14F-4D97-AF65-F5344CB8AC3E}">
        <p14:creationId xmlns:p14="http://schemas.microsoft.com/office/powerpoint/2010/main" val="10330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BIOSECURE_SUBSET\u001_s01_fing_ds2-op-1l_0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4753200"/>
            <a:ext cx="951428"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BIOSECURE_SUBSET\u001_finger_session1_Features .t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36974" y="4752840"/>
            <a:ext cx="951428" cy="1800000"/>
          </a:xfrm>
          <a:prstGeom prst="rect">
            <a:avLst/>
          </a:prstGeom>
          <a:noFill/>
          <a:extLst>
            <a:ext uri="{909E8E84-426E-40DD-AFC4-6F175D3DCCD1}">
              <a14:hiddenFill xmlns:a14="http://schemas.microsoft.com/office/drawing/2010/main">
                <a:solidFill>
                  <a:srgbClr val="FFFFFF"/>
                </a:solidFill>
              </a14:hiddenFill>
            </a:ext>
          </a:extLst>
        </p:spPr>
      </p:pic>
      <p:sp>
        <p:nvSpPr>
          <p:cNvPr id="2" name="Freccia a destra 1"/>
          <p:cNvSpPr/>
          <p:nvPr/>
        </p:nvSpPr>
        <p:spPr>
          <a:xfrm>
            <a:off x="1640966" y="5753621"/>
            <a:ext cx="972108"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1"/>
              </a:solidFill>
            </a:endParaRPr>
          </a:p>
        </p:txBody>
      </p:sp>
      <p:pic>
        <p:nvPicPr>
          <p:cNvPr id="1028" name="Picture 4" descr="D:\BIOSECURE_SUBSET\u001_finger_session2_Features .t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36974" y="1368824"/>
            <a:ext cx="951428"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BIOSECURE_SUBSET\u001_s02_fing_ds2-op-1l_01.bmp"/>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8662" y="1368824"/>
            <a:ext cx="951428" cy="1800000"/>
          </a:xfrm>
          <a:prstGeom prst="rect">
            <a:avLst/>
          </a:prstGeom>
          <a:noFill/>
          <a:extLst>
            <a:ext uri="{909E8E84-426E-40DD-AFC4-6F175D3DCCD1}">
              <a14:hiddenFill xmlns:a14="http://schemas.microsoft.com/office/drawing/2010/main">
                <a:solidFill>
                  <a:srgbClr val="FFFFFF"/>
                </a:solidFill>
              </a14:hiddenFill>
            </a:ext>
          </a:extLst>
        </p:spPr>
      </p:pic>
      <p:sp>
        <p:nvSpPr>
          <p:cNvPr id="7" name="Freccia a destra 6"/>
          <p:cNvSpPr/>
          <p:nvPr/>
        </p:nvSpPr>
        <p:spPr>
          <a:xfrm>
            <a:off x="1596814" y="2339701"/>
            <a:ext cx="972108"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p:cNvSpPr txBox="1"/>
          <p:nvPr/>
        </p:nvSpPr>
        <p:spPr>
          <a:xfrm>
            <a:off x="1559866" y="1547613"/>
            <a:ext cx="1080120" cy="923330"/>
          </a:xfrm>
          <a:prstGeom prst="rect">
            <a:avLst/>
          </a:prstGeom>
          <a:noFill/>
        </p:spPr>
        <p:txBody>
          <a:bodyPr wrap="square" rtlCol="0">
            <a:spAutoFit/>
          </a:bodyPr>
          <a:lstStyle/>
          <a:p>
            <a:r>
              <a:rPr lang="it-IT" i="1" dirty="0" smtClean="0">
                <a:solidFill>
                  <a:schemeClr val="bg1"/>
                </a:solidFill>
              </a:rPr>
              <a:t>First </a:t>
            </a:r>
          </a:p>
          <a:p>
            <a:r>
              <a:rPr lang="it-IT" i="1" dirty="0" smtClean="0">
                <a:solidFill>
                  <a:schemeClr val="bg1"/>
                </a:solidFill>
              </a:rPr>
              <a:t>Session (</a:t>
            </a:r>
            <a:r>
              <a:rPr lang="it-IT" i="1" dirty="0" err="1" smtClean="0">
                <a:solidFill>
                  <a:schemeClr val="bg1"/>
                </a:solidFill>
              </a:rPr>
              <a:t>train</a:t>
            </a:r>
            <a:r>
              <a:rPr lang="it-IT" i="1" dirty="0" smtClean="0">
                <a:solidFill>
                  <a:schemeClr val="bg1"/>
                </a:solidFill>
              </a:rPr>
              <a:t>)</a:t>
            </a:r>
            <a:endParaRPr lang="it-IT" i="1" dirty="0">
              <a:solidFill>
                <a:schemeClr val="bg1"/>
              </a:solidFill>
            </a:endParaRPr>
          </a:p>
        </p:txBody>
      </p:sp>
      <p:sp>
        <p:nvSpPr>
          <p:cNvPr id="9" name="CasellaDiTesto 8"/>
          <p:cNvSpPr txBox="1"/>
          <p:nvPr/>
        </p:nvSpPr>
        <p:spPr>
          <a:xfrm>
            <a:off x="1643128" y="4989824"/>
            <a:ext cx="1080120" cy="923330"/>
          </a:xfrm>
          <a:prstGeom prst="rect">
            <a:avLst/>
          </a:prstGeom>
          <a:noFill/>
        </p:spPr>
        <p:txBody>
          <a:bodyPr wrap="square" rtlCol="0">
            <a:spAutoFit/>
          </a:bodyPr>
          <a:lstStyle/>
          <a:p>
            <a:r>
              <a:rPr lang="it-IT" i="1" dirty="0" smtClean="0">
                <a:solidFill>
                  <a:schemeClr val="bg1"/>
                </a:solidFill>
              </a:rPr>
              <a:t>Second</a:t>
            </a:r>
          </a:p>
          <a:p>
            <a:r>
              <a:rPr lang="it-IT" i="1" dirty="0" smtClean="0">
                <a:solidFill>
                  <a:schemeClr val="bg1"/>
                </a:solidFill>
              </a:rPr>
              <a:t>Session (test)</a:t>
            </a:r>
            <a:endParaRPr lang="it-IT" i="1" dirty="0">
              <a:solidFill>
                <a:schemeClr val="bg1"/>
              </a:solidFill>
            </a:endParaRPr>
          </a:p>
        </p:txBody>
      </p:sp>
      <p:sp>
        <p:nvSpPr>
          <p:cNvPr id="5" name="CasellaDiTesto 4"/>
          <p:cNvSpPr txBox="1"/>
          <p:nvPr/>
        </p:nvSpPr>
        <p:spPr>
          <a:xfrm>
            <a:off x="4519165" y="2837150"/>
            <a:ext cx="4740021" cy="2703432"/>
          </a:xfrm>
          <a:prstGeom prst="rect">
            <a:avLst/>
          </a:prstGeom>
          <a:noFill/>
        </p:spPr>
        <p:txBody>
          <a:bodyPr wrap="square" rtlCol="0">
            <a:spAutoFit/>
          </a:bodyPr>
          <a:lstStyle/>
          <a:p>
            <a:pPr marL="12701" marR="855980">
              <a:lnSpc>
                <a:spcPct val="101099"/>
              </a:lnSpc>
              <a:buClr>
                <a:srgbClr val="DF773B"/>
              </a:buClr>
              <a:tabLst>
                <a:tab pos="528320" algn="l"/>
              </a:tabLst>
            </a:pPr>
            <a:r>
              <a:rPr lang="en-US" sz="2800" spc="-10" dirty="0">
                <a:solidFill>
                  <a:srgbClr val="FFFFFF"/>
                </a:solidFill>
                <a:latin typeface="Arial"/>
                <a:cs typeface="Arial"/>
              </a:rPr>
              <a:t>Scale Invariant Feature Transform (</a:t>
            </a:r>
            <a:r>
              <a:rPr lang="en-US" sz="2800" spc="-10" dirty="0" smtClean="0">
                <a:solidFill>
                  <a:srgbClr val="FFFFFF"/>
                </a:solidFill>
                <a:latin typeface="Arial"/>
                <a:cs typeface="Arial"/>
              </a:rPr>
              <a:t>SIFT) representation is a possible example used for </a:t>
            </a:r>
            <a:r>
              <a:rPr lang="en-US" sz="2800" spc="-10" dirty="0">
                <a:solidFill>
                  <a:srgbClr val="FFFFFF"/>
                </a:solidFill>
                <a:latin typeface="Arial"/>
                <a:cs typeface="Arial"/>
              </a:rPr>
              <a:t>the </a:t>
            </a:r>
            <a:r>
              <a:rPr lang="en-US" sz="2800" spc="-10" dirty="0" smtClean="0">
                <a:solidFill>
                  <a:srgbClr val="FFFFFF"/>
                </a:solidFill>
                <a:latin typeface="Arial"/>
                <a:cs typeface="Arial"/>
              </a:rPr>
              <a:t>authentication (matching )</a:t>
            </a:r>
            <a:endParaRPr lang="it-IT" sz="2000" dirty="0"/>
          </a:p>
        </p:txBody>
      </p:sp>
      <p:sp>
        <p:nvSpPr>
          <p:cNvPr id="14" name="Titolo 1"/>
          <p:cNvSpPr>
            <a:spLocks noGrp="1"/>
          </p:cNvSpPr>
          <p:nvPr>
            <p:ph type="title"/>
          </p:nvPr>
        </p:nvSpPr>
        <p:spPr>
          <a:xfrm>
            <a:off x="270154" y="329181"/>
            <a:ext cx="8603691" cy="615553"/>
          </a:xfrm>
        </p:spPr>
        <p:txBody>
          <a:bodyPr/>
          <a:lstStyle/>
          <a:p>
            <a:pPr marL="12700" algn="ctr" rtl="0"/>
            <a:r>
              <a:rPr lang="en-GB" sz="4000" b="1" kern="1200" spc="-20" dirty="0" smtClean="0">
                <a:solidFill>
                  <a:srgbClr val="FF0000"/>
                </a:solidFill>
                <a:ea typeface="+mn-ea"/>
              </a:rPr>
              <a:t>Biometric recognition</a:t>
            </a:r>
            <a:endParaRPr lang="en-GB" sz="4000" b="1" kern="1200" spc="-20" dirty="0">
              <a:solidFill>
                <a:srgbClr val="FF0000"/>
              </a:solidFill>
              <a:ea typeface="+mn-ea"/>
            </a:endParaRPr>
          </a:p>
        </p:txBody>
      </p:sp>
      <p:sp>
        <p:nvSpPr>
          <p:cNvPr id="12"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10</a:t>
            </a:fld>
            <a:endParaRPr lang="uk-UA" dirty="0"/>
          </a:p>
        </p:txBody>
      </p:sp>
    </p:spTree>
    <p:extLst>
      <p:ext uri="{BB962C8B-B14F-4D97-AF65-F5344CB8AC3E}">
        <p14:creationId xmlns:p14="http://schemas.microsoft.com/office/powerpoint/2010/main" val="165545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5"/>
          <p:cNvSpPr>
            <a:spLocks noGrp="1"/>
          </p:cNvSpPr>
          <p:nvPr>
            <p:ph type="body" idx="1"/>
          </p:nvPr>
        </p:nvSpPr>
        <p:spPr>
          <a:xfrm>
            <a:off x="383540" y="1190236"/>
            <a:ext cx="8376919" cy="3446393"/>
          </a:xfrm>
        </p:spPr>
        <p:txBody>
          <a:bodyPr/>
          <a:lstStyle/>
          <a:p>
            <a:pPr marL="469901" marR="855980" indent="-457200" algn="l" rtl="0">
              <a:lnSpc>
                <a:spcPct val="101099"/>
              </a:lnSpc>
              <a:buClr>
                <a:srgbClr val="DF773B"/>
              </a:buClr>
              <a:buFont typeface="Wingdings" charset="2"/>
              <a:buChar char="q"/>
              <a:tabLst>
                <a:tab pos="528320" algn="l"/>
              </a:tabLst>
            </a:pPr>
            <a:r>
              <a:rPr lang="en-GB" sz="2800" kern="1200" spc="-10" dirty="0">
                <a:solidFill>
                  <a:srgbClr val="FFFFFF"/>
                </a:solidFill>
              </a:rPr>
              <a:t>A way to avoid that impostors try to access a system using illegal cloned fingerprint, is through the use of multiple biometrics for </a:t>
            </a:r>
            <a:r>
              <a:rPr lang="en-GB" sz="2800" kern="1200" spc="-10" dirty="0" smtClean="0">
                <a:solidFill>
                  <a:srgbClr val="FFFFFF"/>
                </a:solidFill>
              </a:rPr>
              <a:t>the </a:t>
            </a:r>
            <a:r>
              <a:rPr lang="en-GB" sz="2800" dirty="0" smtClean="0"/>
              <a:t>authentication</a:t>
            </a:r>
          </a:p>
          <a:p>
            <a:pPr marL="469901" marR="855980" indent="-457200" algn="l" rtl="0">
              <a:lnSpc>
                <a:spcPct val="101099"/>
              </a:lnSpc>
              <a:buClr>
                <a:srgbClr val="DF773B"/>
              </a:buClr>
              <a:buFont typeface="Wingdings" charset="2"/>
              <a:buChar char="q"/>
              <a:tabLst>
                <a:tab pos="528320" algn="l"/>
              </a:tabLst>
            </a:pPr>
            <a:r>
              <a:rPr lang="en-GB" sz="2800" kern="1200" spc="-10" dirty="0" smtClean="0">
                <a:solidFill>
                  <a:srgbClr val="FFFFFF"/>
                </a:solidFill>
              </a:rPr>
              <a:t>It </a:t>
            </a:r>
            <a:r>
              <a:rPr lang="en-GB" sz="2800" kern="1200" spc="-10" dirty="0">
                <a:solidFill>
                  <a:srgbClr val="FFFFFF"/>
                </a:solidFill>
              </a:rPr>
              <a:t>is possible to acquire two different biometrics (e.g. face and fingerprint) in the same time and merge to verify an identity.</a:t>
            </a:r>
          </a:p>
          <a:p>
            <a:endParaRPr lang="en-GB" dirty="0"/>
          </a:p>
        </p:txBody>
      </p:sp>
      <p:pic>
        <p:nvPicPr>
          <p:cNvPr id="4" name="Picture 2" descr="C:\Users\Gianluca\Desktop\las vegas\fusion_2.JPG"/>
          <p:cNvPicPr/>
          <p:nvPr/>
        </p:nvPicPr>
        <p:blipFill>
          <a:blip r:embed="rId2">
            <a:extLst>
              <a:ext uri="{28A0092B-C50C-407E-A947-70E740481C1C}">
                <a14:useLocalDpi xmlns:a14="http://schemas.microsoft.com/office/drawing/2010/main" val="0"/>
              </a:ext>
            </a:extLst>
          </a:blip>
          <a:srcRect/>
          <a:stretch>
            <a:fillRect/>
          </a:stretch>
        </p:blipFill>
        <p:spPr bwMode="auto">
          <a:xfrm>
            <a:off x="1676400" y="4267200"/>
            <a:ext cx="4953000" cy="2514600"/>
          </a:xfrm>
          <a:prstGeom prst="rect">
            <a:avLst/>
          </a:prstGeom>
          <a:noFill/>
          <a:extLst/>
        </p:spPr>
      </p:pic>
      <p:sp>
        <p:nvSpPr>
          <p:cNvPr id="7" name="Titolo 1"/>
          <p:cNvSpPr>
            <a:spLocks noGrp="1"/>
          </p:cNvSpPr>
          <p:nvPr>
            <p:ph type="title"/>
          </p:nvPr>
        </p:nvSpPr>
        <p:spPr>
          <a:xfrm>
            <a:off x="270154" y="329181"/>
            <a:ext cx="8603691" cy="615553"/>
          </a:xfrm>
        </p:spPr>
        <p:txBody>
          <a:bodyPr/>
          <a:lstStyle/>
          <a:p>
            <a:pPr marL="12700" algn="ctr" rtl="0"/>
            <a:r>
              <a:rPr lang="en-GB" sz="4000" b="1" kern="1200" spc="-20" dirty="0" smtClean="0">
                <a:solidFill>
                  <a:srgbClr val="FF0000"/>
                </a:solidFill>
                <a:ea typeface="+mn-ea"/>
              </a:rPr>
              <a:t>Biometric recognition</a:t>
            </a:r>
            <a:endParaRPr lang="en-GB" sz="4000" b="1" kern="1200" spc="-20" dirty="0">
              <a:solidFill>
                <a:srgbClr val="FF0000"/>
              </a:solidFill>
              <a:ea typeface="+mn-ea"/>
            </a:endParaRPr>
          </a:p>
        </p:txBody>
      </p:sp>
      <p:sp>
        <p:nvSpPr>
          <p:cNvPr id="5"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11</a:t>
            </a:fld>
            <a:endParaRPr lang="uk-UA" dirty="0"/>
          </a:p>
        </p:txBody>
      </p:sp>
    </p:spTree>
    <p:extLst>
      <p:ext uri="{BB962C8B-B14F-4D97-AF65-F5344CB8AC3E}">
        <p14:creationId xmlns:p14="http://schemas.microsoft.com/office/powerpoint/2010/main" val="36780896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383540" y="1190236"/>
            <a:ext cx="8376919" cy="5195205"/>
          </a:xfrm>
        </p:spPr>
        <p:txBody>
          <a:bodyPr/>
          <a:lstStyle/>
          <a:p>
            <a:pPr marL="469901" marR="855980" indent="-457200" algn="l" rtl="0">
              <a:lnSpc>
                <a:spcPct val="101099"/>
              </a:lnSpc>
              <a:buClr>
                <a:srgbClr val="DF773B"/>
              </a:buClr>
              <a:buFont typeface="Wingdings" charset="2"/>
              <a:buChar char="q"/>
              <a:tabLst>
                <a:tab pos="528320" algn="l"/>
              </a:tabLst>
            </a:pPr>
            <a:r>
              <a:rPr lang="en-US" sz="2800" kern="1200" spc="-10" dirty="0">
                <a:solidFill>
                  <a:srgbClr val="FFFFFF"/>
                </a:solidFill>
              </a:rPr>
              <a:t>Before registration process starts, a secure channel is created through a VPN. </a:t>
            </a:r>
          </a:p>
          <a:p>
            <a:pPr marL="469901" marR="855980" indent="-457200" algn="l" rtl="0">
              <a:lnSpc>
                <a:spcPct val="101099"/>
              </a:lnSpc>
              <a:buClr>
                <a:srgbClr val="DF773B"/>
              </a:buClr>
              <a:buFont typeface="Wingdings" charset="2"/>
              <a:buChar char="q"/>
              <a:tabLst>
                <a:tab pos="528320" algn="l"/>
              </a:tabLst>
            </a:pPr>
            <a:r>
              <a:rPr lang="en-US" sz="2800" kern="1200" spc="-10" dirty="0">
                <a:solidFill>
                  <a:srgbClr val="FFFFFF"/>
                </a:solidFill>
              </a:rPr>
              <a:t>Next, the client sends new user’s data to the system. The API service receives two files in JSON format, containing the meta-data that are generated during fingerprint acquisition. </a:t>
            </a:r>
          </a:p>
          <a:p>
            <a:pPr marL="469901" marR="855980" indent="-457200" algn="l" rtl="0">
              <a:lnSpc>
                <a:spcPct val="101099"/>
              </a:lnSpc>
              <a:buClr>
                <a:srgbClr val="DF773B"/>
              </a:buClr>
              <a:buFont typeface="Wingdings" charset="2"/>
              <a:buChar char="q"/>
              <a:tabLst>
                <a:tab pos="528320" algn="l"/>
              </a:tabLst>
            </a:pPr>
            <a:r>
              <a:rPr lang="en-US" sz="2800" kern="1200" spc="-10" dirty="0">
                <a:solidFill>
                  <a:srgbClr val="FFFFFF"/>
                </a:solidFill>
              </a:rPr>
              <a:t>The JSON object also contains the user’s company name. </a:t>
            </a:r>
          </a:p>
          <a:p>
            <a:pPr marL="469901" marR="855980" indent="-457200" algn="l" rtl="0">
              <a:lnSpc>
                <a:spcPct val="101099"/>
              </a:lnSpc>
              <a:buClr>
                <a:srgbClr val="DF773B"/>
              </a:buClr>
              <a:buFont typeface="Wingdings" charset="2"/>
              <a:buChar char="q"/>
              <a:tabLst>
                <a:tab pos="528320" algn="l"/>
              </a:tabLst>
            </a:pPr>
            <a:r>
              <a:rPr lang="en-US" sz="2800" kern="1200" spc="-10" dirty="0">
                <a:solidFill>
                  <a:srgbClr val="FFFFFF"/>
                </a:solidFill>
              </a:rPr>
              <a:t>After receiving user data properly, the system initiates an automated procedure for set up the virtualized environment that will host the user’s services. </a:t>
            </a:r>
            <a:endParaRPr lang="en-GB" sz="2800" kern="1200" spc="-10" dirty="0">
              <a:solidFill>
                <a:srgbClr val="FFFFFF"/>
              </a:solidFill>
            </a:endParaRPr>
          </a:p>
        </p:txBody>
      </p:sp>
      <p:sp>
        <p:nvSpPr>
          <p:cNvPr id="6" name="Titolo 1"/>
          <p:cNvSpPr>
            <a:spLocks noGrp="1"/>
          </p:cNvSpPr>
          <p:nvPr>
            <p:ph type="title"/>
          </p:nvPr>
        </p:nvSpPr>
        <p:spPr>
          <a:xfrm>
            <a:off x="270154" y="329181"/>
            <a:ext cx="8603691" cy="615553"/>
          </a:xfrm>
        </p:spPr>
        <p:txBody>
          <a:bodyPr/>
          <a:lstStyle/>
          <a:p>
            <a:pPr marL="12700" algn="ctr" rtl="0"/>
            <a:r>
              <a:rPr lang="en-GB" sz="4000" b="1" kern="1200" spc="-20" dirty="0" smtClean="0">
                <a:solidFill>
                  <a:srgbClr val="FF0000"/>
                </a:solidFill>
                <a:ea typeface="+mn-ea"/>
              </a:rPr>
              <a:t>Biometric recognition</a:t>
            </a:r>
            <a:endParaRPr lang="en-GB" sz="4000" b="1" kern="1200" spc="-20" dirty="0">
              <a:solidFill>
                <a:srgbClr val="FF0000"/>
              </a:solidFill>
              <a:ea typeface="+mn-ea"/>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12</a:t>
            </a:fld>
            <a:endParaRPr lang="uk-UA" dirty="0"/>
          </a:p>
        </p:txBody>
      </p:sp>
    </p:spTree>
    <p:extLst>
      <p:ext uri="{BB962C8B-B14F-4D97-AF65-F5344CB8AC3E}">
        <p14:creationId xmlns:p14="http://schemas.microsoft.com/office/powerpoint/2010/main" val="1253513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a:xfrm>
            <a:off x="270154" y="76200"/>
            <a:ext cx="8603691" cy="615553"/>
          </a:xfrm>
        </p:spPr>
        <p:txBody>
          <a:bodyPr/>
          <a:lstStyle/>
          <a:p>
            <a:pPr marL="12700" algn="ctr" rtl="0"/>
            <a:r>
              <a:rPr lang="en-GB" sz="4000" b="1" kern="1200" spc="-20" dirty="0" smtClean="0">
                <a:solidFill>
                  <a:srgbClr val="FF0000"/>
                </a:solidFill>
                <a:ea typeface="+mn-ea"/>
              </a:rPr>
              <a:t>Biometric recognition</a:t>
            </a:r>
            <a:endParaRPr lang="en-GB" sz="4000" b="1" kern="1200" spc="-20" dirty="0">
              <a:solidFill>
                <a:srgbClr val="FF0000"/>
              </a:solidFill>
              <a:ea typeface="+mn-ea"/>
            </a:endParaRPr>
          </a:p>
        </p:txBody>
      </p:sp>
      <p:pic>
        <p:nvPicPr>
          <p:cNvPr id="6" name="image3.png"/>
          <p:cNvPicPr/>
          <p:nvPr/>
        </p:nvPicPr>
        <p:blipFill>
          <a:blip r:embed="rId2"/>
          <a:stretch>
            <a:fillRect/>
          </a:stretch>
        </p:blipFill>
        <p:spPr bwMode="auto">
          <a:xfrm>
            <a:off x="228600" y="990600"/>
            <a:ext cx="3657600" cy="4771390"/>
          </a:xfrm>
          <a:prstGeom prst="rect">
            <a:avLst/>
          </a:prstGeom>
        </p:spPr>
      </p:pic>
      <p:sp>
        <p:nvSpPr>
          <p:cNvPr id="10" name="Rettangolo 9"/>
          <p:cNvSpPr/>
          <p:nvPr/>
        </p:nvSpPr>
        <p:spPr>
          <a:xfrm>
            <a:off x="4038600" y="939652"/>
            <a:ext cx="5715000" cy="6026714"/>
          </a:xfrm>
          <a:prstGeom prst="rect">
            <a:avLst/>
          </a:prstGeom>
        </p:spPr>
        <p:txBody>
          <a:bodyPr wrap="square">
            <a:spAutoFit/>
          </a:bodyPr>
          <a:lstStyle/>
          <a:p>
            <a:pPr marL="12701" marR="855980">
              <a:lnSpc>
                <a:spcPct val="101099"/>
              </a:lnSpc>
              <a:buClr>
                <a:srgbClr val="DF773B"/>
              </a:buClr>
              <a:tabLst>
                <a:tab pos="528320" algn="l"/>
              </a:tabLst>
            </a:pPr>
            <a:r>
              <a:rPr lang="en-US" sz="2800" spc="-10" dirty="0" smtClean="0">
                <a:solidFill>
                  <a:srgbClr val="FFFFFF"/>
                </a:solidFill>
                <a:latin typeface="Arial"/>
                <a:cs typeface="Arial"/>
              </a:rPr>
              <a:t>The </a:t>
            </a:r>
            <a:r>
              <a:rPr lang="en-US" sz="2800" spc="-10" dirty="0">
                <a:solidFill>
                  <a:srgbClr val="FFFFFF"/>
                </a:solidFill>
                <a:latin typeface="Arial"/>
                <a:cs typeface="Arial"/>
              </a:rPr>
              <a:t>biometric recognition is proposed inside the cloud architecture based on Open Stack </a:t>
            </a:r>
            <a:r>
              <a:rPr lang="en-US" sz="2800" spc="-10" dirty="0" smtClean="0">
                <a:solidFill>
                  <a:srgbClr val="FFFFFF"/>
                </a:solidFill>
                <a:latin typeface="Arial"/>
                <a:cs typeface="Arial"/>
              </a:rPr>
              <a:t>:</a:t>
            </a:r>
            <a:endParaRPr lang="en-US" sz="2800" spc="-10" dirty="0">
              <a:solidFill>
                <a:srgbClr val="FFFFFF"/>
              </a:solidFill>
              <a:latin typeface="Arial"/>
              <a:cs typeface="Arial"/>
            </a:endParaRPr>
          </a:p>
          <a:p>
            <a:pPr marL="469901" marR="855980" indent="-457200">
              <a:lnSpc>
                <a:spcPct val="101099"/>
              </a:lnSpc>
              <a:buClr>
                <a:srgbClr val="DF773B"/>
              </a:buClr>
              <a:buFont typeface="Wingdings" charset="2"/>
              <a:buChar char="q"/>
              <a:tabLst>
                <a:tab pos="528320" algn="l"/>
              </a:tabLst>
            </a:pPr>
            <a:r>
              <a:rPr lang="en-US" sz="2800" spc="-10" dirty="0" smtClean="0">
                <a:solidFill>
                  <a:srgbClr val="FFFFFF"/>
                </a:solidFill>
                <a:latin typeface="Arial"/>
                <a:cs typeface="Arial"/>
              </a:rPr>
              <a:t>(</a:t>
            </a:r>
            <a:r>
              <a:rPr lang="en-US" sz="2800" spc="-10" dirty="0">
                <a:solidFill>
                  <a:srgbClr val="FFFFFF"/>
                </a:solidFill>
                <a:latin typeface="Arial"/>
                <a:cs typeface="Arial"/>
              </a:rPr>
              <a:t>red edge) </a:t>
            </a:r>
            <a:r>
              <a:rPr lang="en-US" sz="2800" spc="-10" dirty="0" smtClean="0">
                <a:solidFill>
                  <a:srgbClr val="FFFFFF"/>
                </a:solidFill>
                <a:latin typeface="Arial"/>
                <a:cs typeface="Arial"/>
              </a:rPr>
              <a:t>: </a:t>
            </a:r>
            <a:r>
              <a:rPr lang="en-US" sz="2800" spc="-10" dirty="0">
                <a:solidFill>
                  <a:srgbClr val="FFFFFF"/>
                </a:solidFill>
                <a:latin typeface="Arial"/>
                <a:cs typeface="Arial"/>
              </a:rPr>
              <a:t>Cloud </a:t>
            </a:r>
            <a:r>
              <a:rPr lang="en-US" sz="2800" spc="-10" dirty="0" smtClean="0">
                <a:solidFill>
                  <a:srgbClr val="FFFFFF"/>
                </a:solidFill>
                <a:latin typeface="Arial"/>
                <a:cs typeface="Arial"/>
              </a:rPr>
              <a:t>perimeter </a:t>
            </a:r>
            <a:endParaRPr lang="en-US" sz="2800" spc="-10" dirty="0">
              <a:solidFill>
                <a:srgbClr val="FFFFFF"/>
              </a:solidFill>
              <a:latin typeface="Arial"/>
              <a:cs typeface="Arial"/>
            </a:endParaRPr>
          </a:p>
          <a:p>
            <a:pPr marL="469901" marR="855980" indent="-457200">
              <a:lnSpc>
                <a:spcPct val="101099"/>
              </a:lnSpc>
              <a:buClr>
                <a:srgbClr val="DF773B"/>
              </a:buClr>
              <a:buFont typeface="Wingdings" charset="2"/>
              <a:buChar char="q"/>
              <a:tabLst>
                <a:tab pos="528320" algn="l"/>
              </a:tabLst>
            </a:pPr>
            <a:r>
              <a:rPr lang="en-US" sz="2800" spc="-10" dirty="0">
                <a:solidFill>
                  <a:srgbClr val="FFFFFF"/>
                </a:solidFill>
                <a:latin typeface="Arial"/>
                <a:cs typeface="Arial"/>
              </a:rPr>
              <a:t>(blue elements ) </a:t>
            </a:r>
            <a:r>
              <a:rPr lang="en-US" sz="2800" spc="-10" dirty="0" smtClean="0">
                <a:solidFill>
                  <a:srgbClr val="FFFFFF"/>
                </a:solidFill>
                <a:latin typeface="Arial"/>
                <a:cs typeface="Arial"/>
              </a:rPr>
              <a:t>: </a:t>
            </a:r>
            <a:r>
              <a:rPr lang="en-US" sz="2800" spc="-10" dirty="0" err="1" smtClean="0">
                <a:solidFill>
                  <a:srgbClr val="FFFFFF"/>
                </a:solidFill>
                <a:latin typeface="Arial"/>
                <a:cs typeface="Arial"/>
              </a:rPr>
              <a:t>Openstack</a:t>
            </a:r>
            <a:r>
              <a:rPr lang="en-US" sz="2800" spc="-10" dirty="0" smtClean="0">
                <a:solidFill>
                  <a:srgbClr val="FFFFFF"/>
                </a:solidFill>
                <a:latin typeface="Arial"/>
                <a:cs typeface="Arial"/>
              </a:rPr>
              <a:t> </a:t>
            </a:r>
            <a:r>
              <a:rPr lang="en-US" sz="2800" spc="-10" dirty="0" err="1">
                <a:solidFill>
                  <a:srgbClr val="FFFFFF"/>
                </a:solidFill>
                <a:latin typeface="Arial"/>
                <a:cs typeface="Arial"/>
              </a:rPr>
              <a:t>intermodules</a:t>
            </a:r>
            <a:r>
              <a:rPr lang="en-US" sz="2800" spc="-10" dirty="0">
                <a:solidFill>
                  <a:srgbClr val="FFFFFF"/>
                </a:solidFill>
                <a:latin typeface="Arial"/>
                <a:cs typeface="Arial"/>
              </a:rPr>
              <a:t> communication</a:t>
            </a:r>
          </a:p>
          <a:p>
            <a:pPr marL="469901" marR="855980" indent="-457200">
              <a:lnSpc>
                <a:spcPct val="101099"/>
              </a:lnSpc>
              <a:buClr>
                <a:srgbClr val="DF773B"/>
              </a:buClr>
              <a:buFont typeface="Wingdings" charset="2"/>
              <a:buChar char="q"/>
              <a:tabLst>
                <a:tab pos="528320" algn="l"/>
              </a:tabLst>
            </a:pPr>
            <a:r>
              <a:rPr lang="en-US" sz="2800" spc="-10" dirty="0" smtClean="0">
                <a:solidFill>
                  <a:srgbClr val="FFFFFF"/>
                </a:solidFill>
                <a:latin typeface="Arial"/>
                <a:cs typeface="Arial"/>
              </a:rPr>
              <a:t>(green elements on </a:t>
            </a:r>
            <a:r>
              <a:rPr lang="en-US" sz="2800" spc="-10" dirty="0">
                <a:solidFill>
                  <a:srgbClr val="FFFFFF"/>
                </a:solidFill>
                <a:latin typeface="Arial"/>
                <a:cs typeface="Arial"/>
              </a:rPr>
              <a:t>the top </a:t>
            </a:r>
            <a:r>
              <a:rPr lang="en-US" sz="2800" spc="-10" dirty="0" smtClean="0">
                <a:solidFill>
                  <a:srgbClr val="FFFFFF"/>
                </a:solidFill>
                <a:latin typeface="Arial"/>
                <a:cs typeface="Arial"/>
              </a:rPr>
              <a:t>) : pc </a:t>
            </a:r>
            <a:r>
              <a:rPr lang="en-US" sz="2800" spc="-10" dirty="0">
                <a:solidFill>
                  <a:srgbClr val="FFFFFF"/>
                </a:solidFill>
                <a:latin typeface="Arial"/>
                <a:cs typeface="Arial"/>
              </a:rPr>
              <a:t>client </a:t>
            </a:r>
            <a:endParaRPr lang="en-US" sz="2800" spc="-10" dirty="0" smtClean="0">
              <a:solidFill>
                <a:srgbClr val="FFFFFF"/>
              </a:solidFill>
              <a:latin typeface="Arial"/>
              <a:cs typeface="Arial"/>
            </a:endParaRPr>
          </a:p>
          <a:p>
            <a:pPr marL="469901" marR="855980" indent="-457200">
              <a:lnSpc>
                <a:spcPct val="101099"/>
              </a:lnSpc>
              <a:buClr>
                <a:srgbClr val="DF773B"/>
              </a:buClr>
              <a:buFont typeface="Wingdings" charset="2"/>
              <a:buChar char="q"/>
              <a:tabLst>
                <a:tab pos="528320" algn="l"/>
              </a:tabLst>
            </a:pPr>
            <a:r>
              <a:rPr lang="en-US" sz="2800" spc="-10" dirty="0">
                <a:solidFill>
                  <a:srgbClr val="FFFFFF"/>
                </a:solidFill>
                <a:latin typeface="Arial"/>
                <a:cs typeface="Arial"/>
              </a:rPr>
              <a:t>(green elements </a:t>
            </a:r>
            <a:r>
              <a:rPr lang="en-US" sz="2800" spc="-10" dirty="0" smtClean="0">
                <a:solidFill>
                  <a:srgbClr val="FFFFFF"/>
                </a:solidFill>
                <a:latin typeface="Arial"/>
                <a:cs typeface="Arial"/>
              </a:rPr>
              <a:t>in cloud ): authentication server</a:t>
            </a:r>
            <a:endParaRPr lang="en-US" sz="2800" spc="-10" dirty="0">
              <a:solidFill>
                <a:srgbClr val="FFFFFF"/>
              </a:solidFill>
              <a:latin typeface="Arial"/>
              <a:cs typeface="Arial"/>
            </a:endParaRPr>
          </a:p>
          <a:p>
            <a:r>
              <a:rPr lang="en-GB" dirty="0" smtClean="0"/>
              <a:t> </a:t>
            </a:r>
            <a:endParaRPr lang="en-GB" dirty="0"/>
          </a:p>
        </p:txBody>
      </p:sp>
      <p:sp>
        <p:nvSpPr>
          <p:cNvPr id="2" name="Rettangolo 1"/>
          <p:cNvSpPr/>
          <p:nvPr/>
        </p:nvSpPr>
        <p:spPr>
          <a:xfrm>
            <a:off x="228600" y="5926398"/>
            <a:ext cx="4572000" cy="634533"/>
          </a:xfrm>
          <a:prstGeom prst="rect">
            <a:avLst/>
          </a:prstGeom>
        </p:spPr>
        <p:txBody>
          <a:bodyPr>
            <a:spAutoFit/>
          </a:bodyPr>
          <a:lstStyle/>
          <a:p>
            <a:pPr marL="12701" marR="855980">
              <a:lnSpc>
                <a:spcPct val="101099"/>
              </a:lnSpc>
              <a:buClr>
                <a:srgbClr val="DF773B"/>
              </a:buClr>
              <a:tabLst>
                <a:tab pos="528320" algn="l"/>
              </a:tabLst>
            </a:pPr>
            <a:r>
              <a:rPr lang="en-US" spc="-10" dirty="0">
                <a:solidFill>
                  <a:srgbClr val="FFFFFF"/>
                </a:solidFill>
                <a:latin typeface="Arial"/>
                <a:cs typeface="Arial"/>
              </a:rPr>
              <a:t>The components and workflow of the registration procedure</a:t>
            </a:r>
          </a:p>
        </p:txBody>
      </p:sp>
      <p:sp>
        <p:nvSpPr>
          <p:cNvPr id="7"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13</a:t>
            </a:fld>
            <a:endParaRPr lang="uk-UA" dirty="0"/>
          </a:p>
        </p:txBody>
      </p:sp>
    </p:spTree>
    <p:extLst>
      <p:ext uri="{BB962C8B-B14F-4D97-AF65-F5344CB8AC3E}">
        <p14:creationId xmlns:p14="http://schemas.microsoft.com/office/powerpoint/2010/main" val="14382710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a:xfrm>
            <a:off x="270154" y="329181"/>
            <a:ext cx="8603691" cy="615553"/>
          </a:xfrm>
        </p:spPr>
        <p:txBody>
          <a:bodyPr/>
          <a:lstStyle/>
          <a:p>
            <a:pPr marL="12700" algn="ctr" rtl="0"/>
            <a:r>
              <a:rPr lang="en-GB" sz="4000" b="1" kern="1200" spc="-20" dirty="0" smtClean="0">
                <a:solidFill>
                  <a:srgbClr val="FF0000"/>
                </a:solidFill>
                <a:ea typeface="+mn-ea"/>
              </a:rPr>
              <a:t>Biometric recognition</a:t>
            </a:r>
            <a:endParaRPr lang="en-GB" sz="4000" b="1" kern="1200" spc="-20" dirty="0">
              <a:solidFill>
                <a:srgbClr val="FF0000"/>
              </a:solidFill>
              <a:ea typeface="+mn-ea"/>
            </a:endParaRPr>
          </a:p>
        </p:txBody>
      </p:sp>
      <p:pic>
        <p:nvPicPr>
          <p:cNvPr id="7" name="image4.png"/>
          <p:cNvPicPr/>
          <p:nvPr/>
        </p:nvPicPr>
        <p:blipFill>
          <a:blip r:embed="rId2"/>
          <a:stretch>
            <a:fillRect/>
          </a:stretch>
        </p:blipFill>
        <p:spPr bwMode="auto">
          <a:xfrm>
            <a:off x="152400" y="1352818"/>
            <a:ext cx="4114800" cy="4862827"/>
          </a:xfrm>
          <a:prstGeom prst="rect">
            <a:avLst/>
          </a:prstGeom>
        </p:spPr>
      </p:pic>
      <p:sp>
        <p:nvSpPr>
          <p:cNvPr id="9" name="Rettangolo 8"/>
          <p:cNvSpPr/>
          <p:nvPr/>
        </p:nvSpPr>
        <p:spPr>
          <a:xfrm>
            <a:off x="838200" y="6324600"/>
            <a:ext cx="2781531" cy="369332"/>
          </a:xfrm>
          <a:prstGeom prst="rect">
            <a:avLst/>
          </a:prstGeom>
        </p:spPr>
        <p:txBody>
          <a:bodyPr wrap="none">
            <a:spAutoFit/>
          </a:bodyPr>
          <a:lstStyle/>
          <a:p>
            <a:r>
              <a:rPr lang="en-US" spc="-10" dirty="0" smtClean="0">
                <a:solidFill>
                  <a:srgbClr val="FFFFFF"/>
                </a:solidFill>
                <a:latin typeface="Arial"/>
                <a:cs typeface="Arial"/>
              </a:rPr>
              <a:t>Authentication </a:t>
            </a:r>
            <a:r>
              <a:rPr lang="en-US" spc="-10" dirty="0">
                <a:solidFill>
                  <a:srgbClr val="FFFFFF"/>
                </a:solidFill>
                <a:latin typeface="Arial"/>
                <a:cs typeface="Arial"/>
              </a:rPr>
              <a:t>procedure.</a:t>
            </a:r>
            <a:endParaRPr lang="en-GB" dirty="0"/>
          </a:p>
        </p:txBody>
      </p:sp>
      <p:sp>
        <p:nvSpPr>
          <p:cNvPr id="8" name="Rettangolo 7"/>
          <p:cNvSpPr/>
          <p:nvPr/>
        </p:nvSpPr>
        <p:spPr>
          <a:xfrm>
            <a:off x="4343400" y="1810019"/>
            <a:ext cx="5715000" cy="4285981"/>
          </a:xfrm>
          <a:prstGeom prst="rect">
            <a:avLst/>
          </a:prstGeom>
        </p:spPr>
        <p:txBody>
          <a:bodyPr wrap="square">
            <a:spAutoFit/>
          </a:bodyPr>
          <a:lstStyle/>
          <a:p>
            <a:pPr marL="469901" marR="855980" indent="-457200">
              <a:lnSpc>
                <a:spcPct val="101099"/>
              </a:lnSpc>
              <a:buClr>
                <a:srgbClr val="DF773B"/>
              </a:buClr>
              <a:buFont typeface="Wingdings" charset="2"/>
              <a:buChar char="q"/>
              <a:tabLst>
                <a:tab pos="528320" algn="l"/>
              </a:tabLst>
            </a:pPr>
            <a:r>
              <a:rPr lang="en-US" sz="2800" spc="-10" dirty="0" smtClean="0">
                <a:solidFill>
                  <a:srgbClr val="FFFFFF"/>
                </a:solidFill>
                <a:latin typeface="Arial"/>
                <a:cs typeface="Arial"/>
              </a:rPr>
              <a:t>(</a:t>
            </a:r>
            <a:r>
              <a:rPr lang="en-US" sz="2800" spc="-10" dirty="0">
                <a:solidFill>
                  <a:srgbClr val="FFFFFF"/>
                </a:solidFill>
                <a:latin typeface="Arial"/>
                <a:cs typeface="Arial"/>
              </a:rPr>
              <a:t>red edge</a:t>
            </a:r>
            <a:r>
              <a:rPr lang="en-US" sz="2800" spc="-10" dirty="0" smtClean="0">
                <a:solidFill>
                  <a:srgbClr val="FFFFFF"/>
                </a:solidFill>
                <a:latin typeface="Arial"/>
                <a:cs typeface="Arial"/>
              </a:rPr>
              <a:t>): </a:t>
            </a:r>
            <a:r>
              <a:rPr lang="en-US" sz="2800" spc="-10" dirty="0">
                <a:solidFill>
                  <a:srgbClr val="FFFFFF"/>
                </a:solidFill>
                <a:latin typeface="Arial"/>
                <a:cs typeface="Arial"/>
              </a:rPr>
              <a:t>Cloud </a:t>
            </a:r>
            <a:r>
              <a:rPr lang="en-US" sz="2800" spc="-10" dirty="0" smtClean="0">
                <a:solidFill>
                  <a:srgbClr val="FFFFFF"/>
                </a:solidFill>
                <a:latin typeface="Arial"/>
                <a:cs typeface="Arial"/>
              </a:rPr>
              <a:t>perimeter </a:t>
            </a:r>
            <a:endParaRPr lang="en-US" sz="2800" spc="-10" dirty="0">
              <a:solidFill>
                <a:srgbClr val="FFFFFF"/>
              </a:solidFill>
              <a:latin typeface="Arial"/>
              <a:cs typeface="Arial"/>
            </a:endParaRPr>
          </a:p>
          <a:p>
            <a:pPr marL="469901" marR="855980" indent="-457200">
              <a:lnSpc>
                <a:spcPct val="101099"/>
              </a:lnSpc>
              <a:buClr>
                <a:srgbClr val="DF773B"/>
              </a:buClr>
              <a:buFont typeface="Wingdings" charset="2"/>
              <a:buChar char="q"/>
              <a:tabLst>
                <a:tab pos="528320" algn="l"/>
              </a:tabLst>
            </a:pPr>
            <a:r>
              <a:rPr lang="en-US" sz="2800" spc="-10" dirty="0">
                <a:solidFill>
                  <a:srgbClr val="FFFFFF"/>
                </a:solidFill>
                <a:latin typeface="Arial"/>
                <a:cs typeface="Arial"/>
              </a:rPr>
              <a:t>(blue elements </a:t>
            </a:r>
            <a:r>
              <a:rPr lang="en-US" sz="2800" spc="-10" dirty="0" smtClean="0">
                <a:solidFill>
                  <a:srgbClr val="FFFFFF"/>
                </a:solidFill>
                <a:latin typeface="Arial"/>
                <a:cs typeface="Arial"/>
              </a:rPr>
              <a:t>): </a:t>
            </a:r>
            <a:r>
              <a:rPr lang="en-US" sz="2800" spc="-10" dirty="0" err="1" smtClean="0">
                <a:solidFill>
                  <a:srgbClr val="FFFFFF"/>
                </a:solidFill>
                <a:latin typeface="Arial"/>
                <a:cs typeface="Arial"/>
              </a:rPr>
              <a:t>Openstack</a:t>
            </a:r>
            <a:r>
              <a:rPr lang="en-US" sz="2800" spc="-10" dirty="0" smtClean="0">
                <a:solidFill>
                  <a:srgbClr val="FFFFFF"/>
                </a:solidFill>
                <a:latin typeface="Arial"/>
                <a:cs typeface="Arial"/>
              </a:rPr>
              <a:t> </a:t>
            </a:r>
            <a:r>
              <a:rPr lang="en-US" sz="2800" spc="-10" dirty="0" err="1">
                <a:solidFill>
                  <a:srgbClr val="FFFFFF"/>
                </a:solidFill>
                <a:latin typeface="Arial"/>
                <a:cs typeface="Arial"/>
              </a:rPr>
              <a:t>intermodules</a:t>
            </a:r>
            <a:r>
              <a:rPr lang="en-US" sz="2800" spc="-10" dirty="0">
                <a:solidFill>
                  <a:srgbClr val="FFFFFF"/>
                </a:solidFill>
                <a:latin typeface="Arial"/>
                <a:cs typeface="Arial"/>
              </a:rPr>
              <a:t> communication</a:t>
            </a:r>
          </a:p>
          <a:p>
            <a:pPr marL="469901" marR="855980" indent="-457200">
              <a:lnSpc>
                <a:spcPct val="101099"/>
              </a:lnSpc>
              <a:buClr>
                <a:srgbClr val="DF773B"/>
              </a:buClr>
              <a:buFont typeface="Wingdings" charset="2"/>
              <a:buChar char="q"/>
              <a:tabLst>
                <a:tab pos="528320" algn="l"/>
              </a:tabLst>
            </a:pPr>
            <a:r>
              <a:rPr lang="en-US" sz="2800" spc="-10" dirty="0" smtClean="0">
                <a:solidFill>
                  <a:srgbClr val="FFFFFF"/>
                </a:solidFill>
                <a:latin typeface="Arial"/>
                <a:cs typeface="Arial"/>
              </a:rPr>
              <a:t>(green elements on </a:t>
            </a:r>
            <a:r>
              <a:rPr lang="en-US" sz="2800" spc="-10" dirty="0">
                <a:solidFill>
                  <a:srgbClr val="FFFFFF"/>
                </a:solidFill>
                <a:latin typeface="Arial"/>
                <a:cs typeface="Arial"/>
              </a:rPr>
              <a:t>the top </a:t>
            </a:r>
            <a:r>
              <a:rPr lang="en-US" sz="2800" spc="-10" dirty="0" smtClean="0">
                <a:solidFill>
                  <a:srgbClr val="FFFFFF"/>
                </a:solidFill>
                <a:latin typeface="Arial"/>
                <a:cs typeface="Arial"/>
              </a:rPr>
              <a:t>): pc </a:t>
            </a:r>
            <a:r>
              <a:rPr lang="en-US" sz="2800" spc="-10" dirty="0">
                <a:solidFill>
                  <a:srgbClr val="FFFFFF"/>
                </a:solidFill>
                <a:latin typeface="Arial"/>
                <a:cs typeface="Arial"/>
              </a:rPr>
              <a:t>client </a:t>
            </a:r>
            <a:endParaRPr lang="en-US" sz="2800" spc="-10" dirty="0" smtClean="0">
              <a:solidFill>
                <a:srgbClr val="FFFFFF"/>
              </a:solidFill>
              <a:latin typeface="Arial"/>
              <a:cs typeface="Arial"/>
            </a:endParaRPr>
          </a:p>
          <a:p>
            <a:pPr marL="469901" marR="855980" indent="-457200">
              <a:lnSpc>
                <a:spcPct val="101099"/>
              </a:lnSpc>
              <a:buClr>
                <a:srgbClr val="DF773B"/>
              </a:buClr>
              <a:buFont typeface="Wingdings" charset="2"/>
              <a:buChar char="q"/>
              <a:tabLst>
                <a:tab pos="528320" algn="l"/>
              </a:tabLst>
            </a:pPr>
            <a:r>
              <a:rPr lang="en-US" sz="2800" spc="-10" dirty="0">
                <a:solidFill>
                  <a:srgbClr val="FFFFFF"/>
                </a:solidFill>
                <a:latin typeface="Arial"/>
                <a:cs typeface="Arial"/>
              </a:rPr>
              <a:t>(green elements </a:t>
            </a:r>
            <a:r>
              <a:rPr lang="en-US" sz="2800" spc="-10" dirty="0" smtClean="0">
                <a:solidFill>
                  <a:srgbClr val="FFFFFF"/>
                </a:solidFill>
                <a:latin typeface="Arial"/>
                <a:cs typeface="Arial"/>
              </a:rPr>
              <a:t>in cloud ): authentication server</a:t>
            </a:r>
            <a:endParaRPr lang="en-US" sz="2800" spc="-10" dirty="0">
              <a:solidFill>
                <a:srgbClr val="FFFFFF"/>
              </a:solidFill>
              <a:latin typeface="Arial"/>
              <a:cs typeface="Arial"/>
            </a:endParaRPr>
          </a:p>
          <a:p>
            <a:r>
              <a:rPr lang="en-GB" dirty="0" smtClean="0"/>
              <a:t> </a:t>
            </a:r>
            <a:endParaRPr lang="en-GB" dirty="0"/>
          </a:p>
        </p:txBody>
      </p:sp>
      <p:sp>
        <p:nvSpPr>
          <p:cNvPr id="6"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14</a:t>
            </a:fld>
            <a:endParaRPr lang="uk-UA" dirty="0"/>
          </a:p>
        </p:txBody>
      </p:sp>
    </p:spTree>
    <p:extLst>
      <p:ext uri="{BB962C8B-B14F-4D97-AF65-F5344CB8AC3E}">
        <p14:creationId xmlns:p14="http://schemas.microsoft.com/office/powerpoint/2010/main" val="32723911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383540" y="1190236"/>
            <a:ext cx="8912860" cy="5657383"/>
          </a:xfrm>
        </p:spPr>
        <p:txBody>
          <a:bodyPr/>
          <a:lstStyle/>
          <a:p>
            <a:pPr marL="469901" marR="855980" indent="-457200" algn="just" rtl="0">
              <a:lnSpc>
                <a:spcPct val="101099"/>
              </a:lnSpc>
              <a:buClr>
                <a:srgbClr val="DF773B"/>
              </a:buClr>
              <a:buFont typeface="Wingdings" charset="2"/>
              <a:buChar char="q"/>
              <a:tabLst>
                <a:tab pos="528320" algn="l"/>
              </a:tabLst>
            </a:pPr>
            <a:r>
              <a:rPr lang="en-US" sz="2800" kern="1200" spc="-10" dirty="0">
                <a:solidFill>
                  <a:srgbClr val="FFFFFF"/>
                </a:solidFill>
              </a:rPr>
              <a:t>The  meaning of the term “node” usually relates to individual  machines running the functions of the cloud</a:t>
            </a:r>
            <a:r>
              <a:rPr lang="en-US" sz="2800" kern="1200" spc="-10" dirty="0" smtClean="0">
                <a:solidFill>
                  <a:srgbClr val="FFFFFF"/>
                </a:solidFill>
              </a:rPr>
              <a:t>.</a:t>
            </a:r>
          </a:p>
          <a:p>
            <a:pPr marL="469901" marR="855980" indent="-457200" algn="just" rtl="0">
              <a:lnSpc>
                <a:spcPct val="101099"/>
              </a:lnSpc>
              <a:buClr>
                <a:srgbClr val="DF773B"/>
              </a:buClr>
              <a:buFont typeface="Wingdings" charset="2"/>
              <a:buChar char="q"/>
              <a:tabLst>
                <a:tab pos="528320" algn="l"/>
              </a:tabLst>
            </a:pPr>
            <a:r>
              <a:rPr lang="en-US" sz="2800" kern="1200" spc="-10" dirty="0" smtClean="0">
                <a:solidFill>
                  <a:srgbClr val="FFFFFF"/>
                </a:solidFill>
              </a:rPr>
              <a:t>In </a:t>
            </a:r>
            <a:r>
              <a:rPr lang="en-US" sz="2800" kern="1200" spc="-10" dirty="0">
                <a:solidFill>
                  <a:srgbClr val="FFFFFF"/>
                </a:solidFill>
              </a:rPr>
              <a:t>some cases a node corresponds to a  physical machine, in other cases it corresponds to an instance of a virtual machine (VM). </a:t>
            </a:r>
            <a:endParaRPr lang="en-US" sz="2800" kern="1200" spc="-10" dirty="0" smtClean="0">
              <a:solidFill>
                <a:srgbClr val="FFFFFF"/>
              </a:solidFill>
            </a:endParaRPr>
          </a:p>
          <a:p>
            <a:pPr marL="469901" marR="855980" indent="-457200" algn="just" rtl="0">
              <a:lnSpc>
                <a:spcPct val="101099"/>
              </a:lnSpc>
              <a:buClr>
                <a:srgbClr val="DF773B"/>
              </a:buClr>
              <a:buFont typeface="Wingdings" charset="2"/>
              <a:buChar char="q"/>
              <a:tabLst>
                <a:tab pos="528320" algn="l"/>
              </a:tabLst>
            </a:pPr>
            <a:r>
              <a:rPr lang="en-US" sz="2800" dirty="0"/>
              <a:t>Virtualization </a:t>
            </a:r>
            <a:r>
              <a:rPr lang="en-US" sz="2800" dirty="0" smtClean="0"/>
              <a:t>guarantees </a:t>
            </a:r>
            <a:r>
              <a:rPr lang="en-US" sz="2800" dirty="0"/>
              <a:t>the required elasticity in resource </a:t>
            </a:r>
            <a:r>
              <a:rPr lang="en-US" sz="2800" dirty="0" smtClean="0"/>
              <a:t>allocation.</a:t>
            </a:r>
          </a:p>
          <a:p>
            <a:pPr marL="469901" marR="855980" indent="-457200" algn="just" rtl="0">
              <a:lnSpc>
                <a:spcPct val="101099"/>
              </a:lnSpc>
              <a:buClr>
                <a:srgbClr val="DF773B"/>
              </a:buClr>
              <a:buFont typeface="Wingdings" charset="2"/>
              <a:buChar char="q"/>
              <a:tabLst>
                <a:tab pos="528320" algn="l"/>
              </a:tabLst>
            </a:pPr>
            <a:r>
              <a:rPr lang="en-US" sz="2800" dirty="0" smtClean="0"/>
              <a:t>Virtualization allows </a:t>
            </a:r>
            <a:r>
              <a:rPr lang="en-US" sz="2800" dirty="0"/>
              <a:t>to run multiple virtual machines on a single physical server and to optimize the available resources. </a:t>
            </a:r>
            <a:endParaRPr lang="en-US" sz="2800" dirty="0" smtClean="0"/>
          </a:p>
          <a:p>
            <a:pPr marL="469901" marR="855980" indent="-457200" algn="just" rtl="0">
              <a:lnSpc>
                <a:spcPct val="101099"/>
              </a:lnSpc>
              <a:buClr>
                <a:srgbClr val="DF773B"/>
              </a:buClr>
              <a:buFont typeface="Wingdings" charset="2"/>
              <a:buChar char="q"/>
              <a:tabLst>
                <a:tab pos="528320" algn="l"/>
              </a:tabLst>
            </a:pPr>
            <a:r>
              <a:rPr lang="en-US" sz="2800" dirty="0" smtClean="0"/>
              <a:t>Possible hypervisors are </a:t>
            </a:r>
            <a:r>
              <a:rPr lang="en-US" sz="2800" dirty="0"/>
              <a:t>VMware, Hyper-V, Xen and KVM</a:t>
            </a:r>
            <a:endParaRPr lang="en-US" sz="2800" kern="1200" spc="-10" dirty="0" smtClean="0">
              <a:solidFill>
                <a:srgbClr val="FFFFFF"/>
              </a:solidFill>
            </a:endParaRPr>
          </a:p>
        </p:txBody>
      </p:sp>
      <p:sp>
        <p:nvSpPr>
          <p:cNvPr id="5" name="Titolo 1"/>
          <p:cNvSpPr txBox="1">
            <a:spLocks/>
          </p:cNvSpPr>
          <p:nvPr/>
        </p:nvSpPr>
        <p:spPr>
          <a:xfrm>
            <a:off x="270154" y="329181"/>
            <a:ext cx="8603691" cy="1231106"/>
          </a:xfrm>
          <a:prstGeom prst="rect">
            <a:avLst/>
          </a:prstGeom>
        </p:spPr>
        <p:txBody>
          <a:bodyPr wrap="square" lIns="0" tIns="0" rIns="0" bIns="0">
            <a:spAutoFit/>
          </a:bodyPr>
          <a:lstStyle>
            <a:lvl1pPr>
              <a:defRPr sz="3600" b="0" i="0">
                <a:solidFill>
                  <a:schemeClr val="bg1"/>
                </a:solidFill>
                <a:latin typeface="Arial"/>
                <a:ea typeface="+mj-ea"/>
                <a:cs typeface="Arial"/>
              </a:defRPr>
            </a:lvl1pPr>
          </a:lstStyle>
          <a:p>
            <a:pPr marL="12700" algn="ctr"/>
            <a:r>
              <a:rPr lang="en-US" sz="4000" b="1" spc="-20" dirty="0" smtClean="0">
                <a:solidFill>
                  <a:srgbClr val="FF0000"/>
                </a:solidFill>
                <a:ea typeface="+mn-ea"/>
              </a:rPr>
              <a:t>Example of Cloud </a:t>
            </a:r>
            <a:r>
              <a:rPr lang="en-US" sz="4000" b="1" spc="-20" dirty="0">
                <a:solidFill>
                  <a:srgbClr val="FF0000"/>
                </a:solidFill>
                <a:ea typeface="+mn-ea"/>
              </a:rPr>
              <a:t>System</a:t>
            </a:r>
            <a:r>
              <a:rPr lang="en-GB" sz="4000" b="1" dirty="0"/>
              <a:t/>
            </a:r>
            <a:br>
              <a:rPr lang="en-GB" sz="4000" b="1" dirty="0"/>
            </a:br>
            <a:endParaRPr lang="en-GB" sz="4000" b="1" kern="1200" spc="-20" dirty="0">
              <a:solidFill>
                <a:srgbClr val="FF0000"/>
              </a:solidFill>
              <a:ea typeface="+mn-ea"/>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15</a:t>
            </a:fld>
            <a:endParaRPr lang="uk-UA" dirty="0"/>
          </a:p>
        </p:txBody>
      </p:sp>
    </p:spTree>
    <p:extLst>
      <p:ext uri="{BB962C8B-B14F-4D97-AF65-F5344CB8AC3E}">
        <p14:creationId xmlns:p14="http://schemas.microsoft.com/office/powerpoint/2010/main" val="24097967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383540" y="1190236"/>
            <a:ext cx="8376919" cy="5657383"/>
          </a:xfrm>
        </p:spPr>
        <p:txBody>
          <a:bodyPr/>
          <a:lstStyle/>
          <a:p>
            <a:pPr marL="469901" marR="855980" indent="-457200" algn="just" rtl="0">
              <a:lnSpc>
                <a:spcPct val="101099"/>
              </a:lnSpc>
              <a:buClr>
                <a:srgbClr val="DF773B"/>
              </a:buClr>
              <a:buFont typeface="Wingdings" charset="2"/>
              <a:buChar char="q"/>
              <a:tabLst>
                <a:tab pos="528320" algn="l"/>
              </a:tabLst>
            </a:pPr>
            <a:r>
              <a:rPr lang="en-US" sz="2800" dirty="0"/>
              <a:t>OpenStack is an open source project that many identify as the first true Cloud Operating System. </a:t>
            </a:r>
          </a:p>
          <a:p>
            <a:pPr marL="469901" marR="855980" indent="-457200" algn="just" rtl="0">
              <a:lnSpc>
                <a:spcPct val="101099"/>
              </a:lnSpc>
              <a:buClr>
                <a:srgbClr val="DF773B"/>
              </a:buClr>
              <a:buFont typeface="Wingdings" charset="2"/>
              <a:buChar char="q"/>
              <a:tabLst>
                <a:tab pos="528320" algn="l"/>
              </a:tabLst>
            </a:pPr>
            <a:r>
              <a:rPr lang="en-US" sz="2800" dirty="0" smtClean="0"/>
              <a:t>OpenStack allows </a:t>
            </a:r>
            <a:r>
              <a:rPr lang="en-US" sz="2800" dirty="0"/>
              <a:t>a prompt and  elastic control of computing resources such as CPUs, storage and networks, and includes features for general system management, process automation and </a:t>
            </a:r>
            <a:r>
              <a:rPr lang="en-US" sz="2800" dirty="0" smtClean="0"/>
              <a:t>security</a:t>
            </a:r>
          </a:p>
          <a:p>
            <a:pPr marL="469901" marR="855980" indent="-457200" algn="just" rtl="0">
              <a:lnSpc>
                <a:spcPct val="101099"/>
              </a:lnSpc>
              <a:buClr>
                <a:srgbClr val="DF773B"/>
              </a:buClr>
              <a:buFont typeface="Wingdings" charset="2"/>
              <a:buChar char="q"/>
              <a:tabLst>
                <a:tab pos="528320" algn="l"/>
              </a:tabLst>
            </a:pPr>
            <a:r>
              <a:rPr lang="en-US" sz="2800" dirty="0"/>
              <a:t>OpenStack consists of several individual sub-components. This modular design improves flexibility because each component may be used alone or in combination with others. </a:t>
            </a:r>
            <a:endParaRPr lang="en-GB" sz="2800" kern="1200" spc="-10" dirty="0">
              <a:solidFill>
                <a:srgbClr val="FFFFFF"/>
              </a:solidFill>
            </a:endParaRPr>
          </a:p>
        </p:txBody>
      </p:sp>
      <p:sp>
        <p:nvSpPr>
          <p:cNvPr id="5" name="Titolo 1"/>
          <p:cNvSpPr txBox="1">
            <a:spLocks/>
          </p:cNvSpPr>
          <p:nvPr/>
        </p:nvSpPr>
        <p:spPr>
          <a:xfrm>
            <a:off x="270154" y="329181"/>
            <a:ext cx="8603691" cy="1231106"/>
          </a:xfrm>
          <a:prstGeom prst="rect">
            <a:avLst/>
          </a:prstGeom>
        </p:spPr>
        <p:txBody>
          <a:bodyPr wrap="square" lIns="0" tIns="0" rIns="0" bIns="0">
            <a:spAutoFit/>
          </a:bodyPr>
          <a:lstStyle>
            <a:lvl1pPr>
              <a:defRPr sz="3600" b="0" i="0">
                <a:solidFill>
                  <a:schemeClr val="bg1"/>
                </a:solidFill>
                <a:latin typeface="Arial"/>
                <a:ea typeface="+mj-ea"/>
                <a:cs typeface="Arial"/>
              </a:defRPr>
            </a:lvl1pPr>
          </a:lstStyle>
          <a:p>
            <a:pPr marL="12700" algn="ctr"/>
            <a:r>
              <a:rPr lang="en-US" sz="4000" b="1" spc="-20" dirty="0" smtClean="0">
                <a:solidFill>
                  <a:srgbClr val="FF0000"/>
                </a:solidFill>
                <a:ea typeface="+mn-ea"/>
              </a:rPr>
              <a:t>Example of Cloud </a:t>
            </a:r>
            <a:r>
              <a:rPr lang="en-US" sz="4000" b="1" spc="-20" dirty="0">
                <a:solidFill>
                  <a:srgbClr val="FF0000"/>
                </a:solidFill>
                <a:ea typeface="+mn-ea"/>
              </a:rPr>
              <a:t>System</a:t>
            </a:r>
            <a:r>
              <a:rPr lang="en-GB" sz="4000" b="1" dirty="0"/>
              <a:t/>
            </a:r>
            <a:br>
              <a:rPr lang="en-GB" sz="4000" b="1" dirty="0"/>
            </a:br>
            <a:endParaRPr lang="en-GB" sz="4000" b="1" kern="1200" spc="-20" dirty="0">
              <a:solidFill>
                <a:srgbClr val="FF0000"/>
              </a:solidFill>
              <a:ea typeface="+mn-ea"/>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16</a:t>
            </a:fld>
            <a:endParaRPr lang="uk-UA" dirty="0"/>
          </a:p>
        </p:txBody>
      </p:sp>
    </p:spTree>
    <p:extLst>
      <p:ext uri="{BB962C8B-B14F-4D97-AF65-F5344CB8AC3E}">
        <p14:creationId xmlns:p14="http://schemas.microsoft.com/office/powerpoint/2010/main" val="27702192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383540" y="1190236"/>
            <a:ext cx="8989060" cy="6092565"/>
          </a:xfrm>
        </p:spPr>
        <p:txBody>
          <a:bodyPr/>
          <a:lstStyle/>
          <a:p>
            <a:pPr marL="469901" marR="855980" indent="-457200" algn="just" rtl="0">
              <a:lnSpc>
                <a:spcPct val="101099"/>
              </a:lnSpc>
              <a:buClr>
                <a:srgbClr val="DF773B"/>
              </a:buClr>
              <a:buFont typeface="Wingdings" charset="2"/>
              <a:buChar char="q"/>
              <a:tabLst>
                <a:tab pos="528320" algn="l"/>
              </a:tabLst>
            </a:pPr>
            <a:r>
              <a:rPr lang="en-US" sz="2800" u="sng" dirty="0" smtClean="0"/>
              <a:t>Neutron</a:t>
            </a:r>
            <a:r>
              <a:rPr lang="en-US" sz="2800" dirty="0" smtClean="0"/>
              <a:t>: allows to manage the network connectivity and to address the VMs in  cloud. </a:t>
            </a:r>
            <a:r>
              <a:rPr lang="en-US" sz="2800" dirty="0"/>
              <a:t>It includes some features of type "networking as a service" </a:t>
            </a:r>
            <a:endParaRPr lang="en-US" sz="2800" dirty="0" smtClean="0"/>
          </a:p>
          <a:p>
            <a:pPr marL="469901" marR="855980" lvl="0" indent="-457200" algn="just" rtl="0">
              <a:lnSpc>
                <a:spcPct val="101099"/>
              </a:lnSpc>
              <a:buClr>
                <a:srgbClr val="DF773B"/>
              </a:buClr>
              <a:buFont typeface="Wingdings" charset="2"/>
              <a:buChar char="q"/>
              <a:tabLst>
                <a:tab pos="528320" algn="l"/>
              </a:tabLst>
            </a:pPr>
            <a:r>
              <a:rPr lang="en-US" sz="2800" u="sng" dirty="0" smtClean="0"/>
              <a:t>Swift</a:t>
            </a:r>
            <a:r>
              <a:rPr lang="en-US" sz="2800" dirty="0" smtClean="0"/>
              <a:t>: accommodates data of users of the platform or VMs.</a:t>
            </a:r>
            <a:r>
              <a:rPr lang="en-US" sz="2800" dirty="0"/>
              <a:t> It allows  to manage the policies of replication and consistency ensuring the integrity, safety and protection of distributed data in the cloud.</a:t>
            </a:r>
            <a:endParaRPr lang="en-GB" sz="2800" dirty="0"/>
          </a:p>
          <a:p>
            <a:pPr marL="469901" marR="855980" indent="-457200" algn="just" rtl="0">
              <a:lnSpc>
                <a:spcPct val="101099"/>
              </a:lnSpc>
              <a:buClr>
                <a:srgbClr val="DF773B"/>
              </a:buClr>
              <a:buFont typeface="Wingdings" charset="2"/>
              <a:buChar char="q"/>
              <a:tabLst>
                <a:tab pos="528320" algn="l"/>
              </a:tabLst>
            </a:pPr>
            <a:r>
              <a:rPr lang="en-US" sz="2800" u="sng" dirty="0" smtClean="0"/>
              <a:t>Keystone:</a:t>
            </a:r>
            <a:r>
              <a:rPr lang="en-US" sz="2800" dirty="0" smtClean="0"/>
              <a:t> manages all security policies, privileges, and authorization for user access.</a:t>
            </a:r>
            <a:r>
              <a:rPr lang="en-US" sz="2800" dirty="0"/>
              <a:t> It provides API client authentication, service discovery, </a:t>
            </a:r>
            <a:r>
              <a:rPr lang="en-US" sz="2800" dirty="0" smtClean="0"/>
              <a:t>distributed </a:t>
            </a:r>
            <a:r>
              <a:rPr lang="en-US" sz="2800" dirty="0"/>
              <a:t>multi-tenant authorization.</a:t>
            </a:r>
            <a:endParaRPr lang="en-US" sz="2800" dirty="0" smtClean="0"/>
          </a:p>
          <a:p>
            <a:pPr marL="469901" marR="855980" indent="-457200" algn="just" rtl="0">
              <a:lnSpc>
                <a:spcPct val="101099"/>
              </a:lnSpc>
              <a:buClr>
                <a:srgbClr val="DF773B"/>
              </a:buClr>
              <a:buFont typeface="Wingdings" charset="2"/>
              <a:buChar char="q"/>
              <a:tabLst>
                <a:tab pos="528320" algn="l"/>
              </a:tabLst>
            </a:pPr>
            <a:endParaRPr lang="en-GB" sz="2800" kern="1200" spc="-10" dirty="0">
              <a:solidFill>
                <a:srgbClr val="FFFFFF"/>
              </a:solidFill>
            </a:endParaRPr>
          </a:p>
        </p:txBody>
      </p:sp>
      <p:sp>
        <p:nvSpPr>
          <p:cNvPr id="5" name="Titolo 1"/>
          <p:cNvSpPr txBox="1">
            <a:spLocks/>
          </p:cNvSpPr>
          <p:nvPr/>
        </p:nvSpPr>
        <p:spPr>
          <a:xfrm>
            <a:off x="270154" y="329181"/>
            <a:ext cx="8603691" cy="1231106"/>
          </a:xfrm>
          <a:prstGeom prst="rect">
            <a:avLst/>
          </a:prstGeom>
        </p:spPr>
        <p:txBody>
          <a:bodyPr wrap="square" lIns="0" tIns="0" rIns="0" bIns="0">
            <a:spAutoFit/>
          </a:bodyPr>
          <a:lstStyle>
            <a:lvl1pPr>
              <a:defRPr sz="3600" b="0" i="0">
                <a:solidFill>
                  <a:schemeClr val="bg1"/>
                </a:solidFill>
                <a:latin typeface="Arial"/>
                <a:ea typeface="+mj-ea"/>
                <a:cs typeface="Arial"/>
              </a:defRPr>
            </a:lvl1pPr>
          </a:lstStyle>
          <a:p>
            <a:pPr marL="12700" algn="ctr"/>
            <a:r>
              <a:rPr lang="en-US" sz="4000" b="1" spc="-20" dirty="0" smtClean="0">
                <a:solidFill>
                  <a:srgbClr val="FF0000"/>
                </a:solidFill>
                <a:ea typeface="+mn-ea"/>
              </a:rPr>
              <a:t>Open stack main modules</a:t>
            </a:r>
            <a:r>
              <a:rPr lang="en-GB" sz="4000" b="1" dirty="0"/>
              <a:t/>
            </a:r>
            <a:br>
              <a:rPr lang="en-GB" sz="4000" b="1" dirty="0"/>
            </a:br>
            <a:endParaRPr lang="en-GB" sz="4000" b="1" kern="1200" spc="-20" dirty="0">
              <a:solidFill>
                <a:srgbClr val="FF0000"/>
              </a:solidFill>
              <a:ea typeface="+mn-ea"/>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17</a:t>
            </a:fld>
            <a:endParaRPr lang="uk-UA" dirty="0"/>
          </a:p>
        </p:txBody>
      </p:sp>
    </p:spTree>
    <p:extLst>
      <p:ext uri="{BB962C8B-B14F-4D97-AF65-F5344CB8AC3E}">
        <p14:creationId xmlns:p14="http://schemas.microsoft.com/office/powerpoint/2010/main" val="22576725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383540" y="1190236"/>
            <a:ext cx="8989060" cy="6527749"/>
          </a:xfrm>
        </p:spPr>
        <p:txBody>
          <a:bodyPr/>
          <a:lstStyle/>
          <a:p>
            <a:pPr marL="469901" marR="855980" lvl="0" indent="-457200" algn="just" rtl="0">
              <a:lnSpc>
                <a:spcPct val="101099"/>
              </a:lnSpc>
              <a:buClr>
                <a:srgbClr val="DF773B"/>
              </a:buClr>
              <a:buFont typeface="Wingdings" charset="2"/>
              <a:buChar char="q"/>
              <a:tabLst>
                <a:tab pos="528320" algn="l"/>
              </a:tabLst>
            </a:pPr>
            <a:r>
              <a:rPr lang="en-US" sz="2800" u="sng" dirty="0" smtClean="0"/>
              <a:t>Nova</a:t>
            </a:r>
            <a:r>
              <a:rPr lang="en-US" sz="2800" dirty="0" smtClean="0"/>
              <a:t>: designed </a:t>
            </a:r>
            <a:r>
              <a:rPr lang="en-US" sz="2800" dirty="0"/>
              <a:t>to provide power massively scalable, on demand, self-service </a:t>
            </a:r>
            <a:r>
              <a:rPr lang="en-US" sz="2800" dirty="0" smtClean="0"/>
              <a:t>resources. </a:t>
            </a:r>
            <a:r>
              <a:rPr lang="en-US" sz="2800" dirty="0"/>
              <a:t>It is developed to manage and automate computer resources, and can works with several virtualization technologies</a:t>
            </a:r>
            <a:r>
              <a:rPr lang="en-US" sz="2800" dirty="0" smtClean="0"/>
              <a:t>.</a:t>
            </a:r>
          </a:p>
          <a:p>
            <a:pPr marL="469901" marR="855980" indent="-457200" algn="just" rtl="0">
              <a:lnSpc>
                <a:spcPct val="101099"/>
              </a:lnSpc>
              <a:buClr>
                <a:srgbClr val="DF773B"/>
              </a:buClr>
              <a:buFont typeface="Wingdings" charset="2"/>
              <a:buChar char="q"/>
              <a:tabLst>
                <a:tab pos="528320" algn="l"/>
              </a:tabLst>
            </a:pPr>
            <a:r>
              <a:rPr lang="en-US" sz="2800" u="sng" dirty="0"/>
              <a:t>Horizon:</a:t>
            </a:r>
            <a:r>
              <a:rPr lang="en-US" sz="2800" dirty="0"/>
              <a:t> web graphical interface platform </a:t>
            </a:r>
            <a:endParaRPr lang="en-US" sz="2800" dirty="0" smtClean="0"/>
          </a:p>
          <a:p>
            <a:pPr marL="12701" marR="855980" algn="just" rtl="0">
              <a:lnSpc>
                <a:spcPct val="101099"/>
              </a:lnSpc>
              <a:buClr>
                <a:srgbClr val="DF773B"/>
              </a:buClr>
              <a:tabLst>
                <a:tab pos="528320" algn="l"/>
              </a:tabLst>
            </a:pPr>
            <a:endParaRPr lang="en-US" sz="2800" dirty="0"/>
          </a:p>
          <a:p>
            <a:pPr marL="12701" marR="855980" lvl="0" algn="just" rtl="0">
              <a:lnSpc>
                <a:spcPct val="101099"/>
              </a:lnSpc>
              <a:buClr>
                <a:srgbClr val="DF773B"/>
              </a:buClr>
              <a:tabLst>
                <a:tab pos="528320" algn="l"/>
              </a:tabLst>
            </a:pPr>
            <a:r>
              <a:rPr lang="en-GB" sz="2800" dirty="0" smtClean="0"/>
              <a:t>And also :</a:t>
            </a:r>
          </a:p>
          <a:p>
            <a:pPr marL="12701" marR="855980" lvl="0" algn="just" rtl="0">
              <a:lnSpc>
                <a:spcPct val="101099"/>
              </a:lnSpc>
              <a:buClr>
                <a:srgbClr val="DF773B"/>
              </a:buClr>
              <a:tabLst>
                <a:tab pos="528320" algn="l"/>
              </a:tabLst>
            </a:pPr>
            <a:endParaRPr lang="en-GB" sz="2800" dirty="0"/>
          </a:p>
          <a:p>
            <a:pPr marL="469901" marR="855980" indent="-457200" algn="just" rtl="0">
              <a:lnSpc>
                <a:spcPct val="101099"/>
              </a:lnSpc>
              <a:buClr>
                <a:srgbClr val="DF773B"/>
              </a:buClr>
              <a:buFont typeface="Wingdings" charset="2"/>
              <a:buChar char="q"/>
              <a:tabLst>
                <a:tab pos="528320" algn="l"/>
              </a:tabLst>
            </a:pPr>
            <a:r>
              <a:rPr lang="en-US" sz="2800" u="sng" dirty="0" smtClean="0"/>
              <a:t>Glance</a:t>
            </a:r>
            <a:r>
              <a:rPr lang="en-US" sz="2800" dirty="0" smtClean="0"/>
              <a:t>: Virtual </a:t>
            </a:r>
            <a:r>
              <a:rPr lang="en-US" sz="2800" dirty="0"/>
              <a:t>Machine Image </a:t>
            </a:r>
            <a:r>
              <a:rPr lang="en-US" sz="2800" dirty="0" smtClean="0"/>
              <a:t>Repository</a:t>
            </a:r>
          </a:p>
          <a:p>
            <a:pPr marL="469901" marR="855980" indent="-457200" algn="just" rtl="0">
              <a:lnSpc>
                <a:spcPct val="101099"/>
              </a:lnSpc>
              <a:buClr>
                <a:srgbClr val="DF773B"/>
              </a:buClr>
              <a:buFont typeface="Wingdings" charset="2"/>
              <a:buChar char="q"/>
              <a:tabLst>
                <a:tab pos="528320" algn="l"/>
              </a:tabLst>
            </a:pPr>
            <a:r>
              <a:rPr lang="en-US" sz="2800" u="sng" dirty="0" smtClean="0"/>
              <a:t>Cinder</a:t>
            </a:r>
            <a:r>
              <a:rPr lang="en-US" sz="2800" dirty="0" smtClean="0"/>
              <a:t>: provides </a:t>
            </a:r>
            <a:r>
              <a:rPr lang="en-US" sz="2800" dirty="0"/>
              <a:t>storage that can be used by Nova to serve the </a:t>
            </a:r>
            <a:r>
              <a:rPr lang="en-US" sz="2800" dirty="0" smtClean="0"/>
              <a:t>VMs.</a:t>
            </a:r>
            <a:r>
              <a:rPr lang="en-US" sz="2800" dirty="0"/>
              <a:t> </a:t>
            </a:r>
            <a:endParaRPr lang="en-US" sz="2800" dirty="0" smtClean="0"/>
          </a:p>
          <a:p>
            <a:pPr marL="469901" marR="855980" indent="-457200" algn="just" rtl="0">
              <a:lnSpc>
                <a:spcPct val="101099"/>
              </a:lnSpc>
              <a:buClr>
                <a:srgbClr val="DF773B"/>
              </a:buClr>
              <a:buFont typeface="Wingdings" charset="2"/>
              <a:buChar char="q"/>
              <a:tabLst>
                <a:tab pos="528320" algn="l"/>
              </a:tabLst>
            </a:pPr>
            <a:r>
              <a:rPr lang="en-US" sz="2800" dirty="0" smtClean="0"/>
              <a:t>Heat  </a:t>
            </a:r>
            <a:r>
              <a:rPr lang="en-US" sz="2800" dirty="0"/>
              <a:t>is the native </a:t>
            </a:r>
            <a:r>
              <a:rPr lang="en-US" sz="2800" dirty="0" smtClean="0"/>
              <a:t>orchestration/automation</a:t>
            </a:r>
          </a:p>
          <a:p>
            <a:pPr marL="469901" marR="855980" indent="-457200" algn="just" rtl="0">
              <a:lnSpc>
                <a:spcPct val="101099"/>
              </a:lnSpc>
              <a:buClr>
                <a:srgbClr val="DF773B"/>
              </a:buClr>
              <a:buFont typeface="Wingdings" charset="2"/>
              <a:buChar char="q"/>
              <a:tabLst>
                <a:tab pos="528320" algn="l"/>
              </a:tabLst>
            </a:pPr>
            <a:endParaRPr lang="en-US" sz="2800" dirty="0" smtClean="0"/>
          </a:p>
          <a:p>
            <a:pPr marL="469901" marR="855980" indent="-457200" algn="just" rtl="0">
              <a:lnSpc>
                <a:spcPct val="101099"/>
              </a:lnSpc>
              <a:buClr>
                <a:srgbClr val="DF773B"/>
              </a:buClr>
              <a:buFont typeface="Wingdings" charset="2"/>
              <a:buChar char="q"/>
              <a:tabLst>
                <a:tab pos="528320" algn="l"/>
              </a:tabLst>
            </a:pPr>
            <a:endParaRPr lang="en-GB" sz="2800" kern="1200" spc="-10" dirty="0">
              <a:solidFill>
                <a:srgbClr val="FFFFFF"/>
              </a:solidFill>
            </a:endParaRPr>
          </a:p>
        </p:txBody>
      </p:sp>
      <p:sp>
        <p:nvSpPr>
          <p:cNvPr id="5" name="Titolo 1"/>
          <p:cNvSpPr txBox="1">
            <a:spLocks/>
          </p:cNvSpPr>
          <p:nvPr/>
        </p:nvSpPr>
        <p:spPr>
          <a:xfrm>
            <a:off x="270154" y="329181"/>
            <a:ext cx="8603691" cy="1231106"/>
          </a:xfrm>
          <a:prstGeom prst="rect">
            <a:avLst/>
          </a:prstGeom>
        </p:spPr>
        <p:txBody>
          <a:bodyPr wrap="square" lIns="0" tIns="0" rIns="0" bIns="0">
            <a:spAutoFit/>
          </a:bodyPr>
          <a:lstStyle>
            <a:lvl1pPr>
              <a:defRPr sz="3600" b="0" i="0">
                <a:solidFill>
                  <a:schemeClr val="bg1"/>
                </a:solidFill>
                <a:latin typeface="Arial"/>
                <a:ea typeface="+mj-ea"/>
                <a:cs typeface="Arial"/>
              </a:defRPr>
            </a:lvl1pPr>
          </a:lstStyle>
          <a:p>
            <a:pPr marL="12700" algn="ctr"/>
            <a:r>
              <a:rPr lang="en-US" sz="4000" b="1" spc="-20" dirty="0" smtClean="0">
                <a:solidFill>
                  <a:srgbClr val="FF0000"/>
                </a:solidFill>
                <a:ea typeface="+mn-ea"/>
              </a:rPr>
              <a:t>Open stack main modules</a:t>
            </a:r>
            <a:r>
              <a:rPr lang="en-GB" sz="4000" b="1" dirty="0"/>
              <a:t/>
            </a:r>
            <a:br>
              <a:rPr lang="en-GB" sz="4000" b="1" dirty="0"/>
            </a:br>
            <a:endParaRPr lang="en-GB" sz="4000" b="1" kern="1200" spc="-20" dirty="0">
              <a:solidFill>
                <a:srgbClr val="FF0000"/>
              </a:solidFill>
              <a:ea typeface="+mn-ea"/>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18</a:t>
            </a:fld>
            <a:endParaRPr lang="uk-UA" dirty="0"/>
          </a:p>
        </p:txBody>
      </p:sp>
    </p:spTree>
    <p:extLst>
      <p:ext uri="{BB962C8B-B14F-4D97-AF65-F5344CB8AC3E}">
        <p14:creationId xmlns:p14="http://schemas.microsoft.com/office/powerpoint/2010/main" val="26801151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914400" y="1295400"/>
            <a:ext cx="7315200" cy="51816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 name="Titolo 1"/>
          <p:cNvSpPr>
            <a:spLocks noGrp="1"/>
          </p:cNvSpPr>
          <p:nvPr>
            <p:ph type="title"/>
          </p:nvPr>
        </p:nvSpPr>
        <p:spPr>
          <a:xfrm>
            <a:off x="270154" y="329181"/>
            <a:ext cx="8603691" cy="553998"/>
          </a:xfrm>
        </p:spPr>
        <p:txBody>
          <a:bodyPr/>
          <a:lstStyle/>
          <a:p>
            <a:pPr algn="ctr"/>
            <a:r>
              <a:rPr lang="en-US" b="1" spc="-20" dirty="0">
                <a:solidFill>
                  <a:srgbClr val="FF0000"/>
                </a:solidFill>
              </a:rPr>
              <a:t>Open stack main modules</a:t>
            </a:r>
            <a:endParaRPr lang="en-GB" dirty="0"/>
          </a:p>
        </p:txBody>
      </p:sp>
      <p:pic>
        <p:nvPicPr>
          <p:cNvPr id="5" name="image1.png"/>
          <p:cNvPicPr/>
          <p:nvPr/>
        </p:nvPicPr>
        <p:blipFill>
          <a:blip r:embed="rId2"/>
          <a:stretch>
            <a:fillRect/>
          </a:stretch>
        </p:blipFill>
        <p:spPr bwMode="auto">
          <a:xfrm>
            <a:off x="1524000" y="1600200"/>
            <a:ext cx="6161087" cy="4572000"/>
          </a:xfrm>
          <a:prstGeom prst="rect">
            <a:avLst/>
          </a:prstGeom>
        </p:spPr>
      </p:pic>
      <p:sp>
        <p:nvSpPr>
          <p:cNvPr id="6"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19</a:t>
            </a:fld>
            <a:endParaRPr lang="uk-UA" dirty="0"/>
          </a:p>
        </p:txBody>
      </p:sp>
    </p:spTree>
    <p:extLst>
      <p:ext uri="{BB962C8B-B14F-4D97-AF65-F5344CB8AC3E}">
        <p14:creationId xmlns:p14="http://schemas.microsoft.com/office/powerpoint/2010/main" val="753824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3" y="1554906"/>
            <a:ext cx="8228330" cy="3447098"/>
          </a:xfrm>
          <a:prstGeom prst="rect">
            <a:avLst/>
          </a:prstGeom>
        </p:spPr>
        <p:txBody>
          <a:bodyPr vert="horz" wrap="square" lIns="0" tIns="0" rIns="0" bIns="0" rtlCol="0">
            <a:spAutoFit/>
          </a:bodyPr>
          <a:lstStyle/>
          <a:p>
            <a:pPr marL="12701" marR="855980">
              <a:buClr>
                <a:srgbClr val="DF773B"/>
              </a:buClr>
              <a:tabLst>
                <a:tab pos="528320" algn="l"/>
              </a:tabLst>
            </a:pPr>
            <a:r>
              <a:rPr lang="en-GB" sz="2800" spc="-10" dirty="0" smtClean="0">
                <a:solidFill>
                  <a:srgbClr val="FFFFFF"/>
                </a:solidFill>
                <a:latin typeface="Arial"/>
                <a:cs typeface="Arial"/>
              </a:rPr>
              <a:t>We </a:t>
            </a:r>
            <a:r>
              <a:rPr lang="en-GB" sz="2800" spc="-10" dirty="0">
                <a:solidFill>
                  <a:srgbClr val="FFFFFF"/>
                </a:solidFill>
                <a:latin typeface="Arial"/>
                <a:cs typeface="Arial"/>
              </a:rPr>
              <a:t>have a massive use of online storage and personal applications in cloud.</a:t>
            </a:r>
          </a:p>
          <a:p>
            <a:pPr marL="469901" marR="855980" indent="-457200">
              <a:buClr>
                <a:srgbClr val="DF773B"/>
              </a:buClr>
              <a:buFont typeface="Wingdings" charset="2"/>
              <a:buChar char="q"/>
              <a:tabLst>
                <a:tab pos="528320" algn="l"/>
              </a:tabLst>
            </a:pPr>
            <a:endParaRPr lang="en-GB" sz="2800" spc="-10" dirty="0">
              <a:solidFill>
                <a:srgbClr val="FFFFFF"/>
              </a:solidFill>
              <a:latin typeface="Arial"/>
              <a:cs typeface="Arial"/>
            </a:endParaRPr>
          </a:p>
          <a:p>
            <a:pPr marL="12701" marR="855980">
              <a:buClr>
                <a:srgbClr val="DF773B"/>
              </a:buClr>
              <a:tabLst>
                <a:tab pos="528320" algn="l"/>
              </a:tabLst>
            </a:pPr>
            <a:r>
              <a:rPr lang="en-GB" sz="2800" spc="-10" dirty="0">
                <a:solidFill>
                  <a:srgbClr val="FFFFFF"/>
                </a:solidFill>
                <a:latin typeface="Arial"/>
                <a:cs typeface="Arial"/>
              </a:rPr>
              <a:t>Two important questions need a solution:</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the authentication of logical users accessing the </a:t>
            </a:r>
            <a:r>
              <a:rPr lang="en-US" sz="2800" spc="-10" dirty="0" smtClean="0">
                <a:solidFill>
                  <a:srgbClr val="FFFFFF"/>
                </a:solidFill>
                <a:latin typeface="Arial"/>
                <a:cs typeface="Arial"/>
              </a:rPr>
              <a:t>cloud</a:t>
            </a:r>
          </a:p>
          <a:p>
            <a:pPr marL="469901" marR="855980" indent="-457200">
              <a:buClr>
                <a:srgbClr val="DF773B"/>
              </a:buClr>
              <a:buFont typeface="Wingdings" charset="2"/>
              <a:buChar char="q"/>
              <a:tabLst>
                <a:tab pos="528320" algn="l"/>
              </a:tabLst>
            </a:pPr>
            <a:r>
              <a:rPr lang="en-US" sz="2800" spc="-10" dirty="0">
                <a:solidFill>
                  <a:srgbClr val="FFFFFF"/>
                </a:solidFill>
                <a:latin typeface="Arial"/>
                <a:cs typeface="Arial"/>
              </a:rPr>
              <a:t>the  security of data stored on public cloud servers</a:t>
            </a:r>
            <a:endParaRPr sz="2800" spc="-10" dirty="0">
              <a:solidFill>
                <a:srgbClr val="FFFFFF"/>
              </a:solidFill>
              <a:latin typeface="Arial"/>
              <a:cs typeface="Arial"/>
            </a:endParaRP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Introduction</a:t>
            </a:r>
            <a:endParaRPr sz="4000" b="1" dirty="0">
              <a:solidFill>
                <a:srgbClr val="FF0000"/>
              </a:solidFill>
              <a:latin typeface="Arial"/>
              <a:cs typeface="Arial"/>
            </a:endParaRPr>
          </a:p>
        </p:txBody>
      </p:sp>
      <p:sp>
        <p:nvSpPr>
          <p:cNvPr id="5"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2</a:t>
            </a:fld>
            <a:endParaRPr lang="uk-U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79512" y="1219200"/>
            <a:ext cx="8784976" cy="6053196"/>
          </a:xfrm>
          <a:prstGeom prst="rect">
            <a:avLst/>
          </a:prstGeom>
          <a:noFill/>
        </p:spPr>
        <p:txBody>
          <a:bodyPr wrap="square" rtlCol="0">
            <a:spAutoFit/>
          </a:bodyPr>
          <a:lstStyle/>
          <a:p>
            <a:pPr marL="469901" marR="855980" indent="-457200">
              <a:lnSpc>
                <a:spcPct val="101099"/>
              </a:lnSpc>
              <a:buClr>
                <a:srgbClr val="DF773B"/>
              </a:buClr>
              <a:buFont typeface="Wingdings" charset="2"/>
              <a:buChar char="q"/>
              <a:tabLst>
                <a:tab pos="528320" algn="l"/>
              </a:tabLst>
            </a:pPr>
            <a:r>
              <a:rPr lang="en-GB" sz="2800" spc="-10" dirty="0" smtClean="0">
                <a:solidFill>
                  <a:srgbClr val="FFFFFF"/>
                </a:solidFill>
                <a:latin typeface="Arial"/>
                <a:cs typeface="Arial"/>
              </a:rPr>
              <a:t>The </a:t>
            </a:r>
            <a:r>
              <a:rPr lang="en-GB" sz="2800" spc="-10" dirty="0">
                <a:solidFill>
                  <a:srgbClr val="FFFFFF"/>
                </a:solidFill>
                <a:latin typeface="Arial"/>
                <a:cs typeface="Arial"/>
              </a:rPr>
              <a:t>solution, to guarantee the security of data residing on distributed cloud infrastructure, is the use of systems for the fragmentation and distribution of data, in order to disperse them on all machines connected to the cloud. </a:t>
            </a:r>
            <a:endParaRPr lang="en-GB" sz="2800" spc="-10" dirty="0" smtClean="0">
              <a:solidFill>
                <a:srgbClr val="FFFFFF"/>
              </a:solidFill>
              <a:latin typeface="Arial"/>
              <a:cs typeface="Arial"/>
            </a:endParaRPr>
          </a:p>
          <a:p>
            <a:pPr marL="469901" marR="855980" indent="-457200">
              <a:lnSpc>
                <a:spcPct val="101099"/>
              </a:lnSpc>
              <a:buClr>
                <a:srgbClr val="DF773B"/>
              </a:buClr>
              <a:buFont typeface="Wingdings" charset="2"/>
              <a:buChar char="q"/>
              <a:tabLst>
                <a:tab pos="528320" algn="l"/>
              </a:tabLst>
            </a:pPr>
            <a:endParaRPr lang="en-GB" sz="2800" spc="-10" dirty="0" smtClean="0">
              <a:solidFill>
                <a:srgbClr val="FFFFFF"/>
              </a:solidFill>
              <a:latin typeface="Arial"/>
              <a:cs typeface="Arial"/>
            </a:endParaRPr>
          </a:p>
          <a:p>
            <a:pPr marL="469901" marR="855980" indent="-457200">
              <a:lnSpc>
                <a:spcPct val="101099"/>
              </a:lnSpc>
              <a:buClr>
                <a:srgbClr val="DF773B"/>
              </a:buClr>
              <a:buFont typeface="Wingdings" charset="2"/>
              <a:buChar char="q"/>
              <a:tabLst>
                <a:tab pos="528320" algn="l"/>
              </a:tabLst>
            </a:pPr>
            <a:r>
              <a:rPr lang="en-GB" sz="2800" spc="-10" dirty="0" smtClean="0">
                <a:solidFill>
                  <a:srgbClr val="FFFFFF"/>
                </a:solidFill>
                <a:latin typeface="Arial"/>
                <a:cs typeface="Arial"/>
              </a:rPr>
              <a:t>In </a:t>
            </a:r>
            <a:r>
              <a:rPr lang="en-GB" sz="2800" spc="-10" dirty="0">
                <a:solidFill>
                  <a:srgbClr val="FFFFFF"/>
                </a:solidFill>
                <a:latin typeface="Arial"/>
                <a:cs typeface="Arial"/>
              </a:rPr>
              <a:t>this way the recovery and the use of the data is very complex for an unauthorized user. </a:t>
            </a:r>
            <a:endParaRPr lang="en-GB" sz="2800" spc="-10" dirty="0" smtClean="0">
              <a:solidFill>
                <a:srgbClr val="FFFFFF"/>
              </a:solidFill>
              <a:latin typeface="Arial"/>
              <a:cs typeface="Arial"/>
            </a:endParaRPr>
          </a:p>
          <a:p>
            <a:pPr marL="469901" marR="855980" indent="-457200">
              <a:lnSpc>
                <a:spcPct val="101099"/>
              </a:lnSpc>
              <a:buClr>
                <a:srgbClr val="DF773B"/>
              </a:buClr>
              <a:buFont typeface="Wingdings" charset="2"/>
              <a:buChar char="q"/>
              <a:tabLst>
                <a:tab pos="528320" algn="l"/>
              </a:tabLst>
            </a:pPr>
            <a:endParaRPr lang="en-GB" sz="2800" spc="-10" dirty="0">
              <a:solidFill>
                <a:srgbClr val="FFFFFF"/>
              </a:solidFill>
              <a:latin typeface="Arial"/>
              <a:cs typeface="Arial"/>
            </a:endParaRPr>
          </a:p>
          <a:p>
            <a:pPr marL="469901" marR="855980" indent="-457200">
              <a:lnSpc>
                <a:spcPct val="101099"/>
              </a:lnSpc>
              <a:buClr>
                <a:srgbClr val="DF773B"/>
              </a:buClr>
              <a:buFont typeface="Wingdings" charset="2"/>
              <a:buChar char="q"/>
              <a:tabLst>
                <a:tab pos="528320" algn="l"/>
              </a:tabLst>
              <a:defRPr/>
            </a:pPr>
            <a:r>
              <a:rPr lang="en-US" sz="2800" spc="-10" dirty="0" smtClean="0">
                <a:solidFill>
                  <a:srgbClr val="FFFFFF"/>
                </a:solidFill>
                <a:latin typeface="Arial"/>
                <a:cs typeface="Arial"/>
              </a:rPr>
              <a:t>The </a:t>
            </a:r>
            <a:r>
              <a:rPr lang="en-US" sz="2800" spc="-10" dirty="0">
                <a:solidFill>
                  <a:srgbClr val="FFFFFF"/>
                </a:solidFill>
                <a:latin typeface="Arial"/>
                <a:cs typeface="Arial"/>
              </a:rPr>
              <a:t>complete control of the distribute storage system is delegated to the user who hosts the master node of the system</a:t>
            </a:r>
            <a:endParaRPr lang="it-IT" sz="2800" spc="-10" dirty="0">
              <a:solidFill>
                <a:srgbClr val="FFFFFF"/>
              </a:solidFill>
              <a:latin typeface="Arial"/>
              <a:cs typeface="Arial"/>
            </a:endParaRPr>
          </a:p>
          <a:p>
            <a:endParaRPr lang="en-GB" sz="2400" dirty="0"/>
          </a:p>
          <a:p>
            <a:pPr algn="just"/>
            <a:endParaRPr lang="en-GB" sz="2400" dirty="0"/>
          </a:p>
        </p:txBody>
      </p:sp>
      <p:sp>
        <p:nvSpPr>
          <p:cNvPr id="2" name="Titolo 1"/>
          <p:cNvSpPr>
            <a:spLocks noGrp="1"/>
          </p:cNvSpPr>
          <p:nvPr>
            <p:ph type="title"/>
          </p:nvPr>
        </p:nvSpPr>
        <p:spPr>
          <a:xfrm>
            <a:off x="270154" y="329181"/>
            <a:ext cx="8603691" cy="615553"/>
          </a:xfrm>
        </p:spPr>
        <p:txBody>
          <a:bodyPr/>
          <a:lstStyle/>
          <a:p>
            <a:pPr marL="12700" algn="ctr" rtl="0"/>
            <a:r>
              <a:rPr lang="en-GB" sz="4000" b="1" kern="1200" spc="-20" dirty="0">
                <a:solidFill>
                  <a:srgbClr val="FF0000"/>
                </a:solidFill>
                <a:ea typeface="+mn-ea"/>
              </a:rPr>
              <a:t>Data fragmentation</a:t>
            </a: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20</a:t>
            </a:fld>
            <a:endParaRPr lang="uk-UA" dirty="0"/>
          </a:p>
        </p:txBody>
      </p:sp>
    </p:spTree>
    <p:extLst>
      <p:ext uri="{BB962C8B-B14F-4D97-AF65-F5344CB8AC3E}">
        <p14:creationId xmlns:p14="http://schemas.microsoft.com/office/powerpoint/2010/main" val="1672871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DSS_architecture"/>
          <p:cNvPicPr/>
          <p:nvPr/>
        </p:nvPicPr>
        <p:blipFill>
          <a:blip r:embed="rId2"/>
          <a:stretch>
            <a:fillRect/>
          </a:stretch>
        </p:blipFill>
        <p:spPr bwMode="auto">
          <a:xfrm>
            <a:off x="2514600" y="1066800"/>
            <a:ext cx="4267200" cy="3733800"/>
          </a:xfrm>
          <a:prstGeom prst="rect">
            <a:avLst/>
          </a:prstGeom>
        </p:spPr>
      </p:pic>
      <p:sp>
        <p:nvSpPr>
          <p:cNvPr id="6" name="Titolo 1"/>
          <p:cNvSpPr txBox="1">
            <a:spLocks/>
          </p:cNvSpPr>
          <p:nvPr/>
        </p:nvSpPr>
        <p:spPr>
          <a:xfrm>
            <a:off x="270154" y="329181"/>
            <a:ext cx="8603691" cy="615553"/>
          </a:xfrm>
          <a:prstGeom prst="rect">
            <a:avLst/>
          </a:prstGeom>
        </p:spPr>
        <p:txBody>
          <a:bodyPr wrap="square" lIns="0" tIns="0" rIns="0" bIns="0">
            <a:spAutoFit/>
          </a:bodyPr>
          <a:lstStyle>
            <a:lvl1pPr>
              <a:defRPr sz="3600" b="0" i="0">
                <a:solidFill>
                  <a:schemeClr val="bg1"/>
                </a:solidFill>
                <a:latin typeface="Arial"/>
                <a:ea typeface="+mj-ea"/>
                <a:cs typeface="Arial"/>
              </a:defRPr>
            </a:lvl1pPr>
          </a:lstStyle>
          <a:p>
            <a:pPr marL="12700" algn="ctr" rtl="0"/>
            <a:r>
              <a:rPr lang="en-GB" sz="4000" b="1" kern="1200" spc="-20" dirty="0" smtClean="0">
                <a:solidFill>
                  <a:srgbClr val="FF0000"/>
                </a:solidFill>
                <a:ea typeface="+mn-ea"/>
              </a:rPr>
              <a:t>Data fragmentation</a:t>
            </a:r>
            <a:endParaRPr lang="en-GB" sz="4000" b="1" kern="1200" spc="-20" dirty="0">
              <a:solidFill>
                <a:srgbClr val="FF0000"/>
              </a:solidFill>
              <a:ea typeface="+mn-ea"/>
            </a:endParaRPr>
          </a:p>
        </p:txBody>
      </p:sp>
      <p:sp>
        <p:nvSpPr>
          <p:cNvPr id="4" name="Rettangolo 3"/>
          <p:cNvSpPr/>
          <p:nvPr/>
        </p:nvSpPr>
        <p:spPr>
          <a:xfrm>
            <a:off x="270154" y="4876800"/>
            <a:ext cx="8797646" cy="1833066"/>
          </a:xfrm>
          <a:prstGeom prst="rect">
            <a:avLst/>
          </a:prstGeom>
        </p:spPr>
        <p:txBody>
          <a:bodyPr wrap="square">
            <a:spAutoFit/>
          </a:bodyPr>
          <a:lstStyle/>
          <a:p>
            <a:pPr marL="12701" marR="855980" algn="just">
              <a:lnSpc>
                <a:spcPct val="101099"/>
              </a:lnSpc>
              <a:buClr>
                <a:srgbClr val="DF773B"/>
              </a:buClr>
              <a:tabLst>
                <a:tab pos="528320" algn="l"/>
              </a:tabLst>
              <a:defRPr/>
            </a:pPr>
            <a:r>
              <a:rPr lang="en-US" sz="2800" spc="-10" dirty="0">
                <a:solidFill>
                  <a:srgbClr val="FFFFFF"/>
                </a:solidFill>
                <a:latin typeface="Arial"/>
                <a:cs typeface="Arial"/>
              </a:rPr>
              <a:t>The master node maintains the namespace tree and the mapping of blocks to the slaves nodes. Only the user knows the location of the chunks needed to recompose the data. </a:t>
            </a:r>
          </a:p>
        </p:txBody>
      </p:sp>
      <p:sp>
        <p:nvSpPr>
          <p:cNvPr id="5"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21</a:t>
            </a:fld>
            <a:endParaRPr lang="uk-UA" dirty="0"/>
          </a:p>
        </p:txBody>
      </p:sp>
    </p:spTree>
    <p:extLst>
      <p:ext uri="{BB962C8B-B14F-4D97-AF65-F5344CB8AC3E}">
        <p14:creationId xmlns:p14="http://schemas.microsoft.com/office/powerpoint/2010/main" val="10421517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testo 4"/>
          <p:cNvSpPr>
            <a:spLocks noGrp="1"/>
          </p:cNvSpPr>
          <p:nvPr>
            <p:ph type="body" idx="1"/>
          </p:nvPr>
        </p:nvSpPr>
        <p:spPr>
          <a:xfrm>
            <a:off x="383540" y="1190236"/>
            <a:ext cx="8376919" cy="5222199"/>
          </a:xfrm>
          <a:prstGeom prst="rect">
            <a:avLst/>
          </a:prstGeom>
        </p:spPr>
        <p:txBody>
          <a:bodyPr wrap="square">
            <a:spAutoFit/>
          </a:bodyPr>
          <a:lstStyle/>
          <a:p>
            <a:pPr marL="12701" marR="855980" algn="just">
              <a:lnSpc>
                <a:spcPct val="101099"/>
              </a:lnSpc>
              <a:buClr>
                <a:srgbClr val="DF773B"/>
              </a:buClr>
              <a:tabLst>
                <a:tab pos="528320" algn="l"/>
              </a:tabLst>
            </a:pPr>
            <a:r>
              <a:rPr lang="en-US" sz="2800" spc="-10" dirty="0" smtClean="0">
                <a:solidFill>
                  <a:srgbClr val="FFFFFF"/>
                </a:solidFill>
                <a:latin typeface="Arial"/>
                <a:cs typeface="Arial"/>
              </a:rPr>
              <a:t>Some of the features of the proposed solution are:</a:t>
            </a:r>
            <a:endParaRPr lang="en-GB" sz="2800" spc="-10" dirty="0">
              <a:solidFill>
                <a:srgbClr val="FFFFFF"/>
              </a:solidFill>
              <a:latin typeface="Arial"/>
              <a:cs typeface="Arial"/>
            </a:endParaRPr>
          </a:p>
          <a:p>
            <a:pPr marL="469901" marR="855980" lvl="0" indent="-457200" algn="just" fontAlgn="auto">
              <a:lnSpc>
                <a:spcPct val="101099"/>
              </a:lnSpc>
              <a:buClr>
                <a:srgbClr val="DF773B"/>
              </a:buClr>
              <a:buFont typeface="Wingdings" charset="2"/>
              <a:buChar char="q"/>
              <a:tabLst>
                <a:tab pos="528320" algn="l"/>
              </a:tabLst>
            </a:pPr>
            <a:r>
              <a:rPr lang="en-US" sz="2800" spc="-10" dirty="0" smtClean="0">
                <a:solidFill>
                  <a:srgbClr val="FFFFFF"/>
                </a:solidFill>
                <a:latin typeface="Arial"/>
                <a:cs typeface="Arial"/>
              </a:rPr>
              <a:t>distributed </a:t>
            </a:r>
            <a:r>
              <a:rPr lang="en-US" sz="2800" spc="-10" dirty="0">
                <a:solidFill>
                  <a:srgbClr val="FFFFFF"/>
                </a:solidFill>
                <a:latin typeface="Arial"/>
                <a:cs typeface="Arial"/>
              </a:rPr>
              <a:t>storage system implemented in cloud, with client-server architecture and partially trusted environment; </a:t>
            </a:r>
            <a:endParaRPr lang="en-GB" sz="2800" spc="-10" dirty="0">
              <a:solidFill>
                <a:srgbClr val="FFFFFF"/>
              </a:solidFill>
              <a:latin typeface="Arial"/>
              <a:cs typeface="Arial"/>
            </a:endParaRPr>
          </a:p>
          <a:p>
            <a:pPr marL="469901" marR="855980" lvl="0" indent="-457200" algn="just" fontAlgn="auto">
              <a:lnSpc>
                <a:spcPct val="101099"/>
              </a:lnSpc>
              <a:buClr>
                <a:srgbClr val="DF773B"/>
              </a:buClr>
              <a:buFont typeface="Wingdings" charset="2"/>
              <a:buChar char="q"/>
              <a:tabLst>
                <a:tab pos="528320" algn="l"/>
              </a:tabLst>
            </a:pPr>
            <a:r>
              <a:rPr lang="en-US" sz="2800" spc="-10" dirty="0">
                <a:solidFill>
                  <a:srgbClr val="FFFFFF"/>
                </a:solidFill>
                <a:latin typeface="Arial"/>
                <a:cs typeface="Arial"/>
              </a:rPr>
              <a:t>security granted by chunking data and spreading it on different nodes (VM) possibly hosted by different cloud providers;</a:t>
            </a:r>
            <a:endParaRPr lang="en-GB" sz="2800" spc="-10" dirty="0">
              <a:solidFill>
                <a:srgbClr val="FFFFFF"/>
              </a:solidFill>
              <a:latin typeface="Arial"/>
              <a:cs typeface="Arial"/>
            </a:endParaRPr>
          </a:p>
          <a:p>
            <a:pPr marL="469901" marR="855980" lvl="0" indent="-457200" algn="just" fontAlgn="auto">
              <a:lnSpc>
                <a:spcPct val="101099"/>
              </a:lnSpc>
              <a:buClr>
                <a:srgbClr val="DF773B"/>
              </a:buClr>
              <a:buFont typeface="Wingdings" charset="2"/>
              <a:buChar char="q"/>
              <a:tabLst>
                <a:tab pos="528320" algn="l"/>
              </a:tabLst>
            </a:pPr>
            <a:r>
              <a:rPr lang="en-US" sz="2800" spc="-10" dirty="0">
                <a:solidFill>
                  <a:srgbClr val="FFFFFF"/>
                </a:solidFill>
                <a:latin typeface="Arial"/>
                <a:cs typeface="Arial"/>
              </a:rPr>
              <a:t>availability and resiliency ensured by the redundancy of nodes and replica of chunks;</a:t>
            </a:r>
            <a:endParaRPr lang="en-GB" sz="2800" spc="-10" dirty="0">
              <a:solidFill>
                <a:srgbClr val="FFFFFF"/>
              </a:solidFill>
              <a:latin typeface="Arial"/>
              <a:cs typeface="Arial"/>
            </a:endParaRPr>
          </a:p>
          <a:p>
            <a:pPr marL="469901" marR="855980" lvl="0" indent="-457200" algn="just" fontAlgn="auto">
              <a:lnSpc>
                <a:spcPct val="101099"/>
              </a:lnSpc>
              <a:buClr>
                <a:srgbClr val="DF773B"/>
              </a:buClr>
              <a:buFont typeface="Wingdings" charset="2"/>
              <a:buChar char="q"/>
              <a:tabLst>
                <a:tab pos="528320" algn="l"/>
              </a:tabLst>
            </a:pPr>
            <a:r>
              <a:rPr lang="en-US" sz="2800" spc="-10" dirty="0">
                <a:solidFill>
                  <a:srgbClr val="FFFFFF"/>
                </a:solidFill>
                <a:latin typeface="Arial"/>
                <a:cs typeface="Arial"/>
              </a:rPr>
              <a:t>the possibility to use different cloud providers prevent also the so-called vendor “lock-in”.</a:t>
            </a:r>
            <a:endParaRPr lang="en-GB" sz="2800" spc="-10" dirty="0">
              <a:solidFill>
                <a:srgbClr val="FFFFFF"/>
              </a:solidFill>
              <a:latin typeface="Arial"/>
              <a:cs typeface="Arial"/>
            </a:endParaRPr>
          </a:p>
        </p:txBody>
      </p:sp>
      <p:sp>
        <p:nvSpPr>
          <p:cNvPr id="6" name="Titolo 1"/>
          <p:cNvSpPr txBox="1">
            <a:spLocks/>
          </p:cNvSpPr>
          <p:nvPr/>
        </p:nvSpPr>
        <p:spPr>
          <a:xfrm>
            <a:off x="270154" y="329181"/>
            <a:ext cx="8603691" cy="615553"/>
          </a:xfrm>
          <a:prstGeom prst="rect">
            <a:avLst/>
          </a:prstGeom>
        </p:spPr>
        <p:txBody>
          <a:bodyPr wrap="square" lIns="0" tIns="0" rIns="0" bIns="0">
            <a:spAutoFit/>
          </a:bodyPr>
          <a:lstStyle>
            <a:lvl1pPr>
              <a:defRPr sz="3600" b="0" i="0">
                <a:solidFill>
                  <a:schemeClr val="bg1"/>
                </a:solidFill>
                <a:latin typeface="Arial"/>
                <a:ea typeface="+mj-ea"/>
                <a:cs typeface="Arial"/>
              </a:defRPr>
            </a:lvl1pPr>
          </a:lstStyle>
          <a:p>
            <a:pPr marL="12700" algn="ctr" rtl="0"/>
            <a:r>
              <a:rPr lang="en-GB" sz="4000" b="1" kern="1200" spc="-20" dirty="0" smtClean="0">
                <a:solidFill>
                  <a:srgbClr val="FF0000"/>
                </a:solidFill>
                <a:ea typeface="+mn-ea"/>
              </a:rPr>
              <a:t>Data fragmentation</a:t>
            </a:r>
            <a:endParaRPr lang="en-GB" sz="4000" b="1" kern="1200" spc="-20" dirty="0">
              <a:solidFill>
                <a:srgbClr val="FF0000"/>
              </a:solidFill>
              <a:ea typeface="+mn-ea"/>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22</a:t>
            </a:fld>
            <a:endParaRPr lang="uk-UA" dirty="0"/>
          </a:p>
        </p:txBody>
      </p:sp>
    </p:spTree>
    <p:extLst>
      <p:ext uri="{BB962C8B-B14F-4D97-AF65-F5344CB8AC3E}">
        <p14:creationId xmlns:p14="http://schemas.microsoft.com/office/powerpoint/2010/main" val="30598590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270154" y="329181"/>
            <a:ext cx="8603691" cy="615553"/>
          </a:xfrm>
        </p:spPr>
        <p:txBody>
          <a:bodyPr/>
          <a:lstStyle/>
          <a:p>
            <a:pPr marL="12700" algn="ctr" rtl="0"/>
            <a:r>
              <a:rPr lang="en-GB" sz="4000" b="1" kern="1200" spc="-20" dirty="0">
                <a:solidFill>
                  <a:srgbClr val="FF0000"/>
                </a:solidFill>
                <a:ea typeface="+mn-ea"/>
              </a:rPr>
              <a:t>A real example</a:t>
            </a:r>
          </a:p>
        </p:txBody>
      </p:sp>
      <p:sp>
        <p:nvSpPr>
          <p:cNvPr id="3" name="Nuvola 2"/>
          <p:cNvSpPr/>
          <p:nvPr/>
        </p:nvSpPr>
        <p:spPr>
          <a:xfrm>
            <a:off x="395536" y="1700808"/>
            <a:ext cx="2664296" cy="108012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Provider 1</a:t>
            </a:r>
            <a:endParaRPr lang="en-GB" dirty="0"/>
          </a:p>
        </p:txBody>
      </p:sp>
      <p:sp>
        <p:nvSpPr>
          <p:cNvPr id="4" name="Nuvola 3"/>
          <p:cNvSpPr/>
          <p:nvPr/>
        </p:nvSpPr>
        <p:spPr>
          <a:xfrm>
            <a:off x="3419872" y="1700808"/>
            <a:ext cx="2664296" cy="108012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Provider 2</a:t>
            </a:r>
          </a:p>
        </p:txBody>
      </p:sp>
      <p:sp>
        <p:nvSpPr>
          <p:cNvPr id="5" name="Nuvola 4"/>
          <p:cNvSpPr/>
          <p:nvPr/>
        </p:nvSpPr>
        <p:spPr>
          <a:xfrm>
            <a:off x="6372200" y="1628800"/>
            <a:ext cx="2664296" cy="108012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en-GB" dirty="0" smtClean="0"/>
              <a:t>Provider 3</a:t>
            </a:r>
            <a:endParaRPr lang="en-GB" dirty="0"/>
          </a:p>
          <a:p>
            <a:pPr algn="ctr"/>
            <a:endParaRPr lang="en-GB" dirty="0"/>
          </a:p>
        </p:txBody>
      </p:sp>
      <p:sp>
        <p:nvSpPr>
          <p:cNvPr id="6" name="CasellaDiTesto 5"/>
          <p:cNvSpPr txBox="1"/>
          <p:nvPr/>
        </p:nvSpPr>
        <p:spPr>
          <a:xfrm>
            <a:off x="0" y="6444044"/>
            <a:ext cx="9144000" cy="369332"/>
          </a:xfrm>
          <a:prstGeom prst="rect">
            <a:avLst/>
          </a:prstGeom>
          <a:noFill/>
        </p:spPr>
        <p:txBody>
          <a:bodyPr wrap="square" rtlCol="0">
            <a:spAutoFit/>
          </a:bodyPr>
          <a:lstStyle/>
          <a:p>
            <a:endParaRPr lang="en-GB" dirty="0"/>
          </a:p>
        </p:txBody>
      </p:sp>
      <p:pic>
        <p:nvPicPr>
          <p:cNvPr id="7" name="Picture 4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9286" y="4919103"/>
            <a:ext cx="1885681" cy="1524942"/>
          </a:xfrm>
          <a:prstGeom prst="rect">
            <a:avLst/>
          </a:prstGeom>
          <a:noFill/>
          <a:extLst>
            <a:ext uri="{909E8E84-426E-40DD-AFC4-6F175D3DCCD1}">
              <a14:hiddenFill xmlns:a14="http://schemas.microsoft.com/office/drawing/2010/main">
                <a:solidFill>
                  <a:srgbClr val="FFFFFF"/>
                </a:solidFill>
              </a14:hiddenFill>
            </a:ext>
          </a:extLst>
        </p:spPr>
      </p:pic>
      <p:sp>
        <p:nvSpPr>
          <p:cNvPr id="12" name="Freccia a destra 11"/>
          <p:cNvSpPr/>
          <p:nvPr/>
        </p:nvSpPr>
        <p:spPr>
          <a:xfrm>
            <a:off x="2195736" y="5681574"/>
            <a:ext cx="792088" cy="245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ccia a destra 12"/>
          <p:cNvSpPr/>
          <p:nvPr/>
        </p:nvSpPr>
        <p:spPr>
          <a:xfrm>
            <a:off x="5364088" y="5681574"/>
            <a:ext cx="792088" cy="245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872" y="4531386"/>
            <a:ext cx="1332148" cy="2262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descr="C:\Users\Gianluca\Desktop\5-2-server-png-imag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4288" y="4692100"/>
            <a:ext cx="1707754" cy="2099210"/>
          </a:xfrm>
          <a:prstGeom prst="rect">
            <a:avLst/>
          </a:prstGeom>
          <a:noFill/>
          <a:extLst>
            <a:ext uri="{909E8E84-426E-40DD-AFC4-6F175D3DCCD1}">
              <a14:hiddenFill xmlns:a14="http://schemas.microsoft.com/office/drawing/2010/main">
                <a:solidFill>
                  <a:srgbClr val="FFFFFF"/>
                </a:solidFill>
              </a14:hiddenFill>
            </a:ext>
          </a:extLst>
        </p:spPr>
      </p:pic>
      <p:sp>
        <p:nvSpPr>
          <p:cNvPr id="16" name="Nuvola 15"/>
          <p:cNvSpPr/>
          <p:nvPr/>
        </p:nvSpPr>
        <p:spPr>
          <a:xfrm>
            <a:off x="255004" y="3356992"/>
            <a:ext cx="2664296" cy="108012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PaaS</a:t>
            </a:r>
            <a:endParaRPr lang="en-GB" dirty="0"/>
          </a:p>
        </p:txBody>
      </p:sp>
      <p:cxnSp>
        <p:nvCxnSpPr>
          <p:cNvPr id="17" name="Connettore 2 16"/>
          <p:cNvCxnSpPr/>
          <p:nvPr/>
        </p:nvCxnSpPr>
        <p:spPr>
          <a:xfrm flipV="1">
            <a:off x="1587152" y="2852936"/>
            <a:ext cx="0" cy="49380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V="1">
            <a:off x="2483768" y="2760622"/>
            <a:ext cx="1908212" cy="59637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Connettore 2 20"/>
          <p:cNvCxnSpPr/>
          <p:nvPr/>
        </p:nvCxnSpPr>
        <p:spPr>
          <a:xfrm flipV="1">
            <a:off x="2919300" y="2708920"/>
            <a:ext cx="4533020" cy="98670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V="1">
            <a:off x="1619672" y="4447363"/>
            <a:ext cx="0" cy="49380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Freccia a destra 24"/>
          <p:cNvSpPr/>
          <p:nvPr/>
        </p:nvSpPr>
        <p:spPr>
          <a:xfrm rot="10800000">
            <a:off x="2195736" y="5271591"/>
            <a:ext cx="792088" cy="245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ccia a destra 25"/>
          <p:cNvSpPr/>
          <p:nvPr/>
        </p:nvSpPr>
        <p:spPr>
          <a:xfrm rot="10800000">
            <a:off x="5364089" y="5271591"/>
            <a:ext cx="792088" cy="245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CasellaDiTesto 22"/>
          <p:cNvSpPr txBox="1"/>
          <p:nvPr/>
        </p:nvSpPr>
        <p:spPr>
          <a:xfrm>
            <a:off x="7726618" y="4203707"/>
            <a:ext cx="2355826" cy="369332"/>
          </a:xfrm>
          <a:prstGeom prst="rect">
            <a:avLst/>
          </a:prstGeom>
          <a:noFill/>
        </p:spPr>
        <p:txBody>
          <a:bodyPr wrap="square" rtlCol="0">
            <a:spAutoFit/>
          </a:bodyPr>
          <a:lstStyle/>
          <a:p>
            <a:r>
              <a:rPr lang="en-GB" dirty="0" smtClean="0">
                <a:solidFill>
                  <a:srgbClr val="FF0000"/>
                </a:solidFill>
              </a:rPr>
              <a:t>AS</a:t>
            </a:r>
            <a:endParaRPr lang="en-GB" dirty="0">
              <a:solidFill>
                <a:srgbClr val="FF0000"/>
              </a:solidFill>
            </a:endParaRPr>
          </a:p>
        </p:txBody>
      </p:sp>
      <p:sp>
        <p:nvSpPr>
          <p:cNvPr id="28" name="CasellaDiTesto 27"/>
          <p:cNvSpPr txBox="1"/>
          <p:nvPr/>
        </p:nvSpPr>
        <p:spPr>
          <a:xfrm>
            <a:off x="235953" y="6444045"/>
            <a:ext cx="2355826" cy="369332"/>
          </a:xfrm>
          <a:prstGeom prst="rect">
            <a:avLst/>
          </a:prstGeom>
          <a:noFill/>
        </p:spPr>
        <p:txBody>
          <a:bodyPr wrap="square" rtlCol="0">
            <a:spAutoFit/>
          </a:bodyPr>
          <a:lstStyle/>
          <a:p>
            <a:r>
              <a:rPr lang="en-GB" dirty="0" smtClean="0">
                <a:solidFill>
                  <a:srgbClr val="FF0000"/>
                </a:solidFill>
              </a:rPr>
              <a:t>User</a:t>
            </a:r>
            <a:endParaRPr lang="en-GB" dirty="0">
              <a:solidFill>
                <a:srgbClr val="FF0000"/>
              </a:solidFill>
            </a:endParaRPr>
          </a:p>
        </p:txBody>
      </p:sp>
      <p:sp>
        <p:nvSpPr>
          <p:cNvPr id="30" name="CasellaDiTesto 29"/>
          <p:cNvSpPr txBox="1"/>
          <p:nvPr/>
        </p:nvSpPr>
        <p:spPr>
          <a:xfrm>
            <a:off x="507189" y="2852936"/>
            <a:ext cx="2355826" cy="369332"/>
          </a:xfrm>
          <a:prstGeom prst="rect">
            <a:avLst/>
          </a:prstGeom>
          <a:noFill/>
        </p:spPr>
        <p:txBody>
          <a:bodyPr wrap="square" rtlCol="0">
            <a:spAutoFit/>
          </a:bodyPr>
          <a:lstStyle/>
          <a:p>
            <a:r>
              <a:rPr lang="en-GB" dirty="0" smtClean="0">
                <a:solidFill>
                  <a:srgbClr val="FF0000"/>
                </a:solidFill>
              </a:rPr>
              <a:t>Chunk 1 </a:t>
            </a:r>
            <a:endParaRPr lang="en-GB" dirty="0">
              <a:solidFill>
                <a:srgbClr val="FF0000"/>
              </a:solidFill>
            </a:endParaRPr>
          </a:p>
        </p:txBody>
      </p:sp>
      <p:sp>
        <p:nvSpPr>
          <p:cNvPr id="31" name="CasellaDiTesto 30"/>
          <p:cNvSpPr txBox="1"/>
          <p:nvPr/>
        </p:nvSpPr>
        <p:spPr>
          <a:xfrm>
            <a:off x="3944366" y="2852936"/>
            <a:ext cx="2355826" cy="369332"/>
          </a:xfrm>
          <a:prstGeom prst="rect">
            <a:avLst/>
          </a:prstGeom>
          <a:noFill/>
        </p:spPr>
        <p:txBody>
          <a:bodyPr wrap="square" rtlCol="0">
            <a:spAutoFit/>
          </a:bodyPr>
          <a:lstStyle/>
          <a:p>
            <a:r>
              <a:rPr lang="en-GB" dirty="0" smtClean="0">
                <a:solidFill>
                  <a:srgbClr val="FF0000"/>
                </a:solidFill>
              </a:rPr>
              <a:t>Chunk 2 </a:t>
            </a:r>
            <a:endParaRPr lang="en-GB" dirty="0">
              <a:solidFill>
                <a:srgbClr val="FF0000"/>
              </a:solidFill>
            </a:endParaRPr>
          </a:p>
        </p:txBody>
      </p:sp>
      <p:sp>
        <p:nvSpPr>
          <p:cNvPr id="32" name="CasellaDiTesto 31"/>
          <p:cNvSpPr txBox="1"/>
          <p:nvPr/>
        </p:nvSpPr>
        <p:spPr>
          <a:xfrm>
            <a:off x="7328742" y="2852936"/>
            <a:ext cx="2355826" cy="369332"/>
          </a:xfrm>
          <a:prstGeom prst="rect">
            <a:avLst/>
          </a:prstGeom>
          <a:noFill/>
        </p:spPr>
        <p:txBody>
          <a:bodyPr wrap="square" rtlCol="0">
            <a:spAutoFit/>
          </a:bodyPr>
          <a:lstStyle/>
          <a:p>
            <a:r>
              <a:rPr lang="en-GB" dirty="0" smtClean="0">
                <a:solidFill>
                  <a:srgbClr val="FF0000"/>
                </a:solidFill>
              </a:rPr>
              <a:t>Chunk 3 </a:t>
            </a:r>
            <a:endParaRPr lang="en-GB" dirty="0">
              <a:solidFill>
                <a:srgbClr val="FF0000"/>
              </a:solidFill>
            </a:endParaRPr>
          </a:p>
        </p:txBody>
      </p:sp>
      <p:sp>
        <p:nvSpPr>
          <p:cNvPr id="27" name="Elaborazione 26"/>
          <p:cNvSpPr/>
          <p:nvPr/>
        </p:nvSpPr>
        <p:spPr>
          <a:xfrm>
            <a:off x="109286" y="1412776"/>
            <a:ext cx="3094562" cy="3034587"/>
          </a:xfrm>
          <a:prstGeom prst="flowChartProcess">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23</a:t>
            </a:fld>
            <a:endParaRPr lang="uk-UA" dirty="0"/>
          </a:p>
        </p:txBody>
      </p:sp>
    </p:spTree>
    <p:extLst>
      <p:ext uri="{BB962C8B-B14F-4D97-AF65-F5344CB8AC3E}">
        <p14:creationId xmlns:p14="http://schemas.microsoft.com/office/powerpoint/2010/main" val="32227744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5" grpId="0" animBg="1"/>
      <p:bldP spid="26" grpId="0" animBg="1"/>
      <p:bldP spid="30" grpId="0"/>
      <p:bldP spid="31" grpId="0"/>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testo 4"/>
          <p:cNvSpPr>
            <a:spLocks noGrp="1"/>
          </p:cNvSpPr>
          <p:nvPr>
            <p:ph type="body" idx="1"/>
          </p:nvPr>
        </p:nvSpPr>
        <p:spPr>
          <a:xfrm>
            <a:off x="383540" y="1190236"/>
            <a:ext cx="8376919" cy="3916650"/>
          </a:xfrm>
          <a:prstGeom prst="rect">
            <a:avLst/>
          </a:prstGeom>
        </p:spPr>
        <p:txBody>
          <a:bodyPr wrap="square">
            <a:spAutoFit/>
          </a:bodyPr>
          <a:lstStyle/>
          <a:p>
            <a:pPr marL="469901" marR="855980" lvl="0" indent="-457200" algn="just" fontAlgn="auto">
              <a:lnSpc>
                <a:spcPct val="101099"/>
              </a:lnSpc>
              <a:buClr>
                <a:srgbClr val="DF773B"/>
              </a:buClr>
              <a:buFont typeface="Wingdings" charset="2"/>
              <a:buChar char="q"/>
              <a:tabLst>
                <a:tab pos="528320" algn="l"/>
              </a:tabLst>
            </a:pPr>
            <a:r>
              <a:rPr lang="en-US" sz="2800" dirty="0" smtClean="0"/>
              <a:t>It is necessary improving the security of data </a:t>
            </a:r>
            <a:r>
              <a:rPr lang="en-US" sz="2800" dirty="0"/>
              <a:t>management over the </a:t>
            </a:r>
            <a:r>
              <a:rPr lang="en-US" sz="2800" dirty="0" smtClean="0"/>
              <a:t>Cloud.</a:t>
            </a:r>
          </a:p>
          <a:p>
            <a:pPr marL="469901" marR="855980" lvl="0" indent="-457200" algn="just" fontAlgn="auto">
              <a:lnSpc>
                <a:spcPct val="101099"/>
              </a:lnSpc>
              <a:buClr>
                <a:srgbClr val="DF773B"/>
              </a:buClr>
              <a:buFont typeface="Wingdings" charset="2"/>
              <a:buChar char="q"/>
              <a:tabLst>
                <a:tab pos="528320" algn="l"/>
              </a:tabLst>
            </a:pPr>
            <a:r>
              <a:rPr lang="en-US" sz="2800" dirty="0" smtClean="0"/>
              <a:t>A strong method of authentication of the digital identity is possible through the biometric authentication.</a:t>
            </a:r>
          </a:p>
          <a:p>
            <a:pPr marL="469901" marR="855980" lvl="0" indent="-457200" algn="just" fontAlgn="auto">
              <a:lnSpc>
                <a:spcPct val="101099"/>
              </a:lnSpc>
              <a:buClr>
                <a:srgbClr val="DF773B"/>
              </a:buClr>
              <a:buFont typeface="Wingdings" charset="2"/>
              <a:buChar char="q"/>
              <a:tabLst>
                <a:tab pos="528320" algn="l"/>
              </a:tabLst>
            </a:pPr>
            <a:r>
              <a:rPr lang="en-GB" sz="2800" spc="-10" dirty="0" smtClean="0">
                <a:solidFill>
                  <a:srgbClr val="FFFFFF"/>
                </a:solidFill>
              </a:rPr>
              <a:t>The </a:t>
            </a:r>
            <a:r>
              <a:rPr lang="en-GB" sz="2800" spc="-10" dirty="0">
                <a:solidFill>
                  <a:srgbClr val="FFFFFF"/>
                </a:solidFill>
              </a:rPr>
              <a:t>solution, to guarantee the security of data residing on distributed cloud infrastructure, is the use of systems for the fragmentation and distribution of data</a:t>
            </a:r>
            <a:endParaRPr lang="en-GB" sz="2800" spc="-10" dirty="0">
              <a:solidFill>
                <a:srgbClr val="FFFFFF"/>
              </a:solidFill>
              <a:latin typeface="Arial"/>
              <a:cs typeface="Arial"/>
            </a:endParaRPr>
          </a:p>
        </p:txBody>
      </p:sp>
      <p:sp>
        <p:nvSpPr>
          <p:cNvPr id="6" name="Titolo 1"/>
          <p:cNvSpPr txBox="1">
            <a:spLocks/>
          </p:cNvSpPr>
          <p:nvPr/>
        </p:nvSpPr>
        <p:spPr>
          <a:xfrm>
            <a:off x="270154" y="329181"/>
            <a:ext cx="8603691" cy="615553"/>
          </a:xfrm>
          <a:prstGeom prst="rect">
            <a:avLst/>
          </a:prstGeom>
        </p:spPr>
        <p:txBody>
          <a:bodyPr wrap="square" lIns="0" tIns="0" rIns="0" bIns="0">
            <a:spAutoFit/>
          </a:bodyPr>
          <a:lstStyle>
            <a:lvl1pPr>
              <a:defRPr sz="3600" b="0" i="0">
                <a:solidFill>
                  <a:schemeClr val="bg1"/>
                </a:solidFill>
                <a:latin typeface="Arial"/>
                <a:ea typeface="+mj-ea"/>
                <a:cs typeface="Arial"/>
              </a:defRPr>
            </a:lvl1pPr>
          </a:lstStyle>
          <a:p>
            <a:pPr marL="12700" algn="ctr" rtl="0"/>
            <a:r>
              <a:rPr lang="en-GB" sz="4000" b="1" kern="1200" spc="-20" dirty="0" smtClean="0">
                <a:solidFill>
                  <a:srgbClr val="FF0000"/>
                </a:solidFill>
                <a:ea typeface="+mn-ea"/>
              </a:rPr>
              <a:t>Conclusion</a:t>
            </a:r>
            <a:endParaRPr lang="en-GB" sz="4000" b="1" kern="1200" spc="-20" dirty="0">
              <a:solidFill>
                <a:srgbClr val="FF0000"/>
              </a:solidFill>
              <a:ea typeface="+mn-ea"/>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24</a:t>
            </a:fld>
            <a:endParaRPr lang="uk-UA" dirty="0"/>
          </a:p>
        </p:txBody>
      </p:sp>
    </p:spTree>
    <p:extLst>
      <p:ext uri="{BB962C8B-B14F-4D97-AF65-F5344CB8AC3E}">
        <p14:creationId xmlns:p14="http://schemas.microsoft.com/office/powerpoint/2010/main" val="42567895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References</a:t>
            </a:r>
            <a:endParaRPr sz="4000" dirty="0">
              <a:solidFill>
                <a:srgbClr val="FF0000"/>
              </a:solidFill>
            </a:endParaRPr>
          </a:p>
        </p:txBody>
      </p:sp>
      <p:sp>
        <p:nvSpPr>
          <p:cNvPr id="3" name="object 3"/>
          <p:cNvSpPr txBox="1"/>
          <p:nvPr/>
        </p:nvSpPr>
        <p:spPr>
          <a:xfrm>
            <a:off x="231140" y="1676400"/>
            <a:ext cx="8608060" cy="4001095"/>
          </a:xfrm>
          <a:prstGeom prst="rect">
            <a:avLst/>
          </a:prstGeom>
        </p:spPr>
        <p:txBody>
          <a:bodyPr vert="horz" wrap="square" lIns="0" tIns="0" rIns="0" bIns="0" rtlCol="0">
            <a:spAutoFit/>
          </a:bodyPr>
          <a:lstStyle/>
          <a:p>
            <a:pPr marL="469900" indent="-457200" algn="just">
              <a:buClr>
                <a:srgbClr val="DF773B"/>
              </a:buClr>
              <a:buFont typeface="Wingdings"/>
              <a:buChar char=""/>
              <a:tabLst>
                <a:tab pos="469900" algn="l"/>
              </a:tabLst>
            </a:pPr>
            <a:r>
              <a:rPr lang="en-US" sz="2000" spc="-5" dirty="0">
                <a:solidFill>
                  <a:srgbClr val="FFFFFF"/>
                </a:solidFill>
                <a:latin typeface="Arial"/>
                <a:cs typeface="Arial"/>
              </a:rPr>
              <a:t>Ross, </a:t>
            </a:r>
            <a:r>
              <a:rPr lang="en-US" sz="2000" spc="-5" dirty="0" err="1">
                <a:solidFill>
                  <a:srgbClr val="FFFFFF"/>
                </a:solidFill>
                <a:latin typeface="Arial"/>
                <a:cs typeface="Arial"/>
              </a:rPr>
              <a:t>Arun</a:t>
            </a:r>
            <a:r>
              <a:rPr lang="en-US" sz="2000" spc="-5" dirty="0">
                <a:solidFill>
                  <a:srgbClr val="FFFFFF"/>
                </a:solidFill>
                <a:latin typeface="Arial"/>
                <a:cs typeface="Arial"/>
              </a:rPr>
              <a:t> A., </a:t>
            </a:r>
            <a:r>
              <a:rPr lang="en-US" sz="2000" spc="-5" dirty="0" smtClean="0">
                <a:solidFill>
                  <a:srgbClr val="FFFFFF"/>
                </a:solidFill>
                <a:latin typeface="Arial"/>
                <a:cs typeface="Arial"/>
              </a:rPr>
              <a:t>et al. </a:t>
            </a:r>
            <a:r>
              <a:rPr lang="en-US" sz="2000" spc="-5" dirty="0">
                <a:solidFill>
                  <a:srgbClr val="FFFFFF"/>
                </a:solidFill>
                <a:latin typeface="Arial"/>
                <a:cs typeface="Arial"/>
              </a:rPr>
              <a:t>Handbook of </a:t>
            </a:r>
            <a:r>
              <a:rPr lang="en-US" sz="2000" spc="-5" dirty="0" err="1">
                <a:solidFill>
                  <a:srgbClr val="FFFFFF"/>
                </a:solidFill>
                <a:latin typeface="Arial"/>
                <a:cs typeface="Arial"/>
              </a:rPr>
              <a:t>multibiometrics</a:t>
            </a:r>
            <a:r>
              <a:rPr lang="en-US" sz="2000" spc="-5" dirty="0">
                <a:solidFill>
                  <a:srgbClr val="FFFFFF"/>
                </a:solidFill>
                <a:latin typeface="Arial"/>
                <a:cs typeface="Arial"/>
              </a:rPr>
              <a:t>. Vol. 6. Springer, </a:t>
            </a:r>
            <a:r>
              <a:rPr lang="en-US" sz="2000" spc="-5">
                <a:solidFill>
                  <a:srgbClr val="FFFFFF"/>
                </a:solidFill>
                <a:latin typeface="Arial"/>
                <a:cs typeface="Arial"/>
              </a:rPr>
              <a:t>2006</a:t>
            </a:r>
            <a:r>
              <a:rPr lang="en-US" sz="2000" spc="-5" smtClean="0">
                <a:solidFill>
                  <a:srgbClr val="FFFFFF"/>
                </a:solidFill>
                <a:latin typeface="Arial"/>
                <a:cs typeface="Arial"/>
              </a:rPr>
              <a:t>.</a:t>
            </a:r>
          </a:p>
          <a:p>
            <a:pPr marL="12700" algn="just">
              <a:buClr>
                <a:srgbClr val="DF773B"/>
              </a:buClr>
              <a:tabLst>
                <a:tab pos="469900" algn="l"/>
              </a:tabLst>
            </a:pPr>
            <a:r>
              <a:rPr lang="en-US" sz="2000" spc="-5" smtClean="0">
                <a:solidFill>
                  <a:srgbClr val="FFFFFF"/>
                </a:solidFill>
                <a:latin typeface="Arial"/>
                <a:cs typeface="Arial"/>
              </a:rPr>
              <a:t> </a:t>
            </a:r>
            <a:endParaRPr lang="en-US" sz="2000" spc="-5" dirty="0">
              <a:solidFill>
                <a:srgbClr val="FFFFFF"/>
              </a:solidFill>
              <a:latin typeface="Arial"/>
              <a:cs typeface="Arial"/>
            </a:endParaRPr>
          </a:p>
          <a:p>
            <a:pPr marL="469900" indent="-457200" algn="just">
              <a:lnSpc>
                <a:spcPct val="100000"/>
              </a:lnSpc>
              <a:buClr>
                <a:srgbClr val="DF773B"/>
              </a:buClr>
              <a:buFont typeface="Wingdings"/>
              <a:buChar char=""/>
              <a:tabLst>
                <a:tab pos="469900" algn="l"/>
              </a:tabLst>
            </a:pPr>
            <a:r>
              <a:rPr lang="en-US" sz="2000" spc="-5" dirty="0">
                <a:solidFill>
                  <a:srgbClr val="FFFFFF"/>
                </a:solidFill>
                <a:latin typeface="Arial"/>
                <a:cs typeface="Arial"/>
              </a:rPr>
              <a:t>Masala, G. L, et al  Biometric Authentication and Data Security in Cloud Computing. Proc. of the Inter. Conf. on Security and Management (SAM). The Steering Com. of The World Congress in Computer Science, Computer Eng. and Applied Comp. (</a:t>
            </a:r>
            <a:r>
              <a:rPr lang="en-US" sz="2000" spc="-5" dirty="0" err="1">
                <a:solidFill>
                  <a:srgbClr val="FFFFFF"/>
                </a:solidFill>
                <a:latin typeface="Arial"/>
                <a:cs typeface="Arial"/>
              </a:rPr>
              <a:t>WorldComp</a:t>
            </a:r>
            <a:r>
              <a:rPr lang="en-US" sz="2000" spc="-5" dirty="0">
                <a:solidFill>
                  <a:srgbClr val="FFFFFF"/>
                </a:solidFill>
                <a:latin typeface="Arial"/>
                <a:cs typeface="Arial"/>
              </a:rPr>
              <a:t>), p. 9, 2015. </a:t>
            </a:r>
          </a:p>
          <a:p>
            <a:pPr marL="469900" indent="-457200" algn="just">
              <a:spcBef>
                <a:spcPts val="1200"/>
              </a:spcBef>
              <a:buClr>
                <a:srgbClr val="DF773B"/>
              </a:buClr>
              <a:buFont typeface="Wingdings"/>
              <a:buChar char=""/>
              <a:tabLst>
                <a:tab pos="469900" algn="l"/>
              </a:tabLst>
            </a:pPr>
            <a:r>
              <a:rPr lang="en-US" sz="2000" spc="-5" dirty="0" smtClean="0">
                <a:solidFill>
                  <a:srgbClr val="FFFFFF"/>
                </a:solidFill>
                <a:latin typeface="Arial"/>
                <a:cs typeface="Arial"/>
              </a:rPr>
              <a:t>Ruiu </a:t>
            </a:r>
            <a:r>
              <a:rPr lang="en-US" sz="2000" spc="-5" dirty="0">
                <a:solidFill>
                  <a:srgbClr val="FFFFFF"/>
                </a:solidFill>
                <a:latin typeface="Arial"/>
                <a:cs typeface="Arial"/>
              </a:rPr>
              <a:t>P, et al, Accessing Cloud Services through Biometrics Authentication on proceedings of the International Conference on Complex, Intelligent, and Software Intensive Systems (CISIS-2016), 6-8 July, Fukuoka Institute of Technology (FIT), Japan, 2016.</a:t>
            </a:r>
          </a:p>
          <a:p>
            <a:pPr marL="469900" indent="-457200" algn="just">
              <a:lnSpc>
                <a:spcPct val="100000"/>
              </a:lnSpc>
              <a:spcBef>
                <a:spcPts val="1200"/>
              </a:spcBef>
              <a:buClr>
                <a:srgbClr val="DF773B"/>
              </a:buClr>
              <a:buFont typeface="Wingdings"/>
              <a:buChar char=""/>
              <a:tabLst>
                <a:tab pos="469900" algn="l"/>
              </a:tabLst>
            </a:pPr>
            <a:r>
              <a:rPr lang="en-US" sz="2000" spc="-5" dirty="0" smtClean="0">
                <a:solidFill>
                  <a:srgbClr val="FFFFFF"/>
                </a:solidFill>
                <a:latin typeface="Arial"/>
                <a:cs typeface="Arial"/>
              </a:rPr>
              <a:t>D</a:t>
            </a:r>
            <a:r>
              <a:rPr lang="en-US" sz="2000" spc="-5" dirty="0">
                <a:solidFill>
                  <a:srgbClr val="FFFFFF"/>
                </a:solidFill>
                <a:latin typeface="Arial"/>
                <a:cs typeface="Arial"/>
              </a:rPr>
              <a:t>. Lowe. Distinctive image features from scale-invariant </a:t>
            </a:r>
            <a:r>
              <a:rPr lang="en-US" sz="2000" spc="-5" dirty="0" err="1">
                <a:solidFill>
                  <a:srgbClr val="FFFFFF"/>
                </a:solidFill>
                <a:latin typeface="Arial"/>
                <a:cs typeface="Arial"/>
              </a:rPr>
              <a:t>keypoints</a:t>
            </a:r>
            <a:r>
              <a:rPr lang="en-US" sz="2000" spc="-5" dirty="0">
                <a:solidFill>
                  <a:srgbClr val="FFFFFF"/>
                </a:solidFill>
                <a:latin typeface="Arial"/>
                <a:cs typeface="Arial"/>
              </a:rPr>
              <a:t>. Int. Journal of Computer Vision, 60(2):91–110, 2004.</a:t>
            </a:r>
            <a:endParaRPr sz="2000" spc="-5" dirty="0">
              <a:solidFill>
                <a:srgbClr val="FFFFFF"/>
              </a:solidFill>
              <a:latin typeface="Arial"/>
              <a:cs typeface="Arial"/>
            </a:endParaRPr>
          </a:p>
        </p:txBody>
      </p:sp>
      <p:sp>
        <p:nvSpPr>
          <p:cNvPr id="6"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25</a:t>
            </a:fld>
            <a:endParaRPr lang="uk-U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383540" y="1190236"/>
            <a:ext cx="8760460" cy="5170646"/>
          </a:xfrm>
        </p:spPr>
        <p:txBody>
          <a:bodyPr/>
          <a:lstStyle/>
          <a:p>
            <a:pPr marL="469901" marR="855980" indent="-457200" algn="just" rtl="0">
              <a:buClr>
                <a:srgbClr val="DF773B"/>
              </a:buClr>
              <a:buFont typeface="Wingdings" charset="2"/>
              <a:buChar char="q"/>
              <a:tabLst>
                <a:tab pos="528320" algn="l"/>
              </a:tabLst>
            </a:pPr>
            <a:r>
              <a:rPr lang="en-US" sz="2800" kern="1200" spc="-10" dirty="0">
                <a:solidFill>
                  <a:srgbClr val="FFFFFF"/>
                </a:solidFill>
              </a:rPr>
              <a:t>The extension of the web application paradigm to the cloud computing model is denoted as </a:t>
            </a:r>
            <a:r>
              <a:rPr lang="en-US" sz="2800" kern="1200" spc="-10" dirty="0" smtClean="0">
                <a:solidFill>
                  <a:srgbClr val="FFFFFF"/>
                </a:solidFill>
              </a:rPr>
              <a:t>Software </a:t>
            </a:r>
            <a:r>
              <a:rPr lang="en-US" sz="2800" kern="1200" spc="-10" dirty="0">
                <a:solidFill>
                  <a:srgbClr val="FFFFFF"/>
                </a:solidFill>
              </a:rPr>
              <a:t>as a </a:t>
            </a:r>
            <a:r>
              <a:rPr lang="en-US" sz="2800" kern="1200" spc="-10" dirty="0" smtClean="0">
                <a:solidFill>
                  <a:srgbClr val="FFFFFF"/>
                </a:solidFill>
              </a:rPr>
              <a:t>Service </a:t>
            </a:r>
            <a:r>
              <a:rPr lang="en-US" sz="2800" kern="1200" spc="-10" dirty="0">
                <a:solidFill>
                  <a:srgbClr val="FFFFFF"/>
                </a:solidFill>
              </a:rPr>
              <a:t>(SaaS).  </a:t>
            </a:r>
            <a:endParaRPr lang="en-US" sz="2800" kern="1200" spc="-10" dirty="0" smtClean="0">
              <a:solidFill>
                <a:srgbClr val="FFFFFF"/>
              </a:solidFill>
            </a:endParaRPr>
          </a:p>
          <a:p>
            <a:pPr marL="469901" marR="855980" indent="-457200" algn="just" rtl="0">
              <a:buClr>
                <a:srgbClr val="DF773B"/>
              </a:buClr>
              <a:buFont typeface="Wingdings" charset="2"/>
              <a:buChar char="q"/>
              <a:tabLst>
                <a:tab pos="528320" algn="l"/>
              </a:tabLst>
            </a:pPr>
            <a:r>
              <a:rPr lang="en-GB" sz="2800" spc="-15" dirty="0" smtClean="0"/>
              <a:t>Infrastructure as a Service (IaaS) provides </a:t>
            </a:r>
            <a:r>
              <a:rPr lang="en-GB" sz="2800" spc="65" dirty="0"/>
              <a:t>access </a:t>
            </a:r>
            <a:r>
              <a:rPr lang="en-GB" sz="2800" dirty="0"/>
              <a:t>to </a:t>
            </a:r>
            <a:r>
              <a:rPr lang="en-GB" sz="2800" spc="-5" dirty="0"/>
              <a:t>raw </a:t>
            </a:r>
            <a:r>
              <a:rPr lang="en-GB" sz="2800" spc="65" dirty="0"/>
              <a:t>computing </a:t>
            </a:r>
            <a:r>
              <a:rPr lang="en-GB" sz="2800" dirty="0"/>
              <a:t>systems </a:t>
            </a:r>
            <a:r>
              <a:rPr lang="en-GB" sz="2800" spc="65" dirty="0"/>
              <a:t>and</a:t>
            </a:r>
            <a:r>
              <a:rPr lang="en-GB" sz="2800" spc="-140" dirty="0"/>
              <a:t> </a:t>
            </a:r>
            <a:r>
              <a:rPr lang="en-GB" sz="2800" dirty="0"/>
              <a:t>the  </a:t>
            </a:r>
            <a:r>
              <a:rPr lang="en-GB" sz="2800" spc="25" dirty="0"/>
              <a:t>customer </a:t>
            </a:r>
            <a:r>
              <a:rPr lang="en-GB" sz="2800" spc="65" dirty="0"/>
              <a:t>can </a:t>
            </a:r>
            <a:r>
              <a:rPr lang="en-GB" sz="2800" spc="-5" dirty="0"/>
              <a:t>run </a:t>
            </a:r>
            <a:r>
              <a:rPr lang="en-GB" sz="2800" spc="25" dirty="0"/>
              <a:t>arbitrary</a:t>
            </a:r>
            <a:r>
              <a:rPr lang="en-GB" sz="2800" spc="-120" dirty="0"/>
              <a:t> </a:t>
            </a:r>
            <a:r>
              <a:rPr lang="en-GB" sz="2800" spc="-10" dirty="0" smtClean="0"/>
              <a:t>software</a:t>
            </a:r>
          </a:p>
          <a:p>
            <a:pPr marL="469901" marR="855980" indent="-457200" algn="just" rtl="0">
              <a:buClr>
                <a:srgbClr val="DF773B"/>
              </a:buClr>
              <a:buFont typeface="Wingdings" charset="2"/>
              <a:buChar char="q"/>
              <a:tabLst>
                <a:tab pos="528320" algn="l"/>
              </a:tabLst>
            </a:pPr>
            <a:r>
              <a:rPr lang="en-GB" sz="2800" spc="5" dirty="0" smtClean="0"/>
              <a:t>Platform as a Service (PaaS) </a:t>
            </a:r>
            <a:r>
              <a:rPr lang="en-GB" sz="2800" spc="45" dirty="0"/>
              <a:t>applications </a:t>
            </a:r>
            <a:r>
              <a:rPr lang="en-GB" sz="2800" spc="65" dirty="0"/>
              <a:t>and </a:t>
            </a:r>
            <a:r>
              <a:rPr lang="en-GB" sz="2800" spc="5" dirty="0"/>
              <a:t>infrastructure </a:t>
            </a:r>
            <a:r>
              <a:rPr lang="en-GB" sz="2800" spc="-25" dirty="0"/>
              <a:t>are </a:t>
            </a:r>
            <a:r>
              <a:rPr lang="en-GB" sz="2800" spc="-5" dirty="0"/>
              <a:t>run </a:t>
            </a:r>
            <a:r>
              <a:rPr lang="en-GB" sz="2800" spc="65" dirty="0"/>
              <a:t>and  </a:t>
            </a:r>
            <a:r>
              <a:rPr lang="en-GB" sz="2800" spc="55" dirty="0"/>
              <a:t>managed </a:t>
            </a:r>
            <a:r>
              <a:rPr lang="en-GB" sz="2800" spc="95" dirty="0"/>
              <a:t>by </a:t>
            </a:r>
            <a:r>
              <a:rPr lang="en-GB" sz="2800" dirty="0"/>
              <a:t>the </a:t>
            </a:r>
            <a:r>
              <a:rPr lang="en-GB" sz="2800" spc="25" dirty="0"/>
              <a:t>services</a:t>
            </a:r>
            <a:r>
              <a:rPr lang="en-GB" sz="2800" spc="-235" dirty="0"/>
              <a:t> </a:t>
            </a:r>
            <a:r>
              <a:rPr lang="en-GB" sz="2800" spc="-20" dirty="0" smtClean="0"/>
              <a:t>vendor. </a:t>
            </a:r>
            <a:r>
              <a:rPr lang="en-GB" sz="2800" spc="5" dirty="0" smtClean="0"/>
              <a:t>It is a delivery </a:t>
            </a:r>
            <a:r>
              <a:rPr lang="en-GB" sz="2800" dirty="0"/>
              <a:t>of </a:t>
            </a:r>
            <a:r>
              <a:rPr lang="en-GB" sz="2800" spc="-5" dirty="0"/>
              <a:t>a </a:t>
            </a:r>
            <a:r>
              <a:rPr lang="en-GB" sz="2800" spc="20" dirty="0"/>
              <a:t>virtualized </a:t>
            </a:r>
            <a:r>
              <a:rPr lang="en-GB" sz="2800" spc="50" dirty="0"/>
              <a:t>application </a:t>
            </a:r>
            <a:r>
              <a:rPr lang="en-GB" sz="2800" spc="-5" dirty="0"/>
              <a:t>runtime  </a:t>
            </a:r>
            <a:r>
              <a:rPr lang="en-GB" sz="2800" spc="30" dirty="0"/>
              <a:t>platform </a:t>
            </a:r>
            <a:r>
              <a:rPr lang="en-GB" sz="2800" dirty="0"/>
              <a:t>that </a:t>
            </a:r>
            <a:r>
              <a:rPr lang="en-GB" sz="2800" spc="-5" dirty="0"/>
              <a:t>has a </a:t>
            </a:r>
            <a:r>
              <a:rPr lang="en-GB" sz="2800" spc="-10" dirty="0"/>
              <a:t>software </a:t>
            </a:r>
            <a:r>
              <a:rPr lang="en-GB" sz="2800" spc="40" dirty="0"/>
              <a:t>stack </a:t>
            </a:r>
            <a:r>
              <a:rPr lang="en-GB" sz="2800" dirty="0"/>
              <a:t>for</a:t>
            </a:r>
            <a:r>
              <a:rPr lang="en-GB" sz="2800" spc="-60" dirty="0"/>
              <a:t> </a:t>
            </a:r>
            <a:r>
              <a:rPr lang="en-GB" sz="2800" spc="55" dirty="0"/>
              <a:t>developing  </a:t>
            </a:r>
            <a:r>
              <a:rPr lang="en-GB" sz="2800" spc="45" dirty="0"/>
              <a:t>applications </a:t>
            </a:r>
            <a:r>
              <a:rPr lang="en-GB" sz="2800" spc="-5" dirty="0"/>
              <a:t>or </a:t>
            </a:r>
            <a:r>
              <a:rPr lang="en-GB" sz="2800" spc="50" dirty="0"/>
              <a:t>application </a:t>
            </a:r>
            <a:r>
              <a:rPr lang="en-GB" sz="2800" spc="20" dirty="0"/>
              <a:t>services. </a:t>
            </a:r>
            <a:endParaRPr lang="en-GB" sz="2800" spc="-20" dirty="0"/>
          </a:p>
        </p:txBody>
      </p:sp>
      <p:sp>
        <p:nvSpPr>
          <p:cNvPr id="5" name="Titolo 1"/>
          <p:cNvSpPr>
            <a:spLocks noGrp="1"/>
          </p:cNvSpPr>
          <p:nvPr>
            <p:ph type="title"/>
          </p:nvPr>
        </p:nvSpPr>
        <p:spPr>
          <a:xfrm>
            <a:off x="270154" y="329181"/>
            <a:ext cx="8603691" cy="615553"/>
          </a:xfrm>
        </p:spPr>
        <p:txBody>
          <a:bodyPr/>
          <a:lstStyle/>
          <a:p>
            <a:pPr marL="12700" algn="ctr" rtl="0"/>
            <a:r>
              <a:rPr lang="it-IT" sz="4000" b="1" kern="1200" spc="-20" dirty="0">
                <a:solidFill>
                  <a:srgbClr val="FF0000"/>
                </a:solidFill>
                <a:ea typeface="+mn-ea"/>
              </a:rPr>
              <a:t>Data security on </a:t>
            </a:r>
            <a:r>
              <a:rPr lang="it-IT" sz="4000" b="1" kern="1200" spc="-20" dirty="0" err="1" smtClean="0">
                <a:solidFill>
                  <a:srgbClr val="FF0000"/>
                </a:solidFill>
                <a:ea typeface="+mn-ea"/>
              </a:rPr>
              <a:t>cloud</a:t>
            </a:r>
            <a:r>
              <a:rPr lang="it-IT" sz="4000" b="1" kern="1200" spc="-20" dirty="0" smtClean="0">
                <a:solidFill>
                  <a:srgbClr val="FF0000"/>
                </a:solidFill>
                <a:ea typeface="+mn-ea"/>
              </a:rPr>
              <a:t> </a:t>
            </a:r>
            <a:r>
              <a:rPr lang="it-IT" sz="4000" b="1" kern="1200" spc="-20" dirty="0">
                <a:solidFill>
                  <a:srgbClr val="FF0000"/>
                </a:solidFill>
                <a:ea typeface="+mn-ea"/>
              </a:rPr>
              <a:t>server</a:t>
            </a:r>
            <a:endParaRPr lang="en-GB" sz="4000" b="1" kern="1200" spc="-20" dirty="0">
              <a:solidFill>
                <a:srgbClr val="FF0000"/>
              </a:solidFill>
              <a:ea typeface="+mn-ea"/>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3</a:t>
            </a:fld>
            <a:endParaRPr lang="uk-UA" dirty="0"/>
          </a:p>
        </p:txBody>
      </p:sp>
    </p:spTree>
    <p:extLst>
      <p:ext uri="{BB962C8B-B14F-4D97-AF65-F5344CB8AC3E}">
        <p14:creationId xmlns:p14="http://schemas.microsoft.com/office/powerpoint/2010/main" val="36029918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383540" y="1570196"/>
            <a:ext cx="8760460" cy="4678204"/>
          </a:xfrm>
        </p:spPr>
        <p:txBody>
          <a:bodyPr/>
          <a:lstStyle/>
          <a:p>
            <a:pPr marL="469901" marR="855980" indent="-457200" algn="just" rtl="0">
              <a:buClr>
                <a:srgbClr val="DF773B"/>
              </a:buClr>
              <a:buFont typeface="Wingdings" charset="2"/>
              <a:buChar char="q"/>
              <a:tabLst>
                <a:tab pos="528320" algn="l"/>
              </a:tabLst>
            </a:pPr>
            <a:r>
              <a:rPr lang="en-US" sz="2800" kern="1200" spc="-10" dirty="0" smtClean="0">
                <a:solidFill>
                  <a:srgbClr val="FFFFFF"/>
                </a:solidFill>
              </a:rPr>
              <a:t>The </a:t>
            </a:r>
            <a:r>
              <a:rPr lang="en-US" sz="2800" kern="1200" spc="-10" dirty="0">
                <a:solidFill>
                  <a:srgbClr val="FFFFFF"/>
                </a:solidFill>
              </a:rPr>
              <a:t>adoption of Cloud </a:t>
            </a:r>
            <a:r>
              <a:rPr lang="en-US" sz="2800" kern="1200" spc="-10" dirty="0" smtClean="0">
                <a:solidFill>
                  <a:srgbClr val="FFFFFF"/>
                </a:solidFill>
              </a:rPr>
              <a:t>computing involves many </a:t>
            </a:r>
            <a:r>
              <a:rPr lang="en-US" sz="2800" kern="1200" spc="-10" dirty="0">
                <a:solidFill>
                  <a:srgbClr val="FFFFFF"/>
                </a:solidFill>
              </a:rPr>
              <a:t>advantages in terms of flexibility, scalability and reliability, but also implies new challenges on security</a:t>
            </a:r>
            <a:r>
              <a:rPr lang="en-US" sz="2800" kern="1200" spc="-10" dirty="0" smtClean="0">
                <a:solidFill>
                  <a:srgbClr val="FFFFFF"/>
                </a:solidFill>
              </a:rPr>
              <a:t>, and </a:t>
            </a:r>
            <a:r>
              <a:rPr lang="en-US" sz="2800" kern="1200" spc="-10" dirty="0">
                <a:solidFill>
                  <a:srgbClr val="FFFFFF"/>
                </a:solidFill>
              </a:rPr>
              <a:t>protection of personal data</a:t>
            </a:r>
            <a:r>
              <a:rPr lang="en-US" sz="2800" kern="1200" spc="-10" dirty="0" smtClean="0">
                <a:solidFill>
                  <a:srgbClr val="FFFFFF"/>
                </a:solidFill>
              </a:rPr>
              <a:t>.</a:t>
            </a:r>
          </a:p>
          <a:p>
            <a:pPr marL="469901" marR="855980" indent="-457200" algn="just" rtl="0">
              <a:buClr>
                <a:srgbClr val="DF773B"/>
              </a:buClr>
              <a:buFont typeface="Wingdings" charset="2"/>
              <a:buChar char="q"/>
              <a:tabLst>
                <a:tab pos="528320" algn="l"/>
              </a:tabLst>
            </a:pPr>
            <a:r>
              <a:rPr lang="en-US" sz="2800" dirty="0"/>
              <a:t>The security specific risks </a:t>
            </a:r>
            <a:r>
              <a:rPr lang="en-US" sz="2800" dirty="0" smtClean="0"/>
              <a:t>are </a:t>
            </a:r>
            <a:r>
              <a:rPr lang="en-US" sz="2800" dirty="0"/>
              <a:t>primarily derived from the complexity of the </a:t>
            </a:r>
            <a:r>
              <a:rPr lang="en-US" sz="2800" dirty="0" smtClean="0"/>
              <a:t>architecture and </a:t>
            </a:r>
            <a:r>
              <a:rPr lang="en-US" sz="2800" dirty="0"/>
              <a:t>its characteristics of multi-tenancy and resource </a:t>
            </a:r>
            <a:r>
              <a:rPr lang="en-US" sz="2800" dirty="0" smtClean="0"/>
              <a:t>sharing</a:t>
            </a:r>
            <a:r>
              <a:rPr lang="it-IT" sz="2800" dirty="0" smtClean="0"/>
              <a:t>.</a:t>
            </a:r>
            <a:endParaRPr lang="en-GB" sz="2800" kern="1200" spc="-10" dirty="0">
              <a:solidFill>
                <a:srgbClr val="FFFFFF"/>
              </a:solidFill>
            </a:endParaRPr>
          </a:p>
          <a:p>
            <a:pPr algn="just"/>
            <a:endParaRPr lang="en-GB" dirty="0"/>
          </a:p>
          <a:p>
            <a:pPr algn="just"/>
            <a:endParaRPr lang="en-GB" dirty="0"/>
          </a:p>
        </p:txBody>
      </p:sp>
      <p:sp>
        <p:nvSpPr>
          <p:cNvPr id="5" name="Titolo 1"/>
          <p:cNvSpPr>
            <a:spLocks noGrp="1"/>
          </p:cNvSpPr>
          <p:nvPr>
            <p:ph type="title"/>
          </p:nvPr>
        </p:nvSpPr>
        <p:spPr>
          <a:xfrm>
            <a:off x="270154" y="329181"/>
            <a:ext cx="8603691" cy="615553"/>
          </a:xfrm>
        </p:spPr>
        <p:txBody>
          <a:bodyPr/>
          <a:lstStyle/>
          <a:p>
            <a:pPr marL="12700" algn="ctr" rtl="0"/>
            <a:r>
              <a:rPr lang="it-IT" sz="4000" b="1" kern="1200" spc="-20" dirty="0">
                <a:solidFill>
                  <a:srgbClr val="FF0000"/>
                </a:solidFill>
                <a:ea typeface="+mn-ea"/>
              </a:rPr>
              <a:t>Data security on </a:t>
            </a:r>
            <a:r>
              <a:rPr lang="it-IT" sz="4000" b="1" kern="1200" spc="-20" dirty="0" err="1" smtClean="0">
                <a:solidFill>
                  <a:srgbClr val="FF0000"/>
                </a:solidFill>
                <a:ea typeface="+mn-ea"/>
              </a:rPr>
              <a:t>cloud</a:t>
            </a:r>
            <a:r>
              <a:rPr lang="it-IT" sz="4000" b="1" kern="1200" spc="-20" dirty="0" smtClean="0">
                <a:solidFill>
                  <a:srgbClr val="FF0000"/>
                </a:solidFill>
                <a:ea typeface="+mn-ea"/>
              </a:rPr>
              <a:t> </a:t>
            </a:r>
            <a:r>
              <a:rPr lang="it-IT" sz="4000" b="1" kern="1200" spc="-20" dirty="0">
                <a:solidFill>
                  <a:srgbClr val="FF0000"/>
                </a:solidFill>
                <a:ea typeface="+mn-ea"/>
              </a:rPr>
              <a:t>server</a:t>
            </a:r>
            <a:endParaRPr lang="en-GB" sz="4000" b="1" kern="1200" spc="-20" dirty="0">
              <a:solidFill>
                <a:srgbClr val="FF0000"/>
              </a:solidFill>
              <a:ea typeface="+mn-ea"/>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4</a:t>
            </a:fld>
            <a:endParaRPr lang="uk-UA" dirty="0"/>
          </a:p>
        </p:txBody>
      </p:sp>
    </p:spTree>
    <p:extLst>
      <p:ext uri="{BB962C8B-B14F-4D97-AF65-F5344CB8AC3E}">
        <p14:creationId xmlns:p14="http://schemas.microsoft.com/office/powerpoint/2010/main" val="5428601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marL="12700" algn="ctr" rtl="0"/>
            <a:r>
              <a:rPr lang="it-IT" sz="4000" b="1" kern="1200" spc="-20" dirty="0">
                <a:solidFill>
                  <a:srgbClr val="FF0000"/>
                </a:solidFill>
                <a:ea typeface="+mn-ea"/>
              </a:rPr>
              <a:t>Data security on public server</a:t>
            </a:r>
            <a:endParaRPr lang="en-GB" sz="4000" b="1" kern="1200" spc="-20" dirty="0">
              <a:solidFill>
                <a:srgbClr val="FF0000"/>
              </a:solidFill>
              <a:ea typeface="+mn-ea"/>
            </a:endParaRPr>
          </a:p>
        </p:txBody>
      </p:sp>
      <p:sp>
        <p:nvSpPr>
          <p:cNvPr id="3" name="Segnaposto contenuto 2"/>
          <p:cNvSpPr>
            <a:spLocks noGrp="1"/>
          </p:cNvSpPr>
          <p:nvPr>
            <p:ph type="body" idx="1"/>
          </p:nvPr>
        </p:nvSpPr>
        <p:spPr>
          <a:prstGeom prst="rect">
            <a:avLst/>
          </a:prstGeom>
        </p:spPr>
        <p:txBody>
          <a:bodyPr>
            <a:noAutofit/>
          </a:bodyPr>
          <a:lstStyle/>
          <a:p>
            <a:pPr marL="469901" marR="855980" indent="-457200" algn="l" rtl="0">
              <a:buClr>
                <a:srgbClr val="DF773B"/>
              </a:buClr>
              <a:buFont typeface="Wingdings" charset="2"/>
              <a:buChar char="q"/>
              <a:tabLst>
                <a:tab pos="528320" algn="l"/>
              </a:tabLst>
            </a:pPr>
            <a:r>
              <a:rPr lang="it-IT" sz="2800" kern="1200" spc="-10" dirty="0">
                <a:solidFill>
                  <a:srgbClr val="FFFFFF"/>
                </a:solidFill>
              </a:rPr>
              <a:t>S</a:t>
            </a:r>
            <a:r>
              <a:rPr lang="x-none" sz="2800" kern="1200" spc="-10">
                <a:solidFill>
                  <a:srgbClr val="FFFFFF"/>
                </a:solidFill>
              </a:rPr>
              <a:t>ome cloud models require  the user to transfer part of the control on his own data to the service provider</a:t>
            </a:r>
            <a:r>
              <a:rPr lang="it-IT" sz="2800" kern="1200" spc="-10" dirty="0">
                <a:solidFill>
                  <a:srgbClr val="FFFFFF"/>
                </a:solidFill>
              </a:rPr>
              <a:t> </a:t>
            </a:r>
            <a:r>
              <a:rPr lang="it-IT" sz="2800" kern="1200" spc="-10" dirty="0">
                <a:solidFill>
                  <a:srgbClr val="FFFFFF"/>
                </a:solidFill>
                <a:sym typeface="Wingdings" panose="05000000000000000000" pitchFamily="2" charset="2"/>
              </a:rPr>
              <a:t> </a:t>
            </a:r>
            <a:r>
              <a:rPr lang="it-IT" sz="2800" kern="1200" spc="-10" dirty="0">
                <a:solidFill>
                  <a:srgbClr val="FFFFFF"/>
                </a:solidFill>
              </a:rPr>
              <a:t>No </a:t>
            </a:r>
            <a:r>
              <a:rPr lang="x-none" sz="2800" kern="1200" spc="-10">
                <a:solidFill>
                  <a:srgbClr val="FFFFFF"/>
                </a:solidFill>
              </a:rPr>
              <a:t>specific protection </a:t>
            </a:r>
            <a:r>
              <a:rPr lang="it-IT" sz="2800" kern="1200" spc="-10" dirty="0">
                <a:solidFill>
                  <a:srgbClr val="FFFFFF"/>
                </a:solidFill>
              </a:rPr>
              <a:t>(</a:t>
            </a:r>
            <a:r>
              <a:rPr lang="x-none" sz="2800" kern="1200" spc="-10">
                <a:solidFill>
                  <a:srgbClr val="FFFFFF"/>
                </a:solidFill>
              </a:rPr>
              <a:t>encryption or access control</a:t>
            </a:r>
            <a:r>
              <a:rPr lang="it-IT" sz="2800" kern="1200" spc="-10" dirty="0">
                <a:solidFill>
                  <a:srgbClr val="FFFFFF"/>
                </a:solidFill>
              </a:rPr>
              <a:t>)</a:t>
            </a:r>
          </a:p>
          <a:p>
            <a:pPr marL="469901" marR="855980" indent="-457200" algn="l" rtl="0">
              <a:buClr>
                <a:srgbClr val="DF773B"/>
              </a:buClr>
              <a:buFont typeface="Wingdings" charset="2"/>
              <a:buChar char="q"/>
              <a:tabLst>
                <a:tab pos="528320" algn="l"/>
              </a:tabLst>
            </a:pPr>
            <a:r>
              <a:rPr lang="en-US" sz="2800" kern="1200" spc="-10" dirty="0">
                <a:solidFill>
                  <a:srgbClr val="FFFFFF"/>
                </a:solidFill>
              </a:rPr>
              <a:t>K</a:t>
            </a:r>
            <a:r>
              <a:rPr lang="en-US" sz="2800" kern="1200" spc="-10" dirty="0" smtClean="0">
                <a:solidFill>
                  <a:srgbClr val="FFFFFF"/>
                </a:solidFill>
              </a:rPr>
              <a:t>ey </a:t>
            </a:r>
            <a:r>
              <a:rPr lang="en-US" sz="2800" kern="1200" spc="-10" dirty="0">
                <a:solidFill>
                  <a:srgbClr val="FFFFFF"/>
                </a:solidFill>
              </a:rPr>
              <a:t>roles for managing the cloud infrastructure, such as system administrators and managers of security systems must be considered. </a:t>
            </a:r>
          </a:p>
          <a:p>
            <a:pPr marL="469901" marR="855980" indent="-457200" algn="l" rtl="0">
              <a:buClr>
                <a:srgbClr val="DF773B"/>
              </a:buClr>
              <a:buFont typeface="Wingdings" charset="2"/>
              <a:buChar char="q"/>
              <a:tabLst>
                <a:tab pos="528320" algn="l"/>
              </a:tabLst>
            </a:pPr>
            <a:r>
              <a:rPr lang="en-US" sz="2800" kern="1200" spc="-10" dirty="0">
                <a:solidFill>
                  <a:srgbClr val="FFFFFF"/>
                </a:solidFill>
              </a:rPr>
              <a:t>L</a:t>
            </a:r>
            <a:r>
              <a:rPr lang="en-US" sz="2800" kern="1200" spc="-10" dirty="0" smtClean="0">
                <a:solidFill>
                  <a:srgbClr val="FFFFFF"/>
                </a:solidFill>
              </a:rPr>
              <a:t>ack </a:t>
            </a:r>
            <a:r>
              <a:rPr lang="en-US" sz="2800" kern="1200" spc="-10" dirty="0">
                <a:solidFill>
                  <a:srgbClr val="FFFFFF"/>
                </a:solidFill>
              </a:rPr>
              <a:t>of  certification agencies internationally recognized for the  independent evaluation of cloud security </a:t>
            </a:r>
            <a:endParaRPr lang="en-GB" sz="2800" kern="1200" spc="-10" dirty="0">
              <a:solidFill>
                <a:srgbClr val="FFFFFF"/>
              </a:solidFill>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5</a:t>
            </a:fld>
            <a:endParaRPr lang="uk-UA" dirty="0"/>
          </a:p>
        </p:txBody>
      </p:sp>
    </p:spTree>
    <p:extLst>
      <p:ext uri="{BB962C8B-B14F-4D97-AF65-F5344CB8AC3E}">
        <p14:creationId xmlns:p14="http://schemas.microsoft.com/office/powerpoint/2010/main" val="4863541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gn="ctr" rtl="0"/>
            <a:r>
              <a:rPr lang="it-IT" sz="4000" b="1" kern="1200" spc="-20" dirty="0">
                <a:solidFill>
                  <a:srgbClr val="FF0000"/>
                </a:solidFill>
                <a:ea typeface="+mn-ea"/>
              </a:rPr>
              <a:t>Data security on public server</a:t>
            </a:r>
            <a:endParaRPr sz="4000" b="1" kern="1200" spc="-20" dirty="0">
              <a:solidFill>
                <a:srgbClr val="FF0000"/>
              </a:solidFill>
              <a:ea typeface="+mn-ea"/>
            </a:endParaRPr>
          </a:p>
        </p:txBody>
      </p:sp>
      <p:sp>
        <p:nvSpPr>
          <p:cNvPr id="9" name="object 9"/>
          <p:cNvSpPr txBox="1"/>
          <p:nvPr/>
        </p:nvSpPr>
        <p:spPr>
          <a:xfrm>
            <a:off x="901130" y="1512586"/>
            <a:ext cx="7708553" cy="4351832"/>
          </a:xfrm>
          <a:prstGeom prst="rect">
            <a:avLst/>
          </a:prstGeom>
        </p:spPr>
        <p:txBody>
          <a:bodyPr vert="horz" wrap="square" lIns="0" tIns="0" rIns="0" bIns="0" rtlCol="0">
            <a:spAutoFit/>
          </a:bodyPr>
          <a:lstStyle/>
          <a:p>
            <a:pPr marL="469901" marR="855980" indent="-457200">
              <a:lnSpc>
                <a:spcPct val="101099"/>
              </a:lnSpc>
              <a:buClr>
                <a:srgbClr val="DF773B"/>
              </a:buClr>
              <a:buFont typeface="Wingdings" charset="2"/>
              <a:buChar char="q"/>
              <a:tabLst>
                <a:tab pos="528320" algn="l"/>
              </a:tabLst>
            </a:pPr>
            <a:r>
              <a:rPr lang="en-US" sz="2800" spc="-10" dirty="0">
                <a:solidFill>
                  <a:srgbClr val="FFFFFF"/>
                </a:solidFill>
                <a:latin typeface="Arial"/>
                <a:cs typeface="Arial"/>
              </a:rPr>
              <a:t>F</a:t>
            </a:r>
            <a:r>
              <a:rPr lang="en-US" sz="2800" spc="-10" dirty="0" smtClean="0">
                <a:solidFill>
                  <a:srgbClr val="FFFFFF"/>
                </a:solidFill>
                <a:latin typeface="Arial"/>
                <a:cs typeface="Arial"/>
              </a:rPr>
              <a:t>ailure </a:t>
            </a:r>
            <a:r>
              <a:rPr lang="en-US" sz="2800" spc="-10" dirty="0">
                <a:solidFill>
                  <a:srgbClr val="FFFFFF"/>
                </a:solidFill>
                <a:latin typeface="Arial"/>
                <a:cs typeface="Arial"/>
              </a:rPr>
              <a:t>of the isolation systems  for storage  and computational resources. </a:t>
            </a:r>
            <a:endParaRPr sz="2800" spc="-10" dirty="0">
              <a:solidFill>
                <a:srgbClr val="FFFFFF"/>
              </a:solidFill>
              <a:latin typeface="Arial"/>
              <a:cs typeface="Arial"/>
            </a:endParaRPr>
          </a:p>
          <a:p>
            <a:pPr marL="469901" marR="855980" indent="-457200">
              <a:lnSpc>
                <a:spcPct val="101099"/>
              </a:lnSpc>
              <a:buClr>
                <a:srgbClr val="DF773B"/>
              </a:buClr>
              <a:buFont typeface="Wingdings" charset="2"/>
              <a:buChar char="q"/>
              <a:tabLst>
                <a:tab pos="528320" algn="l"/>
              </a:tabLst>
            </a:pPr>
            <a:r>
              <a:rPr lang="en-US" sz="2800" spc="-10" dirty="0">
                <a:solidFill>
                  <a:srgbClr val="FFFFFF"/>
                </a:solidFill>
                <a:latin typeface="Arial"/>
                <a:cs typeface="Arial"/>
              </a:rPr>
              <a:t>Increased use of networks and data communication flows compared to traditional architectures</a:t>
            </a:r>
            <a:endParaRPr lang="it-IT" sz="2800" spc="-10" dirty="0">
              <a:solidFill>
                <a:srgbClr val="FFFFFF"/>
              </a:solidFill>
              <a:latin typeface="Arial"/>
              <a:cs typeface="Arial"/>
            </a:endParaRPr>
          </a:p>
          <a:p>
            <a:pPr marL="469901" marR="855980" lvl="0" indent="-457200">
              <a:lnSpc>
                <a:spcPct val="101099"/>
              </a:lnSpc>
              <a:buClr>
                <a:srgbClr val="DF773B"/>
              </a:buClr>
              <a:buFont typeface="Wingdings" charset="2"/>
              <a:buChar char="q"/>
              <a:tabLst>
                <a:tab pos="528320" algn="l"/>
              </a:tabLst>
            </a:pPr>
            <a:r>
              <a:rPr lang="en-GB" sz="2800" spc="-10" dirty="0">
                <a:solidFill>
                  <a:srgbClr val="FFFFFF"/>
                </a:solidFill>
                <a:latin typeface="Arial"/>
                <a:cs typeface="Arial"/>
              </a:rPr>
              <a:t>What happens to data in the case of a fail of the storage system?  </a:t>
            </a:r>
            <a:r>
              <a:rPr lang="en-GB" sz="2800" spc="-10" dirty="0" smtClean="0">
                <a:solidFill>
                  <a:srgbClr val="FFFFFF"/>
                </a:solidFill>
                <a:latin typeface="Arial"/>
                <a:cs typeface="Arial"/>
              </a:rPr>
              <a:t>Is </a:t>
            </a:r>
            <a:r>
              <a:rPr lang="en-GB" sz="2800" spc="-10" dirty="0">
                <a:solidFill>
                  <a:srgbClr val="FFFFFF"/>
                </a:solidFill>
                <a:latin typeface="Arial"/>
                <a:cs typeface="Arial"/>
              </a:rPr>
              <a:t>there a backup service with restoration in case of storage service fail? What is the recovery time for the data?</a:t>
            </a: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6</a:t>
            </a:fld>
            <a:endParaRPr lang="uk-UA" dirty="0"/>
          </a:p>
        </p:txBody>
      </p:sp>
    </p:spTree>
    <p:extLst>
      <p:ext uri="{BB962C8B-B14F-4D97-AF65-F5344CB8AC3E}">
        <p14:creationId xmlns:p14="http://schemas.microsoft.com/office/powerpoint/2010/main" val="393085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0154" y="329181"/>
            <a:ext cx="8603691" cy="615553"/>
          </a:xfrm>
        </p:spPr>
        <p:txBody>
          <a:bodyPr/>
          <a:lstStyle/>
          <a:p>
            <a:pPr marL="12700" algn="ctr" rtl="0"/>
            <a:r>
              <a:rPr lang="en-GB" sz="4000" b="1" kern="1200" spc="-20" dirty="0">
                <a:solidFill>
                  <a:srgbClr val="FF0000"/>
                </a:solidFill>
                <a:ea typeface="+mn-ea"/>
              </a:rPr>
              <a:t>Digital identity</a:t>
            </a:r>
          </a:p>
        </p:txBody>
      </p:sp>
      <p:sp>
        <p:nvSpPr>
          <p:cNvPr id="3" name="Segnaposto testo 2"/>
          <p:cNvSpPr>
            <a:spLocks noGrp="1"/>
          </p:cNvSpPr>
          <p:nvPr>
            <p:ph type="body" idx="1"/>
          </p:nvPr>
        </p:nvSpPr>
        <p:spPr>
          <a:xfrm>
            <a:off x="383540" y="1190236"/>
            <a:ext cx="8376919" cy="5657383"/>
          </a:xfrm>
        </p:spPr>
        <p:txBody>
          <a:bodyPr/>
          <a:lstStyle/>
          <a:p>
            <a:pPr marL="469901" marR="855980" indent="-457200" algn="l" rtl="0">
              <a:lnSpc>
                <a:spcPct val="101099"/>
              </a:lnSpc>
              <a:buClr>
                <a:srgbClr val="DF773B"/>
              </a:buClr>
              <a:buFont typeface="Wingdings" charset="2"/>
              <a:buChar char="q"/>
              <a:tabLst>
                <a:tab pos="528320" algn="l"/>
              </a:tabLst>
            </a:pPr>
            <a:r>
              <a:rPr lang="en-US" sz="2800" kern="1200" spc="-10" dirty="0">
                <a:solidFill>
                  <a:srgbClr val="FFFFFF"/>
                </a:solidFill>
              </a:rPr>
              <a:t>The “remote user authentication” or “logical access control”, is one of the fundamental steps in protecting  data and IT infrastructures.</a:t>
            </a:r>
          </a:p>
          <a:p>
            <a:pPr marL="469901" marR="855980" indent="-457200" algn="l" rtl="0">
              <a:lnSpc>
                <a:spcPct val="101099"/>
              </a:lnSpc>
              <a:buClr>
                <a:srgbClr val="DF773B"/>
              </a:buClr>
              <a:buFont typeface="Wingdings" charset="2"/>
              <a:buChar char="q"/>
              <a:tabLst>
                <a:tab pos="528320" algn="l"/>
              </a:tabLst>
            </a:pPr>
            <a:r>
              <a:rPr lang="en-US" sz="2800" kern="1200" spc="-10" dirty="0">
                <a:solidFill>
                  <a:srgbClr val="FFFFFF"/>
                </a:solidFill>
              </a:rPr>
              <a:t>Authentication protocols allow  to verify that each of the participants in the electronic communication is really who he claims to be. </a:t>
            </a:r>
          </a:p>
          <a:p>
            <a:pPr marL="469901" marR="855980" indent="-457200" algn="l" rtl="0">
              <a:lnSpc>
                <a:spcPct val="101099"/>
              </a:lnSpc>
              <a:buClr>
                <a:srgbClr val="DF773B"/>
              </a:buClr>
              <a:buFont typeface="Wingdings" charset="2"/>
              <a:buChar char="q"/>
              <a:tabLst>
                <a:tab pos="528320" algn="l"/>
              </a:tabLst>
            </a:pPr>
            <a:r>
              <a:rPr lang="en-US" sz="2800" kern="1200" spc="-10" dirty="0">
                <a:solidFill>
                  <a:srgbClr val="FFFFFF"/>
                </a:solidFill>
              </a:rPr>
              <a:t>This task is commonly demanded to a specialized architecture denoted as the Authentication Server (AS). </a:t>
            </a:r>
            <a:endParaRPr lang="en-US" sz="2800" kern="1200" spc="-10" dirty="0" smtClean="0">
              <a:solidFill>
                <a:srgbClr val="FFFFFF"/>
              </a:solidFill>
            </a:endParaRPr>
          </a:p>
          <a:p>
            <a:pPr marL="469901" marR="855980" indent="-457200" algn="l" rtl="0">
              <a:lnSpc>
                <a:spcPct val="101099"/>
              </a:lnSpc>
              <a:buClr>
                <a:srgbClr val="DF773B"/>
              </a:buClr>
              <a:buFont typeface="Wingdings" charset="2"/>
              <a:buChar char="q"/>
              <a:tabLst>
                <a:tab pos="528320" algn="l"/>
              </a:tabLst>
            </a:pPr>
            <a:r>
              <a:rPr lang="en-US" sz="2800" dirty="0"/>
              <a:t>Currently, the most common authentication mechanisms of the ASs  make use of passwords and private tokens. </a:t>
            </a:r>
            <a:endParaRPr lang="en-GB" sz="2800" kern="1200" spc="-10" dirty="0">
              <a:solidFill>
                <a:srgbClr val="FFFFFF"/>
              </a:solidFill>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7</a:t>
            </a:fld>
            <a:endParaRPr lang="uk-UA" dirty="0"/>
          </a:p>
        </p:txBody>
      </p:sp>
    </p:spTree>
    <p:extLst>
      <p:ext uri="{BB962C8B-B14F-4D97-AF65-F5344CB8AC3E}">
        <p14:creationId xmlns:p14="http://schemas.microsoft.com/office/powerpoint/2010/main" val="64044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0154" y="329181"/>
            <a:ext cx="8603691" cy="615553"/>
          </a:xfrm>
        </p:spPr>
        <p:txBody>
          <a:bodyPr/>
          <a:lstStyle/>
          <a:p>
            <a:pPr marL="12700" algn="ctr" rtl="0"/>
            <a:r>
              <a:rPr lang="en-GB" sz="4000" b="1" kern="1200" spc="-20" dirty="0" smtClean="0">
                <a:solidFill>
                  <a:srgbClr val="FF0000"/>
                </a:solidFill>
                <a:ea typeface="+mn-ea"/>
              </a:rPr>
              <a:t>Biometry</a:t>
            </a:r>
            <a:endParaRPr lang="en-GB" sz="4000" b="1" kern="1200" spc="-20" dirty="0">
              <a:solidFill>
                <a:srgbClr val="FF0000"/>
              </a:solidFill>
              <a:ea typeface="+mn-ea"/>
            </a:endParaRPr>
          </a:p>
        </p:txBody>
      </p:sp>
      <p:sp>
        <p:nvSpPr>
          <p:cNvPr id="3" name="Segnaposto testo 2"/>
          <p:cNvSpPr>
            <a:spLocks noGrp="1"/>
          </p:cNvSpPr>
          <p:nvPr>
            <p:ph type="body" idx="1"/>
          </p:nvPr>
        </p:nvSpPr>
        <p:spPr>
          <a:xfrm>
            <a:off x="383540" y="1190236"/>
            <a:ext cx="8376919" cy="5222199"/>
          </a:xfrm>
        </p:spPr>
        <p:txBody>
          <a:bodyPr/>
          <a:lstStyle/>
          <a:p>
            <a:pPr marL="469901" marR="855980" indent="-457200" algn="l" rtl="0">
              <a:lnSpc>
                <a:spcPct val="101099"/>
              </a:lnSpc>
              <a:buClr>
                <a:srgbClr val="DF773B"/>
              </a:buClr>
              <a:buFont typeface="Wingdings" charset="2"/>
              <a:buChar char="q"/>
              <a:tabLst>
                <a:tab pos="528320" algn="l"/>
              </a:tabLst>
            </a:pPr>
            <a:r>
              <a:rPr lang="en-US" sz="2800" kern="1200" spc="-10" dirty="0">
                <a:solidFill>
                  <a:srgbClr val="FFFFFF"/>
                </a:solidFill>
              </a:rPr>
              <a:t>The efficient use of multiple biometric features for identity verification is still an open and attracting scientific </a:t>
            </a:r>
            <a:r>
              <a:rPr lang="en-US" sz="2800" kern="1200" spc="-10" dirty="0" smtClean="0">
                <a:solidFill>
                  <a:srgbClr val="FFFFFF"/>
                </a:solidFill>
              </a:rPr>
              <a:t>problem.</a:t>
            </a:r>
          </a:p>
          <a:p>
            <a:pPr marL="469901" marR="855980" indent="-457200" algn="l" rtl="0">
              <a:lnSpc>
                <a:spcPct val="101099"/>
              </a:lnSpc>
              <a:buClr>
                <a:srgbClr val="DF773B"/>
              </a:buClr>
              <a:buFont typeface="Wingdings" charset="2"/>
              <a:buChar char="q"/>
              <a:tabLst>
                <a:tab pos="528320" algn="l"/>
              </a:tabLst>
            </a:pPr>
            <a:r>
              <a:rPr lang="en-US" sz="2800" kern="1200" spc="-10" dirty="0" smtClean="0">
                <a:solidFill>
                  <a:srgbClr val="FFFFFF"/>
                </a:solidFill>
              </a:rPr>
              <a:t>Biometric </a:t>
            </a:r>
            <a:r>
              <a:rPr lang="en-US" sz="2800" kern="1200" spc="-10" dirty="0">
                <a:solidFill>
                  <a:srgbClr val="FFFFFF"/>
                </a:solidFill>
              </a:rPr>
              <a:t>physical access systems are perceived as reliable,  then minimizing the typical risks of traditional authentication </a:t>
            </a:r>
            <a:r>
              <a:rPr lang="en-US" sz="2800" kern="1200" spc="-10" dirty="0" smtClean="0">
                <a:solidFill>
                  <a:srgbClr val="FFFFFF"/>
                </a:solidFill>
              </a:rPr>
              <a:t>systems. </a:t>
            </a:r>
          </a:p>
          <a:p>
            <a:pPr marL="469901" marR="855980" indent="-457200" algn="l" rtl="0">
              <a:lnSpc>
                <a:spcPct val="101099"/>
              </a:lnSpc>
              <a:buClr>
                <a:srgbClr val="DF773B"/>
              </a:buClr>
              <a:buFont typeface="Wingdings" charset="2"/>
              <a:buChar char="q"/>
              <a:tabLst>
                <a:tab pos="528320" algn="l"/>
              </a:tabLst>
            </a:pPr>
            <a:r>
              <a:rPr lang="en-US" sz="2800" kern="1200" spc="-10" dirty="0" smtClean="0">
                <a:solidFill>
                  <a:srgbClr val="FFFFFF"/>
                </a:solidFill>
              </a:rPr>
              <a:t>The </a:t>
            </a:r>
            <a:r>
              <a:rPr lang="en-US" sz="2800" kern="1200" spc="-10" dirty="0">
                <a:solidFill>
                  <a:srgbClr val="FFFFFF"/>
                </a:solidFill>
              </a:rPr>
              <a:t>use of biometric techniques can be considered as one way to ensure a significant increase of security  in the authentication protocols managed by modern authentication servers.</a:t>
            </a:r>
            <a:endParaRPr lang="en-GB" sz="2800" kern="1200" spc="-10" dirty="0">
              <a:solidFill>
                <a:srgbClr val="FFFFFF"/>
              </a:solidFill>
            </a:endParaRPr>
          </a:p>
        </p:txBody>
      </p:sp>
      <p:sp>
        <p:nvSpPr>
          <p:cNvPr id="4"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8</a:t>
            </a:fld>
            <a:endParaRPr lang="uk-UA" dirty="0"/>
          </a:p>
        </p:txBody>
      </p:sp>
    </p:spTree>
    <p:extLst>
      <p:ext uri="{BB962C8B-B14F-4D97-AF65-F5344CB8AC3E}">
        <p14:creationId xmlns:p14="http://schemas.microsoft.com/office/powerpoint/2010/main" val="3716114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0154" y="329181"/>
            <a:ext cx="8603691" cy="615553"/>
          </a:xfrm>
        </p:spPr>
        <p:txBody>
          <a:bodyPr/>
          <a:lstStyle/>
          <a:p>
            <a:pPr marL="12700" algn="ctr" rtl="0"/>
            <a:r>
              <a:rPr lang="en-GB" sz="4000" b="1" kern="1200" spc="-20" dirty="0" smtClean="0">
                <a:solidFill>
                  <a:srgbClr val="FF0000"/>
                </a:solidFill>
                <a:ea typeface="+mn-ea"/>
              </a:rPr>
              <a:t>Biometric recognition</a:t>
            </a:r>
            <a:endParaRPr lang="en-GB" sz="4000" b="1" kern="1200" spc="-20" dirty="0">
              <a:solidFill>
                <a:srgbClr val="FF0000"/>
              </a:solidFill>
              <a:ea typeface="+mn-ea"/>
            </a:endParaRPr>
          </a:p>
        </p:txBody>
      </p:sp>
      <p:sp>
        <p:nvSpPr>
          <p:cNvPr id="3" name="Segnaposto testo 2"/>
          <p:cNvSpPr>
            <a:spLocks noGrp="1"/>
          </p:cNvSpPr>
          <p:nvPr>
            <p:ph type="body" idx="1"/>
          </p:nvPr>
        </p:nvSpPr>
        <p:spPr>
          <a:xfrm>
            <a:off x="76201" y="1190236"/>
            <a:ext cx="6629400" cy="6057492"/>
          </a:xfrm>
        </p:spPr>
        <p:txBody>
          <a:bodyPr/>
          <a:lstStyle/>
          <a:p>
            <a:pPr marL="469901" marR="855980" indent="-457200" algn="just" rtl="0">
              <a:lnSpc>
                <a:spcPct val="101099"/>
              </a:lnSpc>
              <a:buClr>
                <a:srgbClr val="DF773B"/>
              </a:buClr>
              <a:buFont typeface="Wingdings" charset="2"/>
              <a:buChar char="q"/>
              <a:tabLst>
                <a:tab pos="528320" algn="l"/>
              </a:tabLst>
            </a:pPr>
            <a:r>
              <a:rPr lang="en-US" sz="2800" kern="1200" spc="-10" dirty="0">
                <a:solidFill>
                  <a:srgbClr val="FFFFFF"/>
                </a:solidFill>
              </a:rPr>
              <a:t>A desktop application includes software modules both for  the enrollment and the authentication of users. </a:t>
            </a:r>
          </a:p>
          <a:p>
            <a:pPr marL="469901" marR="855980" indent="-457200" algn="just" rtl="0">
              <a:lnSpc>
                <a:spcPct val="101099"/>
              </a:lnSpc>
              <a:buClr>
                <a:srgbClr val="DF773B"/>
              </a:buClr>
              <a:buFont typeface="Wingdings" charset="2"/>
              <a:buChar char="q"/>
              <a:tabLst>
                <a:tab pos="528320" algn="l"/>
              </a:tabLst>
            </a:pPr>
            <a:r>
              <a:rPr lang="en-US" sz="2800" kern="1200" spc="-10" dirty="0">
                <a:solidFill>
                  <a:srgbClr val="FFFFFF"/>
                </a:solidFill>
              </a:rPr>
              <a:t>During enrollment, the new user’s fingerprint is converted into a compact representation, called model.</a:t>
            </a:r>
          </a:p>
          <a:p>
            <a:pPr marL="469901" marR="855980" indent="-457200" algn="just" rtl="0">
              <a:lnSpc>
                <a:spcPct val="101099"/>
              </a:lnSpc>
              <a:buClr>
                <a:srgbClr val="DF773B"/>
              </a:buClr>
              <a:buFont typeface="Wingdings" charset="2"/>
              <a:buChar char="q"/>
              <a:tabLst>
                <a:tab pos="528320" algn="l"/>
              </a:tabLst>
            </a:pPr>
            <a:r>
              <a:rPr lang="en-US" sz="2800" kern="1200" spc="-10" dirty="0" smtClean="0">
                <a:solidFill>
                  <a:srgbClr val="FFFFFF"/>
                </a:solidFill>
              </a:rPr>
              <a:t>Only </a:t>
            </a:r>
            <a:r>
              <a:rPr lang="en-US" sz="2800" kern="1200" spc="-10" dirty="0">
                <a:solidFill>
                  <a:srgbClr val="FFFFFF"/>
                </a:solidFill>
              </a:rPr>
              <a:t>this model will be used to recognize the user, thus it is not required to store the fingerprints in the AS database; only the models are recorded. </a:t>
            </a:r>
            <a:endParaRPr lang="en-GB" sz="2800" kern="1200" spc="-10" dirty="0">
              <a:solidFill>
                <a:srgbClr val="FFFFFF"/>
              </a:solidFill>
            </a:endParaRPr>
          </a:p>
          <a:p>
            <a:pPr algn="just"/>
            <a:endParaRPr lang="en-GB"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1664643"/>
            <a:ext cx="2743200" cy="4659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6"/>
          <p:cNvSpPr>
            <a:spLocks noGrp="1"/>
          </p:cNvSpPr>
          <p:nvPr>
            <p:ph type="sldNum" sz="quarter" idx="7"/>
          </p:nvPr>
        </p:nvSpPr>
        <p:spPr>
          <a:xfrm>
            <a:off x="8763000" y="6520279"/>
            <a:ext cx="381000" cy="342900"/>
          </a:xfrm>
        </p:spPr>
        <p:txBody>
          <a:bodyPr/>
          <a:lstStyle/>
          <a:p>
            <a:fld id="{B6F15528-21DE-4FAA-801E-634DDDAF4B2B}" type="slidenum">
              <a:rPr lang="uk-UA" smtClean="0"/>
              <a:pPr/>
              <a:t>9</a:t>
            </a:fld>
            <a:endParaRPr lang="uk-UA" dirty="0"/>
          </a:p>
        </p:txBody>
      </p:sp>
    </p:spTree>
    <p:extLst>
      <p:ext uri="{BB962C8B-B14F-4D97-AF65-F5344CB8AC3E}">
        <p14:creationId xmlns:p14="http://schemas.microsoft.com/office/powerpoint/2010/main" val="37161149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272</TotalTime>
  <Words>1655</Words>
  <Application>Microsoft Office PowerPoint</Application>
  <PresentationFormat>Presentación en pantalla (4:3)</PresentationFormat>
  <Paragraphs>160</Paragraphs>
  <Slides>25</Slides>
  <Notes>5</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Office Theme</vt:lpstr>
      <vt:lpstr>Chapter ?: Biometric Authentication and Data Security in Cloud Computing   </vt:lpstr>
      <vt:lpstr>Presentación de PowerPoint</vt:lpstr>
      <vt:lpstr>Data security on cloud server</vt:lpstr>
      <vt:lpstr>Data security on cloud server</vt:lpstr>
      <vt:lpstr>Data security on public server</vt:lpstr>
      <vt:lpstr>Data security on public server</vt:lpstr>
      <vt:lpstr>Digital identity</vt:lpstr>
      <vt:lpstr>Biometry</vt:lpstr>
      <vt:lpstr>Biometric recognition</vt:lpstr>
      <vt:lpstr>Biometric recognition</vt:lpstr>
      <vt:lpstr>Biometric recognition</vt:lpstr>
      <vt:lpstr>Biometric recognition</vt:lpstr>
      <vt:lpstr>Biometric recognition</vt:lpstr>
      <vt:lpstr>Biometric recognition</vt:lpstr>
      <vt:lpstr>Presentación de PowerPoint</vt:lpstr>
      <vt:lpstr>Presentación de PowerPoint</vt:lpstr>
      <vt:lpstr>Presentación de PowerPoint</vt:lpstr>
      <vt:lpstr>Presentación de PowerPoint</vt:lpstr>
      <vt:lpstr>Open stack main modules</vt:lpstr>
      <vt:lpstr>Data fragmentation</vt:lpstr>
      <vt:lpstr>Presentación de PowerPoint</vt:lpstr>
      <vt:lpstr>Presentación de PowerPoint</vt:lpstr>
      <vt:lpstr>A real example</vt:lpstr>
      <vt:lpstr>Presentación de PowerPoint</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Luis Hernández Encinas</cp:lastModifiedBy>
  <cp:revision>41</cp:revision>
  <dcterms:created xsi:type="dcterms:W3CDTF">2017-08-17T13:30:46Z</dcterms:created>
  <dcterms:modified xsi:type="dcterms:W3CDTF">2017-09-25T06:32:27Z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