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37" r:id="rId2"/>
    <p:sldId id="259" r:id="rId3"/>
    <p:sldId id="262" r:id="rId4"/>
    <p:sldId id="342" r:id="rId5"/>
    <p:sldId id="343" r:id="rId6"/>
    <p:sldId id="348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56" r:id="rId15"/>
    <p:sldId id="357" r:id="rId16"/>
    <p:sldId id="359" r:id="rId17"/>
    <p:sldId id="360" r:id="rId18"/>
    <p:sldId id="361" r:id="rId19"/>
    <p:sldId id="362" r:id="rId20"/>
    <p:sldId id="363" r:id="rId21"/>
    <p:sldId id="364" r:id="rId22"/>
    <p:sldId id="365" r:id="rId23"/>
    <p:sldId id="366" r:id="rId24"/>
    <p:sldId id="367" r:id="rId25"/>
    <p:sldId id="368" r:id="rId26"/>
    <p:sldId id="369" r:id="rId27"/>
    <p:sldId id="370" r:id="rId28"/>
    <p:sldId id="371" r:id="rId29"/>
    <p:sldId id="372" r:id="rId30"/>
    <p:sldId id="373" r:id="rId31"/>
    <p:sldId id="374" r:id="rId32"/>
    <p:sldId id="375" r:id="rId33"/>
    <p:sldId id="376" r:id="rId34"/>
    <p:sldId id="377" r:id="rId35"/>
    <p:sldId id="378" r:id="rId3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>
      <p:cViewPr>
        <p:scale>
          <a:sx n="75" d="100"/>
          <a:sy n="75" d="100"/>
        </p:scale>
        <p:origin x="-1637" y="-37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1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88278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98794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5797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9668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06754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14397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75613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97848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61651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102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50101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13857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30604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182299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02498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86214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76785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7501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857426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5047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04349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516779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90708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60929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08319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1677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6668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9756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4000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4378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1647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1365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Computer and Network Security Essentials Editor: Kevin </a:t>
            </a:r>
            <a:r>
              <a:rPr lang="en-US" dirty="0" err="1" smtClean="0"/>
              <a:t>Daimi</a:t>
            </a:r>
            <a:r>
              <a:rPr lang="en-US" dirty="0" smtClean="0"/>
              <a:t> Associate Editors: Guillermo Francia, </a:t>
            </a:r>
            <a:r>
              <a:rPr lang="en-US" dirty="0" err="1" smtClean="0"/>
              <a:t>Levent</a:t>
            </a:r>
            <a:r>
              <a:rPr lang="en-US" dirty="0" smtClean="0"/>
              <a:t> Ertaul, Luis H. Encinas, </a:t>
            </a:r>
            <a:r>
              <a:rPr lang="en-US" dirty="0" err="1" smtClean="0"/>
              <a:t>Eman</a:t>
            </a:r>
            <a:r>
              <a:rPr lang="en-US" dirty="0" smtClean="0"/>
              <a:t> El-Sheikh Published by Springer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A2BD3-DDA8-9E42-8E75-197DCEC9D88E}" type="datetime1">
              <a:rPr lang="en-US" smtClean="0"/>
              <a:t>9/22/2017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Computer and Network Security Essentials Editor: Kevin </a:t>
            </a:r>
            <a:r>
              <a:rPr lang="en-US" dirty="0" err="1" smtClean="0"/>
              <a:t>Daimi</a:t>
            </a:r>
            <a:r>
              <a:rPr lang="en-US" dirty="0" smtClean="0"/>
              <a:t> Associate Editors: Guillermo Francia, </a:t>
            </a:r>
            <a:r>
              <a:rPr lang="en-US" dirty="0" err="1" smtClean="0"/>
              <a:t>Levent</a:t>
            </a:r>
            <a:r>
              <a:rPr lang="en-US" dirty="0" smtClean="0"/>
              <a:t> Ertaul, Luis H. Encinas, </a:t>
            </a:r>
            <a:r>
              <a:rPr lang="en-US" dirty="0" err="1" smtClean="0"/>
              <a:t>Eman</a:t>
            </a:r>
            <a:r>
              <a:rPr lang="en-US" dirty="0" smtClean="0"/>
              <a:t> El-Sheikh Published by Springer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C1C1-D546-8E41-BC1B-43E8C6372879}" type="datetime1">
              <a:rPr lang="en-US" smtClean="0"/>
              <a:t>9/22/2017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811" y="1125402"/>
            <a:ext cx="3940175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42128" y="1309930"/>
            <a:ext cx="3769995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Computer and Network Security Essentials Editor: Kevin </a:t>
            </a:r>
            <a:r>
              <a:rPr lang="en-US" dirty="0" err="1" smtClean="0"/>
              <a:t>Daimi</a:t>
            </a:r>
            <a:r>
              <a:rPr lang="en-US" dirty="0" smtClean="0"/>
              <a:t> Associate Editors: Guillermo Francia, </a:t>
            </a:r>
            <a:r>
              <a:rPr lang="en-US" dirty="0" err="1" smtClean="0"/>
              <a:t>Levent</a:t>
            </a:r>
            <a:r>
              <a:rPr lang="en-US" dirty="0" smtClean="0"/>
              <a:t> Ertaul, Luis H. Encinas, </a:t>
            </a:r>
            <a:r>
              <a:rPr lang="en-US" dirty="0" err="1" smtClean="0"/>
              <a:t>Eman</a:t>
            </a:r>
            <a:r>
              <a:rPr lang="en-US" dirty="0" smtClean="0"/>
              <a:t> El-Sheikh Published by Springer</a:t>
            </a:r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21A9-A272-8945-839E-AF81344B8AD8}" type="datetime1">
              <a:rPr lang="en-US" smtClean="0"/>
              <a:t>9/22/2017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Computer and Network Security Essentials Editor: Kevin </a:t>
            </a:r>
            <a:r>
              <a:rPr lang="en-US" dirty="0" err="1" smtClean="0"/>
              <a:t>Daimi</a:t>
            </a:r>
            <a:r>
              <a:rPr lang="en-US" dirty="0" smtClean="0"/>
              <a:t> Associate Editors: Guillermo Francia, </a:t>
            </a:r>
            <a:r>
              <a:rPr lang="en-US" dirty="0" err="1" smtClean="0"/>
              <a:t>Levent</a:t>
            </a:r>
            <a:r>
              <a:rPr lang="en-US" dirty="0" smtClean="0"/>
              <a:t> Ertaul, Luis H. Encinas, </a:t>
            </a:r>
            <a:r>
              <a:rPr lang="en-US" dirty="0" err="1" smtClean="0"/>
              <a:t>Eman</a:t>
            </a:r>
            <a:r>
              <a:rPr lang="en-US" dirty="0" smtClean="0"/>
              <a:t> El-Sheikh Published by Springer</a:t>
            </a:r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BBF-B566-8949-BB65-E637AA1F7546}" type="datetime1">
              <a:rPr lang="en-US" smtClean="0"/>
              <a:t>9/22/2017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Computer and Network Security Essentials Editor: Kevin </a:t>
            </a:r>
            <a:r>
              <a:rPr lang="en-US" dirty="0" err="1" smtClean="0"/>
              <a:t>Daimi</a:t>
            </a:r>
            <a:r>
              <a:rPr lang="en-US" dirty="0" smtClean="0"/>
              <a:t> Associate Editors: Guillermo Francia, </a:t>
            </a:r>
            <a:r>
              <a:rPr lang="en-US" dirty="0" err="1" smtClean="0"/>
              <a:t>Levent</a:t>
            </a:r>
            <a:r>
              <a:rPr lang="en-US" dirty="0" smtClean="0"/>
              <a:t> Ertaul, Luis H. Encinas, </a:t>
            </a:r>
            <a:r>
              <a:rPr lang="en-US" dirty="0" err="1" smtClean="0"/>
              <a:t>Eman</a:t>
            </a:r>
            <a:r>
              <a:rPr lang="en-US" dirty="0" smtClean="0"/>
              <a:t> El-Sheikh Published by Springer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CA2E-8BB6-1B42-A6A7-0AB69444D1F0}" type="datetime1">
              <a:rPr lang="en-US" smtClean="0"/>
              <a:t>9/22/2017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26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54" y="329181"/>
            <a:ext cx="8603691" cy="804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190236"/>
            <a:ext cx="8376919" cy="4786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Computer and Network Security Essentials Editor: Kevin </a:t>
            </a:r>
            <a:r>
              <a:rPr lang="en-US" dirty="0" err="1" smtClean="0"/>
              <a:t>Daimi</a:t>
            </a:r>
            <a:r>
              <a:rPr lang="en-US" dirty="0" smtClean="0"/>
              <a:t> Associate Editors: Guillermo Francia, </a:t>
            </a:r>
            <a:r>
              <a:rPr lang="en-US" dirty="0" err="1" smtClean="0"/>
              <a:t>Levent</a:t>
            </a:r>
            <a:r>
              <a:rPr lang="en-US" dirty="0" smtClean="0"/>
              <a:t> Ertaul, Luis H. Encinas, </a:t>
            </a:r>
            <a:r>
              <a:rPr lang="en-US" dirty="0" err="1" smtClean="0"/>
              <a:t>Eman</a:t>
            </a:r>
            <a:r>
              <a:rPr lang="en-US" dirty="0" smtClean="0"/>
              <a:t> El-Sheikh Published by Springer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862-02A3-6A4B-8D7A-5134ABB87F60}" type="datetime1">
              <a:rPr lang="en-US" smtClean="0"/>
              <a:t>9/22/2017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9181"/>
            <a:ext cx="9144000" cy="1107996"/>
          </a:xfrm>
        </p:spPr>
        <p:txBody>
          <a:bodyPr/>
          <a:lstStyle/>
          <a:p>
            <a:pPr algn="ctr" rtl="0"/>
            <a:r>
              <a:rPr lang="en-US" dirty="0" smtClean="0">
                <a:solidFill>
                  <a:srgbClr val="FF0000"/>
                </a:solidFill>
              </a:rPr>
              <a:t>Chapter 20: Approximate Search in Digital Forensics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2404538"/>
            <a:ext cx="3942566" cy="2664482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152400" y="1447800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Slobodan </a:t>
            </a:r>
            <a:r>
              <a:rPr lang="en-US" sz="2000" dirty="0" err="1" smtClean="0">
                <a:solidFill>
                  <a:schemeClr val="bg1"/>
                </a:solidFill>
              </a:rPr>
              <a:t>Petrovic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Norwegian </a:t>
            </a:r>
            <a:r>
              <a:rPr lang="en-US" dirty="0">
                <a:solidFill>
                  <a:schemeClr val="bg1"/>
                </a:solidFill>
              </a:rPr>
              <a:t>University of Science and </a:t>
            </a:r>
            <a:r>
              <a:rPr lang="en-US" dirty="0" smtClean="0">
                <a:solidFill>
                  <a:schemeClr val="bg1"/>
                </a:solidFill>
              </a:rPr>
              <a:t>Technology, Trondheim</a:t>
            </a:r>
            <a:r>
              <a:rPr lang="en-US" dirty="0">
                <a:solidFill>
                  <a:schemeClr val="bg1"/>
                </a:solidFill>
              </a:rPr>
              <a:t>, Norway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0" y="5587372"/>
            <a:ext cx="9144000" cy="1261884"/>
          </a:xfrm>
        </p:spPr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Computer and Network Security Essentials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Springer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Editor: Kevin Daimi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Associate Editors: Guillermo </a:t>
            </a:r>
            <a:r>
              <a:rPr lang="en-US" sz="1600" dirty="0" err="1" smtClean="0">
                <a:solidFill>
                  <a:srgbClr val="FF0000"/>
                </a:solidFill>
              </a:rPr>
              <a:t>Francia</a:t>
            </a:r>
            <a:r>
              <a:rPr lang="en-US" sz="1600" dirty="0" smtClean="0">
                <a:solidFill>
                  <a:srgbClr val="FF0000"/>
                </a:solidFill>
              </a:rPr>
              <a:t>, Levent </a:t>
            </a:r>
            <a:r>
              <a:rPr lang="en-US" sz="1600" dirty="0" err="1" smtClean="0">
                <a:solidFill>
                  <a:srgbClr val="FF0000"/>
                </a:solidFill>
              </a:rPr>
              <a:t>Ertaul</a:t>
            </a:r>
            <a:r>
              <a:rPr lang="en-US" sz="1600" dirty="0" smtClean="0">
                <a:solidFill>
                  <a:srgbClr val="FF0000"/>
                </a:solidFill>
              </a:rPr>
              <a:t>, Luis </a:t>
            </a:r>
            <a:r>
              <a:rPr lang="en-US" sz="1600" dirty="0">
                <a:solidFill>
                  <a:srgbClr val="FF0000"/>
                </a:solidFill>
              </a:rPr>
              <a:t>Hernández</a:t>
            </a:r>
            <a:r>
              <a:rPr lang="en-US" sz="1600" dirty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Encinas</a:t>
            </a:r>
            <a:r>
              <a:rPr lang="en-US" sz="1600" dirty="0" smtClean="0">
                <a:solidFill>
                  <a:srgbClr val="FF0000"/>
                </a:solidFill>
              </a:rPr>
              <a:t>, Eman El-Sheikh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Nondeterministic Finite Automaton (NFA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 finite state machine capable of making transitions to more than one state for the same input symbol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One possible interpretation of such behavior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machine makes copies of itself in such a situation – parallel processing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Each copy processes the subsequent input symbols independently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53740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If, after performing such copy making and following one of the paths, an input symbol arrives that does not appear as a label of any edge going out from the reached state, that machine-copy is stopped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It becomes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inactive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If any of the copies of the machine reaches the final state, the input string is accepted, i.e. recognized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37281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NFA can be presented in two ways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With 𝜀-transitions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Without 𝜀-transitions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𝜀-transitions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Transitions that do not consume any input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 both cases (with or without 𝜀-transitions), such an NFA recognizes all the suffixes of the corresponding search pattern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03406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Without 𝜀-transitions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 the state 0, the NFA expects the first symbol of the search pattern in the search string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We say that 0 is always an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active state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If a machine is made inactive while at the state 𝑥, we say that 𝑥 is an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inactive state</a:t>
            </a: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44425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Example – the search pattern is 𝑤=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gauge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NFA without 𝜀-transitions corresponding to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𝑤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Each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input symbol (i.e. the next symbol from the search string) drives creation of a new copy of the NFA, which starts at the state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414" y="2514600"/>
            <a:ext cx="3323171" cy="451220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10075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69366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With 𝜀-transitions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After receiving an input string, an active state of such a machine is the one that corresponds to the end of some path (if it exists) starting from the initial state to that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state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Example – the search pattern is 𝑤= gauge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NFA with 𝜀-transitions corresponding to 𝑤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735" y="5105400"/>
            <a:ext cx="3907875" cy="993734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61882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Suppose now that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𝑆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=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omegagauge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and we are searching for the pattern 𝑤=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gauge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 it by means of the NFA without 𝜀-transitions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Each time a symbol from 𝑆 arrives, the machine makes a copy of itself and starts from the 0 state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2580062"/>
            <a:ext cx="3328704" cy="451143"/>
          </a:xfrm>
          <a:prstGeom prst="rect">
            <a:avLst/>
          </a:prstGeom>
        </p:spPr>
      </p:pic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45290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We are simulating the NFA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maximum number of machines running in parallel is 𝑚=|𝑤|, in our example 𝑚=5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Denote by 𝑗 the number of processed symbols from 𝑆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Then, we have min⁡(𝑗,𝑚) machines running in parallel, for each 𝑗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After processing 𝑗 symbols from 𝑆, some of these machines are active and some are inactive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83337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Define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search status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 a computer word 𝐷 of 𝑚 bits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 our case 𝐷=𝑑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We set 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𝑖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=1 if the machine 𝑖 is active after processing 𝑗 bits of 𝑆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All the machines are active at the time of creation (since they are all in the state 0)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07441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268" y="2636317"/>
            <a:ext cx="3341464" cy="1585366"/>
          </a:xfrm>
          <a:prstGeom prst="rect">
            <a:avLst/>
          </a:prstGeom>
        </p:spPr>
      </p:pic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19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45927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92" y="1554906"/>
            <a:ext cx="8407808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1" marR="855980" indent="-457200">
              <a:lnSpc>
                <a:spcPct val="100000"/>
              </a:lnSpc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altLang="ko-KR" sz="2800" spc="-10" dirty="0" smtClean="0">
                <a:solidFill>
                  <a:srgbClr val="FFFFFF"/>
                </a:solidFill>
                <a:latin typeface="Arial"/>
                <a:cs typeface="Arial"/>
              </a:rPr>
              <a:t>Introduction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Exact bit-parallel search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1" marR="855980" indent="-457200">
              <a:buClr>
                <a:srgbClr val="DF773B"/>
              </a:buClr>
              <a:buFont typeface="Wingdings" charset="2"/>
              <a:buChar char="q"/>
              <a:tabLst>
                <a:tab pos="52832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Approximate bit-parallel search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93" y="710181"/>
            <a:ext cx="78744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  <a:latin typeface="Arial"/>
                <a:cs typeface="Arial"/>
              </a:rPr>
              <a:t>Contents</a:t>
            </a:r>
            <a:endParaRPr sz="4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</a:t>
            </a:fld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Passing from 𝑗=5 to 𝑗=6, the bit 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disappears, since we can have maximum 𝑚 machines at a time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This fact is expressed by shifting the word 𝐷 one position to the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left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At the same time, a new machine is created corresponding to the bit 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which starts from the state 0 (always active)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This fact is expressed by OR-ing the word 𝐷, shifted to the left, with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lang="en-US" sz="2800" spc="-10" baseline="30000" dirty="0" smtClean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en-US" sz="2800" spc="-10" baseline="30000" dirty="0">
                <a:solidFill>
                  <a:srgbClr val="FFFFFF"/>
                </a:solidFill>
                <a:latin typeface="Arial"/>
                <a:cs typeface="Arial"/>
              </a:rPr>
              <a:t>𝑚−</a:t>
            </a:r>
            <a:r>
              <a:rPr lang="en-US" sz="2800" spc="-10" baseline="30000" dirty="0" smtClean="0">
                <a:solidFill>
                  <a:srgbClr val="FFFFFF"/>
                </a:solidFill>
                <a:latin typeface="Arial"/>
                <a:cs typeface="Arial"/>
              </a:rPr>
              <a:t>1)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1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(in our case 𝑚=5 so we OR with 00001)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7865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60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 our example, when passing from 𝑗=5 to 𝑗=6, the next symbol from 𝑆 to be processed is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Which input symbol will keep which machine active, if it was active before processing that symbol?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 g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will always keep the machine 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active,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an a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will keep the machine 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active, a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u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will keep the machine 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active,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 g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will keep the machine 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active,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an 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will keep the machine 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active – it is always the same, can be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pre-computed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12584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We can use this for updating the search status word 𝐷 automatically, after each shift left and OR-ing with 1, by introducing the pre-computed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bit </a:t>
            </a:r>
            <a:r>
              <a:rPr lang="en-US" sz="2800" i="1" spc="-10" dirty="0" smtClean="0">
                <a:solidFill>
                  <a:srgbClr val="FF0000"/>
                </a:solidFill>
                <a:latin typeface="Arial"/>
                <a:cs typeface="Arial"/>
              </a:rPr>
              <a:t>masks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bit mask for any symbol only depends on the search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pattern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can pre-compute the bit masks for all the symbols from the pattern 𝑤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Given the search pattern 𝑤=𝑤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𝑤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…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𝑤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𝑚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, for the bit mask 𝐵[𝑠]=𝑏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𝑏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…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𝑏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𝑚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we have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If 𝑠=𝑤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𝑖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then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𝑏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𝑚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+1−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𝑖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1, otherwise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𝑏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𝑚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+1−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𝑖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0 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571620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60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 our example,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𝑤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=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gauge, so we have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lvl="1">
              <a:buClr>
                <a:srgbClr val="DF773B"/>
              </a:buClr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	𝐵[g]=01001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lvl="1">
              <a:buClr>
                <a:srgbClr val="DF773B"/>
              </a:buClr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	𝐵[a]=00010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lvl="1">
              <a:buClr>
                <a:srgbClr val="DF773B"/>
              </a:buClr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	𝐵[u]=00100</a:t>
            </a:r>
          </a:p>
          <a:p>
            <a:pPr marL="469900" lvl="1">
              <a:buClr>
                <a:srgbClr val="DF773B"/>
              </a:buClr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	𝐵[e]=10000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We can now update the search status word 𝐷 for each new input symbol 𝑆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𝑗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in the following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way (the SHIFT-AND algorithm)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lvl="1">
              <a:buClr>
                <a:srgbClr val="DF773B"/>
              </a:buClr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	𝐷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𝑗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=((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𝐷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𝑗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−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&lt;&lt;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1) 𝑂𝑅 1) 𝐴𝑁𝐷 𝐵[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𝑆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𝑗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]</a:t>
            </a:r>
          </a:p>
          <a:p>
            <a:pPr marL="469900" lvl="1">
              <a:buClr>
                <a:srgbClr val="DF773B"/>
              </a:buClr>
              <a:tabLst>
                <a:tab pos="469900" algn="l"/>
              </a:tabLst>
            </a:pPr>
            <a:endParaRPr lang="nb-NO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 match is reported if 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𝑚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=1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some 𝑗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18402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Shift-OR algorithm </a:t>
            </a:r>
          </a:p>
          <a:p>
            <a:pPr marL="927100" lvl="1" indent="-457200">
              <a:buClr>
                <a:srgbClr val="DF773B"/>
              </a:buClr>
              <a:buFont typeface="Wingdings" panose="05000000000000000000" pitchFamily="2" charset="2"/>
              <a:buChar char="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Complements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bit masks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and the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search status word 𝐷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𝑖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=0 means an active machine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Then,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OR-ing with 1 is not necessary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More efficient than Shift-AND – fewer logical operations after shifting </a:t>
            </a: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search status word update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formula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lvl="1">
              <a:buClr>
                <a:srgbClr val="DF773B"/>
              </a:buClr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	𝐷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𝑗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=(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𝐷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𝑗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−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&lt;&lt;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1) 𝑂𝑅 𝐵[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𝑆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𝑗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]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 match is reported if 𝑑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𝑚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=0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some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𝑗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43510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Approximate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60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NFA </a:t>
            </a:r>
            <a:endParaRPr lang="en-US" sz="2800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Has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 matrix form (2-dimensional)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state (0,0) has a self-loop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Reflects the fact that the search pattern can be found at any position in the search string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Horizontal transition means a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match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(we advance 1 character in the search pattern and in the search string)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Vertical transition means an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insertion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(we advance 1 character in the search string but we do not advance in the search pattern)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677697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Approximate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Diagonal transition with a solid line means an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ordinary substitution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(we advance 1 character in the search pattern and in the search string)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Diagonal transition with a dashed line means a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deletion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(we advance 1 character in the search pattern but we do not advance in the search string)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Dashed lines represent </a:t>
            </a:r>
            <a:r>
              <a:rPr lang="en-US" sz="2800" spc="-10" dirty="0">
                <a:solidFill>
                  <a:srgbClr val="FF0000"/>
                </a:solidFill>
                <a:latin typeface="Arial"/>
                <a:cs typeface="Arial"/>
              </a:rPr>
              <a:t>𝜀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transitions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843162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Approximate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Example </a:t>
            </a:r>
            <a:r>
              <a:rPr lang="en-US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= gauge, </a:t>
            </a:r>
            <a:r>
              <a:rPr lang="en-US" sz="2800" i="1" spc="-10" dirty="0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=2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414" y="2302475"/>
            <a:ext cx="3323171" cy="2253049"/>
          </a:xfrm>
          <a:prstGeom prst="rect">
            <a:avLst/>
          </a:prstGeom>
        </p:spPr>
      </p:pic>
      <p:sp>
        <p:nvSpPr>
          <p:cNvPr id="5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995860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Approximate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Row-based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Bit-Parallelism (RBP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Unconstrained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approximate search allowing up to 𝑘 errors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algorithm updates the matrix associated with the search pattern, row by row, after processing each character of the search string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If a final state becomes active in any row, an occurrence is found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19584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Approximate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row-based matrix update formula (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𝑅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𝑖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denotes the 𝑖-th row of the matrix, 𝑗 is the index of the current processed character from the search string 𝑆, 𝑖=1,…,𝑘 is the number of errors)</a:t>
            </a:r>
          </a:p>
          <a:p>
            <a:pPr marL="12700">
              <a:buClr>
                <a:srgbClr val="DF773B"/>
              </a:buClr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		𝑅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′=((𝑅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≪1)  𝑂𝑅 1)  𝐴𝑁𝐷 𝐵[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𝑆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𝑗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]</a:t>
            </a:r>
          </a:p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>
              <a:buClr>
                <a:srgbClr val="DF773B"/>
              </a:buClr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		𝑅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𝑖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′=((𝑅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𝑖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≪1)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𝐴𝑁𝐷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𝐵[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𝑆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𝑗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]) 𝑂𝑅 𝑅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𝑖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−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 𝑂𝑅 				(𝑅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𝑖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−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≪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1)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𝑂𝑅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𝑅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𝑖</a:t>
            </a:r>
            <a:r>
              <a:rPr lang="en-US" sz="2800" spc="-10" baseline="-25000" dirty="0">
                <a:solidFill>
                  <a:srgbClr val="FFFFFF"/>
                </a:solidFill>
                <a:latin typeface="Arial"/>
                <a:cs typeface="Arial"/>
              </a:rPr>
              <a:t>−</a:t>
            </a:r>
            <a:r>
              <a:rPr lang="en-US" sz="2800" spc="-10" baseline="-2500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′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≪1)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29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65061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Introduction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Digital forensic investigation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Many sources of information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Hard disks from personal computers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Tablet computers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Mobile devices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Must be analyzed in a relatively short time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Purpose – find evidence in criminal cases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</a:t>
            </a:fld>
            <a:endParaRPr lang="uk-U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Approximate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modify the incriminating word/old attack pattern, the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attacker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uses a tool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Cannot delete more than </a:t>
            </a:r>
            <a:r>
              <a:rPr lang="en-US" sz="2800" i="1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characters in total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Cannot insert more than </a:t>
            </a:r>
            <a:r>
              <a:rPr lang="en-US" sz="2800" i="1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characters in total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Cannot substitute more than </a:t>
            </a:r>
            <a:r>
              <a:rPr lang="en-US" sz="2800" i="1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characters in total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016111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Approximate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Or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Cannot have more than </a:t>
            </a:r>
            <a:r>
              <a:rPr lang="en-US" sz="2800" i="1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indels (insertions+deletions) in total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258557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Approximate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Or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Cannot delete more than </a:t>
            </a:r>
            <a:r>
              <a:rPr lang="en-US" sz="2800" i="1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characters at a time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Cannot insert more than </a:t>
            </a:r>
            <a:r>
              <a:rPr lang="en-US" sz="2800" i="1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characters at a time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354569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Approximate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With such an attack scenario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Small changes in original incriminating word/attack traffic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If big changes, the word loses intelligibility even for the perpetrator/traffic could become harmless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Also distribution of changes matters (e.g. &lt;𝐸 deletions at a time)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Unconstrained approximate search cares only about the number of changes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Consequence –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false positives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305367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Approximate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To reduce false positive rate, introduce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constraints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Related to a-priori knowledge about the parameters of the word/traffic modification tool used by the perpetrator/attacker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If guessed well, reduces the false positive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rate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220388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 smtClean="0">
                <a:solidFill>
                  <a:srgbClr val="FF0000"/>
                </a:solidFill>
              </a:rPr>
              <a:t>Approximate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Realization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 the search algorithm – depends on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the constraint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type 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Introduce various counters and additional bit masks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Small changes in the original traffic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result in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small overhead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Counter assigned to each cell of the NFA array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35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95007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Introduction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60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 digital forensics scenario of interest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We have to find pieces of evidence data on a captured media volume under the assumption that the data have been deliberately changed in order to cover traces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perpetrator might have used a tool to change the incriminating pieces of information automatically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Such a tool has parameters determining the nature of these changes (number of changes, their distribution and so on)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02402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Introduction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 network forensics scenario of interest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An attacker has used a tool to modify the attack traffic in order to pass unnoticed by the defense systems (Intrusion Detection Systems (IDS), network monitoring tools, etc.)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96422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Introduction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Even though approximate search can be used to detect distorted evidence or attack patterns, in the present form the available search algorithms do not take into account the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distribution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of the changes applied on the original patterns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search tolerance incorporated in these algorithms only takes the number of applied changes into account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Consequence - increased probability of </a:t>
            </a: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false alarms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57037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Introduction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To reduce the number of false positives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Constrained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 approximate search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The constraints reflect the a priori knowledge about the choice of parameters that the perpetrator/attacker has used in the incriminating/attack pattern modification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Consequence of a limited choice that is at the modifier's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disposal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4841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Introduction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 big data search algorithm for digital forensics must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be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as efficient as possible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i="1" spc="-10" dirty="0">
                <a:solidFill>
                  <a:srgbClr val="FF0000"/>
                </a:solidFill>
                <a:latin typeface="Arial"/>
                <a:cs typeface="Arial"/>
              </a:rPr>
              <a:t>Bit-parallel search algorithms </a:t>
            </a: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are the most efficient of all</a:t>
            </a:r>
          </a:p>
          <a:p>
            <a:pPr marL="1384300" lvl="2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Exploit inherent parallelism of computer words (32 or 64 bits) and process the input characters of the search string by performing bit-operations only</a:t>
            </a:r>
          </a:p>
          <a:p>
            <a:pPr marL="1841500" lvl="3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Shift, OR, and AND</a:t>
            </a:r>
          </a:p>
          <a:p>
            <a:pPr marL="1841500" lvl="3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Very fast if the search pattern is shorter than the computer 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>word</a:t>
            </a:r>
            <a:endParaRPr lang="en-US" sz="2800" spc="-1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04214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154" y="329181"/>
            <a:ext cx="8603691" cy="76944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000" b="1" spc="-20" dirty="0">
                <a:solidFill>
                  <a:srgbClr val="FF0000"/>
                </a:solidFill>
              </a:rPr>
              <a:t>Exact bit-parallel search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82085"/>
            <a:ext cx="7242809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Deterministic Finite Automaton (DFA)</a:t>
            </a:r>
          </a:p>
          <a:p>
            <a:pPr marL="927100" lvl="1" indent="-457200">
              <a:buClr>
                <a:srgbClr val="DF773B"/>
              </a:buClr>
              <a:buFont typeface="Wingdings"/>
              <a:buChar char=""/>
              <a:tabLst>
                <a:tab pos="469900" algn="l"/>
              </a:tabLst>
            </a:pPr>
            <a:r>
              <a:rPr lang="en-US" sz="2800" spc="-10" dirty="0">
                <a:solidFill>
                  <a:srgbClr val="FFFFFF"/>
                </a:solidFill>
                <a:latin typeface="Arial"/>
                <a:cs typeface="Arial"/>
              </a:rPr>
              <a:t>A finite state machine (FSM) with a property that from each state, given an input symbol, there is only one outgoing branch to the next state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8763000" y="6520279"/>
            <a:ext cx="381000" cy="342900"/>
          </a:xfrm>
        </p:spPr>
        <p:txBody>
          <a:bodyPr/>
          <a:lstStyle/>
          <a:p>
            <a:fld id="{B6F15528-21DE-4FAA-801E-634DDDAF4B2B}" type="slidenum">
              <a:rPr lang="uk-UA" smtClean="0"/>
              <a:pPr/>
              <a:t>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05411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5CAE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1817</Words>
  <Application>Microsoft Office PowerPoint</Application>
  <PresentationFormat>Presentación en pantalla (4:3)</PresentationFormat>
  <Paragraphs>217</Paragraphs>
  <Slides>35</Slides>
  <Notes>35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Office Theme</vt:lpstr>
      <vt:lpstr>Chapter 20: Approximate Search in Digital Forensics</vt:lpstr>
      <vt:lpstr>Presentación de PowerPoint</vt:lpstr>
      <vt:lpstr>Introduction</vt:lpstr>
      <vt:lpstr>Introduction</vt:lpstr>
      <vt:lpstr>Introduction</vt:lpstr>
      <vt:lpstr>Introduction</vt:lpstr>
      <vt:lpstr>Introduction</vt:lpstr>
      <vt:lpstr>Introduction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Exact bit-parallel search</vt:lpstr>
      <vt:lpstr>Approximate bit-parallel search</vt:lpstr>
      <vt:lpstr>Approximate bit-parallel search</vt:lpstr>
      <vt:lpstr>Approximate bit-parallel search</vt:lpstr>
      <vt:lpstr>Approximate bit-parallel search</vt:lpstr>
      <vt:lpstr>Approximate bit-parallel search</vt:lpstr>
      <vt:lpstr>Approximate bit-parallel search</vt:lpstr>
      <vt:lpstr>Approximate bit-parallel search</vt:lpstr>
      <vt:lpstr>Approximate bit-parallel search</vt:lpstr>
      <vt:lpstr>Approximate bit-parallel search</vt:lpstr>
      <vt:lpstr>Approximate bit-parallel search</vt:lpstr>
      <vt:lpstr>Approximate bit-parallel search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Analogs and simulations</dc:title>
  <dc:creator>arnauld nicogossian</dc:creator>
  <cp:lastModifiedBy>Luis</cp:lastModifiedBy>
  <cp:revision>34</cp:revision>
  <dcterms:created xsi:type="dcterms:W3CDTF">2017-08-17T13:30:46Z</dcterms:created>
  <dcterms:modified xsi:type="dcterms:W3CDTF">2017-09-22T18:16:42Z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LastSaved">
    <vt:filetime>2017-08-17T00:00:00Z</vt:filetime>
  </property>
</Properties>
</file>