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337" r:id="rId2"/>
    <p:sldId id="259" r:id="rId3"/>
    <p:sldId id="262" r:id="rId4"/>
    <p:sldId id="342" r:id="rId5"/>
    <p:sldId id="339" r:id="rId6"/>
    <p:sldId id="340" r:id="rId7"/>
    <p:sldId id="341" r:id="rId8"/>
    <p:sldId id="347" r:id="rId9"/>
    <p:sldId id="344" r:id="rId10"/>
    <p:sldId id="361" r:id="rId11"/>
    <p:sldId id="346" r:id="rId12"/>
    <p:sldId id="345" r:id="rId13"/>
    <p:sldId id="348" r:id="rId14"/>
    <p:sldId id="362" r:id="rId15"/>
    <p:sldId id="363" r:id="rId16"/>
    <p:sldId id="349" r:id="rId17"/>
    <p:sldId id="350" r:id="rId18"/>
    <p:sldId id="364" r:id="rId19"/>
    <p:sldId id="352" r:id="rId20"/>
    <p:sldId id="365" r:id="rId21"/>
    <p:sldId id="353" r:id="rId22"/>
    <p:sldId id="367" r:id="rId23"/>
    <p:sldId id="366" r:id="rId24"/>
    <p:sldId id="368" r:id="rId25"/>
    <p:sldId id="354" r:id="rId26"/>
    <p:sldId id="357" r:id="rId27"/>
    <p:sldId id="355" r:id="rId28"/>
    <p:sldId id="358" r:id="rId29"/>
    <p:sldId id="369" r:id="rId30"/>
    <p:sldId id="359" r:id="rId31"/>
    <p:sldId id="360" r:id="rId32"/>
  </p:sldIdLst>
  <p:sldSz cx="9144000" cy="6858000" type="screen4x3"/>
  <p:notesSz cx="9144000" cy="6858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 varScale="1">
        <p:scale>
          <a:sx n="127" d="100"/>
          <a:sy n="127" d="100"/>
        </p:scale>
        <p:origin x="-108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19976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2246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59041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6680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54111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3817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1701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83827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66104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4713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44476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58546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83174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948318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66124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80773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51634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82362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81971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81684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4810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903731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51547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9695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3774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2869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7274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5252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2498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7197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5D98B-7228-4D80-9ADC-757D2B5F12DC}" type="datetime1">
              <a:rPr lang="en-US" smtClean="0"/>
              <a:t>9/25/2017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05661-0CAE-4E1A-B1EC-5CF9E7D7B782}" type="datetime1">
              <a:rPr lang="en-US" smtClean="0"/>
              <a:t>9/25/2017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36EFD-5831-4046-B0E0-F259FCCA3C5F}" type="datetime1">
              <a:rPr lang="en-US" smtClean="0"/>
              <a:t>9/25/2017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1FC55-36A1-4AA6-8F36-8612D0788470}" type="datetime1">
              <a:rPr lang="en-US" smtClean="0"/>
              <a:t>9/25/2017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0D48A-CDD3-468C-8CE1-0A8D8214DB98}" type="datetime1">
              <a:rPr lang="en-US" smtClean="0"/>
              <a:t>9/25/2017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Computer and Network Security Essentials Editor: Kevin Daimi Associate Editors: Guillermo Francia, Levent Ertaul, Luis H. Encinas, Eman El-Sheikh Published by Springer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8E230-4AB3-4027-9528-538D081327F6}" type="datetime1">
              <a:rPr lang="en-US" smtClean="0"/>
              <a:t>9/25/2017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409" y="152400"/>
            <a:ext cx="8603691" cy="1347219"/>
          </a:xfrm>
        </p:spPr>
        <p:txBody>
          <a:bodyPr/>
          <a:lstStyle/>
          <a:p>
            <a:pPr algn="ctr" rtl="0"/>
            <a:r>
              <a:rPr lang="en-US" dirty="0" smtClean="0">
                <a:solidFill>
                  <a:srgbClr val="FF0000"/>
                </a:solidFill>
              </a:rPr>
              <a:t>Chapter 21: </a:t>
            </a:r>
            <a:r>
              <a:rPr lang="en-US" dirty="0">
                <a:solidFill>
                  <a:srgbClr val="FF0000"/>
                </a:solidFill>
              </a:rPr>
              <a:t>Privacy Preserving Internet </a:t>
            </a:r>
            <a:r>
              <a:rPr lang="en-US" dirty="0" smtClean="0">
                <a:solidFill>
                  <a:srgbClr val="FF0000"/>
                </a:solidFill>
              </a:rPr>
              <a:t>Browsers </a:t>
            </a:r>
            <a:r>
              <a:rPr lang="en-US" dirty="0">
                <a:solidFill>
                  <a:srgbClr val="FF0000"/>
                </a:solidFill>
              </a:rPr>
              <a:t>- Forensic Analysis of </a:t>
            </a:r>
            <a:r>
              <a:rPr lang="en-US" i="1" dirty="0" err="1">
                <a:solidFill>
                  <a:srgbClr val="FF0000"/>
                </a:solidFill>
              </a:rPr>
              <a:t>Browzar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440" y="2895600"/>
            <a:ext cx="5112720" cy="2723737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</a:t>
            </a:fld>
            <a:endParaRPr lang="uk-UA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0" y="5587372"/>
            <a:ext cx="9144000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Levent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</a:t>
            </a:r>
            <a:r>
              <a:rPr lang="en-US" sz="1600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11" name="TextBox 6"/>
          <p:cNvSpPr txBox="1"/>
          <p:nvPr/>
        </p:nvSpPr>
        <p:spPr>
          <a:xfrm>
            <a:off x="26233" y="1524000"/>
            <a:ext cx="914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Christopher Warren</a:t>
            </a:r>
            <a:r>
              <a:rPr lang="en-US" sz="2000" baseline="30000" dirty="0" smtClean="0">
                <a:solidFill>
                  <a:schemeClr val="bg1"/>
                </a:solidFill>
              </a:rPr>
              <a:t>1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Eman</a:t>
            </a:r>
            <a:r>
              <a:rPr lang="en-US" sz="2000" dirty="0" smtClean="0">
                <a:solidFill>
                  <a:schemeClr val="bg1"/>
                </a:solidFill>
              </a:rPr>
              <a:t> El-Sheikh</a:t>
            </a:r>
            <a:r>
              <a:rPr lang="en-US" sz="2000" baseline="30000" dirty="0" smtClean="0">
                <a:solidFill>
                  <a:schemeClr val="bg1"/>
                </a:solidFill>
              </a:rPr>
              <a:t>2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and </a:t>
            </a:r>
            <a:r>
              <a:rPr lang="en-US" sz="2000" dirty="0" err="1">
                <a:solidFill>
                  <a:schemeClr val="bg1"/>
                </a:solidFill>
              </a:rPr>
              <a:t>Nhien</a:t>
            </a:r>
            <a:r>
              <a:rPr lang="en-US" sz="2000" dirty="0">
                <a:solidFill>
                  <a:schemeClr val="bg1"/>
                </a:solidFill>
              </a:rPr>
              <a:t>-An </a:t>
            </a:r>
            <a:r>
              <a:rPr lang="en-US" sz="2000" dirty="0" smtClean="0">
                <a:solidFill>
                  <a:schemeClr val="bg1"/>
                </a:solidFill>
              </a:rPr>
              <a:t>Le-Khac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RCMP</a:t>
            </a:r>
            <a:r>
              <a:rPr lang="en-US" dirty="0">
                <a:solidFill>
                  <a:schemeClr val="bg1"/>
                </a:solidFill>
              </a:rPr>
              <a:t>, New Brunswick, </a:t>
            </a:r>
            <a:r>
              <a:rPr lang="en-US" dirty="0" smtClean="0">
                <a:solidFill>
                  <a:schemeClr val="bg1"/>
                </a:solidFill>
              </a:rPr>
              <a:t>Canada</a:t>
            </a:r>
          </a:p>
          <a:p>
            <a:pPr algn="ctr"/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University </a:t>
            </a:r>
            <a:r>
              <a:rPr lang="en-US" dirty="0">
                <a:solidFill>
                  <a:schemeClr val="bg1"/>
                </a:solidFill>
              </a:rPr>
              <a:t>of West Florida, </a:t>
            </a:r>
            <a:r>
              <a:rPr lang="en-US" dirty="0" smtClean="0">
                <a:solidFill>
                  <a:schemeClr val="bg1"/>
                </a:solidFill>
              </a:rPr>
              <a:t>FL, USA</a:t>
            </a:r>
          </a:p>
          <a:p>
            <a:pPr algn="ctr"/>
            <a:r>
              <a:rPr lang="en-US" baseline="30000" dirty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University </a:t>
            </a:r>
            <a:r>
              <a:rPr lang="en-US" dirty="0">
                <a:solidFill>
                  <a:schemeClr val="bg1"/>
                </a:solidFill>
              </a:rPr>
              <a:t>College Dublin, Belfield, Dublin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Related Work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1242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Junghoon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O., </a:t>
            </a:r>
            <a:r>
              <a:rPr lang="en-IE" sz="2800" spc="-10" dirty="0" err="1">
                <a:solidFill>
                  <a:srgbClr val="FFFFFF"/>
                </a:solidFill>
                <a:latin typeface="Arial"/>
                <a:cs typeface="Arial"/>
              </a:rPr>
              <a:t>Seungbong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L., </a:t>
            </a:r>
            <a:r>
              <a:rPr lang="en-IE" sz="2800" spc="-10" dirty="0" err="1">
                <a:solidFill>
                  <a:srgbClr val="FFFFFF"/>
                </a:solidFill>
                <a:latin typeface="Arial"/>
                <a:cs typeface="Arial"/>
              </a:rPr>
              <a:t>Sangjin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L., 2011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Web sites visited, time and frequency of access, and keyword searches 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Keith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J., 2003:  Web browser history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Able to reconstruct timelines, identify suspect, browsing habits -&gt; recover evidence of crimes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Satvat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K. et al. 2010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History </a:t>
            </a: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databases, thumbnails, temporary files and cookies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55285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Forensics Approach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8164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Live memory capture and analysis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User names, passwords, decrypted programs,…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Privacy browsers often use RAM in preference to other forms of storage.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Post-</a:t>
            </a:r>
            <a:r>
              <a:rPr lang="en-IE" sz="2800" spc="-10" dirty="0" err="1">
                <a:solidFill>
                  <a:srgbClr val="FFFFFF"/>
                </a:solidFill>
                <a:latin typeface="Arial"/>
                <a:cs typeface="Arial"/>
              </a:rPr>
              <a:t>morterm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analysis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Registry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System files: pagefile.sys, hiberfil.sys, Ntuser.dat log files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Deleted file, Unallocated </a:t>
            </a: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space</a:t>
            </a:r>
            <a:endParaRPr lang="en-IE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84303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Experimental Environments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6474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Windows 7 Virtual machine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 2.0 with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Internet Explorer versions 9 through 11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Process Monitor: </a:t>
            </a:r>
            <a:r>
              <a:rPr lang="en-I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Procmon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Index.dat </a:t>
            </a:r>
            <a:r>
              <a:rPr lang="en-I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Analyzer</a:t>
            </a:r>
            <a:endParaRPr lang="en-IE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Dell Latitude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E6430,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120 GB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SDD, 4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GB RAM left connected to the Internet for several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days.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RAM acquired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using the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dumpit.exe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33696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Change Monitoring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170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Procmon</a:t>
            </a:r>
            <a:endParaRPr sz="2800" i="1" dirty="0"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5" dirty="0" smtClean="0">
                <a:solidFill>
                  <a:srgbClr val="FFFFFF"/>
                </a:solidFill>
                <a:latin typeface="Arial"/>
                <a:cs typeface="Arial"/>
              </a:rPr>
              <a:t>Examine </a:t>
            </a:r>
            <a:r>
              <a:rPr lang="en-IE" sz="2400" spc="-5" dirty="0">
                <a:solidFill>
                  <a:srgbClr val="FFFFFF"/>
                </a:solidFill>
                <a:latin typeface="Arial"/>
                <a:cs typeface="Arial"/>
              </a:rPr>
              <a:t>the footprint of the </a:t>
            </a:r>
            <a:r>
              <a:rPr lang="en-IE" sz="2400" i="1" spc="-5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4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IE" sz="2400" spc="-5" dirty="0" smtClean="0">
                <a:solidFill>
                  <a:srgbClr val="FFFFFF"/>
                </a:solidFill>
                <a:latin typeface="Arial"/>
                <a:cs typeface="Arial"/>
              </a:rPr>
              <a:t>installation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en-IE" sz="2400" spc="-5" dirty="0" smtClean="0">
                <a:solidFill>
                  <a:srgbClr val="FFFFFF"/>
                </a:solidFill>
                <a:latin typeface="Arial"/>
                <a:cs typeface="Arial"/>
              </a:rPr>
              <a:t>opulate </a:t>
            </a:r>
            <a:r>
              <a:rPr lang="en-IE" sz="2400" spc="-5" dirty="0">
                <a:solidFill>
                  <a:srgbClr val="FFFFFF"/>
                </a:solidFill>
                <a:latin typeface="Arial"/>
                <a:cs typeface="Arial"/>
              </a:rPr>
              <a:t>the system with random Internet </a:t>
            </a:r>
            <a:r>
              <a:rPr lang="en-IE" sz="2400" spc="-5" dirty="0" err="1">
                <a:solidFill>
                  <a:srgbClr val="FFFFFF"/>
                </a:solidFill>
                <a:latin typeface="Arial"/>
                <a:cs typeface="Arial"/>
              </a:rPr>
              <a:t>artifacts</a:t>
            </a:r>
            <a:r>
              <a:rPr lang="en-IE" sz="2400" spc="-5" dirty="0">
                <a:solidFill>
                  <a:srgbClr val="FFFFFF"/>
                </a:solidFill>
                <a:latin typeface="Arial"/>
                <a:cs typeface="Arial"/>
              </a:rPr>
              <a:t>, such as pictures, keyword searches, cookies, </a:t>
            </a:r>
            <a:r>
              <a:rPr lang="en-IE" sz="2400" spc="-5" dirty="0" err="1">
                <a:solidFill>
                  <a:srgbClr val="FFFFFF"/>
                </a:solidFill>
                <a:latin typeface="Arial"/>
                <a:cs typeface="Arial"/>
              </a:rPr>
              <a:t>etc</a:t>
            </a:r>
            <a:endParaRPr sz="24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5" dirty="0" smtClean="0">
                <a:solidFill>
                  <a:srgbClr val="FFFFFF"/>
                </a:solidFill>
                <a:latin typeface="Arial"/>
                <a:cs typeface="Arial"/>
              </a:rPr>
              <a:t>Activity logs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48" y="4343400"/>
            <a:ext cx="7962902" cy="1905000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60222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>
                <a:solidFill>
                  <a:srgbClr val="FF0000"/>
                </a:solidFill>
              </a:rPr>
              <a:t>recovery.lck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Date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and time stamp of the precise moment the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session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began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00" y="2598791"/>
            <a:ext cx="8339197" cy="2904342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71335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138499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IE" sz="4000" dirty="0">
                <a:solidFill>
                  <a:srgbClr val="FF0000"/>
                </a:solidFill>
              </a:rPr>
              <a:t>Before and after </a:t>
            </a:r>
            <a:r>
              <a:rPr lang="en-IE" sz="4000" dirty="0" smtClean="0">
                <a:solidFill>
                  <a:srgbClr val="FF0000"/>
                </a:solidFill>
              </a:rPr>
              <a:t>of </a:t>
            </a:r>
            <a:r>
              <a:rPr lang="en-IE" sz="4000" dirty="0">
                <a:solidFill>
                  <a:srgbClr val="FF0000"/>
                </a:solidFill>
              </a:rPr>
              <a:t>deleted temporary </a:t>
            </a:r>
            <a:r>
              <a:rPr lang="en-IE" sz="4000" i="1" dirty="0" err="1">
                <a:solidFill>
                  <a:srgbClr val="FF0000"/>
                </a:solidFill>
              </a:rPr>
              <a:t>Browzar</a:t>
            </a:r>
            <a:r>
              <a:rPr lang="en-IE" sz="4000" dirty="0">
                <a:solidFill>
                  <a:srgbClr val="FF0000"/>
                </a:solidFill>
              </a:rPr>
              <a:t> folder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099" y="1901190"/>
            <a:ext cx="6781800" cy="4648200"/>
          </a:xfrm>
          <a:prstGeom prst="rect">
            <a:avLst/>
          </a:prstGeom>
        </p:spPr>
      </p:pic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47867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Chrome &amp; Firefox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7856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Private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modes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Chrome and Firefox browsers were creating and using SQLite databases to store browsing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information.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llowed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for multiple user profiles using their own SQLite database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files: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5" dirty="0" smtClean="0">
                <a:solidFill>
                  <a:srgbClr val="FFFFFF"/>
                </a:solidFill>
                <a:latin typeface="Arial"/>
                <a:cs typeface="Arial"/>
              </a:rPr>
              <a:t>individual </a:t>
            </a:r>
            <a:r>
              <a:rPr lang="en-IE" sz="2400" spc="-5" dirty="0">
                <a:solidFill>
                  <a:srgbClr val="FFFFFF"/>
                </a:solidFill>
                <a:latin typeface="Arial"/>
                <a:cs typeface="Arial"/>
              </a:rPr>
              <a:t>users </a:t>
            </a:r>
            <a:r>
              <a:rPr lang="en-IE" sz="2400" spc="-5" dirty="0" smtClean="0">
                <a:solidFill>
                  <a:srgbClr val="FFFFFF"/>
                </a:solidFill>
                <a:latin typeface="Arial"/>
                <a:cs typeface="Arial"/>
              </a:rPr>
              <a:t>collect </a:t>
            </a:r>
            <a:r>
              <a:rPr lang="en-IE" sz="2400" spc="-5" dirty="0">
                <a:solidFill>
                  <a:srgbClr val="FFFFFF"/>
                </a:solidFill>
                <a:latin typeface="Arial"/>
                <a:cs typeface="Arial"/>
              </a:rPr>
              <a:t>their own bookmarks, store passwords, and </a:t>
            </a:r>
            <a:r>
              <a:rPr lang="en-IE" sz="2400" spc="-5" dirty="0" smtClean="0">
                <a:solidFill>
                  <a:srgbClr val="FFFFFF"/>
                </a:solidFill>
                <a:latin typeface="Arial"/>
                <a:cs typeface="Arial"/>
              </a:rPr>
              <a:t>history</a:t>
            </a:r>
            <a:endParaRPr sz="24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95413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Chrome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221405"/>
            <a:ext cx="6629400" cy="5425118"/>
          </a:xfrm>
          <a:prstGeom prst="rect">
            <a:avLst/>
          </a:prstGeom>
        </p:spPr>
      </p:pic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0032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Firefox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71600"/>
            <a:ext cx="6248400" cy="5145041"/>
          </a:xfrm>
          <a:prstGeom prst="rect">
            <a:avLst/>
          </a:prstGeom>
        </p:spPr>
      </p:pic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74865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i="1" spc="-20" dirty="0" err="1" smtClean="0">
                <a:solidFill>
                  <a:srgbClr val="FF0000"/>
                </a:solidFill>
              </a:rPr>
              <a:t>Browzar</a:t>
            </a:r>
            <a:r>
              <a:rPr lang="en-US" sz="4000" spc="-20" dirty="0" smtClean="0">
                <a:solidFill>
                  <a:srgbClr val="FF0000"/>
                </a:solidFill>
              </a:rPr>
              <a:t> Memory Analysis - IEF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IEF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used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search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artefacts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pertaining to the </a:t>
            </a:r>
            <a:r>
              <a:rPr lang="en-IE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endParaRPr sz="2800" i="1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010386"/>
            <a:ext cx="5621144" cy="430557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3092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3" y="1554906"/>
            <a:ext cx="822833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Aims: Overview of Privacy Web Browser Forensics, Forensic Acquisition and Analysis of </a:t>
            </a:r>
            <a:r>
              <a:rPr lang="en-IE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endParaRPr lang="en-US" sz="2800" i="1" spc="-2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At the end of this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lecture,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you will be able to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Understand privacy web browser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Understand </a:t>
            </a:r>
            <a:r>
              <a:rPr lang="en-IE" sz="24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 Privacy Browser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Describe Live Data Forensics for </a:t>
            </a:r>
            <a:r>
              <a:rPr lang="en-IE" sz="24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endParaRPr lang="en-IE" sz="2400" i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Describe Post-</a:t>
            </a:r>
            <a:r>
              <a:rPr lang="en-IE" sz="24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Morterm</a:t>
            </a: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 Data Acquisition for </a:t>
            </a:r>
            <a:r>
              <a:rPr lang="en-IE" sz="24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endParaRPr lang="en-IE" sz="2400" i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Interpret forensic artefacts of </a:t>
            </a:r>
            <a:r>
              <a:rPr lang="en-IE" sz="24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endParaRPr lang="en-IE" sz="2400" i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Comparatively analyse </a:t>
            </a:r>
            <a:r>
              <a:rPr lang="en-IE" sz="24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400" spc="-10" dirty="0" err="1" smtClean="0">
                <a:solidFill>
                  <a:srgbClr val="FFFFFF"/>
                </a:solidFill>
                <a:latin typeface="Arial"/>
                <a:cs typeface="Arial"/>
              </a:rPr>
              <a:t>’s</a:t>
            </a: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 artefacts with other popular web browsers in privacy mode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Outline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</a:t>
            </a:fld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 smtClean="0">
                <a:solidFill>
                  <a:srgbClr val="FF0000"/>
                </a:solidFill>
              </a:rPr>
              <a:t>Browzar</a:t>
            </a:r>
            <a:r>
              <a:rPr lang="en-US" sz="4000" spc="-20" dirty="0" smtClean="0">
                <a:solidFill>
                  <a:srgbClr val="FF0000"/>
                </a:solidFill>
              </a:rPr>
              <a:t> Memory Analysis – X-Ways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X-Ways used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search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artefacts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pertaining to the </a:t>
            </a:r>
            <a:r>
              <a:rPr lang="en-IE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endParaRPr sz="2800" i="1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007692"/>
            <a:ext cx="6119588" cy="4693814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8489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>
                <a:solidFill>
                  <a:srgbClr val="FF0000"/>
                </a:solidFill>
              </a:rPr>
              <a:t>Browzar</a:t>
            </a:r>
            <a:r>
              <a:rPr lang="en-US" sz="4000" spc="-20" dirty="0">
                <a:solidFill>
                  <a:srgbClr val="FF0000"/>
                </a:solidFill>
              </a:rPr>
              <a:t> </a:t>
            </a:r>
            <a:r>
              <a:rPr lang="en-US" sz="4000" spc="-20" dirty="0" smtClean="0">
                <a:solidFill>
                  <a:srgbClr val="FF0000"/>
                </a:solidFill>
              </a:rPr>
              <a:t>Post-</a:t>
            </a:r>
            <a:r>
              <a:rPr lang="en-US" sz="4000" spc="-20" dirty="0" err="1" smtClean="0">
                <a:solidFill>
                  <a:srgbClr val="FF0000"/>
                </a:solidFill>
              </a:rPr>
              <a:t>Morterm</a:t>
            </a:r>
            <a:r>
              <a:rPr lang="en-US" sz="4000" spc="-20" dirty="0" smtClean="0">
                <a:solidFill>
                  <a:srgbClr val="FF0000"/>
                </a:solidFill>
              </a:rPr>
              <a:t> </a:t>
            </a:r>
            <a:r>
              <a:rPr lang="en-US" sz="4000" spc="-20" dirty="0">
                <a:solidFill>
                  <a:srgbClr val="FF0000"/>
                </a:solidFill>
              </a:rPr>
              <a:t>Analysis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92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Analysis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in the </a:t>
            </a:r>
            <a:r>
              <a:rPr lang="en-IE" sz="2800" i="1" spc="-10" dirty="0">
                <a:solidFill>
                  <a:srgbClr val="FFFFFF"/>
                </a:solidFill>
                <a:latin typeface="Arial"/>
                <a:cs typeface="Arial"/>
              </a:rPr>
              <a:t>pagefile.sys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Using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IEF and X-Ways and included keyword searches, web history, and images from webpages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Several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instances of the </a:t>
            </a:r>
            <a:r>
              <a:rPr lang="en-IE" sz="2800" i="1" spc="-5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 folder were discovered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WebCachev01.dat - used by Internet Explorer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maintain the web cache, his-tory, and cookies</a:t>
            </a:r>
            <a:endParaRPr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5" dirty="0">
                <a:solidFill>
                  <a:srgbClr val="FFFFFF"/>
                </a:solidFill>
                <a:latin typeface="Arial"/>
                <a:cs typeface="Arial"/>
              </a:rPr>
              <a:t>WebCachev01.tmp file was discovered 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7222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i="1" spc="-20" dirty="0" err="1" smtClean="0">
                <a:solidFill>
                  <a:srgbClr val="FF0000"/>
                </a:solidFill>
              </a:rPr>
              <a:t>Browzar</a:t>
            </a:r>
            <a:r>
              <a:rPr lang="en-US" sz="4000" spc="-20" dirty="0" smtClean="0">
                <a:solidFill>
                  <a:srgbClr val="FF0000"/>
                </a:solidFill>
              </a:rPr>
              <a:t> web history findings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61" y="2133600"/>
            <a:ext cx="8286539" cy="2667000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998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WebCachev01.tmp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44" y="1828800"/>
            <a:ext cx="8246909" cy="3200400"/>
          </a:xfrm>
          <a:prstGeom prst="rect">
            <a:avLst/>
          </a:prstGeom>
        </p:spPr>
      </p:pic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1890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i="1" spc="-20" dirty="0" err="1" smtClean="0">
                <a:solidFill>
                  <a:srgbClr val="FF0000"/>
                </a:solidFill>
              </a:rPr>
              <a:t>Browzar</a:t>
            </a:r>
            <a:r>
              <a:rPr lang="en-US" sz="4000" spc="-20" dirty="0" smtClean="0">
                <a:solidFill>
                  <a:srgbClr val="FF0000"/>
                </a:solidFill>
              </a:rPr>
              <a:t> searches found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" y="2133600"/>
            <a:ext cx="8858998" cy="2778708"/>
          </a:xfrm>
          <a:prstGeom prst="rect">
            <a:avLst/>
          </a:prstGeom>
        </p:spPr>
      </p:pic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945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Chrome </a:t>
            </a:r>
            <a:r>
              <a:rPr lang="en-US" sz="4000" spc="-20" dirty="0">
                <a:solidFill>
                  <a:srgbClr val="FF0000"/>
                </a:solidFill>
              </a:rPr>
              <a:t>Memory Analysis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IEF recovered a user generated Google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search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Similar discoveries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were made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using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X-Ways 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427376"/>
            <a:ext cx="8667357" cy="99222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225875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Chrome </a:t>
            </a:r>
            <a:r>
              <a:rPr lang="en-US" sz="4000" spc="-20" dirty="0">
                <a:solidFill>
                  <a:srgbClr val="FF0000"/>
                </a:solidFill>
              </a:rPr>
              <a:t>Post-</a:t>
            </a:r>
            <a:r>
              <a:rPr lang="en-US" sz="4000" spc="-20" dirty="0" err="1">
                <a:solidFill>
                  <a:srgbClr val="FF0000"/>
                </a:solidFill>
              </a:rPr>
              <a:t>Morterm</a:t>
            </a:r>
            <a:r>
              <a:rPr lang="en-US" sz="4000" spc="-20" dirty="0">
                <a:solidFill>
                  <a:srgbClr val="FF0000"/>
                </a:solidFill>
              </a:rPr>
              <a:t> Analysis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18774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Keyword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searches, URLs, bookmarks, and images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discovered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in the page-file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Recoverable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using IEF  and X-Ways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via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bookmarks SQLite database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file</a:t>
            </a:r>
            <a:endParaRPr sz="2800" dirty="0" smtClean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124200"/>
            <a:ext cx="8276930" cy="3048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912856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Firefox </a:t>
            </a:r>
            <a:r>
              <a:rPr lang="en-US" sz="4000" spc="-20" dirty="0">
                <a:solidFill>
                  <a:srgbClr val="FF0000"/>
                </a:solidFill>
              </a:rPr>
              <a:t>Memory Analysis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IEF was able to recover several Yahoo searches performed during the Firefox browsing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session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70" y="2921366"/>
            <a:ext cx="8264906" cy="290995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057510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Firefox </a:t>
            </a:r>
            <a:r>
              <a:rPr lang="en-US" sz="4000" spc="-20" dirty="0">
                <a:solidFill>
                  <a:srgbClr val="FF0000"/>
                </a:solidFill>
              </a:rPr>
              <a:t>Post-</a:t>
            </a:r>
            <a:r>
              <a:rPr lang="en-US" sz="4000" spc="-20" dirty="0" err="1">
                <a:solidFill>
                  <a:srgbClr val="FF0000"/>
                </a:solidFill>
              </a:rPr>
              <a:t>Morterm</a:t>
            </a:r>
            <a:r>
              <a:rPr lang="en-US" sz="4000" spc="-20" dirty="0">
                <a:solidFill>
                  <a:srgbClr val="FF0000"/>
                </a:solidFill>
              </a:rPr>
              <a:t> Analysis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1600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i="1" spc="-10" dirty="0">
                <a:solidFill>
                  <a:srgbClr val="FFFFFF"/>
                </a:solidFill>
                <a:latin typeface="Arial"/>
                <a:cs typeface="Arial"/>
              </a:rPr>
              <a:t>pagefile.sys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contained a wealth of information. </a:t>
            </a:r>
            <a:endParaRPr lang="en-IE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 err="1" smtClean="0">
                <a:solidFill>
                  <a:srgbClr val="FFFFFF"/>
                </a:solidFill>
                <a:latin typeface="Arial"/>
                <a:cs typeface="Arial"/>
              </a:rPr>
              <a:t>urls</a:t>
            </a: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, parsed search queries, and pictures were </a:t>
            </a: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recovered</a:t>
            </a:r>
            <a:endParaRPr sz="2400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2819400"/>
            <a:ext cx="8208577" cy="3429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408099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Firefox bookmarks</a:t>
            </a:r>
            <a:endParaRPr sz="4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199" y="1294660"/>
            <a:ext cx="6705600" cy="4898616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91740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Cybercrimes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6474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 smtClean="0">
                <a:solidFill>
                  <a:srgbClr val="FFFFFF"/>
                </a:solidFill>
                <a:latin typeface="Arial"/>
                <a:cs typeface="Arial"/>
              </a:rPr>
              <a:t>New form of criminal activity on the Internet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 smtClean="0">
                <a:solidFill>
                  <a:srgbClr val="FFFFFF"/>
                </a:solidFill>
                <a:latin typeface="Arial"/>
                <a:cs typeface="Arial"/>
              </a:rPr>
              <a:t>Advanced cybercrime</a:t>
            </a:r>
            <a:endParaRPr sz="2800" dirty="0"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ttacks </a:t>
            </a:r>
            <a:r>
              <a:rPr lang="en-US" sz="2400" spc="-5" dirty="0">
                <a:solidFill>
                  <a:srgbClr val="FFFFFF"/>
                </a:solidFill>
                <a:latin typeface="Arial"/>
                <a:cs typeface="Arial"/>
              </a:rPr>
              <a:t>against computer hardware and </a:t>
            </a: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</a:p>
          <a:p>
            <a:pPr marL="469900" lvl="1">
              <a:spcBef>
                <a:spcPts val="1200"/>
              </a:spcBef>
              <a:buClr>
                <a:srgbClr val="DF773B"/>
              </a:buClr>
              <a:tabLst>
                <a:tab pos="469900" algn="l"/>
              </a:tabLst>
            </a:pP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Ex: Hackers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5" dirty="0" smtClean="0">
                <a:solidFill>
                  <a:srgbClr val="FFFFFF"/>
                </a:solidFill>
                <a:latin typeface="Arial"/>
                <a:cs typeface="Arial"/>
              </a:rPr>
              <a:t>Cyber-enabled crime</a:t>
            </a:r>
            <a:endParaRPr sz="2800" dirty="0"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‘traditional’ crimes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enabled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by and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have taken </a:t>
            </a: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new form with the advent of the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Internet</a:t>
            </a:r>
          </a:p>
          <a:p>
            <a:pPr marL="469900" lvl="1">
              <a:spcBef>
                <a:spcPts val="1200"/>
              </a:spcBef>
              <a:buClr>
                <a:srgbClr val="DF773B"/>
              </a:buClr>
              <a:tabLst>
                <a:tab pos="469900" algn="l"/>
              </a:tabLst>
            </a:pPr>
            <a:r>
              <a:rPr lang="en-US" sz="2400" spc="-10" dirty="0">
                <a:solidFill>
                  <a:srgbClr val="FFFFFF"/>
                </a:solidFill>
                <a:latin typeface="Arial"/>
                <a:cs typeface="Arial"/>
              </a:rPr>
              <a:t>Ex:  crimes against children, financial crimes, and </a:t>
            </a:r>
            <a:r>
              <a:rPr lang="en-US" sz="2400" spc="-10" dirty="0" smtClean="0">
                <a:solidFill>
                  <a:srgbClr val="FFFFFF"/>
                </a:solidFill>
                <a:latin typeface="Arial"/>
                <a:cs typeface="Arial"/>
              </a:rPr>
              <a:t>terrorism</a:t>
            </a:r>
            <a:endParaRPr lang="en-US" sz="24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</a:t>
            </a:fld>
            <a:endParaRPr lang="uk-U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Discussion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455660" cy="52014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Closing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the browsing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session: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all traces of web browser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activity removed.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However,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they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were easily recovered in both the memory and in the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pagefile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of the test system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i="1" spc="-5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 was found to leave the most information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behind compared to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Google Chrome and Mozilla Firefox privacy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modes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Evidence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of keyword searching, websites visited, and pictures were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recovered in RAM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Files and folders left behind by </a:t>
            </a:r>
            <a:r>
              <a:rPr lang="en-IE" sz="2800" i="1" spc="-5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 were recovered </a:t>
            </a:r>
            <a:endParaRPr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233016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Conclusion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047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Examine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browser specifically designed for privacy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Comparing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results to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Google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Chrome and Mozilla Firefox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browsers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(private browsing modes)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Provided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elaborate and detailed answers relating to the forensically recoverable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information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nvestigators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can use forensic method proposed in this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lecture </a:t>
            </a: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to examine other privacy Internet browsers</a:t>
            </a:r>
            <a:endParaRPr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8406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Forensic Analysis of Web browsers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770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 smtClean="0">
                <a:solidFill>
                  <a:srgbClr val="FFFFFF"/>
                </a:solidFill>
                <a:latin typeface="Arial"/>
                <a:cs typeface="Arial"/>
              </a:rPr>
              <a:t>Artefacts left by web browsing</a:t>
            </a:r>
            <a:endParaRPr sz="2800" dirty="0"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websites visited, </a:t>
            </a:r>
            <a:r>
              <a:rPr lang="en-US" sz="2400" spc="-5" dirty="0">
                <a:solidFill>
                  <a:srgbClr val="FFFFFF"/>
                </a:solidFill>
                <a:latin typeface="Arial"/>
                <a:cs typeface="Arial"/>
              </a:rPr>
              <a:t>time and frequency of access, and keyword searches performed by the suspect</a:t>
            </a:r>
            <a:endParaRPr lang="en-GB" sz="2400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Forensic Analysis of web browsers</a:t>
            </a:r>
            <a:endParaRPr sz="2800" dirty="0">
              <a:latin typeface="Arial"/>
              <a:cs typeface="Arial"/>
            </a:endParaRP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crucial component of a digital forensic investigation (</a:t>
            </a:r>
            <a:r>
              <a:rPr lang="en-IE" i="1" spc="-10" dirty="0" err="1">
                <a:solidFill>
                  <a:srgbClr val="FFFFFF"/>
                </a:solidFill>
                <a:latin typeface="Arial"/>
                <a:cs typeface="Arial"/>
              </a:rPr>
              <a:t>Junghoon</a:t>
            </a:r>
            <a:r>
              <a:rPr lang="en-IE" i="1" spc="-10" dirty="0">
                <a:solidFill>
                  <a:srgbClr val="FFFFFF"/>
                </a:solidFill>
                <a:latin typeface="Arial"/>
                <a:cs typeface="Arial"/>
              </a:rPr>
              <a:t> et al</a:t>
            </a:r>
            <a:r>
              <a:rPr lang="en-IE" i="1" spc="-1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additional </a:t>
            </a: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forensic techniques </a:t>
            </a: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required </a:t>
            </a:r>
            <a:r>
              <a:rPr lang="en-IE" sz="2400" spc="-10" dirty="0">
                <a:solidFill>
                  <a:srgbClr val="FFFFFF"/>
                </a:solidFill>
                <a:latin typeface="Arial"/>
                <a:cs typeface="Arial"/>
              </a:rPr>
              <a:t>to extract more significant </a:t>
            </a:r>
            <a:r>
              <a:rPr lang="en-IE" sz="2400" spc="-10" dirty="0" smtClean="0">
                <a:solidFill>
                  <a:srgbClr val="FFFFFF"/>
                </a:solidFill>
                <a:latin typeface="Arial"/>
                <a:cs typeface="Arial"/>
              </a:rPr>
              <a:t>information</a:t>
            </a:r>
          </a:p>
          <a:p>
            <a:pPr marL="1384300" lvl="2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pc="-10" dirty="0" smtClean="0">
                <a:solidFill>
                  <a:srgbClr val="FFFFFF"/>
                </a:solidFill>
                <a:latin typeface="Arial"/>
                <a:cs typeface="Arial"/>
              </a:rPr>
              <a:t>reconstruct </a:t>
            </a:r>
            <a:r>
              <a:rPr lang="en-IE" spc="-10" dirty="0">
                <a:solidFill>
                  <a:srgbClr val="FFFFFF"/>
                </a:solidFill>
                <a:latin typeface="Arial"/>
                <a:cs typeface="Arial"/>
              </a:rPr>
              <a:t>timelines, identify </a:t>
            </a:r>
            <a:r>
              <a:rPr lang="en-IE" spc="-10" dirty="0" smtClean="0">
                <a:solidFill>
                  <a:srgbClr val="FFFFFF"/>
                </a:solidFill>
                <a:latin typeface="Arial"/>
                <a:cs typeface="Arial"/>
              </a:rPr>
              <a:t>suspect </a:t>
            </a:r>
            <a:r>
              <a:rPr lang="en-IE" spc="-10" dirty="0">
                <a:solidFill>
                  <a:srgbClr val="FFFFFF"/>
                </a:solidFill>
                <a:latin typeface="Arial"/>
                <a:cs typeface="Arial"/>
              </a:rPr>
              <a:t>browsing habits, </a:t>
            </a:r>
            <a:r>
              <a:rPr lang="en-IE" spc="-10" dirty="0" smtClean="0">
                <a:solidFill>
                  <a:srgbClr val="FFFFFF"/>
                </a:solidFill>
                <a:latin typeface="Arial"/>
                <a:cs typeface="Arial"/>
              </a:rPr>
              <a:t>recover </a:t>
            </a:r>
            <a:r>
              <a:rPr lang="en-IE" spc="-10" dirty="0">
                <a:solidFill>
                  <a:srgbClr val="FFFFFF"/>
                </a:solidFill>
                <a:latin typeface="Arial"/>
                <a:cs typeface="Arial"/>
              </a:rPr>
              <a:t>evidence of </a:t>
            </a:r>
            <a:r>
              <a:rPr lang="en-IE" spc="-10" dirty="0" smtClean="0">
                <a:solidFill>
                  <a:srgbClr val="FFFFFF"/>
                </a:solidFill>
                <a:latin typeface="Arial"/>
                <a:cs typeface="Arial"/>
              </a:rPr>
              <a:t>crimes, etc.</a:t>
            </a:r>
            <a:endParaRPr lang="en-IE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9303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Internet security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465060" cy="48936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Firewalls and Anti-Virus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programs: essential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tools in the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fight against cybercrime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Cybercrimes: 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more </a:t>
            </a:r>
            <a:r>
              <a:rPr lang="en-US" sz="2400" spc="-5" dirty="0">
                <a:solidFill>
                  <a:srgbClr val="FFFFFF"/>
                </a:solidFill>
                <a:latin typeface="Arial"/>
                <a:cs typeface="Arial"/>
              </a:rPr>
              <a:t>aware of </a:t>
            </a: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firewall + anti-virus programs</a:t>
            </a:r>
          </a:p>
          <a:p>
            <a:pPr marL="927100" lvl="1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using </a:t>
            </a:r>
            <a:r>
              <a:rPr lang="en-US" sz="2400" spc="-5" dirty="0">
                <a:solidFill>
                  <a:srgbClr val="FFFFFF"/>
                </a:solidFill>
                <a:latin typeface="Arial"/>
                <a:cs typeface="Arial"/>
              </a:rPr>
              <a:t>anti-</a:t>
            </a: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forensic tools: </a:t>
            </a:r>
            <a:r>
              <a:rPr lang="en-US" sz="2400" spc="-5" dirty="0">
                <a:solidFill>
                  <a:srgbClr val="FFFFFF"/>
                </a:solidFill>
                <a:latin typeface="Arial"/>
                <a:cs typeface="Arial"/>
              </a:rPr>
              <a:t>encryption, </a:t>
            </a: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obfuscation, etc. to wipe </a:t>
            </a:r>
            <a:r>
              <a:rPr lang="en-US" sz="2400" spc="-5" dirty="0">
                <a:solidFill>
                  <a:srgbClr val="FFFFFF"/>
                </a:solidFill>
                <a:latin typeface="Arial"/>
                <a:cs typeface="Arial"/>
              </a:rPr>
              <a:t>any </a:t>
            </a: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digital trace</a:t>
            </a:r>
            <a:endParaRPr lang="en-GB" sz="2400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Most of internet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users have spyware lurking on their computers without their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knowledge</a:t>
            </a:r>
            <a:endParaRPr lang="en-US"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Websites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carrying malicious code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account for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a large majority of </a:t>
            </a: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attacks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21044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Privacy Browsing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4470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Disable browsing history and the web cache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Disable the storage of data in cookies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800" spc="-10" dirty="0" err="1">
                <a:solidFill>
                  <a:srgbClr val="FFFFFF"/>
                </a:solidFill>
                <a:latin typeface="Arial"/>
                <a:cs typeface="Arial"/>
              </a:rPr>
              <a:t>Aggarwal</a:t>
            </a:r>
            <a:r>
              <a:rPr lang="en-GB" sz="2800" spc="-10" dirty="0">
                <a:solidFill>
                  <a:srgbClr val="FFFFFF"/>
                </a:solidFill>
                <a:latin typeface="Arial"/>
                <a:cs typeface="Arial"/>
              </a:rPr>
              <a:t> et al. 2013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400" spc="-10" dirty="0">
                <a:solidFill>
                  <a:srgbClr val="FFFFFF"/>
                </a:solidFill>
                <a:latin typeface="Arial"/>
                <a:cs typeface="Arial"/>
              </a:rPr>
              <a:t>Internet Explorer, Mozilla Firefox, Google Chrome and Apple Safari </a:t>
            </a:r>
            <a:endParaRPr lang="en-GB" sz="24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400" spc="-10" dirty="0" smtClean="0">
                <a:solidFill>
                  <a:srgbClr val="FFFFFF"/>
                </a:solidFill>
                <a:latin typeface="Arial"/>
                <a:cs typeface="Arial"/>
              </a:rPr>
              <a:t>Privacy mode: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000" spc="-10" dirty="0" smtClean="0">
                <a:solidFill>
                  <a:srgbClr val="FFFFFF"/>
                </a:solidFill>
                <a:latin typeface="Arial"/>
                <a:cs typeface="Arial"/>
              </a:rPr>
              <a:t>Sites </a:t>
            </a:r>
            <a:r>
              <a:rPr lang="en-GB" sz="2000" spc="-10" dirty="0">
                <a:solidFill>
                  <a:srgbClr val="FFFFFF"/>
                </a:solidFill>
                <a:latin typeface="Arial"/>
                <a:cs typeface="Arial"/>
              </a:rPr>
              <a:t>visited leaves no trace on the user’s computer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GB" sz="2000" spc="-10" dirty="0">
                <a:solidFill>
                  <a:srgbClr val="FFFFFF"/>
                </a:solidFill>
                <a:latin typeface="Arial"/>
                <a:cs typeface="Arial"/>
              </a:rPr>
              <a:t>Hide a user’s identity from web sites they visit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724400"/>
            <a:ext cx="3314700" cy="17673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4724401"/>
            <a:ext cx="3200400" cy="1716814"/>
          </a:xfrm>
          <a:prstGeom prst="rect">
            <a:avLst/>
          </a:prstGeom>
        </p:spPr>
      </p:pic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46282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err="1" smtClean="0">
                <a:solidFill>
                  <a:srgbClr val="FF0000"/>
                </a:solidFill>
              </a:rPr>
              <a:t>Browzar</a:t>
            </a:r>
            <a:r>
              <a:rPr lang="en-US" sz="4000" spc="-20" dirty="0" smtClean="0">
                <a:solidFill>
                  <a:srgbClr val="FF0000"/>
                </a:solidFill>
              </a:rPr>
              <a:t> Privacy Browsing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8227060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Internet browser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http:</a:t>
            </a:r>
            <a:r>
              <a:rPr lang="en-US" sz="2400" i="1" spc="-10" dirty="0" smtClean="0">
                <a:solidFill>
                  <a:srgbClr val="FFFFFF"/>
                </a:solidFill>
                <a:latin typeface="Arial"/>
                <a:cs typeface="Arial"/>
              </a:rPr>
              <a:t>//</a:t>
            </a:r>
            <a:r>
              <a:rPr lang="en-US" sz="2400" i="1" spc="-10" dirty="0" err="1" smtClean="0">
                <a:solidFill>
                  <a:srgbClr val="FFFFFF"/>
                </a:solidFill>
                <a:latin typeface="Arial"/>
                <a:cs typeface="Arial"/>
              </a:rPr>
              <a:t>www.browzar.com</a:t>
            </a:r>
            <a:r>
              <a:rPr lang="en-US" sz="2400" i="1" spc="-10" dirty="0">
                <a:solidFill>
                  <a:srgbClr val="FFFFFF"/>
                </a:solidFill>
                <a:latin typeface="Arial"/>
                <a:cs typeface="Arial"/>
              </a:rPr>
              <a:t>/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5" dirty="0" smtClean="0">
                <a:solidFill>
                  <a:srgbClr val="FFFFFF"/>
                </a:solidFill>
                <a:latin typeface="Arial"/>
                <a:cs typeface="Arial"/>
              </a:rPr>
              <a:t>Total </a:t>
            </a:r>
            <a:r>
              <a:rPr lang="en-US" sz="2800" spc="-5" dirty="0">
                <a:solidFill>
                  <a:srgbClr val="FFFFFF"/>
                </a:solidFill>
                <a:latin typeface="Arial"/>
                <a:cs typeface="Arial"/>
              </a:rPr>
              <a:t>browse privacy for users</a:t>
            </a:r>
            <a:endParaRPr sz="2800" spc="-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Do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not save any information to the local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endParaRPr lang="en-IE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Automatically remove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any information left behind upon terminating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browsing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session</a:t>
            </a: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Internet Explorer (IE) shell browser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6311" y="4844060"/>
            <a:ext cx="3351375" cy="178540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63679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Why need to investigate </a:t>
            </a:r>
            <a:r>
              <a:rPr lang="en-US" sz="4000" i="1" spc="-20" dirty="0" err="1" smtClean="0">
                <a:solidFill>
                  <a:srgbClr val="FF0000"/>
                </a:solidFill>
              </a:rPr>
              <a:t>Browzar</a:t>
            </a:r>
            <a:r>
              <a:rPr lang="en-US" sz="4000" spc="-20" dirty="0" smtClean="0">
                <a:solidFill>
                  <a:srgbClr val="FF0000"/>
                </a:solidFill>
              </a:rPr>
              <a:t>?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capable of providing complete privacy to users, avoiding all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forensic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techniques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?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does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privacy compare to Google Chrome and Mozilla Firefox privacy modes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?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What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evidence was recoverable during post-mortem analysis of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?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What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evidence was recoverable during live state analysis of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12843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5730" algn="ctr">
              <a:lnSpc>
                <a:spcPct val="100000"/>
              </a:lnSpc>
            </a:pPr>
            <a:r>
              <a:rPr lang="en-US" sz="4000" spc="-20" dirty="0" smtClean="0">
                <a:solidFill>
                  <a:srgbClr val="FF0000"/>
                </a:solidFill>
              </a:rPr>
              <a:t>Challenges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170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confirm whether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avoids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all forensic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techniques</a:t>
            </a:r>
            <a:endParaRPr lang="en-IE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Determine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if the </a:t>
            </a:r>
            <a:r>
              <a:rPr lang="en-IE" sz="2800" i="1" spc="-10" dirty="0" err="1">
                <a:solidFill>
                  <a:srgbClr val="FFFFFF"/>
                </a:solidFill>
                <a:latin typeface="Arial"/>
                <a:cs typeface="Arial"/>
              </a:rPr>
              <a:t>Browzar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 product works better or worse than most private modes 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lang="en-IE" sz="2800" spc="-10" dirty="0">
                <a:solidFill>
                  <a:srgbClr val="FFFFFF"/>
                </a:solidFill>
                <a:latin typeface="Arial"/>
                <a:cs typeface="Arial"/>
              </a:rPr>
              <a:t>many Internet browsers</a:t>
            </a:r>
          </a:p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How to conduct a post-</a:t>
            </a:r>
            <a:r>
              <a:rPr lang="en-IE" sz="2800" spc="-10" dirty="0" err="1" smtClean="0">
                <a:solidFill>
                  <a:srgbClr val="FFFFFF"/>
                </a:solidFill>
                <a:latin typeface="Arial"/>
                <a:cs typeface="Arial"/>
              </a:rPr>
              <a:t>morterm</a:t>
            </a:r>
            <a:r>
              <a:rPr lang="en-IE" sz="2800" spc="-10" dirty="0" smtClean="0">
                <a:solidFill>
                  <a:srgbClr val="FFFFFF"/>
                </a:solidFill>
                <a:latin typeface="Arial"/>
                <a:cs typeface="Arial"/>
              </a:rPr>
              <a:t> analysis?</a:t>
            </a:r>
          </a:p>
          <a:p>
            <a:pPr marL="469900" indent="-457200">
              <a:spcBef>
                <a:spcPts val="1200"/>
              </a:spcBef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IE" sz="2800" spc="-5" dirty="0">
                <a:solidFill>
                  <a:srgbClr val="FFFFFF"/>
                </a:solidFill>
                <a:latin typeface="Arial"/>
                <a:cs typeface="Arial"/>
              </a:rPr>
              <a:t>The information captured in the </a:t>
            </a:r>
            <a:r>
              <a:rPr lang="en-IE" sz="2800" spc="-5" dirty="0" smtClean="0">
                <a:solidFill>
                  <a:srgbClr val="FFFFFF"/>
                </a:solidFill>
                <a:latin typeface="Arial"/>
                <a:cs typeface="Arial"/>
              </a:rPr>
              <a:t>memory</a:t>
            </a:r>
            <a:endParaRPr sz="2800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016421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hapter 21: Privacy Preserving Internet Browsers - Forensic Analysis of Browzar&amp;#x0D;&amp;#x0A;&amp;quot;&quot;/&gt;&lt;property id=&quot;20307&quot; value=&quot;337&quot;/&gt;&lt;/object&gt;&lt;object type=&quot;3&quot; unique_id=&quot;10005&quot;&gt;&lt;property id=&quot;20148&quot; value=&quot;5&quot;/&gt;&lt;property id=&quot;20300&quot; value=&quot;Slide 2&quot;/&gt;&lt;property id=&quot;20307&quot; value=&quot;259&quot;/&gt;&lt;/object&gt;&lt;object type=&quot;3&quot; unique_id=&quot;10006&quot;&gt;&lt;property id=&quot;20148&quot; value=&quot;5&quot;/&gt;&lt;property id=&quot;20300&quot; value=&quot;Slide 3 - &amp;quot;Cybercrimes&amp;quot;&quot;/&gt;&lt;property id=&quot;20307&quot; value=&quot;262&quot;/&gt;&lt;/object&gt;&lt;object type=&quot;3&quot; unique_id=&quot;10070&quot;&gt;&lt;property id=&quot;20148&quot; value=&quot;5&quot;/&gt;&lt;property id=&quot;20300&quot; value=&quot;Slide 5 - &amp;quot;Internet security&amp;quot;&quot;/&gt;&lt;property id=&quot;20307&quot; value=&quot;339&quot;/&gt;&lt;/object&gt;&lt;object type=&quot;3&quot; unique_id=&quot;10071&quot;&gt;&lt;property id=&quot;20148&quot; value=&quot;5&quot;/&gt;&lt;property id=&quot;20300&quot; value=&quot;Slide 6 - &amp;quot;Privacy Browsing&amp;quot;&quot;/&gt;&lt;property id=&quot;20307&quot; value=&quot;340&quot;/&gt;&lt;/object&gt;&lt;object type=&quot;3&quot; unique_id=&quot;10072&quot;&gt;&lt;property id=&quot;20148&quot; value=&quot;5&quot;/&gt;&lt;property id=&quot;20300&quot; value=&quot;Slide 7 - &amp;quot;Browzar Privacy Browsing&amp;quot;&quot;/&gt;&lt;property id=&quot;20307&quot; value=&quot;341&quot;/&gt;&lt;/object&gt;&lt;object type=&quot;3&quot; unique_id=&quot;10073&quot;&gt;&lt;property id=&quot;20148&quot; value=&quot;5&quot;/&gt;&lt;property id=&quot;20300&quot; value=&quot;Slide 4 - &amp;quot;Forensic Analysis of Web browsers&amp;quot;&quot;/&gt;&lt;property id=&quot;20307&quot; value=&quot;342&quot;/&gt;&lt;/object&gt;&lt;object type=&quot;3&quot; unique_id=&quot;10274&quot;&gt;&lt;property id=&quot;20148&quot; value=&quot;5&quot;/&gt;&lt;property id=&quot;20300&quot; value=&quot;Slide 8 - &amp;quot;Why need to investigate Browzar?&amp;quot;&quot;/&gt;&lt;property id=&quot;20307&quot; value=&quot;347&quot;/&gt;&lt;/object&gt;&lt;object type=&quot;3&quot; unique_id=&quot;10275&quot;&gt;&lt;property id=&quot;20148&quot; value=&quot;5&quot;/&gt;&lt;property id=&quot;20300&quot; value=&quot;Slide 9 - &amp;quot;Challenges&amp;quot;&quot;/&gt;&lt;property id=&quot;20307&quot; value=&quot;344&quot;/&gt;&lt;/object&gt;&lt;object type=&quot;3&quot; unique_id=&quot;10276&quot;&gt;&lt;property id=&quot;20148&quot; value=&quot;5&quot;/&gt;&lt;property id=&quot;20300&quot; value=&quot;Slide 11 - &amp;quot;Forensics Approach&amp;quot;&quot;/&gt;&lt;property id=&quot;20307&quot; value=&quot;346&quot;/&gt;&lt;/object&gt;&lt;object type=&quot;3&quot; unique_id=&quot;10277&quot;&gt;&lt;property id=&quot;20148&quot; value=&quot;5&quot;/&gt;&lt;property id=&quot;20300&quot; value=&quot;Slide 12 - &amp;quot;Experimental Environments&amp;quot;&quot;/&gt;&lt;property id=&quot;20307&quot; value=&quot;345&quot;/&gt;&lt;/object&gt;&lt;object type=&quot;3&quot; unique_id=&quot;10278&quot;&gt;&lt;property id=&quot;20148&quot; value=&quot;5&quot;/&gt;&lt;property id=&quot;20300&quot; value=&quot;Slide 13 - &amp;quot;Change Monitoring&amp;quot;&quot;/&gt;&lt;property id=&quot;20307&quot; value=&quot;348&quot;/&gt;&lt;/object&gt;&lt;object type=&quot;3&quot; unique_id=&quot;10279&quot;&gt;&lt;property id=&quot;20148&quot; value=&quot;5&quot;/&gt;&lt;property id=&quot;20300&quot; value=&quot;Slide 16 - &amp;quot;Chrome &amp;amp; Firefox&amp;quot;&quot;/&gt;&lt;property id=&quot;20307&quot; value=&quot;349&quot;/&gt;&lt;/object&gt;&lt;object type=&quot;3&quot; unique_id=&quot;10280&quot;&gt;&lt;property id=&quot;20148&quot; value=&quot;5&quot;/&gt;&lt;property id=&quot;20300&quot; value=&quot;Slide 17 - &amp;quot;Chrome&amp;quot;&quot;/&gt;&lt;property id=&quot;20307&quot; value=&quot;350&quot;/&gt;&lt;/object&gt;&lt;object type=&quot;3&quot; unique_id=&quot;10282&quot;&gt;&lt;property id=&quot;20148&quot; value=&quot;5&quot;/&gt;&lt;property id=&quot;20300&quot; value=&quot;Slide 19 - &amp;quot;Browzar Memory Analysis - IEF&amp;quot;&quot;/&gt;&lt;property id=&quot;20307&quot; value=&quot;352&quot;/&gt;&lt;/object&gt;&lt;object type=&quot;3&quot; unique_id=&quot;10283&quot;&gt;&lt;property id=&quot;20148&quot; value=&quot;5&quot;/&gt;&lt;property id=&quot;20300&quot; value=&quot;Slide 21 - &amp;quot;Browzar Post-Morterm Analysis&amp;quot;&quot;/&gt;&lt;property id=&quot;20307&quot; value=&quot;353&quot;/&gt;&lt;/object&gt;&lt;object type=&quot;3&quot; unique_id=&quot;10284&quot;&gt;&lt;property id=&quot;20148&quot; value=&quot;5&quot;/&gt;&lt;property id=&quot;20300&quot; value=&quot;Slide 25 - &amp;quot;Chrome Memory Analysis&amp;quot;&quot;/&gt;&lt;property id=&quot;20307&quot; value=&quot;354&quot;/&gt;&lt;/object&gt;&lt;object type=&quot;3&quot; unique_id=&quot;10285&quot;&gt;&lt;property id=&quot;20148&quot; value=&quot;5&quot;/&gt;&lt;property id=&quot;20300&quot; value=&quot;Slide 27 - &amp;quot;Firefox Memory Analysis&amp;quot;&quot;/&gt;&lt;property id=&quot;20307&quot; value=&quot;355&quot;/&gt;&lt;/object&gt;&lt;object type=&quot;3&quot; unique_id=&quot;10286&quot;&gt;&lt;property id=&quot;20148&quot; value=&quot;5&quot;/&gt;&lt;property id=&quot;20300&quot; value=&quot;Slide 26 - &amp;quot;Chrome Post-Morterm Analysis&amp;quot;&quot;/&gt;&lt;property id=&quot;20307&quot; value=&quot;357&quot;/&gt;&lt;/object&gt;&lt;object type=&quot;3&quot; unique_id=&quot;10287&quot;&gt;&lt;property id=&quot;20148&quot; value=&quot;5&quot;/&gt;&lt;property id=&quot;20300&quot; value=&quot;Slide 28 - &amp;quot;Firefox Post-Morterm Analysis&amp;quot;&quot;/&gt;&lt;property id=&quot;20307&quot; value=&quot;358&quot;/&gt;&lt;/object&gt;&lt;object type=&quot;3&quot; unique_id=&quot;10288&quot;&gt;&lt;property id=&quot;20148&quot; value=&quot;5&quot;/&gt;&lt;property id=&quot;20300&quot; value=&quot;Slide 30 - &amp;quot;Discussion&amp;quot;&quot;/&gt;&lt;property id=&quot;20307&quot; value=&quot;359&quot;/&gt;&lt;/object&gt;&lt;object type=&quot;3&quot; unique_id=&quot;10289&quot;&gt;&lt;property id=&quot;20148&quot; value=&quot;5&quot;/&gt;&lt;property id=&quot;20300&quot; value=&quot;Slide 31 - &amp;quot;Conclusion&amp;quot;&quot;/&gt;&lt;property id=&quot;20307&quot; value=&quot;360&quot;/&gt;&lt;/object&gt;&lt;object type=&quot;3&quot; unique_id=&quot;10561&quot;&gt;&lt;property id=&quot;20148&quot; value=&quot;5&quot;/&gt;&lt;property id=&quot;20300&quot; value=&quot;Slide 10 - &amp;quot;Related Work&amp;quot;&quot;/&gt;&lt;property id=&quot;20307&quot; value=&quot;361&quot;/&gt;&lt;/object&gt;&lt;object type=&quot;3&quot; unique_id=&quot;10786&quot;&gt;&lt;property id=&quot;20148&quot; value=&quot;5&quot;/&gt;&lt;property id=&quot;20300&quot; value=&quot;Slide 14 - &amp;quot;recovery.lck&amp;quot;&quot;/&gt;&lt;property id=&quot;20307&quot; value=&quot;362&quot;/&gt;&lt;/object&gt;&lt;object type=&quot;3&quot; unique_id=&quot;10874&quot;&gt;&lt;property id=&quot;20148&quot; value=&quot;5&quot;/&gt;&lt;property id=&quot;20300&quot; value=&quot;Slide 15 - &amp;quot;Before and after of deleted temporary Browzar folder&amp;quot;&quot;/&gt;&lt;property id=&quot;20307&quot; value=&quot;363&quot;/&gt;&lt;/object&gt;&lt;object type=&quot;3&quot; unique_id=&quot;11025&quot;&gt;&lt;property id=&quot;20148&quot; value=&quot;5&quot;/&gt;&lt;property id=&quot;20300&quot; value=&quot;Slide 18 - &amp;quot;Firefox&amp;quot;&quot;/&gt;&lt;property id=&quot;20307&quot; value=&quot;364&quot;/&gt;&lt;/object&gt;&lt;object type=&quot;3&quot; unique_id=&quot;11119&quot;&gt;&lt;property id=&quot;20148&quot; value=&quot;5&quot;/&gt;&lt;property id=&quot;20300&quot; value=&quot;Slide 20 - &amp;quot;Browzar Memory Analysis – X-Ways&amp;quot;&quot;/&gt;&lt;property id=&quot;20307&quot; value=&quot;365&quot;/&gt;&lt;/object&gt;&lt;object type=&quot;3&quot; unique_id=&quot;11245&quot;&gt;&lt;property id=&quot;20148&quot; value=&quot;5&quot;/&gt;&lt;property id=&quot;20300&quot; value=&quot;Slide 22 - &amp;quot;Browzar web history findings&amp;quot;&quot;/&gt;&lt;property id=&quot;20307&quot; value=&quot;367&quot;/&gt;&lt;/object&gt;&lt;object type=&quot;3&quot; unique_id=&quot;11246&quot;&gt;&lt;property id=&quot;20148&quot; value=&quot;5&quot;/&gt;&lt;property id=&quot;20300&quot; value=&quot;Slide 23 - &amp;quot;WebCachev01.tmp&amp;quot;&quot;/&gt;&lt;property id=&quot;20307&quot; value=&quot;366&quot;/&gt;&lt;/object&gt;&lt;object type=&quot;3&quot; unique_id=&quot;11346&quot;&gt;&lt;property id=&quot;20148&quot; value=&quot;5&quot;/&gt;&lt;property id=&quot;20300&quot; value=&quot;Slide 24 - &amp;quot;Browzar searches found&amp;quot;&quot;/&gt;&lt;property id=&quot;20307&quot; value=&quot;368&quot;/&gt;&lt;/object&gt;&lt;object type=&quot;3&quot; unique_id=&quot;11653&quot;&gt;&lt;property id=&quot;20148&quot; value=&quot;5&quot;/&gt;&lt;property id=&quot;20300&quot; value=&quot;Slide 29 - &amp;quot;Firefox bookmarks&amp;quot;&quot;/&gt;&lt;property id=&quot;20307&quot; value=&quot;36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Words>1047</Words>
  <Application>Microsoft Office PowerPoint</Application>
  <PresentationFormat>Presentación en pantalla (4:3)</PresentationFormat>
  <Paragraphs>168</Paragraphs>
  <Slides>31</Slides>
  <Notes>31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Office Theme</vt:lpstr>
      <vt:lpstr>Chapter 21: Privacy Preserving Internet Browsers - Forensic Analysis of Browzar </vt:lpstr>
      <vt:lpstr>Presentación de PowerPoint</vt:lpstr>
      <vt:lpstr>Cybercrimes</vt:lpstr>
      <vt:lpstr>Forensic Analysis of Web browsers</vt:lpstr>
      <vt:lpstr>Internet security</vt:lpstr>
      <vt:lpstr>Privacy Browsing</vt:lpstr>
      <vt:lpstr>Browzar Privacy Browsing</vt:lpstr>
      <vt:lpstr>Why need to investigate Browzar?</vt:lpstr>
      <vt:lpstr>Challenges</vt:lpstr>
      <vt:lpstr>Related Work</vt:lpstr>
      <vt:lpstr>Forensics Approach</vt:lpstr>
      <vt:lpstr>Experimental Environments</vt:lpstr>
      <vt:lpstr>Change Monitoring</vt:lpstr>
      <vt:lpstr>recovery.lck</vt:lpstr>
      <vt:lpstr>Before and after of deleted temporary Browzar folder</vt:lpstr>
      <vt:lpstr>Chrome &amp; Firefox</vt:lpstr>
      <vt:lpstr>Chrome</vt:lpstr>
      <vt:lpstr>Firefox</vt:lpstr>
      <vt:lpstr>Browzar Memory Analysis - IEF</vt:lpstr>
      <vt:lpstr>Browzar Memory Analysis – X-Ways</vt:lpstr>
      <vt:lpstr>Browzar Post-Morterm Analysis</vt:lpstr>
      <vt:lpstr>Browzar web history findings</vt:lpstr>
      <vt:lpstr>WebCachev01.tmp</vt:lpstr>
      <vt:lpstr>Browzar searches found</vt:lpstr>
      <vt:lpstr>Chrome Memory Analysis</vt:lpstr>
      <vt:lpstr>Chrome Post-Morterm Analysis</vt:lpstr>
      <vt:lpstr>Firefox Memory Analysis</vt:lpstr>
      <vt:lpstr>Firefox Post-Morterm Analysis</vt:lpstr>
      <vt:lpstr>Firefox bookmarks</vt:lpstr>
      <vt:lpstr>Discussion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Luis Hernández Encinas</cp:lastModifiedBy>
  <cp:revision>53</cp:revision>
  <dcterms:created xsi:type="dcterms:W3CDTF">2017-08-17T13:30:46Z</dcterms:created>
  <dcterms:modified xsi:type="dcterms:W3CDTF">2017-09-25T06:49:28Z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