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2.jpg" ContentType="image/jpeg"/>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337" r:id="rId2"/>
    <p:sldId id="259" r:id="rId3"/>
    <p:sldId id="338" r:id="rId4"/>
    <p:sldId id="339" r:id="rId5"/>
    <p:sldId id="340" r:id="rId6"/>
    <p:sldId id="341" r:id="rId7"/>
    <p:sldId id="342" r:id="rId8"/>
    <p:sldId id="343" r:id="rId9"/>
    <p:sldId id="344" r:id="rId10"/>
    <p:sldId id="345" r:id="rId11"/>
    <p:sldId id="346" r:id="rId12"/>
    <p:sldId id="347" r:id="rId13"/>
    <p:sldId id="348" r:id="rId14"/>
    <p:sldId id="349" r:id="rId15"/>
    <p:sldId id="350" r:id="rId16"/>
    <p:sldId id="351" r:id="rId17"/>
    <p:sldId id="352" r:id="rId18"/>
    <p:sldId id="353" r:id="rId19"/>
    <p:sldId id="354" r:id="rId20"/>
    <p:sldId id="355" r:id="rId21"/>
    <p:sldId id="356" r:id="rId22"/>
    <p:sldId id="357" r:id="rId23"/>
    <p:sldId id="358" r:id="rId24"/>
    <p:sldId id="359" r:id="rId25"/>
    <p:sldId id="360" r:id="rId26"/>
    <p:sldId id="361" r:id="rId27"/>
    <p:sldId id="362" r:id="rId28"/>
    <p:sldId id="363" r:id="rId29"/>
    <p:sldId id="364" r:id="rId30"/>
    <p:sldId id="365" r:id="rId31"/>
    <p:sldId id="366" r:id="rId32"/>
    <p:sldId id="367" r:id="rId33"/>
    <p:sldId id="368" r:id="rId34"/>
    <p:sldId id="369" r:id="rId35"/>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599"/>
  </p:normalViewPr>
  <p:slideViewPr>
    <p:cSldViewPr>
      <p:cViewPr>
        <p:scale>
          <a:sx n="60" d="100"/>
          <a:sy n="60" d="100"/>
        </p:scale>
        <p:origin x="1686" y="4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5819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28950" y="857250"/>
            <a:ext cx="3086100" cy="2314575"/>
          </a:xfrm>
          <a:prstGeom prst="rect">
            <a:avLst/>
          </a:prstGeom>
          <a:noFill/>
          <a:ln w="12700">
            <a:solidFill>
              <a:prstClr val="black"/>
            </a:solidFill>
          </a:ln>
        </p:spPr>
      </p:sp>
      <p:sp>
        <p:nvSpPr>
          <p:cNvPr id="3" name="Notes Placeholder 2"/>
          <p:cNvSpPr>
            <a:spLocks noGrp="1"/>
          </p:cNvSpPr>
          <p:nvPr>
            <p:ph type="body" idx="1"/>
          </p:nvPr>
        </p:nvSpPr>
        <p:spPr>
          <a:xfrm>
            <a:off x="914400" y="3300413"/>
            <a:ext cx="7315200" cy="2700337"/>
          </a:xfrm>
          <a:prstGeom prst="rect">
            <a:avLst/>
          </a:prstGeom>
        </p:spPr>
        <p:txBody>
          <a:bodyPr/>
          <a:lstStyle/>
          <a:p>
            <a:endParaRPr lang="en-US"/>
          </a:p>
        </p:txBody>
      </p:sp>
    </p:spTree>
    <p:extLst>
      <p:ext uri="{BB962C8B-B14F-4D97-AF65-F5344CB8AC3E}">
        <p14:creationId xmlns:p14="http://schemas.microsoft.com/office/powerpoint/2010/main" val="613046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42FA2BD3-DDA8-9E42-8E75-197DCEC9D88E}" type="datetime1">
              <a:rPr lang="en-US" smtClean="0"/>
              <a:t>10/9/2017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600" b="0" i="0">
                <a:solidFill>
                  <a:schemeClr val="bg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B22EC1C1-D546-8E41-BC1B-43E8C6372879}" type="datetime1">
              <a:rPr lang="en-US" smtClean="0"/>
              <a:t>10/9/2017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sz="half" idx="2"/>
          </p:nvPr>
        </p:nvSpPr>
        <p:spPr>
          <a:xfrm>
            <a:off x="273811" y="1125402"/>
            <a:ext cx="3940175" cy="3534410"/>
          </a:xfrm>
          <a:prstGeom prst="rect">
            <a:avLst/>
          </a:prstGeom>
        </p:spPr>
        <p:txBody>
          <a:bodyPr wrap="square" lIns="0" tIns="0" rIns="0" bIns="0">
            <a:spAutoFit/>
          </a:bodyPr>
          <a:lstStyle>
            <a:lvl1pPr>
              <a:defRPr sz="1800" b="0" i="0">
                <a:solidFill>
                  <a:schemeClr val="bg1"/>
                </a:solidFill>
                <a:latin typeface="Arial"/>
                <a:cs typeface="Arial"/>
              </a:defRPr>
            </a:lvl1pPr>
          </a:lstStyle>
          <a:p>
            <a:endParaRPr/>
          </a:p>
        </p:txBody>
      </p:sp>
      <p:sp>
        <p:nvSpPr>
          <p:cNvPr id="4" name="Holder 4"/>
          <p:cNvSpPr>
            <a:spLocks noGrp="1"/>
          </p:cNvSpPr>
          <p:nvPr>
            <p:ph sz="half" idx="3"/>
          </p:nvPr>
        </p:nvSpPr>
        <p:spPr>
          <a:xfrm>
            <a:off x="4842128" y="1309930"/>
            <a:ext cx="3769995" cy="4760595"/>
          </a:xfrm>
          <a:prstGeom prst="rect">
            <a:avLst/>
          </a:prstGeom>
        </p:spPr>
        <p:txBody>
          <a:bodyPr wrap="square" lIns="0" tIns="0" rIns="0" bIns="0">
            <a:spAutoFit/>
          </a:bodyPr>
          <a:lstStyle>
            <a:lvl1pPr>
              <a:defRPr sz="1100" b="0" i="0">
                <a:solidFill>
                  <a:schemeClr val="bg1"/>
                </a:solidFill>
                <a:latin typeface="Arial"/>
                <a:cs typeface="Arial"/>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Computer and Network Security Essentials Editor: Kevin Daimi Associate Editors: Guillermo Francia, Levent Ertaul, Luis H. Encinas, Eman El-Sheikh Published by Springer</a:t>
            </a:r>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433D21A9-A272-8945-839E-AF81344B8AD8}" type="datetime1">
              <a:rPr lang="en-US" smtClean="0"/>
              <a:t>10/9/2017</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Computer and Network Security Essentials Editor: Kevin Daimi Associate Editors: Guillermo Francia, Levent Ertaul, Luis H. Encinas, Eman El-Sheikh Published by Springer</a:t>
            </a:r>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59697BBF-B566-8949-BB65-E637AA1F7546}" type="datetime1">
              <a:rPr lang="en-US" smtClean="0"/>
              <a:t>10/9/2017</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US"/>
              <a:t>Computer and Network Security Essentials Editor: Kevin Daimi Associate Editors: Guillermo Francia, Levent Ertaul, Luis H. Encinas, Eman El-Sheikh Published by Springer</a:t>
            </a:r>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9EF6CA2E-8BB6-1B42-A6A7-0AB69444D1F0}" type="datetime1">
              <a:rPr lang="en-US" smtClean="0"/>
              <a:t>10/9/2017</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1026">
              <a:srgbClr val="00B0F0"/>
            </a:gs>
            <a:gs pos="0">
              <a:schemeClr val="accent1">
                <a:lumMod val="5000"/>
                <a:lumOff val="95000"/>
              </a:schemeClr>
            </a:gs>
            <a:gs pos="65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270154" y="329181"/>
            <a:ext cx="8603691" cy="804544"/>
          </a:xfrm>
          <a:prstGeom prst="rect">
            <a:avLst/>
          </a:prstGeom>
        </p:spPr>
        <p:txBody>
          <a:bodyPr wrap="square" lIns="0" tIns="0" rIns="0" bIns="0">
            <a:spAutoFit/>
          </a:bodyPr>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a:xfrm>
            <a:off x="383540" y="1190236"/>
            <a:ext cx="8376919" cy="4786630"/>
          </a:xfrm>
          <a:prstGeom prst="rect">
            <a:avLst/>
          </a:prstGeom>
        </p:spPr>
        <p:txBody>
          <a:bodyPr wrap="square" lIns="0" tIns="0" rIns="0" bIns="0">
            <a:spAutoFit/>
          </a:bodyPr>
          <a:lstStyle>
            <a:lvl1pPr>
              <a:defRPr sz="2600" b="0" i="0">
                <a:solidFill>
                  <a:schemeClr val="bg1"/>
                </a:solidFill>
                <a:latin typeface="Arial"/>
                <a:cs typeface="Aria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r>
              <a:rPr lang="en-US"/>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8CA26862-02A3-6A4B-8D7A-5134ABB87F60}" type="datetime1">
              <a:rPr lang="en-US" smtClean="0"/>
              <a:t>10/9/2017</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sldNum="0" hd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2092881"/>
          </a:xfrm>
        </p:spPr>
        <p:txBody>
          <a:bodyPr/>
          <a:lstStyle/>
          <a:p>
            <a:pPr algn="l"/>
            <a:r>
              <a:rPr lang="en-US" dirty="0">
                <a:solidFill>
                  <a:srgbClr val="FF0000"/>
                </a:solidFill>
              </a:rPr>
              <a:t>Chapter 23: </a:t>
            </a:r>
            <a:r>
              <a:rPr lang="en-US" sz="3200" dirty="0">
                <a:solidFill>
                  <a:srgbClr val="FF0000"/>
                </a:solidFill>
              </a:rPr>
              <a:t>A Dynamic Area-Efficient Technique to Enhance</a:t>
            </a:r>
            <a:br>
              <a:rPr lang="en-US" sz="3200" dirty="0">
                <a:solidFill>
                  <a:srgbClr val="FF0000"/>
                </a:solidFill>
              </a:rPr>
            </a:br>
            <a:r>
              <a:rPr lang="en-US" sz="3200" dirty="0">
                <a:solidFill>
                  <a:srgbClr val="FF0000"/>
                </a:solidFill>
              </a:rPr>
              <a:t>ROPUFs Security against Modeling Attacks</a:t>
            </a:r>
            <a:br>
              <a:rPr lang="en-US" dirty="0">
                <a:solidFill>
                  <a:srgbClr val="FF0000"/>
                </a:solidFill>
              </a:rPr>
            </a:br>
            <a:endParaRPr lang="en-US" dirty="0">
              <a:solidFill>
                <a:srgbClr val="FF000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9500" y="2032000"/>
            <a:ext cx="4445000" cy="2794000"/>
          </a:xfrm>
          <a:prstGeom prst="rect">
            <a:avLst/>
          </a:prstGeom>
          <a:solidFill>
            <a:schemeClr val="accent1">
              <a:lumMod val="40000"/>
              <a:lumOff val="60000"/>
            </a:schemeClr>
          </a:solidFill>
        </p:spPr>
      </p:pic>
      <p:sp>
        <p:nvSpPr>
          <p:cNvPr id="5" name="Footer Placeholder 4"/>
          <p:cNvSpPr>
            <a:spLocks noGrp="1"/>
          </p:cNvSpPr>
          <p:nvPr>
            <p:ph type="ftr" sz="quarter" idx="5"/>
          </p:nvPr>
        </p:nvSpPr>
        <p:spPr>
          <a:xfrm>
            <a:off x="270154" y="5420822"/>
            <a:ext cx="8340446" cy="1261884"/>
          </a:xfrm>
        </p:spPr>
        <p:txBody>
          <a:bodyPr/>
          <a:lstStyle/>
          <a:p>
            <a:r>
              <a:rPr lang="en-US" sz="1600" dirty="0">
                <a:solidFill>
                  <a:srgbClr val="FF0000"/>
                </a:solidFill>
              </a:rPr>
              <a:t>Computer and Network Security Essentials</a:t>
            </a:r>
          </a:p>
          <a:p>
            <a:r>
              <a:rPr lang="en-US" sz="1600" dirty="0">
                <a:solidFill>
                  <a:srgbClr val="FF0000"/>
                </a:solidFill>
              </a:rPr>
              <a:t>Springer</a:t>
            </a:r>
          </a:p>
          <a:p>
            <a:endParaRPr lang="en-US" sz="1600" dirty="0">
              <a:solidFill>
                <a:srgbClr val="FF0000"/>
              </a:solidFill>
            </a:endParaRPr>
          </a:p>
          <a:p>
            <a:r>
              <a:rPr lang="en-US" sz="1600" dirty="0">
                <a:solidFill>
                  <a:srgbClr val="FF0000"/>
                </a:solidFill>
              </a:rPr>
              <a:t>Editor: Kevin Daimi</a:t>
            </a:r>
          </a:p>
          <a:p>
            <a:r>
              <a:rPr lang="en-US" sz="1600" b="1" dirty="0">
                <a:solidFill>
                  <a:srgbClr val="FF0000"/>
                </a:solidFill>
              </a:rPr>
              <a:t>Associate Editors: Guillermo </a:t>
            </a:r>
            <a:r>
              <a:rPr lang="en-US" sz="1600" b="1" dirty="0" err="1">
                <a:solidFill>
                  <a:srgbClr val="FF0000"/>
                </a:solidFill>
              </a:rPr>
              <a:t>Francia</a:t>
            </a:r>
            <a:r>
              <a:rPr lang="en-US" sz="1600" b="1" dirty="0">
                <a:solidFill>
                  <a:srgbClr val="FF0000"/>
                </a:solidFill>
              </a:rPr>
              <a:t>, Levent </a:t>
            </a:r>
            <a:r>
              <a:rPr lang="en-US" sz="1600" b="1" dirty="0" err="1">
                <a:solidFill>
                  <a:srgbClr val="FF0000"/>
                </a:solidFill>
              </a:rPr>
              <a:t>Ertaul</a:t>
            </a:r>
            <a:r>
              <a:rPr lang="en-US" sz="1600" b="1" dirty="0">
                <a:solidFill>
                  <a:srgbClr val="FF0000"/>
                </a:solidFill>
              </a:rPr>
              <a:t>, Luis Hernández</a:t>
            </a:r>
            <a:r>
              <a:rPr lang="en-US" sz="1600" dirty="0"/>
              <a:t> </a:t>
            </a:r>
            <a:r>
              <a:rPr lang="en-US" sz="1600" b="1" dirty="0">
                <a:solidFill>
                  <a:srgbClr val="FF0000"/>
                </a:solidFill>
              </a:rPr>
              <a:t> </a:t>
            </a:r>
            <a:r>
              <a:rPr lang="en-US" sz="1600" b="1" dirty="0" err="1">
                <a:solidFill>
                  <a:srgbClr val="FF0000"/>
                </a:solidFill>
              </a:rPr>
              <a:t>Encinas</a:t>
            </a:r>
            <a:r>
              <a:rPr lang="en-US" sz="1600" b="1" dirty="0">
                <a:solidFill>
                  <a:srgbClr val="FF0000"/>
                </a:solidFill>
              </a:rPr>
              <a:t>, Eman El-Sheikh</a:t>
            </a:r>
          </a:p>
        </p:txBody>
      </p:sp>
    </p:spTree>
    <p:extLst>
      <p:ext uri="{BB962C8B-B14F-4D97-AF65-F5344CB8AC3E}">
        <p14:creationId xmlns:p14="http://schemas.microsoft.com/office/powerpoint/2010/main" val="1033077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3BF4D8B-227E-4797-9F4E-C39872B8AA09}"/>
              </a:ext>
            </a:extLst>
          </p:cNvPr>
          <p:cNvSpPr>
            <a:spLocks noGrp="1"/>
          </p:cNvSpPr>
          <p:nvPr>
            <p:ph type="body" idx="1"/>
          </p:nvPr>
        </p:nvSpPr>
        <p:spPr>
          <a:xfrm>
            <a:off x="383540" y="381000"/>
            <a:ext cx="8376919" cy="6001643"/>
          </a:xfrm>
        </p:spPr>
        <p:txBody>
          <a:bodyPr/>
          <a:lstStyle/>
          <a:p>
            <a:pPr marL="457200" indent="-457200">
              <a:buFont typeface="Wingdings" panose="05000000000000000000" pitchFamily="2" charset="2"/>
              <a:buChar char="q"/>
            </a:pPr>
            <a:r>
              <a:rPr lang="en-US" dirty="0"/>
              <a:t>As shown in Fig. 6, for area efficiency the proposed design is mapped inside one CLB taking advantage of the identical nature of internal routings that connect LUTs to two levels of dedicated MUXs (F5, F6) with fixed routing delays [9]. Internal routings guarantees identical RO loops in different CLBs and eliminates the local noise caused by dynamic routings [9].A RO loop in a d-ROPUF structure is a circuit composed of odd number of inverters that are serially connected.</a:t>
            </a:r>
          </a:p>
          <a:p>
            <a:pPr marL="457200" indent="-457200">
              <a:buFont typeface="Wingdings" panose="05000000000000000000" pitchFamily="2" charset="2"/>
              <a:buChar char="q"/>
            </a:pPr>
            <a:r>
              <a:rPr lang="en-US" dirty="0"/>
              <a:t>Single CLB in Spartan-3E FPGAs contains four slices and eight LUTs (2 LUTs per slice). Each of these eight LUTs can be configured as an inverter or a buffer. In order to have odd number of inverters (1, 3, 5, and 7), seven LUTs are configured as inverters and one LUT as a buffer using PXOR gates.</a:t>
            </a:r>
          </a:p>
        </p:txBody>
      </p:sp>
    </p:spTree>
    <p:extLst>
      <p:ext uri="{BB962C8B-B14F-4D97-AF65-F5344CB8AC3E}">
        <p14:creationId xmlns:p14="http://schemas.microsoft.com/office/powerpoint/2010/main" val="2297080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FAD427D-5D14-4496-AB97-3B7F68FAEC86}"/>
              </a:ext>
            </a:extLst>
          </p:cNvPr>
          <p:cNvSpPr>
            <a:spLocks noGrp="1"/>
          </p:cNvSpPr>
          <p:nvPr>
            <p:ph type="body" idx="1"/>
          </p:nvPr>
        </p:nvSpPr>
        <p:spPr>
          <a:xfrm>
            <a:off x="381000" y="304800"/>
            <a:ext cx="8376919" cy="6401753"/>
          </a:xfrm>
        </p:spPr>
        <p:txBody>
          <a:bodyPr/>
          <a:lstStyle/>
          <a:p>
            <a:pPr marL="457200" indent="-457200">
              <a:buFont typeface="Wingdings" panose="05000000000000000000" pitchFamily="2" charset="2"/>
              <a:buChar char="q"/>
            </a:pPr>
            <a:r>
              <a:rPr lang="en-US" dirty="0"/>
              <a:t>These LUTs are connected with the help of internal CLB routings and four different structures are built inside a single CLB. As seen in Fig. 6, the red lines connect the enable signal (VDD) to activate the selected CLB and also configure LUTs as controlled inverters (PXORs).</a:t>
            </a:r>
          </a:p>
          <a:p>
            <a:pPr marL="457200" indent="-457200">
              <a:buFont typeface="Wingdings" panose="05000000000000000000" pitchFamily="2" charset="2"/>
              <a:buChar char="q"/>
            </a:pPr>
            <a:r>
              <a:rPr lang="en-US" dirty="0"/>
              <a:t>There is only one LUT that is configured as a buffer (connected to ground signal) which adds extra delay to keep the generated frequency for one-stage inventor RO structure less than 300 MHz, that is the maximum operational value of Spartan 3E FPGA frequency. </a:t>
            </a:r>
          </a:p>
          <a:p>
            <a:pPr marL="457200" indent="-457200">
              <a:buFont typeface="Wingdings" panose="05000000000000000000" pitchFamily="2" charset="2"/>
              <a:buChar char="q"/>
            </a:pPr>
            <a:r>
              <a:rPr lang="en-US" dirty="0"/>
              <a:t>Likewise, different LUTs are shown in different colors and connected using different colored lines to show how four ROPUF structures are mapped using internal CLB routings. </a:t>
            </a:r>
          </a:p>
        </p:txBody>
      </p:sp>
      <p:sp>
        <p:nvSpPr>
          <p:cNvPr id="4" name="Footer Placeholder 3">
            <a:extLst>
              <a:ext uri="{FF2B5EF4-FFF2-40B4-BE49-F238E27FC236}">
                <a16:creationId xmlns:a16="http://schemas.microsoft.com/office/drawing/2014/main" id="{47ED97E7-AD13-4683-B273-8E24907320DD}"/>
              </a:ext>
            </a:extLst>
          </p:cNvPr>
          <p:cNvSpPr>
            <a:spLocks noGrp="1"/>
          </p:cNvSpPr>
          <p:nvPr>
            <p:ph type="ftr" sz="quarter" idx="5"/>
          </p:nvPr>
        </p:nvSpPr>
        <p:spPr/>
        <p:txBody>
          <a:bodyPr/>
          <a:lstStyle/>
          <a:p>
            <a:r>
              <a:rPr lang="en-US" dirty="0"/>
              <a:t>Computer and Network Security Essentials Editor: Kevin </a:t>
            </a:r>
            <a:r>
              <a:rPr lang="en-US" dirty="0" err="1"/>
              <a:t>Daimi</a:t>
            </a:r>
            <a:r>
              <a:rPr lang="en-US" dirty="0"/>
              <a:t> Associate Editors: Guillermo </a:t>
            </a:r>
            <a:r>
              <a:rPr lang="en-US" dirty="0" err="1"/>
              <a:t>Francia</a:t>
            </a:r>
            <a:r>
              <a:rPr lang="en-US" dirty="0"/>
              <a:t>, </a:t>
            </a:r>
            <a:r>
              <a:rPr lang="en-US" dirty="0" err="1"/>
              <a:t>Levent</a:t>
            </a:r>
            <a:r>
              <a:rPr lang="en-US" dirty="0"/>
              <a:t> </a:t>
            </a:r>
            <a:r>
              <a:rPr lang="en-US" dirty="0" err="1"/>
              <a:t>Ertaul</a:t>
            </a:r>
            <a:r>
              <a:rPr lang="en-US" dirty="0"/>
              <a:t>, Luis H. </a:t>
            </a:r>
            <a:r>
              <a:rPr lang="en-US" dirty="0" err="1"/>
              <a:t>Encinas</a:t>
            </a:r>
            <a:r>
              <a:rPr lang="en-US" dirty="0"/>
              <a:t>, </a:t>
            </a:r>
            <a:r>
              <a:rPr lang="en-US" dirty="0" err="1"/>
              <a:t>Eman</a:t>
            </a:r>
            <a:r>
              <a:rPr lang="en-US" dirty="0"/>
              <a:t> El-Sheikh Published by Springer</a:t>
            </a:r>
          </a:p>
        </p:txBody>
      </p:sp>
    </p:spTree>
    <p:extLst>
      <p:ext uri="{BB962C8B-B14F-4D97-AF65-F5344CB8AC3E}">
        <p14:creationId xmlns:p14="http://schemas.microsoft.com/office/powerpoint/2010/main" val="38305909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6003F73-F0B0-4E65-8FA8-5AD5ACA00686}"/>
              </a:ext>
            </a:extLst>
          </p:cNvPr>
          <p:cNvSpPr>
            <a:spLocks noGrp="1"/>
          </p:cNvSpPr>
          <p:nvPr>
            <p:ph type="body" idx="1"/>
          </p:nvPr>
        </p:nvSpPr>
        <p:spPr>
          <a:xfrm>
            <a:off x="381000" y="1165763"/>
            <a:ext cx="3807459" cy="4001095"/>
          </a:xfrm>
        </p:spPr>
        <p:txBody>
          <a:bodyPr/>
          <a:lstStyle/>
          <a:p>
            <a:pPr marL="457200" indent="-457200">
              <a:buFont typeface="Wingdings" panose="05000000000000000000" pitchFamily="2" charset="2"/>
              <a:buChar char="q"/>
            </a:pPr>
            <a:r>
              <a:rPr lang="en-US" dirty="0"/>
              <a:t>Fig. 7 shows the</a:t>
            </a:r>
          </a:p>
          <a:p>
            <a:r>
              <a:rPr lang="en-US" dirty="0"/>
              <a:t>proposed technique for an FPGA area. A 0.1 </a:t>
            </a:r>
            <a:r>
              <a:rPr lang="en-US" dirty="0" err="1"/>
              <a:t>ms</a:t>
            </a:r>
            <a:r>
              <a:rPr lang="en-US" dirty="0"/>
              <a:t> delay is provided prior to the activation of each counter, so that the signal is stabilized before the actual RO frequency</a:t>
            </a:r>
          </a:p>
          <a:p>
            <a:r>
              <a:rPr lang="en-US" dirty="0"/>
              <a:t>measurement starts [9, 13].</a:t>
            </a:r>
          </a:p>
        </p:txBody>
      </p:sp>
      <p:pic>
        <p:nvPicPr>
          <p:cNvPr id="5" name="Picture 4">
            <a:extLst>
              <a:ext uri="{FF2B5EF4-FFF2-40B4-BE49-F238E27FC236}">
                <a16:creationId xmlns:a16="http://schemas.microsoft.com/office/drawing/2014/main" id="{B5855A30-13C0-4BE6-9940-CB874B891C86}"/>
              </a:ext>
            </a:extLst>
          </p:cNvPr>
          <p:cNvPicPr>
            <a:picLocks noChangeAspect="1"/>
          </p:cNvPicPr>
          <p:nvPr/>
        </p:nvPicPr>
        <p:blipFill>
          <a:blip r:embed="rId2"/>
          <a:stretch>
            <a:fillRect/>
          </a:stretch>
        </p:blipFill>
        <p:spPr>
          <a:xfrm>
            <a:off x="4343400" y="613612"/>
            <a:ext cx="4570496" cy="5105399"/>
          </a:xfrm>
          <a:prstGeom prst="rect">
            <a:avLst/>
          </a:prstGeom>
        </p:spPr>
      </p:pic>
    </p:spTree>
    <p:extLst>
      <p:ext uri="{BB962C8B-B14F-4D97-AF65-F5344CB8AC3E}">
        <p14:creationId xmlns:p14="http://schemas.microsoft.com/office/powerpoint/2010/main" val="28708113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0918AFE-1625-4281-A6BD-44D6D43857DD}"/>
              </a:ext>
            </a:extLst>
          </p:cNvPr>
          <p:cNvSpPr>
            <a:spLocks noGrp="1"/>
          </p:cNvSpPr>
          <p:nvPr>
            <p:ph type="body" idx="1"/>
          </p:nvPr>
        </p:nvSpPr>
        <p:spPr>
          <a:xfrm>
            <a:off x="383540" y="412392"/>
            <a:ext cx="8376919" cy="6001643"/>
          </a:xfrm>
        </p:spPr>
        <p:txBody>
          <a:bodyPr/>
          <a:lstStyle/>
          <a:p>
            <a:pPr marL="457200" indent="-457200">
              <a:buFont typeface="Wingdings" panose="05000000000000000000" pitchFamily="2" charset="2"/>
              <a:buChar char="q"/>
            </a:pPr>
            <a:r>
              <a:rPr lang="en-US" dirty="0"/>
              <a:t>To implement the design on the entire area of FPGA, we divided each chip into top and bottom area (120 CLBs). To avoid self-heating noise of the neighboring ROs, each RO in our design is activated for a shorter time 0.1 </a:t>
            </a:r>
            <a:r>
              <a:rPr lang="en-US" dirty="0" err="1"/>
              <a:t>ms</a:t>
            </a:r>
            <a:r>
              <a:rPr lang="en-US" dirty="0"/>
              <a:t> (activation period) with a step size of 5,000 clock cycles [13]. </a:t>
            </a:r>
          </a:p>
          <a:p>
            <a:pPr marL="457200" indent="-457200">
              <a:buFont typeface="Wingdings" panose="05000000000000000000" pitchFamily="2" charset="2"/>
              <a:buChar char="q"/>
            </a:pPr>
            <a:r>
              <a:rPr lang="en-US" dirty="0"/>
              <a:t>A deactivation period of 0.1 </a:t>
            </a:r>
            <a:r>
              <a:rPr lang="en-US" dirty="0" err="1"/>
              <a:t>ms</a:t>
            </a:r>
            <a:r>
              <a:rPr lang="en-US" dirty="0"/>
              <a:t> is also allowed before activating the next RO. The timing controller shown in Fig. 7 controls the activation, and deactivation periods of the individual ROs, the challenge generator, 120 decoder and encoder, the main and reference counters using T1 and T2 signals.</a:t>
            </a:r>
          </a:p>
          <a:p>
            <a:pPr marL="457200" indent="-457200">
              <a:buFont typeface="Wingdings" panose="05000000000000000000" pitchFamily="2" charset="2"/>
              <a:buChar char="q"/>
            </a:pPr>
            <a:r>
              <a:rPr lang="en-US" dirty="0"/>
              <a:t>Once the T1 signal is received by the challenge generator, input challenge is send to the decoder and encoder, hence a single RO is activated for 0.1 </a:t>
            </a:r>
            <a:r>
              <a:rPr lang="en-US" dirty="0" err="1"/>
              <a:t>ms.</a:t>
            </a:r>
            <a:endParaRPr lang="en-US" dirty="0"/>
          </a:p>
        </p:txBody>
      </p:sp>
      <p:sp>
        <p:nvSpPr>
          <p:cNvPr id="4" name="Footer Placeholder 3">
            <a:extLst>
              <a:ext uri="{FF2B5EF4-FFF2-40B4-BE49-F238E27FC236}">
                <a16:creationId xmlns:a16="http://schemas.microsoft.com/office/drawing/2014/main" id="{9545EB1A-9D94-4969-AC13-F4B9A5F8835F}"/>
              </a:ext>
            </a:extLst>
          </p:cNvPr>
          <p:cNvSpPr>
            <a:spLocks noGrp="1"/>
          </p:cNvSpPr>
          <p:nvPr>
            <p:ph type="ftr" sz="quarter" idx="5"/>
          </p:nvPr>
        </p:nvSpPr>
        <p:spPr/>
        <p:txBody>
          <a:bodyPr/>
          <a:lstStyle/>
          <a:p>
            <a:r>
              <a:rPr lang="en-US"/>
              <a:t>Computer and Network Security Essentials Editor: Kevin Daimi Associate Editors: Guillermo Francia, Levent Ertaul, Luis H. Encinas, Eman El-Sheikh Published by Springer</a:t>
            </a:r>
          </a:p>
        </p:txBody>
      </p:sp>
    </p:spTree>
    <p:extLst>
      <p:ext uri="{BB962C8B-B14F-4D97-AF65-F5344CB8AC3E}">
        <p14:creationId xmlns:p14="http://schemas.microsoft.com/office/powerpoint/2010/main" val="4043761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7A9D2C0-33C7-46C0-B7C0-D89F2FB5E0FB}"/>
              </a:ext>
            </a:extLst>
          </p:cNvPr>
          <p:cNvSpPr>
            <a:spLocks noGrp="1"/>
          </p:cNvSpPr>
          <p:nvPr>
            <p:ph type="body" idx="1"/>
          </p:nvPr>
        </p:nvSpPr>
        <p:spPr>
          <a:xfrm>
            <a:off x="381000" y="304800"/>
            <a:ext cx="8376919" cy="6401753"/>
          </a:xfrm>
        </p:spPr>
        <p:txBody>
          <a:bodyPr/>
          <a:lstStyle/>
          <a:p>
            <a:pPr marL="457200" indent="-457200">
              <a:buFont typeface="Wingdings" panose="05000000000000000000" pitchFamily="2" charset="2"/>
              <a:buChar char="q"/>
            </a:pPr>
            <a:r>
              <a:rPr lang="en-US" dirty="0"/>
              <a:t>At the end of this period, the main counters receive T2 from the timing controller and starts counting the number of clock cycles that is generated by the activated RO. At the same time, the reference counter receives the T2 signal and counts for 0.1 </a:t>
            </a:r>
            <a:r>
              <a:rPr lang="en-US" dirty="0" err="1"/>
              <a:t>ms</a:t>
            </a:r>
            <a:r>
              <a:rPr lang="en-US" dirty="0"/>
              <a:t> (5,000 clock cycles) before it stops the main counter by sending RC signal. </a:t>
            </a:r>
          </a:p>
          <a:p>
            <a:pPr marL="457200" indent="-457200">
              <a:buFont typeface="Wingdings" panose="05000000000000000000" pitchFamily="2" charset="2"/>
              <a:buChar char="q"/>
            </a:pPr>
            <a:r>
              <a:rPr lang="en-US" dirty="0"/>
              <a:t>At the end of the second 0.1 </a:t>
            </a:r>
            <a:r>
              <a:rPr lang="en-US" dirty="0" err="1"/>
              <a:t>ms</a:t>
            </a:r>
            <a:r>
              <a:rPr lang="en-US" dirty="0"/>
              <a:t> period, the main reference and main counters will be deactivated and a control RC signal is sent by the reference counter to the main counter. </a:t>
            </a:r>
          </a:p>
          <a:p>
            <a:pPr marL="457200" indent="-457200">
              <a:buFont typeface="Wingdings" panose="05000000000000000000" pitchFamily="2" charset="2"/>
              <a:buChar char="q"/>
            </a:pPr>
            <a:r>
              <a:rPr lang="en-US" dirty="0"/>
              <a:t>Once the main counter receives RC signal, it stops counting and forwards the counted number of clock cycles through a 16-bit data bus to an Agilent logic analyzer. A third 0.1 </a:t>
            </a:r>
            <a:r>
              <a:rPr lang="en-US" dirty="0" err="1"/>
              <a:t>ms</a:t>
            </a:r>
            <a:r>
              <a:rPr lang="en-US" dirty="0"/>
              <a:t> is given before the main counter sends T1 signal to activate another RO.</a:t>
            </a:r>
          </a:p>
        </p:txBody>
      </p:sp>
    </p:spTree>
    <p:extLst>
      <p:ext uri="{BB962C8B-B14F-4D97-AF65-F5344CB8AC3E}">
        <p14:creationId xmlns:p14="http://schemas.microsoft.com/office/powerpoint/2010/main" val="1043902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37D3A8-775A-4684-B8F8-D72AF2797C00}"/>
              </a:ext>
            </a:extLst>
          </p:cNvPr>
          <p:cNvSpPr>
            <a:spLocks noGrp="1"/>
          </p:cNvSpPr>
          <p:nvPr>
            <p:ph type="title"/>
          </p:nvPr>
        </p:nvSpPr>
        <p:spPr>
          <a:xfrm>
            <a:off x="270154" y="329181"/>
            <a:ext cx="8603691" cy="553998"/>
          </a:xfrm>
        </p:spPr>
        <p:txBody>
          <a:bodyPr/>
          <a:lstStyle/>
          <a:p>
            <a:pPr algn="ctr"/>
            <a:r>
              <a:rPr lang="en-US" dirty="0">
                <a:solidFill>
                  <a:srgbClr val="FF0000"/>
                </a:solidFill>
              </a:rPr>
              <a:t>Experimental Results</a:t>
            </a:r>
          </a:p>
        </p:txBody>
      </p:sp>
      <p:sp>
        <p:nvSpPr>
          <p:cNvPr id="3" name="Text Placeholder 2">
            <a:extLst>
              <a:ext uri="{FF2B5EF4-FFF2-40B4-BE49-F238E27FC236}">
                <a16:creationId xmlns:a16="http://schemas.microsoft.com/office/drawing/2014/main" id="{348B6B00-AE79-4CDD-AC7B-435682259B77}"/>
              </a:ext>
            </a:extLst>
          </p:cNvPr>
          <p:cNvSpPr>
            <a:spLocks noGrp="1"/>
          </p:cNvSpPr>
          <p:nvPr>
            <p:ph type="body" idx="1"/>
          </p:nvPr>
        </p:nvSpPr>
        <p:spPr>
          <a:xfrm>
            <a:off x="383539" y="3892414"/>
            <a:ext cx="8376919" cy="2800767"/>
          </a:xfrm>
        </p:spPr>
        <p:txBody>
          <a:bodyPr/>
          <a:lstStyle/>
          <a:p>
            <a:pPr marL="457200" indent="-457200">
              <a:buFont typeface="Wingdings" panose="05000000000000000000" pitchFamily="2" charset="2"/>
              <a:buChar char="q"/>
            </a:pPr>
            <a:r>
              <a:rPr lang="en-US" dirty="0"/>
              <a:t>Table 1 shows that, the value of Mean and Median of all structures are very close to each other which indicates that RO sample frequencies are more likely normally distributed.</a:t>
            </a:r>
          </a:p>
          <a:p>
            <a:pPr marL="457200" indent="-457200">
              <a:buFont typeface="Wingdings" panose="05000000000000000000" pitchFamily="2" charset="2"/>
              <a:buChar char="q"/>
            </a:pPr>
            <a:r>
              <a:rPr lang="en-US" dirty="0"/>
              <a:t>A distribution is considered normal (symmetric) when the right and left sides of the graph are approximately mirror images of each other.</a:t>
            </a:r>
          </a:p>
        </p:txBody>
      </p:sp>
      <p:sp>
        <p:nvSpPr>
          <p:cNvPr id="4" name="Footer Placeholder 3">
            <a:extLst>
              <a:ext uri="{FF2B5EF4-FFF2-40B4-BE49-F238E27FC236}">
                <a16:creationId xmlns:a16="http://schemas.microsoft.com/office/drawing/2014/main" id="{598CE762-366A-4BB0-91CF-09728211A9C7}"/>
              </a:ext>
            </a:extLst>
          </p:cNvPr>
          <p:cNvSpPr>
            <a:spLocks noGrp="1"/>
          </p:cNvSpPr>
          <p:nvPr>
            <p:ph type="ftr" sz="quarter" idx="5"/>
          </p:nvPr>
        </p:nvSpPr>
        <p:spPr/>
        <p:txBody>
          <a:bodyPr/>
          <a:lstStyle/>
          <a:p>
            <a:r>
              <a:rPr lang="en-US"/>
              <a:t>Computer and Network Security Essentials Editor: Kevin Daimi Associate Editors: Guillermo Francia, Levent Ertaul, Luis H. Encinas, Eman El-Sheikh Published by Springer</a:t>
            </a:r>
          </a:p>
        </p:txBody>
      </p:sp>
      <p:sp>
        <p:nvSpPr>
          <p:cNvPr id="5" name="Title 1">
            <a:extLst>
              <a:ext uri="{FF2B5EF4-FFF2-40B4-BE49-F238E27FC236}">
                <a16:creationId xmlns:a16="http://schemas.microsoft.com/office/drawing/2014/main" id="{5A93E4FD-4D7C-42C4-BE62-145C03DFDD42}"/>
              </a:ext>
            </a:extLst>
          </p:cNvPr>
          <p:cNvSpPr txBox="1">
            <a:spLocks/>
          </p:cNvSpPr>
          <p:nvPr/>
        </p:nvSpPr>
        <p:spPr>
          <a:xfrm>
            <a:off x="270154" y="1134592"/>
            <a:ext cx="8603691" cy="430887"/>
          </a:xfrm>
          <a:prstGeom prst="rect">
            <a:avLst/>
          </a:prstGeom>
        </p:spPr>
        <p:txBody>
          <a:bodyPr wrap="square" lIns="0" tIns="0" rIns="0" bIns="0">
            <a:spAutoFit/>
          </a:bodyPr>
          <a:lstStyle>
            <a:lvl1pPr>
              <a:defRPr sz="3600" b="0" i="0">
                <a:solidFill>
                  <a:schemeClr val="bg1"/>
                </a:solidFill>
                <a:latin typeface="Arial"/>
                <a:ea typeface="+mj-ea"/>
                <a:cs typeface="Arial"/>
              </a:defRPr>
            </a:lvl1pPr>
          </a:lstStyle>
          <a:p>
            <a:r>
              <a:rPr lang="en-US" sz="2800" kern="0" dirty="0">
                <a:solidFill>
                  <a:srgbClr val="FF0000"/>
                </a:solidFill>
              </a:rPr>
              <a:t>The normality of RO sample frequencies</a:t>
            </a:r>
          </a:p>
        </p:txBody>
      </p:sp>
      <p:pic>
        <p:nvPicPr>
          <p:cNvPr id="6" name="Picture 5">
            <a:extLst>
              <a:ext uri="{FF2B5EF4-FFF2-40B4-BE49-F238E27FC236}">
                <a16:creationId xmlns:a16="http://schemas.microsoft.com/office/drawing/2014/main" id="{8205BFBA-F6CF-497B-A3B0-F915F917F25C}"/>
              </a:ext>
            </a:extLst>
          </p:cNvPr>
          <p:cNvPicPr>
            <a:picLocks noChangeAspect="1"/>
          </p:cNvPicPr>
          <p:nvPr/>
        </p:nvPicPr>
        <p:blipFill>
          <a:blip r:embed="rId2"/>
          <a:stretch>
            <a:fillRect/>
          </a:stretch>
        </p:blipFill>
        <p:spPr>
          <a:xfrm>
            <a:off x="2209800" y="1918427"/>
            <a:ext cx="4838700" cy="1695450"/>
          </a:xfrm>
          <a:prstGeom prst="rect">
            <a:avLst/>
          </a:prstGeom>
        </p:spPr>
      </p:pic>
    </p:spTree>
    <p:extLst>
      <p:ext uri="{BB962C8B-B14F-4D97-AF65-F5344CB8AC3E}">
        <p14:creationId xmlns:p14="http://schemas.microsoft.com/office/powerpoint/2010/main" val="36636504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C83AE6B-2D89-4482-ACD8-075670DEA174}"/>
              </a:ext>
            </a:extLst>
          </p:cNvPr>
          <p:cNvSpPr>
            <a:spLocks noGrp="1"/>
          </p:cNvSpPr>
          <p:nvPr>
            <p:ph type="body" idx="1"/>
          </p:nvPr>
        </p:nvSpPr>
        <p:spPr>
          <a:xfrm>
            <a:off x="383536" y="2286000"/>
            <a:ext cx="8376919" cy="4401205"/>
          </a:xfrm>
        </p:spPr>
        <p:txBody>
          <a:bodyPr/>
          <a:lstStyle/>
          <a:p>
            <a:pPr marL="457200" indent="-457200">
              <a:buFont typeface="Wingdings" panose="05000000000000000000" pitchFamily="2" charset="2"/>
              <a:buChar char="q"/>
            </a:pPr>
            <a:r>
              <a:rPr lang="en-US" dirty="0"/>
              <a:t>For a symmetric distribution, the Skewness and Kurtosis values are equal to zero. As seen in Table 2, one stage structure is skewed to the right since it has a positive Skewness value. Furthermore, one and seven stage structures are closest to the symmetric distribution because its Skewness is closest to zero. On the other hand, three and five stage structures appear to have the highest Skewness to the left. </a:t>
            </a:r>
          </a:p>
          <a:p>
            <a:pPr marL="457200" indent="-457200">
              <a:buFont typeface="Wingdings" panose="05000000000000000000" pitchFamily="2" charset="2"/>
              <a:buChar char="q"/>
            </a:pPr>
            <a:r>
              <a:rPr lang="en-US" dirty="0"/>
              <a:t>As far as Kurtosis is concerned, since three and five stages are closer to zero, they tend to have more readings near the center and are closer to normality.</a:t>
            </a:r>
          </a:p>
        </p:txBody>
      </p:sp>
      <p:pic>
        <p:nvPicPr>
          <p:cNvPr id="5" name="Picture 4">
            <a:extLst>
              <a:ext uri="{FF2B5EF4-FFF2-40B4-BE49-F238E27FC236}">
                <a16:creationId xmlns:a16="http://schemas.microsoft.com/office/drawing/2014/main" id="{87E06875-74F7-4ECB-B1E6-E7BE0130C1CE}"/>
              </a:ext>
            </a:extLst>
          </p:cNvPr>
          <p:cNvPicPr>
            <a:picLocks noChangeAspect="1"/>
          </p:cNvPicPr>
          <p:nvPr/>
        </p:nvPicPr>
        <p:blipFill>
          <a:blip r:embed="rId2"/>
          <a:stretch>
            <a:fillRect/>
          </a:stretch>
        </p:blipFill>
        <p:spPr>
          <a:xfrm>
            <a:off x="2195509" y="304800"/>
            <a:ext cx="4752975" cy="1666875"/>
          </a:xfrm>
          <a:prstGeom prst="rect">
            <a:avLst/>
          </a:prstGeom>
        </p:spPr>
      </p:pic>
    </p:spTree>
    <p:extLst>
      <p:ext uri="{BB962C8B-B14F-4D97-AF65-F5344CB8AC3E}">
        <p14:creationId xmlns:p14="http://schemas.microsoft.com/office/powerpoint/2010/main" val="29919592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8D2AE72-5D86-4209-8949-CF501947D2BA}"/>
              </a:ext>
            </a:extLst>
          </p:cNvPr>
          <p:cNvSpPr>
            <a:spLocks noGrp="1"/>
          </p:cNvSpPr>
          <p:nvPr>
            <p:ph type="body" idx="1"/>
          </p:nvPr>
        </p:nvSpPr>
        <p:spPr>
          <a:xfrm>
            <a:off x="383540" y="2971800"/>
            <a:ext cx="8376919" cy="2800767"/>
          </a:xfrm>
        </p:spPr>
        <p:txBody>
          <a:bodyPr/>
          <a:lstStyle/>
          <a:p>
            <a:pPr marL="457200" indent="-457200">
              <a:buFont typeface="Wingdings" panose="05000000000000000000" pitchFamily="2" charset="2"/>
              <a:buChar char="q"/>
            </a:pPr>
            <a:r>
              <a:rPr lang="en-US" dirty="0"/>
              <a:t>Fig. 8 show the distribution of average sample frequencies of each structure for all 30 FPGAs. </a:t>
            </a:r>
          </a:p>
          <a:p>
            <a:pPr marL="457200" indent="-457200">
              <a:buFont typeface="Wingdings" panose="05000000000000000000" pitchFamily="2" charset="2"/>
              <a:buChar char="q"/>
            </a:pPr>
            <a:r>
              <a:rPr lang="en-US" dirty="0"/>
              <a:t>To accurately determine the normality of RO frequencies for each structure, we perform two different statistical tests using IBM-SPSS software namely: Kolmogorov-</a:t>
            </a:r>
            <a:r>
              <a:rPr lang="en-US" dirty="0" err="1"/>
              <a:t>Smirnova</a:t>
            </a:r>
            <a:r>
              <a:rPr lang="en-US" dirty="0"/>
              <a:t> and (K-S) Shapiro- Wilk (S-W) for each r-ROPUF structure.</a:t>
            </a:r>
          </a:p>
        </p:txBody>
      </p:sp>
      <p:pic>
        <p:nvPicPr>
          <p:cNvPr id="5" name="Picture 4">
            <a:extLst>
              <a:ext uri="{FF2B5EF4-FFF2-40B4-BE49-F238E27FC236}">
                <a16:creationId xmlns:a16="http://schemas.microsoft.com/office/drawing/2014/main" id="{B59C7018-4F24-440F-85E5-D16D076EDEDE}"/>
              </a:ext>
            </a:extLst>
          </p:cNvPr>
          <p:cNvPicPr>
            <a:picLocks noChangeAspect="1"/>
          </p:cNvPicPr>
          <p:nvPr/>
        </p:nvPicPr>
        <p:blipFill>
          <a:blip r:embed="rId2"/>
          <a:stretch>
            <a:fillRect/>
          </a:stretch>
        </p:blipFill>
        <p:spPr>
          <a:xfrm>
            <a:off x="1600199" y="533400"/>
            <a:ext cx="5943600" cy="1971675"/>
          </a:xfrm>
          <a:prstGeom prst="rect">
            <a:avLst/>
          </a:prstGeom>
        </p:spPr>
      </p:pic>
    </p:spTree>
    <p:extLst>
      <p:ext uri="{BB962C8B-B14F-4D97-AF65-F5344CB8AC3E}">
        <p14:creationId xmlns:p14="http://schemas.microsoft.com/office/powerpoint/2010/main" val="26040164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6FA6D6A-9FC2-4767-811B-BE5E5A4FCE68}"/>
              </a:ext>
            </a:extLst>
          </p:cNvPr>
          <p:cNvSpPr>
            <a:spLocks noGrp="1"/>
          </p:cNvSpPr>
          <p:nvPr>
            <p:ph type="body" idx="1"/>
          </p:nvPr>
        </p:nvSpPr>
        <p:spPr>
          <a:xfrm>
            <a:off x="383540" y="3048000"/>
            <a:ext cx="8376919" cy="2400657"/>
          </a:xfrm>
        </p:spPr>
        <p:txBody>
          <a:bodyPr/>
          <a:lstStyle/>
          <a:p>
            <a:pPr marL="457200" indent="-457200">
              <a:buFont typeface="Wingdings" panose="05000000000000000000" pitchFamily="2" charset="2"/>
              <a:buChar char="q"/>
            </a:pPr>
            <a:r>
              <a:rPr lang="en-US" dirty="0"/>
              <a:t>From Table 3 it is observed that, the five and seven stages d-ROPUF structures are at the lower bound of the significance value which is 0.200. However, the one and three stages reconfigurations are closer to zero (0.003 and 0.29) which indicates that their RO frequencies are more random.</a:t>
            </a:r>
          </a:p>
        </p:txBody>
      </p:sp>
      <p:pic>
        <p:nvPicPr>
          <p:cNvPr id="5" name="Picture 4">
            <a:extLst>
              <a:ext uri="{FF2B5EF4-FFF2-40B4-BE49-F238E27FC236}">
                <a16:creationId xmlns:a16="http://schemas.microsoft.com/office/drawing/2014/main" id="{D49CA644-5E6D-42AD-BF96-CEF3F77967A8}"/>
              </a:ext>
            </a:extLst>
          </p:cNvPr>
          <p:cNvPicPr>
            <a:picLocks noChangeAspect="1"/>
          </p:cNvPicPr>
          <p:nvPr/>
        </p:nvPicPr>
        <p:blipFill>
          <a:blip r:embed="rId2"/>
          <a:stretch>
            <a:fillRect/>
          </a:stretch>
        </p:blipFill>
        <p:spPr>
          <a:xfrm>
            <a:off x="2628899" y="381000"/>
            <a:ext cx="3886200" cy="2266950"/>
          </a:xfrm>
          <a:prstGeom prst="rect">
            <a:avLst/>
          </a:prstGeom>
        </p:spPr>
      </p:pic>
    </p:spTree>
    <p:extLst>
      <p:ext uri="{BB962C8B-B14F-4D97-AF65-F5344CB8AC3E}">
        <p14:creationId xmlns:p14="http://schemas.microsoft.com/office/powerpoint/2010/main" val="40734886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43EEB-F829-49EC-85C1-6019BB07A1DB}"/>
              </a:ext>
            </a:extLst>
          </p:cNvPr>
          <p:cNvSpPr>
            <a:spLocks noGrp="1"/>
          </p:cNvSpPr>
          <p:nvPr>
            <p:ph type="title"/>
          </p:nvPr>
        </p:nvSpPr>
        <p:spPr>
          <a:xfrm>
            <a:off x="270153" y="558812"/>
            <a:ext cx="8603691" cy="430887"/>
          </a:xfrm>
        </p:spPr>
        <p:txBody>
          <a:bodyPr/>
          <a:lstStyle/>
          <a:p>
            <a:r>
              <a:rPr lang="en-US" sz="2800" dirty="0">
                <a:solidFill>
                  <a:srgbClr val="FF0000"/>
                </a:solidFill>
              </a:rPr>
              <a:t>Loop parameters of ROPUF Model</a:t>
            </a:r>
          </a:p>
        </p:txBody>
      </p:sp>
      <p:sp>
        <p:nvSpPr>
          <p:cNvPr id="3" name="Text Placeholder 2">
            <a:extLst>
              <a:ext uri="{FF2B5EF4-FFF2-40B4-BE49-F238E27FC236}">
                <a16:creationId xmlns:a16="http://schemas.microsoft.com/office/drawing/2014/main" id="{84A87C51-00AD-4B65-957F-CA53DFEDD5EE}"/>
              </a:ext>
            </a:extLst>
          </p:cNvPr>
          <p:cNvSpPr>
            <a:spLocks noGrp="1"/>
          </p:cNvSpPr>
          <p:nvPr>
            <p:ph type="body" idx="1"/>
          </p:nvPr>
        </p:nvSpPr>
        <p:spPr>
          <a:xfrm>
            <a:off x="383540" y="1190236"/>
            <a:ext cx="8376919" cy="2800767"/>
          </a:xfrm>
        </p:spPr>
        <p:txBody>
          <a:bodyPr/>
          <a:lstStyle/>
          <a:p>
            <a:pPr marL="457200" indent="-457200">
              <a:buFont typeface="Wingdings" panose="05000000000000000000" pitchFamily="2" charset="2"/>
              <a:buChar char="q"/>
            </a:pPr>
            <a:r>
              <a:rPr lang="en-US" dirty="0"/>
              <a:t>Diverseness of RO is sum of average diverseness, process variation diverseness and diverseness due to noise [2]. Average diverseness and variability represents the standard deviation and variance of RO frequencies. Variability is simply the square of diverseness whereas the diverseness of ROs is calculated as follows:</a:t>
            </a:r>
          </a:p>
        </p:txBody>
      </p:sp>
      <p:sp>
        <p:nvSpPr>
          <p:cNvPr id="4" name="Footer Placeholder 3">
            <a:extLst>
              <a:ext uri="{FF2B5EF4-FFF2-40B4-BE49-F238E27FC236}">
                <a16:creationId xmlns:a16="http://schemas.microsoft.com/office/drawing/2014/main" id="{2AC6D2B9-5A4C-476F-B931-E1BE960D275E}"/>
              </a:ext>
            </a:extLst>
          </p:cNvPr>
          <p:cNvSpPr>
            <a:spLocks noGrp="1"/>
          </p:cNvSpPr>
          <p:nvPr>
            <p:ph type="ftr" sz="quarter" idx="5"/>
          </p:nvPr>
        </p:nvSpPr>
        <p:spPr/>
        <p:txBody>
          <a:bodyPr/>
          <a:lstStyle/>
          <a:p>
            <a:r>
              <a:rPr lang="en-US"/>
              <a:t>Computer and Network Security Essentials Editor: Kevin Daimi Associate Editors: Guillermo Francia, Levent Ertaul, Luis H. Encinas, Eman El-Sheikh Published by Springer</a:t>
            </a:r>
          </a:p>
        </p:txBody>
      </p:sp>
      <p:pic>
        <p:nvPicPr>
          <p:cNvPr id="5" name="Picture 4">
            <a:extLst>
              <a:ext uri="{FF2B5EF4-FFF2-40B4-BE49-F238E27FC236}">
                <a16:creationId xmlns:a16="http://schemas.microsoft.com/office/drawing/2014/main" id="{51E1DB61-640F-4C57-A1D2-1AA55A14182C}"/>
              </a:ext>
            </a:extLst>
          </p:cNvPr>
          <p:cNvPicPr>
            <a:picLocks noChangeAspect="1"/>
          </p:cNvPicPr>
          <p:nvPr/>
        </p:nvPicPr>
        <p:blipFill>
          <a:blip r:embed="rId2"/>
          <a:stretch>
            <a:fillRect/>
          </a:stretch>
        </p:blipFill>
        <p:spPr>
          <a:xfrm>
            <a:off x="2638423" y="4167477"/>
            <a:ext cx="3867150" cy="657225"/>
          </a:xfrm>
          <a:prstGeom prst="rect">
            <a:avLst/>
          </a:prstGeom>
        </p:spPr>
      </p:pic>
      <p:pic>
        <p:nvPicPr>
          <p:cNvPr id="6" name="Picture 5">
            <a:extLst>
              <a:ext uri="{FF2B5EF4-FFF2-40B4-BE49-F238E27FC236}">
                <a16:creationId xmlns:a16="http://schemas.microsoft.com/office/drawing/2014/main" id="{1CDE58CA-8AC4-4E04-8C32-B1B5F07B3B43}"/>
              </a:ext>
            </a:extLst>
          </p:cNvPr>
          <p:cNvPicPr>
            <a:picLocks noChangeAspect="1"/>
          </p:cNvPicPr>
          <p:nvPr/>
        </p:nvPicPr>
        <p:blipFill>
          <a:blip r:embed="rId3"/>
          <a:stretch>
            <a:fillRect/>
          </a:stretch>
        </p:blipFill>
        <p:spPr>
          <a:xfrm>
            <a:off x="3067048" y="5253728"/>
            <a:ext cx="3009900" cy="581025"/>
          </a:xfrm>
          <a:prstGeom prst="rect">
            <a:avLst/>
          </a:prstGeom>
        </p:spPr>
      </p:pic>
    </p:spTree>
    <p:extLst>
      <p:ext uri="{BB962C8B-B14F-4D97-AF65-F5344CB8AC3E}">
        <p14:creationId xmlns:p14="http://schemas.microsoft.com/office/powerpoint/2010/main" val="1648126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6117" y="844153"/>
            <a:ext cx="8228330" cy="5601533"/>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panose="05000000000000000000" pitchFamily="2" charset="2"/>
              <a:buChar char="q"/>
              <a:tabLst>
                <a:tab pos="528320" algn="l"/>
              </a:tabLst>
            </a:pPr>
            <a:r>
              <a:rPr lang="en-US" sz="2800" spc="-10" dirty="0">
                <a:solidFill>
                  <a:srgbClr val="FFFFFF"/>
                </a:solidFill>
                <a:latin typeface="Arial"/>
                <a:cs typeface="Arial"/>
              </a:rPr>
              <a:t>Ring Oscillator (RO) PUFs are one of the most appropriate techniques for the security of silicon chips [14] since it is a proven technique to provide high performance in terms of reliability and uniqueness of its generated response.</a:t>
            </a:r>
          </a:p>
          <a:p>
            <a:pPr marL="469901" marR="855980" indent="-457200">
              <a:buClr>
                <a:srgbClr val="DF773B"/>
              </a:buClr>
              <a:buFont typeface="Wingdings" panose="05000000000000000000" pitchFamily="2" charset="2"/>
              <a:buChar char="q"/>
              <a:tabLst>
                <a:tab pos="528320" algn="l"/>
              </a:tabLst>
            </a:pPr>
            <a:r>
              <a:rPr lang="en-US" sz="2800" spc="-10" dirty="0">
                <a:solidFill>
                  <a:srgbClr val="FFFFFF"/>
                </a:solidFill>
                <a:latin typeface="Arial"/>
                <a:cs typeface="Arial"/>
              </a:rPr>
              <a:t>However, compared to other silicon PUFs (SPUFs), ROPUF can only offer a limited number of challenge-response pairs (CRPs) for generation of secure binary responses. For this reason, ROPUF is categorized as weak SPUF which can be more vulnerable to modeling attacks [1].</a:t>
            </a:r>
            <a:endParaRPr sz="2800" spc="-10" dirty="0">
              <a:solidFill>
                <a:srgbClr val="FFFFFF"/>
              </a:solidFill>
              <a:latin typeface="Arial"/>
              <a:cs typeface="Arial"/>
            </a:endParaRPr>
          </a:p>
        </p:txBody>
      </p:sp>
      <p:sp>
        <p:nvSpPr>
          <p:cNvPr id="3" name="object 3"/>
          <p:cNvSpPr txBox="1"/>
          <p:nvPr/>
        </p:nvSpPr>
        <p:spPr>
          <a:xfrm>
            <a:off x="431393" y="228600"/>
            <a:ext cx="7874407" cy="615553"/>
          </a:xfrm>
          <a:prstGeom prst="rect">
            <a:avLst/>
          </a:prstGeom>
        </p:spPr>
        <p:txBody>
          <a:bodyPr vert="horz" wrap="square" lIns="0" tIns="0" rIns="0" bIns="0" rtlCol="0">
            <a:spAutoFit/>
          </a:bodyPr>
          <a:lstStyle/>
          <a:p>
            <a:pPr marL="12700" algn="ctr">
              <a:lnSpc>
                <a:spcPct val="100000"/>
              </a:lnSpc>
            </a:pPr>
            <a:r>
              <a:rPr lang="en-US" sz="4000" b="1" spc="-20" dirty="0">
                <a:solidFill>
                  <a:srgbClr val="FF0000"/>
                </a:solidFill>
                <a:latin typeface="Arial"/>
                <a:cs typeface="Arial"/>
              </a:rPr>
              <a:t>Introduction</a:t>
            </a:r>
            <a:endParaRPr sz="4000" b="1" dirty="0">
              <a:solidFill>
                <a:srgbClr val="FF0000"/>
              </a:solidFill>
              <a:latin typeface="Arial"/>
              <a:cs typeface="Arial"/>
            </a:endParaRPr>
          </a:p>
        </p:txBody>
      </p:sp>
      <p:sp>
        <p:nvSpPr>
          <p:cNvPr id="4" name="object 4"/>
          <p:cNvSpPr/>
          <p:nvPr/>
        </p:nvSpPr>
        <p:spPr>
          <a:xfrm>
            <a:off x="8609203" y="6627736"/>
            <a:ext cx="55244" cy="85725"/>
          </a:xfrm>
          <a:custGeom>
            <a:avLst/>
            <a:gdLst/>
            <a:ahLst/>
            <a:cxnLst/>
            <a:rect l="l" t="t" r="r" b="b"/>
            <a:pathLst>
              <a:path w="55245" h="85725">
                <a:moveTo>
                  <a:pt x="47244" y="66713"/>
                </a:moveTo>
                <a:lnTo>
                  <a:pt x="30352" y="66713"/>
                </a:lnTo>
                <a:lnTo>
                  <a:pt x="30352" y="85483"/>
                </a:lnTo>
                <a:lnTo>
                  <a:pt x="47244" y="85483"/>
                </a:lnTo>
                <a:lnTo>
                  <a:pt x="47244" y="66713"/>
                </a:lnTo>
                <a:close/>
              </a:path>
              <a:path w="55245" h="85725">
                <a:moveTo>
                  <a:pt x="47244" y="0"/>
                </a:moveTo>
                <a:lnTo>
                  <a:pt x="39750" y="0"/>
                </a:lnTo>
                <a:lnTo>
                  <a:pt x="0" y="53924"/>
                </a:lnTo>
                <a:lnTo>
                  <a:pt x="0" y="66713"/>
                </a:lnTo>
                <a:lnTo>
                  <a:pt x="54991" y="66713"/>
                </a:lnTo>
                <a:lnTo>
                  <a:pt x="54991" y="53924"/>
                </a:lnTo>
                <a:lnTo>
                  <a:pt x="5969" y="53924"/>
                </a:lnTo>
                <a:lnTo>
                  <a:pt x="30352" y="20878"/>
                </a:lnTo>
                <a:lnTo>
                  <a:pt x="47244" y="20878"/>
                </a:lnTo>
                <a:lnTo>
                  <a:pt x="47244" y="0"/>
                </a:lnTo>
                <a:close/>
              </a:path>
              <a:path w="55245" h="85725">
                <a:moveTo>
                  <a:pt x="47244" y="20878"/>
                </a:moveTo>
                <a:lnTo>
                  <a:pt x="30352" y="20878"/>
                </a:lnTo>
                <a:lnTo>
                  <a:pt x="30352" y="53924"/>
                </a:lnTo>
                <a:lnTo>
                  <a:pt x="47244" y="53924"/>
                </a:lnTo>
                <a:lnTo>
                  <a:pt x="47244" y="20878"/>
                </a:lnTo>
                <a:close/>
              </a:path>
            </a:pathLst>
          </a:custGeom>
          <a:solidFill>
            <a:srgbClr val="FFFFFF"/>
          </a:solidFill>
        </p:spPr>
        <p:txBody>
          <a:bodyPr wrap="square" lIns="0" tIns="0" rIns="0" bIns="0" rtlCol="0"/>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722AAD5-2355-4E8E-A228-CC1C0B0A8D17}"/>
              </a:ext>
            </a:extLst>
          </p:cNvPr>
          <p:cNvSpPr>
            <a:spLocks noGrp="1"/>
          </p:cNvSpPr>
          <p:nvPr>
            <p:ph type="body" idx="1"/>
          </p:nvPr>
        </p:nvSpPr>
        <p:spPr>
          <a:xfrm>
            <a:off x="4422608" y="345541"/>
            <a:ext cx="4550610" cy="3769260"/>
          </a:xfrm>
        </p:spPr>
        <p:txBody>
          <a:bodyPr/>
          <a:lstStyle/>
          <a:p>
            <a:pPr marL="457200" indent="-457200">
              <a:buFont typeface="Wingdings" panose="05000000000000000000" pitchFamily="2" charset="2"/>
              <a:buChar char="q"/>
            </a:pPr>
            <a:r>
              <a:rPr lang="en-US" dirty="0"/>
              <a:t>As seen in Table 4, average diverseness and variability of the individual RO frequencies decrease with increase in the number of stages. This in turn indicates that lesser the number of stages, more reliable is the ROPUF response [4, 12].</a:t>
            </a:r>
          </a:p>
        </p:txBody>
      </p:sp>
      <p:pic>
        <p:nvPicPr>
          <p:cNvPr id="5" name="Picture 4">
            <a:extLst>
              <a:ext uri="{FF2B5EF4-FFF2-40B4-BE49-F238E27FC236}">
                <a16:creationId xmlns:a16="http://schemas.microsoft.com/office/drawing/2014/main" id="{CA5759D1-AAEE-44AA-BAC0-15BB9EBAF27F}"/>
              </a:ext>
            </a:extLst>
          </p:cNvPr>
          <p:cNvPicPr>
            <a:picLocks noChangeAspect="1"/>
          </p:cNvPicPr>
          <p:nvPr/>
        </p:nvPicPr>
        <p:blipFill>
          <a:blip r:embed="rId2"/>
          <a:stretch>
            <a:fillRect/>
          </a:stretch>
        </p:blipFill>
        <p:spPr>
          <a:xfrm>
            <a:off x="196516" y="744271"/>
            <a:ext cx="4210050" cy="1485900"/>
          </a:xfrm>
          <a:prstGeom prst="rect">
            <a:avLst/>
          </a:prstGeom>
        </p:spPr>
      </p:pic>
      <p:pic>
        <p:nvPicPr>
          <p:cNvPr id="6" name="Picture 5">
            <a:extLst>
              <a:ext uri="{FF2B5EF4-FFF2-40B4-BE49-F238E27FC236}">
                <a16:creationId xmlns:a16="http://schemas.microsoft.com/office/drawing/2014/main" id="{537BD942-924E-4953-9DA1-2ACDE138074A}"/>
              </a:ext>
            </a:extLst>
          </p:cNvPr>
          <p:cNvPicPr>
            <a:picLocks noChangeAspect="1"/>
          </p:cNvPicPr>
          <p:nvPr/>
        </p:nvPicPr>
        <p:blipFill>
          <a:blip r:embed="rId3"/>
          <a:stretch>
            <a:fillRect/>
          </a:stretch>
        </p:blipFill>
        <p:spPr>
          <a:xfrm>
            <a:off x="4751136" y="4724400"/>
            <a:ext cx="4222081" cy="1762125"/>
          </a:xfrm>
          <a:prstGeom prst="rect">
            <a:avLst/>
          </a:prstGeom>
        </p:spPr>
      </p:pic>
      <p:sp>
        <p:nvSpPr>
          <p:cNvPr id="9" name="Text Placeholder 2">
            <a:extLst>
              <a:ext uri="{FF2B5EF4-FFF2-40B4-BE49-F238E27FC236}">
                <a16:creationId xmlns:a16="http://schemas.microsoft.com/office/drawing/2014/main" id="{BFFB7F75-7019-4A2C-831B-F210BDF9C30F}"/>
              </a:ext>
            </a:extLst>
          </p:cNvPr>
          <p:cNvSpPr txBox="1">
            <a:spLocks/>
          </p:cNvSpPr>
          <p:nvPr/>
        </p:nvSpPr>
        <p:spPr>
          <a:xfrm>
            <a:off x="200527" y="2559184"/>
            <a:ext cx="4550610" cy="4001095"/>
          </a:xfrm>
          <a:prstGeom prst="rect">
            <a:avLst/>
          </a:prstGeom>
        </p:spPr>
        <p:txBody>
          <a:bodyPr wrap="square" lIns="0" tIns="0" rIns="0" bIns="0">
            <a:spAutoFit/>
          </a:bodyPr>
          <a:lstStyle>
            <a:lvl1pPr marL="0">
              <a:defRPr sz="2600" b="0" i="0">
                <a:solidFill>
                  <a:schemeClr val="bg1"/>
                </a:solidFill>
                <a:latin typeface="Arial"/>
                <a:ea typeface="+mn-ea"/>
                <a:cs typeface="Arial"/>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457200" indent="-457200">
              <a:buFont typeface="Wingdings" panose="05000000000000000000" pitchFamily="2" charset="2"/>
              <a:buChar char="q"/>
            </a:pPr>
            <a:r>
              <a:rPr lang="en-US" dirty="0" err="1"/>
              <a:t>dAVG</a:t>
            </a:r>
            <a:r>
              <a:rPr lang="en-US" dirty="0"/>
              <a:t> is fixed for ROs which represent the average frequency of the identically instantiated RO loops. However, the percentage of intra-die process variation </a:t>
            </a:r>
            <a:r>
              <a:rPr lang="en-US" dirty="0" err="1"/>
              <a:t>dPV</a:t>
            </a:r>
            <a:r>
              <a:rPr lang="en-US" dirty="0"/>
              <a:t> varies from one RO loop to other which is shown in Table 5.</a:t>
            </a:r>
            <a:endParaRPr lang="en-US" kern="0" dirty="0"/>
          </a:p>
        </p:txBody>
      </p:sp>
    </p:spTree>
    <p:extLst>
      <p:ext uri="{BB962C8B-B14F-4D97-AF65-F5344CB8AC3E}">
        <p14:creationId xmlns:p14="http://schemas.microsoft.com/office/powerpoint/2010/main" val="4591343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5ECCCFE-4FF2-40E7-95AC-712EFA4EEFCA}"/>
              </a:ext>
            </a:extLst>
          </p:cNvPr>
          <p:cNvSpPr>
            <a:spLocks noGrp="1"/>
          </p:cNvSpPr>
          <p:nvPr>
            <p:ph type="body" idx="1"/>
          </p:nvPr>
        </p:nvSpPr>
        <p:spPr>
          <a:xfrm>
            <a:off x="306069" y="2856905"/>
            <a:ext cx="8531860" cy="4001095"/>
          </a:xfrm>
        </p:spPr>
        <p:txBody>
          <a:bodyPr/>
          <a:lstStyle/>
          <a:p>
            <a:pPr marL="457200" indent="-457200">
              <a:buFont typeface="Wingdings" panose="05000000000000000000" pitchFamily="2" charset="2"/>
              <a:buChar char="q"/>
            </a:pPr>
            <a:r>
              <a:rPr lang="en-US" dirty="0"/>
              <a:t>As shown in Fig. 9, average process variation (</a:t>
            </a:r>
            <a:r>
              <a:rPr lang="en-US" dirty="0" err="1"/>
              <a:t>dPV</a:t>
            </a:r>
            <a:r>
              <a:rPr lang="en-US" dirty="0"/>
              <a:t>) is in the range 0.8% - 1.18%, with an average of 0.92% and a standard deviation of 0.18%. A higher process variation implies a higher d-ROPUF performance [3, 8, 12]. From the same figure we notice that, a d-ROPUF structure with less number of stages has higher static process variation compared to the one with more number of stages. This indicates that, a d-ROPUF structure with less number of stages is more reliable to authenticate chips.</a:t>
            </a:r>
          </a:p>
        </p:txBody>
      </p:sp>
      <p:pic>
        <p:nvPicPr>
          <p:cNvPr id="5" name="Picture 4">
            <a:extLst>
              <a:ext uri="{FF2B5EF4-FFF2-40B4-BE49-F238E27FC236}">
                <a16:creationId xmlns:a16="http://schemas.microsoft.com/office/drawing/2014/main" id="{76428750-C417-4429-8AF5-2320891BE9A3}"/>
              </a:ext>
            </a:extLst>
          </p:cNvPr>
          <p:cNvPicPr>
            <a:picLocks noChangeAspect="1"/>
          </p:cNvPicPr>
          <p:nvPr/>
        </p:nvPicPr>
        <p:blipFill>
          <a:blip r:embed="rId2"/>
          <a:stretch>
            <a:fillRect/>
          </a:stretch>
        </p:blipFill>
        <p:spPr>
          <a:xfrm>
            <a:off x="1800224" y="381000"/>
            <a:ext cx="5543550" cy="2390775"/>
          </a:xfrm>
          <a:prstGeom prst="rect">
            <a:avLst/>
          </a:prstGeom>
        </p:spPr>
      </p:pic>
    </p:spTree>
    <p:extLst>
      <p:ext uri="{BB962C8B-B14F-4D97-AF65-F5344CB8AC3E}">
        <p14:creationId xmlns:p14="http://schemas.microsoft.com/office/powerpoint/2010/main" val="41701623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95520-B736-49C9-92A1-B3CFED73422E}"/>
              </a:ext>
            </a:extLst>
          </p:cNvPr>
          <p:cNvSpPr>
            <a:spLocks noGrp="1"/>
          </p:cNvSpPr>
          <p:nvPr>
            <p:ph type="title"/>
          </p:nvPr>
        </p:nvSpPr>
        <p:spPr>
          <a:xfrm>
            <a:off x="270154" y="329181"/>
            <a:ext cx="8603691" cy="1107996"/>
          </a:xfrm>
        </p:spPr>
        <p:txBody>
          <a:bodyPr/>
          <a:lstStyle/>
          <a:p>
            <a:pPr algn="ctr"/>
            <a:r>
              <a:rPr lang="en-US" dirty="0">
                <a:solidFill>
                  <a:srgbClr val="FF0000"/>
                </a:solidFill>
              </a:rPr>
              <a:t>Correlation between d-ROPUF structures and their Performances</a:t>
            </a:r>
          </a:p>
        </p:txBody>
      </p:sp>
      <p:sp>
        <p:nvSpPr>
          <p:cNvPr id="3" name="Text Placeholder 2">
            <a:extLst>
              <a:ext uri="{FF2B5EF4-FFF2-40B4-BE49-F238E27FC236}">
                <a16:creationId xmlns:a16="http://schemas.microsoft.com/office/drawing/2014/main" id="{989DAA44-0647-4443-ADF3-35CF3D63FADD}"/>
              </a:ext>
            </a:extLst>
          </p:cNvPr>
          <p:cNvSpPr>
            <a:spLocks noGrp="1"/>
          </p:cNvSpPr>
          <p:nvPr>
            <p:ph type="body" idx="1"/>
          </p:nvPr>
        </p:nvSpPr>
        <p:spPr>
          <a:xfrm>
            <a:off x="383539" y="1810164"/>
            <a:ext cx="8376919" cy="2800767"/>
          </a:xfrm>
        </p:spPr>
        <p:txBody>
          <a:bodyPr/>
          <a:lstStyle/>
          <a:p>
            <a:pPr marL="457200" indent="-457200">
              <a:buFont typeface="Wingdings" panose="05000000000000000000" pitchFamily="2" charset="2"/>
              <a:buChar char="q"/>
            </a:pPr>
            <a:r>
              <a:rPr lang="en-US" dirty="0" err="1"/>
              <a:t>Pearsons</a:t>
            </a:r>
            <a:r>
              <a:rPr lang="en-US" dirty="0"/>
              <a:t> correlation coefficient is used to study the relationship between each d-ROPUF structure and its performance. </a:t>
            </a:r>
            <a:r>
              <a:rPr lang="en-US" dirty="0" err="1"/>
              <a:t>Pearsons</a:t>
            </a:r>
            <a:r>
              <a:rPr lang="en-US" dirty="0"/>
              <a:t> correlation coefficient r describes the type of relationship between a dependent variable V (variability) and an independent variable S (number of stages of each d-ROPUF) as follows:</a:t>
            </a:r>
          </a:p>
        </p:txBody>
      </p:sp>
      <p:sp>
        <p:nvSpPr>
          <p:cNvPr id="4" name="Footer Placeholder 3">
            <a:extLst>
              <a:ext uri="{FF2B5EF4-FFF2-40B4-BE49-F238E27FC236}">
                <a16:creationId xmlns:a16="http://schemas.microsoft.com/office/drawing/2014/main" id="{D2C08052-C350-4552-97E3-5C8BFEC32D1D}"/>
              </a:ext>
            </a:extLst>
          </p:cNvPr>
          <p:cNvSpPr>
            <a:spLocks noGrp="1"/>
          </p:cNvSpPr>
          <p:nvPr>
            <p:ph type="ftr" sz="quarter" idx="5"/>
          </p:nvPr>
        </p:nvSpPr>
        <p:spPr/>
        <p:txBody>
          <a:bodyPr/>
          <a:lstStyle/>
          <a:p>
            <a:r>
              <a:rPr lang="en-US"/>
              <a:t>Computer and Network Security Essentials Editor: Kevin Daimi Associate Editors: Guillermo Francia, Levent Ertaul, Luis H. Encinas, Eman El-Sheikh Published by Springer</a:t>
            </a:r>
          </a:p>
        </p:txBody>
      </p:sp>
      <p:pic>
        <p:nvPicPr>
          <p:cNvPr id="5" name="Picture 4">
            <a:extLst>
              <a:ext uri="{FF2B5EF4-FFF2-40B4-BE49-F238E27FC236}">
                <a16:creationId xmlns:a16="http://schemas.microsoft.com/office/drawing/2014/main" id="{8D800C0B-0489-46C6-B650-937D97EB7F65}"/>
              </a:ext>
            </a:extLst>
          </p:cNvPr>
          <p:cNvPicPr>
            <a:picLocks noChangeAspect="1"/>
          </p:cNvPicPr>
          <p:nvPr/>
        </p:nvPicPr>
        <p:blipFill>
          <a:blip r:embed="rId2"/>
          <a:stretch>
            <a:fillRect/>
          </a:stretch>
        </p:blipFill>
        <p:spPr>
          <a:xfrm>
            <a:off x="3067048" y="4922935"/>
            <a:ext cx="3009900" cy="571500"/>
          </a:xfrm>
          <a:prstGeom prst="rect">
            <a:avLst/>
          </a:prstGeom>
        </p:spPr>
      </p:pic>
    </p:spTree>
    <p:extLst>
      <p:ext uri="{BB962C8B-B14F-4D97-AF65-F5344CB8AC3E}">
        <p14:creationId xmlns:p14="http://schemas.microsoft.com/office/powerpoint/2010/main" val="3420609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23E01DF-13DA-4CFA-85C0-6B3B1432E55C}"/>
              </a:ext>
            </a:extLst>
          </p:cNvPr>
          <p:cNvSpPr>
            <a:spLocks noGrp="1"/>
          </p:cNvSpPr>
          <p:nvPr>
            <p:ph type="body" idx="1"/>
          </p:nvPr>
        </p:nvSpPr>
        <p:spPr>
          <a:xfrm>
            <a:off x="383538" y="2286000"/>
            <a:ext cx="8376919" cy="4001095"/>
          </a:xfrm>
        </p:spPr>
        <p:txBody>
          <a:bodyPr/>
          <a:lstStyle/>
          <a:p>
            <a:pPr marL="457200" indent="-457200">
              <a:buFont typeface="Wingdings" panose="05000000000000000000" pitchFamily="2" charset="2"/>
              <a:buChar char="q"/>
            </a:pPr>
            <a:r>
              <a:rPr lang="en-US" dirty="0"/>
              <a:t>In statistics, variability is always a positive value that is used to estimate how far apart a set of numbers is spread from the mean value. Low variability means that data points are very close to the mean, while a high variance value indicates that data points are quite far off from the mean value.</a:t>
            </a:r>
          </a:p>
          <a:p>
            <a:pPr marL="457200" indent="-457200">
              <a:buFont typeface="Wingdings" panose="05000000000000000000" pitchFamily="2" charset="2"/>
              <a:buChar char="q"/>
            </a:pPr>
            <a:r>
              <a:rPr lang="en-US" dirty="0"/>
              <a:t>Table 6, shows that there is a strong negative linear relationship between d-ROPUF structures and its performance factors in terms of average diverseness and average variability</a:t>
            </a:r>
          </a:p>
        </p:txBody>
      </p:sp>
      <p:sp>
        <p:nvSpPr>
          <p:cNvPr id="4" name="Footer Placeholder 3">
            <a:extLst>
              <a:ext uri="{FF2B5EF4-FFF2-40B4-BE49-F238E27FC236}">
                <a16:creationId xmlns:a16="http://schemas.microsoft.com/office/drawing/2014/main" id="{94B5085D-D2F3-413A-9213-322B3416744E}"/>
              </a:ext>
            </a:extLst>
          </p:cNvPr>
          <p:cNvSpPr>
            <a:spLocks noGrp="1"/>
          </p:cNvSpPr>
          <p:nvPr>
            <p:ph type="ftr" sz="quarter" idx="5"/>
          </p:nvPr>
        </p:nvSpPr>
        <p:spPr/>
        <p:txBody>
          <a:bodyPr/>
          <a:lstStyle/>
          <a:p>
            <a:r>
              <a:rPr lang="en-US"/>
              <a:t>Computer and Network Security Essentials Editor: Kevin Daimi Associate Editors: Guillermo Francia, Levent Ertaul, Luis H. Encinas, Eman El-Sheikh Published by Springer</a:t>
            </a:r>
          </a:p>
        </p:txBody>
      </p:sp>
      <p:pic>
        <p:nvPicPr>
          <p:cNvPr id="5" name="Picture 4">
            <a:extLst>
              <a:ext uri="{FF2B5EF4-FFF2-40B4-BE49-F238E27FC236}">
                <a16:creationId xmlns:a16="http://schemas.microsoft.com/office/drawing/2014/main" id="{A7FDC33B-7417-42A2-B6E5-627CC64F57E0}"/>
              </a:ext>
            </a:extLst>
          </p:cNvPr>
          <p:cNvPicPr>
            <a:picLocks noChangeAspect="1"/>
          </p:cNvPicPr>
          <p:nvPr/>
        </p:nvPicPr>
        <p:blipFill>
          <a:blip r:embed="rId2"/>
          <a:stretch>
            <a:fillRect/>
          </a:stretch>
        </p:blipFill>
        <p:spPr>
          <a:xfrm>
            <a:off x="2709859" y="609600"/>
            <a:ext cx="3724275" cy="1238250"/>
          </a:xfrm>
          <a:prstGeom prst="rect">
            <a:avLst/>
          </a:prstGeom>
        </p:spPr>
      </p:pic>
    </p:spTree>
    <p:extLst>
      <p:ext uri="{BB962C8B-B14F-4D97-AF65-F5344CB8AC3E}">
        <p14:creationId xmlns:p14="http://schemas.microsoft.com/office/powerpoint/2010/main" val="25667484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55C6C9D-0C26-43D9-A1ED-DA17FAA02B40}"/>
              </a:ext>
            </a:extLst>
          </p:cNvPr>
          <p:cNvSpPr>
            <a:spLocks noGrp="1"/>
          </p:cNvSpPr>
          <p:nvPr>
            <p:ph type="body" idx="1"/>
          </p:nvPr>
        </p:nvSpPr>
        <p:spPr>
          <a:xfrm>
            <a:off x="306070" y="3124200"/>
            <a:ext cx="8531860" cy="3600986"/>
          </a:xfrm>
        </p:spPr>
        <p:txBody>
          <a:bodyPr/>
          <a:lstStyle/>
          <a:p>
            <a:pPr marL="457200" indent="-457200">
              <a:buFont typeface="Wingdings" panose="05000000000000000000" pitchFamily="2" charset="2"/>
              <a:buChar char="q"/>
            </a:pPr>
            <a:r>
              <a:rPr lang="en-US" dirty="0"/>
              <a:t>Fig.10 (a) and (b) shows the average frequencies of 22 CLBs. 1-stage and 3-stages RO structures have a greater frequency variation compared to 5-stage and 7-stages RO structures. While ROs with 5 and 7 stages vary only by (variability) 0.56 and 0.61 MHz respectively, 1 and 3 stages RO structures have been shown to vary by 4.4 and 9.1 MHz respectively. </a:t>
            </a:r>
          </a:p>
          <a:p>
            <a:pPr marL="457200" indent="-457200">
              <a:buFont typeface="Wingdings" panose="05000000000000000000" pitchFamily="2" charset="2"/>
              <a:buChar char="q"/>
            </a:pPr>
            <a:r>
              <a:rPr lang="en-US" dirty="0"/>
              <a:t>A low variability indicates that the RO structures are more vulnerable to bit flip occurrence.</a:t>
            </a:r>
          </a:p>
        </p:txBody>
      </p:sp>
      <p:sp>
        <p:nvSpPr>
          <p:cNvPr id="4" name="Footer Placeholder 3">
            <a:extLst>
              <a:ext uri="{FF2B5EF4-FFF2-40B4-BE49-F238E27FC236}">
                <a16:creationId xmlns:a16="http://schemas.microsoft.com/office/drawing/2014/main" id="{AE6430C8-433E-42E3-98F5-9A9432D4C6EF}"/>
              </a:ext>
            </a:extLst>
          </p:cNvPr>
          <p:cNvSpPr>
            <a:spLocks noGrp="1"/>
          </p:cNvSpPr>
          <p:nvPr>
            <p:ph type="ftr" sz="quarter" idx="5"/>
          </p:nvPr>
        </p:nvSpPr>
        <p:spPr/>
        <p:txBody>
          <a:bodyPr/>
          <a:lstStyle/>
          <a:p>
            <a:r>
              <a:rPr lang="en-US" dirty="0"/>
              <a:t>Computer and Network Security Essentials Editor: Kevin </a:t>
            </a:r>
            <a:r>
              <a:rPr lang="en-US" dirty="0" err="1"/>
              <a:t>Daimi</a:t>
            </a:r>
            <a:r>
              <a:rPr lang="en-US" dirty="0"/>
              <a:t> Associate Editors: Guillermo </a:t>
            </a:r>
            <a:r>
              <a:rPr lang="en-US" dirty="0" err="1"/>
              <a:t>Francia</a:t>
            </a:r>
            <a:r>
              <a:rPr lang="en-US" dirty="0"/>
              <a:t>, </a:t>
            </a:r>
            <a:r>
              <a:rPr lang="en-US" dirty="0" err="1"/>
              <a:t>Levent</a:t>
            </a:r>
            <a:r>
              <a:rPr lang="en-US" dirty="0"/>
              <a:t> </a:t>
            </a:r>
            <a:r>
              <a:rPr lang="en-US" dirty="0" err="1"/>
              <a:t>Ertaul</a:t>
            </a:r>
            <a:r>
              <a:rPr lang="en-US" dirty="0"/>
              <a:t>, Luis H. </a:t>
            </a:r>
            <a:r>
              <a:rPr lang="en-US" dirty="0" err="1"/>
              <a:t>Encinas</a:t>
            </a:r>
            <a:r>
              <a:rPr lang="en-US" dirty="0"/>
              <a:t>, </a:t>
            </a:r>
            <a:r>
              <a:rPr lang="en-US" dirty="0" err="1"/>
              <a:t>Eman</a:t>
            </a:r>
            <a:r>
              <a:rPr lang="en-US" dirty="0"/>
              <a:t> El-Sheikh Published by Springer</a:t>
            </a:r>
          </a:p>
        </p:txBody>
      </p:sp>
      <p:pic>
        <p:nvPicPr>
          <p:cNvPr id="5" name="Picture 4">
            <a:extLst>
              <a:ext uri="{FF2B5EF4-FFF2-40B4-BE49-F238E27FC236}">
                <a16:creationId xmlns:a16="http://schemas.microsoft.com/office/drawing/2014/main" id="{8B5CDC9D-8871-48D1-83CA-422C21C6A934}"/>
              </a:ext>
            </a:extLst>
          </p:cNvPr>
          <p:cNvPicPr>
            <a:picLocks noChangeAspect="1"/>
          </p:cNvPicPr>
          <p:nvPr/>
        </p:nvPicPr>
        <p:blipFill>
          <a:blip r:embed="rId2"/>
          <a:stretch>
            <a:fillRect/>
          </a:stretch>
        </p:blipFill>
        <p:spPr>
          <a:xfrm>
            <a:off x="1905000" y="360947"/>
            <a:ext cx="5724525" cy="2590800"/>
          </a:xfrm>
          <a:prstGeom prst="rect">
            <a:avLst/>
          </a:prstGeom>
        </p:spPr>
      </p:pic>
    </p:spTree>
    <p:extLst>
      <p:ext uri="{BB962C8B-B14F-4D97-AF65-F5344CB8AC3E}">
        <p14:creationId xmlns:p14="http://schemas.microsoft.com/office/powerpoint/2010/main" val="26469588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09C48-5EA8-4132-B9D2-9907D927769A}"/>
              </a:ext>
            </a:extLst>
          </p:cNvPr>
          <p:cNvSpPr>
            <a:spLocks noGrp="1"/>
          </p:cNvSpPr>
          <p:nvPr>
            <p:ph type="title"/>
          </p:nvPr>
        </p:nvSpPr>
        <p:spPr>
          <a:xfrm>
            <a:off x="270154" y="329181"/>
            <a:ext cx="8603691" cy="553998"/>
          </a:xfrm>
        </p:spPr>
        <p:txBody>
          <a:bodyPr/>
          <a:lstStyle/>
          <a:p>
            <a:pPr algn="ctr"/>
            <a:r>
              <a:rPr lang="en-US" dirty="0">
                <a:solidFill>
                  <a:srgbClr val="FF0000"/>
                </a:solidFill>
              </a:rPr>
              <a:t>Quality Metrics of d-ROPUF structures</a:t>
            </a:r>
          </a:p>
        </p:txBody>
      </p:sp>
      <p:sp>
        <p:nvSpPr>
          <p:cNvPr id="3" name="Text Placeholder 2">
            <a:extLst>
              <a:ext uri="{FF2B5EF4-FFF2-40B4-BE49-F238E27FC236}">
                <a16:creationId xmlns:a16="http://schemas.microsoft.com/office/drawing/2014/main" id="{EBEDBFE9-E7BB-4728-BF03-F66BE6D6AB32}"/>
              </a:ext>
            </a:extLst>
          </p:cNvPr>
          <p:cNvSpPr>
            <a:spLocks noGrp="1"/>
          </p:cNvSpPr>
          <p:nvPr>
            <p:ph type="body" idx="1"/>
          </p:nvPr>
        </p:nvSpPr>
        <p:spPr>
          <a:xfrm>
            <a:off x="383540" y="1190236"/>
            <a:ext cx="8376919" cy="2400657"/>
          </a:xfrm>
        </p:spPr>
        <p:txBody>
          <a:bodyPr/>
          <a:lstStyle/>
          <a:p>
            <a:pPr marL="457200" indent="-457200">
              <a:buFont typeface="Wingdings" panose="05000000000000000000" pitchFamily="2" charset="2"/>
              <a:buChar char="q"/>
            </a:pPr>
            <a:r>
              <a:rPr lang="en-US" dirty="0"/>
              <a:t>Uniqueness factor shows how unique is the generated output for different chips. Average inter-die Hamming Distances (HDs) is used to evaluate the uniqueness between two chips, u and v with n-bit responses, Ru and </a:t>
            </a:r>
            <a:r>
              <a:rPr lang="en-US" dirty="0" err="1"/>
              <a:t>Rv</a:t>
            </a:r>
            <a:r>
              <a:rPr lang="en-US" dirty="0"/>
              <a:t> respectively, at normal operating conditions as shown:</a:t>
            </a:r>
          </a:p>
        </p:txBody>
      </p:sp>
      <p:sp>
        <p:nvSpPr>
          <p:cNvPr id="4" name="Footer Placeholder 3">
            <a:extLst>
              <a:ext uri="{FF2B5EF4-FFF2-40B4-BE49-F238E27FC236}">
                <a16:creationId xmlns:a16="http://schemas.microsoft.com/office/drawing/2014/main" id="{089CE02F-4D6B-46E3-9642-13F8D357BE45}"/>
              </a:ext>
            </a:extLst>
          </p:cNvPr>
          <p:cNvSpPr>
            <a:spLocks noGrp="1"/>
          </p:cNvSpPr>
          <p:nvPr>
            <p:ph type="ftr" sz="quarter" idx="5"/>
          </p:nvPr>
        </p:nvSpPr>
        <p:spPr/>
        <p:txBody>
          <a:bodyPr/>
          <a:lstStyle/>
          <a:p>
            <a:r>
              <a:rPr lang="en-US"/>
              <a:t>Computer and Network Security Essentials Editor: Kevin Daimi Associate Editors: Guillermo Francia, Levent Ertaul, Luis H. Encinas, Eman El-Sheikh Published by Springer</a:t>
            </a:r>
          </a:p>
        </p:txBody>
      </p:sp>
      <p:pic>
        <p:nvPicPr>
          <p:cNvPr id="5" name="Picture 4">
            <a:extLst>
              <a:ext uri="{FF2B5EF4-FFF2-40B4-BE49-F238E27FC236}">
                <a16:creationId xmlns:a16="http://schemas.microsoft.com/office/drawing/2014/main" id="{491807F3-EF84-4789-9675-136081EC32B4}"/>
              </a:ext>
            </a:extLst>
          </p:cNvPr>
          <p:cNvPicPr>
            <a:picLocks noChangeAspect="1"/>
          </p:cNvPicPr>
          <p:nvPr/>
        </p:nvPicPr>
        <p:blipFill>
          <a:blip r:embed="rId2"/>
          <a:stretch>
            <a:fillRect/>
          </a:stretch>
        </p:blipFill>
        <p:spPr>
          <a:xfrm>
            <a:off x="2600324" y="3670226"/>
            <a:ext cx="3943350" cy="619125"/>
          </a:xfrm>
          <a:prstGeom prst="rect">
            <a:avLst/>
          </a:prstGeom>
        </p:spPr>
      </p:pic>
      <p:sp>
        <p:nvSpPr>
          <p:cNvPr id="7" name="Text Placeholder 2">
            <a:extLst>
              <a:ext uri="{FF2B5EF4-FFF2-40B4-BE49-F238E27FC236}">
                <a16:creationId xmlns:a16="http://schemas.microsoft.com/office/drawing/2014/main" id="{DF821831-9A93-40B8-8641-155639AD133E}"/>
              </a:ext>
            </a:extLst>
          </p:cNvPr>
          <p:cNvSpPr txBox="1">
            <a:spLocks/>
          </p:cNvSpPr>
          <p:nvPr/>
        </p:nvSpPr>
        <p:spPr>
          <a:xfrm>
            <a:off x="383539" y="4484384"/>
            <a:ext cx="8376919" cy="1200329"/>
          </a:xfrm>
          <a:prstGeom prst="rect">
            <a:avLst/>
          </a:prstGeom>
        </p:spPr>
        <p:txBody>
          <a:bodyPr wrap="square" lIns="0" tIns="0" rIns="0" bIns="0">
            <a:spAutoFit/>
          </a:bodyPr>
          <a:lstStyle>
            <a:lvl1pPr marL="0">
              <a:defRPr sz="2600" b="0" i="0">
                <a:solidFill>
                  <a:schemeClr val="bg1"/>
                </a:solidFill>
                <a:latin typeface="Arial"/>
                <a:ea typeface="+mn-ea"/>
                <a:cs typeface="Arial"/>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457200" indent="-457200">
              <a:buFont typeface="Wingdings" panose="05000000000000000000" pitchFamily="2" charset="2"/>
              <a:buChar char="q"/>
            </a:pPr>
            <a:r>
              <a:rPr lang="en-US" dirty="0"/>
              <a:t>The uniformity metric shows how well distributed are the percentage of 0’s and 1’s in the generated response bits of a certain chip. </a:t>
            </a:r>
            <a:endParaRPr lang="en-US" kern="0" dirty="0"/>
          </a:p>
        </p:txBody>
      </p:sp>
    </p:spTree>
    <p:extLst>
      <p:ext uri="{BB962C8B-B14F-4D97-AF65-F5344CB8AC3E}">
        <p14:creationId xmlns:p14="http://schemas.microsoft.com/office/powerpoint/2010/main" val="41723144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7818DB3-821E-47D2-8EF7-7C1DC2E4FED3}"/>
              </a:ext>
            </a:extLst>
          </p:cNvPr>
          <p:cNvSpPr>
            <a:spLocks noGrp="1"/>
          </p:cNvSpPr>
          <p:nvPr>
            <p:ph type="body" idx="1"/>
          </p:nvPr>
        </p:nvSpPr>
        <p:spPr>
          <a:xfrm>
            <a:off x="383535" y="2352240"/>
            <a:ext cx="8376919" cy="3600986"/>
          </a:xfrm>
        </p:spPr>
        <p:txBody>
          <a:bodyPr/>
          <a:lstStyle/>
          <a:p>
            <a:r>
              <a:rPr lang="en-US" dirty="0"/>
              <a:t>where, </a:t>
            </a:r>
            <a:r>
              <a:rPr lang="en-US" dirty="0" err="1"/>
              <a:t>rs;i</a:t>
            </a:r>
            <a:r>
              <a:rPr lang="en-US" dirty="0"/>
              <a:t> is the </a:t>
            </a:r>
            <a:r>
              <a:rPr lang="en-US" dirty="0" err="1"/>
              <a:t>ith</a:t>
            </a:r>
            <a:r>
              <a:rPr lang="en-US" dirty="0"/>
              <a:t> response bit among n response bits. Ideal uniformity of PUF responses is 50% which means that RO responses are well distributed between 0’s</a:t>
            </a:r>
          </a:p>
          <a:p>
            <a:r>
              <a:rPr lang="en-US" dirty="0"/>
              <a:t>and 1’s in a certain chip.</a:t>
            </a:r>
          </a:p>
          <a:p>
            <a:endParaRPr lang="en-US" dirty="0"/>
          </a:p>
          <a:p>
            <a:pPr marL="457200" indent="-457200">
              <a:buFont typeface="Wingdings" panose="05000000000000000000" pitchFamily="2" charset="2"/>
              <a:buChar char="q"/>
            </a:pPr>
            <a:r>
              <a:rPr lang="en-US" dirty="0"/>
              <a:t>Bit-aliasing also measures how distributed is the percentage of 0’s and 1’s in the responses across multiple chips. Ideal bit-aliasing of PUF responses is 50%</a:t>
            </a:r>
          </a:p>
        </p:txBody>
      </p:sp>
      <p:sp>
        <p:nvSpPr>
          <p:cNvPr id="4" name="Footer Placeholder 3">
            <a:extLst>
              <a:ext uri="{FF2B5EF4-FFF2-40B4-BE49-F238E27FC236}">
                <a16:creationId xmlns:a16="http://schemas.microsoft.com/office/drawing/2014/main" id="{2DBAA2C5-C551-43A9-9FB6-2B8E9B6E3CF2}"/>
              </a:ext>
            </a:extLst>
          </p:cNvPr>
          <p:cNvSpPr>
            <a:spLocks noGrp="1"/>
          </p:cNvSpPr>
          <p:nvPr>
            <p:ph type="ftr" sz="quarter" idx="5"/>
          </p:nvPr>
        </p:nvSpPr>
        <p:spPr/>
        <p:txBody>
          <a:bodyPr/>
          <a:lstStyle/>
          <a:p>
            <a:r>
              <a:rPr lang="en-US"/>
              <a:t>Computer and Network Security Essentials Editor: Kevin Daimi Associate Editors: Guillermo Francia, Levent Ertaul, Luis H. Encinas, Eman El-Sheikh Published by Springer</a:t>
            </a:r>
          </a:p>
        </p:txBody>
      </p:sp>
      <p:pic>
        <p:nvPicPr>
          <p:cNvPr id="5" name="Picture 4">
            <a:extLst>
              <a:ext uri="{FF2B5EF4-FFF2-40B4-BE49-F238E27FC236}">
                <a16:creationId xmlns:a16="http://schemas.microsoft.com/office/drawing/2014/main" id="{365B934E-2CAC-4559-A00A-9A3995CF89E9}"/>
              </a:ext>
            </a:extLst>
          </p:cNvPr>
          <p:cNvPicPr>
            <a:picLocks noChangeAspect="1"/>
          </p:cNvPicPr>
          <p:nvPr/>
        </p:nvPicPr>
        <p:blipFill>
          <a:blip r:embed="rId2"/>
          <a:stretch>
            <a:fillRect/>
          </a:stretch>
        </p:blipFill>
        <p:spPr>
          <a:xfrm>
            <a:off x="3462331" y="1655512"/>
            <a:ext cx="2219325" cy="533400"/>
          </a:xfrm>
          <a:prstGeom prst="rect">
            <a:avLst/>
          </a:prstGeom>
        </p:spPr>
      </p:pic>
      <p:pic>
        <p:nvPicPr>
          <p:cNvPr id="6" name="Picture 5">
            <a:extLst>
              <a:ext uri="{FF2B5EF4-FFF2-40B4-BE49-F238E27FC236}">
                <a16:creationId xmlns:a16="http://schemas.microsoft.com/office/drawing/2014/main" id="{4FEFB086-E602-4B01-99AB-E0BDC53FE004}"/>
              </a:ext>
            </a:extLst>
          </p:cNvPr>
          <p:cNvPicPr>
            <a:picLocks noChangeAspect="1"/>
          </p:cNvPicPr>
          <p:nvPr/>
        </p:nvPicPr>
        <p:blipFill>
          <a:blip r:embed="rId3"/>
          <a:stretch>
            <a:fillRect/>
          </a:stretch>
        </p:blipFill>
        <p:spPr>
          <a:xfrm>
            <a:off x="3386133" y="6051283"/>
            <a:ext cx="2371725" cy="571500"/>
          </a:xfrm>
          <a:prstGeom prst="rect">
            <a:avLst/>
          </a:prstGeom>
        </p:spPr>
      </p:pic>
      <p:sp>
        <p:nvSpPr>
          <p:cNvPr id="9" name="Text Placeholder 2">
            <a:extLst>
              <a:ext uri="{FF2B5EF4-FFF2-40B4-BE49-F238E27FC236}">
                <a16:creationId xmlns:a16="http://schemas.microsoft.com/office/drawing/2014/main" id="{42333F78-351A-45F6-979B-8B711D5CC48D}"/>
              </a:ext>
            </a:extLst>
          </p:cNvPr>
          <p:cNvSpPr txBox="1">
            <a:spLocks/>
          </p:cNvSpPr>
          <p:nvPr/>
        </p:nvSpPr>
        <p:spPr>
          <a:xfrm>
            <a:off x="228600" y="627193"/>
            <a:ext cx="8376919" cy="800219"/>
          </a:xfrm>
          <a:prstGeom prst="rect">
            <a:avLst/>
          </a:prstGeom>
        </p:spPr>
        <p:txBody>
          <a:bodyPr wrap="square" lIns="0" tIns="0" rIns="0" bIns="0">
            <a:spAutoFit/>
          </a:bodyPr>
          <a:lstStyle>
            <a:lvl1pPr marL="0">
              <a:defRPr sz="2600" b="0" i="0">
                <a:solidFill>
                  <a:schemeClr val="bg1"/>
                </a:solidFill>
                <a:latin typeface="Arial"/>
                <a:ea typeface="+mn-ea"/>
                <a:cs typeface="Arial"/>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457200" indent="-457200">
              <a:buFont typeface="Wingdings" panose="05000000000000000000" pitchFamily="2" charset="2"/>
              <a:buChar char="q"/>
            </a:pPr>
            <a:r>
              <a:rPr lang="en-US" dirty="0"/>
              <a:t>Uniformity is calculated using intra-die Hamming Weights (HWs) as follows:</a:t>
            </a:r>
            <a:endParaRPr lang="en-US" kern="0" dirty="0"/>
          </a:p>
        </p:txBody>
      </p:sp>
    </p:spTree>
    <p:extLst>
      <p:ext uri="{BB962C8B-B14F-4D97-AF65-F5344CB8AC3E}">
        <p14:creationId xmlns:p14="http://schemas.microsoft.com/office/powerpoint/2010/main" val="3017708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796B261-282D-4A8E-9311-82EAF4112977}"/>
              </a:ext>
            </a:extLst>
          </p:cNvPr>
          <p:cNvSpPr>
            <a:spLocks noGrp="1"/>
          </p:cNvSpPr>
          <p:nvPr>
            <p:ph type="body" idx="1"/>
          </p:nvPr>
        </p:nvSpPr>
        <p:spPr>
          <a:xfrm>
            <a:off x="383538" y="685800"/>
            <a:ext cx="8376919" cy="4001095"/>
          </a:xfrm>
        </p:spPr>
        <p:txBody>
          <a:bodyPr/>
          <a:lstStyle/>
          <a:p>
            <a:pPr marL="457200" indent="-457200">
              <a:buFont typeface="Wingdings" panose="05000000000000000000" pitchFamily="2" charset="2"/>
              <a:buChar char="q"/>
            </a:pPr>
            <a:r>
              <a:rPr lang="en-US" dirty="0"/>
              <a:t>Reliability measures how efficient are a PUF structure in reproducing the same response bits using the same RO pair when the operating condition changes. For a certain challenge, reliability can be evaluated by calculating Hamming distance between </a:t>
            </a:r>
            <a:r>
              <a:rPr lang="en-US" dirty="0" err="1"/>
              <a:t>rs</a:t>
            </a:r>
            <a:r>
              <a:rPr lang="en-US" dirty="0"/>
              <a:t>, </a:t>
            </a:r>
            <a:r>
              <a:rPr lang="en-US" dirty="0" err="1"/>
              <a:t>rt</a:t>
            </a:r>
            <a:r>
              <a:rPr lang="en-US" dirty="0"/>
              <a:t> the </a:t>
            </a:r>
            <a:r>
              <a:rPr lang="en-US" dirty="0" err="1"/>
              <a:t>tth</a:t>
            </a:r>
            <a:r>
              <a:rPr lang="en-US" dirty="0"/>
              <a:t> response bit from a chip at room temperature (normal operating condition), and </a:t>
            </a:r>
            <a:r>
              <a:rPr lang="en-US" dirty="0" err="1"/>
              <a:t>rs,rt</a:t>
            </a:r>
            <a:r>
              <a:rPr lang="en-US" dirty="0"/>
              <a:t> the </a:t>
            </a:r>
            <a:r>
              <a:rPr lang="en-US" dirty="0" err="1"/>
              <a:t>tth</a:t>
            </a:r>
            <a:r>
              <a:rPr lang="en-US" dirty="0"/>
              <a:t> response bit from the same chip at varying operating condition.</a:t>
            </a:r>
          </a:p>
          <a:p>
            <a:pPr marL="457200" indent="-457200">
              <a:buFont typeface="Wingdings" panose="05000000000000000000" pitchFamily="2" charset="2"/>
              <a:buChar char="q"/>
            </a:pPr>
            <a:r>
              <a:rPr lang="en-US" dirty="0"/>
              <a:t>ROPUF reliability and bit flips percentage are calculated as follows:</a:t>
            </a:r>
          </a:p>
        </p:txBody>
      </p:sp>
      <p:pic>
        <p:nvPicPr>
          <p:cNvPr id="5" name="Picture 4">
            <a:extLst>
              <a:ext uri="{FF2B5EF4-FFF2-40B4-BE49-F238E27FC236}">
                <a16:creationId xmlns:a16="http://schemas.microsoft.com/office/drawing/2014/main" id="{3779C71F-2BFF-4557-B3BF-FEC71A5C41E2}"/>
              </a:ext>
            </a:extLst>
          </p:cNvPr>
          <p:cNvPicPr>
            <a:picLocks noChangeAspect="1"/>
          </p:cNvPicPr>
          <p:nvPr/>
        </p:nvPicPr>
        <p:blipFill>
          <a:blip r:embed="rId2"/>
          <a:stretch>
            <a:fillRect/>
          </a:stretch>
        </p:blipFill>
        <p:spPr>
          <a:xfrm>
            <a:off x="3052761" y="5105400"/>
            <a:ext cx="3038475" cy="923925"/>
          </a:xfrm>
          <a:prstGeom prst="rect">
            <a:avLst/>
          </a:prstGeom>
        </p:spPr>
      </p:pic>
    </p:spTree>
    <p:extLst>
      <p:ext uri="{BB962C8B-B14F-4D97-AF65-F5344CB8AC3E}">
        <p14:creationId xmlns:p14="http://schemas.microsoft.com/office/powerpoint/2010/main" val="6379700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852D79F-18FF-4758-97D4-031B2F2129DB}"/>
              </a:ext>
            </a:extLst>
          </p:cNvPr>
          <p:cNvSpPr>
            <a:spLocks noGrp="1"/>
          </p:cNvSpPr>
          <p:nvPr>
            <p:ph type="body" idx="1"/>
          </p:nvPr>
        </p:nvSpPr>
        <p:spPr>
          <a:xfrm>
            <a:off x="383536" y="2319635"/>
            <a:ext cx="8376919" cy="4401205"/>
          </a:xfrm>
        </p:spPr>
        <p:txBody>
          <a:bodyPr/>
          <a:lstStyle/>
          <a:p>
            <a:pPr marL="457200" indent="-457200">
              <a:buFont typeface="Wingdings" panose="05000000000000000000" pitchFamily="2" charset="2"/>
              <a:buChar char="q"/>
            </a:pPr>
            <a:r>
              <a:rPr lang="en-US" dirty="0"/>
              <a:t>Table 7 shows the obtained result for the top and bottom values of uniqueness, uniformity and bit aliasing.</a:t>
            </a:r>
          </a:p>
          <a:p>
            <a:pPr marL="457200" indent="-457200">
              <a:buFont typeface="Wingdings" panose="05000000000000000000" pitchFamily="2" charset="2"/>
              <a:buChar char="q"/>
            </a:pPr>
            <a:r>
              <a:rPr lang="en-US" dirty="0"/>
              <a:t>For the bottom area of FPGA, the uniqueness of 1-stage ROs have the highest value whereas the 5-stage ROs have the lowest. However, all the values are above 45% which indicates a good uniqueness value.</a:t>
            </a:r>
          </a:p>
          <a:p>
            <a:pPr marL="457200" indent="-457200">
              <a:buFont typeface="Wingdings" panose="05000000000000000000" pitchFamily="2" charset="2"/>
              <a:buChar char="q"/>
            </a:pPr>
            <a:r>
              <a:rPr lang="en-US" dirty="0"/>
              <a:t>The average uniformity and bit aliasing results for all stages taken into account can be considered good since the values are close to 50%.</a:t>
            </a:r>
          </a:p>
        </p:txBody>
      </p:sp>
      <p:sp>
        <p:nvSpPr>
          <p:cNvPr id="4" name="Footer Placeholder 3">
            <a:extLst>
              <a:ext uri="{FF2B5EF4-FFF2-40B4-BE49-F238E27FC236}">
                <a16:creationId xmlns:a16="http://schemas.microsoft.com/office/drawing/2014/main" id="{C80B16B9-BD1B-46BA-B475-C867C0CF0F00}"/>
              </a:ext>
            </a:extLst>
          </p:cNvPr>
          <p:cNvSpPr>
            <a:spLocks noGrp="1"/>
          </p:cNvSpPr>
          <p:nvPr>
            <p:ph type="ftr" sz="quarter" idx="5"/>
          </p:nvPr>
        </p:nvSpPr>
        <p:spPr/>
        <p:txBody>
          <a:bodyPr/>
          <a:lstStyle/>
          <a:p>
            <a:r>
              <a:rPr lang="en-US"/>
              <a:t>Computer and Network Security Essentials Editor: Kevin Daimi Associate Editors: Guillermo Francia, Levent Ertaul, Luis H. Encinas, Eman El-Sheikh Published by Springer</a:t>
            </a:r>
          </a:p>
        </p:txBody>
      </p:sp>
      <p:pic>
        <p:nvPicPr>
          <p:cNvPr id="5" name="Picture 4">
            <a:extLst>
              <a:ext uri="{FF2B5EF4-FFF2-40B4-BE49-F238E27FC236}">
                <a16:creationId xmlns:a16="http://schemas.microsoft.com/office/drawing/2014/main" id="{DD2DEE7C-5087-4FD3-8528-71777C6045B9}"/>
              </a:ext>
            </a:extLst>
          </p:cNvPr>
          <p:cNvPicPr>
            <a:picLocks noChangeAspect="1"/>
          </p:cNvPicPr>
          <p:nvPr/>
        </p:nvPicPr>
        <p:blipFill>
          <a:blip r:embed="rId2"/>
          <a:stretch>
            <a:fillRect/>
          </a:stretch>
        </p:blipFill>
        <p:spPr>
          <a:xfrm>
            <a:off x="1776409" y="304800"/>
            <a:ext cx="5591175" cy="1781175"/>
          </a:xfrm>
          <a:prstGeom prst="rect">
            <a:avLst/>
          </a:prstGeom>
        </p:spPr>
      </p:pic>
    </p:spTree>
    <p:extLst>
      <p:ext uri="{BB962C8B-B14F-4D97-AF65-F5344CB8AC3E}">
        <p14:creationId xmlns:p14="http://schemas.microsoft.com/office/powerpoint/2010/main" val="20917405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9C71660-4744-41AF-8BB3-3B94D09FD46D}"/>
              </a:ext>
            </a:extLst>
          </p:cNvPr>
          <p:cNvSpPr>
            <a:spLocks noGrp="1"/>
          </p:cNvSpPr>
          <p:nvPr>
            <p:ph type="body" idx="1"/>
          </p:nvPr>
        </p:nvSpPr>
        <p:spPr>
          <a:xfrm>
            <a:off x="381000" y="2856905"/>
            <a:ext cx="8376919" cy="4001095"/>
          </a:xfrm>
        </p:spPr>
        <p:txBody>
          <a:bodyPr/>
          <a:lstStyle/>
          <a:p>
            <a:pPr marL="457200" indent="-457200">
              <a:buFont typeface="Wingdings" panose="05000000000000000000" pitchFamily="2" charset="2"/>
              <a:buChar char="q"/>
            </a:pPr>
            <a:r>
              <a:rPr lang="en-US" dirty="0"/>
              <a:t>Fig. 11 shows the average total number of bits flipped due to temperature and voltage variations. We notice that the environmental variations have fairly uniform effects on the reliability of d-ROPUF. In addition, voltage variations negatively impact the reliability of d-ROPUF and cause more bit flips in the d-ROPUF response when compared to temperature variations.</a:t>
            </a:r>
          </a:p>
          <a:p>
            <a:pPr marL="457200" indent="-457200">
              <a:buFont typeface="Wingdings" panose="05000000000000000000" pitchFamily="2" charset="2"/>
              <a:buChar char="q"/>
            </a:pPr>
            <a:r>
              <a:rPr lang="en-US" dirty="0"/>
              <a:t>As the temperature or voltage deviates from the normal value, the number of bit flips increases which in turn affects the ROPUF reliability.</a:t>
            </a:r>
          </a:p>
        </p:txBody>
      </p:sp>
      <p:sp>
        <p:nvSpPr>
          <p:cNvPr id="4" name="Footer Placeholder 3">
            <a:extLst>
              <a:ext uri="{FF2B5EF4-FFF2-40B4-BE49-F238E27FC236}">
                <a16:creationId xmlns:a16="http://schemas.microsoft.com/office/drawing/2014/main" id="{6A523449-878F-4934-A069-973E54EE989E}"/>
              </a:ext>
            </a:extLst>
          </p:cNvPr>
          <p:cNvSpPr>
            <a:spLocks noGrp="1"/>
          </p:cNvSpPr>
          <p:nvPr>
            <p:ph type="ftr" sz="quarter" idx="5"/>
          </p:nvPr>
        </p:nvSpPr>
        <p:spPr/>
        <p:txBody>
          <a:bodyPr/>
          <a:lstStyle/>
          <a:p>
            <a:r>
              <a:rPr lang="en-US" dirty="0"/>
              <a:t>Computer and Network Security Essentials Editor: Kevin </a:t>
            </a:r>
            <a:r>
              <a:rPr lang="en-US" dirty="0" err="1"/>
              <a:t>Daimi</a:t>
            </a:r>
            <a:r>
              <a:rPr lang="en-US" dirty="0"/>
              <a:t> Associate Editors: Guillermo </a:t>
            </a:r>
            <a:r>
              <a:rPr lang="en-US" dirty="0" err="1"/>
              <a:t>Francia</a:t>
            </a:r>
            <a:r>
              <a:rPr lang="en-US" dirty="0"/>
              <a:t>, </a:t>
            </a:r>
            <a:r>
              <a:rPr lang="en-US" dirty="0" err="1"/>
              <a:t>Levent</a:t>
            </a:r>
            <a:r>
              <a:rPr lang="en-US" dirty="0"/>
              <a:t> </a:t>
            </a:r>
            <a:r>
              <a:rPr lang="en-US" dirty="0" err="1"/>
              <a:t>Ertaul</a:t>
            </a:r>
            <a:r>
              <a:rPr lang="en-US" dirty="0"/>
              <a:t>, Luis H. </a:t>
            </a:r>
            <a:r>
              <a:rPr lang="en-US" dirty="0" err="1"/>
              <a:t>Encinas</a:t>
            </a:r>
            <a:r>
              <a:rPr lang="en-US" dirty="0"/>
              <a:t>, </a:t>
            </a:r>
            <a:r>
              <a:rPr lang="en-US" dirty="0" err="1"/>
              <a:t>Eman</a:t>
            </a:r>
            <a:r>
              <a:rPr lang="en-US" dirty="0"/>
              <a:t> El-Sheikh Published by Springer</a:t>
            </a:r>
          </a:p>
        </p:txBody>
      </p:sp>
      <p:pic>
        <p:nvPicPr>
          <p:cNvPr id="5" name="Picture 4">
            <a:extLst>
              <a:ext uri="{FF2B5EF4-FFF2-40B4-BE49-F238E27FC236}">
                <a16:creationId xmlns:a16="http://schemas.microsoft.com/office/drawing/2014/main" id="{D4C95AFA-C776-4362-9730-B641544A60D0}"/>
              </a:ext>
            </a:extLst>
          </p:cNvPr>
          <p:cNvPicPr>
            <a:picLocks noChangeAspect="1"/>
          </p:cNvPicPr>
          <p:nvPr/>
        </p:nvPicPr>
        <p:blipFill>
          <a:blip r:embed="rId2"/>
          <a:stretch>
            <a:fillRect/>
          </a:stretch>
        </p:blipFill>
        <p:spPr>
          <a:xfrm>
            <a:off x="1783396" y="288363"/>
            <a:ext cx="5572125" cy="2419350"/>
          </a:xfrm>
          <a:prstGeom prst="rect">
            <a:avLst/>
          </a:prstGeom>
        </p:spPr>
      </p:pic>
    </p:spTree>
    <p:extLst>
      <p:ext uri="{BB962C8B-B14F-4D97-AF65-F5344CB8AC3E}">
        <p14:creationId xmlns:p14="http://schemas.microsoft.com/office/powerpoint/2010/main" val="3484064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BCEE574-372D-4BFE-BDFB-00A6EE94DFE5}"/>
              </a:ext>
            </a:extLst>
          </p:cNvPr>
          <p:cNvSpPr>
            <a:spLocks noGrp="1"/>
          </p:cNvSpPr>
          <p:nvPr>
            <p:ph type="body" idx="1"/>
          </p:nvPr>
        </p:nvSpPr>
        <p:spPr>
          <a:xfrm>
            <a:off x="381000" y="457201"/>
            <a:ext cx="8763000" cy="6248400"/>
          </a:xfrm>
        </p:spPr>
        <p:txBody>
          <a:bodyPr/>
          <a:lstStyle/>
          <a:p>
            <a:pPr marL="469901" marR="855980" indent="-457200" algn="l" rtl="0">
              <a:buClr>
                <a:srgbClr val="DF773B"/>
              </a:buClr>
              <a:buFont typeface="Wingdings" charset="2"/>
              <a:buChar char="q"/>
              <a:tabLst>
                <a:tab pos="528320" algn="l"/>
              </a:tabLst>
            </a:pPr>
            <a:r>
              <a:rPr lang="en-US" sz="2800" kern="1200" spc="-10" dirty="0">
                <a:solidFill>
                  <a:srgbClr val="FFFFFF"/>
                </a:solidFill>
              </a:rPr>
              <a:t>Number of CRPs in ROPUF design is related linearly to the number of components that are used to construct a ROPUF design whose behavior depends on the random manufacturing process variations. Due to these limitations, an adversary may try all challenges and know the corresponding responses that is linear to number of applied challenges, within a certain time [1].</a:t>
            </a:r>
          </a:p>
          <a:p>
            <a:pPr marL="469901" marR="855980" indent="-457200" algn="l" rtl="0">
              <a:buClr>
                <a:srgbClr val="DF773B"/>
              </a:buClr>
              <a:buFont typeface="Wingdings" charset="2"/>
              <a:buChar char="q"/>
              <a:tabLst>
                <a:tab pos="528320" algn="l"/>
              </a:tabLst>
            </a:pPr>
            <a:r>
              <a:rPr lang="en-US" sz="2800" kern="1200" spc="-10" dirty="0">
                <a:solidFill>
                  <a:srgbClr val="FFFFFF"/>
                </a:solidFill>
              </a:rPr>
              <a:t>In this regard, a dynamic technique namely d-ROPUF that offers multiple CRPs behaviors to increase ROPUF unpredictability, which in turn enhances its </a:t>
            </a:r>
            <a:r>
              <a:rPr lang="en-US" sz="2800" kern="1200" spc="-10" dirty="0" err="1">
                <a:solidFill>
                  <a:srgbClr val="FFFFFF"/>
                </a:solidFill>
              </a:rPr>
              <a:t>unclonablity</a:t>
            </a:r>
            <a:r>
              <a:rPr lang="en-US" sz="2800" kern="1200" spc="-10" dirty="0">
                <a:solidFill>
                  <a:srgbClr val="FFFFFF"/>
                </a:solidFill>
              </a:rPr>
              <a:t> against modeling attacks, is proposed.</a:t>
            </a:r>
          </a:p>
          <a:p>
            <a:pPr marL="469901" marR="855980" indent="-457200" algn="l" rtl="0">
              <a:buClr>
                <a:srgbClr val="DF773B"/>
              </a:buClr>
              <a:buFont typeface="Wingdings" charset="2"/>
              <a:buChar char="q"/>
              <a:tabLst>
                <a:tab pos="528320" algn="l"/>
              </a:tabLst>
            </a:pPr>
            <a:endParaRPr lang="en-US" sz="2800" kern="1200" spc="-10" dirty="0">
              <a:solidFill>
                <a:srgbClr val="FFFFFF"/>
              </a:solidFill>
            </a:endParaRPr>
          </a:p>
        </p:txBody>
      </p:sp>
    </p:spTree>
    <p:extLst>
      <p:ext uri="{BB962C8B-B14F-4D97-AF65-F5344CB8AC3E}">
        <p14:creationId xmlns:p14="http://schemas.microsoft.com/office/powerpoint/2010/main" val="35041899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2CF481E-3E2B-4A2A-B79F-FADB11ADB749}"/>
              </a:ext>
            </a:extLst>
          </p:cNvPr>
          <p:cNvSpPr>
            <a:spLocks noGrp="1"/>
          </p:cNvSpPr>
          <p:nvPr>
            <p:ph type="body" idx="1"/>
          </p:nvPr>
        </p:nvSpPr>
        <p:spPr>
          <a:xfrm>
            <a:off x="111360" y="3562767"/>
            <a:ext cx="8765940" cy="2800767"/>
          </a:xfrm>
        </p:spPr>
        <p:txBody>
          <a:bodyPr/>
          <a:lstStyle/>
          <a:p>
            <a:pPr marL="457200" indent="-457200">
              <a:buFont typeface="Wingdings" panose="05000000000000000000" pitchFamily="2" charset="2"/>
              <a:buChar char="q"/>
            </a:pPr>
            <a:r>
              <a:rPr lang="en-US" dirty="0"/>
              <a:t>While at 25C the average reliability is found to be 97.3% with 6.3 bits flips out of 238 bits which represents the highest reliability with the lowest bit flip percentage.</a:t>
            </a:r>
          </a:p>
          <a:p>
            <a:pPr marL="457200" indent="-457200">
              <a:buFont typeface="Wingdings" panose="05000000000000000000" pitchFamily="2" charset="2"/>
              <a:buChar char="q"/>
            </a:pPr>
            <a:r>
              <a:rPr lang="en-US" dirty="0"/>
              <a:t>In terms of voltage variations, at 1.4V the average reliability is found to be 92.1% with 19 bits flips out of 238 bits which represents the lowest reliability with the highest bit flip percentage.</a:t>
            </a:r>
          </a:p>
        </p:txBody>
      </p:sp>
      <p:sp>
        <p:nvSpPr>
          <p:cNvPr id="4" name="Footer Placeholder 3">
            <a:extLst>
              <a:ext uri="{FF2B5EF4-FFF2-40B4-BE49-F238E27FC236}">
                <a16:creationId xmlns:a16="http://schemas.microsoft.com/office/drawing/2014/main" id="{66DEF9A2-A9C8-4DBC-8057-94DD19CC4C68}"/>
              </a:ext>
            </a:extLst>
          </p:cNvPr>
          <p:cNvSpPr>
            <a:spLocks noGrp="1"/>
          </p:cNvSpPr>
          <p:nvPr>
            <p:ph type="ftr" sz="quarter" idx="5"/>
          </p:nvPr>
        </p:nvSpPr>
        <p:spPr/>
        <p:txBody>
          <a:bodyPr/>
          <a:lstStyle/>
          <a:p>
            <a:r>
              <a:rPr lang="en-US"/>
              <a:t>Computer and Network Security Essentials Editor: Kevin Daimi Associate Editors: Guillermo Francia, Levent Ertaul, Luis H. Encinas, Eman El-Sheikh Published by Springer</a:t>
            </a:r>
          </a:p>
        </p:txBody>
      </p:sp>
      <p:pic>
        <p:nvPicPr>
          <p:cNvPr id="5" name="Picture 4">
            <a:extLst>
              <a:ext uri="{FF2B5EF4-FFF2-40B4-BE49-F238E27FC236}">
                <a16:creationId xmlns:a16="http://schemas.microsoft.com/office/drawing/2014/main" id="{0AAF34F7-D6FA-4AF8-9F77-4019C28BAA77}"/>
              </a:ext>
            </a:extLst>
          </p:cNvPr>
          <p:cNvPicPr>
            <a:picLocks noChangeAspect="1"/>
          </p:cNvPicPr>
          <p:nvPr/>
        </p:nvPicPr>
        <p:blipFill>
          <a:blip r:embed="rId2"/>
          <a:stretch>
            <a:fillRect/>
          </a:stretch>
        </p:blipFill>
        <p:spPr>
          <a:xfrm>
            <a:off x="4572000" y="762000"/>
            <a:ext cx="4305300" cy="2305050"/>
          </a:xfrm>
          <a:prstGeom prst="rect">
            <a:avLst/>
          </a:prstGeom>
        </p:spPr>
      </p:pic>
      <p:sp>
        <p:nvSpPr>
          <p:cNvPr id="6" name="Text Placeholder 2">
            <a:extLst>
              <a:ext uri="{FF2B5EF4-FFF2-40B4-BE49-F238E27FC236}">
                <a16:creationId xmlns:a16="http://schemas.microsoft.com/office/drawing/2014/main" id="{8D66B531-9EB6-4CFE-BEBC-A1C4C6F149D5}"/>
              </a:ext>
            </a:extLst>
          </p:cNvPr>
          <p:cNvSpPr txBox="1">
            <a:spLocks/>
          </p:cNvSpPr>
          <p:nvPr/>
        </p:nvSpPr>
        <p:spPr>
          <a:xfrm>
            <a:off x="111360" y="304800"/>
            <a:ext cx="4460640" cy="3600986"/>
          </a:xfrm>
          <a:prstGeom prst="rect">
            <a:avLst/>
          </a:prstGeom>
        </p:spPr>
        <p:txBody>
          <a:bodyPr wrap="square" lIns="0" tIns="0" rIns="0" bIns="0">
            <a:spAutoFit/>
          </a:bodyPr>
          <a:lstStyle>
            <a:lvl1pPr marL="0">
              <a:defRPr sz="2600" b="0" i="0">
                <a:solidFill>
                  <a:schemeClr val="bg1"/>
                </a:solidFill>
                <a:latin typeface="Arial"/>
                <a:ea typeface="+mn-ea"/>
                <a:cs typeface="Arial"/>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457200" indent="-457200">
              <a:buFont typeface="Wingdings" panose="05000000000000000000" pitchFamily="2" charset="2"/>
              <a:buChar char="q"/>
            </a:pPr>
            <a:r>
              <a:rPr lang="en-US" dirty="0"/>
              <a:t>As seen in Table 8, at 75 C temperature variation, the average reliability is found to be 93.9% with 14.4 bits flips out of 238 bits which represents the lowest reliability with the highest bit flip percentage. </a:t>
            </a:r>
          </a:p>
          <a:p>
            <a:pPr marL="457200" indent="-457200">
              <a:buFont typeface="Wingdings" panose="05000000000000000000" pitchFamily="2" charset="2"/>
              <a:buChar char="q"/>
            </a:pPr>
            <a:endParaRPr lang="en-US" kern="0" dirty="0"/>
          </a:p>
        </p:txBody>
      </p:sp>
    </p:spTree>
    <p:extLst>
      <p:ext uri="{BB962C8B-B14F-4D97-AF65-F5344CB8AC3E}">
        <p14:creationId xmlns:p14="http://schemas.microsoft.com/office/powerpoint/2010/main" val="10423166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33493-2E5E-445F-9C97-97890A017E67}"/>
              </a:ext>
            </a:extLst>
          </p:cNvPr>
          <p:cNvSpPr>
            <a:spLocks noGrp="1"/>
          </p:cNvSpPr>
          <p:nvPr>
            <p:ph type="title"/>
          </p:nvPr>
        </p:nvSpPr>
        <p:spPr>
          <a:xfrm>
            <a:off x="270154" y="329181"/>
            <a:ext cx="8603691" cy="553998"/>
          </a:xfrm>
        </p:spPr>
        <p:txBody>
          <a:bodyPr/>
          <a:lstStyle/>
          <a:p>
            <a:pPr algn="ctr"/>
            <a:r>
              <a:rPr lang="en-US" dirty="0">
                <a:solidFill>
                  <a:srgbClr val="FF0000"/>
                </a:solidFill>
              </a:rPr>
              <a:t>Conclusions</a:t>
            </a:r>
          </a:p>
        </p:txBody>
      </p:sp>
      <p:sp>
        <p:nvSpPr>
          <p:cNvPr id="3" name="Text Placeholder 2">
            <a:extLst>
              <a:ext uri="{FF2B5EF4-FFF2-40B4-BE49-F238E27FC236}">
                <a16:creationId xmlns:a16="http://schemas.microsoft.com/office/drawing/2014/main" id="{5ECA581B-4784-458D-95CA-1256B5D66A48}"/>
              </a:ext>
            </a:extLst>
          </p:cNvPr>
          <p:cNvSpPr>
            <a:spLocks noGrp="1"/>
          </p:cNvSpPr>
          <p:nvPr>
            <p:ph type="body" idx="1"/>
          </p:nvPr>
        </p:nvSpPr>
        <p:spPr>
          <a:xfrm>
            <a:off x="383540" y="1190236"/>
            <a:ext cx="8376919" cy="4801314"/>
          </a:xfrm>
        </p:spPr>
        <p:txBody>
          <a:bodyPr/>
          <a:lstStyle/>
          <a:p>
            <a:pPr marL="457200" indent="-457200">
              <a:buFont typeface="Wingdings" panose="05000000000000000000" pitchFamily="2" charset="2"/>
              <a:buChar char="q"/>
            </a:pPr>
            <a:r>
              <a:rPr lang="en-US" dirty="0"/>
              <a:t>A dynamic ROPUF structure (d-ROPUF) with different challenge response behavior is proposed to enhance ROPUF security against hardware vulnerabilities and attacks.</a:t>
            </a:r>
          </a:p>
          <a:p>
            <a:pPr marL="457200" indent="-457200">
              <a:buFont typeface="Wingdings" panose="05000000000000000000" pitchFamily="2" charset="2"/>
              <a:buChar char="q"/>
            </a:pPr>
            <a:r>
              <a:rPr lang="en-US" dirty="0"/>
              <a:t>The design is implemented and evaluated on 30 Spartan 3E FPGA chips.</a:t>
            </a:r>
          </a:p>
          <a:p>
            <a:pPr marL="457200" indent="-457200">
              <a:buFont typeface="Wingdings" panose="05000000000000000000" pitchFamily="2" charset="2"/>
              <a:buChar char="q"/>
            </a:pPr>
            <a:r>
              <a:rPr lang="en-US" dirty="0"/>
              <a:t>It is shown that the obtained RO frequencies are normally distributed. Using a newly proposed parameter, RO variability, we determine that the performance of d-ROPUF structures can be increased by having less number of stages and vice versa.</a:t>
            </a:r>
          </a:p>
        </p:txBody>
      </p:sp>
      <p:sp>
        <p:nvSpPr>
          <p:cNvPr id="4" name="Footer Placeholder 3">
            <a:extLst>
              <a:ext uri="{FF2B5EF4-FFF2-40B4-BE49-F238E27FC236}">
                <a16:creationId xmlns:a16="http://schemas.microsoft.com/office/drawing/2014/main" id="{DD2902BC-E672-4BF2-AE5E-A4203312EF07}"/>
              </a:ext>
            </a:extLst>
          </p:cNvPr>
          <p:cNvSpPr>
            <a:spLocks noGrp="1"/>
          </p:cNvSpPr>
          <p:nvPr>
            <p:ph type="ftr" sz="quarter" idx="5"/>
          </p:nvPr>
        </p:nvSpPr>
        <p:spPr/>
        <p:txBody>
          <a:bodyPr/>
          <a:lstStyle/>
          <a:p>
            <a:r>
              <a:rPr lang="en-US"/>
              <a:t>Computer and Network Security Essentials Editor: Kevin Daimi Associate Editors: Guillermo Francia, Levent Ertaul, Luis H. Encinas, Eman El-Sheikh Published by Springer</a:t>
            </a:r>
          </a:p>
        </p:txBody>
      </p:sp>
    </p:spTree>
    <p:extLst>
      <p:ext uri="{BB962C8B-B14F-4D97-AF65-F5344CB8AC3E}">
        <p14:creationId xmlns:p14="http://schemas.microsoft.com/office/powerpoint/2010/main" val="25105211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A1876AA-5315-4A65-A322-D9F4E271EB8C}"/>
              </a:ext>
            </a:extLst>
          </p:cNvPr>
          <p:cNvSpPr>
            <a:spLocks noGrp="1"/>
          </p:cNvSpPr>
          <p:nvPr>
            <p:ph type="body" idx="1"/>
          </p:nvPr>
        </p:nvSpPr>
        <p:spPr>
          <a:xfrm>
            <a:off x="383540" y="685800"/>
            <a:ext cx="8376919" cy="4801314"/>
          </a:xfrm>
        </p:spPr>
        <p:txBody>
          <a:bodyPr/>
          <a:lstStyle/>
          <a:p>
            <a:pPr marL="457200" indent="-457200">
              <a:buFont typeface="Wingdings" panose="05000000000000000000" pitchFamily="2" charset="2"/>
              <a:buChar char="q"/>
            </a:pPr>
            <a:r>
              <a:rPr lang="en-US" dirty="0"/>
              <a:t>Our results show that the d-ROPUF exhibits fairly good performance in terms uniqueness, uniformity, and bit-aliasing at the normal operating conditions.</a:t>
            </a:r>
          </a:p>
          <a:p>
            <a:pPr marL="457200" indent="-457200">
              <a:buFont typeface="Wingdings" panose="05000000000000000000" pitchFamily="2" charset="2"/>
              <a:buChar char="q"/>
            </a:pPr>
            <a:r>
              <a:rPr lang="en-US" dirty="0"/>
              <a:t>We observe that varying environmental conditions in terms of supply voltage variations have a higher effect on the reliability of d-ROPUF response which causes more bit flips compared to temperature variations.</a:t>
            </a:r>
          </a:p>
          <a:p>
            <a:pPr marL="457200" indent="-457200">
              <a:buFont typeface="Wingdings" panose="05000000000000000000" pitchFamily="2" charset="2"/>
              <a:buChar char="q"/>
            </a:pPr>
            <a:r>
              <a:rPr lang="en-US" dirty="0"/>
              <a:t>Although the reliability is slightly affected by the environmental variations, a high ratio of static to dynamic variation ensures that the generated d-ROPUF response bits exhibit high reliability in terms of intra-chip Hamming Distance.</a:t>
            </a:r>
          </a:p>
        </p:txBody>
      </p:sp>
      <p:sp>
        <p:nvSpPr>
          <p:cNvPr id="4" name="Footer Placeholder 3">
            <a:extLst>
              <a:ext uri="{FF2B5EF4-FFF2-40B4-BE49-F238E27FC236}">
                <a16:creationId xmlns:a16="http://schemas.microsoft.com/office/drawing/2014/main" id="{F2C93F65-C078-465A-9CD1-D97A7368CEF1}"/>
              </a:ext>
            </a:extLst>
          </p:cNvPr>
          <p:cNvSpPr>
            <a:spLocks noGrp="1"/>
          </p:cNvSpPr>
          <p:nvPr>
            <p:ph type="ftr" sz="quarter" idx="5"/>
          </p:nvPr>
        </p:nvSpPr>
        <p:spPr/>
        <p:txBody>
          <a:bodyPr/>
          <a:lstStyle/>
          <a:p>
            <a:r>
              <a:rPr lang="en-US"/>
              <a:t>Computer and Network Security Essentials Editor: Kevin Daimi Associate Editors: Guillermo Francia, Levent Ertaul, Luis H. Encinas, Eman El-Sheikh Published by Springer</a:t>
            </a:r>
          </a:p>
        </p:txBody>
      </p:sp>
    </p:spTree>
    <p:extLst>
      <p:ext uri="{BB962C8B-B14F-4D97-AF65-F5344CB8AC3E}">
        <p14:creationId xmlns:p14="http://schemas.microsoft.com/office/powerpoint/2010/main" val="31980742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F2DCB-C157-44BC-A507-BFED287C610E}"/>
              </a:ext>
            </a:extLst>
          </p:cNvPr>
          <p:cNvSpPr>
            <a:spLocks noGrp="1"/>
          </p:cNvSpPr>
          <p:nvPr>
            <p:ph type="title"/>
          </p:nvPr>
        </p:nvSpPr>
        <p:spPr>
          <a:xfrm>
            <a:off x="270154" y="329181"/>
            <a:ext cx="8603691" cy="553998"/>
          </a:xfrm>
        </p:spPr>
        <p:txBody>
          <a:bodyPr/>
          <a:lstStyle/>
          <a:p>
            <a:pPr algn="ctr"/>
            <a:r>
              <a:rPr lang="en-US" dirty="0">
                <a:solidFill>
                  <a:srgbClr val="FF0000"/>
                </a:solidFill>
              </a:rPr>
              <a:t>References</a:t>
            </a:r>
          </a:p>
        </p:txBody>
      </p:sp>
      <p:sp>
        <p:nvSpPr>
          <p:cNvPr id="3" name="Text Placeholder 2">
            <a:extLst>
              <a:ext uri="{FF2B5EF4-FFF2-40B4-BE49-F238E27FC236}">
                <a16:creationId xmlns:a16="http://schemas.microsoft.com/office/drawing/2014/main" id="{89424880-20FF-4993-94BC-DE7B465E1904}"/>
              </a:ext>
            </a:extLst>
          </p:cNvPr>
          <p:cNvSpPr>
            <a:spLocks noGrp="1"/>
          </p:cNvSpPr>
          <p:nvPr>
            <p:ph type="body" idx="1"/>
          </p:nvPr>
        </p:nvSpPr>
        <p:spPr>
          <a:xfrm>
            <a:off x="383540" y="990600"/>
            <a:ext cx="8376919" cy="5539978"/>
          </a:xfrm>
        </p:spPr>
        <p:txBody>
          <a:bodyPr/>
          <a:lstStyle/>
          <a:p>
            <a:pPr marL="342900" indent="-342900">
              <a:buFont typeface="+mj-lt"/>
              <a:buAutoNum type="arabicPeriod"/>
            </a:pPr>
            <a:r>
              <a:rPr lang="en-US" sz="1800" dirty="0"/>
              <a:t>Herder C, Yu M, </a:t>
            </a:r>
            <a:r>
              <a:rPr lang="en-US" sz="1800" dirty="0" err="1"/>
              <a:t>Koushanfar</a:t>
            </a:r>
            <a:r>
              <a:rPr lang="en-US" sz="1800" dirty="0"/>
              <a:t> F, </a:t>
            </a:r>
            <a:r>
              <a:rPr lang="en-US" sz="1800" dirty="0" err="1"/>
              <a:t>Devadas</a:t>
            </a:r>
            <a:r>
              <a:rPr lang="en-US" sz="1800" dirty="0"/>
              <a:t> S (2014) Physical Unclonable Functions and Applications: A Tutorial. Proceedings of the IEEE 102:1126-1141.</a:t>
            </a:r>
          </a:p>
          <a:p>
            <a:pPr marL="342900" indent="-342900">
              <a:buFont typeface="+mj-lt"/>
              <a:buAutoNum type="arabicPeriod"/>
            </a:pPr>
            <a:r>
              <a:rPr lang="en-US" sz="1800" dirty="0"/>
              <a:t>Xin X, </a:t>
            </a:r>
            <a:r>
              <a:rPr lang="en-US" sz="1800" dirty="0" err="1"/>
              <a:t>Kaps</a:t>
            </a:r>
            <a:r>
              <a:rPr lang="en-US" sz="1800" dirty="0"/>
              <a:t> J, and </a:t>
            </a:r>
            <a:r>
              <a:rPr lang="en-US" sz="1800" dirty="0" err="1"/>
              <a:t>Gaj</a:t>
            </a:r>
            <a:r>
              <a:rPr lang="en-US" sz="1800" dirty="0"/>
              <a:t> K (2011). A Configurable Ring-Oscillator-Based PUF for Xilinx FPGAs. 14th EUROMICRO Conference on Digital System Design DSD11 651657.</a:t>
            </a:r>
          </a:p>
          <a:p>
            <a:pPr marL="342900" indent="-342900">
              <a:buFont typeface="+mj-lt"/>
              <a:buAutoNum type="arabicPeriod"/>
            </a:pPr>
            <a:r>
              <a:rPr lang="en-US" sz="1800" dirty="0" err="1"/>
              <a:t>Kursawe</a:t>
            </a:r>
            <a:r>
              <a:rPr lang="en-US" sz="1800" dirty="0"/>
              <a:t> K, </a:t>
            </a:r>
            <a:r>
              <a:rPr lang="en-US" sz="1800" dirty="0" err="1"/>
              <a:t>Sadeghi</a:t>
            </a:r>
            <a:r>
              <a:rPr lang="en-US" sz="1800" dirty="0"/>
              <a:t> A, </a:t>
            </a:r>
            <a:r>
              <a:rPr lang="en-US" sz="1800" dirty="0" err="1"/>
              <a:t>Schellekens</a:t>
            </a:r>
            <a:r>
              <a:rPr lang="en-US" sz="1800" dirty="0"/>
              <a:t> D, </a:t>
            </a:r>
            <a:r>
              <a:rPr lang="en-US" sz="1800" dirty="0" err="1"/>
              <a:t>Skoric</a:t>
            </a:r>
            <a:r>
              <a:rPr lang="en-US" sz="1800" dirty="0"/>
              <a:t> B, and </a:t>
            </a:r>
            <a:r>
              <a:rPr lang="en-US" sz="1800" dirty="0" err="1"/>
              <a:t>Tuyls</a:t>
            </a:r>
            <a:r>
              <a:rPr lang="en-US" sz="1800" dirty="0"/>
              <a:t> P (2009). Reconfigurable Physical Unclonable Functions : enabling technology for tamper-resistant </a:t>
            </a:r>
            <a:r>
              <a:rPr lang="en-US" sz="1800" dirty="0" err="1"/>
              <a:t>storage.Proceedings</a:t>
            </a:r>
            <a:r>
              <a:rPr lang="en-US" sz="1800" dirty="0"/>
              <a:t> IEEE International Conference on Hardware-Oriented Security and Trust 22-29</a:t>
            </a:r>
          </a:p>
          <a:p>
            <a:pPr marL="342900" indent="-342900">
              <a:buFont typeface="+mj-lt"/>
              <a:buAutoNum type="arabicPeriod"/>
            </a:pPr>
            <a:r>
              <a:rPr lang="en-US" sz="1800" dirty="0" err="1"/>
              <a:t>Mustapa</a:t>
            </a:r>
            <a:r>
              <a:rPr lang="en-US" sz="1800" dirty="0"/>
              <a:t> M, </a:t>
            </a:r>
            <a:r>
              <a:rPr lang="en-US" sz="1800" dirty="0" err="1"/>
              <a:t>Niamat</a:t>
            </a:r>
            <a:r>
              <a:rPr lang="en-US" sz="1800" dirty="0"/>
              <a:t> M, </a:t>
            </a:r>
            <a:r>
              <a:rPr lang="en-US" sz="1800" dirty="0" err="1"/>
              <a:t>Alam</a:t>
            </a:r>
            <a:r>
              <a:rPr lang="en-US" sz="1800" dirty="0"/>
              <a:t> M and Killian T (2013) Frequency uniqueness in ring oscillator Physical Unclonable Functions on FPGAs. 56th International Midwest Symposium on Circuits and Systems (MWSCAS) 465-468.</a:t>
            </a:r>
          </a:p>
          <a:p>
            <a:pPr marL="342900" indent="-342900">
              <a:buFont typeface="+mj-lt"/>
              <a:buAutoNum type="arabicPeriod"/>
            </a:pPr>
            <a:r>
              <a:rPr lang="en-US" sz="1800" dirty="0" err="1"/>
              <a:t>Maiti</a:t>
            </a:r>
            <a:r>
              <a:rPr lang="en-US" sz="1800" dirty="0"/>
              <a:t> A and </a:t>
            </a:r>
            <a:r>
              <a:rPr lang="en-US" sz="1800" dirty="0" err="1"/>
              <a:t>Schaumont</a:t>
            </a:r>
            <a:r>
              <a:rPr lang="en-US" sz="1800" dirty="0"/>
              <a:t> P (2009) Improving the quality of a Physical Unclonable Function using configurable Ring Oscillators. International Conference on Field Programmable Logic and Applications, Prague 703-707.</a:t>
            </a:r>
          </a:p>
          <a:p>
            <a:pPr marL="342900" indent="-342900">
              <a:buFont typeface="+mj-lt"/>
              <a:buAutoNum type="arabicPeriod"/>
            </a:pPr>
            <a:r>
              <a:rPr lang="en-US" sz="1800" dirty="0"/>
              <a:t>Krishnan V .Statistics for the Behavioral Sciences ISBN-13: 978-1-111-83099-1, 9th Edition.</a:t>
            </a:r>
          </a:p>
          <a:p>
            <a:pPr marL="342900" indent="-342900">
              <a:buFont typeface="+mj-lt"/>
              <a:buAutoNum type="arabicPeriod"/>
            </a:pPr>
            <a:r>
              <a:rPr lang="en-US" sz="1800" dirty="0"/>
              <a:t>Suh G and </a:t>
            </a:r>
            <a:r>
              <a:rPr lang="en-US" sz="1800" dirty="0" err="1"/>
              <a:t>Devadas</a:t>
            </a:r>
            <a:r>
              <a:rPr lang="en-US" sz="1800" dirty="0"/>
              <a:t> S (2007). Physical unclonable functions for device authentication and secret key generation ACM Press 914.</a:t>
            </a:r>
          </a:p>
        </p:txBody>
      </p:sp>
      <p:sp>
        <p:nvSpPr>
          <p:cNvPr id="4" name="Footer Placeholder 3">
            <a:extLst>
              <a:ext uri="{FF2B5EF4-FFF2-40B4-BE49-F238E27FC236}">
                <a16:creationId xmlns:a16="http://schemas.microsoft.com/office/drawing/2014/main" id="{A8AB2C53-576E-47E9-A139-5F088ACBD903}"/>
              </a:ext>
            </a:extLst>
          </p:cNvPr>
          <p:cNvSpPr>
            <a:spLocks noGrp="1"/>
          </p:cNvSpPr>
          <p:nvPr>
            <p:ph type="ftr" sz="quarter" idx="5"/>
          </p:nvPr>
        </p:nvSpPr>
        <p:spPr/>
        <p:txBody>
          <a:bodyPr/>
          <a:lstStyle/>
          <a:p>
            <a:r>
              <a:rPr lang="en-US"/>
              <a:t>Computer and Network Security Essentials Editor: Kevin Daimi Associate Editors: Guillermo Francia, Levent Ertaul, Luis H. Encinas, Eman El-Sheikh Published by Springer</a:t>
            </a:r>
          </a:p>
        </p:txBody>
      </p:sp>
    </p:spTree>
    <p:extLst>
      <p:ext uri="{BB962C8B-B14F-4D97-AF65-F5344CB8AC3E}">
        <p14:creationId xmlns:p14="http://schemas.microsoft.com/office/powerpoint/2010/main" val="26462254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2895031-79B4-4957-88A5-07140204A3A8}"/>
              </a:ext>
            </a:extLst>
          </p:cNvPr>
          <p:cNvSpPr>
            <a:spLocks noGrp="1"/>
          </p:cNvSpPr>
          <p:nvPr>
            <p:ph type="body" idx="1"/>
          </p:nvPr>
        </p:nvSpPr>
        <p:spPr>
          <a:xfrm>
            <a:off x="383540" y="609600"/>
            <a:ext cx="8376919" cy="5539978"/>
          </a:xfrm>
        </p:spPr>
        <p:txBody>
          <a:bodyPr/>
          <a:lstStyle/>
          <a:p>
            <a:pPr marL="342900" indent="-342900">
              <a:buFont typeface="+mj-lt"/>
              <a:buAutoNum type="arabicPeriod" startAt="8"/>
            </a:pPr>
            <a:r>
              <a:rPr lang="en-US" sz="1800" dirty="0"/>
              <a:t>Lim D, Lee J, </a:t>
            </a:r>
            <a:r>
              <a:rPr lang="en-US" sz="1800" dirty="0" err="1"/>
              <a:t>Gassend</a:t>
            </a:r>
            <a:r>
              <a:rPr lang="en-US" sz="1800" dirty="0"/>
              <a:t> B, et al (2005) Extracting secret keys from integrated circuits. IEEE Transactions on Very Large Scale Integration (VLSI) Systems 13:12001205.</a:t>
            </a:r>
          </a:p>
          <a:p>
            <a:pPr marL="342900" indent="-342900">
              <a:buFont typeface="+mj-lt"/>
              <a:buAutoNum type="arabicPeriod" startAt="8"/>
            </a:pPr>
            <a:r>
              <a:rPr lang="en-US" sz="1800" dirty="0" err="1"/>
              <a:t>Amsaad</a:t>
            </a:r>
            <a:r>
              <a:rPr lang="en-US" sz="1800" dirty="0"/>
              <a:t> F, Hoque T, </a:t>
            </a:r>
            <a:r>
              <a:rPr lang="en-US" sz="1800" dirty="0" err="1"/>
              <a:t>Niamat</a:t>
            </a:r>
            <a:r>
              <a:rPr lang="en-US" sz="1800" dirty="0"/>
              <a:t> M (2015). Analyzing the performance of a configurable ROPUF design controlled by programmable XOR gates. IEEE 58th International Midwest Symposium on Circuits and Systems (MWSCAS) 1-4.</a:t>
            </a:r>
          </a:p>
          <a:p>
            <a:pPr marL="342900" indent="-342900">
              <a:buFont typeface="+mj-lt"/>
              <a:buAutoNum type="arabicPeriod" startAt="8"/>
            </a:pPr>
            <a:r>
              <a:rPr lang="en-US" sz="1800" dirty="0"/>
              <a:t>Lim D (2004) .Extracting Secret Keys from Integrated Circuits. Masters thesis, MIT.</a:t>
            </a:r>
          </a:p>
          <a:p>
            <a:pPr marL="342900" indent="-342900">
              <a:buFont typeface="+mj-lt"/>
              <a:buAutoNum type="arabicPeriod" startAt="8"/>
            </a:pPr>
            <a:r>
              <a:rPr lang="en-US" sz="1800" dirty="0" err="1"/>
              <a:t>Majzoobi</a:t>
            </a:r>
            <a:r>
              <a:rPr lang="en-US" sz="1800" dirty="0"/>
              <a:t> M, </a:t>
            </a:r>
            <a:r>
              <a:rPr lang="en-US" sz="1800" dirty="0" err="1"/>
              <a:t>Koushanfar</a:t>
            </a:r>
            <a:r>
              <a:rPr lang="en-US" sz="1800" dirty="0"/>
              <a:t> F, </a:t>
            </a:r>
            <a:r>
              <a:rPr lang="en-US" sz="1800" dirty="0" err="1"/>
              <a:t>Potkonjak</a:t>
            </a:r>
            <a:r>
              <a:rPr lang="en-US" sz="1800" dirty="0"/>
              <a:t> M (2009) Techniques for Design and Implementation of Secure Reconfigurable PUFs. ACM Transactions on Reconfigurable Technology and Systems 2:133.</a:t>
            </a:r>
          </a:p>
          <a:p>
            <a:pPr marL="342900" indent="-342900">
              <a:buFont typeface="+mj-lt"/>
              <a:buAutoNum type="arabicPeriod" startAt="8"/>
            </a:pPr>
            <a:r>
              <a:rPr lang="en-US" sz="1800" dirty="0" err="1"/>
              <a:t>Maiti</a:t>
            </a:r>
            <a:r>
              <a:rPr lang="en-US" sz="1800" dirty="0"/>
              <a:t> A, </a:t>
            </a:r>
            <a:r>
              <a:rPr lang="en-US" sz="1800" dirty="0" err="1"/>
              <a:t>Casarona</a:t>
            </a:r>
            <a:r>
              <a:rPr lang="en-US" sz="1800" dirty="0"/>
              <a:t> J, McHale L and </a:t>
            </a:r>
            <a:r>
              <a:rPr lang="en-US" sz="1800" dirty="0" err="1"/>
              <a:t>Schaumont</a:t>
            </a:r>
            <a:r>
              <a:rPr lang="en-US" sz="1800" dirty="0"/>
              <a:t> P (2010). A large scale characterization of RO-PUF. IEEE International Symposium on Hardware-Oriented Security and Trust (HOST) 94-99.</a:t>
            </a:r>
          </a:p>
          <a:p>
            <a:pPr marL="342900" indent="-342900">
              <a:buFont typeface="+mj-lt"/>
              <a:buAutoNum type="arabicPeriod" startAt="8"/>
            </a:pPr>
            <a:r>
              <a:rPr lang="en-US" sz="1800" dirty="0" err="1"/>
              <a:t>Sedcole</a:t>
            </a:r>
            <a:r>
              <a:rPr lang="en-US" sz="1800" dirty="0"/>
              <a:t> P and Cheung P (2006). Within-die delay variability in 90nmFPGAs and beyond, IEEE FPT Proceedings 97-104.</a:t>
            </a:r>
          </a:p>
          <a:p>
            <a:pPr marL="342900" indent="-342900">
              <a:buFont typeface="+mj-lt"/>
              <a:buAutoNum type="arabicPeriod" startAt="8"/>
            </a:pPr>
            <a:r>
              <a:rPr lang="en-US" sz="1800" dirty="0" err="1"/>
              <a:t>Sklavos</a:t>
            </a:r>
            <a:r>
              <a:rPr lang="en-US" sz="1800" dirty="0"/>
              <a:t> S (2013). Securing Communication Devices via Physical Unclonable Functions (PUFs), Information Security Solutions, Springer 13:253-261.</a:t>
            </a:r>
          </a:p>
          <a:p>
            <a:endParaRPr lang="en-US" sz="1800" dirty="0"/>
          </a:p>
        </p:txBody>
      </p:sp>
      <p:sp>
        <p:nvSpPr>
          <p:cNvPr id="4" name="Footer Placeholder 3">
            <a:extLst>
              <a:ext uri="{FF2B5EF4-FFF2-40B4-BE49-F238E27FC236}">
                <a16:creationId xmlns:a16="http://schemas.microsoft.com/office/drawing/2014/main" id="{C06FD004-1574-491D-8C95-8F133280F480}"/>
              </a:ext>
            </a:extLst>
          </p:cNvPr>
          <p:cNvSpPr>
            <a:spLocks noGrp="1"/>
          </p:cNvSpPr>
          <p:nvPr>
            <p:ph type="ftr" sz="quarter" idx="5"/>
          </p:nvPr>
        </p:nvSpPr>
        <p:spPr/>
        <p:txBody>
          <a:bodyPr/>
          <a:lstStyle/>
          <a:p>
            <a:r>
              <a:rPr lang="en-US"/>
              <a:t>Computer and Network Security Essentials Editor: Kevin Daimi Associate Editors: Guillermo Francia, Levent Ertaul, Luis H. Encinas, Eman El-Sheikh Published by Springer</a:t>
            </a:r>
          </a:p>
        </p:txBody>
      </p:sp>
    </p:spTree>
    <p:extLst>
      <p:ext uri="{BB962C8B-B14F-4D97-AF65-F5344CB8AC3E}">
        <p14:creationId xmlns:p14="http://schemas.microsoft.com/office/powerpoint/2010/main" val="341636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8D493F6-BBF6-406D-8901-3DCD266F786D}"/>
              </a:ext>
            </a:extLst>
          </p:cNvPr>
          <p:cNvSpPr>
            <a:spLocks noGrp="1"/>
          </p:cNvSpPr>
          <p:nvPr>
            <p:ph type="body" idx="1"/>
          </p:nvPr>
        </p:nvSpPr>
        <p:spPr>
          <a:xfrm>
            <a:off x="381000" y="257532"/>
            <a:ext cx="8376919" cy="6463308"/>
          </a:xfrm>
        </p:spPr>
        <p:txBody>
          <a:bodyPr/>
          <a:lstStyle/>
          <a:p>
            <a:pPr marL="469901" marR="855980" indent="-457200" algn="l" rtl="0">
              <a:buClr>
                <a:srgbClr val="DF773B"/>
              </a:buClr>
              <a:buFont typeface="Wingdings" charset="2"/>
              <a:buChar char="q"/>
              <a:tabLst>
                <a:tab pos="528320" algn="l"/>
              </a:tabLst>
            </a:pPr>
            <a:r>
              <a:rPr lang="en-US" sz="2800" kern="1200" spc="-10" dirty="0">
                <a:solidFill>
                  <a:srgbClr val="FFFFFF"/>
                </a:solidFill>
              </a:rPr>
              <a:t>The proposed technique is an area-efficient ROPUF design that utilizes the dedicated FPGA logic (dedicated multiplexers, LUTs, fixed routings) to accommodate four multi-stage structures in a single CLB using Programmable XOR gates (PXORs) that control the individual RO frequencies. In addition, a reconfiguration mechanism is appropriately designed to automatically alter the behavior of CRPs and reconfigure the design into new structures with different stages (invertors). Hence, the design can generate updated secret keys and consequently becomes highly unpredictable and secure against modeling attacks.</a:t>
            </a:r>
          </a:p>
        </p:txBody>
      </p:sp>
    </p:spTree>
    <p:extLst>
      <p:ext uri="{BB962C8B-B14F-4D97-AF65-F5344CB8AC3E}">
        <p14:creationId xmlns:p14="http://schemas.microsoft.com/office/powerpoint/2010/main" val="13962960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095CD-4437-4092-A289-A04A0ABCB0EC}"/>
              </a:ext>
            </a:extLst>
          </p:cNvPr>
          <p:cNvSpPr>
            <a:spLocks noGrp="1"/>
          </p:cNvSpPr>
          <p:nvPr>
            <p:ph type="title"/>
          </p:nvPr>
        </p:nvSpPr>
        <p:spPr>
          <a:xfrm>
            <a:off x="270154" y="329181"/>
            <a:ext cx="8603691" cy="553998"/>
          </a:xfrm>
        </p:spPr>
        <p:txBody>
          <a:bodyPr/>
          <a:lstStyle/>
          <a:p>
            <a:pPr algn="ctr"/>
            <a:r>
              <a:rPr lang="en-US" dirty="0">
                <a:solidFill>
                  <a:srgbClr val="FF0000"/>
                </a:solidFill>
              </a:rPr>
              <a:t>Basic and Configurable Silicon PUFs</a:t>
            </a:r>
          </a:p>
        </p:txBody>
      </p:sp>
      <p:sp>
        <p:nvSpPr>
          <p:cNvPr id="3" name="Text Placeholder 2">
            <a:extLst>
              <a:ext uri="{FF2B5EF4-FFF2-40B4-BE49-F238E27FC236}">
                <a16:creationId xmlns:a16="http://schemas.microsoft.com/office/drawing/2014/main" id="{8239EBDF-FA56-4901-8A14-8F970650F931}"/>
              </a:ext>
            </a:extLst>
          </p:cNvPr>
          <p:cNvSpPr>
            <a:spLocks noGrp="1"/>
          </p:cNvSpPr>
          <p:nvPr>
            <p:ph type="body" idx="1"/>
          </p:nvPr>
        </p:nvSpPr>
        <p:spPr>
          <a:xfrm>
            <a:off x="496926" y="4419600"/>
            <a:ext cx="8376919" cy="2154436"/>
          </a:xfrm>
        </p:spPr>
        <p:txBody>
          <a:bodyPr/>
          <a:lstStyle/>
          <a:p>
            <a:pPr marL="457200" indent="-457200">
              <a:buFont typeface="Wingdings" panose="05000000000000000000" pitchFamily="2" charset="2"/>
              <a:buChar char="q"/>
            </a:pPr>
            <a:r>
              <a:rPr lang="en-US" sz="2800" dirty="0"/>
              <a:t>Arbiter PUFs (APUFs) [7] and Ring Oscillators PUFs (ROPUFs) [8] are silicon based PUFs that take into </a:t>
            </a:r>
            <a:r>
              <a:rPr lang="en-US" sz="2800" kern="1200" spc="-10" dirty="0">
                <a:solidFill>
                  <a:srgbClr val="FFFFFF"/>
                </a:solidFill>
              </a:rPr>
              <a:t>consideration</a:t>
            </a:r>
            <a:r>
              <a:rPr lang="en-US" sz="2800" dirty="0"/>
              <a:t> the process variations of Integrated Circuits (ICs) in order to produce random responses.</a:t>
            </a:r>
          </a:p>
        </p:txBody>
      </p:sp>
      <p:pic>
        <p:nvPicPr>
          <p:cNvPr id="7" name="Picture 6">
            <a:extLst>
              <a:ext uri="{FF2B5EF4-FFF2-40B4-BE49-F238E27FC236}">
                <a16:creationId xmlns:a16="http://schemas.microsoft.com/office/drawing/2014/main" id="{B62086CF-14D5-4938-90DB-DB61D4E1F438}"/>
              </a:ext>
            </a:extLst>
          </p:cNvPr>
          <p:cNvPicPr>
            <a:picLocks noChangeAspect="1"/>
          </p:cNvPicPr>
          <p:nvPr/>
        </p:nvPicPr>
        <p:blipFill>
          <a:blip r:embed="rId2"/>
          <a:stretch>
            <a:fillRect/>
          </a:stretch>
        </p:blipFill>
        <p:spPr>
          <a:xfrm>
            <a:off x="1066800" y="1219199"/>
            <a:ext cx="3209925" cy="2695575"/>
          </a:xfrm>
          <a:prstGeom prst="rect">
            <a:avLst/>
          </a:prstGeom>
        </p:spPr>
      </p:pic>
      <p:pic>
        <p:nvPicPr>
          <p:cNvPr id="8" name="Picture 7">
            <a:extLst>
              <a:ext uri="{FF2B5EF4-FFF2-40B4-BE49-F238E27FC236}">
                <a16:creationId xmlns:a16="http://schemas.microsoft.com/office/drawing/2014/main" id="{8DAD9074-299F-48BC-94E5-60981B584C82}"/>
              </a:ext>
            </a:extLst>
          </p:cNvPr>
          <p:cNvPicPr>
            <a:picLocks noChangeAspect="1"/>
          </p:cNvPicPr>
          <p:nvPr/>
        </p:nvPicPr>
        <p:blipFill>
          <a:blip r:embed="rId3"/>
          <a:stretch>
            <a:fillRect/>
          </a:stretch>
        </p:blipFill>
        <p:spPr>
          <a:xfrm>
            <a:off x="4800600" y="1219200"/>
            <a:ext cx="3381375" cy="2695575"/>
          </a:xfrm>
          <a:prstGeom prst="rect">
            <a:avLst/>
          </a:prstGeom>
        </p:spPr>
      </p:pic>
    </p:spTree>
    <p:extLst>
      <p:ext uri="{BB962C8B-B14F-4D97-AF65-F5344CB8AC3E}">
        <p14:creationId xmlns:p14="http://schemas.microsoft.com/office/powerpoint/2010/main" val="2503603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868B61-A325-41F5-B156-10DAC96D9684}"/>
              </a:ext>
            </a:extLst>
          </p:cNvPr>
          <p:cNvSpPr>
            <a:spLocks noGrp="1"/>
          </p:cNvSpPr>
          <p:nvPr>
            <p:ph type="body" idx="1"/>
          </p:nvPr>
        </p:nvSpPr>
        <p:spPr>
          <a:xfrm>
            <a:off x="383540" y="533400"/>
            <a:ext cx="8376919" cy="6001643"/>
          </a:xfrm>
        </p:spPr>
        <p:txBody>
          <a:bodyPr/>
          <a:lstStyle/>
          <a:p>
            <a:pPr marL="457200" indent="-457200">
              <a:buFont typeface="Wingdings" panose="05000000000000000000" pitchFamily="2" charset="2"/>
              <a:buChar char="q"/>
            </a:pPr>
            <a:r>
              <a:rPr lang="en-US" dirty="0"/>
              <a:t>In 2004, Lee et al [8] used a switch box structure to create a race between two delay paths with an arbiter at the end. The basic circuit of APUF is presented in Fig. 1 Two identical delay paths are formed to produce a response bit based on the fastest path. The arbiter is placed at the end of the circuit (D-latch) to decide the winning signal that reaches first.</a:t>
            </a:r>
          </a:p>
          <a:p>
            <a:pPr marL="457200" indent="-457200">
              <a:buFont typeface="Wingdings" panose="05000000000000000000" pitchFamily="2" charset="2"/>
              <a:buChar char="q"/>
            </a:pPr>
            <a:r>
              <a:rPr lang="en-US" dirty="0"/>
              <a:t>Fig. 2 shows the original ROPUF design for extracting unique signatures. These signatures are produced using challenge response mechanism and are difficult to clone or predict [7]. As shown in Fig. 2, ROPUF circuit compares the two frequencies fi and fj, in order to produce 0 or 1 output based on frequency that is higher. The measured process variations should be unique for each RO [7].</a:t>
            </a:r>
          </a:p>
        </p:txBody>
      </p:sp>
    </p:spTree>
    <p:extLst>
      <p:ext uri="{BB962C8B-B14F-4D97-AF65-F5344CB8AC3E}">
        <p14:creationId xmlns:p14="http://schemas.microsoft.com/office/powerpoint/2010/main" val="1042471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5C53E43-B19A-4FD8-97B3-EA46B0A30940}"/>
              </a:ext>
            </a:extLst>
          </p:cNvPr>
          <p:cNvSpPr>
            <a:spLocks noGrp="1"/>
          </p:cNvSpPr>
          <p:nvPr>
            <p:ph type="body" idx="1"/>
          </p:nvPr>
        </p:nvSpPr>
        <p:spPr>
          <a:xfrm>
            <a:off x="383540" y="609600"/>
            <a:ext cx="8376919" cy="6001643"/>
          </a:xfrm>
        </p:spPr>
        <p:txBody>
          <a:bodyPr/>
          <a:lstStyle/>
          <a:p>
            <a:pPr marL="457200" indent="-457200">
              <a:buFont typeface="Wingdings" panose="05000000000000000000" pitchFamily="2" charset="2"/>
              <a:buChar char="q"/>
            </a:pPr>
            <a:r>
              <a:rPr lang="en-US" dirty="0"/>
              <a:t>In 2007, a 1-out-of-k technique was also proposed by </a:t>
            </a:r>
            <a:r>
              <a:rPr lang="en-US" dirty="0" err="1"/>
              <a:t>Devadas</a:t>
            </a:r>
            <a:r>
              <a:rPr lang="en-US" dirty="0"/>
              <a:t> to improve the reliability factor of RO PUFs [7]. This technique was named the redundancy approach which selects 1-RO pair among k-RO pairs that has the maximum frequency difference. The major disadvantage of this technique lies in its area inefficiency since k times more area is wasted when it is implemented on FPGAs.</a:t>
            </a:r>
          </a:p>
          <a:p>
            <a:pPr marL="457200" indent="-457200">
              <a:buFont typeface="Wingdings" panose="05000000000000000000" pitchFamily="2" charset="2"/>
              <a:buChar char="q"/>
            </a:pPr>
            <a:r>
              <a:rPr lang="en-US" dirty="0"/>
              <a:t>In 2009, </a:t>
            </a:r>
            <a:r>
              <a:rPr lang="en-US" dirty="0" err="1"/>
              <a:t>Maiti</a:t>
            </a:r>
            <a:r>
              <a:rPr lang="en-US" dirty="0"/>
              <a:t> [6] introduced the notion of configurable ROPUFs (c-ROPUF) for better reliability. As shown in Fig. 3, he overcame the 1-out-of-k scheme drawback by offering a configurable design which occupies the same amount of area with more number of ROs.</a:t>
            </a:r>
          </a:p>
          <a:p>
            <a:pPr marL="457200" indent="-457200">
              <a:buFont typeface="Wingdings" panose="05000000000000000000" pitchFamily="2" charset="2"/>
              <a:buChar char="q"/>
            </a:pPr>
            <a:r>
              <a:rPr lang="en-US" dirty="0"/>
              <a:t>However, </a:t>
            </a:r>
            <a:r>
              <a:rPr lang="en-US" dirty="0" err="1"/>
              <a:t>Maiti</a:t>
            </a:r>
            <a:r>
              <a:rPr lang="en-US" dirty="0"/>
              <a:t> did not propose his method for stronger secret key production.</a:t>
            </a:r>
          </a:p>
        </p:txBody>
      </p:sp>
    </p:spTree>
    <p:extLst>
      <p:ext uri="{BB962C8B-B14F-4D97-AF65-F5344CB8AC3E}">
        <p14:creationId xmlns:p14="http://schemas.microsoft.com/office/powerpoint/2010/main" val="31980979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52BB517-6DE2-4309-A8B7-117D14499D7D}"/>
              </a:ext>
            </a:extLst>
          </p:cNvPr>
          <p:cNvSpPr>
            <a:spLocks noGrp="1"/>
          </p:cNvSpPr>
          <p:nvPr>
            <p:ph type="body" idx="1"/>
          </p:nvPr>
        </p:nvSpPr>
        <p:spPr>
          <a:xfrm>
            <a:off x="317695" y="4495800"/>
            <a:ext cx="8376919" cy="1600438"/>
          </a:xfrm>
        </p:spPr>
        <p:txBody>
          <a:bodyPr/>
          <a:lstStyle/>
          <a:p>
            <a:pPr marL="457200" indent="-457200">
              <a:buFont typeface="Wingdings" panose="05000000000000000000" pitchFamily="2" charset="2"/>
              <a:buChar char="q"/>
            </a:pPr>
            <a:r>
              <a:rPr lang="en-US" dirty="0"/>
              <a:t>An improved version of the configurable ROPUF by </a:t>
            </a:r>
            <a:r>
              <a:rPr lang="en-US" dirty="0" err="1"/>
              <a:t>Maiti</a:t>
            </a:r>
            <a:r>
              <a:rPr lang="en-US" dirty="0"/>
              <a:t> [5] that can generate stronger response bits while using the same amount of area is proposed by Xin [2], and </a:t>
            </a:r>
            <a:r>
              <a:rPr lang="en-US" dirty="0" err="1"/>
              <a:t>Amsaad</a:t>
            </a:r>
            <a:r>
              <a:rPr lang="en-US" dirty="0"/>
              <a:t> in Fig. 4 [9].</a:t>
            </a:r>
          </a:p>
        </p:txBody>
      </p:sp>
      <p:pic>
        <p:nvPicPr>
          <p:cNvPr id="5" name="Picture 4">
            <a:extLst>
              <a:ext uri="{FF2B5EF4-FFF2-40B4-BE49-F238E27FC236}">
                <a16:creationId xmlns:a16="http://schemas.microsoft.com/office/drawing/2014/main" id="{C4F17CBF-B5D1-48FE-A22C-1D4EA8A001FF}"/>
              </a:ext>
            </a:extLst>
          </p:cNvPr>
          <p:cNvPicPr>
            <a:picLocks noChangeAspect="1"/>
          </p:cNvPicPr>
          <p:nvPr/>
        </p:nvPicPr>
        <p:blipFill>
          <a:blip r:embed="rId2"/>
          <a:stretch>
            <a:fillRect/>
          </a:stretch>
        </p:blipFill>
        <p:spPr>
          <a:xfrm>
            <a:off x="304800" y="701842"/>
            <a:ext cx="4201355" cy="3276600"/>
          </a:xfrm>
          <a:prstGeom prst="rect">
            <a:avLst/>
          </a:prstGeom>
        </p:spPr>
      </p:pic>
      <p:pic>
        <p:nvPicPr>
          <p:cNvPr id="6" name="Picture 5">
            <a:extLst>
              <a:ext uri="{FF2B5EF4-FFF2-40B4-BE49-F238E27FC236}">
                <a16:creationId xmlns:a16="http://schemas.microsoft.com/office/drawing/2014/main" id="{58E6F9F5-7BD5-4E81-BEF9-4A2FB82A5C47}"/>
              </a:ext>
            </a:extLst>
          </p:cNvPr>
          <p:cNvPicPr>
            <a:picLocks noChangeAspect="1"/>
          </p:cNvPicPr>
          <p:nvPr/>
        </p:nvPicPr>
        <p:blipFill>
          <a:blip r:embed="rId3"/>
          <a:stretch>
            <a:fillRect/>
          </a:stretch>
        </p:blipFill>
        <p:spPr>
          <a:xfrm>
            <a:off x="4665712" y="701842"/>
            <a:ext cx="4201355" cy="3276600"/>
          </a:xfrm>
          <a:prstGeom prst="rect">
            <a:avLst/>
          </a:prstGeom>
        </p:spPr>
      </p:pic>
    </p:spTree>
    <p:extLst>
      <p:ext uri="{BB962C8B-B14F-4D97-AF65-F5344CB8AC3E}">
        <p14:creationId xmlns:p14="http://schemas.microsoft.com/office/powerpoint/2010/main" val="792515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A670B-5708-4895-B037-7D79CCD27358}"/>
              </a:ext>
            </a:extLst>
          </p:cNvPr>
          <p:cNvSpPr>
            <a:spLocks noGrp="1"/>
          </p:cNvSpPr>
          <p:nvPr>
            <p:ph type="title"/>
          </p:nvPr>
        </p:nvSpPr>
        <p:spPr>
          <a:xfrm>
            <a:off x="270154" y="329181"/>
            <a:ext cx="8603691" cy="1107996"/>
          </a:xfrm>
        </p:spPr>
        <p:txBody>
          <a:bodyPr/>
          <a:lstStyle/>
          <a:p>
            <a:pPr algn="ctr"/>
            <a:r>
              <a:rPr lang="en-US">
                <a:solidFill>
                  <a:srgbClr val="FF0000"/>
                </a:solidFill>
              </a:rPr>
              <a:t>Implementations of the Proposed Technique on real hardware</a:t>
            </a:r>
            <a:endParaRPr lang="en-US" dirty="0">
              <a:solidFill>
                <a:srgbClr val="FF0000"/>
              </a:solidFill>
            </a:endParaRPr>
          </a:p>
        </p:txBody>
      </p:sp>
      <p:sp>
        <p:nvSpPr>
          <p:cNvPr id="4" name="Footer Placeholder 3">
            <a:extLst>
              <a:ext uri="{FF2B5EF4-FFF2-40B4-BE49-F238E27FC236}">
                <a16:creationId xmlns:a16="http://schemas.microsoft.com/office/drawing/2014/main" id="{0851F2CC-FECF-4EB6-A778-B4AF75CC0A6B}"/>
              </a:ext>
            </a:extLst>
          </p:cNvPr>
          <p:cNvSpPr>
            <a:spLocks noGrp="1"/>
          </p:cNvSpPr>
          <p:nvPr>
            <p:ph type="ftr" sz="quarter" idx="5"/>
          </p:nvPr>
        </p:nvSpPr>
        <p:spPr>
          <a:xfrm>
            <a:off x="3108960" y="6377940"/>
            <a:ext cx="2926080" cy="342900"/>
          </a:xfrm>
        </p:spPr>
        <p:txBody>
          <a:bodyPr/>
          <a:lstStyle/>
          <a:p>
            <a:r>
              <a:rPr lang="en-US"/>
              <a:t>Computer and Network Security Essentials Editor: Kevin Daimi Associate Editors: Guillermo Francia, Levent Ertaul, Luis H. Encinas, Eman El-Sheikh Published by Springer</a:t>
            </a:r>
            <a:endParaRPr lang="en-US" dirty="0"/>
          </a:p>
        </p:txBody>
      </p:sp>
      <p:pic>
        <p:nvPicPr>
          <p:cNvPr id="6" name="Picture 5">
            <a:extLst>
              <a:ext uri="{FF2B5EF4-FFF2-40B4-BE49-F238E27FC236}">
                <a16:creationId xmlns:a16="http://schemas.microsoft.com/office/drawing/2014/main" id="{36F3DAB8-BD17-45AD-BE8E-BC125BE060AD}"/>
              </a:ext>
            </a:extLst>
          </p:cNvPr>
          <p:cNvPicPr>
            <a:picLocks noChangeAspect="1"/>
          </p:cNvPicPr>
          <p:nvPr/>
        </p:nvPicPr>
        <p:blipFill>
          <a:blip r:embed="rId2"/>
          <a:stretch>
            <a:fillRect/>
          </a:stretch>
        </p:blipFill>
        <p:spPr>
          <a:xfrm>
            <a:off x="339947" y="2429756"/>
            <a:ext cx="3810000" cy="2076450"/>
          </a:xfrm>
          <a:prstGeom prst="rect">
            <a:avLst/>
          </a:prstGeom>
        </p:spPr>
      </p:pic>
      <p:pic>
        <p:nvPicPr>
          <p:cNvPr id="7" name="Picture 6">
            <a:extLst>
              <a:ext uri="{FF2B5EF4-FFF2-40B4-BE49-F238E27FC236}">
                <a16:creationId xmlns:a16="http://schemas.microsoft.com/office/drawing/2014/main" id="{D0037054-4EA1-48A2-8030-03C31ACC6A31}"/>
              </a:ext>
            </a:extLst>
          </p:cNvPr>
          <p:cNvPicPr>
            <a:picLocks noChangeAspect="1"/>
          </p:cNvPicPr>
          <p:nvPr/>
        </p:nvPicPr>
        <p:blipFill>
          <a:blip r:embed="rId3"/>
          <a:stretch>
            <a:fillRect/>
          </a:stretch>
        </p:blipFill>
        <p:spPr>
          <a:xfrm>
            <a:off x="4420907" y="1583599"/>
            <a:ext cx="4133850" cy="3398165"/>
          </a:xfrm>
          <a:prstGeom prst="rect">
            <a:avLst/>
          </a:prstGeom>
        </p:spPr>
      </p:pic>
      <p:pic>
        <p:nvPicPr>
          <p:cNvPr id="8" name="Picture 7">
            <a:extLst>
              <a:ext uri="{FF2B5EF4-FFF2-40B4-BE49-F238E27FC236}">
                <a16:creationId xmlns:a16="http://schemas.microsoft.com/office/drawing/2014/main" id="{EE15307C-6AE6-4E6F-8662-C21941D12B17}"/>
              </a:ext>
            </a:extLst>
          </p:cNvPr>
          <p:cNvPicPr>
            <a:picLocks noChangeAspect="1"/>
          </p:cNvPicPr>
          <p:nvPr/>
        </p:nvPicPr>
        <p:blipFill>
          <a:blip r:embed="rId4"/>
          <a:stretch>
            <a:fillRect/>
          </a:stretch>
        </p:blipFill>
        <p:spPr>
          <a:xfrm>
            <a:off x="4101819" y="5128186"/>
            <a:ext cx="4772025" cy="257175"/>
          </a:xfrm>
          <a:prstGeom prst="rect">
            <a:avLst/>
          </a:prstGeom>
        </p:spPr>
      </p:pic>
    </p:spTree>
    <p:extLst>
      <p:ext uri="{BB962C8B-B14F-4D97-AF65-F5344CB8AC3E}">
        <p14:creationId xmlns:p14="http://schemas.microsoft.com/office/powerpoint/2010/main" val="36858016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5CAEB"/>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153</TotalTime>
  <Words>3666</Words>
  <Application>Microsoft Office PowerPoint</Application>
  <PresentationFormat>On-screen Show (4:3)</PresentationFormat>
  <Paragraphs>112</Paragraphs>
  <Slides>34</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Calibri</vt:lpstr>
      <vt:lpstr>Wingdings</vt:lpstr>
      <vt:lpstr>Office Theme</vt:lpstr>
      <vt:lpstr>Chapter 23: A Dynamic Area-Efficient Technique to Enhance ROPUFs Security against Modeling Attacks </vt:lpstr>
      <vt:lpstr>PowerPoint Presentation</vt:lpstr>
      <vt:lpstr>PowerPoint Presentation</vt:lpstr>
      <vt:lpstr>PowerPoint Presentation</vt:lpstr>
      <vt:lpstr>Basic and Configurable Silicon PUFs</vt:lpstr>
      <vt:lpstr>PowerPoint Presentation</vt:lpstr>
      <vt:lpstr>PowerPoint Presentation</vt:lpstr>
      <vt:lpstr>PowerPoint Presentation</vt:lpstr>
      <vt:lpstr>Implementations of the Proposed Technique on real hardware</vt:lpstr>
      <vt:lpstr>PowerPoint Presentation</vt:lpstr>
      <vt:lpstr>PowerPoint Presentation</vt:lpstr>
      <vt:lpstr>PowerPoint Presentation</vt:lpstr>
      <vt:lpstr>PowerPoint Presentation</vt:lpstr>
      <vt:lpstr>PowerPoint Presentation</vt:lpstr>
      <vt:lpstr>Experimental Results</vt:lpstr>
      <vt:lpstr>PowerPoint Presentation</vt:lpstr>
      <vt:lpstr>PowerPoint Presentation</vt:lpstr>
      <vt:lpstr>PowerPoint Presentation</vt:lpstr>
      <vt:lpstr>Loop parameters of ROPUF Model</vt:lpstr>
      <vt:lpstr>PowerPoint Presentation</vt:lpstr>
      <vt:lpstr>PowerPoint Presentation</vt:lpstr>
      <vt:lpstr>Correlation between d-ROPUF structures and their Performances</vt:lpstr>
      <vt:lpstr>PowerPoint Presentation</vt:lpstr>
      <vt:lpstr>PowerPoint Presentation</vt:lpstr>
      <vt:lpstr>Quality Metrics of d-ROPUF structures</vt:lpstr>
      <vt:lpstr>PowerPoint Presentation</vt:lpstr>
      <vt:lpstr>PowerPoint Presentation</vt:lpstr>
      <vt:lpstr>PowerPoint Presentation</vt:lpstr>
      <vt:lpstr>PowerPoint Presentation</vt:lpstr>
      <vt:lpstr>PowerPoint Presentation</vt:lpstr>
      <vt:lpstr>Conclusions</vt:lpstr>
      <vt:lpstr>PowerPoint Presentation</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Analogs and simulations</dc:title>
  <dc:creator>arnauld nicogossian</dc:creator>
  <cp:lastModifiedBy>Pundir,  Nitin Kumar</cp:lastModifiedBy>
  <cp:revision>47</cp:revision>
  <dcterms:created xsi:type="dcterms:W3CDTF">2017-08-17T13:30:46Z</dcterms:created>
  <dcterms:modified xsi:type="dcterms:W3CDTF">2017-10-10T05:17:53Z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2016-07-25T00:00:00Z</vt:filetime>
  </property>
  <property fmtid="{D5CDD505-2E9C-101B-9397-08002B2CF9AE}" pid="3" name="LastSaved">
    <vt:filetime>2017-08-17T00:00:00Z</vt:filetime>
  </property>
</Properties>
</file>