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media/image3.jpg" ContentType="image/jpeg"/>
  <Override PartName="/ppt/media/image4.jpg" ContentType="image/jpeg"/>
  <Override PartName="/ppt/media/image5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37" r:id="rId2"/>
    <p:sldId id="259" r:id="rId3"/>
    <p:sldId id="356" r:id="rId4"/>
    <p:sldId id="379" r:id="rId5"/>
    <p:sldId id="380" r:id="rId6"/>
    <p:sldId id="358" r:id="rId7"/>
    <p:sldId id="355" r:id="rId8"/>
    <p:sldId id="347" r:id="rId9"/>
    <p:sldId id="348" r:id="rId10"/>
    <p:sldId id="349" r:id="rId11"/>
    <p:sldId id="341" r:id="rId12"/>
    <p:sldId id="342" r:id="rId13"/>
    <p:sldId id="350" r:id="rId14"/>
    <p:sldId id="364" r:id="rId15"/>
    <p:sldId id="366" r:id="rId16"/>
    <p:sldId id="377" r:id="rId17"/>
    <p:sldId id="351" r:id="rId18"/>
    <p:sldId id="363" r:id="rId19"/>
    <p:sldId id="378" r:id="rId20"/>
    <p:sldId id="371" r:id="rId21"/>
    <p:sldId id="370" r:id="rId22"/>
    <p:sldId id="352" r:id="rId23"/>
    <p:sldId id="374" r:id="rId24"/>
    <p:sldId id="365" r:id="rId25"/>
    <p:sldId id="353" r:id="rId26"/>
    <p:sldId id="362" r:id="rId27"/>
    <p:sldId id="375" r:id="rId28"/>
    <p:sldId id="376" r:id="rId29"/>
    <p:sldId id="344" r:id="rId30"/>
    <p:sldId id="354" r:id="rId31"/>
    <p:sldId id="372" r:id="rId32"/>
    <p:sldId id="369" r:id="rId33"/>
    <p:sldId id="373" r:id="rId34"/>
    <p:sldId id="346" r:id="rId35"/>
    <p:sldId id="359" r:id="rId36"/>
    <p:sldId id="361" r:id="rId3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311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9/27/2017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9/27/2017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9/27/2017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2215991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24</a:t>
            </a:r>
            <a:r>
              <a:rPr lang="en-US" dirty="0">
                <a:solidFill>
                  <a:srgbClr val="FF0000"/>
                </a:solidFill>
              </a:rPr>
              <a:t>: Physical Unclonable Functions (PUFs) </a:t>
            </a:r>
            <a:r>
              <a:rPr lang="en-US" dirty="0" smtClean="0">
                <a:solidFill>
                  <a:srgbClr val="FF0000"/>
                </a:solidFill>
              </a:rPr>
              <a:t>Design Technologies</a:t>
            </a:r>
            <a:r>
              <a:rPr lang="en-US" dirty="0">
                <a:solidFill>
                  <a:srgbClr val="FF0000"/>
                </a:solidFill>
              </a:rPr>
              <a:t>: Advantages and Trade Offs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6162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20822"/>
            <a:ext cx="8340446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90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Ioannis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Papakonstantinou</a:t>
            </a:r>
            <a:r>
              <a:rPr lang="en-US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and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Nicolas </a:t>
            </a:r>
            <a:r>
              <a:rPr lang="en-US" dirty="0" err="1" smtClean="0">
                <a:solidFill>
                  <a:srgbClr val="FF0000"/>
                </a:solidFill>
              </a:rPr>
              <a:t>Sklavos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Electronic or not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201424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i="1" dirty="0"/>
              <a:t>Non-electronic</a:t>
            </a:r>
            <a:r>
              <a:rPr lang="en-US" dirty="0"/>
              <a:t> PUFs are those whose basic behavior is based on non-electronic technologies. Secondary functions of it can occur by the use of electronic subsystems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i="1" dirty="0"/>
              <a:t>Electronic </a:t>
            </a:r>
            <a:r>
              <a:rPr lang="en-US" dirty="0"/>
              <a:t>PUFs are those which use electronic components for their basic operation. They are easier in processing and to interconnect with other components</a:t>
            </a:r>
          </a:p>
          <a:p>
            <a:r>
              <a:rPr lang="en-US" dirty="0" smtClean="0"/>
              <a:t>Major categories of silicon PUFs :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i="1" dirty="0" smtClean="0"/>
              <a:t>delay-</a:t>
            </a:r>
            <a:r>
              <a:rPr lang="en-US" dirty="0" smtClean="0"/>
              <a:t>based PUFs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i="1" dirty="0"/>
              <a:t>memory-</a:t>
            </a:r>
            <a:r>
              <a:rPr lang="en-US" dirty="0"/>
              <a:t>based </a:t>
            </a:r>
            <a:r>
              <a:rPr lang="en-US" dirty="0" smtClean="0"/>
              <a:t>PUFs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i="1" dirty="0"/>
              <a:t>mixed signal </a:t>
            </a:r>
            <a:r>
              <a:rPr lang="en-US" dirty="0"/>
              <a:t>PUF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Designs </a:t>
            </a:r>
            <a:r>
              <a:rPr lang="en-US" b="1" dirty="0">
                <a:solidFill>
                  <a:srgbClr val="FF0000"/>
                </a:solidFill>
              </a:rPr>
              <a:t>of Silicon PUFs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877985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Delay PUFs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Arbitrary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Ring Oscillator (RO)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Memory PUFs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SRAM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Bistable Ring (BR)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Mix Signal PUFs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MECCA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SHIC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Delay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308872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Delay variations in manufacturing process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Delay differences in silicon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Measurement of the difference to decide the response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Simplicity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Easy designing</a:t>
            </a:r>
          </a:p>
          <a:p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Arbiter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Ring Oscillator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Glitch PUF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Arbiter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Identical </a:t>
            </a:r>
            <a:r>
              <a:rPr lang="en-US" sz="2800" dirty="0" smtClean="0"/>
              <a:t>paths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Propagating transitions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Sets up race condition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Arbiter at the end of the </a:t>
            </a:r>
            <a:r>
              <a:rPr lang="en-US" sz="2800" dirty="0" smtClean="0"/>
              <a:t>paths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Selecting paths as a Challenge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Arbiter output as Response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Feed-forward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XOR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Reconfigurable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Lightweight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Mixing all the above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6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Arbiter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1557019" cy="1292662"/>
          </a:xfrm>
        </p:spPr>
        <p:txBody>
          <a:bodyPr/>
          <a:lstStyle/>
          <a:p>
            <a:r>
              <a:rPr lang="en-US" sz="2800" dirty="0"/>
              <a:t>Example of arbiter PUF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59" y="1109591"/>
            <a:ext cx="6819900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9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Arbiter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861774"/>
          </a:xfrm>
        </p:spPr>
        <p:txBody>
          <a:bodyPr/>
          <a:lstStyle/>
          <a:p>
            <a:r>
              <a:rPr lang="en-US" sz="2800" dirty="0"/>
              <a:t>Inter and intra-chip variation for different PUF structures [5]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466063"/>
              </p:ext>
            </p:extLst>
          </p:nvPr>
        </p:nvGraphicFramePr>
        <p:xfrm>
          <a:off x="384175" y="2543080"/>
          <a:ext cx="8375650" cy="25101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4530"/>
                <a:gridCol w="1409417"/>
                <a:gridCol w="1326569"/>
                <a:gridCol w="1327567"/>
                <a:gridCol w="132756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Designs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Inter-chip Variation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Intra-chip Variation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36195" marB="36195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Max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Min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Max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Avg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Non feed forward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59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13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5.8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Feed forward overlap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66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15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8.7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Feed forward cascade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64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10.7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Feed forward separate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65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26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17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9.9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Reconfigurable Feed forward 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65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25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19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10.3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Mux and demux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57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23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16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7.1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36195" marT="0" marB="3619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05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Arbiter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r>
              <a:rPr lang="en-US" sz="2800" dirty="0" smtClean="0"/>
              <a:t>Pros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Simplicity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Easy implementation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Lots of variations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err="1" smtClean="0"/>
              <a:t>Reconfigurability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Cons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Requirement for identical paths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Sensitive to environmental changes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Not friendly for FPGAs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Prone to reverse engineering and emulation attacks </a:t>
            </a:r>
            <a:r>
              <a:rPr lang="en-US" sz="2800" dirty="0"/>
              <a:t>(at their basic layout</a:t>
            </a:r>
            <a:r>
              <a:rPr lang="en-US" sz="2800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7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Ring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000" dirty="0">
                <a:solidFill>
                  <a:srgbClr val="FF0000"/>
                </a:solidFill>
              </a:rPr>
              <a:t>Oscillator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016210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Multiple oscillating </a:t>
            </a:r>
            <a:r>
              <a:rPr lang="en-US" sz="2800" dirty="0" smtClean="0"/>
              <a:t>circuits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Different </a:t>
            </a:r>
            <a:r>
              <a:rPr lang="en-US" sz="2800" dirty="0" smtClean="0"/>
              <a:t>Frequencies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Frequency counter </a:t>
            </a:r>
            <a:r>
              <a:rPr lang="en-US" sz="2800" dirty="0" smtClean="0"/>
              <a:t>modules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Comparator </a:t>
            </a:r>
            <a:r>
              <a:rPr lang="en-US" sz="2800" dirty="0" smtClean="0"/>
              <a:t>module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Selecting pair of rings as Challenge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Comparison of frequencies between rings to extract the response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0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Ring Oscillator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1" y="1190236"/>
            <a:ext cx="1445260" cy="1292662"/>
          </a:xfrm>
        </p:spPr>
        <p:txBody>
          <a:bodyPr/>
          <a:lstStyle/>
          <a:p>
            <a:r>
              <a:rPr lang="en-US" sz="2800" dirty="0"/>
              <a:t>Basic layout of RO PUF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98509"/>
            <a:ext cx="6931659" cy="457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8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Ring Oscillator</a:t>
            </a:r>
            <a:endParaRPr lang="el-GR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601533"/>
          </a:xfrm>
        </p:spPr>
        <p:txBody>
          <a:bodyPr/>
          <a:lstStyle/>
          <a:p>
            <a:r>
              <a:rPr lang="en-US" dirty="0" smtClean="0"/>
              <a:t>Pros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Low cost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Easy implementation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Easy evaluation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Good reliability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Suitable for ASICs and FPGAs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Lots of variations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Cons</a:t>
            </a:r>
            <a:endParaRPr lang="en-US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Slow responses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Large area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Prone to modeling attacks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Exhibit linearity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Consume more power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926047"/>
            <a:ext cx="822833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Fundamental Terms and Metrics </a:t>
            </a:r>
            <a:endParaRPr lang="en-US" sz="2800" spc="-2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Basic Categories of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PUFs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528320" algn="l"/>
              </a:tabLst>
            </a:pPr>
            <a:r>
              <a:rPr lang="en-US" sz="2800" spc="-10" dirty="0" smtClean="0">
                <a:solidFill>
                  <a:schemeClr val="bg1"/>
                </a:solidFill>
                <a:latin typeface="Arial"/>
                <a:cs typeface="Arial"/>
              </a:rPr>
              <a:t>Intrinsic and Non-intrinsic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528320" algn="l"/>
              </a:tabLst>
            </a:pPr>
            <a:r>
              <a:rPr lang="en-US" sz="2800" spc="-10" dirty="0" smtClean="0">
                <a:solidFill>
                  <a:schemeClr val="bg1"/>
                </a:solidFill>
                <a:latin typeface="Arial"/>
                <a:cs typeface="Arial"/>
              </a:rPr>
              <a:t>Electronic and Non-electronic</a:t>
            </a:r>
            <a:endParaRPr lang="en-US" sz="2800" spc="-10" dirty="0">
              <a:solidFill>
                <a:schemeClr val="bg1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Designs of Silicon 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PUFs</a:t>
            </a:r>
          </a:p>
          <a:p>
            <a:pPr marL="469901" marR="855980" indent="-45720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528320" algn="l"/>
              </a:tabLst>
            </a:pPr>
            <a:r>
              <a:rPr lang="en-US" sz="2800" i="1" dirty="0">
                <a:solidFill>
                  <a:schemeClr val="bg1"/>
                </a:solidFill>
              </a:rPr>
              <a:t>delay-</a:t>
            </a:r>
            <a:r>
              <a:rPr lang="en-US" sz="2800" dirty="0">
                <a:solidFill>
                  <a:schemeClr val="bg1"/>
                </a:solidFill>
              </a:rPr>
              <a:t>based PUFs</a:t>
            </a:r>
          </a:p>
          <a:p>
            <a:pPr marL="469901" marR="855980" indent="-45720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528320" algn="l"/>
              </a:tabLst>
            </a:pPr>
            <a:r>
              <a:rPr lang="en-US" sz="2800" i="1" dirty="0">
                <a:solidFill>
                  <a:schemeClr val="bg1"/>
                </a:solidFill>
              </a:rPr>
              <a:t>memory-</a:t>
            </a:r>
            <a:r>
              <a:rPr lang="en-US" sz="2800" dirty="0">
                <a:solidFill>
                  <a:schemeClr val="bg1"/>
                </a:solidFill>
              </a:rPr>
              <a:t>based PUFs</a:t>
            </a:r>
          </a:p>
          <a:p>
            <a:pPr marL="469901" marR="855980" indent="-45720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528320" algn="l"/>
              </a:tabLst>
            </a:pPr>
            <a:r>
              <a:rPr lang="en-US" sz="2800" i="1" dirty="0">
                <a:solidFill>
                  <a:schemeClr val="bg1"/>
                </a:solidFill>
              </a:rPr>
              <a:t>mixed signal </a:t>
            </a:r>
            <a:r>
              <a:rPr lang="en-US" sz="2800" dirty="0" smtClean="0">
                <a:solidFill>
                  <a:schemeClr val="bg1"/>
                </a:solidFill>
              </a:rPr>
              <a:t>PUF</a:t>
            </a: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1" marR="855980">
              <a:lnSpc>
                <a:spcPct val="100000"/>
              </a:lnSpc>
              <a:buClr>
                <a:srgbClr val="DF773B"/>
              </a:buClr>
              <a:tabLst>
                <a:tab pos="528320" algn="l"/>
              </a:tabLst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  <a:latin typeface="Arial"/>
                <a:cs typeface="Arial"/>
              </a:rPr>
              <a:t>MAIN SECTIONS </a:t>
            </a: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OF PRESENTATION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609203" y="6627736"/>
            <a:ext cx="55244" cy="85725"/>
          </a:xfrm>
          <a:custGeom>
            <a:avLst/>
            <a:gdLst/>
            <a:ahLst/>
            <a:cxnLst/>
            <a:rect l="l" t="t" r="r" b="b"/>
            <a:pathLst>
              <a:path w="55245" h="85725">
                <a:moveTo>
                  <a:pt x="47244" y="66713"/>
                </a:moveTo>
                <a:lnTo>
                  <a:pt x="30352" y="66713"/>
                </a:lnTo>
                <a:lnTo>
                  <a:pt x="30352" y="85483"/>
                </a:lnTo>
                <a:lnTo>
                  <a:pt x="47244" y="85483"/>
                </a:lnTo>
                <a:lnTo>
                  <a:pt x="47244" y="66713"/>
                </a:lnTo>
                <a:close/>
              </a:path>
              <a:path w="55245" h="85725">
                <a:moveTo>
                  <a:pt x="47244" y="0"/>
                </a:moveTo>
                <a:lnTo>
                  <a:pt x="39750" y="0"/>
                </a:lnTo>
                <a:lnTo>
                  <a:pt x="0" y="53924"/>
                </a:lnTo>
                <a:lnTo>
                  <a:pt x="0" y="66713"/>
                </a:lnTo>
                <a:lnTo>
                  <a:pt x="54991" y="66713"/>
                </a:lnTo>
                <a:lnTo>
                  <a:pt x="54991" y="53924"/>
                </a:lnTo>
                <a:lnTo>
                  <a:pt x="5969" y="53924"/>
                </a:lnTo>
                <a:lnTo>
                  <a:pt x="30352" y="20878"/>
                </a:lnTo>
                <a:lnTo>
                  <a:pt x="47244" y="20878"/>
                </a:lnTo>
                <a:lnTo>
                  <a:pt x="47244" y="0"/>
                </a:lnTo>
                <a:close/>
              </a:path>
              <a:path w="55245" h="85725">
                <a:moveTo>
                  <a:pt x="47244" y="20878"/>
                </a:moveTo>
                <a:lnTo>
                  <a:pt x="30352" y="20878"/>
                </a:lnTo>
                <a:lnTo>
                  <a:pt x="30352" y="53924"/>
                </a:lnTo>
                <a:lnTo>
                  <a:pt x="47244" y="53924"/>
                </a:lnTo>
                <a:lnTo>
                  <a:pt x="47244" y="208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Glitch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447098"/>
          </a:xfrm>
        </p:spPr>
        <p:txBody>
          <a:bodyPr/>
          <a:lstStyle/>
          <a:p>
            <a:endParaRPr lang="en-US" sz="2800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Composed </a:t>
            </a:r>
            <a:r>
              <a:rPr lang="en-US" sz="2800" dirty="0"/>
              <a:t>of combinatorial logic circuits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Transitional effects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Value changes </a:t>
            </a:r>
            <a:r>
              <a:rPr lang="en-US" sz="2800" dirty="0"/>
              <a:t>before output reach its steady value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Random influenced output used as Response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Memory</a:t>
            </a:r>
            <a:endParaRPr lang="el-GR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016210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Memory cells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Use existing memory of the device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Response from stored value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Unspecified value at start-up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SRAM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Bistable Ring PUF (BR-PUF)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SRAM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447098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Use of SRAM memory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Memory cells from cross-coupled invertors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Different Static Noise Margin (SNR) for each memory cell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SNM determines the logical value of each cell at start-up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Repetitive behavior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SRAM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308872"/>
          </a:xfrm>
        </p:spPr>
        <p:txBody>
          <a:bodyPr/>
          <a:lstStyle/>
          <a:p>
            <a:r>
              <a:rPr lang="en-US" sz="2800" dirty="0" smtClean="0"/>
              <a:t>Pros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Use of already existing memory of the device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No area overhead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Easy implementation to the majority of digital devices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Suitable for FPGAs</a:t>
            </a:r>
          </a:p>
          <a:p>
            <a:endParaRPr lang="en-US" sz="2800" dirty="0"/>
          </a:p>
          <a:p>
            <a:r>
              <a:rPr lang="en-US" sz="2800" dirty="0" smtClean="0"/>
              <a:t>Cons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Not very stable under environmental </a:t>
            </a:r>
            <a:r>
              <a:rPr lang="en-US" sz="2800" dirty="0" err="1" smtClean="0"/>
              <a:t>varietions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SRAM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861774"/>
          </a:xfrm>
        </p:spPr>
        <p:txBody>
          <a:bodyPr/>
          <a:lstStyle/>
          <a:p>
            <a:r>
              <a:rPr lang="en-US" sz="2800" dirty="0"/>
              <a:t>Inter and intra-chip variation for different SRAM PUFs [12]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068058"/>
              </p:ext>
            </p:extLst>
          </p:nvPr>
        </p:nvGraphicFramePr>
        <p:xfrm>
          <a:off x="420013" y="2052010"/>
          <a:ext cx="8340446" cy="3848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3032"/>
                <a:gridCol w="1422843"/>
                <a:gridCol w="670580"/>
                <a:gridCol w="809254"/>
                <a:gridCol w="809254"/>
                <a:gridCol w="694323"/>
                <a:gridCol w="670580"/>
                <a:gridCol w="670580"/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SRAM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Technology (nm)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Intra-chip var(%)</a:t>
                      </a:r>
                      <a:endParaRPr lang="el-GR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Inter-chip var(%)</a:t>
                      </a:r>
                      <a:endParaRPr lang="el-GR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 ºC avg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±60 ºC worst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normal vdd avg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90%-110% </a:t>
                      </a:r>
                      <a:r>
                        <a:rPr lang="en-US" sz="1600" dirty="0" err="1">
                          <a:effectLst/>
                        </a:rPr>
                        <a:t>vdd</a:t>
                      </a:r>
                      <a:r>
                        <a:rPr lang="en-US" sz="1600" dirty="0">
                          <a:effectLst/>
                        </a:rPr>
                        <a:t> worst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 ºC avg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±60 ºC worst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Cypress CY7C15632KV18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49.7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48.6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Virage</a:t>
                      </a:r>
                      <a:r>
                        <a:rPr lang="en-US" sz="1600" dirty="0">
                          <a:effectLst/>
                        </a:rPr>
                        <a:t> HP ASAP SP ULP 32-bit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19.6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49.3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46.8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Virage</a:t>
                      </a:r>
                      <a:r>
                        <a:rPr lang="en-US" sz="1600" dirty="0">
                          <a:effectLst/>
                        </a:rPr>
                        <a:t> HP ASAP SP ULP 64-bit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17.6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6.3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48.0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Faraday SHGD130-1760X8X1BM1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130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13.7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4.6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5.4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53.5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65.2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Virage asdsrsnfs1p1750x8cm16sw0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20.5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6.4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50.1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48.7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Cypress CY7C1041CV33-20ZSX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3.5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3.9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50.1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48.1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IDT 71V416S15PHI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180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9.3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1.7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40.5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40.4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27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Bistable Ring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877985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Chen et al. [1</a:t>
            </a:r>
            <a:r>
              <a:rPr lang="en-US" sz="2800" dirty="0" smtClean="0"/>
              <a:t>]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Combination of memory and delay based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Rings instead of memory cells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Even number of inverters at each ring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Two possible states for each ring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Different time to stabilize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Observation of the ring until stabilization …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… or setting a common upper evaluation time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Bistable ring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2354897" cy="3447098"/>
          </a:xfrm>
        </p:spPr>
        <p:txBody>
          <a:bodyPr/>
          <a:lstStyle/>
          <a:p>
            <a:r>
              <a:rPr lang="en-US" sz="2800" dirty="0"/>
              <a:t>Basic idea </a:t>
            </a:r>
            <a:r>
              <a:rPr lang="en-US" sz="2800" dirty="0" smtClean="0"/>
              <a:t>of </a:t>
            </a:r>
            <a:r>
              <a:rPr lang="en-US" sz="2800" dirty="0" err="1" smtClean="0"/>
              <a:t>bistable</a:t>
            </a:r>
            <a:r>
              <a:rPr lang="en-US" sz="2800" dirty="0" smtClean="0"/>
              <a:t> rings.</a:t>
            </a:r>
          </a:p>
          <a:p>
            <a:endParaRPr lang="en-US" sz="2800" dirty="0"/>
          </a:p>
          <a:p>
            <a:r>
              <a:rPr lang="en-US" sz="2800" dirty="0" smtClean="0"/>
              <a:t>Possible states for a six inverter ring: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010101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101010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37" y="1190236"/>
            <a:ext cx="5617468" cy="482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7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Bistable ring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861774"/>
          </a:xfrm>
        </p:spPr>
        <p:txBody>
          <a:bodyPr/>
          <a:lstStyle/>
          <a:p>
            <a:r>
              <a:rPr lang="en-US" sz="2800" dirty="0"/>
              <a:t>Max and </a:t>
            </a:r>
            <a:r>
              <a:rPr lang="en-US" sz="2800" dirty="0" smtClean="0"/>
              <a:t>average settling </a:t>
            </a:r>
            <a:r>
              <a:rPr lang="en-US" sz="2800" dirty="0"/>
              <a:t>time various stages of</a:t>
            </a:r>
          </a:p>
          <a:p>
            <a:r>
              <a:rPr lang="en-US" sz="2800" dirty="0"/>
              <a:t>rings [16]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476755"/>
              </p:ext>
            </p:extLst>
          </p:nvPr>
        </p:nvGraphicFramePr>
        <p:xfrm>
          <a:off x="1447800" y="2971800"/>
          <a:ext cx="6291264" cy="2087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2437"/>
                <a:gridCol w="1573195"/>
                <a:gridCol w="1573195"/>
                <a:gridCol w="1572437"/>
              </a:tblGrid>
              <a:tr h="4098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Stages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128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838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Max Settling Time (</a:t>
                      </a:r>
                      <a:r>
                        <a:rPr lang="el-GR" sz="1600" dirty="0">
                          <a:effectLst/>
                        </a:rPr>
                        <a:t>μ</a:t>
                      </a:r>
                      <a:r>
                        <a:rPr lang="en-US" sz="1600" dirty="0">
                          <a:effectLst/>
                        </a:rPr>
                        <a:t>s)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8.44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22.25</a:t>
                      </a:r>
                      <a:endParaRPr lang="el-GR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37.20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  <a:tr h="838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Average Settling Time (</a:t>
                      </a:r>
                      <a:r>
                        <a:rPr lang="el-GR" sz="1600" dirty="0">
                          <a:effectLst/>
                        </a:rPr>
                        <a:t>μ</a:t>
                      </a:r>
                      <a:r>
                        <a:rPr lang="en-US" sz="1600" dirty="0">
                          <a:effectLst/>
                        </a:rPr>
                        <a:t>s)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5.26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10.78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23.09</a:t>
                      </a:r>
                      <a:endParaRPr lang="el-GR" sz="16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15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Bistable ring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39759"/>
          </a:xfrm>
        </p:spPr>
        <p:txBody>
          <a:bodyPr/>
          <a:lstStyle/>
          <a:p>
            <a:r>
              <a:rPr lang="en-US" sz="2800" dirty="0" smtClean="0"/>
              <a:t>Pros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Easy implementation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Reduced complexity (common evaluation time)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Suitable for FPGAs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Does not require symmetry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Exponential CRPs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Cons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Large area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Trade-off between reliability and uniqueness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Mix Signal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447098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Analog and digital components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Analog behavior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Analog-to-digital conversion (</a:t>
            </a:r>
            <a:r>
              <a:rPr lang="en-US" sz="2800" dirty="0"/>
              <a:t>wherever needed</a:t>
            </a:r>
            <a:r>
              <a:rPr lang="en-US" sz="2800" dirty="0" smtClean="0"/>
              <a:t>)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expensive manufacture 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Trivial implementation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MECCA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dirty="0" smtClean="0"/>
              <a:t>SHIC PUF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Physical Unclonable Function</a:t>
            </a:r>
            <a:endParaRPr lang="el-GR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308872"/>
          </a:xfrm>
        </p:spPr>
        <p:txBody>
          <a:bodyPr/>
          <a:lstStyle/>
          <a:p>
            <a:r>
              <a:rPr lang="en-US" sz="2800" smtClean="0"/>
              <a:t>What this </a:t>
            </a:r>
            <a:r>
              <a:rPr lang="en-US" sz="2800" dirty="0" smtClean="0"/>
              <a:t>is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hardware </a:t>
            </a:r>
            <a:r>
              <a:rPr lang="en-US" sz="2800" dirty="0" smtClean="0"/>
              <a:t>security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specific </a:t>
            </a:r>
            <a:r>
              <a:rPr lang="en-US" sz="2800" dirty="0"/>
              <a:t>architectures </a:t>
            </a:r>
            <a:r>
              <a:rPr lang="en-US" sz="2800" dirty="0" smtClean="0"/>
              <a:t>that behave </a:t>
            </a:r>
            <a:r>
              <a:rPr lang="en-US" sz="2800" dirty="0"/>
              <a:t>differently each </a:t>
            </a:r>
            <a:r>
              <a:rPr lang="en-US" sz="2800" dirty="0" smtClean="0"/>
              <a:t>time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Inherit their </a:t>
            </a:r>
            <a:r>
              <a:rPr lang="en-US" sz="2800" dirty="0"/>
              <a:t>unique </a:t>
            </a:r>
            <a:r>
              <a:rPr lang="en-US" sz="2800" dirty="0" smtClean="0"/>
              <a:t>characteristics </a:t>
            </a:r>
            <a:r>
              <a:rPr lang="en-US" sz="2800" dirty="0"/>
              <a:t>during their </a:t>
            </a:r>
            <a:r>
              <a:rPr lang="en-US" sz="2800" dirty="0" smtClean="0"/>
              <a:t>manufacture process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key factor </a:t>
            </a:r>
            <a:r>
              <a:rPr lang="en-US" sz="2800" dirty="0" smtClean="0"/>
              <a:t>: uncontrolled parameters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unique </a:t>
            </a:r>
            <a:r>
              <a:rPr lang="en-US" sz="2800" dirty="0"/>
              <a:t>and </a:t>
            </a:r>
            <a:r>
              <a:rPr lang="en-US" sz="2800" dirty="0" smtClean="0"/>
              <a:t>unclonable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PUFs can be considered as the </a:t>
            </a:r>
            <a:r>
              <a:rPr lang="en-US" sz="2800" dirty="0" smtClean="0"/>
              <a:t>equivalent </a:t>
            </a:r>
            <a:r>
              <a:rPr lang="en-US" sz="2800" dirty="0"/>
              <a:t>of fingerprint ID for (electronic) </a:t>
            </a:r>
            <a:r>
              <a:rPr lang="en-US" sz="2800" dirty="0" smtClean="0"/>
              <a:t>devices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MECCA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016210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MECCA – Memory Cell Chip Authentication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Krishna </a:t>
            </a:r>
            <a:r>
              <a:rPr lang="en-US" sz="2800" dirty="0"/>
              <a:t>et al. [4]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SRAM array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Failure mechanism (write failure)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Different failure limit for each memory cell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Changing signal duration to induce failures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3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MECCA</a:t>
            </a:r>
            <a:endParaRPr lang="el-GR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r>
              <a:rPr lang="en-US" sz="2800" dirty="0"/>
              <a:t>Pros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Excellent </a:t>
            </a:r>
            <a:r>
              <a:rPr lang="en-US" sz="2800" dirty="0" smtClean="0"/>
              <a:t>uniqueness (avg. inter-chip var. 49%)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Excellent </a:t>
            </a:r>
            <a:r>
              <a:rPr lang="en-US" sz="2800" dirty="0" smtClean="0"/>
              <a:t>reproducibility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/>
              <a:t>avg. </a:t>
            </a:r>
            <a:r>
              <a:rPr lang="en-US" sz="2800" dirty="0" smtClean="0"/>
              <a:t>intra-chip </a:t>
            </a:r>
            <a:r>
              <a:rPr lang="en-US" sz="2800" dirty="0"/>
              <a:t>var. </a:t>
            </a:r>
            <a:r>
              <a:rPr lang="en-US" sz="2800" dirty="0" smtClean="0"/>
              <a:t>0,85%)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Little area overhead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Memory-based 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Resistant to modeling attacks (due to analog nature)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  <a:p>
            <a:r>
              <a:rPr lang="en-US" sz="2800" dirty="0" smtClean="0"/>
              <a:t>Cons</a:t>
            </a:r>
            <a:endParaRPr lang="el-GR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Complex design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Includes analog modules</a:t>
            </a: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SHIC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SHIC – Super High Information Content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err="1"/>
              <a:t>Rührmair</a:t>
            </a:r>
            <a:r>
              <a:rPr lang="en-US" sz="2800" dirty="0"/>
              <a:t> et al. [9]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Special fabricated diodes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Each diode independent from others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High density of information – Large amount of information stored in standard area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Limited read-out speed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Very big number of extracted CPRs to compromise security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Huge amount of time to </a:t>
            </a:r>
            <a:r>
              <a:rPr lang="en-US" sz="2800" dirty="0"/>
              <a:t>achieve a good ratio of </a:t>
            </a:r>
            <a:r>
              <a:rPr lang="en-US" sz="2800" dirty="0" smtClean="0"/>
              <a:t>read-out </a:t>
            </a:r>
            <a:r>
              <a:rPr lang="en-US" sz="2800" dirty="0"/>
              <a:t>bits </a:t>
            </a:r>
            <a:r>
              <a:rPr lang="en-US" sz="2800" dirty="0" smtClean="0"/>
              <a:t>/ overall </a:t>
            </a:r>
            <a:r>
              <a:rPr lang="en-US" sz="2800" dirty="0"/>
              <a:t>stored bits</a:t>
            </a: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5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SHIC</a:t>
            </a:r>
            <a:endParaRPr lang="el-GR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r>
              <a:rPr lang="en-US" sz="2800" dirty="0"/>
              <a:t>P</a:t>
            </a:r>
            <a:r>
              <a:rPr lang="en-US" sz="2800" dirty="0" smtClean="0"/>
              <a:t>ros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Suitable for many security applications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Cheap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Require very small area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Good temperature stability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Resistant to machine learning attacks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Secure even if an adversary gain access for limited time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r>
              <a:rPr lang="en-US" sz="2800" dirty="0" smtClean="0"/>
              <a:t>Cons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Specialized fabrication method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1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References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431983"/>
          </a:xfrm>
        </p:spPr>
        <p:txBody>
          <a:bodyPr/>
          <a:lstStyle/>
          <a:p>
            <a:r>
              <a:rPr lang="en-US" sz="1600" dirty="0"/>
              <a:t>1. Chen, Q., </a:t>
            </a:r>
            <a:r>
              <a:rPr lang="en-US" sz="1600" dirty="0" err="1"/>
              <a:t>Csaba</a:t>
            </a:r>
            <a:r>
              <a:rPr lang="en-US" sz="1600" dirty="0"/>
              <a:t>, G., </a:t>
            </a:r>
            <a:r>
              <a:rPr lang="en-US" sz="1600" dirty="0" err="1"/>
              <a:t>Lugli</a:t>
            </a:r>
            <a:r>
              <a:rPr lang="en-US" sz="1600" dirty="0"/>
              <a:t>, P., </a:t>
            </a:r>
            <a:r>
              <a:rPr lang="en-US" sz="1600" dirty="0" err="1"/>
              <a:t>Schlichtmann</a:t>
            </a:r>
            <a:r>
              <a:rPr lang="en-US" sz="1600" dirty="0"/>
              <a:t>, U., &amp; </a:t>
            </a:r>
            <a:r>
              <a:rPr lang="en-US" sz="1600" dirty="0" err="1"/>
              <a:t>Ruhrmair</a:t>
            </a:r>
            <a:r>
              <a:rPr lang="en-US" sz="1600" dirty="0"/>
              <a:t>, U. (2011). The </a:t>
            </a:r>
            <a:r>
              <a:rPr lang="en-US" sz="1600" dirty="0" err="1"/>
              <a:t>bistable</a:t>
            </a:r>
            <a:r>
              <a:rPr lang="en-US" sz="1600" dirty="0"/>
              <a:t> </a:t>
            </a:r>
            <a:r>
              <a:rPr lang="en-US" sz="1600" dirty="0" smtClean="0"/>
              <a:t>ring</a:t>
            </a:r>
            <a:endParaRPr lang="en-US" sz="1600" dirty="0"/>
          </a:p>
          <a:p>
            <a:r>
              <a:rPr lang="en-US" sz="1600" dirty="0"/>
              <a:t>PUF: A new architecture for strong physical unclonable functions. In IEEE international </a:t>
            </a:r>
            <a:r>
              <a:rPr lang="en-US" sz="1600" dirty="0" smtClean="0"/>
              <a:t>symposium </a:t>
            </a:r>
            <a:r>
              <a:rPr lang="en-US" sz="1600" dirty="0"/>
              <a:t>on hardware-oriented security and trust—HOST 2011 (pp. 134–141). New York: </a:t>
            </a:r>
            <a:r>
              <a:rPr lang="en-US" sz="1600" dirty="0" smtClean="0"/>
              <a:t>IEEE.</a:t>
            </a:r>
            <a:endParaRPr lang="en-US" sz="1600" dirty="0"/>
          </a:p>
          <a:p>
            <a:r>
              <a:rPr lang="en-US" sz="1600" dirty="0"/>
              <a:t>2. </a:t>
            </a:r>
            <a:r>
              <a:rPr lang="en-US" sz="1600" dirty="0" err="1"/>
              <a:t>Gassend</a:t>
            </a:r>
            <a:r>
              <a:rPr lang="en-US" sz="1600" dirty="0"/>
              <a:t>, B., Clarke, D., van </a:t>
            </a:r>
            <a:r>
              <a:rPr lang="en-US" sz="1600" dirty="0" err="1"/>
              <a:t>Dijk</a:t>
            </a:r>
            <a:r>
              <a:rPr lang="en-US" sz="1600" dirty="0"/>
              <a:t>, M., &amp; </a:t>
            </a:r>
            <a:r>
              <a:rPr lang="en-US" sz="1600" dirty="0" err="1"/>
              <a:t>Devadas</a:t>
            </a:r>
            <a:r>
              <a:rPr lang="en-US" sz="1600" dirty="0"/>
              <a:t>, S. (2002). Silicon physical random </a:t>
            </a:r>
            <a:r>
              <a:rPr lang="en-US" sz="1600" dirty="0" smtClean="0"/>
              <a:t>functions</a:t>
            </a:r>
            <a:r>
              <a:rPr lang="en-US" sz="1600" dirty="0"/>
              <a:t>. In Proceedings of the computer and communications security conference. </a:t>
            </a:r>
            <a:endParaRPr lang="en-US" sz="1600" dirty="0" smtClean="0"/>
          </a:p>
          <a:p>
            <a:r>
              <a:rPr lang="en-US" sz="1600" dirty="0" smtClean="0"/>
              <a:t>3. Guajardo, J., Kumar, S. S., </a:t>
            </a:r>
            <a:r>
              <a:rPr lang="en-US" sz="1600" dirty="0" err="1" smtClean="0"/>
              <a:t>Schrijen</a:t>
            </a:r>
            <a:r>
              <a:rPr lang="en-US" sz="1600" dirty="0" smtClean="0"/>
              <a:t>, G. J., &amp; </a:t>
            </a:r>
            <a:r>
              <a:rPr lang="en-US" sz="1600" dirty="0" err="1" smtClean="0"/>
              <a:t>Tuyls</a:t>
            </a:r>
            <a:r>
              <a:rPr lang="en-US" sz="1600" dirty="0" smtClean="0"/>
              <a:t>, P. (2007). FPGA intrinsic PUFs and their use </a:t>
            </a:r>
            <a:r>
              <a:rPr lang="en-US" sz="1600" dirty="0"/>
              <a:t>for IP protection. In Lecture notes in computer science (LNCS), Workshop on cryptographic </a:t>
            </a:r>
            <a:r>
              <a:rPr lang="en-US" sz="1600" dirty="0" smtClean="0"/>
              <a:t>hardware </a:t>
            </a:r>
            <a:r>
              <a:rPr lang="en-US" sz="1600" dirty="0"/>
              <a:t>and embedded systems—CHES 2007 (Vol. 4727, pp. 63–80). Berlin: Springer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4. Krishna, A., </a:t>
            </a:r>
            <a:r>
              <a:rPr lang="en-US" sz="1600" dirty="0" err="1"/>
              <a:t>Narasimhan</a:t>
            </a:r>
            <a:r>
              <a:rPr lang="en-US" sz="1600" dirty="0"/>
              <a:t>, S., Wang, X., &amp; </a:t>
            </a:r>
            <a:r>
              <a:rPr lang="en-US" sz="1600" dirty="0" err="1"/>
              <a:t>Bhunia</a:t>
            </a:r>
            <a:r>
              <a:rPr lang="en-US" sz="1600" dirty="0"/>
              <a:t>, S. (2011). MECCA: a robust low overhead </a:t>
            </a:r>
            <a:r>
              <a:rPr lang="en-US" sz="1600" dirty="0" smtClean="0"/>
              <a:t>PUF </a:t>
            </a:r>
            <a:r>
              <a:rPr lang="en-US" sz="1600" dirty="0"/>
              <a:t>using embedded memory array. In Lecture notes in computer science (LNCS), Workshop </a:t>
            </a:r>
            <a:r>
              <a:rPr lang="en-US" sz="1600" dirty="0" smtClean="0"/>
              <a:t>on </a:t>
            </a:r>
            <a:r>
              <a:rPr lang="en-US" sz="1600" dirty="0"/>
              <a:t>cryptographic hardware and embedded systems—CHES 2011 (Vol. 6917, pp. 407–420). </a:t>
            </a:r>
            <a:r>
              <a:rPr lang="en-US" sz="1600" dirty="0" smtClean="0"/>
              <a:t>Berlin</a:t>
            </a:r>
            <a:r>
              <a:rPr lang="en-US" sz="1600" dirty="0"/>
              <a:t>: Springer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5. Lao, Y., &amp; </a:t>
            </a:r>
            <a:r>
              <a:rPr lang="en-US" sz="1600" dirty="0" err="1"/>
              <a:t>Parhi</a:t>
            </a:r>
            <a:r>
              <a:rPr lang="en-US" sz="1600" dirty="0"/>
              <a:t>, K. (2011). Reconfigurable architectures for silicon physical </a:t>
            </a:r>
            <a:r>
              <a:rPr lang="en-US" sz="1600" dirty="0" smtClean="0"/>
              <a:t>unclonable</a:t>
            </a:r>
            <a:endParaRPr lang="en-US" sz="1600" dirty="0"/>
          </a:p>
          <a:p>
            <a:r>
              <a:rPr lang="en-US" sz="1600" dirty="0"/>
              <a:t>functions. In IEEE international conference on electro/information technology—EIT 2011 (pp. </a:t>
            </a:r>
          </a:p>
          <a:p>
            <a:r>
              <a:rPr lang="en-US" sz="1600" dirty="0"/>
              <a:t>1–7). New York: IEEE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6. </a:t>
            </a:r>
            <a:r>
              <a:rPr lang="en-US" sz="1600" dirty="0" err="1"/>
              <a:t>Maes</a:t>
            </a:r>
            <a:r>
              <a:rPr lang="en-US" sz="1600" dirty="0"/>
              <a:t>, R. (2013). Physically unclonable functions. New York: Springer.</a:t>
            </a:r>
            <a:endParaRPr lang="el-GR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5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References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431983"/>
          </a:xfrm>
        </p:spPr>
        <p:txBody>
          <a:bodyPr/>
          <a:lstStyle/>
          <a:p>
            <a:r>
              <a:rPr lang="en-US" sz="1600" dirty="0"/>
              <a:t>7. </a:t>
            </a:r>
            <a:r>
              <a:rPr lang="en-US" sz="1600" dirty="0" err="1"/>
              <a:t>Majzoobi</a:t>
            </a:r>
            <a:r>
              <a:rPr lang="en-US" sz="1600" dirty="0"/>
              <a:t>, M., </a:t>
            </a:r>
            <a:r>
              <a:rPr lang="en-US" sz="1600" dirty="0" err="1"/>
              <a:t>Koushanfar</a:t>
            </a:r>
            <a:r>
              <a:rPr lang="en-US" sz="1600" dirty="0"/>
              <a:t>, F., &amp; </a:t>
            </a:r>
            <a:r>
              <a:rPr lang="en-US" sz="1600" dirty="0" err="1"/>
              <a:t>Potkonjak</a:t>
            </a:r>
            <a:r>
              <a:rPr lang="en-US" sz="1600" dirty="0"/>
              <a:t>, M. (2009). Techniques for design and </a:t>
            </a:r>
            <a:r>
              <a:rPr lang="en-US" sz="1600" dirty="0" smtClean="0"/>
              <a:t>implementation </a:t>
            </a:r>
            <a:r>
              <a:rPr lang="en-US" sz="1600" dirty="0"/>
              <a:t>of secure reconfigurable PUFs. </a:t>
            </a:r>
            <a:r>
              <a:rPr lang="en-US" sz="1600" i="1" dirty="0"/>
              <a:t>ACM Transactions on Reconfigurable Technology </a:t>
            </a:r>
            <a:r>
              <a:rPr lang="en-US" sz="1600" i="1" dirty="0" smtClean="0"/>
              <a:t>and Systems</a:t>
            </a:r>
            <a:r>
              <a:rPr lang="en-US" sz="1600" i="1" dirty="0"/>
              <a:t>, 2</a:t>
            </a:r>
            <a:r>
              <a:rPr lang="en-US" sz="1600" dirty="0"/>
              <a:t>(1), 1–33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8. </a:t>
            </a:r>
            <a:r>
              <a:rPr lang="en-US" sz="1600" dirty="0" err="1"/>
              <a:t>Pappu</a:t>
            </a:r>
            <a:r>
              <a:rPr lang="en-US" sz="1600" dirty="0"/>
              <a:t>, R. S. (2001). </a:t>
            </a:r>
            <a:r>
              <a:rPr lang="en-US" sz="1600" i="1" dirty="0"/>
              <a:t>Physical one-way functions</a:t>
            </a:r>
            <a:r>
              <a:rPr lang="en-US" sz="1600" dirty="0"/>
              <a:t>. Ph.D. thesis, Massachusetts Institute of </a:t>
            </a:r>
          </a:p>
          <a:p>
            <a:r>
              <a:rPr lang="en-US" sz="1600" dirty="0"/>
              <a:t>Technology (MIT), Cambridge, MA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9. </a:t>
            </a:r>
            <a:r>
              <a:rPr lang="en-US" sz="1600" dirty="0" err="1"/>
              <a:t>Rührmair</a:t>
            </a:r>
            <a:r>
              <a:rPr lang="en-US" sz="1600" dirty="0"/>
              <a:t>, U., Jaeger, C., </a:t>
            </a:r>
            <a:r>
              <a:rPr lang="en-US" sz="1600" dirty="0" err="1"/>
              <a:t>Hilgers</a:t>
            </a:r>
            <a:r>
              <a:rPr lang="en-US" sz="1600" dirty="0"/>
              <a:t>, C., </a:t>
            </a:r>
            <a:r>
              <a:rPr lang="en-US" sz="1600" dirty="0" err="1"/>
              <a:t>Algasinger</a:t>
            </a:r>
            <a:r>
              <a:rPr lang="en-US" sz="1600" dirty="0"/>
              <a:t>, M., </a:t>
            </a:r>
            <a:r>
              <a:rPr lang="en-US" sz="1600" dirty="0" err="1"/>
              <a:t>Csaba</a:t>
            </a:r>
            <a:r>
              <a:rPr lang="en-US" sz="1600" dirty="0"/>
              <a:t>, G., &amp; </a:t>
            </a:r>
            <a:r>
              <a:rPr lang="en-US" sz="1600" dirty="0" err="1"/>
              <a:t>Stutzmann</a:t>
            </a:r>
            <a:r>
              <a:rPr lang="en-US" sz="1600" dirty="0"/>
              <a:t>, M. (2010b). </a:t>
            </a:r>
          </a:p>
          <a:p>
            <a:r>
              <a:rPr lang="en-US" sz="1600" dirty="0"/>
              <a:t>Security applications of diodes with unique current-voltage characteristics. In </a:t>
            </a:r>
            <a:r>
              <a:rPr lang="en-US" sz="1600" i="1" dirty="0"/>
              <a:t>Lecture notes </a:t>
            </a:r>
            <a:endParaRPr lang="en-US" sz="1600" dirty="0"/>
          </a:p>
          <a:p>
            <a:r>
              <a:rPr lang="en-US" sz="1600" i="1" dirty="0"/>
              <a:t>in computer science (LNCS)</a:t>
            </a:r>
            <a:r>
              <a:rPr lang="en-US" sz="1600" dirty="0"/>
              <a:t>, </a:t>
            </a:r>
            <a:r>
              <a:rPr lang="en-US" sz="1600" i="1" dirty="0"/>
              <a:t>International conference on financial cryptography and </a:t>
            </a:r>
            <a:r>
              <a:rPr lang="en-US" sz="1600" i="1" dirty="0" smtClean="0"/>
              <a:t>data</a:t>
            </a:r>
            <a:endParaRPr lang="en-US" sz="1600" dirty="0"/>
          </a:p>
          <a:p>
            <a:r>
              <a:rPr lang="en-US" sz="1600" i="1" dirty="0"/>
              <a:t>security—FC 2010 </a:t>
            </a:r>
            <a:r>
              <a:rPr lang="en-US" sz="1600" dirty="0"/>
              <a:t>(Vol. 6052, pp. 328–335). Berlin: Springer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10. </a:t>
            </a:r>
            <a:r>
              <a:rPr lang="en-US" sz="1600" dirty="0" err="1"/>
              <a:t>Rührmair</a:t>
            </a:r>
            <a:r>
              <a:rPr lang="en-US" sz="1600" dirty="0"/>
              <a:t>, U., </a:t>
            </a:r>
            <a:r>
              <a:rPr lang="en-US" sz="1600" dirty="0" err="1"/>
              <a:t>Sehnke</a:t>
            </a:r>
            <a:r>
              <a:rPr lang="en-US" sz="1600" dirty="0"/>
              <a:t>, F., </a:t>
            </a:r>
            <a:r>
              <a:rPr lang="en-US" sz="1600" dirty="0" err="1"/>
              <a:t>Sölter</a:t>
            </a:r>
            <a:r>
              <a:rPr lang="en-US" sz="1600" dirty="0"/>
              <a:t>, J., </a:t>
            </a:r>
            <a:r>
              <a:rPr lang="en-US" sz="1600" dirty="0" err="1"/>
              <a:t>Dror</a:t>
            </a:r>
            <a:r>
              <a:rPr lang="en-US" sz="1600" dirty="0"/>
              <a:t>, G., </a:t>
            </a:r>
            <a:r>
              <a:rPr lang="en-US" sz="1600" dirty="0" err="1"/>
              <a:t>Devadas</a:t>
            </a:r>
            <a:r>
              <a:rPr lang="en-US" sz="1600" dirty="0"/>
              <a:t>, S., &amp; </a:t>
            </a:r>
            <a:r>
              <a:rPr lang="en-US" sz="1600" dirty="0" err="1"/>
              <a:t>Schmidhuber</a:t>
            </a:r>
            <a:r>
              <a:rPr lang="en-US" sz="1600" dirty="0"/>
              <a:t>, J. (2010a</a:t>
            </a:r>
            <a:r>
              <a:rPr lang="en-US" sz="1600" dirty="0" smtClean="0"/>
              <a:t>).</a:t>
            </a:r>
            <a:endParaRPr lang="en-US" sz="1600" dirty="0"/>
          </a:p>
          <a:p>
            <a:r>
              <a:rPr lang="en-US" sz="1600" dirty="0"/>
              <a:t>Modeling attacks on physical unclonable functions. In </a:t>
            </a:r>
            <a:r>
              <a:rPr lang="en-US" sz="1600" i="1" dirty="0"/>
              <a:t>ACM conference on computer </a:t>
            </a:r>
            <a:r>
              <a:rPr lang="en-US" sz="1600" i="1" dirty="0" smtClean="0"/>
              <a:t>and</a:t>
            </a:r>
            <a:endParaRPr lang="en-US" sz="1600" dirty="0"/>
          </a:p>
          <a:p>
            <a:r>
              <a:rPr lang="en-US" sz="1600" i="1" dirty="0"/>
              <a:t>communications security—CCS 2010 </a:t>
            </a:r>
            <a:r>
              <a:rPr lang="en-US" sz="1600" dirty="0"/>
              <a:t>(pp. 237–249). New York: ACM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11. </a:t>
            </a:r>
            <a:r>
              <a:rPr lang="en-US" sz="1600" dirty="0" err="1"/>
              <a:t>Rührmair</a:t>
            </a:r>
            <a:r>
              <a:rPr lang="en-US" sz="1600" dirty="0"/>
              <a:t>, U., &amp; van </a:t>
            </a:r>
            <a:r>
              <a:rPr lang="en-US" sz="1600" dirty="0" err="1"/>
              <a:t>Dijk</a:t>
            </a:r>
            <a:r>
              <a:rPr lang="en-US" sz="1600" dirty="0"/>
              <a:t>, M. (2013, May 19–22). PUFs in security protocols: attack </a:t>
            </a:r>
            <a:r>
              <a:rPr lang="en-US" sz="1600" dirty="0" smtClean="0"/>
              <a:t>models and </a:t>
            </a:r>
            <a:r>
              <a:rPr lang="en-US" sz="1600" dirty="0"/>
              <a:t>security evaluations. In </a:t>
            </a:r>
            <a:r>
              <a:rPr lang="en-US" sz="1600" i="1" dirty="0"/>
              <a:t>2013 IEEE symposium on security and privacy</a:t>
            </a:r>
            <a:r>
              <a:rPr lang="en-US" sz="1600" dirty="0"/>
              <a:t>, San </a:t>
            </a:r>
            <a:r>
              <a:rPr lang="en-US" sz="1600" dirty="0" smtClean="0"/>
              <a:t>Francisco, CA.</a:t>
            </a:r>
          </a:p>
          <a:p>
            <a:r>
              <a:rPr lang="en-US" sz="1600" dirty="0"/>
              <a:t>12. </a:t>
            </a:r>
            <a:r>
              <a:rPr lang="en-US" sz="1600" dirty="0" err="1"/>
              <a:t>Schrijen</a:t>
            </a:r>
            <a:r>
              <a:rPr lang="en-US" sz="1600" dirty="0"/>
              <a:t>, G.-J., &amp; van der </a:t>
            </a:r>
            <a:r>
              <a:rPr lang="en-US" sz="1600" dirty="0" err="1"/>
              <a:t>Leest</a:t>
            </a:r>
            <a:r>
              <a:rPr lang="en-US" sz="1600" dirty="0"/>
              <a:t>, V. (2012). Comparative analysis of SRAM memories used </a:t>
            </a:r>
            <a:r>
              <a:rPr lang="en-US" sz="1600" dirty="0" smtClean="0"/>
              <a:t>as PUF </a:t>
            </a:r>
            <a:r>
              <a:rPr lang="en-US" sz="1600" dirty="0"/>
              <a:t>primitives. In Design, automation and test in Europe—DATE 2012 (pp. 1319–1324). </a:t>
            </a:r>
            <a:r>
              <a:rPr lang="en-US" sz="1600" dirty="0" smtClean="0"/>
              <a:t>New York</a:t>
            </a:r>
            <a:r>
              <a:rPr lang="en-US" sz="1600" dirty="0"/>
              <a:t>: IEEE</a:t>
            </a:r>
            <a:endParaRPr lang="el-GR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References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693319"/>
          </a:xfrm>
        </p:spPr>
        <p:txBody>
          <a:bodyPr/>
          <a:lstStyle/>
          <a:p>
            <a:r>
              <a:rPr lang="en-US" sz="1600" dirty="0"/>
              <a:t>13. </a:t>
            </a:r>
            <a:r>
              <a:rPr lang="en-US" sz="1600" dirty="0" err="1"/>
              <a:t>Sklavos</a:t>
            </a:r>
            <a:r>
              <a:rPr lang="en-US" sz="1600" dirty="0"/>
              <a:t>, N. (2011, April 6–8). Cryptographic algorithms on a chip: Architectures, designs </a:t>
            </a:r>
          </a:p>
          <a:p>
            <a:r>
              <a:rPr lang="en-US" sz="1600" dirty="0"/>
              <a:t>and implementation platforms. In Proceedings of the 6th design and technology of integrated </a:t>
            </a:r>
          </a:p>
          <a:p>
            <a:r>
              <a:rPr lang="en-US" sz="1600" dirty="0"/>
              <a:t>systems in </a:t>
            </a:r>
            <a:r>
              <a:rPr lang="en-US" sz="1600" dirty="0" err="1"/>
              <a:t>nano</a:t>
            </a:r>
            <a:r>
              <a:rPr lang="en-US" sz="1600" dirty="0"/>
              <a:t> era (DTIS’11), Greece. </a:t>
            </a:r>
          </a:p>
          <a:p>
            <a:r>
              <a:rPr lang="en-US" sz="1600" dirty="0"/>
              <a:t>14. </a:t>
            </a:r>
            <a:r>
              <a:rPr lang="en-US" sz="1600" dirty="0" err="1"/>
              <a:t>Sklavos</a:t>
            </a:r>
            <a:r>
              <a:rPr lang="en-US" sz="1600" dirty="0"/>
              <a:t>, N. (2013, October 22–23). Securing communication devices via physical unclonable </a:t>
            </a:r>
            <a:r>
              <a:rPr lang="en-US" sz="1600" dirty="0" smtClean="0"/>
              <a:t>functions </a:t>
            </a:r>
            <a:r>
              <a:rPr lang="en-US" sz="1600" dirty="0"/>
              <a:t>(PUFs). In Information security solutions Europe (isse’13) (pp. 253–261). Brussels: </a:t>
            </a:r>
            <a:r>
              <a:rPr lang="en-US" sz="1600" dirty="0" smtClean="0"/>
              <a:t>Springer</a:t>
            </a:r>
            <a:r>
              <a:rPr lang="en-US" sz="1600" dirty="0"/>
              <a:t>. </a:t>
            </a:r>
          </a:p>
          <a:p>
            <a:r>
              <a:rPr lang="en-US" sz="1600" dirty="0"/>
              <a:t>15. </a:t>
            </a:r>
            <a:r>
              <a:rPr lang="en-US" sz="1600" dirty="0" err="1"/>
              <a:t>Sklavos</a:t>
            </a:r>
            <a:r>
              <a:rPr lang="en-US" sz="1600" dirty="0"/>
              <a:t>, N., Chaves, R., Di </a:t>
            </a:r>
            <a:r>
              <a:rPr lang="en-US" sz="1600" dirty="0" err="1"/>
              <a:t>Natale</a:t>
            </a:r>
            <a:r>
              <a:rPr lang="en-US" sz="1600" dirty="0"/>
              <a:t>, G., &amp; </a:t>
            </a:r>
            <a:r>
              <a:rPr lang="en-US" sz="1600" dirty="0" err="1"/>
              <a:t>Regazzoni</a:t>
            </a:r>
            <a:r>
              <a:rPr lang="en-US" sz="1600" dirty="0"/>
              <a:t>, F. (2017). Hardware security and trust. </a:t>
            </a:r>
          </a:p>
          <a:p>
            <a:r>
              <a:rPr lang="en-US" sz="1600" dirty="0"/>
              <a:t>Cham: Springer. </a:t>
            </a:r>
          </a:p>
          <a:p>
            <a:r>
              <a:rPr lang="en-US" sz="1600" dirty="0"/>
              <a:t>16. </a:t>
            </a:r>
            <a:r>
              <a:rPr lang="en-US" sz="1600" dirty="0" err="1"/>
              <a:t>Sklavos</a:t>
            </a:r>
            <a:r>
              <a:rPr lang="en-US" sz="1600" dirty="0"/>
              <a:t>, N., &amp; </a:t>
            </a:r>
            <a:r>
              <a:rPr lang="en-US" sz="1600" dirty="0" err="1"/>
              <a:t>Souras</a:t>
            </a:r>
            <a:r>
              <a:rPr lang="en-US" sz="1600" dirty="0"/>
              <a:t>, P. (2006). Economic models and approaches in information security for </a:t>
            </a:r>
            <a:r>
              <a:rPr lang="en-US" sz="1600" dirty="0" smtClean="0"/>
              <a:t>computer </a:t>
            </a:r>
            <a:r>
              <a:rPr lang="en-US" sz="1600" dirty="0"/>
              <a:t>networks. International Journal of Network Security (IJNS), Science Publications, </a:t>
            </a:r>
            <a:r>
              <a:rPr lang="en-US" sz="1600" dirty="0" smtClean="0"/>
              <a:t>2(1</a:t>
            </a:r>
            <a:r>
              <a:rPr lang="en-US" sz="1600" dirty="0"/>
              <a:t>), 14–20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17. </a:t>
            </a:r>
            <a:r>
              <a:rPr lang="en-US" sz="1600" dirty="0" err="1"/>
              <a:t>Suh</a:t>
            </a:r>
            <a:r>
              <a:rPr lang="en-US" sz="1600" dirty="0"/>
              <a:t>, G. E., &amp; </a:t>
            </a:r>
            <a:r>
              <a:rPr lang="en-US" sz="1600" dirty="0" err="1"/>
              <a:t>Devadas</a:t>
            </a:r>
            <a:r>
              <a:rPr lang="en-US" sz="1600" dirty="0"/>
              <a:t>, S. (2007). Physical unclonable functions for device authentication and </a:t>
            </a:r>
            <a:r>
              <a:rPr lang="en-US" sz="1600" dirty="0" smtClean="0"/>
              <a:t>secret </a:t>
            </a:r>
            <a:r>
              <a:rPr lang="en-US" sz="1600" dirty="0"/>
              <a:t>key generation. In Design automation conference—DAC 2007 (pp. 9–14). New York</a:t>
            </a:r>
            <a:r>
              <a:rPr lang="en-US" sz="1600" dirty="0" smtClean="0"/>
              <a:t>: ACM</a:t>
            </a:r>
            <a:r>
              <a:rPr lang="en-US" sz="1600" dirty="0"/>
              <a:t>.</a:t>
            </a:r>
            <a:endParaRPr lang="el-GR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</a:t>
            </a:r>
            <a:r>
              <a:rPr lang="en-US" dirty="0" err="1" smtClean="0"/>
              <a:t>Francia</a:t>
            </a:r>
            <a:r>
              <a:rPr lang="en-US" dirty="0" smtClean="0"/>
              <a:t>, </a:t>
            </a:r>
            <a:r>
              <a:rPr lang="en-US" dirty="0" err="1" smtClean="0"/>
              <a:t>Levent</a:t>
            </a:r>
            <a:r>
              <a:rPr lang="en-US" dirty="0" smtClean="0"/>
              <a:t> </a:t>
            </a:r>
            <a:r>
              <a:rPr lang="en-US" dirty="0" err="1" smtClean="0"/>
              <a:t>Ertaul</a:t>
            </a:r>
            <a:r>
              <a:rPr lang="en-US" dirty="0" smtClean="0"/>
              <a:t>, Luis H. </a:t>
            </a:r>
            <a:r>
              <a:rPr lang="en-US" dirty="0" err="1" smtClean="0"/>
              <a:t>Encinas</a:t>
            </a:r>
            <a:r>
              <a:rPr lang="en-US" dirty="0" smtClean="0"/>
              <a:t>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Physical Unclonable Function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3016210"/>
          </a:xfrm>
        </p:spPr>
        <p:txBody>
          <a:bodyPr/>
          <a:lstStyle/>
          <a:p>
            <a:r>
              <a:rPr lang="en-US" sz="2800" dirty="0" smtClean="0"/>
              <a:t>When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err="1"/>
              <a:t>Pappu</a:t>
            </a:r>
            <a:r>
              <a:rPr lang="en-US" sz="2800" dirty="0"/>
              <a:t> [8] </a:t>
            </a:r>
            <a:r>
              <a:rPr lang="en-US" sz="2800" dirty="0" smtClean="0"/>
              <a:t>proposed an optic-based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err="1"/>
              <a:t>Gassend</a:t>
            </a:r>
            <a:r>
              <a:rPr lang="en-US" sz="2800" dirty="0"/>
              <a:t> et al. [2] </a:t>
            </a:r>
            <a:r>
              <a:rPr lang="en-US" sz="2800" dirty="0" smtClean="0"/>
              <a:t>introduced </a:t>
            </a:r>
            <a:r>
              <a:rPr lang="en-US" sz="2800" dirty="0"/>
              <a:t>the notion of PUF </a:t>
            </a:r>
            <a:r>
              <a:rPr lang="en-US" sz="2800" dirty="0" smtClean="0"/>
              <a:t>and </a:t>
            </a:r>
            <a:r>
              <a:rPr lang="en-US" sz="2800" dirty="0"/>
              <a:t>described a fully integrated </a:t>
            </a:r>
            <a:r>
              <a:rPr lang="en-US" sz="2800" dirty="0" smtClean="0"/>
              <a:t>PUF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E</a:t>
            </a:r>
            <a:r>
              <a:rPr lang="en-US" sz="2800" dirty="0" smtClean="0"/>
              <a:t>merged </a:t>
            </a:r>
            <a:r>
              <a:rPr lang="en-US" sz="2800" dirty="0"/>
              <a:t>in computer systems </a:t>
            </a:r>
            <a:r>
              <a:rPr lang="en-US" sz="2800" dirty="0" smtClean="0"/>
              <a:t>in </a:t>
            </a:r>
            <a:r>
              <a:rPr lang="en-US" sz="2800" dirty="0"/>
              <a:t>the recent years, </a:t>
            </a:r>
            <a:r>
              <a:rPr lang="en-US" sz="2800" dirty="0" err="1"/>
              <a:t>Sklavos</a:t>
            </a:r>
            <a:r>
              <a:rPr lang="en-US" sz="2800" dirty="0"/>
              <a:t> [14]</a:t>
            </a:r>
          </a:p>
          <a:p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53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55399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Physical Unclonable Function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170646"/>
          </a:xfrm>
        </p:spPr>
        <p:txBody>
          <a:bodyPr/>
          <a:lstStyle/>
          <a:p>
            <a:r>
              <a:rPr lang="en-US" sz="2800" dirty="0"/>
              <a:t>Why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Advantages in </a:t>
            </a:r>
            <a:r>
              <a:rPr lang="en-US" sz="2800" dirty="0"/>
              <a:t>various parameters </a:t>
            </a:r>
            <a:r>
              <a:rPr lang="en-US" sz="2800" dirty="0" smtClean="0"/>
              <a:t>(cost</a:t>
            </a:r>
            <a:r>
              <a:rPr lang="en-US" sz="2800" dirty="0"/>
              <a:t>, area, </a:t>
            </a:r>
            <a:r>
              <a:rPr lang="en-US" sz="2800" dirty="0" smtClean="0"/>
              <a:t> </a:t>
            </a:r>
            <a:r>
              <a:rPr lang="en-US" sz="2800" dirty="0"/>
              <a:t>run-time, </a:t>
            </a:r>
            <a:r>
              <a:rPr lang="en-US" sz="2800" dirty="0" smtClean="0"/>
              <a:t>security </a:t>
            </a:r>
            <a:r>
              <a:rPr lang="en-US" sz="2800" dirty="0"/>
              <a:t>and specific implementation </a:t>
            </a:r>
            <a:r>
              <a:rPr lang="en-US" sz="2800" dirty="0" smtClean="0"/>
              <a:t>designs)</a:t>
            </a:r>
            <a:endParaRPr lang="en-US" sz="2800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Can be used </a:t>
            </a:r>
            <a:r>
              <a:rPr lang="en-US" sz="2800" dirty="0"/>
              <a:t>as a secret key instead of a key stored in a non-violate memory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Can be used </a:t>
            </a:r>
            <a:r>
              <a:rPr lang="en-US" sz="2800" dirty="0"/>
              <a:t>as cryptographic functions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M</a:t>
            </a:r>
            <a:r>
              <a:rPr lang="en-US" sz="2800" dirty="0" smtClean="0"/>
              <a:t>ultiple </a:t>
            </a:r>
            <a:r>
              <a:rPr lang="en-US" sz="2800" dirty="0"/>
              <a:t>security protocols </a:t>
            </a:r>
            <a:r>
              <a:rPr lang="en-US" sz="2800" dirty="0" smtClean="0"/>
              <a:t>can </a:t>
            </a:r>
            <a:r>
              <a:rPr lang="en-US" sz="2800" dirty="0"/>
              <a:t>be implemented in </a:t>
            </a:r>
            <a:r>
              <a:rPr lang="en-US" sz="2800" dirty="0" smtClean="0"/>
              <a:t>hardware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Can be used </a:t>
            </a:r>
            <a:r>
              <a:rPr lang="en-US" sz="2800" dirty="0"/>
              <a:t>as a source of </a:t>
            </a:r>
            <a:r>
              <a:rPr lang="en-US" sz="2800" dirty="0" smtClean="0"/>
              <a:t>randomness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A</a:t>
            </a:r>
            <a:r>
              <a:rPr lang="en-US" sz="2800" dirty="0" smtClean="0"/>
              <a:t>re </a:t>
            </a:r>
            <a:r>
              <a:rPr lang="en-US" sz="2800" dirty="0"/>
              <a:t>an attractive solution for smartcard design</a:t>
            </a:r>
            <a:endParaRPr lang="en-US" sz="2800" dirty="0" smtClean="0"/>
          </a:p>
          <a:p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44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Fundamental </a:t>
            </a:r>
            <a:r>
              <a:rPr lang="en-US" sz="4000" b="1" dirty="0">
                <a:solidFill>
                  <a:srgbClr val="FF0000"/>
                </a:solidFill>
              </a:rPr>
              <a:t>Terms and Metrics</a:t>
            </a:r>
            <a:endParaRPr lang="el-GR" sz="4000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39759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b="1" i="1" dirty="0" smtClean="0"/>
              <a:t>Challenge</a:t>
            </a:r>
            <a:r>
              <a:rPr lang="en-US" sz="2800" i="1" dirty="0" smtClean="0"/>
              <a:t> </a:t>
            </a:r>
            <a:r>
              <a:rPr lang="en-US" sz="2800" dirty="0" smtClean="0"/>
              <a:t>: 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input from the verifier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kern="1200" spc="-5" dirty="0">
                <a:solidFill>
                  <a:srgbClr val="FFFFFF"/>
                </a:solidFill>
              </a:rPr>
              <a:t>stimulates</a:t>
            </a:r>
            <a:r>
              <a:rPr lang="en-US" sz="2800" dirty="0" smtClean="0"/>
              <a:t> the device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b="1" i="1" dirty="0" smtClean="0"/>
              <a:t>Response</a:t>
            </a:r>
            <a:r>
              <a:rPr lang="en-US" sz="2800" i="1" dirty="0" smtClean="0"/>
              <a:t> </a:t>
            </a:r>
            <a:r>
              <a:rPr lang="en-US" sz="2800" dirty="0" smtClean="0"/>
              <a:t>: 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output to the verifier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generated after the Challenge</a:t>
            </a:r>
            <a:endParaRPr lang="en-US" sz="2800" i="1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800" b="1" i="1" dirty="0" smtClean="0"/>
              <a:t>Intra-chip variation </a:t>
            </a:r>
            <a:r>
              <a:rPr lang="en-US" sz="2800" dirty="0"/>
              <a:t>: </a:t>
            </a:r>
            <a:endParaRPr lang="en-US" sz="2800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H</a:t>
            </a:r>
            <a:r>
              <a:rPr lang="en-US" sz="2800" dirty="0" smtClean="0"/>
              <a:t>amming </a:t>
            </a:r>
            <a:r>
              <a:rPr lang="en-US" sz="2800" dirty="0"/>
              <a:t>Distance between the responses of a PUF </a:t>
            </a:r>
            <a:r>
              <a:rPr lang="en-US" sz="2800" dirty="0" smtClean="0"/>
              <a:t>for </a:t>
            </a:r>
            <a:r>
              <a:rPr lang="en-US" sz="2800" dirty="0"/>
              <a:t>the same given </a:t>
            </a:r>
            <a:r>
              <a:rPr lang="en-US" sz="2800" dirty="0" smtClean="0"/>
              <a:t>challenge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as less as possible to achieve high robustness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Fundamental Terms and Metrics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6001643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b="1" i="1" dirty="0"/>
              <a:t>Inter-chip variation </a:t>
            </a:r>
            <a:r>
              <a:rPr lang="en-US" dirty="0" smtClean="0"/>
              <a:t>: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/>
              <a:t>H</a:t>
            </a:r>
            <a:r>
              <a:rPr lang="en-US" dirty="0" smtClean="0"/>
              <a:t>amming </a:t>
            </a:r>
            <a:r>
              <a:rPr lang="en-US" dirty="0"/>
              <a:t>Distance between the responses of different PUFs for the same given </a:t>
            </a:r>
            <a:r>
              <a:rPr lang="en-US" dirty="0" smtClean="0"/>
              <a:t>challenge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best possible value 50% to achieve high uniqueness</a:t>
            </a:r>
            <a:endParaRPr lang="en-US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b="1" i="1" dirty="0"/>
              <a:t>False Acceptance Ratio (FAR) </a:t>
            </a:r>
            <a:r>
              <a:rPr lang="en-US" dirty="0" smtClean="0"/>
              <a:t>: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percentage </a:t>
            </a:r>
            <a:r>
              <a:rPr lang="en-US" dirty="0"/>
              <a:t>of PUF responses that are wrongfully considered </a:t>
            </a:r>
            <a:r>
              <a:rPr lang="en-US" dirty="0" smtClean="0"/>
              <a:t>valid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/>
              <a:t>high FAR in a PUF increases </a:t>
            </a:r>
            <a:r>
              <a:rPr lang="en-US" dirty="0" smtClean="0"/>
              <a:t>robustness and </a:t>
            </a:r>
            <a:r>
              <a:rPr lang="en-US" dirty="0"/>
              <a:t>decreases security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b="1" i="1" dirty="0"/>
              <a:t>False Rejection Ratio (FRR)</a:t>
            </a:r>
            <a:r>
              <a:rPr lang="en-US" b="1" dirty="0"/>
              <a:t> </a:t>
            </a:r>
            <a:r>
              <a:rPr lang="en-US" dirty="0"/>
              <a:t>: </a:t>
            </a:r>
            <a:endParaRPr lang="en-US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percentage </a:t>
            </a:r>
            <a:r>
              <a:rPr lang="en-US" dirty="0"/>
              <a:t>of PUF responses that are wrongfully rejected by the </a:t>
            </a:r>
            <a:r>
              <a:rPr lang="en-US" dirty="0" smtClean="0"/>
              <a:t>verifier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/>
              <a:t>high FRR </a:t>
            </a:r>
            <a:r>
              <a:rPr lang="en-US" dirty="0" smtClean="0"/>
              <a:t>increases security and </a:t>
            </a:r>
            <a:r>
              <a:rPr lang="en-US" dirty="0"/>
              <a:t>decreases robustness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Basic </a:t>
            </a:r>
            <a:r>
              <a:rPr lang="en-US" sz="4000" b="1" dirty="0">
                <a:solidFill>
                  <a:srgbClr val="FF0000"/>
                </a:solidFill>
              </a:rPr>
              <a:t>Categories</a:t>
            </a:r>
            <a:r>
              <a:rPr lang="en-US" sz="4000" b="1" dirty="0" smtClean="0">
                <a:solidFill>
                  <a:srgbClr val="FF0000"/>
                </a:solidFill>
              </a:rPr>
              <a:t> of PUFs</a:t>
            </a:r>
            <a:endParaRPr lang="el-GR" sz="4000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2400657"/>
          </a:xfrm>
        </p:spPr>
        <p:txBody>
          <a:bodyPr/>
          <a:lstStyle/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Intrinsic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Non-Intrinsic</a:t>
            </a:r>
          </a:p>
          <a:p>
            <a:endParaRPr lang="en-US" dirty="0" smtClean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Electronic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Non-Electronic</a:t>
            </a: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61555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Intrinsic or not</a:t>
            </a:r>
            <a:endParaRPr lang="el-GR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5601533"/>
          </a:xfrm>
        </p:spPr>
        <p:txBody>
          <a:bodyPr/>
          <a:lstStyle/>
          <a:p>
            <a:r>
              <a:rPr lang="en-US" dirty="0" smtClean="0"/>
              <a:t>A PUF to be intrinsic must :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Inherit its unique characteristics </a:t>
            </a:r>
            <a:r>
              <a:rPr lang="en-US" dirty="0"/>
              <a:t>during </a:t>
            </a:r>
            <a:r>
              <a:rPr lang="en-US" dirty="0" smtClean="0"/>
              <a:t>its </a:t>
            </a:r>
            <a:r>
              <a:rPr lang="en-US" dirty="0"/>
              <a:t>manufacturing process due to uncontrolled and random </a:t>
            </a:r>
            <a:r>
              <a:rPr lang="en-US" dirty="0" smtClean="0"/>
              <a:t>process variations. The manufacturer must not be involved </a:t>
            </a:r>
            <a:r>
              <a:rPr lang="en-US" dirty="0"/>
              <a:t>in order to be </a:t>
            </a:r>
            <a:r>
              <a:rPr lang="en-US" dirty="0" smtClean="0"/>
              <a:t>identified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Must internally evaluate itself from an embedded measurement equipment. Responses must be able to be </a:t>
            </a:r>
            <a:r>
              <a:rPr lang="en-US" dirty="0"/>
              <a:t>used directly as an answer </a:t>
            </a:r>
            <a:r>
              <a:rPr lang="en-US" dirty="0" smtClean="0"/>
              <a:t>to </a:t>
            </a:r>
            <a:r>
              <a:rPr lang="en-US" dirty="0"/>
              <a:t>the verifier and </a:t>
            </a:r>
            <a:r>
              <a:rPr lang="en-US" dirty="0" smtClean="0"/>
              <a:t>no intermediary </a:t>
            </a:r>
            <a:r>
              <a:rPr lang="en-US" dirty="0"/>
              <a:t>transformation </a:t>
            </a:r>
            <a:r>
              <a:rPr lang="en-US" dirty="0" smtClean="0"/>
              <a:t>is needed so its answer </a:t>
            </a:r>
            <a:r>
              <a:rPr lang="en-US" dirty="0"/>
              <a:t>can be considered </a:t>
            </a:r>
            <a:r>
              <a:rPr lang="en-US" dirty="0" smtClean="0"/>
              <a:t>usable</a:t>
            </a:r>
          </a:p>
          <a:p>
            <a:r>
              <a:rPr lang="en-US" dirty="0" smtClean="0"/>
              <a:t>Pros</a:t>
            </a:r>
            <a:endParaRPr lang="en-US" dirty="0"/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/>
              <a:t>F</a:t>
            </a:r>
            <a:r>
              <a:rPr lang="en-US" dirty="0" smtClean="0"/>
              <a:t>ewer </a:t>
            </a:r>
            <a:r>
              <a:rPr lang="en-US" dirty="0"/>
              <a:t>external </a:t>
            </a:r>
            <a:r>
              <a:rPr lang="en-US" dirty="0" smtClean="0"/>
              <a:t>limitations and more security</a:t>
            </a: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Better accuracy </a:t>
            </a:r>
            <a:r>
              <a:rPr lang="en-US" dirty="0"/>
              <a:t>with less influence from environmental </a:t>
            </a:r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3061</Words>
  <Application>Microsoft Office PowerPoint</Application>
  <PresentationFormat>On-screen Show (4:3)</PresentationFormat>
  <Paragraphs>439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Wingdings</vt:lpstr>
      <vt:lpstr>Office Theme</vt:lpstr>
      <vt:lpstr>Chapter 24: Physical Unclonable Functions (PUFs) Design Technologies: Advantages and Trade Offs </vt:lpstr>
      <vt:lpstr>PowerPoint Presentation</vt:lpstr>
      <vt:lpstr>Physical Unclonable Function</vt:lpstr>
      <vt:lpstr>Physical Unclonable Function</vt:lpstr>
      <vt:lpstr>Physical Unclonable Function</vt:lpstr>
      <vt:lpstr>Fundamental Terms and Metrics</vt:lpstr>
      <vt:lpstr>Fundamental Terms and Metrics</vt:lpstr>
      <vt:lpstr>Basic Categories of PUFs</vt:lpstr>
      <vt:lpstr>Intrinsic or not</vt:lpstr>
      <vt:lpstr>Electronic or not</vt:lpstr>
      <vt:lpstr>Designs of Silicon PUFs</vt:lpstr>
      <vt:lpstr>Delay</vt:lpstr>
      <vt:lpstr>Arbiter</vt:lpstr>
      <vt:lpstr>Arbiter</vt:lpstr>
      <vt:lpstr>Arbiter</vt:lpstr>
      <vt:lpstr>Arbiter</vt:lpstr>
      <vt:lpstr>Ring Oscillator</vt:lpstr>
      <vt:lpstr>Ring Oscillator</vt:lpstr>
      <vt:lpstr>Ring Oscillator</vt:lpstr>
      <vt:lpstr>Glitch</vt:lpstr>
      <vt:lpstr>Memory</vt:lpstr>
      <vt:lpstr>SRAM</vt:lpstr>
      <vt:lpstr>SRAM</vt:lpstr>
      <vt:lpstr>SRAM</vt:lpstr>
      <vt:lpstr>Bistable Ring</vt:lpstr>
      <vt:lpstr>Bistable ring</vt:lpstr>
      <vt:lpstr>Bistable ring</vt:lpstr>
      <vt:lpstr>Bistable ring</vt:lpstr>
      <vt:lpstr>Mix Signal</vt:lpstr>
      <vt:lpstr>MECCA</vt:lpstr>
      <vt:lpstr>MECCA</vt:lpstr>
      <vt:lpstr>SHIC</vt:lpstr>
      <vt:lpstr>SHIC</vt:lpstr>
      <vt:lpstr>References</vt:lpstr>
      <vt:lpstr>References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levent1</cp:lastModifiedBy>
  <cp:revision>77</cp:revision>
  <dcterms:created xsi:type="dcterms:W3CDTF">2017-08-17T13:30:46Z</dcterms:created>
  <dcterms:modified xsi:type="dcterms:W3CDTF">2017-09-27T17:32:38Z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