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png" ContentType="image/png"/>
  <Default Extension="bin" ContentType="application/vnd.openxmlformats-officedocument.oleObjec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337" r:id="rId2"/>
    <p:sldId id="259" r:id="rId3"/>
    <p:sldId id="347" r:id="rId4"/>
    <p:sldId id="262" r:id="rId5"/>
    <p:sldId id="339" r:id="rId6"/>
    <p:sldId id="338" r:id="rId7"/>
    <p:sldId id="340" r:id="rId8"/>
    <p:sldId id="348" r:id="rId9"/>
    <p:sldId id="341" r:id="rId10"/>
    <p:sldId id="343" r:id="rId11"/>
    <p:sldId id="342" r:id="rId12"/>
    <p:sldId id="344" r:id="rId13"/>
    <p:sldId id="346" r:id="rId14"/>
    <p:sldId id="345" r:id="rId15"/>
    <p:sldId id="349" r:id="rId16"/>
    <p:sldId id="352" r:id="rId17"/>
    <p:sldId id="351" r:id="rId18"/>
    <p:sldId id="353" r:id="rId19"/>
    <p:sldId id="350" r:id="rId20"/>
    <p:sldId id="355" r:id="rId21"/>
    <p:sldId id="354" r:id="rId22"/>
    <p:sldId id="356" r:id="rId23"/>
    <p:sldId id="357" r:id="rId24"/>
    <p:sldId id="358" r:id="rId25"/>
    <p:sldId id="359" r:id="rId26"/>
    <p:sldId id="360" r:id="rId27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12"/>
  </p:normalViewPr>
  <p:slideViewPr>
    <p:cSldViewPr>
      <p:cViewPr varScale="1">
        <p:scale>
          <a:sx n="127" d="100"/>
          <a:sy n="127" d="100"/>
        </p:scale>
        <p:origin x="1744" y="19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58199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0466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FontTx/>
              <a:buNone/>
            </a:pPr>
            <a:r>
              <a:rPr lang="de-DE" i="0" baseline="0" dirty="0" err="1" smtClean="0">
                <a:sym typeface="Wingdings" pitchFamily="2" charset="2"/>
              </a:rPr>
              <a:t>Let‘s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summarize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the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motivation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of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information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flow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tracking</a:t>
            </a:r>
            <a:r>
              <a:rPr lang="de-DE" i="0" baseline="0" dirty="0" smtClean="0">
                <a:sym typeface="Wingdings" pitchFamily="2" charset="2"/>
              </a:rPr>
              <a:t>.</a:t>
            </a:r>
          </a:p>
          <a:p>
            <a:pPr marL="0" indent="0">
              <a:buFontTx/>
              <a:buNone/>
            </a:pPr>
            <a:r>
              <a:rPr lang="de-DE" i="0" baseline="0" dirty="0" err="1" smtClean="0">
                <a:sym typeface="Wingdings" pitchFamily="2" charset="2"/>
              </a:rPr>
              <a:t>We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want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to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enforce</a:t>
            </a:r>
            <a:r>
              <a:rPr lang="de-DE" i="0" baseline="0" dirty="0" smtClean="0">
                <a:sym typeface="Wingdings" pitchFamily="2" charset="2"/>
              </a:rPr>
              <a:t> a </a:t>
            </a:r>
            <a:r>
              <a:rPr lang="de-DE" i="0" baseline="0" dirty="0" err="1" smtClean="0">
                <a:sym typeface="Wingdings" pitchFamily="2" charset="2"/>
              </a:rPr>
              <a:t>policy</a:t>
            </a:r>
            <a:r>
              <a:rPr lang="de-DE" i="0" baseline="0" dirty="0" smtClean="0">
                <a:sym typeface="Wingdings" pitchFamily="2" charset="2"/>
              </a:rPr>
              <a:t> on all </a:t>
            </a:r>
            <a:r>
              <a:rPr lang="de-DE" i="0" baseline="0" dirty="0" err="1" smtClean="0">
                <a:sym typeface="Wingdings" pitchFamily="2" charset="2"/>
              </a:rPr>
              <a:t>representations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of</a:t>
            </a:r>
            <a:r>
              <a:rPr lang="de-DE" i="0" baseline="0" dirty="0" smtClean="0">
                <a:sym typeface="Wingdings" pitchFamily="2" charset="2"/>
              </a:rPr>
              <a:t> a </a:t>
            </a:r>
            <a:r>
              <a:rPr lang="de-DE" i="0" baseline="0" dirty="0" err="1" smtClean="0">
                <a:sym typeface="Wingdings" pitchFamily="2" charset="2"/>
              </a:rPr>
              <a:t>data</a:t>
            </a:r>
            <a:r>
              <a:rPr lang="de-DE" i="0" baseline="0" dirty="0" smtClean="0">
                <a:sym typeface="Wingdings" pitchFamily="2" charset="2"/>
              </a:rPr>
              <a:t> item.</a:t>
            </a:r>
          </a:p>
          <a:p>
            <a:pPr marL="0" indent="0">
              <a:buFontTx/>
              <a:buNone/>
            </a:pPr>
            <a:r>
              <a:rPr lang="de-DE" i="0" baseline="0" dirty="0" smtClean="0">
                <a:sym typeface="Wingdings" pitchFamily="2" charset="2"/>
              </a:rPr>
              <a:t>As </a:t>
            </a:r>
            <a:r>
              <a:rPr lang="de-DE" i="0" baseline="0" dirty="0" err="1" smtClean="0">
                <a:sym typeface="Wingdings" pitchFamily="2" charset="2"/>
              </a:rPr>
              <a:t>data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comes</a:t>
            </a:r>
            <a:r>
              <a:rPr lang="de-DE" i="0" baseline="0" dirty="0" smtClean="0">
                <a:sym typeface="Wingdings" pitchFamily="2" charset="2"/>
              </a:rPr>
              <a:t> in </a:t>
            </a:r>
            <a:r>
              <a:rPr lang="de-DE" i="0" baseline="0" dirty="0" err="1" smtClean="0">
                <a:sym typeface="Wingdings" pitchFamily="2" charset="2"/>
              </a:rPr>
              <a:t>containers</a:t>
            </a:r>
            <a:r>
              <a:rPr lang="de-DE" i="0" baseline="0" dirty="0" smtClean="0">
                <a:sym typeface="Wingdings" pitchFamily="2" charset="2"/>
              </a:rPr>
              <a:t> …</a:t>
            </a:r>
          </a:p>
          <a:p>
            <a:pPr marL="0" indent="0">
              <a:buFontTx/>
              <a:buNone/>
            </a:pPr>
            <a:r>
              <a:rPr lang="de-DE" i="0" baseline="0" dirty="0" err="1" smtClean="0">
                <a:sym typeface="Wingdings" pitchFamily="2" charset="2"/>
              </a:rPr>
              <a:t>We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need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to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monitor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the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creation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of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new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containers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as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well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as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flow</a:t>
            </a:r>
            <a:r>
              <a:rPr lang="de-DE" i="0" baseline="0" dirty="0" smtClean="0">
                <a:sym typeface="Wingdings" pitchFamily="2" charset="2"/>
              </a:rPr>
              <a:t> in </a:t>
            </a:r>
            <a:r>
              <a:rPr lang="de-DE" i="0" baseline="0" dirty="0" err="1" smtClean="0">
                <a:sym typeface="Wingdings" pitchFamily="2" charset="2"/>
              </a:rPr>
              <a:t>between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containers</a:t>
            </a:r>
            <a:r>
              <a:rPr lang="de-DE" i="0" baseline="0" dirty="0" smtClean="0">
                <a:sym typeface="Wingdings" pitchFamily="2" charset="2"/>
              </a:rPr>
              <a:t>.</a:t>
            </a:r>
            <a:endParaRPr lang="de-DE" i="0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9290841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FontTx/>
              <a:buNone/>
            </a:pPr>
            <a:r>
              <a:rPr lang="de-DE" i="0" baseline="0" dirty="0" smtClean="0">
                <a:sym typeface="Wingdings" pitchFamily="2" charset="2"/>
              </a:rPr>
              <a:t>So </a:t>
            </a:r>
            <a:r>
              <a:rPr lang="de-DE" i="0" baseline="0" dirty="0" err="1" smtClean="0">
                <a:sym typeface="Wingdings" pitchFamily="2" charset="2"/>
              </a:rPr>
              <a:t>far</a:t>
            </a:r>
            <a:r>
              <a:rPr lang="de-DE" i="0" baseline="0" dirty="0" smtClean="0">
                <a:sym typeface="Wingdings" pitchFamily="2" charset="2"/>
              </a:rPr>
              <a:t>, </a:t>
            </a:r>
            <a:r>
              <a:rPr lang="de-DE" i="0" baseline="0" dirty="0" err="1" smtClean="0">
                <a:sym typeface="Wingdings" pitchFamily="2" charset="2"/>
              </a:rPr>
              <a:t>if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want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to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specify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that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data</a:t>
            </a:r>
            <a:r>
              <a:rPr lang="de-DE" i="0" baseline="0" dirty="0" smtClean="0">
                <a:sym typeface="Wingdings" pitchFamily="2" charset="2"/>
              </a:rPr>
              <a:t> item X must not </a:t>
            </a:r>
            <a:r>
              <a:rPr lang="de-DE" i="0" baseline="0" dirty="0" err="1" smtClean="0">
                <a:sym typeface="Wingdings" pitchFamily="2" charset="2"/>
              </a:rPr>
              <a:t>be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copied</a:t>
            </a:r>
            <a:r>
              <a:rPr lang="de-DE" i="0" baseline="0" dirty="0" smtClean="0">
                <a:sym typeface="Wingdings" pitchFamily="2" charset="2"/>
              </a:rPr>
              <a:t>…</a:t>
            </a:r>
          </a:p>
          <a:p>
            <a:pPr marL="0" indent="0">
              <a:buFontTx/>
              <a:buNone/>
            </a:pPr>
            <a:r>
              <a:rPr lang="de-DE" i="0" baseline="0" dirty="0" err="1" smtClean="0">
                <a:sym typeface="Wingdings" pitchFamily="2" charset="2"/>
              </a:rPr>
              <a:t>Then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each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particular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event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with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the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semantics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of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copy</a:t>
            </a:r>
            <a:r>
              <a:rPr lang="de-DE" i="0" baseline="0" dirty="0" smtClean="0">
                <a:sym typeface="Wingdings" pitchFamily="2" charset="2"/>
              </a:rPr>
              <a:t> must </a:t>
            </a:r>
            <a:r>
              <a:rPr lang="de-DE" i="0" baseline="0" dirty="0" err="1" smtClean="0">
                <a:sym typeface="Wingdings" pitchFamily="2" charset="2"/>
              </a:rPr>
              <a:t>be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given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and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forbidden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by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the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policy</a:t>
            </a:r>
            <a:r>
              <a:rPr lang="de-DE" i="0" baseline="0" dirty="0" smtClean="0">
                <a:sym typeface="Wingdings" pitchFamily="2" charset="2"/>
              </a:rPr>
              <a:t>.</a:t>
            </a:r>
            <a:endParaRPr lang="de-DE" i="0" dirty="0" smtClean="0">
              <a:sym typeface="Wingdings" pitchFamily="2" charset="2"/>
            </a:endParaRPr>
          </a:p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664049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FontTx/>
              <a:buNone/>
            </a:pPr>
            <a:r>
              <a:rPr lang="de-DE" i="0" baseline="0" dirty="0" err="1" smtClean="0">
                <a:sym typeface="Wingdings" pitchFamily="2" charset="2"/>
              </a:rPr>
              <a:t>What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we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want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instead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is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the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following</a:t>
            </a:r>
            <a:r>
              <a:rPr lang="de-DE" i="0" baseline="0" dirty="0" smtClean="0">
                <a:sym typeface="Wingdings" pitchFamily="2" charset="2"/>
              </a:rPr>
              <a:t>:</a:t>
            </a:r>
          </a:p>
          <a:p>
            <a:pPr marL="0" indent="0">
              <a:buFontTx/>
              <a:buNone/>
            </a:pPr>
            <a:r>
              <a:rPr lang="de-DE" i="0" baseline="0" dirty="0" err="1" smtClean="0">
                <a:sym typeface="Wingdings" pitchFamily="2" charset="2"/>
              </a:rPr>
              <a:t>We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would</a:t>
            </a:r>
            <a:r>
              <a:rPr lang="de-DE" i="0" baseline="0" dirty="0" smtClean="0">
                <a:sym typeface="Wingdings" pitchFamily="2" charset="2"/>
              </a:rPr>
              <a:t> just </a:t>
            </a:r>
            <a:r>
              <a:rPr lang="de-DE" i="0" baseline="0" dirty="0" err="1" smtClean="0">
                <a:sym typeface="Wingdings" pitchFamily="2" charset="2"/>
              </a:rPr>
              <a:t>want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to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specify</a:t>
            </a:r>
            <a:r>
              <a:rPr lang="de-DE" i="0" baseline="0" dirty="0" smtClean="0">
                <a:sym typeface="Wingdings" pitchFamily="2" charset="2"/>
              </a:rPr>
              <a:t>, </a:t>
            </a:r>
            <a:r>
              <a:rPr lang="de-DE" i="0" baseline="0" dirty="0" err="1" smtClean="0">
                <a:sym typeface="Wingdings" pitchFamily="2" charset="2"/>
              </a:rPr>
              <a:t>that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our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protected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data</a:t>
            </a:r>
            <a:r>
              <a:rPr lang="de-DE" i="0" baseline="0" dirty="0" smtClean="0">
                <a:sym typeface="Wingdings" pitchFamily="2" charset="2"/>
              </a:rPr>
              <a:t> item must not </a:t>
            </a:r>
            <a:r>
              <a:rPr lang="de-DE" i="0" baseline="0" dirty="0" err="1" smtClean="0">
                <a:sym typeface="Wingdings" pitchFamily="2" charset="2"/>
              </a:rPr>
              <a:t>be</a:t>
            </a:r>
            <a:r>
              <a:rPr lang="de-DE" i="0" baseline="0" dirty="0" smtClean="0">
                <a:sym typeface="Wingdings" pitchFamily="2" charset="2"/>
              </a:rPr>
              <a:t> in </a:t>
            </a:r>
            <a:r>
              <a:rPr lang="de-DE" i="0" baseline="0" dirty="0" err="1" smtClean="0">
                <a:sym typeface="Wingdings" pitchFamily="2" charset="2"/>
              </a:rPr>
              <a:t>more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than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one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container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within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the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system</a:t>
            </a:r>
            <a:r>
              <a:rPr lang="de-DE" i="0" baseline="0" dirty="0" smtClean="0">
                <a:sym typeface="Wingdings" pitchFamily="2" charset="2"/>
              </a:rPr>
              <a:t>, …</a:t>
            </a:r>
          </a:p>
          <a:p>
            <a:pPr marL="0" indent="0">
              <a:buFontTx/>
              <a:buNone/>
            </a:pPr>
            <a:r>
              <a:rPr lang="de-DE" i="0" baseline="0" dirty="0" smtClean="0">
                <a:sym typeface="Wingdings" pitchFamily="2" charset="2"/>
              </a:rPr>
              <a:t>…</a:t>
            </a:r>
            <a:r>
              <a:rPr lang="de-DE" i="0" baseline="0" dirty="0" err="1" smtClean="0">
                <a:sym typeface="Wingdings" pitchFamily="2" charset="2"/>
              </a:rPr>
              <a:t>which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is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much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easier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when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we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write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policies</a:t>
            </a:r>
            <a:r>
              <a:rPr lang="de-DE" i="0" baseline="0" dirty="0" smtClean="0">
                <a:sym typeface="Wingdings" pitchFamily="2" charset="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348628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FontTx/>
              <a:buNone/>
            </a:pPr>
            <a:r>
              <a:rPr lang="de-DE" i="0" baseline="0" dirty="0" err="1" smtClean="0">
                <a:sym typeface="Wingdings" pitchFamily="2" charset="2"/>
              </a:rPr>
              <a:t>Let‘s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summarize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the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motivation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of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information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flow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tracking</a:t>
            </a:r>
            <a:r>
              <a:rPr lang="de-DE" i="0" baseline="0" dirty="0" smtClean="0">
                <a:sym typeface="Wingdings" pitchFamily="2" charset="2"/>
              </a:rPr>
              <a:t>.</a:t>
            </a:r>
          </a:p>
          <a:p>
            <a:pPr marL="0" indent="0">
              <a:buFontTx/>
              <a:buNone/>
            </a:pPr>
            <a:r>
              <a:rPr lang="de-DE" i="0" baseline="0" dirty="0" err="1" smtClean="0">
                <a:sym typeface="Wingdings" pitchFamily="2" charset="2"/>
              </a:rPr>
              <a:t>We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want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to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enforce</a:t>
            </a:r>
            <a:r>
              <a:rPr lang="de-DE" i="0" baseline="0" dirty="0" smtClean="0">
                <a:sym typeface="Wingdings" pitchFamily="2" charset="2"/>
              </a:rPr>
              <a:t> a </a:t>
            </a:r>
            <a:r>
              <a:rPr lang="de-DE" i="0" baseline="0" dirty="0" err="1" smtClean="0">
                <a:sym typeface="Wingdings" pitchFamily="2" charset="2"/>
              </a:rPr>
              <a:t>policy</a:t>
            </a:r>
            <a:r>
              <a:rPr lang="de-DE" i="0" baseline="0" dirty="0" smtClean="0">
                <a:sym typeface="Wingdings" pitchFamily="2" charset="2"/>
              </a:rPr>
              <a:t> on all </a:t>
            </a:r>
            <a:r>
              <a:rPr lang="de-DE" i="0" baseline="0" dirty="0" err="1" smtClean="0">
                <a:sym typeface="Wingdings" pitchFamily="2" charset="2"/>
              </a:rPr>
              <a:t>representations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of</a:t>
            </a:r>
            <a:r>
              <a:rPr lang="de-DE" i="0" baseline="0" dirty="0" smtClean="0">
                <a:sym typeface="Wingdings" pitchFamily="2" charset="2"/>
              </a:rPr>
              <a:t> a </a:t>
            </a:r>
            <a:r>
              <a:rPr lang="de-DE" i="0" baseline="0" dirty="0" err="1" smtClean="0">
                <a:sym typeface="Wingdings" pitchFamily="2" charset="2"/>
              </a:rPr>
              <a:t>data</a:t>
            </a:r>
            <a:r>
              <a:rPr lang="de-DE" i="0" baseline="0" dirty="0" smtClean="0">
                <a:sym typeface="Wingdings" pitchFamily="2" charset="2"/>
              </a:rPr>
              <a:t> item.</a:t>
            </a:r>
          </a:p>
          <a:p>
            <a:pPr marL="0" indent="0">
              <a:buFontTx/>
              <a:buNone/>
            </a:pPr>
            <a:r>
              <a:rPr lang="de-DE" i="0" baseline="0" dirty="0" smtClean="0">
                <a:sym typeface="Wingdings" pitchFamily="2" charset="2"/>
              </a:rPr>
              <a:t>As </a:t>
            </a:r>
            <a:r>
              <a:rPr lang="de-DE" i="0" baseline="0" dirty="0" err="1" smtClean="0">
                <a:sym typeface="Wingdings" pitchFamily="2" charset="2"/>
              </a:rPr>
              <a:t>data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comes</a:t>
            </a:r>
            <a:r>
              <a:rPr lang="de-DE" i="0" baseline="0" dirty="0" smtClean="0">
                <a:sym typeface="Wingdings" pitchFamily="2" charset="2"/>
              </a:rPr>
              <a:t> in </a:t>
            </a:r>
            <a:r>
              <a:rPr lang="de-DE" i="0" baseline="0" dirty="0" err="1" smtClean="0">
                <a:sym typeface="Wingdings" pitchFamily="2" charset="2"/>
              </a:rPr>
              <a:t>containers</a:t>
            </a:r>
            <a:r>
              <a:rPr lang="de-DE" i="0" baseline="0" dirty="0" smtClean="0">
                <a:sym typeface="Wingdings" pitchFamily="2" charset="2"/>
              </a:rPr>
              <a:t> …</a:t>
            </a:r>
          </a:p>
          <a:p>
            <a:pPr marL="0" indent="0">
              <a:buFontTx/>
              <a:buNone/>
            </a:pPr>
            <a:r>
              <a:rPr lang="de-DE" i="0" baseline="0" dirty="0" err="1" smtClean="0">
                <a:sym typeface="Wingdings" pitchFamily="2" charset="2"/>
              </a:rPr>
              <a:t>We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need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to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monitor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the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creation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of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new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containers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as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well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as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flow</a:t>
            </a:r>
            <a:r>
              <a:rPr lang="de-DE" i="0" baseline="0" dirty="0" smtClean="0">
                <a:sym typeface="Wingdings" pitchFamily="2" charset="2"/>
              </a:rPr>
              <a:t> in </a:t>
            </a:r>
            <a:r>
              <a:rPr lang="de-DE" i="0" baseline="0" dirty="0" err="1" smtClean="0">
                <a:sym typeface="Wingdings" pitchFamily="2" charset="2"/>
              </a:rPr>
              <a:t>between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containers</a:t>
            </a:r>
            <a:r>
              <a:rPr lang="de-DE" i="0" baseline="0" dirty="0" smtClean="0">
                <a:sym typeface="Wingdings" pitchFamily="2" charset="2"/>
              </a:rPr>
              <a:t>.</a:t>
            </a:r>
            <a:endParaRPr lang="de-DE" i="0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3638342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FontTx/>
              <a:buNone/>
            </a:pPr>
            <a:endParaRPr lang="de-DE" i="0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5997706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FontTx/>
              <a:buNone/>
            </a:pPr>
            <a:r>
              <a:rPr lang="de-DE" i="0" dirty="0" err="1" smtClean="0">
                <a:sym typeface="Wingdings" pitchFamily="2" charset="2"/>
              </a:rPr>
              <a:t>Let‘s</a:t>
            </a:r>
            <a:r>
              <a:rPr lang="de-DE" i="0" dirty="0" smtClean="0">
                <a:sym typeface="Wingdings" pitchFamily="2" charset="2"/>
              </a:rPr>
              <a:t> </a:t>
            </a:r>
            <a:r>
              <a:rPr lang="de-DE" i="0" dirty="0" err="1" smtClean="0">
                <a:sym typeface="Wingdings" pitchFamily="2" charset="2"/>
              </a:rPr>
              <a:t>recap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our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goal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with</a:t>
            </a:r>
            <a:r>
              <a:rPr lang="de-DE" i="0" baseline="0" dirty="0" smtClean="0">
                <a:sym typeface="Wingdings" pitchFamily="2" charset="2"/>
              </a:rPr>
              <a:t> a </a:t>
            </a:r>
            <a:r>
              <a:rPr lang="de-DE" i="0" baseline="0" dirty="0" err="1" smtClean="0">
                <a:sym typeface="Wingdings" pitchFamily="2" charset="2"/>
              </a:rPr>
              <a:t>small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example</a:t>
            </a:r>
            <a:r>
              <a:rPr lang="de-DE" i="0" baseline="0" dirty="0" smtClean="0">
                <a:sym typeface="Wingdings" pitchFamily="2" charset="2"/>
              </a:rPr>
              <a:t>.</a:t>
            </a:r>
          </a:p>
          <a:p>
            <a:pPr marL="0" indent="0">
              <a:buFontTx/>
              <a:buNone/>
            </a:pPr>
            <a:r>
              <a:rPr lang="de-DE" i="0" baseline="0" dirty="0" err="1" smtClean="0">
                <a:sym typeface="Wingdings" pitchFamily="2" charset="2"/>
              </a:rPr>
              <a:t>Our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policy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says</a:t>
            </a:r>
            <a:r>
              <a:rPr lang="de-DE" i="0" baseline="0" dirty="0" smtClean="0">
                <a:sym typeface="Wingdings" pitchFamily="2" charset="2"/>
              </a:rPr>
              <a:t> „Do not </a:t>
            </a:r>
            <a:r>
              <a:rPr lang="de-DE" i="0" baseline="0" dirty="0" err="1" smtClean="0">
                <a:sym typeface="Wingdings" pitchFamily="2" charset="2"/>
              </a:rPr>
              <a:t>print</a:t>
            </a:r>
            <a:r>
              <a:rPr lang="de-DE" i="0" baseline="0" dirty="0" smtClean="0">
                <a:sym typeface="Wingdings" pitchFamily="2" charset="2"/>
              </a:rPr>
              <a:t> Pic.jpg“</a:t>
            </a:r>
          </a:p>
          <a:p>
            <a:pPr marL="0" indent="0">
              <a:buFontTx/>
              <a:buNone/>
            </a:pPr>
            <a:endParaRPr lang="de-DE" i="0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6897989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i="0" dirty="0" smtClean="0">
                <a:sym typeface="Wingdings" pitchFamily="2" charset="2"/>
              </a:rPr>
              <a:t>This </a:t>
            </a:r>
            <a:r>
              <a:rPr lang="de-DE" i="0" dirty="0" err="1" smtClean="0">
                <a:sym typeface="Wingdings" pitchFamily="2" charset="2"/>
              </a:rPr>
              <a:t>policy</a:t>
            </a:r>
            <a:r>
              <a:rPr lang="de-DE" i="0" dirty="0" smtClean="0">
                <a:sym typeface="Wingdings" pitchFamily="2" charset="2"/>
              </a:rPr>
              <a:t> </a:t>
            </a:r>
            <a:r>
              <a:rPr lang="de-DE" i="0" dirty="0" err="1" smtClean="0">
                <a:sym typeface="Wingdings" pitchFamily="2" charset="2"/>
              </a:rPr>
              <a:t>should</a:t>
            </a:r>
            <a:r>
              <a:rPr lang="de-DE" i="0" dirty="0" smtClean="0">
                <a:sym typeface="Wingdings" pitchFamily="2" charset="2"/>
              </a:rPr>
              <a:t> also </a:t>
            </a:r>
            <a:r>
              <a:rPr lang="de-DE" i="0" baseline="0" dirty="0" err="1" smtClean="0">
                <a:sym typeface="Wingdings" pitchFamily="2" charset="2"/>
              </a:rPr>
              <a:t>be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enforced</a:t>
            </a:r>
            <a:r>
              <a:rPr lang="de-DE" i="0" baseline="0" dirty="0" smtClean="0">
                <a:sym typeface="Wingdings" pitchFamily="2" charset="2"/>
              </a:rPr>
              <a:t> on Pic2.jpg after </a:t>
            </a:r>
            <a:r>
              <a:rPr lang="de-DE" i="0" baseline="0" dirty="0" err="1" smtClean="0">
                <a:sym typeface="Wingdings" pitchFamily="2" charset="2"/>
              </a:rPr>
              <a:t>we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copy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the</a:t>
            </a:r>
            <a:r>
              <a:rPr lang="de-DE" i="0" baseline="0" dirty="0" smtClean="0">
                <a:sym typeface="Wingdings" pitchFamily="2" charset="2"/>
              </a:rPr>
              <a:t> pic.jpg </a:t>
            </a:r>
            <a:r>
              <a:rPr lang="de-DE" i="0" baseline="0" dirty="0" err="1" smtClean="0">
                <a:sym typeface="Wingdings" pitchFamily="2" charset="2"/>
              </a:rPr>
              <a:t>to</a:t>
            </a:r>
            <a:r>
              <a:rPr lang="de-DE" i="0" baseline="0" dirty="0" smtClean="0">
                <a:sym typeface="Wingdings" pitchFamily="2" charset="2"/>
              </a:rPr>
              <a:t> pic2.jpg</a:t>
            </a:r>
          </a:p>
          <a:p>
            <a:pPr marL="0" indent="0">
              <a:buFontTx/>
              <a:buNone/>
            </a:pPr>
            <a:endParaRPr lang="de-DE" i="0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06997520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FontTx/>
              <a:buNone/>
            </a:pPr>
            <a:endParaRPr lang="de-DE" i="0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37475393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i="0" dirty="0" err="1" smtClean="0">
                <a:sym typeface="Wingdings" pitchFamily="2" charset="2"/>
              </a:rPr>
              <a:t>And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the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policy</a:t>
            </a:r>
            <a:r>
              <a:rPr lang="de-DE" i="0" baseline="0" dirty="0" smtClean="0">
                <a:sym typeface="Wingdings" pitchFamily="2" charset="2"/>
              </a:rPr>
              <a:t> must still </a:t>
            </a:r>
            <a:r>
              <a:rPr lang="de-DE" i="0" baseline="0" dirty="0" err="1" smtClean="0">
                <a:sym typeface="Wingdings" pitchFamily="2" charset="2"/>
              </a:rPr>
              <a:t>be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enforced</a:t>
            </a:r>
            <a:r>
              <a:rPr lang="de-DE" i="0" baseline="0" dirty="0" smtClean="0">
                <a:sym typeface="Wingdings" pitchFamily="2" charset="2"/>
              </a:rPr>
              <a:t> after </a:t>
            </a:r>
            <a:r>
              <a:rPr lang="de-DE" i="0" baseline="0" dirty="0" err="1" smtClean="0">
                <a:sym typeface="Wingdings" pitchFamily="2" charset="2"/>
              </a:rPr>
              <a:t>the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picture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has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been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opened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with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some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image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processing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application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and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converted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into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bitmap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format</a:t>
            </a:r>
            <a:r>
              <a:rPr lang="de-DE" i="0" baseline="0" dirty="0" smtClean="0">
                <a:sym typeface="Wingdings" pitchFamily="2" charset="2"/>
              </a:rPr>
              <a:t>.</a:t>
            </a:r>
            <a:endParaRPr lang="de-DE" i="0" dirty="0" smtClean="0">
              <a:sym typeface="Wingdings" pitchFamily="2" charset="2"/>
            </a:endParaRPr>
          </a:p>
          <a:p>
            <a:pPr marL="0" indent="0">
              <a:buFontTx/>
              <a:buNone/>
            </a:pPr>
            <a:endParaRPr lang="de-DE" i="0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4598247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i="0" dirty="0" err="1" smtClean="0">
                <a:sym typeface="Wingdings" pitchFamily="2" charset="2"/>
              </a:rPr>
              <a:t>And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the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policy</a:t>
            </a:r>
            <a:r>
              <a:rPr lang="de-DE" i="0" baseline="0" dirty="0" smtClean="0">
                <a:sym typeface="Wingdings" pitchFamily="2" charset="2"/>
              </a:rPr>
              <a:t> must still </a:t>
            </a:r>
            <a:r>
              <a:rPr lang="de-DE" i="0" baseline="0" dirty="0" err="1" smtClean="0">
                <a:sym typeface="Wingdings" pitchFamily="2" charset="2"/>
              </a:rPr>
              <a:t>be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enforced</a:t>
            </a:r>
            <a:r>
              <a:rPr lang="de-DE" i="0" baseline="0" dirty="0" smtClean="0">
                <a:sym typeface="Wingdings" pitchFamily="2" charset="2"/>
              </a:rPr>
              <a:t> after </a:t>
            </a:r>
            <a:r>
              <a:rPr lang="de-DE" i="0" baseline="0" dirty="0" err="1" smtClean="0">
                <a:sym typeface="Wingdings" pitchFamily="2" charset="2"/>
              </a:rPr>
              <a:t>the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picture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has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been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opened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with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some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image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processing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application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and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converted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into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bitmap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format</a:t>
            </a:r>
            <a:r>
              <a:rPr lang="de-DE" i="0" baseline="0" dirty="0" smtClean="0">
                <a:sym typeface="Wingdings" pitchFamily="2" charset="2"/>
              </a:rPr>
              <a:t>.</a:t>
            </a:r>
            <a:endParaRPr lang="de-DE" i="0" dirty="0" smtClean="0">
              <a:sym typeface="Wingdings" pitchFamily="2" charset="2"/>
            </a:endParaRPr>
          </a:p>
          <a:p>
            <a:pPr marL="0" indent="0">
              <a:buFontTx/>
              <a:buNone/>
            </a:pPr>
            <a:endParaRPr lang="de-DE" i="0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4902698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FontTx/>
              <a:buNone/>
            </a:pPr>
            <a:endParaRPr lang="de-DE" i="0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33523478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FontTx/>
              <a:buNone/>
            </a:pPr>
            <a:r>
              <a:rPr lang="de-DE" i="0" dirty="0" err="1" smtClean="0">
                <a:sym typeface="Wingdings" pitchFamily="2" charset="2"/>
              </a:rPr>
              <a:t>And</a:t>
            </a:r>
            <a:r>
              <a:rPr lang="de-DE" i="0" dirty="0" smtClean="0">
                <a:sym typeface="Wingdings" pitchFamily="2" charset="2"/>
              </a:rPr>
              <a:t> </a:t>
            </a:r>
            <a:r>
              <a:rPr lang="de-DE" i="0" dirty="0" err="1" smtClean="0">
                <a:sym typeface="Wingdings" pitchFamily="2" charset="2"/>
              </a:rPr>
              <a:t>then</a:t>
            </a:r>
            <a:r>
              <a:rPr lang="de-DE" i="0" dirty="0" smtClean="0">
                <a:sym typeface="Wingdings" pitchFamily="2" charset="2"/>
              </a:rPr>
              <a:t> </a:t>
            </a:r>
            <a:r>
              <a:rPr lang="de-DE" i="0" dirty="0" err="1" smtClean="0">
                <a:sym typeface="Wingdings" pitchFamily="2" charset="2"/>
              </a:rPr>
              <a:t>the</a:t>
            </a:r>
            <a:r>
              <a:rPr lang="de-DE" i="0" dirty="0" smtClean="0">
                <a:sym typeface="Wingdings" pitchFamily="2" charset="2"/>
              </a:rPr>
              <a:t> final </a:t>
            </a:r>
            <a:r>
              <a:rPr lang="de-DE" i="0" dirty="0" err="1" smtClean="0">
                <a:sym typeface="Wingdings" pitchFamily="2" charset="2"/>
              </a:rPr>
              <a:t>step</a:t>
            </a:r>
            <a:r>
              <a:rPr lang="de-DE" i="0" dirty="0" smtClean="0">
                <a:sym typeface="Wingdings" pitchFamily="2" charset="2"/>
              </a:rPr>
              <a:t> </a:t>
            </a:r>
            <a:r>
              <a:rPr lang="de-DE" i="0" dirty="0" err="1" smtClean="0">
                <a:sym typeface="Wingdings" pitchFamily="2" charset="2"/>
              </a:rPr>
              <a:t>is</a:t>
            </a:r>
            <a:r>
              <a:rPr lang="de-DE" i="0" dirty="0" smtClean="0">
                <a:sym typeface="Wingdings" pitchFamily="2" charset="2"/>
              </a:rPr>
              <a:t> </a:t>
            </a:r>
            <a:r>
              <a:rPr lang="de-DE" i="0" dirty="0" err="1" smtClean="0">
                <a:sym typeface="Wingdings" pitchFamily="2" charset="2"/>
              </a:rPr>
              <a:t>being</a:t>
            </a:r>
            <a:r>
              <a:rPr lang="de-DE" i="0" dirty="0" smtClean="0">
                <a:sym typeface="Wingdings" pitchFamily="2" charset="2"/>
              </a:rPr>
              <a:t> </a:t>
            </a:r>
            <a:r>
              <a:rPr lang="de-DE" i="0" dirty="0" err="1" smtClean="0">
                <a:sym typeface="Wingdings" pitchFamily="2" charset="2"/>
              </a:rPr>
              <a:t>able</a:t>
            </a:r>
            <a:r>
              <a:rPr lang="de-DE" i="0" dirty="0" smtClean="0">
                <a:sym typeface="Wingdings" pitchFamily="2" charset="2"/>
              </a:rPr>
              <a:t> </a:t>
            </a:r>
            <a:r>
              <a:rPr lang="de-DE" i="0" dirty="0" err="1" smtClean="0">
                <a:sym typeface="Wingdings" pitchFamily="2" charset="2"/>
              </a:rPr>
              <a:t>to</a:t>
            </a:r>
            <a:r>
              <a:rPr lang="de-DE" i="0" dirty="0" smtClean="0">
                <a:sym typeface="Wingdings" pitchFamily="2" charset="2"/>
              </a:rPr>
              <a:t> do </a:t>
            </a:r>
            <a:r>
              <a:rPr lang="de-DE" i="0" dirty="0" err="1" smtClean="0">
                <a:sym typeface="Wingdings" pitchFamily="2" charset="2"/>
              </a:rPr>
              <a:t>information</a:t>
            </a:r>
            <a:r>
              <a:rPr lang="de-DE" i="0" dirty="0" smtClean="0">
                <a:sym typeface="Wingdings" pitchFamily="2" charset="2"/>
              </a:rPr>
              <a:t> </a:t>
            </a:r>
            <a:r>
              <a:rPr lang="de-DE" i="0" dirty="0" err="1" smtClean="0">
                <a:sym typeface="Wingdings" pitchFamily="2" charset="2"/>
              </a:rPr>
              <a:t>flow</a:t>
            </a:r>
            <a:r>
              <a:rPr lang="de-DE" i="0" dirty="0" smtClean="0">
                <a:sym typeface="Wingdings" pitchFamily="2" charset="2"/>
              </a:rPr>
              <a:t> </a:t>
            </a:r>
            <a:r>
              <a:rPr lang="de-DE" i="0" dirty="0" err="1" smtClean="0">
                <a:sym typeface="Wingdings" pitchFamily="2" charset="2"/>
              </a:rPr>
              <a:t>tracking</a:t>
            </a:r>
            <a:r>
              <a:rPr lang="de-DE" i="0" dirty="0" smtClean="0">
                <a:sym typeface="Wingdings" pitchFamily="2" charset="2"/>
              </a:rPr>
              <a:t> </a:t>
            </a:r>
            <a:r>
              <a:rPr lang="de-DE" i="0" dirty="0" err="1" smtClean="0">
                <a:sym typeface="Wingdings" pitchFamily="2" charset="2"/>
              </a:rPr>
              <a:t>across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system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boundaries</a:t>
            </a:r>
            <a:r>
              <a:rPr lang="de-DE" i="0" baseline="0" dirty="0" smtClean="0">
                <a:sym typeface="Wingdings" pitchFamily="2" charset="2"/>
              </a:rPr>
              <a:t>.</a:t>
            </a:r>
          </a:p>
          <a:p>
            <a:pPr marL="0" indent="0">
              <a:buFontTx/>
              <a:buNone/>
            </a:pPr>
            <a:r>
              <a:rPr lang="de-DE" i="0" baseline="0" dirty="0" err="1" smtClean="0">
                <a:sym typeface="Wingdings" pitchFamily="2" charset="2"/>
              </a:rPr>
              <a:t>We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need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to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match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events</a:t>
            </a:r>
            <a:r>
              <a:rPr lang="de-DE" i="0" baseline="0" dirty="0" smtClean="0">
                <a:sym typeface="Wingdings" pitchFamily="2" charset="2"/>
              </a:rPr>
              <a:t> at </a:t>
            </a:r>
            <a:r>
              <a:rPr lang="de-DE" i="0" baseline="0" dirty="0" err="1" smtClean="0">
                <a:sym typeface="Wingdings" pitchFamily="2" charset="2"/>
              </a:rPr>
              <a:t>the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sender‘s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and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the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receiver‘s</a:t>
            </a:r>
            <a:r>
              <a:rPr lang="de-DE" i="0" baseline="0" dirty="0" smtClean="0">
                <a:sym typeface="Wingdings" pitchFamily="2" charset="2"/>
              </a:rPr>
              <a:t> end </a:t>
            </a:r>
            <a:r>
              <a:rPr lang="de-DE" i="0" baseline="0" dirty="0" err="1" smtClean="0">
                <a:sym typeface="Wingdings" pitchFamily="2" charset="2"/>
              </a:rPr>
              <a:t>to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each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others</a:t>
            </a:r>
            <a:r>
              <a:rPr lang="de-DE" i="0" baseline="0" dirty="0" smtClean="0">
                <a:sym typeface="Wingdings" pitchFamily="2" charset="2"/>
              </a:rPr>
              <a:t> in </a:t>
            </a:r>
            <a:r>
              <a:rPr lang="de-DE" i="0" baseline="0" dirty="0" err="1" smtClean="0">
                <a:sym typeface="Wingdings" pitchFamily="2" charset="2"/>
              </a:rPr>
              <a:t>order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to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signalize</a:t>
            </a:r>
            <a:r>
              <a:rPr lang="de-DE" i="0" baseline="0" dirty="0" smtClean="0">
                <a:sym typeface="Wingdings" pitchFamily="2" charset="2"/>
              </a:rPr>
              <a:t> an </a:t>
            </a:r>
            <a:r>
              <a:rPr lang="de-DE" i="0" baseline="0" dirty="0" err="1" smtClean="0">
                <a:sym typeface="Wingdings" pitchFamily="2" charset="2"/>
              </a:rPr>
              <a:t>information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flow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between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the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involved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systems</a:t>
            </a:r>
            <a:r>
              <a:rPr lang="de-DE" i="0" baseline="0" dirty="0" smtClean="0">
                <a:sym typeface="Wingdings" pitchFamily="2" charset="2"/>
              </a:rPr>
              <a:t>.</a:t>
            </a:r>
          </a:p>
          <a:p>
            <a:pPr marL="0" indent="0">
              <a:buFontTx/>
              <a:buNone/>
            </a:pPr>
            <a:r>
              <a:rPr lang="de-DE" i="0" baseline="0" dirty="0" err="1" smtClean="0">
                <a:sym typeface="Wingdings" pitchFamily="2" charset="2"/>
              </a:rPr>
              <a:t>Consider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the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following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example</a:t>
            </a:r>
            <a:r>
              <a:rPr lang="de-DE" i="0" baseline="0" dirty="0" smtClean="0">
                <a:sym typeface="Wingdings" pitchFamily="2" charset="2"/>
              </a:rPr>
              <a:t>.</a:t>
            </a:r>
          </a:p>
          <a:p>
            <a:pPr marL="0" indent="0">
              <a:buFontTx/>
              <a:buNone/>
            </a:pPr>
            <a:r>
              <a:rPr lang="de-DE" i="0" baseline="0" dirty="0" smtClean="0">
                <a:sym typeface="Wingdings" pitchFamily="2" charset="2"/>
              </a:rPr>
              <a:t>Alice </a:t>
            </a:r>
            <a:r>
              <a:rPr lang="de-DE" i="0" baseline="0" dirty="0" err="1" smtClean="0">
                <a:sym typeface="Wingdings" pitchFamily="2" charset="2"/>
              </a:rPr>
              <a:t>and</a:t>
            </a:r>
            <a:r>
              <a:rPr lang="de-DE" i="0" baseline="0" dirty="0" smtClean="0">
                <a:sym typeface="Wingdings" pitchFamily="2" charset="2"/>
              </a:rPr>
              <a:t> Bob </a:t>
            </a:r>
            <a:r>
              <a:rPr lang="de-DE" i="0" baseline="0" dirty="0" err="1" smtClean="0">
                <a:sym typeface="Wingdings" pitchFamily="2" charset="2"/>
              </a:rPr>
              <a:t>are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chatting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using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their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phones</a:t>
            </a:r>
            <a:endParaRPr lang="de-DE" i="0" baseline="0" dirty="0" smtClean="0">
              <a:sym typeface="Wingdings" pitchFamily="2" charset="2"/>
            </a:endParaRPr>
          </a:p>
          <a:p>
            <a:pPr marL="0" indent="0">
              <a:buFontTx/>
              <a:buNone/>
            </a:pPr>
            <a:r>
              <a:rPr lang="de-DE" i="0" dirty="0" smtClean="0">
                <a:sym typeface="Wingdings" pitchFamily="2" charset="2"/>
              </a:rPr>
              <a:t>Alice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wants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to</a:t>
            </a:r>
            <a:r>
              <a:rPr lang="de-DE" i="0" baseline="0" dirty="0" smtClean="0">
                <a:sym typeface="Wingdings" pitchFamily="2" charset="2"/>
              </a:rPr>
              <a:t> send </a:t>
            </a:r>
            <a:r>
              <a:rPr lang="de-DE" i="0" baseline="0" dirty="0" err="1" smtClean="0">
                <a:sym typeface="Wingdings" pitchFamily="2" charset="2"/>
              </a:rPr>
              <a:t>confidential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content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to</a:t>
            </a:r>
            <a:r>
              <a:rPr lang="de-DE" i="0" baseline="0" dirty="0" smtClean="0">
                <a:sym typeface="Wingdings" pitchFamily="2" charset="2"/>
              </a:rPr>
              <a:t> Bob.</a:t>
            </a:r>
          </a:p>
          <a:p>
            <a:pPr marL="0" indent="0">
              <a:buFontTx/>
              <a:buNone/>
            </a:pPr>
            <a:r>
              <a:rPr lang="de-DE" i="0" baseline="0" dirty="0" smtClean="0">
                <a:sym typeface="Wingdings" pitchFamily="2" charset="2"/>
              </a:rPr>
              <a:t>So </a:t>
            </a:r>
            <a:r>
              <a:rPr lang="de-DE" i="0" baseline="0" dirty="0" err="1" smtClean="0">
                <a:sym typeface="Wingdings" pitchFamily="2" charset="2"/>
              </a:rPr>
              <a:t>the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chat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protocol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sends</a:t>
            </a:r>
            <a:r>
              <a:rPr lang="de-DE" i="0" baseline="0" dirty="0" smtClean="0">
                <a:sym typeface="Wingdings" pitchFamily="2" charset="2"/>
              </a:rPr>
              <a:t> a </a:t>
            </a:r>
            <a:r>
              <a:rPr lang="de-DE" i="0" baseline="0" dirty="0" err="1" smtClean="0">
                <a:sym typeface="Wingdings" pitchFamily="2" charset="2"/>
              </a:rPr>
              <a:t>notification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to</a:t>
            </a:r>
            <a:r>
              <a:rPr lang="de-DE" i="0" baseline="0" dirty="0" smtClean="0">
                <a:sym typeface="Wingdings" pitchFamily="2" charset="2"/>
              </a:rPr>
              <a:t> Bob, </a:t>
            </a:r>
            <a:r>
              <a:rPr lang="de-DE" i="0" baseline="0" dirty="0" err="1" smtClean="0">
                <a:sym typeface="Wingdings" pitchFamily="2" charset="2"/>
              </a:rPr>
              <a:t>and</a:t>
            </a:r>
            <a:r>
              <a:rPr lang="de-DE" i="0" baseline="0" dirty="0" smtClean="0">
                <a:sym typeface="Wingdings" pitchFamily="2" charset="2"/>
              </a:rPr>
              <a:t> Bob </a:t>
            </a:r>
            <a:r>
              <a:rPr lang="de-DE" i="0" baseline="0" dirty="0" err="1" smtClean="0">
                <a:sym typeface="Wingdings" pitchFamily="2" charset="2"/>
              </a:rPr>
              <a:t>requests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the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content</a:t>
            </a:r>
            <a:r>
              <a:rPr lang="de-DE" i="0" baseline="0" dirty="0" smtClean="0">
                <a:sym typeface="Wingdings" pitchFamily="2" charset="2"/>
              </a:rPr>
              <a:t>.</a:t>
            </a:r>
          </a:p>
          <a:p>
            <a:pPr marL="0" indent="0">
              <a:buFontTx/>
              <a:buNone/>
            </a:pPr>
            <a:r>
              <a:rPr lang="de-DE" i="0" baseline="0" dirty="0" err="1" smtClean="0">
                <a:sym typeface="Wingdings" pitchFamily="2" charset="2"/>
              </a:rPr>
              <a:t>Now</a:t>
            </a:r>
            <a:r>
              <a:rPr lang="de-DE" i="0" baseline="0" dirty="0" smtClean="0">
                <a:sym typeface="Wingdings" pitchFamily="2" charset="2"/>
              </a:rPr>
              <a:t>, </a:t>
            </a:r>
            <a:r>
              <a:rPr lang="de-DE" i="0" baseline="0" dirty="0" err="1" smtClean="0">
                <a:sym typeface="Wingdings" pitchFamily="2" charset="2"/>
              </a:rPr>
              <a:t>before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delivering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the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content</a:t>
            </a:r>
            <a:r>
              <a:rPr lang="de-DE" i="0" baseline="0" dirty="0" smtClean="0">
                <a:sym typeface="Wingdings" pitchFamily="2" charset="2"/>
              </a:rPr>
              <a:t>, Alice </a:t>
            </a:r>
            <a:r>
              <a:rPr lang="de-DE" i="0" baseline="0" dirty="0" err="1" smtClean="0">
                <a:sym typeface="Wingdings" pitchFamily="2" charset="2"/>
              </a:rPr>
              <a:t>wants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to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prevent</a:t>
            </a:r>
            <a:r>
              <a:rPr lang="de-DE" i="0" baseline="0" dirty="0" smtClean="0">
                <a:sym typeface="Wingdings" pitchFamily="2" charset="2"/>
              </a:rPr>
              <a:t> Bob </a:t>
            </a:r>
            <a:r>
              <a:rPr lang="de-DE" i="0" baseline="0" dirty="0" err="1" smtClean="0">
                <a:sym typeface="Wingdings" pitchFamily="2" charset="2"/>
              </a:rPr>
              <a:t>from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redistributing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the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content</a:t>
            </a:r>
            <a:r>
              <a:rPr lang="de-DE" i="0" baseline="0" dirty="0" smtClean="0">
                <a:sym typeface="Wingdings" pitchFamily="2" charset="2"/>
              </a:rPr>
              <a:t> after </a:t>
            </a:r>
            <a:r>
              <a:rPr lang="de-DE" i="0" baseline="0" dirty="0" err="1" smtClean="0">
                <a:sym typeface="Wingdings" pitchFamily="2" charset="2"/>
              </a:rPr>
              <a:t>receipt</a:t>
            </a:r>
            <a:r>
              <a:rPr lang="de-DE" i="0" baseline="0" dirty="0" smtClean="0">
                <a:sym typeface="Wingdings" pitchFamily="2" charset="2"/>
              </a:rPr>
              <a:t>. So </a:t>
            </a:r>
            <a:r>
              <a:rPr lang="de-DE" i="0" baseline="0" dirty="0" err="1" smtClean="0">
                <a:sym typeface="Wingdings" pitchFamily="2" charset="2"/>
              </a:rPr>
              <a:t>she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ships</a:t>
            </a:r>
            <a:r>
              <a:rPr lang="de-DE" i="0" baseline="0" dirty="0" smtClean="0">
                <a:sym typeface="Wingdings" pitchFamily="2" charset="2"/>
              </a:rPr>
              <a:t> an </a:t>
            </a:r>
            <a:r>
              <a:rPr lang="de-DE" i="0" baseline="0" dirty="0" err="1" smtClean="0">
                <a:sym typeface="Wingdings" pitchFamily="2" charset="2"/>
              </a:rPr>
              <a:t>according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policy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to</a:t>
            </a:r>
            <a:r>
              <a:rPr lang="de-DE" i="0" baseline="0" dirty="0" smtClean="0">
                <a:sym typeface="Wingdings" pitchFamily="2" charset="2"/>
              </a:rPr>
              <a:t> Bob.</a:t>
            </a:r>
          </a:p>
          <a:p>
            <a:pPr marL="0" indent="0">
              <a:buFontTx/>
              <a:buNone/>
            </a:pPr>
            <a:r>
              <a:rPr lang="de-DE" i="0" baseline="0" dirty="0" smtClean="0">
                <a:sym typeface="Wingdings" pitchFamily="2" charset="2"/>
              </a:rPr>
              <a:t>Bob </a:t>
            </a:r>
            <a:r>
              <a:rPr lang="de-DE" i="0" baseline="0" dirty="0" err="1" smtClean="0">
                <a:sym typeface="Wingdings" pitchFamily="2" charset="2"/>
              </a:rPr>
              <a:t>replies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with</a:t>
            </a:r>
            <a:r>
              <a:rPr lang="de-DE" i="0" baseline="0" dirty="0" smtClean="0">
                <a:sym typeface="Wingdings" pitchFamily="2" charset="2"/>
              </a:rPr>
              <a:t> an </a:t>
            </a:r>
            <a:r>
              <a:rPr lang="de-DE" i="0" baseline="0" dirty="0" err="1" smtClean="0">
                <a:sym typeface="Wingdings" pitchFamily="2" charset="2"/>
              </a:rPr>
              <a:t>attestation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that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the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policy</a:t>
            </a:r>
            <a:r>
              <a:rPr lang="de-DE" i="0" baseline="0" dirty="0" smtClean="0">
                <a:sym typeface="Wingdings" pitchFamily="2" charset="2"/>
              </a:rPr>
              <a:t> was </a:t>
            </a:r>
            <a:r>
              <a:rPr lang="de-DE" i="0" baseline="0" dirty="0" err="1" smtClean="0">
                <a:sym typeface="Wingdings" pitchFamily="2" charset="2"/>
              </a:rPr>
              <a:t>successfully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deployed</a:t>
            </a:r>
            <a:r>
              <a:rPr lang="de-DE" i="0" baseline="0" dirty="0" smtClean="0">
                <a:sym typeface="Wingdings" pitchFamily="2" charset="2"/>
              </a:rPr>
              <a:t> on </a:t>
            </a:r>
            <a:r>
              <a:rPr lang="de-DE" i="0" baseline="0" dirty="0" err="1" smtClean="0">
                <a:sym typeface="Wingdings" pitchFamily="2" charset="2"/>
              </a:rPr>
              <a:t>his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phone</a:t>
            </a:r>
            <a:r>
              <a:rPr lang="de-DE" i="0" baseline="0" dirty="0" smtClean="0">
                <a:sym typeface="Wingdings" pitchFamily="2" charset="2"/>
              </a:rPr>
              <a:t>.</a:t>
            </a:r>
          </a:p>
          <a:p>
            <a:pPr marL="0" indent="0">
              <a:buFontTx/>
              <a:buNone/>
            </a:pPr>
            <a:r>
              <a:rPr lang="de-DE" i="0" baseline="0" dirty="0" err="1" smtClean="0">
                <a:sym typeface="Wingdings" pitchFamily="2" charset="2"/>
              </a:rPr>
              <a:t>Now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we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need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to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signalize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the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information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flow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of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the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content</a:t>
            </a:r>
            <a:r>
              <a:rPr lang="de-DE" i="0" baseline="0" dirty="0" smtClean="0">
                <a:sym typeface="Wingdings" pitchFamily="2" charset="2"/>
              </a:rPr>
              <a:t>. </a:t>
            </a:r>
            <a:r>
              <a:rPr lang="de-DE" i="0" baseline="0" dirty="0" err="1" smtClean="0">
                <a:sym typeface="Wingdings" pitchFamily="2" charset="2"/>
              </a:rPr>
              <a:t>There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is</a:t>
            </a:r>
            <a:r>
              <a:rPr lang="de-DE" i="0" baseline="0" dirty="0" smtClean="0">
                <a:sym typeface="Wingdings" pitchFamily="2" charset="2"/>
              </a:rPr>
              <a:t> an </a:t>
            </a:r>
            <a:r>
              <a:rPr lang="de-DE" i="0" baseline="0" dirty="0" err="1" smtClean="0">
                <a:sym typeface="Wingdings" pitchFamily="2" charset="2"/>
              </a:rPr>
              <a:t>outgoing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event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concerning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the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protected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content</a:t>
            </a:r>
            <a:r>
              <a:rPr lang="de-DE" i="0" baseline="0" dirty="0" smtClean="0">
                <a:sym typeface="Wingdings" pitchFamily="2" charset="2"/>
              </a:rPr>
              <a:t> on </a:t>
            </a:r>
            <a:r>
              <a:rPr lang="de-DE" i="0" baseline="0" dirty="0" err="1" smtClean="0">
                <a:sym typeface="Wingdings" pitchFamily="2" charset="2"/>
              </a:rPr>
              <a:t>Alice‘s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phone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and</a:t>
            </a:r>
            <a:r>
              <a:rPr lang="de-DE" i="0" baseline="0" dirty="0" smtClean="0">
                <a:sym typeface="Wingdings" pitchFamily="2" charset="2"/>
              </a:rPr>
              <a:t> an </a:t>
            </a:r>
            <a:r>
              <a:rPr lang="de-DE" i="0" baseline="0" dirty="0" err="1" smtClean="0">
                <a:sym typeface="Wingdings" pitchFamily="2" charset="2"/>
              </a:rPr>
              <a:t>incoming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event</a:t>
            </a:r>
            <a:r>
              <a:rPr lang="de-DE" i="0" baseline="0" dirty="0" smtClean="0">
                <a:sym typeface="Wingdings" pitchFamily="2" charset="2"/>
              </a:rPr>
              <a:t> on </a:t>
            </a:r>
            <a:r>
              <a:rPr lang="de-DE" i="0" baseline="0" dirty="0" err="1" smtClean="0">
                <a:sym typeface="Wingdings" pitchFamily="2" charset="2"/>
              </a:rPr>
              <a:t>Bob‘s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phone</a:t>
            </a:r>
            <a:r>
              <a:rPr lang="de-DE" i="0" baseline="0" dirty="0" smtClean="0">
                <a:sym typeface="Wingdings" pitchFamily="2" charset="2"/>
              </a:rPr>
              <a:t>.</a:t>
            </a:r>
          </a:p>
          <a:p>
            <a:pPr marL="0" indent="0">
              <a:buFontTx/>
              <a:buNone/>
            </a:pPr>
            <a:r>
              <a:rPr lang="de-DE" i="0" baseline="0" dirty="0" err="1" smtClean="0">
                <a:sym typeface="Wingdings" pitchFamily="2" charset="2"/>
              </a:rPr>
              <a:t>Both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have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to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be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processed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by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the</a:t>
            </a:r>
            <a:r>
              <a:rPr lang="de-DE" i="0" baseline="0" dirty="0" smtClean="0">
                <a:sym typeface="Wingdings" pitchFamily="2" charset="2"/>
              </a:rPr>
              <a:t> IFM on </a:t>
            </a:r>
            <a:r>
              <a:rPr lang="de-DE" i="0" baseline="0" dirty="0" err="1" smtClean="0">
                <a:sym typeface="Wingdings" pitchFamily="2" charset="2"/>
              </a:rPr>
              <a:t>Bob‘s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phone</a:t>
            </a:r>
            <a:r>
              <a:rPr lang="de-DE" i="0" baseline="0" dirty="0" smtClean="0">
                <a:sym typeface="Wingdings" pitchFamily="2" charset="2"/>
              </a:rPr>
              <a:t> so </a:t>
            </a:r>
            <a:r>
              <a:rPr lang="de-DE" i="0" baseline="0" dirty="0" err="1" smtClean="0">
                <a:sym typeface="Wingdings" pitchFamily="2" charset="2"/>
              </a:rPr>
              <a:t>as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to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know</a:t>
            </a:r>
            <a:r>
              <a:rPr lang="de-DE" i="0" baseline="0" dirty="0" smtClean="0">
                <a:sym typeface="Wingdings" pitchFamily="2" charset="2"/>
              </a:rPr>
              <a:t>, </a:t>
            </a:r>
            <a:r>
              <a:rPr lang="de-DE" i="0" baseline="0" dirty="0" err="1" smtClean="0">
                <a:sym typeface="Wingdings" pitchFamily="2" charset="2"/>
              </a:rPr>
              <a:t>that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the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received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data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is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the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content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to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be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protected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by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the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policy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shipped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by</a:t>
            </a:r>
            <a:r>
              <a:rPr lang="de-DE" i="0" baseline="0" dirty="0" smtClean="0">
                <a:sym typeface="Wingdings" pitchFamily="2" charset="2"/>
              </a:rPr>
              <a:t> Alice.</a:t>
            </a:r>
          </a:p>
          <a:p>
            <a:pPr marL="0" indent="0">
              <a:buFontTx/>
              <a:buNone/>
            </a:pPr>
            <a:r>
              <a:rPr lang="de-DE" i="0" baseline="0" dirty="0" err="1" smtClean="0">
                <a:sym typeface="Wingdings" pitchFamily="2" charset="2"/>
              </a:rPr>
              <a:t>Once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this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is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done</a:t>
            </a:r>
            <a:r>
              <a:rPr lang="de-DE" i="0" baseline="0" dirty="0" smtClean="0">
                <a:sym typeface="Wingdings" pitchFamily="2" charset="2"/>
              </a:rPr>
              <a:t>, </a:t>
            </a:r>
            <a:r>
              <a:rPr lang="de-DE" i="0" baseline="0" dirty="0" err="1" smtClean="0">
                <a:sym typeface="Wingdings" pitchFamily="2" charset="2"/>
              </a:rPr>
              <a:t>the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content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can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be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transferred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to</a:t>
            </a:r>
            <a:r>
              <a:rPr lang="de-DE" i="0" baseline="0" dirty="0" smtClean="0">
                <a:sym typeface="Wingdings" pitchFamily="2" charset="2"/>
              </a:rPr>
              <a:t> Bob, </a:t>
            </a:r>
            <a:r>
              <a:rPr lang="de-DE" i="0" baseline="0" dirty="0" err="1" smtClean="0">
                <a:sym typeface="Wingdings" pitchFamily="2" charset="2"/>
              </a:rPr>
              <a:t>and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the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local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information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flow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tracking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system</a:t>
            </a:r>
            <a:r>
              <a:rPr lang="de-DE" i="0" baseline="0" dirty="0" smtClean="0">
                <a:sym typeface="Wingdings" pitchFamily="2" charset="2"/>
              </a:rPr>
              <a:t> on </a:t>
            </a:r>
            <a:r>
              <a:rPr lang="de-DE" i="0" baseline="0" dirty="0" err="1" smtClean="0">
                <a:sym typeface="Wingdings" pitchFamily="2" charset="2"/>
              </a:rPr>
              <a:t>Bob‘s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phone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can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monitor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the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protected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data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independently</a:t>
            </a:r>
            <a:r>
              <a:rPr lang="de-DE" i="0" baseline="0" dirty="0" smtClean="0">
                <a:sym typeface="Wingdings" pitchFamily="2" charset="2"/>
              </a:rPr>
              <a:t>.</a:t>
            </a:r>
          </a:p>
          <a:p>
            <a:pPr marL="0" indent="0">
              <a:buFontTx/>
              <a:buNone/>
            </a:pPr>
            <a:r>
              <a:rPr lang="de-DE" i="0" baseline="0" dirty="0" smtClean="0">
                <a:sym typeface="Wingdings" pitchFamily="2" charset="2"/>
              </a:rPr>
              <a:t>So </a:t>
            </a:r>
            <a:r>
              <a:rPr lang="de-DE" i="0" baseline="0" dirty="0" err="1" smtClean="0">
                <a:sym typeface="Wingdings" pitchFamily="2" charset="2"/>
              </a:rPr>
              <a:t>assuming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that</a:t>
            </a:r>
            <a:r>
              <a:rPr lang="de-DE" i="0" baseline="0" dirty="0" smtClean="0">
                <a:sym typeface="Wingdings" pitchFamily="2" charset="2"/>
              </a:rPr>
              <a:t> Bob </a:t>
            </a:r>
            <a:r>
              <a:rPr lang="de-DE" i="0" baseline="0" dirty="0" err="1" smtClean="0">
                <a:sym typeface="Wingdings" pitchFamily="2" charset="2"/>
              </a:rPr>
              <a:t>tries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to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take</a:t>
            </a:r>
            <a:r>
              <a:rPr lang="de-DE" i="0" baseline="0" dirty="0" smtClean="0">
                <a:sym typeface="Wingdings" pitchFamily="2" charset="2"/>
              </a:rPr>
              <a:t> a </a:t>
            </a:r>
            <a:r>
              <a:rPr lang="de-DE" i="0" baseline="0" dirty="0" err="1" smtClean="0">
                <a:sym typeface="Wingdings" pitchFamily="2" charset="2"/>
              </a:rPr>
              <a:t>screenshot</a:t>
            </a:r>
            <a:r>
              <a:rPr lang="de-DE" i="0" baseline="0" dirty="0" smtClean="0">
                <a:sym typeface="Wingdings" pitchFamily="2" charset="2"/>
              </a:rPr>
              <a:t>, </a:t>
            </a:r>
            <a:r>
              <a:rPr lang="de-DE" i="0" baseline="0" dirty="0" err="1" smtClean="0">
                <a:sym typeface="Wingdings" pitchFamily="2" charset="2"/>
              </a:rPr>
              <a:t>while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Alice‘s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content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is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shown</a:t>
            </a:r>
            <a:r>
              <a:rPr lang="de-DE" i="0" baseline="0" dirty="0" smtClean="0">
                <a:sym typeface="Wingdings" pitchFamily="2" charset="2"/>
              </a:rPr>
              <a:t> on </a:t>
            </a:r>
            <a:r>
              <a:rPr lang="de-DE" i="0" baseline="0" dirty="0" err="1" smtClean="0">
                <a:sym typeface="Wingdings" pitchFamily="2" charset="2"/>
              </a:rPr>
              <a:t>the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screen</a:t>
            </a:r>
            <a:r>
              <a:rPr lang="de-DE" i="0" baseline="0" dirty="0" smtClean="0">
                <a:sym typeface="Wingdings" pitchFamily="2" charset="2"/>
              </a:rPr>
              <a:t>, </a:t>
            </a:r>
            <a:r>
              <a:rPr lang="de-DE" i="0" baseline="0" dirty="0" err="1" smtClean="0">
                <a:sym typeface="Wingdings" pitchFamily="2" charset="2"/>
              </a:rPr>
              <a:t>the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according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event</a:t>
            </a:r>
            <a:r>
              <a:rPr lang="de-DE" i="0" baseline="0" dirty="0" smtClean="0">
                <a:sym typeface="Wingdings" pitchFamily="2" charset="2"/>
              </a:rPr>
              <a:t> will </a:t>
            </a:r>
            <a:r>
              <a:rPr lang="de-DE" i="0" baseline="0" dirty="0" err="1" smtClean="0">
                <a:sym typeface="Wingdings" pitchFamily="2" charset="2"/>
              </a:rPr>
              <a:t>be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inhibited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by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usage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control</a:t>
            </a:r>
            <a:r>
              <a:rPr lang="de-DE" i="0" baseline="0" dirty="0" smtClean="0">
                <a:sym typeface="Wingdings" pitchFamily="2" charset="2"/>
              </a:rPr>
              <a:t>, </a:t>
            </a:r>
            <a:r>
              <a:rPr lang="de-DE" i="0" baseline="0" dirty="0" err="1" smtClean="0">
                <a:sym typeface="Wingdings" pitchFamily="2" charset="2"/>
              </a:rPr>
              <a:t>since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it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would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create</a:t>
            </a:r>
            <a:r>
              <a:rPr lang="de-DE" i="0" baseline="0" dirty="0" smtClean="0">
                <a:sym typeface="Wingdings" pitchFamily="2" charset="2"/>
              </a:rPr>
              <a:t> a </a:t>
            </a:r>
            <a:r>
              <a:rPr lang="de-DE" i="0" baseline="0" dirty="0" err="1" smtClean="0">
                <a:sym typeface="Wingdings" pitchFamily="2" charset="2"/>
              </a:rPr>
              <a:t>duplicate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representation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of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the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protected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data</a:t>
            </a:r>
            <a:r>
              <a:rPr lang="de-DE" i="0" baseline="0" dirty="0" smtClean="0">
                <a:sym typeface="Wingdings" pitchFamily="2" charset="2"/>
              </a:rPr>
              <a:t> item.</a:t>
            </a:r>
          </a:p>
        </p:txBody>
      </p:sp>
    </p:spTree>
    <p:extLst>
      <p:ext uri="{BB962C8B-B14F-4D97-AF65-F5344CB8AC3E}">
        <p14:creationId xmlns:p14="http://schemas.microsoft.com/office/powerpoint/2010/main" val="427032125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FontTx/>
              <a:buNone/>
            </a:pPr>
            <a:endParaRPr lang="de-DE" i="0" baseline="0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25606422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FontTx/>
              <a:buNone/>
            </a:pPr>
            <a:endParaRPr lang="de-DE" i="0" baseline="0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27711412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FontTx/>
              <a:buNone/>
            </a:pPr>
            <a:endParaRPr lang="de-DE" i="0" baseline="0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22732152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FontTx/>
              <a:buNone/>
            </a:pPr>
            <a:endParaRPr lang="de-DE" i="0" baseline="0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52376659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FontTx/>
              <a:buNone/>
            </a:pPr>
            <a:endParaRPr lang="de-DE" i="0" baseline="0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3504247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FontTx/>
              <a:buNone/>
            </a:pPr>
            <a:endParaRPr lang="de-DE" i="0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0960225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FontTx/>
              <a:buNone/>
            </a:pPr>
            <a:r>
              <a:rPr lang="de-DE" i="0" dirty="0" smtClean="0">
                <a:sym typeface="Wingdings" pitchFamily="2" charset="2"/>
              </a:rPr>
              <a:t>The </a:t>
            </a:r>
            <a:r>
              <a:rPr lang="de-DE" i="0" dirty="0" err="1" smtClean="0">
                <a:sym typeface="Wingdings" pitchFamily="2" charset="2"/>
              </a:rPr>
              <a:t>goal</a:t>
            </a:r>
            <a:r>
              <a:rPr lang="de-DE" i="0" dirty="0" smtClean="0">
                <a:sym typeface="Wingdings" pitchFamily="2" charset="2"/>
              </a:rPr>
              <a:t> </a:t>
            </a:r>
            <a:r>
              <a:rPr lang="de-DE" i="0" dirty="0" err="1" smtClean="0">
                <a:sym typeface="Wingdings" pitchFamily="2" charset="2"/>
              </a:rPr>
              <a:t>of</a:t>
            </a:r>
            <a:r>
              <a:rPr lang="de-DE" i="0" dirty="0" smtClean="0">
                <a:sym typeface="Wingdings" pitchFamily="2" charset="2"/>
              </a:rPr>
              <a:t> </a:t>
            </a:r>
            <a:r>
              <a:rPr lang="de-DE" i="0" dirty="0" err="1" smtClean="0">
                <a:sym typeface="Wingdings" pitchFamily="2" charset="2"/>
              </a:rPr>
              <a:t>usage</a:t>
            </a:r>
            <a:r>
              <a:rPr lang="de-DE" i="0" dirty="0" smtClean="0">
                <a:sym typeface="Wingdings" pitchFamily="2" charset="2"/>
              </a:rPr>
              <a:t> </a:t>
            </a:r>
            <a:r>
              <a:rPr lang="de-DE" i="0" dirty="0" err="1" smtClean="0">
                <a:sym typeface="Wingdings" pitchFamily="2" charset="2"/>
              </a:rPr>
              <a:t>control</a:t>
            </a:r>
            <a:r>
              <a:rPr lang="de-DE" i="0" dirty="0" smtClean="0">
                <a:sym typeface="Wingdings" pitchFamily="2" charset="2"/>
              </a:rPr>
              <a:t> </a:t>
            </a:r>
            <a:r>
              <a:rPr lang="de-DE" i="0" dirty="0" err="1" smtClean="0">
                <a:sym typeface="Wingdings" pitchFamily="2" charset="2"/>
              </a:rPr>
              <a:t>is</a:t>
            </a:r>
            <a:r>
              <a:rPr lang="de-DE" i="0" dirty="0" smtClean="0">
                <a:sym typeface="Wingdings" pitchFamily="2" charset="2"/>
              </a:rPr>
              <a:t> </a:t>
            </a:r>
            <a:r>
              <a:rPr lang="de-DE" i="0" dirty="0" err="1" smtClean="0">
                <a:sym typeface="Wingdings" pitchFamily="2" charset="2"/>
              </a:rPr>
              <a:t>to</a:t>
            </a:r>
            <a:r>
              <a:rPr lang="de-DE" i="0" dirty="0" smtClean="0">
                <a:sym typeface="Wingdings" pitchFamily="2" charset="2"/>
              </a:rPr>
              <a:t> </a:t>
            </a:r>
            <a:r>
              <a:rPr lang="de-DE" i="0" dirty="0" err="1" smtClean="0">
                <a:sym typeface="Wingdings" pitchFamily="2" charset="2"/>
              </a:rPr>
              <a:t>enforce</a:t>
            </a:r>
            <a:r>
              <a:rPr lang="de-DE" i="0" dirty="0" smtClean="0">
                <a:sym typeface="Wingdings" pitchFamily="2" charset="2"/>
              </a:rPr>
              <a:t> </a:t>
            </a:r>
            <a:r>
              <a:rPr lang="de-DE" i="0" dirty="0" err="1" smtClean="0">
                <a:sym typeface="Wingdings" pitchFamily="2" charset="2"/>
              </a:rPr>
              <a:t>requirements</a:t>
            </a:r>
            <a:r>
              <a:rPr lang="de-DE" i="0" dirty="0" smtClean="0">
                <a:sym typeface="Wingdings" pitchFamily="2" charset="2"/>
              </a:rPr>
              <a:t> like…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338117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FontTx/>
              <a:buNone/>
            </a:pPr>
            <a:r>
              <a:rPr lang="de-DE" i="0" dirty="0" smtClean="0">
                <a:sym typeface="Wingdings" pitchFamily="2" charset="2"/>
              </a:rPr>
              <a:t>So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usage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control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is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concerned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with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restrictions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concerning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the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future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usage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of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data</a:t>
            </a:r>
            <a:r>
              <a:rPr lang="de-DE" i="0" baseline="0" dirty="0" smtClean="0">
                <a:sym typeface="Wingdings" pitchFamily="2" charset="2"/>
              </a:rPr>
              <a:t>.</a:t>
            </a:r>
          </a:p>
          <a:p>
            <a:pPr marL="0" indent="0">
              <a:buFontTx/>
              <a:buNone/>
            </a:pPr>
            <a:r>
              <a:rPr lang="de-DE" i="0" baseline="0" dirty="0" err="1" smtClean="0">
                <a:sym typeface="Wingdings" pitchFamily="2" charset="2"/>
              </a:rPr>
              <a:t>We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want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to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specify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what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may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and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what</a:t>
            </a:r>
            <a:r>
              <a:rPr lang="de-DE" i="0" baseline="0" dirty="0" smtClean="0">
                <a:sym typeface="Wingdings" pitchFamily="2" charset="2"/>
              </a:rPr>
              <a:t> must not happen </a:t>
            </a:r>
            <a:r>
              <a:rPr lang="de-DE" i="0" baseline="0" dirty="0" err="1" smtClean="0">
                <a:sym typeface="Wingdings" pitchFamily="2" charset="2"/>
              </a:rPr>
              <a:t>to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our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data</a:t>
            </a:r>
            <a:r>
              <a:rPr lang="de-DE" i="0" baseline="0" dirty="0" smtClean="0">
                <a:sym typeface="Wingdings" pitchFamily="2" charset="2"/>
              </a:rPr>
              <a:t> after </a:t>
            </a:r>
            <a:r>
              <a:rPr lang="de-DE" i="0" baseline="0" dirty="0" err="1" smtClean="0">
                <a:sym typeface="Wingdings" pitchFamily="2" charset="2"/>
              </a:rPr>
              <a:t>the</a:t>
            </a:r>
            <a:r>
              <a:rPr lang="de-DE" i="0" baseline="0" dirty="0" smtClean="0">
                <a:sym typeface="Wingdings" pitchFamily="2" charset="2"/>
              </a:rPr>
              <a:t> initial </a:t>
            </a:r>
            <a:r>
              <a:rPr lang="de-DE" i="0" baseline="0" dirty="0" err="1" smtClean="0">
                <a:sym typeface="Wingdings" pitchFamily="2" charset="2"/>
              </a:rPr>
              <a:t>access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has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been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granted</a:t>
            </a:r>
            <a:r>
              <a:rPr lang="de-DE" i="0" baseline="0" dirty="0" smtClean="0">
                <a:sym typeface="Wingdings" pitchFamily="2" charset="2"/>
              </a:rPr>
              <a:t>.</a:t>
            </a:r>
          </a:p>
          <a:p>
            <a:pPr marL="0" indent="0">
              <a:buFontTx/>
              <a:buNone/>
            </a:pPr>
            <a:r>
              <a:rPr lang="de-DE" i="0" baseline="0" dirty="0" smtClean="0">
                <a:sym typeface="Wingdings" pitchFamily="2" charset="2"/>
              </a:rPr>
              <a:t>So </a:t>
            </a:r>
            <a:r>
              <a:rPr lang="de-DE" i="0" baseline="0" dirty="0" err="1" smtClean="0">
                <a:sym typeface="Wingdings" pitchFamily="2" charset="2"/>
              </a:rPr>
              <a:t>essentially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usage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control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is</a:t>
            </a:r>
            <a:r>
              <a:rPr lang="de-DE" i="0" baseline="0" dirty="0" smtClean="0">
                <a:sym typeface="Wingdings" pitchFamily="2" charset="2"/>
              </a:rPr>
              <a:t> a </a:t>
            </a:r>
            <a:r>
              <a:rPr lang="de-DE" i="0" baseline="0" dirty="0" err="1" smtClean="0">
                <a:sym typeface="Wingdings" pitchFamily="2" charset="2"/>
              </a:rPr>
              <a:t>generalization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of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access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control</a:t>
            </a:r>
            <a:r>
              <a:rPr lang="de-DE" i="0" baseline="0" dirty="0" smtClean="0">
                <a:sym typeface="Wingdings" pitchFamily="2" charset="2"/>
              </a:rPr>
              <a:t>.</a:t>
            </a:r>
          </a:p>
          <a:p>
            <a:pPr marL="0" indent="0">
              <a:buFontTx/>
              <a:buNone/>
            </a:pPr>
            <a:r>
              <a:rPr lang="de-DE" i="0" baseline="0" dirty="0" err="1" smtClean="0">
                <a:sym typeface="Wingdings" pitchFamily="2" charset="2"/>
              </a:rPr>
              <a:t>And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it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can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be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used</a:t>
            </a:r>
            <a:r>
              <a:rPr lang="de-DE" i="0" baseline="0" dirty="0" smtClean="0">
                <a:sym typeface="Wingdings" pitchFamily="2" charset="2"/>
              </a:rPr>
              <a:t> in </a:t>
            </a:r>
            <a:r>
              <a:rPr lang="de-DE" i="0" baseline="0" dirty="0" err="1" smtClean="0">
                <a:sym typeface="Wingdings" pitchFamily="2" charset="2"/>
              </a:rPr>
              <a:t>various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application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domains</a:t>
            </a:r>
            <a:r>
              <a:rPr lang="de-DE" i="0" baseline="0" dirty="0" smtClean="0">
                <a:sym typeface="Wingdings" pitchFamily="2" charset="2"/>
              </a:rPr>
              <a:t>, for </a:t>
            </a:r>
            <a:r>
              <a:rPr lang="de-DE" i="0" baseline="0" dirty="0" err="1" smtClean="0">
                <a:sym typeface="Wingdings" pitchFamily="2" charset="2"/>
              </a:rPr>
              <a:t>protecting</a:t>
            </a:r>
            <a:r>
              <a:rPr lang="de-DE" i="0" baseline="0" dirty="0" smtClean="0">
                <a:sym typeface="Wingdings" pitchFamily="2" charset="2"/>
              </a:rPr>
              <a:t> personal </a:t>
            </a:r>
            <a:r>
              <a:rPr lang="de-DE" i="0" baseline="0" dirty="0" err="1" smtClean="0">
                <a:sym typeface="Wingdings" pitchFamily="2" charset="2"/>
              </a:rPr>
              <a:t>data</a:t>
            </a:r>
            <a:r>
              <a:rPr lang="de-DE" i="0" baseline="0" dirty="0" smtClean="0">
                <a:sym typeface="Wingdings" pitchFamily="2" charset="2"/>
              </a:rPr>
              <a:t>, IP, </a:t>
            </a:r>
            <a:r>
              <a:rPr lang="de-DE" i="0" baseline="0" dirty="0" err="1" smtClean="0">
                <a:sym typeface="Wingdings" pitchFamily="2" charset="2"/>
              </a:rPr>
              <a:t>business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data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and</a:t>
            </a:r>
            <a:r>
              <a:rPr lang="de-DE" i="0" baseline="0" dirty="0" smtClean="0">
                <a:sym typeface="Wingdings" pitchFamily="2" charset="2"/>
              </a:rPr>
              <a:t> so on.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10361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FontTx/>
              <a:buNone/>
            </a:pPr>
            <a:r>
              <a:rPr lang="de-DE" i="0" dirty="0" err="1" smtClean="0">
                <a:sym typeface="Wingdings" pitchFamily="2" charset="2"/>
              </a:rPr>
              <a:t>Given</a:t>
            </a:r>
            <a:r>
              <a:rPr lang="de-DE" i="0" dirty="0" smtClean="0">
                <a:sym typeface="Wingdings" pitchFamily="2" charset="2"/>
              </a:rPr>
              <a:t> </a:t>
            </a:r>
            <a:r>
              <a:rPr lang="de-DE" i="0" dirty="0" err="1" smtClean="0">
                <a:sym typeface="Wingdings" pitchFamily="2" charset="2"/>
              </a:rPr>
              <a:t>that</a:t>
            </a:r>
            <a:r>
              <a:rPr lang="de-DE" i="0" dirty="0" smtClean="0">
                <a:sym typeface="Wingdings" pitchFamily="2" charset="2"/>
              </a:rPr>
              <a:t> </a:t>
            </a:r>
            <a:r>
              <a:rPr lang="de-DE" i="0" dirty="0" err="1" smtClean="0">
                <a:sym typeface="Wingdings" pitchFamily="2" charset="2"/>
              </a:rPr>
              <a:t>we</a:t>
            </a:r>
            <a:r>
              <a:rPr lang="de-DE" i="0" dirty="0" smtClean="0">
                <a:sym typeface="Wingdings" pitchFamily="2" charset="2"/>
              </a:rPr>
              <a:t> </a:t>
            </a:r>
            <a:r>
              <a:rPr lang="de-DE" i="0" dirty="0" err="1" smtClean="0">
                <a:sym typeface="Wingdings" pitchFamily="2" charset="2"/>
              </a:rPr>
              <a:t>have</a:t>
            </a:r>
            <a:r>
              <a:rPr lang="de-DE" i="0" dirty="0" smtClean="0">
                <a:sym typeface="Wingdings" pitchFamily="2" charset="2"/>
              </a:rPr>
              <a:t> </a:t>
            </a:r>
            <a:r>
              <a:rPr lang="de-DE" i="0" dirty="0" err="1" smtClean="0">
                <a:sym typeface="Wingdings" pitchFamily="2" charset="2"/>
              </a:rPr>
              <a:t>this</a:t>
            </a:r>
            <a:r>
              <a:rPr lang="de-DE" i="0" dirty="0" smtClean="0">
                <a:sym typeface="Wingdings" pitchFamily="2" charset="2"/>
              </a:rPr>
              <a:t> </a:t>
            </a:r>
            <a:r>
              <a:rPr lang="de-DE" i="0" dirty="0" err="1" smtClean="0">
                <a:sym typeface="Wingdings" pitchFamily="2" charset="2"/>
              </a:rPr>
              <a:t>conceptual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framework</a:t>
            </a:r>
            <a:r>
              <a:rPr lang="de-DE" i="0" baseline="0" dirty="0" smtClean="0">
                <a:sym typeface="Wingdings" pitchFamily="2" charset="2"/>
              </a:rPr>
              <a:t>, </a:t>
            </a:r>
            <a:r>
              <a:rPr lang="de-DE" i="0" baseline="0" dirty="0" err="1" smtClean="0">
                <a:sym typeface="Wingdings" pitchFamily="2" charset="2"/>
              </a:rPr>
              <a:t>we</a:t>
            </a:r>
            <a:r>
              <a:rPr lang="de-DE" i="0" baseline="0" dirty="0" smtClean="0">
                <a:sym typeface="Wingdings" pitchFamily="2" charset="2"/>
              </a:rPr>
              <a:t> still </a:t>
            </a:r>
            <a:r>
              <a:rPr lang="de-DE" i="0" baseline="0" dirty="0" err="1" smtClean="0">
                <a:sym typeface="Wingdings" pitchFamily="2" charset="2"/>
              </a:rPr>
              <a:t>have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two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things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to</a:t>
            </a:r>
            <a:r>
              <a:rPr lang="de-DE" i="0" baseline="0" dirty="0" smtClean="0">
                <a:sym typeface="Wingdings" pitchFamily="2" charset="2"/>
              </a:rPr>
              <a:t> care </a:t>
            </a:r>
            <a:r>
              <a:rPr lang="de-DE" i="0" baseline="0" dirty="0" err="1" smtClean="0">
                <a:sym typeface="Wingdings" pitchFamily="2" charset="2"/>
              </a:rPr>
              <a:t>about</a:t>
            </a:r>
            <a:r>
              <a:rPr lang="de-DE" i="0" baseline="0" dirty="0" smtClean="0">
                <a:sym typeface="Wingdings" pitchFamily="2" charset="2"/>
              </a:rPr>
              <a:t> in </a:t>
            </a:r>
            <a:r>
              <a:rPr lang="de-DE" i="0" baseline="0" dirty="0" err="1" smtClean="0">
                <a:sym typeface="Wingdings" pitchFamily="2" charset="2"/>
              </a:rPr>
              <a:t>order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to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obtain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effective</a:t>
            </a:r>
            <a:r>
              <a:rPr lang="de-DE" i="0" baseline="0" dirty="0" smtClean="0">
                <a:sym typeface="Wingdings" pitchFamily="2" charset="2"/>
              </a:rPr>
              <a:t> UC </a:t>
            </a:r>
            <a:r>
              <a:rPr lang="de-DE" i="0" baseline="0" dirty="0" err="1" smtClean="0">
                <a:sym typeface="Wingdings" pitchFamily="2" charset="2"/>
              </a:rPr>
              <a:t>enforcement</a:t>
            </a:r>
            <a:r>
              <a:rPr lang="de-DE" i="0" baseline="0" dirty="0" smtClean="0">
                <a:sym typeface="Wingdings" pitchFamily="2" charset="2"/>
              </a:rPr>
              <a:t>.</a:t>
            </a:r>
          </a:p>
          <a:p>
            <a:pPr marL="0" indent="0">
              <a:buFontTx/>
              <a:buNone/>
            </a:pPr>
            <a:r>
              <a:rPr lang="de-DE" i="0" baseline="0" dirty="0" smtClean="0">
                <a:sym typeface="Wingdings" pitchFamily="2" charset="2"/>
              </a:rPr>
              <a:t>The </a:t>
            </a:r>
            <a:r>
              <a:rPr lang="de-DE" i="0" baseline="0" dirty="0" err="1" smtClean="0">
                <a:sym typeface="Wingdings" pitchFamily="2" charset="2"/>
              </a:rPr>
              <a:t>first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thing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is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that</a:t>
            </a:r>
            <a:r>
              <a:rPr lang="de-DE" i="0" baseline="0" dirty="0" smtClean="0">
                <a:sym typeface="Wingdings" pitchFamily="2" charset="2"/>
              </a:rPr>
              <a:t> a </a:t>
            </a:r>
            <a:r>
              <a:rPr lang="de-DE" i="0" baseline="0" dirty="0" err="1" smtClean="0">
                <a:sym typeface="Wingdings" pitchFamily="2" charset="2"/>
              </a:rPr>
              <a:t>usage</a:t>
            </a:r>
            <a:r>
              <a:rPr lang="de-DE" i="0" baseline="0" dirty="0" smtClean="0">
                <a:sym typeface="Wingdings" pitchFamily="2" charset="2"/>
              </a:rPr>
              <a:t> will </a:t>
            </a:r>
            <a:r>
              <a:rPr lang="de-DE" i="0" baseline="0" dirty="0" err="1" smtClean="0">
                <a:sym typeface="Wingdings" pitchFamily="2" charset="2"/>
              </a:rPr>
              <a:t>usually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correspond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to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various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events</a:t>
            </a:r>
            <a:r>
              <a:rPr lang="de-DE" i="0" baseline="0" dirty="0" smtClean="0">
                <a:sym typeface="Wingdings" pitchFamily="2" charset="2"/>
              </a:rPr>
              <a:t>.</a:t>
            </a:r>
          </a:p>
          <a:p>
            <a:pPr marL="0" indent="0">
              <a:buFontTx/>
              <a:buNone/>
            </a:pPr>
            <a:r>
              <a:rPr lang="de-DE" i="0" baseline="0" dirty="0" err="1" smtClean="0">
                <a:sym typeface="Wingdings" pitchFamily="2" charset="2"/>
              </a:rPr>
              <a:t>Let‘s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consider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the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usage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copy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data</a:t>
            </a:r>
            <a:r>
              <a:rPr lang="de-DE" i="0" baseline="0" dirty="0" smtClean="0">
                <a:sym typeface="Wingdings" pitchFamily="2" charset="2"/>
              </a:rPr>
              <a:t>.</a:t>
            </a:r>
          </a:p>
          <a:p>
            <a:pPr marL="0" indent="0">
              <a:buFontTx/>
              <a:buNone/>
            </a:pPr>
            <a:r>
              <a:rPr lang="de-DE" i="0" baseline="0" dirty="0" err="1" smtClean="0">
                <a:sym typeface="Wingdings" pitchFamily="2" charset="2"/>
              </a:rPr>
              <a:t>There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are</a:t>
            </a:r>
            <a:r>
              <a:rPr lang="de-DE" i="0" baseline="0" dirty="0" smtClean="0">
                <a:sym typeface="Wingdings" pitchFamily="2" charset="2"/>
              </a:rPr>
              <a:t> lots </a:t>
            </a:r>
            <a:r>
              <a:rPr lang="de-DE" i="0" baseline="0" dirty="0" err="1" smtClean="0">
                <a:sym typeface="Wingdings" pitchFamily="2" charset="2"/>
              </a:rPr>
              <a:t>of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possibilities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to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copy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data</a:t>
            </a:r>
            <a:r>
              <a:rPr lang="de-DE" i="0" baseline="0" dirty="0" smtClean="0">
                <a:sym typeface="Wingdings" pitchFamily="2" charset="2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886305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FontTx/>
              <a:buNone/>
            </a:pPr>
            <a:endParaRPr lang="de-DE" i="0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3073599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FontTx/>
              <a:buNone/>
            </a:pPr>
            <a:r>
              <a:rPr lang="de-DE" i="0" dirty="0" err="1" smtClean="0">
                <a:sym typeface="Wingdings" pitchFamily="2" charset="2"/>
              </a:rPr>
              <a:t>Then</a:t>
            </a:r>
            <a:r>
              <a:rPr lang="de-DE" i="0" dirty="0" smtClean="0">
                <a:sym typeface="Wingdings" pitchFamily="2" charset="2"/>
              </a:rPr>
              <a:t> </a:t>
            </a:r>
            <a:r>
              <a:rPr lang="de-DE" i="0" dirty="0" err="1" smtClean="0">
                <a:sym typeface="Wingdings" pitchFamily="2" charset="2"/>
              </a:rPr>
              <a:t>data</a:t>
            </a:r>
            <a:r>
              <a:rPr lang="de-DE" i="0" baseline="0" dirty="0" smtClean="0">
                <a:sym typeface="Wingdings" pitchFamily="2" charset="2"/>
              </a:rPr>
              <a:t> also </a:t>
            </a:r>
            <a:r>
              <a:rPr lang="de-DE" i="0" baseline="0" dirty="0" err="1" smtClean="0">
                <a:sym typeface="Wingdings" pitchFamily="2" charset="2"/>
              </a:rPr>
              <a:t>takes</a:t>
            </a:r>
            <a:r>
              <a:rPr lang="de-DE" i="0" baseline="0" dirty="0" smtClean="0">
                <a:sym typeface="Wingdings" pitchFamily="2" charset="2"/>
              </a:rPr>
              <a:t> different </a:t>
            </a:r>
            <a:r>
              <a:rPr lang="de-DE" i="0" baseline="0" dirty="0" err="1" smtClean="0">
                <a:sym typeface="Wingdings" pitchFamily="2" charset="2"/>
              </a:rPr>
              <a:t>representations</a:t>
            </a:r>
            <a:r>
              <a:rPr lang="de-DE" i="0" baseline="0" dirty="0" smtClean="0">
                <a:sym typeface="Wingdings" pitchFamily="2" charset="2"/>
              </a:rPr>
              <a:t> on </a:t>
            </a:r>
            <a:r>
              <a:rPr lang="de-DE" i="0" baseline="0" dirty="0" err="1" smtClean="0">
                <a:sym typeface="Wingdings" pitchFamily="2" charset="2"/>
              </a:rPr>
              <a:t>the</a:t>
            </a:r>
            <a:r>
              <a:rPr lang="de-DE" i="0" baseline="0" dirty="0" smtClean="0">
                <a:sym typeface="Wingdings" pitchFamily="2" charset="2"/>
              </a:rPr>
              <a:t> different </a:t>
            </a:r>
            <a:r>
              <a:rPr lang="de-DE" i="0" baseline="0" dirty="0" err="1" smtClean="0">
                <a:sym typeface="Wingdings" pitchFamily="2" charset="2"/>
              </a:rPr>
              <a:t>layers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of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our</a:t>
            </a:r>
            <a:r>
              <a:rPr lang="de-DE" i="0" baseline="0" dirty="0" smtClean="0">
                <a:sym typeface="Wingdings" pitchFamily="2" charset="2"/>
              </a:rPr>
              <a:t> </a:t>
            </a:r>
            <a:r>
              <a:rPr lang="de-DE" i="0" baseline="0" dirty="0" err="1" smtClean="0">
                <a:sym typeface="Wingdings" pitchFamily="2" charset="2"/>
              </a:rPr>
              <a:t>systems</a:t>
            </a:r>
            <a:r>
              <a:rPr lang="de-DE" i="0" baseline="0" dirty="0" smtClean="0">
                <a:sym typeface="Wingdings" pitchFamily="2" charset="2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6939615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CD40B9-BF0A-BF46-9551-469645F74301}" type="datetime1">
              <a:rPr lang="en-US" smtClean="0"/>
              <a:t>9/16/17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5"/>
          </p:nvPr>
        </p:nvSpPr>
        <p:spPr>
          <a:xfrm>
            <a:off x="152400" y="6102088"/>
            <a:ext cx="8991600" cy="522778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600" smtClean="0">
                <a:solidFill>
                  <a:srgbClr val="FF0000"/>
                </a:solidFill>
              </a:rPr>
              <a:t>Computer and Network Security Essentials Editor: Kevin </a:t>
            </a:r>
            <a:r>
              <a:rPr lang="en-US" sz="1600" dirty="0" err="1" smtClean="0">
                <a:solidFill>
                  <a:srgbClr val="FF0000"/>
                </a:solidFill>
              </a:rPr>
              <a:t>Daimi</a:t>
            </a:r>
            <a:r>
              <a:rPr lang="en-US" sz="1600" dirty="0" smtClean="0">
                <a:solidFill>
                  <a:srgbClr val="FF0000"/>
                </a:solidFill>
              </a:rPr>
              <a:t> Associate Editors: Guillermo </a:t>
            </a:r>
            <a:r>
              <a:rPr lang="en-US" sz="1600" dirty="0" err="1" smtClean="0">
                <a:solidFill>
                  <a:srgbClr val="FF0000"/>
                </a:solidFill>
              </a:rPr>
              <a:t>Francia</a:t>
            </a:r>
            <a:r>
              <a:rPr lang="en-US" sz="1600" dirty="0" smtClean="0">
                <a:solidFill>
                  <a:srgbClr val="FF0000"/>
                </a:solidFill>
              </a:rPr>
              <a:t>, </a:t>
            </a:r>
            <a:r>
              <a:rPr lang="en-US" sz="1600" dirty="0" err="1" smtClean="0">
                <a:solidFill>
                  <a:srgbClr val="FF0000"/>
                </a:solidFill>
              </a:rPr>
              <a:t>Levent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 err="1" smtClean="0">
                <a:solidFill>
                  <a:srgbClr val="FF0000"/>
                </a:solidFill>
              </a:rPr>
              <a:t>Ertaul</a:t>
            </a:r>
            <a:r>
              <a:rPr lang="en-US" sz="1600" dirty="0" smtClean="0">
                <a:solidFill>
                  <a:srgbClr val="FF0000"/>
                </a:solidFill>
              </a:rPr>
              <a:t>, Luis H. </a:t>
            </a:r>
            <a:r>
              <a:rPr lang="en-US" sz="1600" dirty="0" err="1" smtClean="0">
                <a:solidFill>
                  <a:srgbClr val="FF0000"/>
                </a:solidFill>
              </a:rPr>
              <a:t>Encinas</a:t>
            </a:r>
            <a:r>
              <a:rPr lang="en-US" sz="1600" dirty="0" smtClean="0">
                <a:solidFill>
                  <a:srgbClr val="FF0000"/>
                </a:solidFill>
              </a:rPr>
              <a:t>, Eman El-Sheikh Published by Springer</a:t>
            </a:r>
            <a:endParaRPr lang="en-US" sz="16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B1D148-A034-E64A-9C66-76EF6E381195}" type="datetime1">
              <a:rPr lang="en-US" smtClean="0"/>
              <a:t>9/16/17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5"/>
          </p:nvPr>
        </p:nvSpPr>
        <p:spPr>
          <a:xfrm>
            <a:off x="152400" y="6102088"/>
            <a:ext cx="8991600" cy="522778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600" smtClean="0">
                <a:solidFill>
                  <a:srgbClr val="FF0000"/>
                </a:solidFill>
              </a:rPr>
              <a:t>Computer and Network Security Essentials Editor: Kevin </a:t>
            </a:r>
            <a:r>
              <a:rPr lang="en-US" sz="1600" dirty="0" err="1" smtClean="0">
                <a:solidFill>
                  <a:srgbClr val="FF0000"/>
                </a:solidFill>
              </a:rPr>
              <a:t>Daimi</a:t>
            </a:r>
            <a:r>
              <a:rPr lang="en-US" sz="1600" dirty="0" smtClean="0">
                <a:solidFill>
                  <a:srgbClr val="FF0000"/>
                </a:solidFill>
              </a:rPr>
              <a:t> Associate Editors: Guillermo </a:t>
            </a:r>
            <a:r>
              <a:rPr lang="en-US" sz="1600" dirty="0" err="1" smtClean="0">
                <a:solidFill>
                  <a:srgbClr val="FF0000"/>
                </a:solidFill>
              </a:rPr>
              <a:t>Francia</a:t>
            </a:r>
            <a:r>
              <a:rPr lang="en-US" sz="1600" dirty="0" smtClean="0">
                <a:solidFill>
                  <a:srgbClr val="FF0000"/>
                </a:solidFill>
              </a:rPr>
              <a:t>, </a:t>
            </a:r>
            <a:r>
              <a:rPr lang="en-US" sz="1600" dirty="0" err="1" smtClean="0">
                <a:solidFill>
                  <a:srgbClr val="FF0000"/>
                </a:solidFill>
              </a:rPr>
              <a:t>Levent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 err="1" smtClean="0">
                <a:solidFill>
                  <a:srgbClr val="FF0000"/>
                </a:solidFill>
              </a:rPr>
              <a:t>Ertaul</a:t>
            </a:r>
            <a:r>
              <a:rPr lang="en-US" sz="1600" dirty="0" smtClean="0">
                <a:solidFill>
                  <a:srgbClr val="FF0000"/>
                </a:solidFill>
              </a:rPr>
              <a:t>, Luis H. </a:t>
            </a:r>
            <a:r>
              <a:rPr lang="en-US" sz="1600" dirty="0" err="1" smtClean="0">
                <a:solidFill>
                  <a:srgbClr val="FF0000"/>
                </a:solidFill>
              </a:rPr>
              <a:t>Encinas</a:t>
            </a:r>
            <a:r>
              <a:rPr lang="en-US" sz="1600" dirty="0" smtClean="0">
                <a:solidFill>
                  <a:srgbClr val="FF0000"/>
                </a:solidFill>
              </a:rPr>
              <a:t>, Eman El-Sheikh Published by Springer</a:t>
            </a:r>
            <a:endParaRPr lang="en-US" sz="16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3811" y="1125402"/>
            <a:ext cx="3940175" cy="35344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842128" y="1309930"/>
            <a:ext cx="3769995" cy="47605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A0843F-6FB9-684B-98FF-DE5267614FAB}" type="datetime1">
              <a:rPr lang="en-US" smtClean="0"/>
              <a:t>9/16/17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5"/>
          </p:nvPr>
        </p:nvSpPr>
        <p:spPr>
          <a:xfrm>
            <a:off x="152400" y="6102088"/>
            <a:ext cx="8991600" cy="522778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600" smtClean="0">
                <a:solidFill>
                  <a:srgbClr val="FF0000"/>
                </a:solidFill>
              </a:rPr>
              <a:t>Computer and Network Security Essentials Editor: Kevin </a:t>
            </a:r>
            <a:r>
              <a:rPr lang="en-US" sz="1600" dirty="0" err="1" smtClean="0">
                <a:solidFill>
                  <a:srgbClr val="FF0000"/>
                </a:solidFill>
              </a:rPr>
              <a:t>Daimi</a:t>
            </a:r>
            <a:r>
              <a:rPr lang="en-US" sz="1600" dirty="0" smtClean="0">
                <a:solidFill>
                  <a:srgbClr val="FF0000"/>
                </a:solidFill>
              </a:rPr>
              <a:t> Associate Editors: Guillermo </a:t>
            </a:r>
            <a:r>
              <a:rPr lang="en-US" sz="1600" dirty="0" err="1" smtClean="0">
                <a:solidFill>
                  <a:srgbClr val="FF0000"/>
                </a:solidFill>
              </a:rPr>
              <a:t>Francia</a:t>
            </a:r>
            <a:r>
              <a:rPr lang="en-US" sz="1600" dirty="0" smtClean="0">
                <a:solidFill>
                  <a:srgbClr val="FF0000"/>
                </a:solidFill>
              </a:rPr>
              <a:t>, </a:t>
            </a:r>
            <a:r>
              <a:rPr lang="en-US" sz="1600" dirty="0" err="1" smtClean="0">
                <a:solidFill>
                  <a:srgbClr val="FF0000"/>
                </a:solidFill>
              </a:rPr>
              <a:t>Levent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 err="1" smtClean="0">
                <a:solidFill>
                  <a:srgbClr val="FF0000"/>
                </a:solidFill>
              </a:rPr>
              <a:t>Ertaul</a:t>
            </a:r>
            <a:r>
              <a:rPr lang="en-US" sz="1600" dirty="0" smtClean="0">
                <a:solidFill>
                  <a:srgbClr val="FF0000"/>
                </a:solidFill>
              </a:rPr>
              <a:t>, Luis H. </a:t>
            </a:r>
            <a:r>
              <a:rPr lang="en-US" sz="1600" dirty="0" err="1" smtClean="0">
                <a:solidFill>
                  <a:srgbClr val="FF0000"/>
                </a:solidFill>
              </a:rPr>
              <a:t>Encinas</a:t>
            </a:r>
            <a:r>
              <a:rPr lang="en-US" sz="1600" dirty="0" smtClean="0">
                <a:solidFill>
                  <a:srgbClr val="FF0000"/>
                </a:solidFill>
              </a:rPr>
              <a:t>, Eman El-Sheikh Published by Springer</a:t>
            </a:r>
            <a:endParaRPr lang="en-US" sz="16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870667-AC44-9445-950D-23C805DF74E2}" type="datetime1">
              <a:rPr lang="en-US" smtClean="0"/>
              <a:t>9/16/17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5"/>
          </p:nvPr>
        </p:nvSpPr>
        <p:spPr>
          <a:xfrm>
            <a:off x="152400" y="6102088"/>
            <a:ext cx="8991600" cy="522778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600" smtClean="0">
                <a:solidFill>
                  <a:srgbClr val="FF0000"/>
                </a:solidFill>
              </a:rPr>
              <a:t>Computer and Network Security Essentials Editor: Kevin </a:t>
            </a:r>
            <a:r>
              <a:rPr lang="en-US" sz="1600" dirty="0" err="1" smtClean="0">
                <a:solidFill>
                  <a:srgbClr val="FF0000"/>
                </a:solidFill>
              </a:rPr>
              <a:t>Daimi</a:t>
            </a:r>
            <a:r>
              <a:rPr lang="en-US" sz="1600" dirty="0" smtClean="0">
                <a:solidFill>
                  <a:srgbClr val="FF0000"/>
                </a:solidFill>
              </a:rPr>
              <a:t> Associate Editors: Guillermo </a:t>
            </a:r>
            <a:r>
              <a:rPr lang="en-US" sz="1600" dirty="0" err="1" smtClean="0">
                <a:solidFill>
                  <a:srgbClr val="FF0000"/>
                </a:solidFill>
              </a:rPr>
              <a:t>Francia</a:t>
            </a:r>
            <a:r>
              <a:rPr lang="en-US" sz="1600" dirty="0" smtClean="0">
                <a:solidFill>
                  <a:srgbClr val="FF0000"/>
                </a:solidFill>
              </a:rPr>
              <a:t>, </a:t>
            </a:r>
            <a:r>
              <a:rPr lang="en-US" sz="1600" dirty="0" err="1" smtClean="0">
                <a:solidFill>
                  <a:srgbClr val="FF0000"/>
                </a:solidFill>
              </a:rPr>
              <a:t>Levent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 err="1" smtClean="0">
                <a:solidFill>
                  <a:srgbClr val="FF0000"/>
                </a:solidFill>
              </a:rPr>
              <a:t>Ertaul</a:t>
            </a:r>
            <a:r>
              <a:rPr lang="en-US" sz="1600" dirty="0" smtClean="0">
                <a:solidFill>
                  <a:srgbClr val="FF0000"/>
                </a:solidFill>
              </a:rPr>
              <a:t>, Luis H. </a:t>
            </a:r>
            <a:r>
              <a:rPr lang="en-US" sz="1600" dirty="0" err="1" smtClean="0">
                <a:solidFill>
                  <a:srgbClr val="FF0000"/>
                </a:solidFill>
              </a:rPr>
              <a:t>Encinas</a:t>
            </a:r>
            <a:r>
              <a:rPr lang="en-US" sz="1600" dirty="0" smtClean="0">
                <a:solidFill>
                  <a:srgbClr val="FF0000"/>
                </a:solidFill>
              </a:rPr>
              <a:t>, Eman El-Sheikh Published by Springer</a:t>
            </a:r>
            <a:endParaRPr lang="en-US" sz="16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EBC69C-A962-B94E-8834-E6ADCF416B04}" type="datetime1">
              <a:rPr lang="en-US" smtClean="0"/>
              <a:t>9/16/17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5"/>
          </p:nvPr>
        </p:nvSpPr>
        <p:spPr>
          <a:xfrm>
            <a:off x="152400" y="6102088"/>
            <a:ext cx="8991600" cy="522778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600" smtClean="0">
                <a:solidFill>
                  <a:srgbClr val="FF0000"/>
                </a:solidFill>
              </a:rPr>
              <a:t>Computer and Network Security Essentials Editor: Kevin </a:t>
            </a:r>
            <a:r>
              <a:rPr lang="en-US" sz="1600" dirty="0" err="1" smtClean="0">
                <a:solidFill>
                  <a:srgbClr val="FF0000"/>
                </a:solidFill>
              </a:rPr>
              <a:t>Daimi</a:t>
            </a:r>
            <a:r>
              <a:rPr lang="en-US" sz="1600" dirty="0" smtClean="0">
                <a:solidFill>
                  <a:srgbClr val="FF0000"/>
                </a:solidFill>
              </a:rPr>
              <a:t> Associate Editors: Guillermo </a:t>
            </a:r>
            <a:r>
              <a:rPr lang="en-US" sz="1600" dirty="0" err="1" smtClean="0">
                <a:solidFill>
                  <a:srgbClr val="FF0000"/>
                </a:solidFill>
              </a:rPr>
              <a:t>Francia</a:t>
            </a:r>
            <a:r>
              <a:rPr lang="en-US" sz="1600" dirty="0" smtClean="0">
                <a:solidFill>
                  <a:srgbClr val="FF0000"/>
                </a:solidFill>
              </a:rPr>
              <a:t>, </a:t>
            </a:r>
            <a:r>
              <a:rPr lang="en-US" sz="1600" dirty="0" err="1" smtClean="0">
                <a:solidFill>
                  <a:srgbClr val="FF0000"/>
                </a:solidFill>
              </a:rPr>
              <a:t>Levent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 err="1" smtClean="0">
                <a:solidFill>
                  <a:srgbClr val="FF0000"/>
                </a:solidFill>
              </a:rPr>
              <a:t>Ertaul</a:t>
            </a:r>
            <a:r>
              <a:rPr lang="en-US" sz="1600" dirty="0" smtClean="0">
                <a:solidFill>
                  <a:srgbClr val="FF0000"/>
                </a:solidFill>
              </a:rPr>
              <a:t>, Luis H. </a:t>
            </a:r>
            <a:r>
              <a:rPr lang="en-US" sz="1600" dirty="0" err="1" smtClean="0">
                <a:solidFill>
                  <a:srgbClr val="FF0000"/>
                </a:solidFill>
              </a:rPr>
              <a:t>Encinas</a:t>
            </a:r>
            <a:r>
              <a:rPr lang="en-US" sz="1600" dirty="0" smtClean="0">
                <a:solidFill>
                  <a:srgbClr val="FF0000"/>
                </a:solidFill>
              </a:rPr>
              <a:t>, Eman El-Sheikh Published by Springer</a:t>
            </a:r>
            <a:endParaRPr lang="en-US" sz="16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 userDrawn="1"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804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47866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B20BE7-CD6B-054F-9CBF-53E4E6E9383C}" type="datetime1">
              <a:rPr lang="en-US" smtClean="0"/>
              <a:t>9/16/17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400" y="6102088"/>
            <a:ext cx="8991600" cy="522778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600" smtClean="0">
                <a:solidFill>
                  <a:srgbClr val="FF0000"/>
                </a:solidFill>
              </a:rPr>
              <a:t>Computer and Network Security Essentials Editor: Kevin </a:t>
            </a:r>
            <a:r>
              <a:rPr lang="en-US" sz="1600" dirty="0" err="1" smtClean="0">
                <a:solidFill>
                  <a:srgbClr val="FF0000"/>
                </a:solidFill>
              </a:rPr>
              <a:t>Daimi</a:t>
            </a:r>
            <a:r>
              <a:rPr lang="en-US" sz="1600" dirty="0" smtClean="0">
                <a:solidFill>
                  <a:srgbClr val="FF0000"/>
                </a:solidFill>
              </a:rPr>
              <a:t> Associate Editors: Guillermo </a:t>
            </a:r>
            <a:r>
              <a:rPr lang="en-US" sz="1600" dirty="0" err="1" smtClean="0">
                <a:solidFill>
                  <a:srgbClr val="FF0000"/>
                </a:solidFill>
              </a:rPr>
              <a:t>Francia</a:t>
            </a:r>
            <a:r>
              <a:rPr lang="en-US" sz="1600" dirty="0" smtClean="0">
                <a:solidFill>
                  <a:srgbClr val="FF0000"/>
                </a:solidFill>
              </a:rPr>
              <a:t>, </a:t>
            </a:r>
            <a:r>
              <a:rPr lang="en-US" sz="1600" dirty="0" err="1" smtClean="0">
                <a:solidFill>
                  <a:srgbClr val="FF0000"/>
                </a:solidFill>
              </a:rPr>
              <a:t>Levent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 err="1" smtClean="0">
                <a:solidFill>
                  <a:srgbClr val="FF0000"/>
                </a:solidFill>
              </a:rPr>
              <a:t>Ertaul</a:t>
            </a:r>
            <a:r>
              <a:rPr lang="en-US" sz="1600" dirty="0" smtClean="0">
                <a:solidFill>
                  <a:srgbClr val="FF0000"/>
                </a:solidFill>
              </a:rPr>
              <a:t>, Luis H. </a:t>
            </a:r>
            <a:r>
              <a:rPr lang="en-US" sz="1600" dirty="0" err="1" smtClean="0">
                <a:solidFill>
                  <a:srgbClr val="FF0000"/>
                </a:solidFill>
              </a:rPr>
              <a:t>Encinas</a:t>
            </a:r>
            <a:r>
              <a:rPr lang="en-US" sz="1600" dirty="0" smtClean="0">
                <a:solidFill>
                  <a:srgbClr val="FF0000"/>
                </a:solidFill>
              </a:rPr>
              <a:t>, Eman El-Sheikh Published by Springer</a:t>
            </a:r>
            <a:endParaRPr lang="en-US" sz="1600" b="1" dirty="0" smtClean="0">
              <a:solidFill>
                <a:srgbClr val="FF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21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4" Type="http://schemas.openxmlformats.org/officeDocument/2006/relationships/oleObject" Target="../embeddings/oleObject2.bin"/><Relationship Id="rId5" Type="http://schemas.openxmlformats.org/officeDocument/2006/relationships/image" Target="../media/image22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4" Type="http://schemas.openxmlformats.org/officeDocument/2006/relationships/oleObject" Target="../embeddings/oleObject3.bin"/><Relationship Id="rId5" Type="http://schemas.openxmlformats.org/officeDocument/2006/relationships/image" Target="../media/image23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4" Type="http://schemas.openxmlformats.org/officeDocument/2006/relationships/oleObject" Target="../embeddings/oleObject4.bin"/><Relationship Id="rId5" Type="http://schemas.openxmlformats.org/officeDocument/2006/relationships/image" Target="../media/image24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4.png"/><Relationship Id="rId12" Type="http://schemas.openxmlformats.org/officeDocument/2006/relationships/image" Target="../media/image35.png"/><Relationship Id="rId13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7" Type="http://schemas.openxmlformats.org/officeDocument/2006/relationships/image" Target="../media/image30.png"/><Relationship Id="rId8" Type="http://schemas.openxmlformats.org/officeDocument/2006/relationships/image" Target="../media/image31.png"/><Relationship Id="rId9" Type="http://schemas.openxmlformats.org/officeDocument/2006/relationships/image" Target="../media/image32.png"/><Relationship Id="rId10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image" Target="../media/image16.png"/><Relationship Id="rId8" Type="http://schemas.openxmlformats.org/officeDocument/2006/relationships/image" Target="../media/image3.png"/><Relationship Id="rId9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3323987"/>
          </a:xfrm>
        </p:spPr>
        <p:txBody>
          <a:bodyPr/>
          <a:lstStyle/>
          <a:p>
            <a:pPr algn="ctr" rtl="0"/>
            <a:r>
              <a:rPr lang="en-US" dirty="0" smtClean="0">
                <a:solidFill>
                  <a:srgbClr val="FF0000"/>
                </a:solidFill>
              </a:rPr>
              <a:t>Chapter 25: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Generic Semantics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Specification and Processing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for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Inter-System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Information Flow Tracking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uk-UA" smtClean="0"/>
              <a:t>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algn="ctr"/>
            <a:r>
              <a:rPr lang="en-US" sz="1600" smtClean="0">
                <a:solidFill>
                  <a:srgbClr val="FF0000"/>
                </a:solidFill>
              </a:rPr>
              <a:t>Computer and Network Security Essentials Editor: Kevin Daimi Associate Editors: Guillermo Francia, Levent Ertaul, Luis H. Encinas, Eman El-Sheikh Published by Springer</a:t>
            </a:r>
            <a:endParaRPr lang="en-US" sz="1600" b="1" dirty="0" smtClean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5000" y="4114800"/>
            <a:ext cx="583044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Pascal </a:t>
            </a:r>
            <a:r>
              <a:rPr lang="en-US" sz="3200" dirty="0" err="1">
                <a:solidFill>
                  <a:schemeClr val="bg1"/>
                </a:solidFill>
              </a:rPr>
              <a:t>Birnstill</a:t>
            </a:r>
            <a:r>
              <a:rPr lang="en-US" sz="3200" dirty="0">
                <a:solidFill>
                  <a:schemeClr val="bg1"/>
                </a:solidFill>
              </a:rPr>
              <a:t>, Christoph </a:t>
            </a:r>
            <a:r>
              <a:rPr lang="en-US" sz="3200" dirty="0" smtClean="0">
                <a:solidFill>
                  <a:schemeClr val="bg1"/>
                </a:solidFill>
              </a:rPr>
              <a:t>Bier,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Paul </a:t>
            </a:r>
            <a:r>
              <a:rPr lang="en-US" sz="3200" dirty="0">
                <a:solidFill>
                  <a:schemeClr val="bg1"/>
                </a:solidFill>
              </a:rPr>
              <a:t>Wagner, and </a:t>
            </a:r>
            <a:r>
              <a:rPr lang="en-US" sz="3200" dirty="0" err="1">
                <a:solidFill>
                  <a:schemeClr val="bg1"/>
                </a:solidFill>
              </a:rPr>
              <a:t>Jürgen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Beyerer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0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Goals of Information Flow Tracking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8608060" cy="34470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US" sz="2800" spc="-10" dirty="0">
                <a:solidFill>
                  <a:srgbClr val="FF0000"/>
                </a:solidFill>
                <a:latin typeface="Arial"/>
                <a:cs typeface="Arial"/>
              </a:rPr>
              <a:t>Representation-independent UC enforcement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Policies shall be enforced for </a:t>
            </a:r>
            <a:r>
              <a:rPr lang="en-US" sz="2800" spc="-10" dirty="0">
                <a:solidFill>
                  <a:srgbClr val="FF0000"/>
                </a:solidFill>
                <a:latin typeface="Arial"/>
                <a:cs typeface="Arial"/>
              </a:rPr>
              <a:t>all representations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 of a data item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Representation &lt;=&gt; data item in a </a:t>
            </a:r>
            <a:r>
              <a:rPr lang="en-US" sz="2800" spc="-10" dirty="0">
                <a:solidFill>
                  <a:srgbClr val="FF0000"/>
                </a:solidFill>
                <a:latin typeface="Arial"/>
                <a:cs typeface="Arial"/>
              </a:rPr>
              <a:t>container</a:t>
            </a: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0000"/>
                </a:solidFill>
                <a:latin typeface="Arial"/>
                <a:cs typeface="Arial"/>
              </a:rPr>
              <a:t>File, process memory, window, …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Creation of </a:t>
            </a:r>
            <a:r>
              <a:rPr lang="en-US" sz="2800" spc="-10" dirty="0">
                <a:solidFill>
                  <a:srgbClr val="FF0000"/>
                </a:solidFill>
                <a:latin typeface="Arial"/>
                <a:cs typeface="Arial"/>
              </a:rPr>
              <a:t>new representations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and…</a:t>
            </a: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0000"/>
                </a:solidFill>
                <a:latin typeface="Arial"/>
                <a:cs typeface="Arial"/>
              </a:rPr>
              <a:t>Flows between containers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have to be detected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uk-UA" smtClean="0"/>
              <a:t>10</a:t>
            </a:fld>
            <a:endParaRPr lang="uk-U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algn="ctr"/>
            <a:r>
              <a:rPr lang="en-US" sz="1600" smtClean="0">
                <a:solidFill>
                  <a:srgbClr val="FF0000"/>
                </a:solidFill>
              </a:rPr>
              <a:t>Computer and Network Security Essentials Editor: Kevin Daimi Associate Editors: Guillermo Francia, Levent Ertaul, Luis H. Encinas, Eman El-Sheikh Published by Springer</a:t>
            </a:r>
            <a:endParaRPr lang="en-US" sz="16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1953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Event-based Policies are Tedious!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998460" cy="12926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Example: “Do not copy data item X”: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/>
            </a:r>
            <a:b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</a:br>
            <a:r>
              <a:rPr lang="en-US" sz="2800" spc="-10" dirty="0" smtClean="0">
                <a:solidFill>
                  <a:srgbClr val="FF0000"/>
                </a:solidFill>
                <a:latin typeface="Arial"/>
                <a:cs typeface="Arial"/>
              </a:rPr>
              <a:t>Each </a:t>
            </a:r>
            <a:r>
              <a:rPr lang="en-US" sz="2800" spc="-10" dirty="0">
                <a:solidFill>
                  <a:srgbClr val="FF0000"/>
                </a:solidFill>
                <a:latin typeface="Arial"/>
                <a:cs typeface="Arial"/>
              </a:rPr>
              <a:t>event with the semantics of copy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must be stated in the policy specified explicitly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uk-UA" smtClean="0"/>
              <a:t>11</a:t>
            </a:fld>
            <a:endParaRPr lang="uk-U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algn="ctr"/>
            <a:r>
              <a:rPr lang="en-US" sz="1600" smtClean="0">
                <a:solidFill>
                  <a:srgbClr val="FF0000"/>
                </a:solidFill>
              </a:rPr>
              <a:t>Computer and Network Security Essentials Editor: Kevin Daimi Associate Editors: Guillermo Francia, Levent Ertaul, Luis H. Encinas, Eman El-Sheikh Published by Springer</a:t>
            </a:r>
            <a:endParaRPr lang="en-US" sz="1600" b="1" dirty="0" smtClean="0">
              <a:solidFill>
                <a:srgbClr val="FF0000"/>
              </a:solidFill>
            </a:endParaRPr>
          </a:p>
        </p:txBody>
      </p:sp>
      <p:pic>
        <p:nvPicPr>
          <p:cNvPr id="8" name="Picture 10" descr="secret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522"/>
          <a:stretch>
            <a:fillRect/>
          </a:stretch>
        </p:blipFill>
        <p:spPr bwMode="auto">
          <a:xfrm>
            <a:off x="2938463" y="2743200"/>
            <a:ext cx="3081337" cy="3094037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1353858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pc="-20" dirty="0">
                <a:solidFill>
                  <a:srgbClr val="FF0000"/>
                </a:solidFill>
              </a:rPr>
              <a:t>Solution: State-based Policy Specification</a:t>
            </a:r>
            <a:r>
              <a:rPr lang="en-US" sz="4000" spc="-20" dirty="0">
                <a:solidFill>
                  <a:srgbClr val="FF0000"/>
                </a:solidFill>
              </a:rPr>
              <a:t> 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8608060" cy="12926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Wingdings" panose="05000000000000000000" pitchFamily="2" charset="2"/>
              <a:buChar char="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“Do not copy data item X”</a:t>
            </a:r>
            <a:b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</a:b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=&gt; </a:t>
            </a:r>
            <a:r>
              <a:rPr lang="en-US" sz="2800" spc="-10" dirty="0">
                <a:solidFill>
                  <a:srgbClr val="FF0000"/>
                </a:solidFill>
                <a:latin typeface="Arial"/>
                <a:cs typeface="Arial"/>
              </a:rPr>
              <a:t>“Data item X must not be in more than one container</a:t>
            </a:r>
            <a:r>
              <a:rPr lang="en-US" sz="2800" spc="-10" dirty="0" smtClean="0">
                <a:solidFill>
                  <a:srgbClr val="FF0000"/>
                </a:solidFill>
                <a:latin typeface="Arial"/>
                <a:cs typeface="Arial"/>
              </a:rPr>
              <a:t>”</a:t>
            </a: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uk-UA" smtClean="0"/>
              <a:t>12</a:t>
            </a:fld>
            <a:endParaRPr lang="uk-U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algn="ctr"/>
            <a:r>
              <a:rPr lang="en-US" sz="1600" smtClean="0">
                <a:solidFill>
                  <a:srgbClr val="FF0000"/>
                </a:solidFill>
              </a:rPr>
              <a:t>Computer and Network Security Essentials Editor: Kevin Daimi Associate Editors: Guillermo Francia, Levent Ertaul, Luis H. Encinas, Eman El-Sheikh Published by Springer</a:t>
            </a:r>
            <a:endParaRPr lang="en-US" sz="1600" b="1" dirty="0" smtClean="0">
              <a:solidFill>
                <a:srgbClr val="FF0000"/>
              </a:solidFill>
            </a:endParaRPr>
          </a:p>
        </p:txBody>
      </p:sp>
      <p:pic>
        <p:nvPicPr>
          <p:cNvPr id="8" name="Picture 9" descr="secret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76"/>
          <a:stretch>
            <a:fillRect/>
          </a:stretch>
        </p:blipFill>
        <p:spPr bwMode="auto">
          <a:xfrm>
            <a:off x="4124325" y="2859109"/>
            <a:ext cx="4638675" cy="32067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1" descr="secret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791" y="4050599"/>
            <a:ext cx="3774703" cy="82376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7492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Goals of Information Flow Tracking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8608060" cy="38779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US" sz="2800" spc="-10" dirty="0">
                <a:solidFill>
                  <a:srgbClr val="FF0000"/>
                </a:solidFill>
                <a:latin typeface="Arial"/>
                <a:cs typeface="Arial"/>
              </a:rPr>
              <a:t>Representation-independent UC enforcement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Policies shall be enforced for </a:t>
            </a:r>
            <a:r>
              <a:rPr lang="en-US" sz="2800" spc="-10" dirty="0">
                <a:solidFill>
                  <a:srgbClr val="FF0000"/>
                </a:solidFill>
                <a:latin typeface="Arial"/>
                <a:cs typeface="Arial"/>
              </a:rPr>
              <a:t>all representations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 of a data item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Representation &lt;=&gt; data item in a </a:t>
            </a:r>
            <a:r>
              <a:rPr lang="en-US" sz="2800" spc="-10" dirty="0">
                <a:solidFill>
                  <a:srgbClr val="FF0000"/>
                </a:solidFill>
                <a:latin typeface="Arial"/>
                <a:cs typeface="Arial"/>
              </a:rPr>
              <a:t>container</a:t>
            </a: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0000"/>
                </a:solidFill>
                <a:latin typeface="Arial"/>
                <a:cs typeface="Arial"/>
              </a:rPr>
              <a:t>File, process memory, window, …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Creation of </a:t>
            </a:r>
            <a:r>
              <a:rPr lang="en-US" sz="2800" spc="-10" dirty="0">
                <a:solidFill>
                  <a:srgbClr val="FF0000"/>
                </a:solidFill>
                <a:latin typeface="Arial"/>
                <a:cs typeface="Arial"/>
              </a:rPr>
              <a:t>new representations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and…</a:t>
            </a: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0000"/>
                </a:solidFill>
                <a:latin typeface="Arial"/>
                <a:cs typeface="Arial"/>
              </a:rPr>
              <a:t>Flows between containers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have to be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detected</a:t>
            </a:r>
          </a:p>
          <a:p>
            <a:pPr marL="527050" indent="-514350"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0000"/>
                </a:solidFill>
                <a:latin typeface="Arial"/>
                <a:cs typeface="Arial"/>
              </a:rPr>
              <a:t>Enable state-based policy specification</a:t>
            </a:r>
            <a:endParaRPr lang="en-US" sz="2800" spc="-1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uk-UA" smtClean="0"/>
              <a:t>13</a:t>
            </a:fld>
            <a:endParaRPr lang="uk-U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algn="ctr"/>
            <a:r>
              <a:rPr lang="en-US" sz="1600" smtClean="0">
                <a:solidFill>
                  <a:srgbClr val="FF0000"/>
                </a:solidFill>
              </a:rPr>
              <a:t>Computer and Network Security Essentials Editor: Kevin Daimi Associate Editors: Guillermo Francia, Levent Ertaul, Luis H. Encinas, Eman El-Sheikh Published by Springer</a:t>
            </a:r>
            <a:endParaRPr lang="en-US" sz="16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017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409652"/>
            <a:ext cx="8603691" cy="2000548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Usage Control</a:t>
            </a:r>
            <a:br>
              <a:rPr lang="en-US" sz="4000" spc="-20" dirty="0" smtClean="0">
                <a:solidFill>
                  <a:srgbClr val="FF0000"/>
                </a:solidFill>
              </a:rPr>
            </a:br>
            <a:r>
              <a:rPr lang="en-US" sz="4000" spc="-20" dirty="0" smtClean="0">
                <a:solidFill>
                  <a:srgbClr val="FF0000"/>
                </a:solidFill>
              </a:rPr>
              <a:t>and</a:t>
            </a:r>
            <a:r>
              <a:rPr lang="en-US" sz="4000" spc="-20" dirty="0">
                <a:solidFill>
                  <a:srgbClr val="FF0000"/>
                </a:solidFill>
              </a:rPr>
              <a:t/>
            </a:r>
            <a:br>
              <a:rPr lang="en-US" sz="4000" spc="-20" dirty="0">
                <a:solidFill>
                  <a:srgbClr val="FF0000"/>
                </a:solidFill>
              </a:rPr>
            </a:br>
            <a:r>
              <a:rPr lang="en-US" sz="4000" spc="-20" dirty="0" smtClean="0">
                <a:solidFill>
                  <a:srgbClr val="FF0000"/>
                </a:solidFill>
              </a:rPr>
              <a:t>Information Flow Tracking (IFT)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uk-UA" smtClean="0"/>
              <a:t>14</a:t>
            </a:fld>
            <a:endParaRPr lang="uk-U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algn="ctr"/>
            <a:r>
              <a:rPr lang="en-US" sz="1600" smtClean="0">
                <a:solidFill>
                  <a:srgbClr val="FF0000"/>
                </a:solidFill>
              </a:rPr>
              <a:t>Computer and Network Security Essentials Editor: Kevin Daimi Associate Editors: Guillermo Francia, Levent Ertaul, Luis H. Encinas, Eman El-Sheikh Published by Springer</a:t>
            </a:r>
            <a:endParaRPr lang="en-US" sz="16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1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Example: Tracking Representations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uk-UA" smtClean="0"/>
              <a:t>15</a:t>
            </a:fld>
            <a:endParaRPr lang="uk-U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algn="ctr"/>
            <a:r>
              <a:rPr lang="en-US" sz="1600" smtClean="0">
                <a:solidFill>
                  <a:srgbClr val="FF0000"/>
                </a:solidFill>
              </a:rPr>
              <a:t>Computer and Network Security Essentials Editor: Kevin Daimi Associate Editors: Guillermo Francia, Levent Ertaul, Luis H. Encinas, Eman El-Sheikh Published by Springer</a:t>
            </a:r>
            <a:endParaRPr lang="en-US" sz="1600" b="1" dirty="0" smtClean="0">
              <a:solidFill>
                <a:srgbClr val="FF0000"/>
              </a:solidFill>
            </a:endParaRPr>
          </a:p>
        </p:txBody>
      </p:sp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1793203"/>
              </p:ext>
            </p:extLst>
          </p:nvPr>
        </p:nvGraphicFramePr>
        <p:xfrm>
          <a:off x="1435819" y="2311400"/>
          <a:ext cx="6232525" cy="3192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Visio" r:id="rId4" imgW="4452007" imgH="2280528" progId="Visio.Drawing.11">
                  <p:embed/>
                </p:oleObj>
              </mc:Choice>
              <mc:Fallback>
                <p:oleObj name="Visio" r:id="rId4" imgW="4452007" imgH="2280528" progId="Visio.Drawing.11">
                  <p:embed/>
                  <p:pic>
                    <p:nvPicPr>
                      <p:cNvPr id="5" name="Objek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5819" y="2311400"/>
                        <a:ext cx="6232525" cy="3192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4139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Example: Tracking Representations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uk-UA" smtClean="0"/>
              <a:t>16</a:t>
            </a:fld>
            <a:endParaRPr lang="uk-U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algn="ctr"/>
            <a:r>
              <a:rPr lang="en-US" sz="1600" smtClean="0">
                <a:solidFill>
                  <a:srgbClr val="FF0000"/>
                </a:solidFill>
              </a:rPr>
              <a:t>Computer and Network Security Essentials Editor: Kevin Daimi Associate Editors: Guillermo Francia, Levent Ertaul, Luis H. Encinas, Eman El-Sheikh Published by Springer</a:t>
            </a:r>
            <a:endParaRPr lang="en-US" sz="1600" b="1" dirty="0" smtClean="0">
              <a:solidFill>
                <a:srgbClr val="FF0000"/>
              </a:solidFill>
            </a:endParaRPr>
          </a:p>
        </p:txBody>
      </p:sp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6914121"/>
              </p:ext>
            </p:extLst>
          </p:nvPr>
        </p:nvGraphicFramePr>
        <p:xfrm>
          <a:off x="1435819" y="1997075"/>
          <a:ext cx="6232525" cy="395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" name="Visio" r:id="rId4" imgW="4452007" imgH="2828088" progId="Visio.Drawing.11">
                  <p:embed/>
                </p:oleObj>
              </mc:Choice>
              <mc:Fallback>
                <p:oleObj name="Visio" r:id="rId4" imgW="4452007" imgH="2828088" progId="Visio.Drawing.11">
                  <p:embed/>
                  <p:pic>
                    <p:nvPicPr>
                      <p:cNvPr id="9" name="Objek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5819" y="1997075"/>
                        <a:ext cx="6232525" cy="3959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16422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Example: Tracking Representations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uk-UA" smtClean="0"/>
              <a:t>17</a:t>
            </a:fld>
            <a:endParaRPr lang="uk-U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algn="ctr"/>
            <a:r>
              <a:rPr lang="en-US" sz="1600" smtClean="0">
                <a:solidFill>
                  <a:srgbClr val="FF0000"/>
                </a:solidFill>
              </a:rPr>
              <a:t>Computer and Network Security Essentials Editor: Kevin Daimi Associate Editors: Guillermo Francia, Levent Ertaul, Luis H. Encinas, Eman El-Sheikh Published by Springer</a:t>
            </a:r>
            <a:endParaRPr lang="en-US" sz="1600" b="1" dirty="0" smtClean="0">
              <a:solidFill>
                <a:srgbClr val="FF0000"/>
              </a:solidFill>
            </a:endParaRPr>
          </a:p>
        </p:txBody>
      </p:sp>
      <p:graphicFrame>
        <p:nvGraphicFramePr>
          <p:cNvPr id="10" name="Objek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6562251"/>
              </p:ext>
            </p:extLst>
          </p:nvPr>
        </p:nvGraphicFramePr>
        <p:xfrm>
          <a:off x="1435819" y="1997075"/>
          <a:ext cx="6232525" cy="395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Visio" r:id="rId4" imgW="4452007" imgH="2828088" progId="Visio.Drawing.11">
                  <p:embed/>
                </p:oleObj>
              </mc:Choice>
              <mc:Fallback>
                <p:oleObj name="Visio" r:id="rId4" imgW="4452007" imgH="2828088" progId="Visio.Drawing.11">
                  <p:embed/>
                  <p:pic>
                    <p:nvPicPr>
                      <p:cNvPr id="4" name="Objek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5819" y="1997075"/>
                        <a:ext cx="6232525" cy="3959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88793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Example: Tracking Representations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uk-UA" smtClean="0"/>
              <a:t>18</a:t>
            </a:fld>
            <a:endParaRPr lang="uk-U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algn="ctr"/>
            <a:r>
              <a:rPr lang="en-US" sz="1600" smtClean="0">
                <a:solidFill>
                  <a:srgbClr val="FF0000"/>
                </a:solidFill>
              </a:rPr>
              <a:t>Computer and Network Security Essentials Editor: Kevin Daimi Associate Editors: Guillermo Francia, Levent Ertaul, Luis H. Encinas, Eman El-Sheikh Published by Springer</a:t>
            </a:r>
            <a:endParaRPr lang="en-US" sz="1600" b="1" dirty="0" smtClean="0">
              <a:solidFill>
                <a:srgbClr val="FF0000"/>
              </a:solidFill>
            </a:endParaRPr>
          </a:p>
        </p:txBody>
      </p:sp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7437134"/>
              </p:ext>
            </p:extLst>
          </p:nvPr>
        </p:nvGraphicFramePr>
        <p:xfrm>
          <a:off x="1285510" y="1412776"/>
          <a:ext cx="6557963" cy="4575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6" name="Visio" r:id="rId4" imgW="4684537" imgH="3267648" progId="Visio.Drawing.11">
                  <p:embed/>
                </p:oleObj>
              </mc:Choice>
              <mc:Fallback>
                <p:oleObj name="Visio" r:id="rId4" imgW="4684537" imgH="3267648" progId="Visio.Drawing.11">
                  <p:embed/>
                  <p:pic>
                    <p:nvPicPr>
                      <p:cNvPr id="3" name="Objek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5510" y="1412776"/>
                        <a:ext cx="6557963" cy="4575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30749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Tracking Representations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8608060" cy="17235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 panose="05000000000000000000" pitchFamily="2" charset="2"/>
              <a:buChar char="§"/>
              <a:tabLst>
                <a:tab pos="469900" algn="l"/>
              </a:tabLst>
            </a:pPr>
            <a:r>
              <a:rPr lang="en-US" sz="2800" spc="-10" dirty="0">
                <a:solidFill>
                  <a:schemeClr val="bg1"/>
                </a:solidFill>
                <a:latin typeface="Arial"/>
                <a:cs typeface="Arial"/>
              </a:rPr>
              <a:t>Requires the interpretation of observable events in terms of information </a:t>
            </a:r>
            <a:r>
              <a:rPr lang="en-US" sz="2800" spc="-10" dirty="0" smtClean="0">
                <a:solidFill>
                  <a:schemeClr val="bg1"/>
                </a:solidFill>
                <a:latin typeface="Arial"/>
                <a:cs typeface="Arial"/>
              </a:rPr>
              <a:t>flow</a:t>
            </a:r>
          </a:p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 panose="05000000000000000000" pitchFamily="2" charset="2"/>
              <a:buChar char="§"/>
              <a:tabLst>
                <a:tab pos="469900" algn="l"/>
              </a:tabLst>
            </a:pPr>
            <a:r>
              <a:rPr lang="en-US" sz="2800" spc="-10" dirty="0">
                <a:solidFill>
                  <a:schemeClr val="bg1"/>
                </a:solidFill>
                <a:latin typeface="Arial"/>
                <a:cs typeface="Arial"/>
              </a:rPr>
              <a:t>Events then trigger changes in a state-based information flow model (IFM</a:t>
            </a:r>
            <a:r>
              <a:rPr lang="en-US" sz="2800" spc="-10" dirty="0" smtClean="0">
                <a:solidFill>
                  <a:schemeClr val="bg1"/>
                </a:solidFill>
                <a:latin typeface="Arial"/>
                <a:cs typeface="Arial"/>
              </a:rPr>
              <a:t>)</a:t>
            </a:r>
            <a:endParaRPr lang="en-US" sz="2800" spc="-1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uk-UA" smtClean="0"/>
              <a:t>19</a:t>
            </a:fld>
            <a:endParaRPr lang="uk-U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algn="ctr"/>
            <a:r>
              <a:rPr lang="en-US" sz="1600" smtClean="0">
                <a:solidFill>
                  <a:srgbClr val="FF0000"/>
                </a:solidFill>
              </a:rPr>
              <a:t>Computer and Network Security Essentials Editor: Kevin Daimi Associate Editors: Guillermo Francia, Levent Ertaul, Luis H. Encinas, Eman El-Sheikh Published by Springer</a:t>
            </a:r>
            <a:endParaRPr lang="en-US" sz="1600" b="1" dirty="0" smtClean="0">
              <a:solidFill>
                <a:srgbClr val="FF0000"/>
              </a:solidFill>
            </a:endParaRPr>
          </a:p>
        </p:txBody>
      </p:sp>
      <p:pic>
        <p:nvPicPr>
          <p:cNvPr id="8" name="Picture 13" descr="datapolicy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4720" y="3429000"/>
            <a:ext cx="5661025" cy="217805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</p:pic>
      <p:sp>
        <p:nvSpPr>
          <p:cNvPr id="9" name="Rechteck 8"/>
          <p:cNvSpPr/>
          <p:nvPr/>
        </p:nvSpPr>
        <p:spPr>
          <a:xfrm>
            <a:off x="6418459" y="5447928"/>
            <a:ext cx="2573141" cy="648072"/>
          </a:xfrm>
          <a:prstGeom prst="rect">
            <a:avLst/>
          </a:prstGeom>
          <a:solidFill>
            <a:schemeClr val="bg1">
              <a:lumMod val="65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 smtClean="0">
                <a:solidFill>
                  <a:schemeClr val="tx2"/>
                </a:solidFill>
              </a:rPr>
              <a:t>Details </a:t>
            </a:r>
            <a:r>
              <a:rPr lang="de-DE" dirty="0" err="1" smtClean="0">
                <a:solidFill>
                  <a:schemeClr val="tx2"/>
                </a:solidFill>
              </a:rPr>
              <a:t>and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formalization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given</a:t>
            </a:r>
            <a:r>
              <a:rPr lang="de-DE" dirty="0" smtClean="0">
                <a:solidFill>
                  <a:schemeClr val="tx2"/>
                </a:solidFill>
              </a:rPr>
              <a:t> in </a:t>
            </a:r>
            <a:r>
              <a:rPr lang="de-DE" dirty="0" err="1" smtClean="0">
                <a:solidFill>
                  <a:schemeClr val="tx2"/>
                </a:solidFill>
              </a:rPr>
              <a:t>the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chapter</a:t>
            </a:r>
            <a:r>
              <a:rPr lang="de-DE" dirty="0" smtClean="0">
                <a:solidFill>
                  <a:schemeClr val="tx2"/>
                </a:solidFill>
              </a:rPr>
              <a:t>!</a:t>
            </a:r>
            <a:endParaRPr lang="de-DE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4063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31393" y="1554906"/>
            <a:ext cx="8228330" cy="17235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de-DE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Usage</a:t>
            </a:r>
            <a:r>
              <a:rPr lang="de-DE" sz="2800" spc="-10" dirty="0" smtClean="0">
                <a:solidFill>
                  <a:srgbClr val="FFFFFF"/>
                </a:solidFill>
                <a:latin typeface="Arial"/>
                <a:cs typeface="Arial"/>
              </a:rPr>
              <a:t> Control (UC)</a:t>
            </a: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de-DE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Representations</a:t>
            </a:r>
            <a:r>
              <a:rPr lang="de-DE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de-DE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lang="de-DE" sz="2800" spc="-10" dirty="0" smtClean="0">
                <a:solidFill>
                  <a:srgbClr val="FFFFFF"/>
                </a:solidFill>
                <a:latin typeface="Arial"/>
                <a:cs typeface="Arial"/>
              </a:rPr>
              <a:t> Data</a:t>
            </a: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de-DE" sz="2800" spc="-10" dirty="0" smtClean="0">
                <a:solidFill>
                  <a:srgbClr val="FFFFFF"/>
                </a:solidFill>
                <a:latin typeface="Arial"/>
                <a:cs typeface="Arial"/>
              </a:rPr>
              <a:t>UC </a:t>
            </a:r>
            <a:r>
              <a:rPr lang="de-DE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lang="de-DE" sz="2800" spc="-10" dirty="0" smtClean="0">
                <a:solidFill>
                  <a:srgbClr val="FFFFFF"/>
                </a:solidFill>
                <a:latin typeface="Arial"/>
                <a:cs typeface="Arial"/>
              </a:rPr>
              <a:t> Information Flow Tracking (IFT)</a:t>
            </a: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de-DE" sz="2800" spc="-10" dirty="0" smtClean="0">
                <a:solidFill>
                  <a:srgbClr val="FFFFFF"/>
                </a:solidFill>
                <a:latin typeface="Arial"/>
                <a:cs typeface="Arial"/>
              </a:rPr>
              <a:t>IFT </a:t>
            </a:r>
            <a:r>
              <a:rPr lang="de-DE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Across</a:t>
            </a:r>
            <a:r>
              <a:rPr lang="de-DE" sz="2800" spc="-10" dirty="0" smtClean="0">
                <a:solidFill>
                  <a:srgbClr val="FFFFFF"/>
                </a:solidFill>
                <a:latin typeface="Arial"/>
                <a:cs typeface="Arial"/>
              </a:rPr>
              <a:t> System </a:t>
            </a:r>
            <a:r>
              <a:rPr lang="de-DE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Boundaries</a:t>
            </a:r>
            <a:endParaRPr lang="de-DE" sz="28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31393" y="710181"/>
            <a:ext cx="7874407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Agenda</a:t>
            </a:r>
            <a:endParaRPr sz="40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uk-UA" smtClean="0"/>
              <a:t>2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algn="ctr"/>
            <a:r>
              <a:rPr lang="en-US" sz="1600" smtClean="0">
                <a:solidFill>
                  <a:srgbClr val="FF0000"/>
                </a:solidFill>
              </a:rPr>
              <a:t>Computer and Network Security Essentials Editor: Kevin Daimi Associate Editors: Guillermo Francia, Levent Ertaul, Luis H. Encinas, Eman El-Sheikh Published by Springer</a:t>
            </a:r>
            <a:endParaRPr lang="en-US" sz="16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409652"/>
            <a:ext cx="8603691" cy="2000548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Information Flow Tracking</a:t>
            </a:r>
            <a:br>
              <a:rPr lang="en-US" sz="4000" spc="-20" dirty="0" smtClean="0">
                <a:solidFill>
                  <a:srgbClr val="FF0000"/>
                </a:solidFill>
              </a:rPr>
            </a:br>
            <a:r>
              <a:rPr lang="en-US" sz="4000" spc="-20" dirty="0" smtClean="0">
                <a:solidFill>
                  <a:srgbClr val="FF0000"/>
                </a:solidFill>
              </a:rPr>
              <a:t>Across</a:t>
            </a:r>
            <a:br>
              <a:rPr lang="en-US" sz="4000" spc="-20" dirty="0" smtClean="0">
                <a:solidFill>
                  <a:srgbClr val="FF0000"/>
                </a:solidFill>
              </a:rPr>
            </a:br>
            <a:r>
              <a:rPr lang="en-US" sz="4000" spc="-20" dirty="0" smtClean="0">
                <a:solidFill>
                  <a:srgbClr val="FF0000"/>
                </a:solidFill>
              </a:rPr>
              <a:t>System </a:t>
            </a:r>
            <a:r>
              <a:rPr lang="en-US" sz="4000" spc="-20" dirty="0">
                <a:solidFill>
                  <a:srgbClr val="FF0000"/>
                </a:solidFill>
              </a:rPr>
              <a:t>Boundaries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uk-UA" smtClean="0"/>
              <a:t>20</a:t>
            </a:fld>
            <a:endParaRPr lang="uk-U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algn="ctr"/>
            <a:r>
              <a:rPr lang="en-US" sz="1600" smtClean="0">
                <a:solidFill>
                  <a:srgbClr val="FF0000"/>
                </a:solidFill>
              </a:rPr>
              <a:t>Computer and Network Security Essentials Editor: Kevin Daimi Associate Editors: Guillermo Francia, Levent Ertaul, Luis H. Encinas, Eman El-Sheikh Published by Springer</a:t>
            </a:r>
            <a:endParaRPr lang="en-US" sz="16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198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IFT </a:t>
            </a:r>
            <a:r>
              <a:rPr lang="en-US" sz="4000" spc="-20" dirty="0">
                <a:solidFill>
                  <a:srgbClr val="FF0000"/>
                </a:solidFill>
              </a:rPr>
              <a:t>Across System Boundaries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uk-UA" smtClean="0"/>
              <a:t>21</a:t>
            </a:fld>
            <a:endParaRPr lang="uk-U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algn="ctr"/>
            <a:r>
              <a:rPr lang="en-US" sz="1600" smtClean="0">
                <a:solidFill>
                  <a:srgbClr val="FF0000"/>
                </a:solidFill>
              </a:rPr>
              <a:t>Computer and Network Security Essentials Editor: Kevin Daimi Associate Editors: Guillermo Francia, Levent Ertaul, Luis H. Encinas, Eman El-Sheikh Published by Springer</a:t>
            </a:r>
            <a:endParaRPr lang="en-US" sz="1600" b="1" dirty="0" smtClean="0">
              <a:solidFill>
                <a:srgbClr val="FF0000"/>
              </a:solidFill>
            </a:endParaRPr>
          </a:p>
        </p:txBody>
      </p:sp>
      <p:pic>
        <p:nvPicPr>
          <p:cNvPr id="8" name="Picture 3" descr="L:\ablage-ska-allgemein\PR\Grafiken\Illustrationen\NurseEye\png\Smartphone_Alarmglock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2316" y="1538722"/>
            <a:ext cx="566378" cy="90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L:\ablage-ska-allgemein\PR\Grafiken\Illustrationen\NurseEye\png\policy_no-reproductio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7058" y="2204873"/>
            <a:ext cx="919538" cy="714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7" descr="L:\ablage-ska-allgemein\PR\Grafiken\Illustrationen\NurseEye\png\policy_rot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0094" y="2506046"/>
            <a:ext cx="354897" cy="275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uppieren 10"/>
          <p:cNvGrpSpPr/>
          <p:nvPr/>
        </p:nvGrpSpPr>
        <p:grpSpPr>
          <a:xfrm>
            <a:off x="5622473" y="2656633"/>
            <a:ext cx="548751" cy="879886"/>
            <a:chOff x="5537364" y="2760788"/>
            <a:chExt cx="459554" cy="884236"/>
          </a:xfrm>
        </p:grpSpPr>
        <p:pic>
          <p:nvPicPr>
            <p:cNvPr id="12" name="Picture 8" descr="L:\ablage-ska-allgemein\PR\Grafiken\Illustrationen\NurseEye\png\Smartphone_policy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37364" y="2760788"/>
              <a:ext cx="459554" cy="8842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3" name="Gerade Verbindung 32"/>
            <p:cNvCxnSpPr/>
            <p:nvPr/>
          </p:nvCxnSpPr>
          <p:spPr>
            <a:xfrm>
              <a:off x="5805659" y="2914076"/>
              <a:ext cx="0" cy="126650"/>
            </a:xfrm>
            <a:prstGeom prst="line">
              <a:avLst/>
            </a:prstGeom>
            <a:ln w="24130">
              <a:solidFill>
                <a:schemeClr val="tx1"/>
              </a:solidFill>
            </a:ln>
            <a:effectLst>
              <a:softEdge rad="1270"/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Picture 9" descr="L:\ablage-ska-allgemein\PR\Grafiken\Illustrationen\NurseEye\png\policy_blau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7775" y="3030964"/>
            <a:ext cx="354897" cy="275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0" descr="L:\ablage-ska-allgemein\PR\Grafiken\Illustrationen\NurseEye\png\Smartphone_patient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464" y="3865431"/>
            <a:ext cx="545230" cy="874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1" descr="L:\ablage-ska-allgemein\PR\Grafiken\Illustrationen\NurseEye\png\screenshot_inhibited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5127" y="4846493"/>
            <a:ext cx="1108553" cy="1249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2" descr="L:\ablage-ska-allgemein\PR\Grafiken\Illustrationen\NurseEye\png\fotomitstempel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8274" y="3650406"/>
            <a:ext cx="304639" cy="338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3" descr="L:\ablage-ska-allgemein\PR\Grafiken\Illustrationen\NurseEye\png\stempel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221744"/>
            <a:ext cx="368151" cy="387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2" descr="L:\ablage-ska-allgemein\PR\Grafiken\Illustrationen\NurseEye\png\fotomitstempel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5089" y="5043318"/>
            <a:ext cx="304639" cy="338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0" name="Gerade Verbindung mit Pfeil 19"/>
          <p:cNvCxnSpPr/>
          <p:nvPr/>
        </p:nvCxnSpPr>
        <p:spPr>
          <a:xfrm>
            <a:off x="3523178" y="1569747"/>
            <a:ext cx="1667815" cy="358269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/>
          <p:cNvCxnSpPr/>
          <p:nvPr/>
        </p:nvCxnSpPr>
        <p:spPr>
          <a:xfrm flipH="1">
            <a:off x="3526019" y="2088603"/>
            <a:ext cx="1664974" cy="358269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/>
          <p:cNvCxnSpPr/>
          <p:nvPr/>
        </p:nvCxnSpPr>
        <p:spPr>
          <a:xfrm>
            <a:off x="3523178" y="2638371"/>
            <a:ext cx="1667815" cy="358269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mit Pfeil 22"/>
          <p:cNvCxnSpPr/>
          <p:nvPr/>
        </p:nvCxnSpPr>
        <p:spPr>
          <a:xfrm flipH="1">
            <a:off x="3524568" y="3163289"/>
            <a:ext cx="1664974" cy="358269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/>
          <p:cNvCxnSpPr/>
          <p:nvPr/>
        </p:nvCxnSpPr>
        <p:spPr>
          <a:xfrm>
            <a:off x="3523178" y="3695207"/>
            <a:ext cx="1667815" cy="358269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10" descr="L:\ablage-ska-allgemein\PR\Grafiken\Illustrationen\NurseEye\png\Smartphone_patient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2" y="1198205"/>
            <a:ext cx="545230" cy="874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feld 25"/>
          <p:cNvSpPr txBox="1"/>
          <p:nvPr/>
        </p:nvSpPr>
        <p:spPr>
          <a:xfrm>
            <a:off x="411700" y="1133512"/>
            <a:ext cx="196938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err="1" smtClean="0">
                <a:solidFill>
                  <a:schemeClr val="bg1"/>
                </a:solidFill>
              </a:rPr>
              <a:t>Confidential</a:t>
            </a:r>
            <a:r>
              <a:rPr lang="de-DE" dirty="0" smtClean="0">
                <a:solidFill>
                  <a:schemeClr val="bg1"/>
                </a:solidFill>
              </a:rPr>
              <a:t/>
            </a:r>
            <a:br>
              <a:rPr lang="de-DE" dirty="0" smtClean="0">
                <a:solidFill>
                  <a:schemeClr val="bg1"/>
                </a:solidFill>
              </a:rPr>
            </a:br>
            <a:r>
              <a:rPr lang="de-DE" dirty="0" err="1" smtClean="0">
                <a:solidFill>
                  <a:schemeClr val="bg1"/>
                </a:solidFill>
              </a:rPr>
              <a:t>message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protected</a:t>
            </a:r>
            <a:endParaRPr lang="de-DE" dirty="0">
              <a:solidFill>
                <a:schemeClr val="bg1"/>
              </a:solidFill>
            </a:endParaRPr>
          </a:p>
          <a:p>
            <a:pPr algn="ctr"/>
            <a:r>
              <a:rPr lang="de-DE" dirty="0" err="1" smtClean="0">
                <a:solidFill>
                  <a:schemeClr val="bg1"/>
                </a:solidFill>
              </a:rPr>
              <a:t>by</a:t>
            </a:r>
            <a:r>
              <a:rPr lang="de-DE" dirty="0" smtClean="0">
                <a:solidFill>
                  <a:schemeClr val="bg1"/>
                </a:solidFill>
              </a:rPr>
              <a:t> a </a:t>
            </a:r>
            <a:r>
              <a:rPr lang="de-DE" dirty="0" err="1" smtClean="0">
                <a:solidFill>
                  <a:schemeClr val="bg1"/>
                </a:solidFill>
              </a:rPr>
              <a:t>policy</a:t>
            </a:r>
            <a:endParaRPr lang="de-DE" dirty="0" smtClean="0">
              <a:solidFill>
                <a:schemeClr val="bg1"/>
              </a:solidFill>
            </a:endParaRPr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2984" y="1254046"/>
            <a:ext cx="1053472" cy="1641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332298"/>
            <a:ext cx="1116761" cy="1675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extfeld 28"/>
          <p:cNvSpPr txBox="1"/>
          <p:nvPr/>
        </p:nvSpPr>
        <p:spPr>
          <a:xfrm>
            <a:off x="6156176" y="1784625"/>
            <a:ext cx="1286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chemeClr val="bg1"/>
                </a:solidFill>
              </a:rPr>
              <a:t>Notification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823703" y="2141624"/>
            <a:ext cx="11384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err="1" smtClean="0">
                <a:solidFill>
                  <a:schemeClr val="bg1"/>
                </a:solidFill>
              </a:rPr>
              <a:t>Shipping</a:t>
            </a:r>
            <a:endParaRPr lang="de-DE" dirty="0">
              <a:solidFill>
                <a:schemeClr val="bg1"/>
              </a:solidFill>
            </a:endParaRPr>
          </a:p>
          <a:p>
            <a:pPr algn="ctr"/>
            <a:r>
              <a:rPr lang="de-DE" dirty="0" smtClean="0">
                <a:solidFill>
                  <a:schemeClr val="bg1"/>
                </a:solidFill>
              </a:rPr>
              <a:t>The </a:t>
            </a:r>
            <a:r>
              <a:rPr lang="de-DE" dirty="0" err="1" smtClean="0">
                <a:solidFill>
                  <a:schemeClr val="bg1"/>
                </a:solidFill>
              </a:rPr>
              <a:t>policy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842939" y="2933712"/>
            <a:ext cx="10486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err="1">
                <a:solidFill>
                  <a:schemeClr val="bg1"/>
                </a:solidFill>
              </a:rPr>
              <a:t>O</a:t>
            </a:r>
            <a:r>
              <a:rPr lang="de-DE" dirty="0" err="1" smtClean="0">
                <a:solidFill>
                  <a:schemeClr val="bg1"/>
                </a:solidFill>
              </a:rPr>
              <a:t>utgoing</a:t>
            </a:r>
            <a:endParaRPr lang="de-DE" dirty="0" smtClean="0">
              <a:solidFill>
                <a:schemeClr val="bg1"/>
              </a:solidFill>
            </a:endParaRPr>
          </a:p>
          <a:p>
            <a:pPr algn="ctr"/>
            <a:r>
              <a:rPr lang="de-DE" dirty="0" err="1" smtClean="0">
                <a:solidFill>
                  <a:schemeClr val="bg1"/>
                </a:solidFill>
              </a:rPr>
              <a:t>event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6237191" y="2768963"/>
            <a:ext cx="13178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err="1" smtClean="0">
                <a:solidFill>
                  <a:schemeClr val="bg1"/>
                </a:solidFill>
              </a:rPr>
              <a:t>Policy</a:t>
            </a:r>
            <a:endParaRPr lang="de-DE" dirty="0" smtClean="0">
              <a:solidFill>
                <a:schemeClr val="bg1"/>
              </a:solidFill>
            </a:endParaRPr>
          </a:p>
          <a:p>
            <a:pPr algn="ctr"/>
            <a:r>
              <a:rPr lang="de-DE" dirty="0" err="1" smtClean="0">
                <a:solidFill>
                  <a:schemeClr val="bg1"/>
                </a:solidFill>
              </a:rPr>
              <a:t>deployment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33" name="Textfeld 32"/>
          <p:cNvSpPr txBox="1"/>
          <p:nvPr/>
        </p:nvSpPr>
        <p:spPr>
          <a:xfrm rot="20869030">
            <a:off x="4109967" y="1918555"/>
            <a:ext cx="4941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>
                <a:solidFill>
                  <a:schemeClr val="bg1"/>
                </a:solidFill>
              </a:rPr>
              <a:t>REQ</a:t>
            </a:r>
            <a:endParaRPr lang="de-DE" sz="1400" b="1" dirty="0">
              <a:solidFill>
                <a:schemeClr val="bg1"/>
              </a:solidFill>
            </a:endParaRPr>
          </a:p>
        </p:txBody>
      </p:sp>
      <p:sp>
        <p:nvSpPr>
          <p:cNvPr id="34" name="Textfeld 33"/>
          <p:cNvSpPr txBox="1"/>
          <p:nvPr/>
        </p:nvSpPr>
        <p:spPr>
          <a:xfrm rot="736130">
            <a:off x="4099137" y="1378796"/>
            <a:ext cx="5517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 smtClean="0">
                <a:solidFill>
                  <a:schemeClr val="bg1"/>
                </a:solidFill>
              </a:rPr>
              <a:t>Ping</a:t>
            </a:r>
            <a:endParaRPr lang="de-DE" sz="1600" b="1" dirty="0">
              <a:solidFill>
                <a:schemeClr val="bg1"/>
              </a:solidFill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6379036" y="3982767"/>
            <a:ext cx="10499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err="1" smtClean="0">
                <a:solidFill>
                  <a:schemeClr val="bg1"/>
                </a:solidFill>
              </a:rPr>
              <a:t>Incoming</a:t>
            </a:r>
            <a:endParaRPr lang="de-DE" dirty="0">
              <a:solidFill>
                <a:schemeClr val="bg1"/>
              </a:solidFill>
            </a:endParaRPr>
          </a:p>
          <a:p>
            <a:pPr algn="ctr"/>
            <a:r>
              <a:rPr lang="de-DE" dirty="0" err="1" smtClean="0">
                <a:solidFill>
                  <a:schemeClr val="bg1"/>
                </a:solidFill>
              </a:rPr>
              <a:t>event</a:t>
            </a:r>
            <a:endParaRPr lang="de-DE" dirty="0">
              <a:solidFill>
                <a:schemeClr val="bg1"/>
              </a:solidFill>
            </a:endParaRPr>
          </a:p>
        </p:txBody>
      </p:sp>
      <p:cxnSp>
        <p:nvCxnSpPr>
          <p:cNvPr id="36" name="Gerade Verbindung mit Pfeil 35"/>
          <p:cNvCxnSpPr/>
          <p:nvPr/>
        </p:nvCxnSpPr>
        <p:spPr>
          <a:xfrm>
            <a:off x="3527313" y="4057682"/>
            <a:ext cx="1667815" cy="358269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 rot="730565">
            <a:off x="3907078" y="3567017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err="1" smtClean="0">
                <a:solidFill>
                  <a:schemeClr val="bg1"/>
                </a:solidFill>
              </a:rPr>
              <a:t>Signaling</a:t>
            </a:r>
            <a:endParaRPr lang="de-DE" sz="1600" dirty="0">
              <a:solidFill>
                <a:schemeClr val="bg1"/>
              </a:solidFill>
            </a:endParaRPr>
          </a:p>
        </p:txBody>
      </p:sp>
      <p:sp>
        <p:nvSpPr>
          <p:cNvPr id="38" name="Textfeld 37"/>
          <p:cNvSpPr txBox="1"/>
          <p:nvPr/>
        </p:nvSpPr>
        <p:spPr>
          <a:xfrm rot="730565">
            <a:off x="3667397" y="4174133"/>
            <a:ext cx="12702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>
                <a:solidFill>
                  <a:schemeClr val="bg1"/>
                </a:solidFill>
              </a:rPr>
              <a:t>Data </a:t>
            </a:r>
            <a:r>
              <a:rPr lang="de-DE" sz="1600" dirty="0" err="1" smtClean="0">
                <a:solidFill>
                  <a:schemeClr val="bg1"/>
                </a:solidFill>
              </a:rPr>
              <a:t>transfer</a:t>
            </a:r>
            <a:endParaRPr lang="de-DE" sz="1600" dirty="0">
              <a:solidFill>
                <a:schemeClr val="bg1"/>
              </a:solidFill>
            </a:endParaRPr>
          </a:p>
        </p:txBody>
      </p:sp>
      <p:sp>
        <p:nvSpPr>
          <p:cNvPr id="39" name="Textfeld 38"/>
          <p:cNvSpPr txBox="1"/>
          <p:nvPr/>
        </p:nvSpPr>
        <p:spPr>
          <a:xfrm>
            <a:off x="6919151" y="5165960"/>
            <a:ext cx="14510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err="1" smtClean="0">
                <a:solidFill>
                  <a:schemeClr val="bg1"/>
                </a:solidFill>
              </a:rPr>
              <a:t>Trying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to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take</a:t>
            </a:r>
            <a:r>
              <a:rPr lang="de-DE" dirty="0" smtClean="0">
                <a:solidFill>
                  <a:schemeClr val="bg1"/>
                </a:solidFill>
              </a:rPr>
              <a:t/>
            </a:r>
            <a:br>
              <a:rPr lang="de-DE" dirty="0" smtClean="0">
                <a:solidFill>
                  <a:schemeClr val="bg1"/>
                </a:solidFill>
              </a:rPr>
            </a:br>
            <a:r>
              <a:rPr lang="de-DE" dirty="0" smtClean="0">
                <a:solidFill>
                  <a:schemeClr val="bg1"/>
                </a:solidFill>
              </a:rPr>
              <a:t>a </a:t>
            </a:r>
            <a:r>
              <a:rPr lang="de-DE" dirty="0" err="1" smtClean="0">
                <a:solidFill>
                  <a:schemeClr val="bg1"/>
                </a:solidFill>
              </a:rPr>
              <a:t>screenshot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40" name="Textfeld 39"/>
          <p:cNvSpPr txBox="1"/>
          <p:nvPr/>
        </p:nvSpPr>
        <p:spPr>
          <a:xfrm>
            <a:off x="685800" y="3657600"/>
            <a:ext cx="1401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chemeClr val="bg1"/>
                </a:solidFill>
              </a:rPr>
              <a:t>Sending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data</a:t>
            </a:r>
            <a:endParaRPr lang="de-D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097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2" grpId="0"/>
      <p:bldP spid="33" grpId="0"/>
      <p:bldP spid="34" grpId="0"/>
      <p:bldP spid="35" grpId="0"/>
      <p:bldP spid="37" grpId="0"/>
      <p:bldP spid="38" grpId="0"/>
      <p:bldP spid="39" grpId="0"/>
      <p:bldP spid="4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Signaling Flows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8608060" cy="48013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Wingdings" panose="05000000000000000000" pitchFamily="2" charset="2"/>
              <a:buChar char="§"/>
              <a:tabLst>
                <a:tab pos="469900" algn="l"/>
              </a:tabLst>
            </a:pPr>
            <a:r>
              <a:rPr lang="en-US" sz="2400" spc="-10" dirty="0">
                <a:solidFill>
                  <a:schemeClr val="bg1"/>
                </a:solidFill>
                <a:latin typeface="Arial"/>
                <a:cs typeface="Arial"/>
              </a:rPr>
              <a:t>Alice’s IFM to Bob’s IFM:</a:t>
            </a:r>
          </a:p>
          <a:p>
            <a:pPr marL="984250" lvl="1" indent="-514350">
              <a:buClr>
                <a:srgbClr val="DF773B"/>
              </a:buClr>
              <a:buFont typeface="Wingdings" panose="05000000000000000000" pitchFamily="2" charset="2"/>
              <a:buChar char="§"/>
              <a:tabLst>
                <a:tab pos="469900" algn="l"/>
              </a:tabLst>
            </a:pPr>
            <a:r>
              <a:rPr lang="en-US" sz="2400" spc="-10" dirty="0">
                <a:solidFill>
                  <a:schemeClr val="bg1"/>
                </a:solidFill>
                <a:latin typeface="Arial"/>
                <a:cs typeface="Arial"/>
              </a:rPr>
              <a:t>I’m transmitting the data with ID=1 to be protected via the container [TCP </a:t>
            </a:r>
            <a:r>
              <a:rPr lang="en-US" sz="2400" spc="-10" dirty="0" smtClean="0">
                <a:solidFill>
                  <a:schemeClr val="bg1"/>
                </a:solidFill>
                <a:latin typeface="Arial"/>
                <a:cs typeface="Arial"/>
              </a:rPr>
              <a:t>connection]</a:t>
            </a:r>
            <a:br>
              <a:rPr lang="en-US" sz="2400" spc="-10" dirty="0" smtClean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US" sz="2400" spc="-10" dirty="0" smtClean="0">
                <a:solidFill>
                  <a:schemeClr val="bg1"/>
                </a:solidFill>
                <a:latin typeface="Arial"/>
                <a:cs typeface="Arial"/>
              </a:rPr>
              <a:t>→ Forwarding </a:t>
            </a:r>
            <a:r>
              <a:rPr lang="en-US" sz="2400" spc="-10" dirty="0">
                <a:solidFill>
                  <a:schemeClr val="bg1"/>
                </a:solidFill>
                <a:latin typeface="Arial"/>
                <a:cs typeface="Arial"/>
              </a:rPr>
              <a:t>and processing the outgoing </a:t>
            </a:r>
            <a:r>
              <a:rPr lang="en-US" sz="2400" spc="-10" dirty="0" smtClean="0">
                <a:solidFill>
                  <a:schemeClr val="bg1"/>
                </a:solidFill>
                <a:latin typeface="Arial"/>
                <a:cs typeface="Arial"/>
              </a:rPr>
              <a:t>event</a:t>
            </a:r>
            <a:endParaRPr lang="en-US" sz="2400" spc="-10" dirty="0">
              <a:solidFill>
                <a:schemeClr val="bg1"/>
              </a:solidFill>
              <a:latin typeface="Arial"/>
              <a:cs typeface="Arial"/>
            </a:endParaRP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Wingdings" panose="05000000000000000000" pitchFamily="2" charset="2"/>
              <a:buChar char="§"/>
              <a:tabLst>
                <a:tab pos="469900" algn="l"/>
              </a:tabLst>
            </a:pPr>
            <a:r>
              <a:rPr lang="en-US" sz="2400" spc="-10" dirty="0">
                <a:solidFill>
                  <a:schemeClr val="bg1"/>
                </a:solidFill>
                <a:latin typeface="Arial"/>
                <a:cs typeface="Arial"/>
              </a:rPr>
              <a:t>Bob’s IFM:</a:t>
            </a:r>
          </a:p>
          <a:p>
            <a:pPr marL="984250" lvl="1" indent="-514350">
              <a:buClr>
                <a:srgbClr val="DF773B"/>
              </a:buClr>
              <a:buFont typeface="Wingdings" panose="05000000000000000000" pitchFamily="2" charset="2"/>
              <a:buChar char="§"/>
              <a:tabLst>
                <a:tab pos="469900" algn="l"/>
              </a:tabLst>
            </a:pPr>
            <a:r>
              <a:rPr lang="en-US" sz="2400" spc="-10" dirty="0">
                <a:solidFill>
                  <a:schemeClr val="bg1"/>
                </a:solidFill>
                <a:latin typeface="Arial"/>
                <a:cs typeface="Arial"/>
              </a:rPr>
              <a:t>Protected data will be received via the container [TCP connection]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Wingdings" panose="05000000000000000000" pitchFamily="2" charset="2"/>
              <a:buChar char="§"/>
              <a:tabLst>
                <a:tab pos="469900" algn="l"/>
              </a:tabLst>
            </a:pPr>
            <a:r>
              <a:rPr lang="en-US" sz="2400" spc="-10" dirty="0">
                <a:solidFill>
                  <a:schemeClr val="bg1"/>
                </a:solidFill>
                <a:latin typeface="Arial"/>
                <a:cs typeface="Arial"/>
              </a:rPr>
              <a:t>Bob’s UC:</a:t>
            </a:r>
          </a:p>
          <a:p>
            <a:pPr marL="984250" lvl="1" indent="-514350">
              <a:buClr>
                <a:srgbClr val="DF773B"/>
              </a:buClr>
              <a:buFont typeface="Wingdings" panose="05000000000000000000" pitchFamily="2" charset="2"/>
              <a:buChar char="§"/>
              <a:tabLst>
                <a:tab pos="469900" algn="l"/>
              </a:tabLst>
            </a:pPr>
            <a:r>
              <a:rPr lang="en-US" sz="2400" spc="-10" dirty="0">
                <a:solidFill>
                  <a:schemeClr val="bg1"/>
                </a:solidFill>
                <a:latin typeface="Arial"/>
                <a:cs typeface="Arial"/>
              </a:rPr>
              <a:t>Data received via the container [TCP connection</a:t>
            </a:r>
            <a:r>
              <a:rPr lang="en-US" sz="2400" spc="-10" dirty="0" smtClean="0">
                <a:solidFill>
                  <a:schemeClr val="bg1"/>
                </a:solidFill>
                <a:latin typeface="Arial"/>
                <a:cs typeface="Arial"/>
              </a:rPr>
              <a:t>]</a:t>
            </a:r>
            <a:br>
              <a:rPr lang="en-US" sz="2400" spc="-10" dirty="0" smtClean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US" sz="2400" spc="-10" dirty="0" smtClean="0">
                <a:solidFill>
                  <a:schemeClr val="bg1"/>
                </a:solidFill>
                <a:latin typeface="Arial"/>
                <a:cs typeface="Arial"/>
              </a:rPr>
              <a:t>→ Forwarding </a:t>
            </a:r>
            <a:r>
              <a:rPr lang="en-US" sz="2400" spc="-10" dirty="0">
                <a:solidFill>
                  <a:schemeClr val="bg1"/>
                </a:solidFill>
                <a:latin typeface="Arial"/>
                <a:cs typeface="Arial"/>
              </a:rPr>
              <a:t>event to IFM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Wingdings" panose="05000000000000000000" pitchFamily="2" charset="2"/>
              <a:buChar char="§"/>
              <a:tabLst>
                <a:tab pos="469900" algn="l"/>
              </a:tabLst>
            </a:pPr>
            <a:r>
              <a:rPr lang="en-US" sz="2400" spc="-10" dirty="0">
                <a:solidFill>
                  <a:schemeClr val="bg1"/>
                </a:solidFill>
                <a:latin typeface="Arial"/>
                <a:cs typeface="Arial"/>
              </a:rPr>
              <a:t>Bob’s IFM:</a:t>
            </a:r>
          </a:p>
          <a:p>
            <a:pPr marL="984250" lvl="1" indent="-514350">
              <a:buClr>
                <a:srgbClr val="DF773B"/>
              </a:buClr>
              <a:buFont typeface="Wingdings" panose="05000000000000000000" pitchFamily="2" charset="2"/>
              <a:buChar char="§"/>
              <a:tabLst>
                <a:tab pos="469900" algn="l"/>
              </a:tabLst>
            </a:pPr>
            <a:r>
              <a:rPr lang="en-US" sz="2400" spc="-10" dirty="0">
                <a:solidFill>
                  <a:schemeClr val="bg1"/>
                </a:solidFill>
                <a:latin typeface="Arial"/>
                <a:cs typeface="Arial"/>
              </a:rPr>
              <a:t>This is the data with </a:t>
            </a:r>
            <a:r>
              <a:rPr lang="en-US" sz="2400" spc="-10" dirty="0" smtClean="0">
                <a:solidFill>
                  <a:schemeClr val="bg1"/>
                </a:solidFill>
                <a:latin typeface="Arial"/>
                <a:cs typeface="Arial"/>
              </a:rPr>
              <a:t>ID=1</a:t>
            </a:r>
            <a:br>
              <a:rPr lang="en-US" sz="2400" spc="-10" dirty="0" smtClean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US" sz="2400" spc="-10" dirty="0">
                <a:solidFill>
                  <a:schemeClr val="bg1"/>
                </a:solidFill>
                <a:latin typeface="Arial"/>
                <a:cs typeface="Arial"/>
              </a:rPr>
              <a:t>→ </a:t>
            </a:r>
            <a:r>
              <a:rPr lang="en-US" sz="2400" spc="-10" dirty="0" smtClean="0">
                <a:solidFill>
                  <a:schemeClr val="bg1"/>
                </a:solidFill>
                <a:latin typeface="Arial"/>
                <a:cs typeface="Arial"/>
              </a:rPr>
              <a:t>Therefore </a:t>
            </a:r>
            <a:r>
              <a:rPr lang="en-US" sz="2400" spc="-10" dirty="0">
                <a:solidFill>
                  <a:schemeClr val="bg1"/>
                </a:solidFill>
                <a:latin typeface="Arial"/>
                <a:cs typeface="Arial"/>
              </a:rPr>
              <a:t>Alice’s policy must be enforced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uk-UA" smtClean="0"/>
              <a:t>22</a:t>
            </a:fld>
            <a:endParaRPr lang="uk-U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algn="ctr"/>
            <a:r>
              <a:rPr lang="en-US" sz="1600" smtClean="0">
                <a:solidFill>
                  <a:srgbClr val="FF0000"/>
                </a:solidFill>
              </a:rPr>
              <a:t>Computer and Network Security Essentials Editor: Kevin Daimi Associate Editors: Guillermo Francia, Levent Ertaul, Luis H. Encinas, Eman El-Sheikh Published by Springer</a:t>
            </a:r>
            <a:endParaRPr lang="en-US" sz="16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09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Outgoing Event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8608060" cy="29546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Wingdings" panose="05000000000000000000" pitchFamily="2" charset="2"/>
              <a:buChar char="§"/>
              <a:tabLst>
                <a:tab pos="469900" algn="l"/>
              </a:tabLst>
            </a:pPr>
            <a:r>
              <a:rPr lang="en-US" sz="2400" spc="-10" dirty="0">
                <a:solidFill>
                  <a:schemeClr val="bg1"/>
                </a:solidFill>
                <a:latin typeface="Arial"/>
                <a:cs typeface="Arial"/>
              </a:rPr>
              <a:t>Intercept </a:t>
            </a:r>
            <a:r>
              <a:rPr lang="en-US" sz="2400" spc="-10" dirty="0">
                <a:solidFill>
                  <a:srgbClr val="FF0000"/>
                </a:solidFill>
                <a:latin typeface="Arial"/>
                <a:cs typeface="Arial"/>
              </a:rPr>
              <a:t>outgoing data </a:t>
            </a:r>
            <a:r>
              <a:rPr lang="en-US" sz="2400" spc="-10" dirty="0">
                <a:solidFill>
                  <a:schemeClr val="bg1"/>
                </a:solidFill>
                <a:latin typeface="Arial"/>
                <a:cs typeface="Arial"/>
              </a:rPr>
              <a:t>event on Alice’s device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Wingdings" panose="05000000000000000000" pitchFamily="2" charset="2"/>
              <a:buChar char="§"/>
              <a:tabLst>
                <a:tab pos="469900" algn="l"/>
              </a:tabLst>
            </a:pPr>
            <a:r>
              <a:rPr lang="en-US" sz="2400" spc="-10" dirty="0">
                <a:solidFill>
                  <a:schemeClr val="bg1"/>
                </a:solidFill>
                <a:latin typeface="Arial"/>
                <a:cs typeface="Arial"/>
              </a:rPr>
              <a:t>Register a new representation of the data at the IFT on Bob’s device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Wingdings" panose="05000000000000000000" pitchFamily="2" charset="2"/>
              <a:buChar char="§"/>
              <a:tabLst>
                <a:tab pos="469900" algn="l"/>
              </a:tabLst>
            </a:pPr>
            <a:r>
              <a:rPr lang="en-US" sz="2400" spc="-10" dirty="0">
                <a:solidFill>
                  <a:schemeClr val="bg1"/>
                </a:solidFill>
                <a:latin typeface="Arial"/>
                <a:cs typeface="Arial"/>
              </a:rPr>
              <a:t>Process the event also on Bob’s device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Wingdings" panose="05000000000000000000" pitchFamily="2" charset="2"/>
              <a:buChar char="§"/>
              <a:tabLst>
                <a:tab pos="469900" algn="l"/>
              </a:tabLst>
            </a:pPr>
            <a:r>
              <a:rPr lang="en-US" sz="2400" spc="-10" dirty="0">
                <a:solidFill>
                  <a:schemeClr val="bg1"/>
                </a:solidFill>
                <a:latin typeface="Arial"/>
                <a:cs typeface="Arial"/>
              </a:rPr>
              <a:t>Event and IF semantics shipped from Alice’s IFT to Bob’s IFT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Wingdings" panose="05000000000000000000" pitchFamily="2" charset="2"/>
              <a:buChar char="§"/>
              <a:tabLst>
                <a:tab pos="469900" algn="l"/>
              </a:tabLst>
            </a:pPr>
            <a:r>
              <a:rPr lang="en-US" sz="2400" spc="-10" dirty="0">
                <a:solidFill>
                  <a:schemeClr val="bg1"/>
                </a:solidFill>
                <a:latin typeface="Arial"/>
                <a:cs typeface="Arial"/>
              </a:rPr>
              <a:t>Create state for expected data transfer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Wingdings" panose="05000000000000000000" pitchFamily="2" charset="2"/>
              <a:buChar char="§"/>
              <a:tabLst>
                <a:tab pos="469900" algn="l"/>
              </a:tabLst>
            </a:pPr>
            <a:r>
              <a:rPr lang="en-US" sz="2400" spc="-10" dirty="0">
                <a:solidFill>
                  <a:schemeClr val="bg1"/>
                </a:solidFill>
                <a:latin typeface="Arial"/>
                <a:cs typeface="Arial"/>
              </a:rPr>
              <a:t>Based on network connection, </a:t>
            </a:r>
            <a:r>
              <a:rPr lang="en-US" sz="2400" spc="-10" dirty="0">
                <a:solidFill>
                  <a:srgbClr val="FF0000"/>
                </a:solidFill>
                <a:latin typeface="Arial"/>
                <a:cs typeface="Arial"/>
              </a:rPr>
              <a:t>target process not known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uk-UA" smtClean="0"/>
              <a:t>23</a:t>
            </a:fld>
            <a:endParaRPr lang="uk-U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algn="ctr"/>
            <a:r>
              <a:rPr lang="en-US" sz="1600" smtClean="0">
                <a:solidFill>
                  <a:srgbClr val="FF0000"/>
                </a:solidFill>
              </a:rPr>
              <a:t>Computer and Network Security Essentials Editor: Kevin Daimi Associate Editors: Guillermo Francia, Levent Ertaul, Luis H. Encinas, Eman El-Sheikh Published by Springer</a:t>
            </a:r>
            <a:endParaRPr lang="en-US" sz="1600" b="1" dirty="0" smtClean="0">
              <a:solidFill>
                <a:srgbClr val="FF0000"/>
              </a:solidFill>
            </a:endParaRPr>
          </a:p>
        </p:txBody>
      </p:sp>
      <p:grpSp>
        <p:nvGrpSpPr>
          <p:cNvPr id="8" name="Gruppieren 7"/>
          <p:cNvGrpSpPr/>
          <p:nvPr/>
        </p:nvGrpSpPr>
        <p:grpSpPr>
          <a:xfrm>
            <a:off x="323528" y="4495800"/>
            <a:ext cx="8469635" cy="1324808"/>
            <a:chOff x="323528" y="6218420"/>
            <a:chExt cx="8469635" cy="1324808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6218420"/>
              <a:ext cx="8469635" cy="1324808"/>
            </a:xfrm>
            <a:prstGeom prst="rect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0" name="Rechteck 9"/>
            <p:cNvSpPr/>
            <p:nvPr/>
          </p:nvSpPr>
          <p:spPr>
            <a:xfrm>
              <a:off x="3275855" y="6525701"/>
              <a:ext cx="5366097" cy="273700"/>
            </a:xfrm>
            <a:prstGeom prst="rect">
              <a:avLst/>
            </a:prstGeom>
            <a:solidFill>
              <a:schemeClr val="tx2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130637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Incoming Event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8608060" cy="25853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Wingdings" panose="05000000000000000000" pitchFamily="2" charset="2"/>
              <a:buChar char="§"/>
              <a:tabLst>
                <a:tab pos="469900" algn="l"/>
              </a:tabLst>
            </a:pPr>
            <a:r>
              <a:rPr lang="en-US" sz="2400" spc="-10" dirty="0">
                <a:solidFill>
                  <a:schemeClr val="bg1"/>
                </a:solidFill>
                <a:latin typeface="Arial"/>
                <a:cs typeface="Arial"/>
              </a:rPr>
              <a:t>Intercept </a:t>
            </a:r>
            <a:r>
              <a:rPr lang="en-US" sz="2400" spc="-10" dirty="0">
                <a:solidFill>
                  <a:srgbClr val="FF0000"/>
                </a:solidFill>
                <a:latin typeface="Arial"/>
                <a:cs typeface="Arial"/>
              </a:rPr>
              <a:t>incoming data </a:t>
            </a:r>
            <a:r>
              <a:rPr lang="en-US" sz="2400" spc="-10" dirty="0">
                <a:solidFill>
                  <a:schemeClr val="bg1"/>
                </a:solidFill>
                <a:latin typeface="Arial"/>
                <a:cs typeface="Arial"/>
              </a:rPr>
              <a:t>event on Bob’s device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Wingdings" panose="05000000000000000000" pitchFamily="2" charset="2"/>
              <a:buChar char="§"/>
              <a:tabLst>
                <a:tab pos="469900" algn="l"/>
              </a:tabLst>
            </a:pPr>
            <a:r>
              <a:rPr lang="en-US" sz="2400" spc="-10" dirty="0">
                <a:solidFill>
                  <a:schemeClr val="bg1"/>
                </a:solidFill>
                <a:latin typeface="Arial"/>
                <a:cs typeface="Arial"/>
              </a:rPr>
              <a:t>Process the event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Wingdings" panose="05000000000000000000" pitchFamily="2" charset="2"/>
              <a:buChar char="§"/>
              <a:tabLst>
                <a:tab pos="469900" algn="l"/>
              </a:tabLst>
            </a:pPr>
            <a:r>
              <a:rPr lang="en-US" sz="2400" spc="-10" dirty="0">
                <a:solidFill>
                  <a:schemeClr val="bg1"/>
                </a:solidFill>
                <a:latin typeface="Arial"/>
                <a:cs typeface="Arial"/>
              </a:rPr>
              <a:t>Indicates the process reading from the network socket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Wingdings" panose="05000000000000000000" pitchFamily="2" charset="2"/>
              <a:buChar char="§"/>
              <a:tabLst>
                <a:tab pos="469900" algn="l"/>
              </a:tabLst>
            </a:pPr>
            <a:r>
              <a:rPr lang="en-US" sz="2400" spc="-10" dirty="0">
                <a:solidFill>
                  <a:schemeClr val="bg1"/>
                </a:solidFill>
                <a:latin typeface="Arial"/>
                <a:cs typeface="Arial"/>
              </a:rPr>
              <a:t>Target process is mapped to the </a:t>
            </a:r>
            <a:r>
              <a:rPr lang="en-US" sz="2400" spc="-10" dirty="0" smtClean="0">
                <a:solidFill>
                  <a:schemeClr val="bg1"/>
                </a:solidFill>
                <a:latin typeface="Arial"/>
                <a:cs typeface="Arial"/>
              </a:rPr>
              <a:t>state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Wingdings" panose="05000000000000000000" pitchFamily="2" charset="2"/>
              <a:buChar char="§"/>
              <a:tabLst>
                <a:tab pos="469900" algn="l"/>
              </a:tabLst>
            </a:pPr>
            <a:r>
              <a:rPr lang="en-US" sz="2400" spc="-10" dirty="0">
                <a:solidFill>
                  <a:schemeClr val="bg1"/>
                </a:solidFill>
                <a:latin typeface="Arial"/>
                <a:cs typeface="Arial"/>
              </a:rPr>
              <a:t>Result: IFT on Bob’s device can track the data independently</a:t>
            </a:r>
          </a:p>
          <a:p>
            <a:pPr marL="12700">
              <a:lnSpc>
                <a:spcPct val="100000"/>
              </a:lnSpc>
              <a:buClr>
                <a:srgbClr val="DF773B"/>
              </a:buClr>
              <a:tabLst>
                <a:tab pos="469900" algn="l"/>
              </a:tabLst>
            </a:pPr>
            <a:endParaRPr lang="en-US" sz="2400" spc="-1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uk-UA" smtClean="0"/>
              <a:t>24</a:t>
            </a:fld>
            <a:endParaRPr lang="uk-U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algn="ctr"/>
            <a:r>
              <a:rPr lang="en-US" sz="1600" smtClean="0">
                <a:solidFill>
                  <a:srgbClr val="FF0000"/>
                </a:solidFill>
              </a:rPr>
              <a:t>Computer and Network Security Essentials Editor: Kevin Daimi Associate Editors: Guillermo Francia, Levent Ertaul, Luis H. Encinas, Eman El-Sheikh Published by Springer</a:t>
            </a:r>
            <a:endParaRPr lang="en-US" sz="1600" b="1" dirty="0" smtClean="0">
              <a:solidFill>
                <a:srgbClr val="FF0000"/>
              </a:solidFill>
            </a:endParaRPr>
          </a:p>
        </p:txBody>
      </p:sp>
      <p:grpSp>
        <p:nvGrpSpPr>
          <p:cNvPr id="11" name="Gruppieren 10"/>
          <p:cNvGrpSpPr/>
          <p:nvPr/>
        </p:nvGrpSpPr>
        <p:grpSpPr>
          <a:xfrm>
            <a:off x="324959" y="4572000"/>
            <a:ext cx="8469635" cy="1324808"/>
            <a:chOff x="324959" y="87754"/>
            <a:chExt cx="8469635" cy="1324808"/>
          </a:xfrm>
        </p:grpSpPr>
        <p:grpSp>
          <p:nvGrpSpPr>
            <p:cNvPr id="12" name="Gruppieren 11"/>
            <p:cNvGrpSpPr/>
            <p:nvPr/>
          </p:nvGrpSpPr>
          <p:grpSpPr>
            <a:xfrm>
              <a:off x="324959" y="87754"/>
              <a:ext cx="8469635" cy="1324808"/>
              <a:chOff x="324959" y="1384112"/>
              <a:chExt cx="8469635" cy="1324808"/>
            </a:xfrm>
          </p:grpSpPr>
          <p:pic>
            <p:nvPicPr>
              <p:cNvPr id="14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4959" y="1384112"/>
                <a:ext cx="8469635" cy="1324808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pic>
            <p:nvPicPr>
              <p:cNvPr id="15" name="Picture 2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7544" y="1484784"/>
                <a:ext cx="8136905" cy="10649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3" name="Rechteck 12"/>
            <p:cNvSpPr/>
            <p:nvPr/>
          </p:nvSpPr>
          <p:spPr>
            <a:xfrm>
              <a:off x="3365117" y="341282"/>
              <a:ext cx="5276836" cy="288032"/>
            </a:xfrm>
            <a:prstGeom prst="rect">
              <a:avLst/>
            </a:prstGeom>
            <a:solidFill>
              <a:srgbClr val="FF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111711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Enforcement </a:t>
            </a:r>
            <a:r>
              <a:rPr lang="en-US" sz="4000" spc="-20" dirty="0">
                <a:solidFill>
                  <a:srgbClr val="FF0000"/>
                </a:solidFill>
              </a:rPr>
              <a:t>on Bob‘s Device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8608060" cy="406265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Wingdings" panose="05000000000000000000" pitchFamily="2" charset="2"/>
              <a:buChar char="§"/>
              <a:tabLst>
                <a:tab pos="469900" algn="l"/>
              </a:tabLst>
            </a:pPr>
            <a:r>
              <a:rPr lang="en-US" sz="2400" spc="-10" dirty="0">
                <a:solidFill>
                  <a:schemeClr val="bg1"/>
                </a:solidFill>
                <a:latin typeface="Arial"/>
                <a:cs typeface="Arial"/>
              </a:rPr>
              <a:t>UC intercepts events on Bob’s device, e.g., Bob trying to take a screenshot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Wingdings" panose="05000000000000000000" pitchFamily="2" charset="2"/>
              <a:buChar char="§"/>
              <a:tabLst>
                <a:tab pos="469900" algn="l"/>
              </a:tabLst>
            </a:pPr>
            <a:r>
              <a:rPr lang="en-US" sz="2400" spc="-10" dirty="0">
                <a:solidFill>
                  <a:schemeClr val="bg1"/>
                </a:solidFill>
                <a:latin typeface="Arial"/>
                <a:cs typeface="Arial"/>
              </a:rPr>
              <a:t>IFT </a:t>
            </a:r>
            <a:r>
              <a:rPr lang="en-US" sz="2400" spc="-10" dirty="0" err="1">
                <a:solidFill>
                  <a:schemeClr val="bg1"/>
                </a:solidFill>
                <a:latin typeface="Arial"/>
                <a:cs typeface="Arial"/>
              </a:rPr>
              <a:t>precalculates</a:t>
            </a:r>
            <a:r>
              <a:rPr lang="en-US" sz="2400" spc="-10" dirty="0">
                <a:solidFill>
                  <a:schemeClr val="bg1"/>
                </a:solidFill>
                <a:latin typeface="Arial"/>
                <a:cs typeface="Arial"/>
              </a:rPr>
              <a:t> the IF state assuming the event would take place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Wingdings" panose="05000000000000000000" pitchFamily="2" charset="2"/>
              <a:buChar char="§"/>
              <a:tabLst>
                <a:tab pos="469900" algn="l"/>
              </a:tabLst>
            </a:pPr>
            <a:r>
              <a:rPr lang="en-US" sz="2400" spc="-10" dirty="0">
                <a:solidFill>
                  <a:schemeClr val="bg1"/>
                </a:solidFill>
                <a:latin typeface="Arial"/>
                <a:cs typeface="Arial"/>
              </a:rPr>
              <a:t>Assume that Alice’s protected content is shown on screen</a:t>
            </a:r>
          </a:p>
          <a:p>
            <a:pPr marL="984250" lvl="1" indent="-514350">
              <a:buClr>
                <a:srgbClr val="DF773B"/>
              </a:buClr>
              <a:buFont typeface="Wingdings" panose="05000000000000000000" pitchFamily="2" charset="2"/>
              <a:buChar char="§"/>
              <a:tabLst>
                <a:tab pos="469900" algn="l"/>
              </a:tabLst>
            </a:pPr>
            <a:r>
              <a:rPr lang="en-US" sz="2400" spc="-10" dirty="0">
                <a:solidFill>
                  <a:schemeClr val="bg1"/>
                </a:solidFill>
                <a:latin typeface="Arial"/>
                <a:cs typeface="Arial"/>
              </a:rPr>
              <a:t>The event would create a new representation</a:t>
            </a:r>
          </a:p>
          <a:p>
            <a:pPr marL="984250" lvl="1" indent="-514350">
              <a:buClr>
                <a:srgbClr val="DF773B"/>
              </a:buClr>
              <a:buFont typeface="Wingdings" panose="05000000000000000000" pitchFamily="2" charset="2"/>
              <a:buChar char="§"/>
              <a:tabLst>
                <a:tab pos="469900" algn="l"/>
              </a:tabLst>
            </a:pPr>
            <a:r>
              <a:rPr lang="en-US" sz="2400" spc="-10" dirty="0">
                <a:solidFill>
                  <a:schemeClr val="bg1"/>
                </a:solidFill>
                <a:latin typeface="Arial"/>
                <a:cs typeface="Arial"/>
              </a:rPr>
              <a:t>Does not comply with Alice’s </a:t>
            </a:r>
            <a:r>
              <a:rPr lang="en-US" sz="2400" spc="-10" dirty="0" smtClean="0">
                <a:solidFill>
                  <a:schemeClr val="bg1"/>
                </a:solidFill>
                <a:latin typeface="Arial"/>
                <a:cs typeface="Arial"/>
              </a:rPr>
              <a:t>policy</a:t>
            </a:r>
          </a:p>
          <a:p>
            <a:pPr marL="12700">
              <a:buClr>
                <a:srgbClr val="DF773B"/>
              </a:buClr>
              <a:tabLst>
                <a:tab pos="469900" algn="l"/>
              </a:tabLst>
            </a:pPr>
            <a:endParaRPr lang="en-US" sz="2400" spc="-10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 marL="12700" algn="ctr">
              <a:buClr>
                <a:srgbClr val="DF773B"/>
              </a:buClr>
              <a:tabLst>
                <a:tab pos="469900" algn="l"/>
              </a:tabLst>
            </a:pPr>
            <a:r>
              <a:rPr lang="en-US" sz="2400" spc="-10" dirty="0" smtClean="0">
                <a:solidFill>
                  <a:srgbClr val="FF0000"/>
                </a:solidFill>
                <a:latin typeface="Arial"/>
                <a:cs typeface="Arial"/>
              </a:rPr>
              <a:t>Result</a:t>
            </a:r>
            <a:r>
              <a:rPr lang="en-US" sz="2400" spc="-10" dirty="0">
                <a:solidFill>
                  <a:srgbClr val="FF0000"/>
                </a:solidFill>
                <a:latin typeface="Arial"/>
                <a:cs typeface="Arial"/>
              </a:rPr>
              <a:t>: Event inhibited</a:t>
            </a:r>
          </a:p>
          <a:p>
            <a:pPr marL="527050" indent="-514350">
              <a:buClr>
                <a:srgbClr val="DF773B"/>
              </a:buClr>
              <a:buFont typeface="Wingdings" panose="05000000000000000000" pitchFamily="2" charset="2"/>
              <a:buChar char="§"/>
              <a:tabLst>
                <a:tab pos="469900" algn="l"/>
              </a:tabLst>
            </a:pPr>
            <a:endParaRPr lang="en-US" sz="2400" spc="-10" dirty="0">
              <a:solidFill>
                <a:schemeClr val="bg1"/>
              </a:solidFill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buClr>
                <a:srgbClr val="DF773B"/>
              </a:buClr>
              <a:tabLst>
                <a:tab pos="469900" algn="l"/>
              </a:tabLst>
            </a:pPr>
            <a:endParaRPr lang="en-US" sz="2400" spc="-1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uk-UA" smtClean="0"/>
              <a:t>25</a:t>
            </a:fld>
            <a:endParaRPr lang="uk-U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algn="ctr"/>
            <a:r>
              <a:rPr lang="en-US" sz="1600" smtClean="0">
                <a:solidFill>
                  <a:srgbClr val="FF0000"/>
                </a:solidFill>
              </a:rPr>
              <a:t>Computer and Network Security Essentials Editor: Kevin Daimi Associate Editors: Guillermo Francia, Levent Ertaul, Luis H. Encinas, Eman El-Sheikh Published by Springer</a:t>
            </a:r>
            <a:endParaRPr lang="en-US" sz="16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1385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smtClean="0">
                <a:solidFill>
                  <a:srgbClr val="FF0000"/>
                </a:solidFill>
              </a:rPr>
              <a:t>Summary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8608060" cy="44319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Wingdings" panose="05000000000000000000" pitchFamily="2" charset="2"/>
              <a:buChar char="§"/>
              <a:tabLst>
                <a:tab pos="469900" algn="l"/>
              </a:tabLst>
            </a:pPr>
            <a:r>
              <a:rPr lang="en-US" sz="2400" spc="-10" dirty="0">
                <a:solidFill>
                  <a:schemeClr val="bg1"/>
                </a:solidFill>
                <a:latin typeface="Arial"/>
                <a:cs typeface="Arial"/>
              </a:rPr>
              <a:t>Representation-independent UC enforcement across system boundaries: Distributed Usage Control (DUC)</a:t>
            </a:r>
          </a:p>
          <a:p>
            <a:pPr marL="984250" lvl="1" indent="-514350">
              <a:buClr>
                <a:srgbClr val="DF773B"/>
              </a:buClr>
              <a:buFont typeface="Wingdings" panose="05000000000000000000" pitchFamily="2" charset="2"/>
              <a:buChar char="§"/>
              <a:tabLst>
                <a:tab pos="469900" algn="l"/>
              </a:tabLst>
            </a:pPr>
            <a:r>
              <a:rPr lang="en-US" sz="2400" spc="-10" dirty="0">
                <a:solidFill>
                  <a:schemeClr val="bg1"/>
                </a:solidFill>
                <a:latin typeface="Arial"/>
                <a:cs typeface="Arial"/>
              </a:rPr>
              <a:t>Based on specifying information flows semantics of events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Wingdings" panose="05000000000000000000" pitchFamily="2" charset="2"/>
              <a:buChar char="§"/>
              <a:tabLst>
                <a:tab pos="469900" algn="l"/>
              </a:tabLst>
            </a:pPr>
            <a:r>
              <a:rPr lang="en-US" sz="2400" spc="-10" dirty="0">
                <a:solidFill>
                  <a:schemeClr val="bg1"/>
                </a:solidFill>
                <a:latin typeface="Arial"/>
                <a:cs typeface="Arial"/>
              </a:rPr>
              <a:t>Formalization given in the paper</a:t>
            </a: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Wingdings" panose="05000000000000000000" pitchFamily="2" charset="2"/>
              <a:buChar char="§"/>
              <a:tabLst>
                <a:tab pos="469900" algn="l"/>
              </a:tabLst>
            </a:pPr>
            <a:endParaRPr lang="en-US" sz="2400" spc="-10" dirty="0">
              <a:solidFill>
                <a:schemeClr val="bg1"/>
              </a:solidFill>
              <a:latin typeface="Arial"/>
              <a:cs typeface="Arial"/>
            </a:endParaRPr>
          </a:p>
          <a:p>
            <a:pPr marL="527050" indent="-514350">
              <a:lnSpc>
                <a:spcPct val="100000"/>
              </a:lnSpc>
              <a:buClr>
                <a:srgbClr val="DF773B"/>
              </a:buClr>
              <a:buFont typeface="Wingdings" panose="05000000000000000000" pitchFamily="2" charset="2"/>
              <a:buChar char="§"/>
              <a:tabLst>
                <a:tab pos="469900" algn="l"/>
              </a:tabLst>
            </a:pPr>
            <a:r>
              <a:rPr lang="en-US" sz="2400" spc="-10" dirty="0">
                <a:solidFill>
                  <a:schemeClr val="bg1"/>
                </a:solidFill>
                <a:latin typeface="Arial"/>
                <a:cs typeface="Arial"/>
              </a:rPr>
              <a:t>Assumptions:</a:t>
            </a:r>
          </a:p>
          <a:p>
            <a:pPr marL="984250" lvl="1" indent="-514350">
              <a:buClr>
                <a:srgbClr val="DF773B"/>
              </a:buClr>
              <a:buFont typeface="Wingdings" panose="05000000000000000000" pitchFamily="2" charset="2"/>
              <a:buChar char="§"/>
              <a:tabLst>
                <a:tab pos="469900" algn="l"/>
              </a:tabLst>
            </a:pPr>
            <a:r>
              <a:rPr lang="en-US" sz="2400" spc="-10" dirty="0">
                <a:solidFill>
                  <a:schemeClr val="bg1"/>
                </a:solidFill>
                <a:latin typeface="Arial"/>
                <a:cs typeface="Arial"/>
              </a:rPr>
              <a:t>UC and IFT up and running at both ends</a:t>
            </a:r>
          </a:p>
          <a:p>
            <a:pPr marL="984250" lvl="1" indent="-514350">
              <a:buClr>
                <a:srgbClr val="DF773B"/>
              </a:buClr>
              <a:buFont typeface="Wingdings" panose="05000000000000000000" pitchFamily="2" charset="2"/>
              <a:buChar char="§"/>
              <a:tabLst>
                <a:tab pos="469900" algn="l"/>
              </a:tabLst>
            </a:pPr>
            <a:r>
              <a:rPr lang="en-US" sz="2400" spc="-10" dirty="0">
                <a:solidFill>
                  <a:schemeClr val="bg1"/>
                </a:solidFill>
                <a:latin typeface="Arial"/>
                <a:cs typeface="Arial"/>
              </a:rPr>
              <a:t>UC and IFT are correctly implemented, free of bugs, and have not been tampered with</a:t>
            </a:r>
          </a:p>
          <a:p>
            <a:pPr marL="527050" indent="-514350">
              <a:buClr>
                <a:srgbClr val="DF773B"/>
              </a:buClr>
              <a:buFont typeface="Wingdings" panose="05000000000000000000" pitchFamily="2" charset="2"/>
              <a:buChar char="§"/>
              <a:tabLst>
                <a:tab pos="469900" algn="l"/>
              </a:tabLst>
            </a:pPr>
            <a:endParaRPr lang="en-US" sz="2400" spc="-10" dirty="0">
              <a:solidFill>
                <a:schemeClr val="bg1"/>
              </a:solidFill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buClr>
                <a:srgbClr val="DF773B"/>
              </a:buClr>
              <a:tabLst>
                <a:tab pos="469900" algn="l"/>
              </a:tabLst>
            </a:pPr>
            <a:endParaRPr lang="en-US" sz="2400" spc="-1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uk-UA" smtClean="0"/>
              <a:t>26</a:t>
            </a:fld>
            <a:endParaRPr lang="uk-U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algn="ctr"/>
            <a:r>
              <a:rPr lang="en-US" sz="1600" smtClean="0">
                <a:solidFill>
                  <a:srgbClr val="FF0000"/>
                </a:solidFill>
              </a:rPr>
              <a:t>Computer and Network Security Essentials Editor: Kevin Daimi Associate Editors: Guillermo Francia, Levent Ertaul, Luis H. Encinas, Eman El-Sheikh Published by Springer</a:t>
            </a:r>
            <a:endParaRPr lang="en-US" sz="16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152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409652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Usage Control (UC)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uk-UA" smtClean="0"/>
              <a:t>3</a:t>
            </a:fld>
            <a:endParaRPr lang="uk-U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algn="ctr"/>
            <a:r>
              <a:rPr lang="en-US" sz="1600" smtClean="0">
                <a:solidFill>
                  <a:srgbClr val="FF0000"/>
                </a:solidFill>
              </a:rPr>
              <a:t>Computer and Network Security Essentials Editor: Kevin Daimi Associate Editors: Guillermo Francia, Levent Ertaul, Luis H. Encinas, Eman El-Sheikh Published by Springer</a:t>
            </a:r>
            <a:endParaRPr lang="en-US" sz="16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487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Usage Control (UC)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uk-UA" smtClean="0"/>
              <a:t>4</a:t>
            </a:fld>
            <a:endParaRPr lang="uk-U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algn="ctr"/>
            <a:r>
              <a:rPr lang="en-US" sz="1600" smtClean="0">
                <a:solidFill>
                  <a:srgbClr val="FF0000"/>
                </a:solidFill>
              </a:rPr>
              <a:t>Computer and Network Security Essentials Editor: Kevin Daimi Associate Editors: Guillermo Francia, Levent Ertaul, Luis H. Encinas, Eman El-Sheikh Published by Springer</a:t>
            </a:r>
            <a:endParaRPr lang="en-US" sz="1600" b="1" dirty="0" smtClean="0">
              <a:solidFill>
                <a:srgbClr val="FF0000"/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60375" y="1844824"/>
            <a:ext cx="8223250" cy="44319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>
              <a:defRPr sz="2600" b="0" i="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de-DE" sz="5400" kern="0" dirty="0" err="1" smtClean="0"/>
              <a:t>Don‘t</a:t>
            </a:r>
            <a:r>
              <a:rPr lang="de-DE" sz="5400" kern="0" dirty="0" smtClean="0"/>
              <a:t> </a:t>
            </a:r>
            <a:r>
              <a:rPr lang="de-DE" sz="5400" kern="0" dirty="0" err="1" smtClean="0"/>
              <a:t>forward</a:t>
            </a:r>
            <a:r>
              <a:rPr lang="de-DE" sz="5400" kern="0" dirty="0" smtClean="0"/>
              <a:t> </a:t>
            </a:r>
            <a:r>
              <a:rPr lang="de-DE" sz="5400" kern="0" dirty="0" err="1" smtClean="0"/>
              <a:t>my</a:t>
            </a:r>
            <a:r>
              <a:rPr lang="de-DE" sz="5400" kern="0" dirty="0" smtClean="0"/>
              <a:t> </a:t>
            </a:r>
            <a:r>
              <a:rPr lang="de-DE" sz="5400" kern="0" dirty="0" err="1" smtClean="0"/>
              <a:t>data</a:t>
            </a:r>
            <a:endParaRPr lang="de-DE" sz="5400" kern="0" dirty="0" smtClean="0"/>
          </a:p>
          <a:p>
            <a:endParaRPr lang="de-DE" sz="4800" kern="0" dirty="0" smtClean="0"/>
          </a:p>
          <a:p>
            <a:endParaRPr lang="de-DE" sz="4800" kern="0" dirty="0" smtClean="0"/>
          </a:p>
          <a:p>
            <a:r>
              <a:rPr lang="de-DE" sz="6600" kern="0" dirty="0" smtClean="0"/>
              <a:t>		</a:t>
            </a:r>
            <a:r>
              <a:rPr lang="de-DE" sz="5400" kern="0" dirty="0" smtClean="0"/>
              <a:t>Delete </a:t>
            </a:r>
            <a:r>
              <a:rPr lang="de-DE" sz="5400" kern="0" dirty="0" err="1" smtClean="0"/>
              <a:t>my</a:t>
            </a:r>
            <a:r>
              <a:rPr lang="de-DE" sz="5400" kern="0" dirty="0" smtClean="0"/>
              <a:t> </a:t>
            </a:r>
            <a:r>
              <a:rPr lang="de-DE" sz="5400" kern="0" dirty="0" err="1" smtClean="0"/>
              <a:t>data</a:t>
            </a:r>
            <a:r>
              <a:rPr lang="de-DE" sz="5400" kern="0" dirty="0"/>
              <a:t/>
            </a:r>
            <a:br>
              <a:rPr lang="de-DE" sz="5400" kern="0" dirty="0"/>
            </a:br>
            <a:r>
              <a:rPr lang="de-DE" sz="5400" kern="0" dirty="0" smtClean="0"/>
              <a:t>		</a:t>
            </a:r>
            <a:r>
              <a:rPr lang="de-DE" sz="5400" kern="0" dirty="0" err="1" smtClean="0"/>
              <a:t>if</a:t>
            </a:r>
            <a:r>
              <a:rPr lang="de-DE" sz="5400" kern="0" dirty="0" smtClean="0"/>
              <a:t> I </a:t>
            </a:r>
            <a:r>
              <a:rPr lang="de-DE" sz="5400" kern="0" dirty="0" err="1" smtClean="0"/>
              <a:t>say</a:t>
            </a:r>
            <a:r>
              <a:rPr lang="de-DE" sz="5400" kern="0" dirty="0" smtClean="0"/>
              <a:t> so</a:t>
            </a:r>
          </a:p>
          <a:p>
            <a:pPr marL="1587" lvl="1"/>
            <a:endParaRPr lang="en-US" i="1" kern="0" dirty="0">
              <a:solidFill>
                <a:sysClr val="windowText" lastClr="000000"/>
              </a:solidFill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What is usage control about?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uk-UA" smtClean="0"/>
              <a:t>5</a:t>
            </a:fld>
            <a:endParaRPr lang="uk-U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algn="ctr"/>
            <a:r>
              <a:rPr lang="en-US" sz="1600" smtClean="0">
                <a:solidFill>
                  <a:srgbClr val="FF0000"/>
                </a:solidFill>
              </a:rPr>
              <a:t>Computer and Network Security Essentials Editor: Kevin Daimi Associate Editors: Guillermo Francia, Levent Ertaul, Luis H. Encinas, Eman El-Sheikh Published by Springer</a:t>
            </a:r>
            <a:endParaRPr lang="en-US" sz="1600" b="1" dirty="0" smtClean="0">
              <a:solidFill>
                <a:srgbClr val="FF0000"/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972294" y="1253699"/>
            <a:ext cx="7072712" cy="2271963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tx2"/>
              </a:buClr>
              <a:buFont typeface="Wingdings" pitchFamily="2" charset="2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3525" indent="-261938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tx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2pPr>
            <a:lvl3pPr marL="531813" indent="-266700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3pPr>
            <a:lvl4pPr marL="800100" indent="-266700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4pPr>
            <a:lvl5pPr marL="1079500" indent="-277813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5pPr>
            <a:lvl6pPr marL="1536700" indent="-277813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1" charset="2"/>
              <a:buChar char="n"/>
              <a:defRPr>
                <a:solidFill>
                  <a:schemeClr val="tx1"/>
                </a:solidFill>
                <a:latin typeface="+mn-lt"/>
              </a:defRPr>
            </a:lvl6pPr>
            <a:lvl7pPr marL="1993900" indent="-277813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1" charset="2"/>
              <a:buChar char="n"/>
              <a:defRPr>
                <a:solidFill>
                  <a:schemeClr val="tx1"/>
                </a:solidFill>
                <a:latin typeface="+mn-lt"/>
              </a:defRPr>
            </a:lvl7pPr>
            <a:lvl8pPr marL="2451100" indent="-277813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1" charset="2"/>
              <a:buChar char="n"/>
              <a:defRPr>
                <a:solidFill>
                  <a:schemeClr val="tx1"/>
                </a:solidFill>
                <a:latin typeface="+mn-lt"/>
              </a:defRPr>
            </a:lvl8pPr>
            <a:lvl9pPr marL="2908300" indent="-277813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1" charset="2"/>
              <a:buChar char="n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lvl="1"/>
            <a:r>
              <a:rPr lang="en-US" sz="2000" kern="0" dirty="0" smtClean="0">
                <a:solidFill>
                  <a:schemeClr val="bg1"/>
                </a:solidFill>
                <a:sym typeface="Wingdings" pitchFamily="2" charset="2"/>
              </a:rPr>
              <a:t>Enforcement of restrictions concerning the </a:t>
            </a:r>
            <a:r>
              <a:rPr lang="en-US" sz="2000" kern="0" dirty="0" smtClean="0">
                <a:solidFill>
                  <a:srgbClr val="FF0000"/>
                </a:solidFill>
                <a:sym typeface="Wingdings" pitchFamily="2" charset="2"/>
              </a:rPr>
              <a:t>future usage of data</a:t>
            </a:r>
          </a:p>
          <a:p>
            <a:pPr lvl="2"/>
            <a:r>
              <a:rPr lang="en-US" sz="2000" kern="0" dirty="0" smtClean="0">
                <a:solidFill>
                  <a:schemeClr val="bg1"/>
                </a:solidFill>
                <a:sym typeface="Wingdings" pitchFamily="2" charset="2"/>
              </a:rPr>
              <a:t>=&gt;</a:t>
            </a:r>
            <a:r>
              <a:rPr lang="en-US" sz="2000" kern="0" dirty="0" smtClean="0">
                <a:sym typeface="Wingdings" pitchFamily="2" charset="2"/>
              </a:rPr>
              <a:t> </a:t>
            </a:r>
            <a:r>
              <a:rPr lang="en-US" sz="2000" kern="0" dirty="0" smtClean="0">
                <a:solidFill>
                  <a:srgbClr val="FF0000"/>
                </a:solidFill>
                <a:sym typeface="Wingdings" pitchFamily="2" charset="2"/>
              </a:rPr>
              <a:t>Generalization of access control</a:t>
            </a:r>
          </a:p>
          <a:p>
            <a:pPr lvl="2"/>
            <a:r>
              <a:rPr lang="en-US" sz="2000" kern="0" dirty="0" smtClean="0">
                <a:solidFill>
                  <a:schemeClr val="bg1"/>
                </a:solidFill>
                <a:sym typeface="Wingdings" pitchFamily="2" charset="2"/>
              </a:rPr>
              <a:t>What usages of my data may happen or must not happen once access has been granted?</a:t>
            </a:r>
          </a:p>
        </p:txBody>
      </p:sp>
      <p:grpSp>
        <p:nvGrpSpPr>
          <p:cNvPr id="9" name="Gruppieren 8"/>
          <p:cNvGrpSpPr/>
          <p:nvPr/>
        </p:nvGrpSpPr>
        <p:grpSpPr>
          <a:xfrm>
            <a:off x="535316" y="2851449"/>
            <a:ext cx="1848972" cy="3168351"/>
            <a:chOff x="535316" y="2852936"/>
            <a:chExt cx="1848972" cy="3168351"/>
          </a:xfrm>
          <a:solidFill>
            <a:schemeClr val="accent2"/>
          </a:solidFill>
        </p:grpSpPr>
        <p:sp>
          <p:nvSpPr>
            <p:cNvPr id="10" name="AutoShape 6"/>
            <p:cNvSpPr>
              <a:spLocks noChangeArrowheads="1"/>
            </p:cNvSpPr>
            <p:nvPr/>
          </p:nvSpPr>
          <p:spPr bwMode="auto">
            <a:xfrm rot="5400000" flipH="1" flipV="1">
              <a:off x="-124374" y="3512626"/>
              <a:ext cx="3168351" cy="1848972"/>
            </a:xfrm>
            <a:prstGeom prst="homePlate">
              <a:avLst>
                <a:gd name="adj" fmla="val 46841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solidFill>
                  <a:srgbClr val="000000"/>
                </a:solidFill>
              </a:endParaRPr>
            </a:p>
          </p:txBody>
        </p:sp>
        <p:sp>
          <p:nvSpPr>
            <p:cNvPr id="11" name="Rectangle 7"/>
            <p:cNvSpPr>
              <a:spLocks noChangeArrowheads="1"/>
            </p:cNvSpPr>
            <p:nvPr/>
          </p:nvSpPr>
          <p:spPr bwMode="auto">
            <a:xfrm>
              <a:off x="762000" y="3527797"/>
              <a:ext cx="1183692" cy="54927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marL="180975" lvl="1" indent="9525" algn="ctr" defTabSz="330200">
                <a:spcBef>
                  <a:spcPct val="20000"/>
                </a:spcBef>
                <a:buClr>
                  <a:srgbClr val="006E92"/>
                </a:buClr>
                <a:buSzPct val="65000"/>
                <a:buFont typeface="Arial" charset="0"/>
                <a:buNone/>
                <a:tabLst>
                  <a:tab pos="758825" algn="l"/>
                  <a:tab pos="1146175" algn="l"/>
                  <a:tab pos="1519238" algn="l"/>
                  <a:tab pos="1905000" algn="l"/>
                  <a:tab pos="2290763" algn="l"/>
                  <a:tab pos="2663825" algn="l"/>
                  <a:tab pos="3051175" algn="l"/>
                  <a:tab pos="8521700" algn="r"/>
                </a:tabLst>
              </a:pPr>
              <a:r>
                <a:rPr lang="de-DE" dirty="0">
                  <a:solidFill>
                    <a:schemeClr val="bg1"/>
                  </a:solidFill>
                </a:rPr>
                <a:t>Personal</a:t>
              </a:r>
              <a:br>
                <a:rPr lang="de-DE" dirty="0">
                  <a:solidFill>
                    <a:schemeClr val="bg1"/>
                  </a:solidFill>
                </a:rPr>
              </a:br>
              <a:r>
                <a:rPr lang="de-DE" dirty="0">
                  <a:solidFill>
                    <a:schemeClr val="bg1"/>
                  </a:solidFill>
                </a:rPr>
                <a:t>Data</a:t>
              </a:r>
            </a:p>
          </p:txBody>
        </p:sp>
        <p:sp>
          <p:nvSpPr>
            <p:cNvPr id="12" name="Rectangle 8"/>
            <p:cNvSpPr>
              <a:spLocks noChangeArrowheads="1"/>
            </p:cNvSpPr>
            <p:nvPr/>
          </p:nvSpPr>
          <p:spPr bwMode="auto">
            <a:xfrm>
              <a:off x="535316" y="4221088"/>
              <a:ext cx="1848966" cy="1760482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marL="371475" lvl="2" indent="-179388" defTabSz="330200">
                <a:spcBef>
                  <a:spcPct val="20000"/>
                </a:spcBef>
                <a:buClr>
                  <a:srgbClr val="006E92"/>
                </a:buClr>
                <a:buSzPct val="65000"/>
                <a:buFont typeface="Arial" charset="0"/>
                <a:buChar char="►"/>
                <a:tabLst>
                  <a:tab pos="758825" algn="l"/>
                  <a:tab pos="1146175" algn="l"/>
                  <a:tab pos="1519238" algn="l"/>
                  <a:tab pos="1905000" algn="l"/>
                  <a:tab pos="2290763" algn="l"/>
                  <a:tab pos="2663825" algn="l"/>
                  <a:tab pos="3051175" algn="l"/>
                  <a:tab pos="8521700" algn="r"/>
                </a:tabLst>
              </a:pPr>
              <a:r>
                <a:rPr lang="en-US" sz="1300" dirty="0">
                  <a:solidFill>
                    <a:schemeClr val="bg1"/>
                  </a:solidFill>
                </a:rPr>
                <a:t>Master and </a:t>
              </a:r>
              <a:r>
                <a:rPr lang="en-US" sz="1300" dirty="0" smtClean="0">
                  <a:solidFill>
                    <a:schemeClr val="bg1"/>
                  </a:solidFill>
                </a:rPr>
                <a:t>billing, connection </a:t>
              </a:r>
              <a:r>
                <a:rPr lang="en-US" sz="1300" dirty="0">
                  <a:solidFill>
                    <a:schemeClr val="bg1"/>
                  </a:solidFill>
                </a:rPr>
                <a:t>and sensor data</a:t>
              </a:r>
            </a:p>
            <a:p>
              <a:pPr marL="371475" lvl="2" indent="-179388" defTabSz="330200">
                <a:spcBef>
                  <a:spcPct val="20000"/>
                </a:spcBef>
                <a:buClr>
                  <a:srgbClr val="006E92"/>
                </a:buClr>
                <a:buSzPct val="65000"/>
                <a:buFont typeface="Arial" charset="0"/>
                <a:buChar char="►"/>
                <a:tabLst>
                  <a:tab pos="758825" algn="l"/>
                  <a:tab pos="1146175" algn="l"/>
                  <a:tab pos="1519238" algn="l"/>
                  <a:tab pos="1905000" algn="l"/>
                  <a:tab pos="2290763" algn="l"/>
                  <a:tab pos="2663825" algn="l"/>
                  <a:tab pos="3051175" algn="l"/>
                  <a:tab pos="8521700" algn="r"/>
                </a:tabLst>
              </a:pPr>
              <a:r>
                <a:rPr lang="en-US" sz="1300" dirty="0">
                  <a:solidFill>
                    <a:schemeClr val="bg1"/>
                  </a:solidFill>
                </a:rPr>
                <a:t>Loyalty cards</a:t>
              </a:r>
            </a:p>
            <a:p>
              <a:pPr marL="371475" lvl="2" indent="-179388" defTabSz="330200">
                <a:spcBef>
                  <a:spcPct val="20000"/>
                </a:spcBef>
                <a:buClr>
                  <a:srgbClr val="006E92"/>
                </a:buClr>
                <a:buSzPct val="65000"/>
                <a:buFont typeface="Arial" charset="0"/>
                <a:buChar char="►"/>
                <a:tabLst>
                  <a:tab pos="758825" algn="l"/>
                  <a:tab pos="1146175" algn="l"/>
                  <a:tab pos="1519238" algn="l"/>
                  <a:tab pos="1905000" algn="l"/>
                  <a:tab pos="2290763" algn="l"/>
                  <a:tab pos="2663825" algn="l"/>
                  <a:tab pos="3051175" algn="l"/>
                  <a:tab pos="8521700" algn="r"/>
                </a:tabLst>
              </a:pPr>
              <a:r>
                <a:rPr lang="en-US" sz="1300" dirty="0">
                  <a:solidFill>
                    <a:schemeClr val="bg1"/>
                  </a:solidFill>
                </a:rPr>
                <a:t>Patient and tax records</a:t>
              </a:r>
            </a:p>
            <a:p>
              <a:pPr marL="371475" lvl="2" indent="-179388" defTabSz="330200">
                <a:spcBef>
                  <a:spcPct val="20000"/>
                </a:spcBef>
                <a:buClr>
                  <a:srgbClr val="006E92"/>
                </a:buClr>
                <a:buSzPct val="65000"/>
                <a:buFont typeface="Arial" charset="0"/>
                <a:buChar char="►"/>
                <a:tabLst>
                  <a:tab pos="758825" algn="l"/>
                  <a:tab pos="1146175" algn="l"/>
                  <a:tab pos="1519238" algn="l"/>
                  <a:tab pos="1905000" algn="l"/>
                  <a:tab pos="2290763" algn="l"/>
                  <a:tab pos="2663825" algn="l"/>
                  <a:tab pos="3051175" algn="l"/>
                  <a:tab pos="8521700" algn="r"/>
                </a:tabLst>
              </a:pPr>
              <a:r>
                <a:rPr lang="en-US" sz="1300" dirty="0">
                  <a:solidFill>
                    <a:schemeClr val="bg1"/>
                  </a:solidFill>
                </a:rPr>
                <a:t>SN profiles</a:t>
              </a:r>
            </a:p>
            <a:p>
              <a:pPr marL="371475" lvl="2" indent="-179388" defTabSz="330200">
                <a:spcBef>
                  <a:spcPct val="20000"/>
                </a:spcBef>
                <a:buClr>
                  <a:srgbClr val="006E92"/>
                </a:buClr>
                <a:buSzPct val="65000"/>
                <a:buFont typeface="Arial" charset="0"/>
                <a:buChar char="►"/>
                <a:tabLst>
                  <a:tab pos="758825" algn="l"/>
                  <a:tab pos="1146175" algn="l"/>
                  <a:tab pos="1519238" algn="l"/>
                  <a:tab pos="1905000" algn="l"/>
                  <a:tab pos="2290763" algn="l"/>
                  <a:tab pos="2663825" algn="l"/>
                  <a:tab pos="3051175" algn="l"/>
                  <a:tab pos="8521700" algn="r"/>
                </a:tabLst>
              </a:pPr>
              <a:r>
                <a:rPr lang="en-US" sz="1300" dirty="0">
                  <a:solidFill>
                    <a:schemeClr val="bg1"/>
                  </a:solidFill>
                </a:rPr>
                <a:t>Photos and videos</a:t>
              </a:r>
              <a:endParaRPr lang="de-DE" sz="13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Group 9"/>
          <p:cNvGrpSpPr>
            <a:grpSpLocks/>
          </p:cNvGrpSpPr>
          <p:nvPr/>
        </p:nvGrpSpPr>
        <p:grpSpPr bwMode="auto">
          <a:xfrm>
            <a:off x="2560727" y="2851449"/>
            <a:ext cx="1860502" cy="3168351"/>
            <a:chOff x="2369" y="2137"/>
            <a:chExt cx="1181" cy="2110"/>
          </a:xfrm>
          <a:solidFill>
            <a:schemeClr val="accent2"/>
          </a:solidFill>
        </p:grpSpPr>
        <p:sp>
          <p:nvSpPr>
            <p:cNvPr id="14" name="AutoShape 10"/>
            <p:cNvSpPr>
              <a:spLocks noChangeArrowheads="1"/>
            </p:cNvSpPr>
            <p:nvPr/>
          </p:nvSpPr>
          <p:spPr bwMode="auto">
            <a:xfrm rot="5400000" flipH="1" flipV="1">
              <a:off x="1905" y="2601"/>
              <a:ext cx="2110" cy="1181"/>
            </a:xfrm>
            <a:prstGeom prst="homePlate">
              <a:avLst>
                <a:gd name="adj" fmla="val 46841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solidFill>
                  <a:srgbClr val="000000"/>
                </a:solidFill>
              </a:endParaRPr>
            </a:p>
          </p:txBody>
        </p:sp>
        <p:sp>
          <p:nvSpPr>
            <p:cNvPr id="15" name="Rectangle 11"/>
            <p:cNvSpPr>
              <a:spLocks noChangeArrowheads="1"/>
            </p:cNvSpPr>
            <p:nvPr/>
          </p:nvSpPr>
          <p:spPr bwMode="auto">
            <a:xfrm>
              <a:off x="2533" y="2588"/>
              <a:ext cx="806" cy="369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marL="180975" lvl="1" indent="9525" algn="ctr" defTabSz="330200">
                <a:spcBef>
                  <a:spcPct val="20000"/>
                </a:spcBef>
                <a:buClr>
                  <a:srgbClr val="006E92"/>
                </a:buClr>
                <a:buSzPct val="65000"/>
                <a:buFont typeface="Arial" charset="0"/>
                <a:buNone/>
                <a:tabLst>
                  <a:tab pos="758825" algn="l"/>
                  <a:tab pos="1146175" algn="l"/>
                  <a:tab pos="1519238" algn="l"/>
                  <a:tab pos="1905000" algn="l"/>
                  <a:tab pos="2290763" algn="l"/>
                  <a:tab pos="2663825" algn="l"/>
                  <a:tab pos="3051175" algn="l"/>
                  <a:tab pos="8521700" algn="r"/>
                </a:tabLst>
              </a:pPr>
              <a:r>
                <a:rPr lang="de-DE" dirty="0" err="1">
                  <a:solidFill>
                    <a:schemeClr val="bg1"/>
                  </a:solidFill>
                </a:rPr>
                <a:t>Intellectual</a:t>
              </a:r>
              <a:r>
                <a:rPr lang="de-DE" dirty="0">
                  <a:solidFill>
                    <a:schemeClr val="bg1"/>
                  </a:solidFill>
                </a:rPr>
                <a:t/>
              </a:r>
              <a:br>
                <a:rPr lang="de-DE" dirty="0">
                  <a:solidFill>
                    <a:schemeClr val="bg1"/>
                  </a:solidFill>
                </a:rPr>
              </a:br>
              <a:r>
                <a:rPr lang="de-DE" dirty="0">
                  <a:solidFill>
                    <a:schemeClr val="bg1"/>
                  </a:solidFill>
                </a:rPr>
                <a:t>Property</a:t>
              </a:r>
            </a:p>
          </p:txBody>
        </p:sp>
        <p:sp>
          <p:nvSpPr>
            <p:cNvPr id="16" name="Rectangle 12"/>
            <p:cNvSpPr>
              <a:spLocks noChangeArrowheads="1"/>
            </p:cNvSpPr>
            <p:nvPr/>
          </p:nvSpPr>
          <p:spPr bwMode="auto">
            <a:xfrm>
              <a:off x="2388" y="3047"/>
              <a:ext cx="1113" cy="560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marL="371475" lvl="2" indent="-179388" defTabSz="330200">
                <a:spcBef>
                  <a:spcPct val="20000"/>
                </a:spcBef>
                <a:buClr>
                  <a:srgbClr val="006E92"/>
                </a:buClr>
                <a:buSzPct val="65000"/>
                <a:buFont typeface="Arial" charset="0"/>
                <a:buChar char="►"/>
                <a:tabLst>
                  <a:tab pos="758825" algn="l"/>
                  <a:tab pos="1146175" algn="l"/>
                  <a:tab pos="1519238" algn="l"/>
                  <a:tab pos="1905000" algn="l"/>
                  <a:tab pos="2290763" algn="l"/>
                  <a:tab pos="2663825" algn="l"/>
                  <a:tab pos="3051175" algn="l"/>
                  <a:tab pos="8521700" algn="r"/>
                </a:tabLst>
              </a:pPr>
              <a:r>
                <a:rPr lang="en-US" sz="1300" dirty="0">
                  <a:solidFill>
                    <a:schemeClr val="bg1"/>
                  </a:solidFill>
                </a:rPr>
                <a:t>Trade secrets (e.g., </a:t>
              </a:r>
              <a:r>
                <a:rPr lang="en-US" sz="1300" dirty="0" smtClean="0">
                  <a:solidFill>
                    <a:schemeClr val="bg1"/>
                  </a:solidFill>
                </a:rPr>
                <a:t>the cloud)</a:t>
              </a:r>
              <a:endParaRPr lang="en-US" sz="1300" dirty="0">
                <a:solidFill>
                  <a:schemeClr val="bg1"/>
                </a:solidFill>
              </a:endParaRPr>
            </a:p>
            <a:p>
              <a:pPr marL="371475" lvl="2" indent="-179388" defTabSz="330200">
                <a:spcBef>
                  <a:spcPct val="20000"/>
                </a:spcBef>
                <a:buClr>
                  <a:srgbClr val="006E92"/>
                </a:buClr>
                <a:buSzPct val="65000"/>
                <a:buFont typeface="Arial" charset="0"/>
                <a:buChar char="►"/>
                <a:tabLst>
                  <a:tab pos="758825" algn="l"/>
                  <a:tab pos="1146175" algn="l"/>
                  <a:tab pos="1519238" algn="l"/>
                  <a:tab pos="1905000" algn="l"/>
                  <a:tab pos="2290763" algn="l"/>
                  <a:tab pos="2663825" algn="l"/>
                  <a:tab pos="3051175" algn="l"/>
                  <a:tab pos="8521700" algn="r"/>
                </a:tabLst>
              </a:pPr>
              <a:r>
                <a:rPr lang="en-US" sz="1300" dirty="0">
                  <a:solidFill>
                    <a:schemeClr val="bg1"/>
                  </a:solidFill>
                </a:rPr>
                <a:t>Copyrighted content</a:t>
              </a:r>
              <a:br>
                <a:rPr lang="en-US" sz="1300" dirty="0">
                  <a:solidFill>
                    <a:schemeClr val="bg1"/>
                  </a:solidFill>
                </a:rPr>
              </a:br>
              <a:r>
                <a:rPr lang="en-US" sz="1300" dirty="0">
                  <a:solidFill>
                    <a:schemeClr val="bg1"/>
                  </a:solidFill>
                </a:rPr>
                <a:t>(e.g., multimedia)  </a:t>
              </a:r>
            </a:p>
          </p:txBody>
        </p:sp>
      </p:grpSp>
      <p:grpSp>
        <p:nvGrpSpPr>
          <p:cNvPr id="17" name="Group 13"/>
          <p:cNvGrpSpPr>
            <a:grpSpLocks/>
          </p:cNvGrpSpPr>
          <p:nvPr/>
        </p:nvGrpSpPr>
        <p:grpSpPr bwMode="auto">
          <a:xfrm>
            <a:off x="4400507" y="2849947"/>
            <a:ext cx="2088930" cy="3168351"/>
            <a:chOff x="3112" y="2136"/>
            <a:chExt cx="1326" cy="2110"/>
          </a:xfrm>
        </p:grpSpPr>
        <p:sp>
          <p:nvSpPr>
            <p:cNvPr id="18" name="AutoShape 14"/>
            <p:cNvSpPr>
              <a:spLocks noChangeArrowheads="1"/>
            </p:cNvSpPr>
            <p:nvPr/>
          </p:nvSpPr>
          <p:spPr bwMode="auto">
            <a:xfrm rot="5400000" flipH="1" flipV="1">
              <a:off x="2786" y="2594"/>
              <a:ext cx="2110" cy="1194"/>
            </a:xfrm>
            <a:prstGeom prst="homePlate">
              <a:avLst>
                <a:gd name="adj" fmla="val 46841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solidFill>
                  <a:srgbClr val="000000"/>
                </a:solidFill>
              </a:endParaRPr>
            </a:p>
          </p:txBody>
        </p:sp>
        <p:sp>
          <p:nvSpPr>
            <p:cNvPr id="19" name="Rectangle 15"/>
            <p:cNvSpPr>
              <a:spLocks noChangeArrowheads="1"/>
            </p:cNvSpPr>
            <p:nvPr/>
          </p:nvSpPr>
          <p:spPr bwMode="auto">
            <a:xfrm>
              <a:off x="3112" y="2588"/>
              <a:ext cx="1313" cy="3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pPr marL="180975" lvl="1" indent="9525" algn="ctr" defTabSz="330200">
                <a:spcBef>
                  <a:spcPct val="20000"/>
                </a:spcBef>
                <a:buClr>
                  <a:srgbClr val="006E92"/>
                </a:buClr>
                <a:buSzPct val="65000"/>
                <a:buFont typeface="Arial" charset="0"/>
                <a:buNone/>
                <a:tabLst>
                  <a:tab pos="758825" algn="l"/>
                  <a:tab pos="1146175" algn="l"/>
                  <a:tab pos="1519238" algn="l"/>
                  <a:tab pos="1905000" algn="l"/>
                  <a:tab pos="2290763" algn="l"/>
                  <a:tab pos="2663825" algn="l"/>
                  <a:tab pos="3051175" algn="l"/>
                  <a:tab pos="8521700" algn="r"/>
                </a:tabLst>
              </a:pPr>
              <a:r>
                <a:rPr lang="de-DE" dirty="0">
                  <a:solidFill>
                    <a:schemeClr val="bg1"/>
                  </a:solidFill>
                </a:rPr>
                <a:t>Business</a:t>
              </a:r>
              <a:br>
                <a:rPr lang="de-DE" dirty="0">
                  <a:solidFill>
                    <a:schemeClr val="bg1"/>
                  </a:solidFill>
                </a:rPr>
              </a:br>
              <a:r>
                <a:rPr lang="de-DE" dirty="0">
                  <a:solidFill>
                    <a:schemeClr val="bg1"/>
                  </a:solidFill>
                </a:rPr>
                <a:t>Data</a:t>
              </a:r>
            </a:p>
          </p:txBody>
        </p:sp>
        <p:sp>
          <p:nvSpPr>
            <p:cNvPr id="20" name="Rectangle 16"/>
            <p:cNvSpPr>
              <a:spLocks noChangeArrowheads="1"/>
            </p:cNvSpPr>
            <p:nvPr/>
          </p:nvSpPr>
          <p:spPr bwMode="auto">
            <a:xfrm>
              <a:off x="3204" y="3048"/>
              <a:ext cx="1221" cy="5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marL="371475" lvl="2" indent="-179388" defTabSz="330200">
                <a:spcBef>
                  <a:spcPct val="20000"/>
                </a:spcBef>
                <a:buClr>
                  <a:srgbClr val="006E92"/>
                </a:buClr>
                <a:buSzPct val="65000"/>
                <a:buFont typeface="Arial" charset="0"/>
                <a:buChar char="►"/>
                <a:tabLst>
                  <a:tab pos="758825" algn="l"/>
                  <a:tab pos="1146175" algn="l"/>
                  <a:tab pos="1519238" algn="l"/>
                  <a:tab pos="1905000" algn="l"/>
                  <a:tab pos="2290763" algn="l"/>
                  <a:tab pos="2663825" algn="l"/>
                  <a:tab pos="3051175" algn="l"/>
                  <a:tab pos="8521700" algn="r"/>
                </a:tabLst>
              </a:pPr>
              <a:r>
                <a:rPr lang="en-US" sz="1300" dirty="0">
                  <a:solidFill>
                    <a:schemeClr val="bg1"/>
                  </a:solidFill>
                </a:rPr>
                <a:t>All kinds of data</a:t>
              </a:r>
              <a:br>
                <a:rPr lang="en-US" sz="1300" dirty="0">
                  <a:solidFill>
                    <a:schemeClr val="bg1"/>
                  </a:solidFill>
                </a:rPr>
              </a:br>
              <a:r>
                <a:rPr lang="en-US" sz="1300" dirty="0">
                  <a:solidFill>
                    <a:schemeClr val="bg1"/>
                  </a:solidFill>
                </a:rPr>
                <a:t>relevant to auditors</a:t>
              </a:r>
            </a:p>
            <a:p>
              <a:pPr marL="371475" lvl="2" indent="-179388" defTabSz="330200">
                <a:spcBef>
                  <a:spcPct val="20000"/>
                </a:spcBef>
                <a:buClr>
                  <a:srgbClr val="006E92"/>
                </a:buClr>
                <a:buSzPct val="65000"/>
                <a:buFont typeface="Arial" charset="0"/>
                <a:buChar char="►"/>
                <a:tabLst>
                  <a:tab pos="758825" algn="l"/>
                  <a:tab pos="1146175" algn="l"/>
                  <a:tab pos="1519238" algn="l"/>
                  <a:tab pos="1905000" algn="l"/>
                  <a:tab pos="2290763" algn="l"/>
                  <a:tab pos="2663825" algn="l"/>
                  <a:tab pos="3051175" algn="l"/>
                  <a:tab pos="8521700" algn="r"/>
                </a:tabLst>
              </a:pPr>
              <a:r>
                <a:rPr lang="en-US" sz="1300" dirty="0">
                  <a:solidFill>
                    <a:schemeClr val="bg1"/>
                  </a:solidFill>
                </a:rPr>
                <a:t>Financial statements</a:t>
              </a:r>
            </a:p>
            <a:p>
              <a:pPr marL="371475" lvl="2" indent="-179388" defTabSz="330200">
                <a:spcBef>
                  <a:spcPct val="20000"/>
                </a:spcBef>
                <a:buClr>
                  <a:srgbClr val="006E92"/>
                </a:buClr>
                <a:buSzPct val="65000"/>
                <a:buFont typeface="Arial" charset="0"/>
                <a:buChar char="►"/>
                <a:tabLst>
                  <a:tab pos="758825" algn="l"/>
                  <a:tab pos="1146175" algn="l"/>
                  <a:tab pos="1519238" algn="l"/>
                  <a:tab pos="1905000" algn="l"/>
                  <a:tab pos="2290763" algn="l"/>
                  <a:tab pos="2663825" algn="l"/>
                  <a:tab pos="3051175" algn="l"/>
                  <a:tab pos="8521700" algn="r"/>
                </a:tabLst>
              </a:pPr>
              <a:r>
                <a:rPr lang="en-US" sz="1300" dirty="0">
                  <a:solidFill>
                    <a:schemeClr val="bg1"/>
                  </a:solidFill>
                </a:rPr>
                <a:t>Access logs</a:t>
              </a:r>
            </a:p>
          </p:txBody>
        </p:sp>
      </p:grpSp>
      <p:grpSp>
        <p:nvGrpSpPr>
          <p:cNvPr id="21" name="Group 17"/>
          <p:cNvGrpSpPr>
            <a:grpSpLocks/>
          </p:cNvGrpSpPr>
          <p:nvPr/>
        </p:nvGrpSpPr>
        <p:grpSpPr bwMode="auto">
          <a:xfrm>
            <a:off x="6488738" y="2851449"/>
            <a:ext cx="2115710" cy="3168351"/>
            <a:chOff x="3112" y="2137"/>
            <a:chExt cx="1343" cy="2110"/>
          </a:xfrm>
        </p:grpSpPr>
        <p:sp>
          <p:nvSpPr>
            <p:cNvPr id="22" name="AutoShape 18"/>
            <p:cNvSpPr>
              <a:spLocks noChangeArrowheads="1"/>
            </p:cNvSpPr>
            <p:nvPr/>
          </p:nvSpPr>
          <p:spPr bwMode="auto">
            <a:xfrm rot="5400000" flipH="1" flipV="1">
              <a:off x="2779" y="2601"/>
              <a:ext cx="2110" cy="1181"/>
            </a:xfrm>
            <a:prstGeom prst="homePlate">
              <a:avLst>
                <a:gd name="adj" fmla="val 46841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solidFill>
                  <a:srgbClr val="000000"/>
                </a:solidFill>
              </a:endParaRPr>
            </a:p>
          </p:txBody>
        </p:sp>
        <p:sp>
          <p:nvSpPr>
            <p:cNvPr id="23" name="Rectangle 19"/>
            <p:cNvSpPr>
              <a:spLocks noChangeArrowheads="1"/>
            </p:cNvSpPr>
            <p:nvPr/>
          </p:nvSpPr>
          <p:spPr bwMode="auto">
            <a:xfrm>
              <a:off x="3112" y="2586"/>
              <a:ext cx="1313" cy="3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pPr marL="180975" lvl="1" indent="9525" algn="ctr" defTabSz="330200">
                <a:spcBef>
                  <a:spcPct val="20000"/>
                </a:spcBef>
                <a:buClr>
                  <a:srgbClr val="006E92"/>
                </a:buClr>
                <a:buSzPct val="65000"/>
                <a:buFont typeface="Arial" charset="0"/>
                <a:buNone/>
                <a:tabLst>
                  <a:tab pos="758825" algn="l"/>
                  <a:tab pos="1146175" algn="l"/>
                  <a:tab pos="1519238" algn="l"/>
                  <a:tab pos="1905000" algn="l"/>
                  <a:tab pos="2290763" algn="l"/>
                  <a:tab pos="2663825" algn="l"/>
                  <a:tab pos="3051175" algn="l"/>
                  <a:tab pos="8521700" algn="r"/>
                </a:tabLst>
              </a:pPr>
              <a:r>
                <a:rPr lang="de-DE" dirty="0">
                  <a:solidFill>
                    <a:schemeClr val="bg1"/>
                  </a:solidFill>
                </a:rPr>
                <a:t>Administrative</a:t>
              </a:r>
              <a:br>
                <a:rPr lang="de-DE" dirty="0">
                  <a:solidFill>
                    <a:schemeClr val="bg1"/>
                  </a:solidFill>
                </a:rPr>
              </a:br>
              <a:r>
                <a:rPr lang="de-DE" dirty="0" err="1">
                  <a:solidFill>
                    <a:schemeClr val="bg1"/>
                  </a:solidFill>
                </a:rPr>
                <a:t>Secrets</a:t>
              </a:r>
              <a:endParaRPr lang="de-DE" dirty="0">
                <a:solidFill>
                  <a:schemeClr val="bg1"/>
                </a:solidFill>
              </a:endParaRPr>
            </a:p>
          </p:txBody>
        </p:sp>
        <p:sp>
          <p:nvSpPr>
            <p:cNvPr id="24" name="Rectangle 20"/>
            <p:cNvSpPr>
              <a:spLocks noChangeArrowheads="1"/>
            </p:cNvSpPr>
            <p:nvPr/>
          </p:nvSpPr>
          <p:spPr bwMode="auto">
            <a:xfrm>
              <a:off x="3204" y="3052"/>
              <a:ext cx="1251" cy="4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pPr marL="371475" lvl="2" indent="-179388" defTabSz="330200">
                <a:spcBef>
                  <a:spcPct val="20000"/>
                </a:spcBef>
                <a:buClr>
                  <a:srgbClr val="006E92"/>
                </a:buClr>
                <a:buSzPct val="65000"/>
                <a:buFont typeface="Arial" charset="0"/>
                <a:buChar char="►"/>
                <a:tabLst>
                  <a:tab pos="758825" algn="l"/>
                  <a:tab pos="1146175" algn="l"/>
                  <a:tab pos="1519238" algn="l"/>
                  <a:tab pos="1905000" algn="l"/>
                  <a:tab pos="2290763" algn="l"/>
                  <a:tab pos="2663825" algn="l"/>
                  <a:tab pos="3051175" algn="l"/>
                  <a:tab pos="8521700" algn="r"/>
                </a:tabLst>
              </a:pPr>
              <a:r>
                <a:rPr lang="en-US" sz="1300" dirty="0">
                  <a:solidFill>
                    <a:schemeClr val="bg1"/>
                  </a:solidFill>
                </a:rPr>
                <a:t>Military data</a:t>
              </a:r>
            </a:p>
            <a:p>
              <a:pPr marL="371475" lvl="2" indent="-179388" defTabSz="330200">
                <a:spcBef>
                  <a:spcPct val="20000"/>
                </a:spcBef>
                <a:buClr>
                  <a:srgbClr val="006E92"/>
                </a:buClr>
                <a:buSzPct val="65000"/>
                <a:buFont typeface="Arial" charset="0"/>
                <a:buChar char="►"/>
                <a:tabLst>
                  <a:tab pos="758825" algn="l"/>
                  <a:tab pos="1146175" algn="l"/>
                  <a:tab pos="1519238" algn="l"/>
                  <a:tab pos="1905000" algn="l"/>
                  <a:tab pos="2290763" algn="l"/>
                  <a:tab pos="2663825" algn="l"/>
                  <a:tab pos="3051175" algn="l"/>
                  <a:tab pos="8521700" algn="r"/>
                </a:tabLst>
              </a:pPr>
              <a:r>
                <a:rPr lang="en-US" sz="1300" dirty="0">
                  <a:solidFill>
                    <a:schemeClr val="bg1"/>
                  </a:solidFill>
                </a:rPr>
                <a:t>Intelligence data</a:t>
              </a:r>
            </a:p>
            <a:p>
              <a:pPr marL="371475" lvl="2" indent="-179388" defTabSz="330200">
                <a:spcBef>
                  <a:spcPct val="20000"/>
                </a:spcBef>
                <a:buClr>
                  <a:srgbClr val="006E92"/>
                </a:buClr>
                <a:buSzPct val="65000"/>
                <a:buFont typeface="Arial" charset="0"/>
                <a:buChar char="►"/>
                <a:tabLst>
                  <a:tab pos="758825" algn="l"/>
                  <a:tab pos="1146175" algn="l"/>
                  <a:tab pos="1519238" algn="l"/>
                  <a:tab pos="1905000" algn="l"/>
                  <a:tab pos="2290763" algn="l"/>
                  <a:tab pos="2663825" algn="l"/>
                  <a:tab pos="3051175" algn="l"/>
                  <a:tab pos="8521700" algn="r"/>
                </a:tabLst>
              </a:pPr>
              <a:r>
                <a:rPr lang="en-US" sz="1300" dirty="0">
                  <a:solidFill>
                    <a:schemeClr val="bg1"/>
                  </a:solidFill>
                </a:rPr>
                <a:t>Official secrets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64213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feld 17"/>
          <p:cNvSpPr txBox="1"/>
          <p:nvPr/>
        </p:nvSpPr>
        <p:spPr>
          <a:xfrm>
            <a:off x="5307749" y="5033447"/>
            <a:ext cx="1656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 err="1" smtClean="0">
                <a:solidFill>
                  <a:schemeClr val="accent3"/>
                </a:solidFill>
              </a:rPr>
              <a:t>Obligations</a:t>
            </a:r>
            <a:endParaRPr lang="de-DE" dirty="0">
              <a:solidFill>
                <a:schemeClr val="accent3"/>
              </a:solidFill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5321442" y="5795651"/>
            <a:ext cx="1770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schemeClr val="bg1"/>
                </a:solidFill>
              </a:rPr>
              <a:t>Fulfilled</a:t>
            </a:r>
            <a:r>
              <a:rPr lang="de-DE" dirty="0" smtClean="0">
                <a:solidFill>
                  <a:schemeClr val="bg1"/>
                </a:solidFill>
              </a:rPr>
              <a:t>?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2098866" y="5795972"/>
            <a:ext cx="1770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schemeClr val="bg1"/>
                </a:solidFill>
              </a:rPr>
              <a:t>Allow</a:t>
            </a:r>
            <a:r>
              <a:rPr lang="de-DE" dirty="0" smtClean="0">
                <a:solidFill>
                  <a:schemeClr val="bg1"/>
                </a:solidFill>
              </a:rPr>
              <a:t>/</a:t>
            </a:r>
            <a:r>
              <a:rPr lang="de-DE" dirty="0" err="1" smtClean="0">
                <a:solidFill>
                  <a:schemeClr val="bg1"/>
                </a:solidFill>
              </a:rPr>
              <a:t>deny</a:t>
            </a:r>
            <a:r>
              <a:rPr lang="de-DE" dirty="0" smtClean="0">
                <a:solidFill>
                  <a:schemeClr val="bg1"/>
                </a:solidFill>
              </a:rPr>
              <a:t>/…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2099803" y="5027089"/>
            <a:ext cx="1656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 smtClean="0">
                <a:solidFill>
                  <a:schemeClr val="accent2"/>
                </a:solidFill>
              </a:rPr>
              <a:t>Events</a:t>
            </a:r>
            <a:endParaRPr lang="de-DE" dirty="0">
              <a:solidFill>
                <a:schemeClr val="accent2"/>
              </a:solidFill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Conceptual Framework of UC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8379460" cy="25853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UC requirements are specified in policies, depending on events</a:t>
            </a:r>
          </a:p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Observed in the control flow of the system</a:t>
            </a:r>
          </a:p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Written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as </a:t>
            </a:r>
            <a:r>
              <a:rPr lang="en-US" sz="2800" spc="-10" dirty="0">
                <a:solidFill>
                  <a:schemeClr val="accent2"/>
                </a:solidFill>
                <a:latin typeface="Arial"/>
                <a:cs typeface="Arial"/>
              </a:rPr>
              <a:t>Event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lang="en-US" sz="2800" spc="-10" dirty="0">
                <a:solidFill>
                  <a:schemeClr val="accent1"/>
                </a:solidFill>
                <a:latin typeface="Arial"/>
                <a:cs typeface="Arial"/>
              </a:rPr>
              <a:t>Condition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lang="en-US" sz="2800" spc="-10" dirty="0">
                <a:solidFill>
                  <a:schemeClr val="accent3"/>
                </a:solidFill>
                <a:latin typeface="Arial"/>
                <a:cs typeface="Arial"/>
              </a:rPr>
              <a:t>Action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 rules (ECA)</a:t>
            </a:r>
          </a:p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The event may or must not take place depending on the condition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uk-UA" smtClean="0"/>
              <a:t>6</a:t>
            </a:fld>
            <a:endParaRPr lang="uk-U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algn="ctr"/>
            <a:r>
              <a:rPr lang="en-US" sz="1600" dirty="0" smtClean="0">
                <a:solidFill>
                  <a:srgbClr val="FF0000"/>
                </a:solidFill>
              </a:rPr>
              <a:t>Computer and Network Security Essentials Editor: Kevin </a:t>
            </a:r>
            <a:r>
              <a:rPr lang="en-US" sz="1600" dirty="0" err="1" smtClean="0">
                <a:solidFill>
                  <a:srgbClr val="FF0000"/>
                </a:solidFill>
              </a:rPr>
              <a:t>Daimi</a:t>
            </a:r>
            <a:r>
              <a:rPr lang="en-US" sz="1600" dirty="0" smtClean="0">
                <a:solidFill>
                  <a:srgbClr val="FF0000"/>
                </a:solidFill>
              </a:rPr>
              <a:t> Associate Editors: Guillermo </a:t>
            </a:r>
            <a:r>
              <a:rPr lang="en-US" sz="1600" dirty="0" err="1" smtClean="0">
                <a:solidFill>
                  <a:srgbClr val="FF0000"/>
                </a:solidFill>
              </a:rPr>
              <a:t>Francia</a:t>
            </a:r>
            <a:r>
              <a:rPr lang="en-US" sz="1600" dirty="0" smtClean="0">
                <a:solidFill>
                  <a:srgbClr val="FF0000"/>
                </a:solidFill>
              </a:rPr>
              <a:t>, </a:t>
            </a:r>
            <a:r>
              <a:rPr lang="en-US" sz="1600" dirty="0" err="1" smtClean="0">
                <a:solidFill>
                  <a:srgbClr val="FF0000"/>
                </a:solidFill>
              </a:rPr>
              <a:t>Levent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 err="1" smtClean="0">
                <a:solidFill>
                  <a:srgbClr val="FF0000"/>
                </a:solidFill>
              </a:rPr>
              <a:t>Ertaul</a:t>
            </a:r>
            <a:r>
              <a:rPr lang="en-US" sz="1600" dirty="0" smtClean="0">
                <a:solidFill>
                  <a:srgbClr val="FF0000"/>
                </a:solidFill>
              </a:rPr>
              <a:t>, Luis H. </a:t>
            </a:r>
            <a:r>
              <a:rPr lang="en-US" sz="1600" dirty="0" err="1" smtClean="0">
                <a:solidFill>
                  <a:srgbClr val="FF0000"/>
                </a:solidFill>
              </a:rPr>
              <a:t>Encinas</a:t>
            </a:r>
            <a:r>
              <a:rPr lang="en-US" sz="1600" dirty="0" smtClean="0">
                <a:solidFill>
                  <a:srgbClr val="FF0000"/>
                </a:solidFill>
              </a:rPr>
              <a:t>, </a:t>
            </a:r>
            <a:r>
              <a:rPr lang="en-US" sz="1600" dirty="0" err="1" smtClean="0">
                <a:solidFill>
                  <a:srgbClr val="FF0000"/>
                </a:solidFill>
              </a:rPr>
              <a:t>Eman</a:t>
            </a:r>
            <a:r>
              <a:rPr lang="en-US" sz="1600" dirty="0" smtClean="0">
                <a:solidFill>
                  <a:srgbClr val="FF0000"/>
                </a:solidFill>
              </a:rPr>
              <a:t> El-Sheikh Published by Springer</a:t>
            </a:r>
            <a:endParaRPr lang="en-US" sz="1600" b="1" dirty="0" smtClean="0">
              <a:solidFill>
                <a:srgbClr val="FF0000"/>
              </a:solidFill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539552" y="5127936"/>
            <a:ext cx="1615198" cy="931843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de-DE" dirty="0" err="1" smtClean="0">
                <a:solidFill>
                  <a:schemeClr val="tx1"/>
                </a:solidFill>
              </a:rPr>
              <a:t>Policy</a:t>
            </a:r>
            <a:r>
              <a:rPr lang="de-DE" dirty="0" smtClean="0">
                <a:solidFill>
                  <a:schemeClr val="tx1"/>
                </a:solidFill>
              </a:rPr>
              <a:t/>
            </a:r>
            <a:br>
              <a:rPr lang="de-DE" dirty="0" smtClean="0">
                <a:solidFill>
                  <a:schemeClr val="tx1"/>
                </a:solidFill>
              </a:rPr>
            </a:br>
            <a:r>
              <a:rPr lang="de-DE" dirty="0" err="1" smtClean="0">
                <a:solidFill>
                  <a:schemeClr val="tx1"/>
                </a:solidFill>
              </a:rPr>
              <a:t>Enforcement</a:t>
            </a:r>
            <a:r>
              <a:rPr lang="de-DE" dirty="0" smtClean="0">
                <a:solidFill>
                  <a:schemeClr val="tx1"/>
                </a:solidFill>
              </a:rPr>
              <a:t/>
            </a:r>
            <a:br>
              <a:rPr lang="de-DE" dirty="0" smtClean="0">
                <a:solidFill>
                  <a:schemeClr val="tx1"/>
                </a:solidFill>
              </a:rPr>
            </a:br>
            <a:r>
              <a:rPr lang="de-DE" dirty="0" smtClean="0">
                <a:solidFill>
                  <a:schemeClr val="tx1"/>
                </a:solidFill>
              </a:rPr>
              <a:t>Point (PEP)</a:t>
            </a:r>
          </a:p>
        </p:txBody>
      </p:sp>
      <p:sp>
        <p:nvSpPr>
          <p:cNvPr id="9" name="Rechteck 8"/>
          <p:cNvSpPr/>
          <p:nvPr/>
        </p:nvSpPr>
        <p:spPr>
          <a:xfrm>
            <a:off x="3765054" y="5127936"/>
            <a:ext cx="1615198" cy="931843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de-DE" dirty="0" err="1" smtClean="0">
                <a:solidFill>
                  <a:schemeClr val="tx1"/>
                </a:solidFill>
              </a:rPr>
              <a:t>Policy</a:t>
            </a:r>
            <a:r>
              <a:rPr lang="de-DE" dirty="0" smtClean="0">
                <a:solidFill>
                  <a:schemeClr val="tx1"/>
                </a:solidFill>
              </a:rPr>
              <a:t/>
            </a:r>
            <a:br>
              <a:rPr lang="de-DE" dirty="0" smtClean="0">
                <a:solidFill>
                  <a:schemeClr val="tx1"/>
                </a:solidFill>
              </a:rPr>
            </a:br>
            <a:r>
              <a:rPr lang="de-DE" dirty="0" err="1" smtClean="0">
                <a:solidFill>
                  <a:schemeClr val="tx1"/>
                </a:solidFill>
              </a:rPr>
              <a:t>Decision</a:t>
            </a:r>
            <a:r>
              <a:rPr lang="de-DE" dirty="0" smtClean="0">
                <a:solidFill>
                  <a:schemeClr val="tx1"/>
                </a:solidFill>
              </a:rPr>
              <a:t/>
            </a:r>
            <a:br>
              <a:rPr lang="de-DE" dirty="0" smtClean="0">
                <a:solidFill>
                  <a:schemeClr val="tx1"/>
                </a:solidFill>
              </a:rPr>
            </a:br>
            <a:r>
              <a:rPr lang="de-DE" dirty="0" smtClean="0">
                <a:solidFill>
                  <a:schemeClr val="tx1"/>
                </a:solidFill>
              </a:rPr>
              <a:t>Point (PDP)</a:t>
            </a:r>
          </a:p>
        </p:txBody>
      </p:sp>
      <p:sp>
        <p:nvSpPr>
          <p:cNvPr id="10" name="Rechteck 9"/>
          <p:cNvSpPr/>
          <p:nvPr/>
        </p:nvSpPr>
        <p:spPr>
          <a:xfrm>
            <a:off x="6998336" y="5127936"/>
            <a:ext cx="1615198" cy="931843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de-DE" dirty="0" err="1" smtClean="0">
                <a:solidFill>
                  <a:schemeClr val="tx1"/>
                </a:solidFill>
              </a:rPr>
              <a:t>Policy</a:t>
            </a:r>
            <a:r>
              <a:rPr lang="de-DE" dirty="0" smtClean="0">
                <a:solidFill>
                  <a:schemeClr val="tx1"/>
                </a:solidFill>
              </a:rPr>
              <a:t/>
            </a:r>
            <a:br>
              <a:rPr lang="de-DE" dirty="0" smtClean="0">
                <a:solidFill>
                  <a:schemeClr val="tx1"/>
                </a:solidFill>
              </a:rPr>
            </a:br>
            <a:r>
              <a:rPr lang="de-DE" dirty="0" err="1" smtClean="0">
                <a:solidFill>
                  <a:schemeClr val="tx1"/>
                </a:solidFill>
              </a:rPr>
              <a:t>Execution</a:t>
            </a:r>
            <a:endParaRPr lang="de-DE" dirty="0" smtClean="0">
              <a:solidFill>
                <a:schemeClr val="tx1"/>
              </a:solidFill>
            </a:endParaRPr>
          </a:p>
          <a:p>
            <a:pPr algn="ctr"/>
            <a:r>
              <a:rPr lang="de-DE" dirty="0" smtClean="0">
                <a:solidFill>
                  <a:schemeClr val="tx1"/>
                </a:solidFill>
              </a:rPr>
              <a:t>Point (PXP)</a:t>
            </a:r>
          </a:p>
        </p:txBody>
      </p:sp>
      <p:cxnSp>
        <p:nvCxnSpPr>
          <p:cNvPr id="11" name="Gerade Verbindung mit Pfeil 10"/>
          <p:cNvCxnSpPr/>
          <p:nvPr/>
        </p:nvCxnSpPr>
        <p:spPr>
          <a:xfrm>
            <a:off x="2154750" y="5363391"/>
            <a:ext cx="1625162" cy="0"/>
          </a:xfrm>
          <a:prstGeom prst="straightConnector1">
            <a:avLst/>
          </a:prstGeom>
          <a:ln w="1905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/>
          <p:nvPr/>
        </p:nvCxnSpPr>
        <p:spPr>
          <a:xfrm flipH="1">
            <a:off x="2145225" y="5827761"/>
            <a:ext cx="1625162" cy="3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ensterinhalt vertikal verschieben 12"/>
          <p:cNvSpPr/>
          <p:nvPr/>
        </p:nvSpPr>
        <p:spPr>
          <a:xfrm>
            <a:off x="4034036" y="3658441"/>
            <a:ext cx="1080120" cy="720080"/>
          </a:xfrm>
          <a:prstGeom prst="verticalScroll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>
                <a:solidFill>
                  <a:schemeClr val="accent1"/>
                </a:solidFill>
              </a:rPr>
              <a:t>Policy</a:t>
            </a:r>
            <a:endParaRPr lang="de-DE" dirty="0">
              <a:solidFill>
                <a:schemeClr val="accent1"/>
              </a:solidFill>
            </a:endParaRPr>
          </a:p>
        </p:txBody>
      </p:sp>
      <p:cxnSp>
        <p:nvCxnSpPr>
          <p:cNvPr id="16" name="Gerade Verbindung mit Pfeil 15"/>
          <p:cNvCxnSpPr/>
          <p:nvPr/>
        </p:nvCxnSpPr>
        <p:spPr>
          <a:xfrm>
            <a:off x="5377326" y="5363069"/>
            <a:ext cx="1625162" cy="0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/>
          <p:nvPr/>
        </p:nvCxnSpPr>
        <p:spPr>
          <a:xfrm flipH="1">
            <a:off x="5377326" y="5827439"/>
            <a:ext cx="1625162" cy="3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feil nach unten 19"/>
          <p:cNvSpPr/>
          <p:nvPr/>
        </p:nvSpPr>
        <p:spPr>
          <a:xfrm>
            <a:off x="4149477" y="4502977"/>
            <a:ext cx="864096" cy="480053"/>
          </a:xfrm>
          <a:prstGeom prst="downArrow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Legende mit Linie 1 (ohne Rahmen) 20"/>
          <p:cNvSpPr/>
          <p:nvPr/>
        </p:nvSpPr>
        <p:spPr>
          <a:xfrm>
            <a:off x="1541836" y="4123251"/>
            <a:ext cx="1950044" cy="510540"/>
          </a:xfrm>
          <a:prstGeom prst="callout1">
            <a:avLst>
              <a:gd name="adj1" fmla="val 109071"/>
              <a:gd name="adj2" fmla="val 45010"/>
              <a:gd name="adj3" fmla="val 176408"/>
              <a:gd name="adj4" fmla="val 71842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 err="1" smtClean="0">
                <a:solidFill>
                  <a:schemeClr val="accent2"/>
                </a:solidFill>
              </a:rPr>
              <a:t>Proteced</a:t>
            </a:r>
            <a:r>
              <a:rPr lang="de-DE" dirty="0" smtClean="0">
                <a:solidFill>
                  <a:schemeClr val="accent2"/>
                </a:solidFill>
              </a:rPr>
              <a:t> Data </a:t>
            </a:r>
            <a:r>
              <a:rPr lang="de-DE" dirty="0" err="1" smtClean="0">
                <a:solidFill>
                  <a:schemeClr val="accent2"/>
                </a:solidFill>
              </a:rPr>
              <a:t>copied</a:t>
            </a:r>
            <a:endParaRPr lang="de-DE" dirty="0">
              <a:solidFill>
                <a:schemeClr val="accent2"/>
              </a:solidFill>
            </a:endParaRPr>
          </a:p>
        </p:txBody>
      </p:sp>
      <p:sp>
        <p:nvSpPr>
          <p:cNvPr id="22" name="Legende mit Linie 1 (ohne Rahmen) 21"/>
          <p:cNvSpPr/>
          <p:nvPr/>
        </p:nvSpPr>
        <p:spPr>
          <a:xfrm>
            <a:off x="5922337" y="4123251"/>
            <a:ext cx="2339885" cy="510540"/>
          </a:xfrm>
          <a:prstGeom prst="callout1">
            <a:avLst>
              <a:gd name="adj1" fmla="val 112996"/>
              <a:gd name="adj2" fmla="val 23508"/>
              <a:gd name="adj3" fmla="val 176318"/>
              <a:gd name="adj4" fmla="val 12109"/>
            </a:avLst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 err="1" smtClean="0">
                <a:solidFill>
                  <a:schemeClr val="accent3"/>
                </a:solidFill>
              </a:rPr>
              <a:t>Notification</a:t>
            </a:r>
            <a:r>
              <a:rPr lang="de-DE" dirty="0" smtClean="0">
                <a:solidFill>
                  <a:schemeClr val="accent3"/>
                </a:solidFill>
              </a:rPr>
              <a:t>, </a:t>
            </a:r>
            <a:r>
              <a:rPr lang="de-DE" dirty="0" err="1">
                <a:solidFill>
                  <a:schemeClr val="accent3"/>
                </a:solidFill>
              </a:rPr>
              <a:t>c</a:t>
            </a:r>
            <a:r>
              <a:rPr lang="de-DE" dirty="0" err="1" smtClean="0">
                <a:solidFill>
                  <a:schemeClr val="accent3"/>
                </a:solidFill>
              </a:rPr>
              <a:t>ompensation</a:t>
            </a:r>
            <a:endParaRPr lang="de-DE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92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14" grpId="0"/>
      <p:bldP spid="13" grpId="0"/>
      <p:bldP spid="8" grpId="0" animBg="1"/>
      <p:bldP spid="9" grpId="0" animBg="1"/>
      <p:bldP spid="10" grpId="0" animBg="1"/>
      <p:bldP spid="21" grpId="0" animBg="1"/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What are Usages?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de-DE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How</a:t>
            </a:r>
            <a:r>
              <a:rPr lang="de-DE" sz="2800" spc="-10" dirty="0" smtClean="0">
                <a:solidFill>
                  <a:srgbClr val="FFFFFF"/>
                </a:solidFill>
                <a:latin typeface="Arial"/>
                <a:cs typeface="Arial"/>
              </a:rPr>
              <a:t> do </a:t>
            </a:r>
            <a:r>
              <a:rPr lang="de-DE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usages</a:t>
            </a:r>
            <a:r>
              <a:rPr lang="de-DE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de-DE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relate</a:t>
            </a:r>
            <a:r>
              <a:rPr lang="de-DE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de-DE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lang="de-DE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de-DE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events</a:t>
            </a:r>
            <a:r>
              <a:rPr lang="de-DE" sz="2800" spc="-10" dirty="0" smtClean="0">
                <a:solidFill>
                  <a:srgbClr val="FFFFFF"/>
                </a:solidFill>
                <a:latin typeface="Arial"/>
                <a:cs typeface="Arial"/>
              </a:rPr>
              <a:t>?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uk-UA" smtClean="0"/>
              <a:t>7</a:t>
            </a:fld>
            <a:endParaRPr lang="uk-U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algn="ctr"/>
            <a:r>
              <a:rPr lang="en-US" sz="1600" smtClean="0">
                <a:solidFill>
                  <a:srgbClr val="FF0000"/>
                </a:solidFill>
              </a:rPr>
              <a:t>Computer and Network Security Essentials Editor: Kevin Daimi Associate Editors: Guillermo Francia, Levent Ertaul, Luis H. Encinas, Eman El-Sheikh Published by Springer</a:t>
            </a:r>
            <a:endParaRPr lang="en-US" sz="1600" b="1" dirty="0" smtClean="0">
              <a:solidFill>
                <a:srgbClr val="FF0000"/>
              </a:solidFill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1099714" y="1658312"/>
            <a:ext cx="6928670" cy="780088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lvl="1"/>
            <a:r>
              <a:rPr lang="en-US" sz="2400" dirty="0" smtClean="0">
                <a:solidFill>
                  <a:schemeClr val="tx1"/>
                </a:solidFill>
                <a:sym typeface="Wingdings" pitchFamily="2" charset="2"/>
              </a:rPr>
              <a:t>Semantics of </a:t>
            </a:r>
            <a:r>
              <a:rPr lang="en-US" sz="2400" dirty="0" smtClean="0">
                <a:solidFill>
                  <a:srgbClr val="FF0000"/>
                </a:solidFill>
                <a:sym typeface="Wingdings" pitchFamily="2" charset="2"/>
              </a:rPr>
              <a:t>copy</a:t>
            </a:r>
            <a:r>
              <a:rPr lang="en-US" sz="2400" dirty="0" smtClean="0">
                <a:solidFill>
                  <a:schemeClr val="tx1"/>
                </a:solidFill>
                <a:sym typeface="Wingdings" pitchFamily="2" charset="2"/>
              </a:rPr>
              <a:t>:</a:t>
            </a:r>
          </a:p>
          <a:p>
            <a:pPr marL="180975" lvl="1"/>
            <a:r>
              <a:rPr lang="en-US" sz="2400" dirty="0" smtClean="0">
                <a:solidFill>
                  <a:srgbClr val="FF0000"/>
                </a:solidFill>
                <a:sym typeface="Wingdings" pitchFamily="2" charset="2"/>
              </a:rPr>
              <a:t>Create a new</a:t>
            </a:r>
            <a:r>
              <a:rPr lang="en-US" sz="2400" b="1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sym typeface="Wingdings" pitchFamily="2" charset="2"/>
              </a:rPr>
              <a:t>representation</a:t>
            </a:r>
            <a:r>
              <a:rPr lang="en-US" sz="2400" b="1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sym typeface="Wingdings" pitchFamily="2" charset="2"/>
              </a:rPr>
              <a:t>of a data item</a:t>
            </a:r>
            <a:endParaRPr lang="en-US" sz="2400" dirty="0">
              <a:solidFill>
                <a:schemeClr val="tx1"/>
              </a:solidFill>
              <a:sym typeface="Wingdings" pitchFamily="2" charset="2"/>
            </a:endParaRPr>
          </a:p>
        </p:txBody>
      </p:sp>
      <p:sp>
        <p:nvSpPr>
          <p:cNvPr id="9" name="Inhaltsplatzhalter 2"/>
          <p:cNvSpPr txBox="1">
            <a:spLocks/>
          </p:cNvSpPr>
          <p:nvPr/>
        </p:nvSpPr>
        <p:spPr>
          <a:xfrm>
            <a:off x="-668555" y="1719690"/>
            <a:ext cx="3048000" cy="147732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>
              <a:defRPr sz="2600" b="0" i="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endParaRPr lang="de-DE" sz="3200" kern="0" dirty="0" smtClean="0"/>
          </a:p>
          <a:p>
            <a:r>
              <a:rPr lang="de-DE" sz="3200" kern="0" dirty="0" smtClean="0"/>
              <a:t>			</a:t>
            </a:r>
            <a:r>
              <a:rPr lang="de-DE" sz="3200" u="sng" kern="0" dirty="0" err="1" smtClean="0"/>
              <a:t>Copy</a:t>
            </a:r>
            <a:r>
              <a:rPr lang="de-DE" sz="3200" kern="0" dirty="0" smtClean="0"/>
              <a:t> </a:t>
            </a:r>
            <a:r>
              <a:rPr lang="de-DE" sz="3200" kern="0" dirty="0" err="1" smtClean="0"/>
              <a:t>data</a:t>
            </a:r>
            <a:endParaRPr lang="de-DE" sz="3200" kern="0" dirty="0"/>
          </a:p>
        </p:txBody>
      </p:sp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027" y="5092055"/>
            <a:ext cx="919162" cy="919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1" name="Gruppieren 10"/>
          <p:cNvGrpSpPr/>
          <p:nvPr/>
        </p:nvGrpSpPr>
        <p:grpSpPr>
          <a:xfrm>
            <a:off x="474445" y="3524638"/>
            <a:ext cx="1295400" cy="1219200"/>
            <a:chOff x="474445" y="3524638"/>
            <a:chExt cx="1295400" cy="1219200"/>
          </a:xfrm>
        </p:grpSpPr>
        <p:pic>
          <p:nvPicPr>
            <p:cNvPr id="12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445" y="3524638"/>
              <a:ext cx="1219200" cy="1219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11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3223" y="4358075"/>
              <a:ext cx="386622" cy="3857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4" name="Gruppieren 13"/>
          <p:cNvGrpSpPr/>
          <p:nvPr/>
        </p:nvGrpSpPr>
        <p:grpSpPr>
          <a:xfrm>
            <a:off x="2379445" y="2762924"/>
            <a:ext cx="2804160" cy="1752600"/>
            <a:chOff x="2379445" y="2762924"/>
            <a:chExt cx="2804160" cy="1752600"/>
          </a:xfrm>
        </p:grpSpPr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79445" y="2762924"/>
              <a:ext cx="2804160" cy="1752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6" name="Gruppieren 15"/>
            <p:cNvGrpSpPr/>
            <p:nvPr/>
          </p:nvGrpSpPr>
          <p:grpSpPr>
            <a:xfrm>
              <a:off x="4888763" y="3346044"/>
              <a:ext cx="241026" cy="464344"/>
              <a:chOff x="4719118" y="3650456"/>
              <a:chExt cx="241026" cy="464344"/>
            </a:xfrm>
          </p:grpSpPr>
          <p:pic>
            <p:nvPicPr>
              <p:cNvPr id="17" name="Picture 12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19118" y="3881438"/>
                <a:ext cx="233882" cy="2333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8" name="Picture 13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24400" y="3650456"/>
                <a:ext cx="235744" cy="2357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grpSp>
        <p:nvGrpSpPr>
          <p:cNvPr id="19" name="Gruppieren 18"/>
          <p:cNvGrpSpPr/>
          <p:nvPr/>
        </p:nvGrpSpPr>
        <p:grpSpPr>
          <a:xfrm>
            <a:off x="6494245" y="3176975"/>
            <a:ext cx="2209800" cy="1700213"/>
            <a:chOff x="6494245" y="3176975"/>
            <a:chExt cx="2209800" cy="1700213"/>
          </a:xfrm>
        </p:grpSpPr>
        <p:pic>
          <p:nvPicPr>
            <p:cNvPr id="20" name="Picture 3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94245" y="3176975"/>
              <a:ext cx="2173910" cy="16335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21" name="Gruppieren 20"/>
            <p:cNvGrpSpPr/>
            <p:nvPr/>
          </p:nvGrpSpPr>
          <p:grpSpPr>
            <a:xfrm>
              <a:off x="8223941" y="4641444"/>
              <a:ext cx="480104" cy="235744"/>
              <a:chOff x="8054296" y="4945856"/>
              <a:chExt cx="480104" cy="235744"/>
            </a:xfrm>
          </p:grpSpPr>
          <p:pic>
            <p:nvPicPr>
              <p:cNvPr id="22" name="Picture 12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00518" y="4948238"/>
                <a:ext cx="233882" cy="2333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3" name="Picture 13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054296" y="4945856"/>
                <a:ext cx="235744" cy="2357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pic>
        <p:nvPicPr>
          <p:cNvPr id="24" name="Picture 7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2147" y="4606395"/>
            <a:ext cx="1066800" cy="1060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5" name="Gruppieren 24"/>
          <p:cNvGrpSpPr/>
          <p:nvPr/>
        </p:nvGrpSpPr>
        <p:grpSpPr>
          <a:xfrm>
            <a:off x="3657600" y="4332784"/>
            <a:ext cx="2528256" cy="1753197"/>
            <a:chOff x="3657600" y="4332784"/>
            <a:chExt cx="2528256" cy="1753197"/>
          </a:xfrm>
        </p:grpSpPr>
        <p:grpSp>
          <p:nvGrpSpPr>
            <p:cNvPr id="26" name="Gruppieren 25"/>
            <p:cNvGrpSpPr/>
            <p:nvPr/>
          </p:nvGrpSpPr>
          <p:grpSpPr>
            <a:xfrm>
              <a:off x="3657600" y="4332784"/>
              <a:ext cx="2528256" cy="1753197"/>
              <a:chOff x="3685240" y="4533303"/>
              <a:chExt cx="2528256" cy="1753197"/>
            </a:xfrm>
          </p:grpSpPr>
          <p:pic>
            <p:nvPicPr>
              <p:cNvPr id="28" name="Picture 6"/>
              <p:cNvPicPr>
                <a:picLocks noChangeAspect="1" noChangeArrowheads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35544" y="4557712"/>
                <a:ext cx="2305051" cy="1728788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</p:pic>
          <p:sp>
            <p:nvSpPr>
              <p:cNvPr id="29" name="Textfeld 28"/>
              <p:cNvSpPr txBox="1"/>
              <p:nvPr/>
            </p:nvSpPr>
            <p:spPr>
              <a:xfrm>
                <a:off x="3685240" y="4533303"/>
                <a:ext cx="252825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b="1" dirty="0" err="1" smtClean="0">
                    <a:latin typeface="Courier New" pitchFamily="49" charset="0"/>
                    <a:cs typeface="Courier New" pitchFamily="49" charset="0"/>
                  </a:rPr>
                  <a:t>JohnSmith.clone</a:t>
                </a:r>
                <a:r>
                  <a:rPr lang="de-DE" b="1" dirty="0" smtClean="0">
                    <a:latin typeface="Courier New" pitchFamily="49" charset="0"/>
                    <a:cs typeface="Courier New" pitchFamily="49" charset="0"/>
                  </a:rPr>
                  <a:t>()</a:t>
                </a:r>
                <a:endParaRPr lang="de-DE" b="1" dirty="0">
                  <a:latin typeface="Courier New" pitchFamily="49" charset="0"/>
                  <a:cs typeface="Courier New" pitchFamily="49" charset="0"/>
                </a:endParaRPr>
              </a:p>
            </p:txBody>
          </p:sp>
        </p:grpSp>
        <p:pic>
          <p:nvPicPr>
            <p:cNvPr id="27" name="Picture 9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10429" y="5590681"/>
              <a:ext cx="321863" cy="4274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880555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409652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Representations of Data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uk-UA" smtClean="0"/>
              <a:t>8</a:t>
            </a:fld>
            <a:endParaRPr lang="uk-U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algn="ctr"/>
            <a:r>
              <a:rPr lang="en-US" sz="1600" smtClean="0">
                <a:solidFill>
                  <a:srgbClr val="FF0000"/>
                </a:solidFill>
              </a:rPr>
              <a:t>Computer and Network Security Essentials Editor: Kevin Daimi Associate Editors: Guillermo Francia, Levent Ertaul, Luis H. Encinas, Eman El-Sheikh Published by Springer</a:t>
            </a:r>
            <a:endParaRPr lang="en-US" sz="16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098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1384995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Representations on different layers of a system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uk-UA" smtClean="0"/>
              <a:t>9</a:t>
            </a:fld>
            <a:endParaRPr lang="uk-U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algn="ctr"/>
            <a:r>
              <a:rPr lang="en-US" sz="1600" smtClean="0">
                <a:solidFill>
                  <a:srgbClr val="FF0000"/>
                </a:solidFill>
              </a:rPr>
              <a:t>Computer and Network Security Essentials Editor: Kevin Daimi Associate Editors: Guillermo Francia, Levent Ertaul, Luis H. Encinas, Eman El-Sheikh Published by Springer</a:t>
            </a:r>
            <a:endParaRPr lang="en-US" sz="1600" b="1" dirty="0" smtClean="0">
              <a:solidFill>
                <a:srgbClr val="FF0000"/>
              </a:solidFill>
            </a:endParaRPr>
          </a:p>
        </p:txBody>
      </p:sp>
      <p:pic>
        <p:nvPicPr>
          <p:cNvPr id="8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67" y="4492834"/>
            <a:ext cx="1224822" cy="1222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855" y="1468647"/>
            <a:ext cx="995362" cy="995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67" y="2876749"/>
            <a:ext cx="1308117" cy="1308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413524"/>
            <a:ext cx="2382501" cy="1786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2" name="Gruppieren 11"/>
          <p:cNvGrpSpPr/>
          <p:nvPr/>
        </p:nvGrpSpPr>
        <p:grpSpPr>
          <a:xfrm>
            <a:off x="5638800" y="3485424"/>
            <a:ext cx="3214547" cy="2610576"/>
            <a:chOff x="5015052" y="3207470"/>
            <a:chExt cx="3838295" cy="3117130"/>
          </a:xfrm>
        </p:grpSpPr>
        <p:grpSp>
          <p:nvGrpSpPr>
            <p:cNvPr id="13" name="Gruppieren 12"/>
            <p:cNvGrpSpPr/>
            <p:nvPr/>
          </p:nvGrpSpPr>
          <p:grpSpPr>
            <a:xfrm>
              <a:off x="5015052" y="3207470"/>
              <a:ext cx="3838295" cy="2857502"/>
              <a:chOff x="5015052" y="3207470"/>
              <a:chExt cx="3838295" cy="2857502"/>
            </a:xfrm>
          </p:grpSpPr>
          <p:pic>
            <p:nvPicPr>
              <p:cNvPr id="15" name="Picture 5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15052" y="3207470"/>
                <a:ext cx="3838295" cy="285750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6" name="Rechteck 15"/>
              <p:cNvSpPr/>
              <p:nvPr/>
            </p:nvSpPr>
            <p:spPr>
              <a:xfrm>
                <a:off x="5549900" y="4712421"/>
                <a:ext cx="2984500" cy="278679"/>
              </a:xfrm>
              <a:prstGeom prst="rect">
                <a:avLst/>
              </a:prstGeom>
              <a:no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pic>
          <p:nvPicPr>
            <p:cNvPr id="14" name="Picture 4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43800" y="5105400"/>
              <a:ext cx="1219200" cy="1219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087680"/>
            <a:ext cx="2476940" cy="3017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8591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5CAEB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2073</Words>
  <Application>Microsoft Macintosh PowerPoint</Application>
  <PresentationFormat>On-screen Show (4:3)</PresentationFormat>
  <Paragraphs>237</Paragraphs>
  <Slides>26</Slides>
  <Notes>26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Calibri</vt:lpstr>
      <vt:lpstr>Courier New</vt:lpstr>
      <vt:lpstr>Wingdings</vt:lpstr>
      <vt:lpstr>Office Theme</vt:lpstr>
      <vt:lpstr>Visio</vt:lpstr>
      <vt:lpstr>Chapter 25: Generic Semantics Specification and Processing for Inter-System Information Flow Tracking</vt:lpstr>
      <vt:lpstr>PowerPoint Presentation</vt:lpstr>
      <vt:lpstr>Usage Control (UC)</vt:lpstr>
      <vt:lpstr>Usage Control (UC)</vt:lpstr>
      <vt:lpstr>What is usage control about?</vt:lpstr>
      <vt:lpstr>Conceptual Framework of UC</vt:lpstr>
      <vt:lpstr>What are Usages?</vt:lpstr>
      <vt:lpstr>Representations of Data</vt:lpstr>
      <vt:lpstr>Representations on different layers of a system</vt:lpstr>
      <vt:lpstr>Goals of Information Flow Tracking</vt:lpstr>
      <vt:lpstr>Event-based Policies are Tedious!</vt:lpstr>
      <vt:lpstr>Solution: State-based Policy Specification </vt:lpstr>
      <vt:lpstr>Goals of Information Flow Tracking</vt:lpstr>
      <vt:lpstr>Usage Control and Information Flow Tracking (IFT)</vt:lpstr>
      <vt:lpstr>Example: Tracking Representations</vt:lpstr>
      <vt:lpstr>Example: Tracking Representations</vt:lpstr>
      <vt:lpstr>Example: Tracking Representations</vt:lpstr>
      <vt:lpstr>Example: Tracking Representations</vt:lpstr>
      <vt:lpstr>Tracking Representations</vt:lpstr>
      <vt:lpstr>Information Flow Tracking Across System Boundaries</vt:lpstr>
      <vt:lpstr>IFT Across System Boundaries</vt:lpstr>
      <vt:lpstr>Signaling Flows</vt:lpstr>
      <vt:lpstr>Outgoing Event</vt:lpstr>
      <vt:lpstr>Incoming Event</vt:lpstr>
      <vt:lpstr>Enforcement on Bob‘s Device</vt:lpstr>
      <vt:lpstr>Summary</vt:lpstr>
    </vt:vector>
  </TitlesOfParts>
  <Manager/>
  <Company/>
  <LinksUpToDate>false</LinksUpToDate>
  <SharedDoc>false</SharedDoc>
  <HyperlinkBase/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1: Chapter Title in Red and Centered </dc:title>
  <dc:subject/>
  <dc:creator/>
  <cp:keywords/>
  <dc:description/>
  <cp:lastModifiedBy>Microsoft Office User</cp:lastModifiedBy>
  <cp:revision>44</cp:revision>
  <dcterms:created xsi:type="dcterms:W3CDTF">2017-08-17T13:30:46Z</dcterms:created>
  <dcterms:modified xsi:type="dcterms:W3CDTF">2017-09-17T04:40:39Z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2016-07-24T05:00:00Z</vt:filetime>
  </property>
  <property fmtid="{D5CDD505-2E9C-101B-9397-08002B2CF9AE}" pid="3" name="LastSaved">
    <vt:filetime>2017-08-16T05:00:00Z</vt:filetime>
  </property>
</Properties>
</file>