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37" r:id="rId2"/>
    <p:sldId id="259" r:id="rId3"/>
    <p:sldId id="338" r:id="rId4"/>
    <p:sldId id="339" r:id="rId5"/>
    <p:sldId id="341" r:id="rId6"/>
    <p:sldId id="343" r:id="rId7"/>
    <p:sldId id="344" r:id="rId8"/>
    <p:sldId id="345" r:id="rId9"/>
    <p:sldId id="346" r:id="rId10"/>
    <p:sldId id="348" r:id="rId11"/>
    <p:sldId id="350" r:id="rId12"/>
    <p:sldId id="351" r:id="rId13"/>
    <p:sldId id="352" r:id="rId14"/>
    <p:sldId id="353" r:id="rId15"/>
    <p:sldId id="354" r:id="rId16"/>
    <p:sldId id="355" r:id="rId17"/>
    <p:sldId id="356" r:id="rId18"/>
    <p:sldId id="357" r:id="rId19"/>
    <p:sldId id="359" r:id="rId20"/>
    <p:sldId id="368" r:id="rId21"/>
    <p:sldId id="360" r:id="rId22"/>
    <p:sldId id="369" r:id="rId23"/>
    <p:sldId id="370" r:id="rId24"/>
    <p:sldId id="361" r:id="rId25"/>
    <p:sldId id="371"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2"/>
  </p:normalViewPr>
  <p:slideViewPr>
    <p:cSldViewPr>
      <p:cViewPr varScale="1">
        <p:scale>
          <a:sx n="127" d="100"/>
          <a:sy n="127" d="100"/>
        </p:scale>
        <p:origin x="1744" y="19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77CD40B9-BF0A-BF46-9551-469645F74301}" type="datetime1">
              <a:rPr lang="en-US" smtClean="0"/>
              <a:pPr/>
              <a:t>9/16/17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7"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82B1D148-A034-E64A-9C66-76EF6E381195}" type="datetime1">
              <a:rPr lang="en-US" smtClean="0"/>
              <a:pPr/>
              <a:t>9/16/17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10"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B4A0843F-6FB9-684B-98FF-DE5267614FAB}" type="datetime1">
              <a:rPr lang="en-US" smtClean="0"/>
              <a:pPr/>
              <a:t>9/16/17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10"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43870667-AC44-9445-950D-23C805DF74E2}" type="datetime1">
              <a:rPr lang="en-US" smtClean="0"/>
              <a:pPr/>
              <a:t>9/16/17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7"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05EBC69C-A962-B94E-8834-E6ADCF416B04}" type="datetime1">
              <a:rPr lang="en-US" smtClean="0"/>
              <a:pPr/>
              <a:t>9/16/17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5"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userDrawn="1"/>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C7B20BE7-CD6B-054F-9CBF-53E4E6E9383C}" type="datetime1">
              <a:rPr lang="en-US" smtClean="0"/>
              <a:pPr/>
              <a:t>9/16/17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
        <p:nvSpPr>
          <p:cNvPr id="9" name="Footer Placeholder 4"/>
          <p:cNvSpPr>
            <a:spLocks noGrp="1"/>
          </p:cNvSpPr>
          <p:nvPr>
            <p:ph type="ftr" sz="quarter" idx="3"/>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2215991"/>
          </a:xfrm>
        </p:spPr>
        <p:txBody>
          <a:bodyPr/>
          <a:lstStyle/>
          <a:p>
            <a:pPr algn="ctr" rtl="0"/>
            <a:r>
              <a:rPr lang="en-US" dirty="0" smtClean="0">
                <a:solidFill>
                  <a:srgbClr val="FF0000"/>
                </a:solidFill>
              </a:rPr>
              <a:t>Chapter 27: Design of a Secure Framework for Session Mobility as a Service in Cloud Computing Environment</a:t>
            </a:r>
            <a:br>
              <a:rPr lang="en-US" dirty="0" smtClean="0">
                <a:solidFill>
                  <a:srgbClr val="FF0000"/>
                </a:solidFill>
              </a:rPr>
            </a:br>
            <a:endParaRPr lang="en-US" dirty="0">
              <a:solidFill>
                <a:srgbClr val="FF0000"/>
              </a:solidFill>
            </a:endParaRPr>
          </a:p>
        </p:txBody>
      </p:sp>
      <p:sp>
        <p:nvSpPr>
          <p:cNvPr id="4" name="Slide Number Placeholder 3"/>
          <p:cNvSpPr>
            <a:spLocks noGrp="1"/>
          </p:cNvSpPr>
          <p:nvPr>
            <p:ph type="sldNum" sz="quarter" idx="7"/>
          </p:nvPr>
        </p:nvSpPr>
        <p:spPr/>
        <p:txBody>
          <a:bodyPr/>
          <a:lstStyle/>
          <a:p>
            <a:fld id="{B6F15528-21DE-4FAA-801E-634DDDAF4B2B}" type="slidenum">
              <a:rPr lang="uk-UA" smtClean="0"/>
              <a:pPr/>
              <a:t>1</a:t>
            </a:fld>
            <a:endParaRPr lang="uk-UA"/>
          </a:p>
        </p:txBody>
      </p:sp>
      <p:sp>
        <p:nvSpPr>
          <p:cNvPr id="6" name="Footer Placeholder 5"/>
          <p:cNvSpPr>
            <a:spLocks noGrp="1"/>
          </p:cNvSpPr>
          <p:nvPr>
            <p:ph type="ftr" sz="quarter" idx="5"/>
          </p:nvPr>
        </p:nvSpPr>
        <p:spPr/>
        <p:txBody>
          <a:bodyPr/>
          <a:lstStyle/>
          <a:p>
            <a:pPr algn="ctr"/>
            <a:r>
              <a:rPr lang="en-US" sz="1600" smtClean="0">
                <a:solidFill>
                  <a:srgbClr val="FF0000"/>
                </a:solidFill>
              </a:rPr>
              <a:t>Computer and Network Security Essentials Editor: Kevin Daimi Associate Editors: Guillermo Francia, Levent Ertaul, Luis H. Encinas, Eman El-Sheikh Published by Springer</a:t>
            </a:r>
            <a:endParaRPr lang="en-US" sz="1600" b="1" dirty="0" smtClean="0">
              <a:solidFill>
                <a:srgbClr val="FF0000"/>
              </a:solidFill>
            </a:endParaRPr>
          </a:p>
        </p:txBody>
      </p:sp>
      <p:sp>
        <p:nvSpPr>
          <p:cNvPr id="7" name="TextBox 6"/>
          <p:cNvSpPr txBox="1"/>
          <p:nvPr/>
        </p:nvSpPr>
        <p:spPr>
          <a:xfrm>
            <a:off x="914400" y="3352800"/>
            <a:ext cx="7527702" cy="1077218"/>
          </a:xfrm>
          <a:prstGeom prst="rect">
            <a:avLst/>
          </a:prstGeom>
          <a:noFill/>
        </p:spPr>
        <p:txBody>
          <a:bodyPr wrap="none" rtlCol="0">
            <a:spAutoFit/>
          </a:bodyPr>
          <a:lstStyle/>
          <a:p>
            <a:r>
              <a:rPr lang="en-US" sz="3200" dirty="0" err="1" smtClean="0">
                <a:solidFill>
                  <a:schemeClr val="bg1"/>
                </a:solidFill>
              </a:rPr>
              <a:t>Natarajan</a:t>
            </a:r>
            <a:r>
              <a:rPr lang="en-US" sz="3200" dirty="0" smtClean="0">
                <a:solidFill>
                  <a:schemeClr val="bg1"/>
                </a:solidFill>
              </a:rPr>
              <a:t> </a:t>
            </a:r>
            <a:r>
              <a:rPr lang="en-US" sz="3200" dirty="0" err="1" smtClean="0">
                <a:solidFill>
                  <a:schemeClr val="bg1"/>
                </a:solidFill>
              </a:rPr>
              <a:t>Meghanathan</a:t>
            </a:r>
            <a:r>
              <a:rPr lang="en-US" sz="3200" dirty="0" smtClean="0">
                <a:solidFill>
                  <a:schemeClr val="bg1"/>
                </a:solidFill>
              </a:rPr>
              <a:t> and Michael Terrell</a:t>
            </a:r>
          </a:p>
          <a:p>
            <a:r>
              <a:rPr lang="en-US" sz="3200" dirty="0" smtClean="0">
                <a:solidFill>
                  <a:schemeClr val="bg1"/>
                </a:solidFill>
              </a:rPr>
              <a:t>Jackson State University</a:t>
            </a:r>
            <a:r>
              <a:rPr lang="en-US" sz="3200" smtClean="0">
                <a:solidFill>
                  <a:schemeClr val="bg1"/>
                </a:solidFill>
              </a:rPr>
              <a:t>, </a:t>
            </a:r>
            <a:r>
              <a:rPr lang="en-US" sz="3200" smtClean="0">
                <a:solidFill>
                  <a:schemeClr val="bg1"/>
                </a:solidFill>
              </a:rPr>
              <a:t>Jackson, </a:t>
            </a:r>
            <a:r>
              <a:rPr lang="en-US" sz="3200" dirty="0" smtClean="0">
                <a:solidFill>
                  <a:schemeClr val="bg1"/>
                </a:solidFill>
              </a:rPr>
              <a:t>MS, USA</a:t>
            </a: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1329928"/>
            <a:ext cx="8305800" cy="184665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Session Initiation Request Message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Client sends the request.</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If the requested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could allocate the required resources for the session and the contents of the Session Information Component (SIC) matches with those in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 the server sends a positive response.</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5</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10</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4098" name="Picture 2"/>
          <p:cNvPicPr>
            <a:picLocks noChangeAspect="1" noChangeArrowheads="1"/>
          </p:cNvPicPr>
          <p:nvPr/>
        </p:nvPicPr>
        <p:blipFill>
          <a:blip r:embed="rId3" cstate="print"/>
          <a:srcRect/>
          <a:stretch>
            <a:fillRect/>
          </a:stretch>
        </p:blipFill>
        <p:spPr bwMode="auto">
          <a:xfrm>
            <a:off x="304800" y="3395663"/>
            <a:ext cx="8610600" cy="2319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42286"/>
            <a:ext cx="8763000" cy="4801314"/>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400" u="sng" dirty="0" smtClean="0">
                <a:solidFill>
                  <a:schemeClr val="bg1"/>
                </a:solidFill>
                <a:latin typeface="Arial" pitchFamily="34" charset="0"/>
                <a:cs typeface="Arial" pitchFamily="34" charset="0"/>
              </a:rPr>
              <a:t>Trials in Selecting a </a:t>
            </a:r>
            <a:r>
              <a:rPr lang="en-US" sz="2400" u="sng" dirty="0" err="1" smtClean="0">
                <a:solidFill>
                  <a:schemeClr val="bg1"/>
                </a:solidFill>
                <a:latin typeface="Arial" pitchFamily="34" charset="0"/>
                <a:cs typeface="Arial" pitchFamily="34" charset="0"/>
              </a:rPr>
              <a:t>SMaaS</a:t>
            </a:r>
            <a:r>
              <a:rPr lang="en-US" sz="2400" u="sng" dirty="0" smtClean="0">
                <a:solidFill>
                  <a:schemeClr val="bg1"/>
                </a:solidFill>
                <a:latin typeface="Arial" pitchFamily="34" charset="0"/>
                <a:cs typeface="Arial" pitchFamily="34" charset="0"/>
              </a:rPr>
              <a:t> Server</a:t>
            </a:r>
            <a:r>
              <a:rPr lang="en-US" sz="2400" dirty="0" smtClean="0">
                <a:solidFill>
                  <a:schemeClr val="bg1"/>
                </a:solidFill>
                <a:latin typeface="Arial" pitchFamily="34" charset="0"/>
                <a:cs typeface="Arial" pitchFamily="34" charset="0"/>
              </a:rPr>
              <a:t> </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If a contacted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server denies the TCP connection request, the client includes the server in the </a:t>
            </a:r>
            <a:r>
              <a:rPr lang="en-US" sz="2400" i="1" dirty="0" smtClean="0">
                <a:solidFill>
                  <a:schemeClr val="bg1"/>
                </a:solidFill>
                <a:latin typeface="Arial" pitchFamily="34" charset="0"/>
                <a:cs typeface="Arial" pitchFamily="34" charset="0"/>
              </a:rPr>
              <a:t>Overloaded/ Congested list of </a:t>
            </a:r>
            <a:r>
              <a:rPr lang="en-US" sz="2400" i="1" dirty="0" err="1" smtClean="0">
                <a:solidFill>
                  <a:schemeClr val="bg1"/>
                </a:solidFill>
                <a:latin typeface="Arial" pitchFamily="34" charset="0"/>
                <a:cs typeface="Arial" pitchFamily="34" charset="0"/>
              </a:rPr>
              <a:t>SMaaS</a:t>
            </a:r>
            <a:r>
              <a:rPr lang="en-US" sz="2400" i="1" dirty="0" smtClean="0">
                <a:solidFill>
                  <a:schemeClr val="bg1"/>
                </a:solidFill>
                <a:latin typeface="Arial" pitchFamily="34" charset="0"/>
                <a:cs typeface="Arial" pitchFamily="34" charset="0"/>
              </a:rPr>
              <a:t> Servers </a:t>
            </a:r>
            <a:r>
              <a:rPr lang="en-US" sz="2400" dirty="0" smtClean="0">
                <a:solidFill>
                  <a:schemeClr val="bg1"/>
                </a:solidFill>
                <a:latin typeface="Arial" pitchFamily="34" charset="0"/>
                <a:cs typeface="Arial" pitchFamily="34" charset="0"/>
              </a:rPr>
              <a:t>and tries to establish a TCP session with the server that responded with the next lowest RTT.</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If all the three first-choice servers say ‘No’, the client chooses the next three servers in the list and pings them.</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This procedure is repeated until the client manages to find a server; otherwise, an error message is sent to the user indicating the requested service cannot be accessed.</a:t>
            </a:r>
            <a:endParaRPr lang="en-US" sz="24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6</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11</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39998"/>
            <a:ext cx="8763000" cy="523220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IPSec Security Association (SA) between the </a:t>
            </a: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Client and the Chosen </a:t>
            </a: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Server</a:t>
            </a:r>
            <a:r>
              <a:rPr lang="en-US" sz="2000" dirty="0" smtClean="0">
                <a:solidFill>
                  <a:schemeClr val="bg1"/>
                </a:solidFill>
                <a:latin typeface="Arial" pitchFamily="34" charset="0"/>
                <a:cs typeface="Arial" pitchFamily="34" charset="0"/>
              </a:rPr>
              <a:t>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Once a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has accepted for the TCP session, the client and server establish a bi-directional IPSec SA.</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Exchange each others’ public-key certificates and identify the encryption/keyed-hashing algorithms as well as the keys to use for the session.</a:t>
            </a: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An IPSec SA is established after a server agrees to take over the session rather than before sending the session initiation request.</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server validates the client based on the contents of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 and the SIC component of the request</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server can further validate the authenticity of the client using the public-key and the IP address in the public-key certificate. – So there is no scope for any denial-of-service attack.</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7</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58419"/>
            <a:ext cx="8763000" cy="461664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Session and Acknowledgment</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After establishing an IPSec SA with the chosen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the client accesses/ obtains the requested service (e.g., download the contents of the file requested by the user)</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standard TCP protocol is run on the top of IPSec/IP.</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After receiving a data packet corresponding to the requested service, the client acknowledges for the same (for e.g., in the case of a file download session, the client acknowledges for all the packets that have been received in-order and not acknowledged yet).</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measures the RTT for the ACK packets received from the client.</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If the RTTs start increasing significantly for every ACK received, then the server decides to handoff the session to another peer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8</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90600"/>
            <a:ext cx="8763000" cy="2462213"/>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Session Handoff</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sends a </a:t>
            </a:r>
            <a:r>
              <a:rPr lang="en-US" sz="2000" i="1" dirty="0" smtClean="0">
                <a:solidFill>
                  <a:schemeClr val="bg1"/>
                </a:solidFill>
                <a:latin typeface="Arial" pitchFamily="34" charset="0"/>
                <a:cs typeface="Arial" pitchFamily="34" charset="0"/>
              </a:rPr>
              <a:t>Session Handoff </a:t>
            </a:r>
            <a:r>
              <a:rPr lang="en-US" sz="2000" dirty="0" smtClean="0">
                <a:solidFill>
                  <a:schemeClr val="bg1"/>
                </a:solidFill>
                <a:latin typeface="Arial" pitchFamily="34" charset="0"/>
                <a:cs typeface="Arial" pitchFamily="34" charset="0"/>
              </a:rPr>
              <a:t>message containing the sequence number of the latest ACK received by the server and the current state information of the session as well as updates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 with these info.</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In the case of file download, the state information would be the sequence number of the last byte acknowledged and this byte number</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9</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5122" name="Picture 2"/>
          <p:cNvPicPr>
            <a:picLocks noChangeAspect="1" noChangeArrowheads="1"/>
          </p:cNvPicPr>
          <p:nvPr/>
        </p:nvPicPr>
        <p:blipFill>
          <a:blip r:embed="rId3" cstate="print"/>
          <a:srcRect/>
          <a:stretch>
            <a:fillRect/>
          </a:stretch>
        </p:blipFill>
        <p:spPr bwMode="auto">
          <a:xfrm>
            <a:off x="304800" y="3505200"/>
            <a:ext cx="8382000" cy="24860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887611"/>
            <a:ext cx="8763000" cy="276998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Successful </a:t>
            </a: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Session Transfer</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client verifies whether the sequence # mentioned in the Session Handoff message matches with the latest sequence # sent by it to the server (to make sure there is no </a:t>
            </a:r>
            <a:r>
              <a:rPr lang="en-US" sz="2000" dirty="0" err="1" smtClean="0">
                <a:solidFill>
                  <a:schemeClr val="bg1"/>
                </a:solidFill>
                <a:latin typeface="Arial" pitchFamily="34" charset="0"/>
                <a:cs typeface="Arial" pitchFamily="34" charset="0"/>
              </a:rPr>
              <a:t>DoS</a:t>
            </a:r>
            <a:r>
              <a:rPr lang="en-US" sz="2000" dirty="0" smtClean="0">
                <a:solidFill>
                  <a:schemeClr val="bg1"/>
                </a:solidFill>
                <a:latin typeface="Arial" pitchFamily="34" charset="0"/>
                <a:cs typeface="Arial" pitchFamily="34" charset="0"/>
              </a:rPr>
              <a:t> attack)</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Upon verification, the client adds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to the Overloaded/ Congested list</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client randomly permutes the list of available of servers in the cloud and contacts each of them with a </a:t>
            </a:r>
            <a:r>
              <a:rPr lang="en-US" sz="2000" i="1" u="sng" dirty="0" smtClean="0">
                <a:solidFill>
                  <a:schemeClr val="bg1"/>
                </a:solidFill>
                <a:latin typeface="Arial" pitchFamily="34" charset="0"/>
                <a:cs typeface="Arial" pitchFamily="34" charset="0"/>
              </a:rPr>
              <a:t>Session Transfer Request message</a:t>
            </a:r>
            <a:r>
              <a:rPr lang="en-US" sz="2000" dirty="0" smtClean="0">
                <a:solidFill>
                  <a:schemeClr val="bg1"/>
                </a:solidFill>
                <a:latin typeface="Arial" pitchFamily="34" charset="0"/>
                <a:cs typeface="Arial" pitchFamily="34" charset="0"/>
              </a:rPr>
              <a:t> that includes:</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10</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6146" name="Picture 2"/>
          <p:cNvPicPr>
            <a:picLocks noChangeAspect="1" noChangeArrowheads="1"/>
          </p:cNvPicPr>
          <p:nvPr/>
        </p:nvPicPr>
        <p:blipFill>
          <a:blip r:embed="rId3" cstate="print"/>
          <a:srcRect/>
          <a:stretch>
            <a:fillRect/>
          </a:stretch>
        </p:blipFill>
        <p:spPr bwMode="auto">
          <a:xfrm>
            <a:off x="228600" y="3733800"/>
            <a:ext cx="8610600" cy="233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66800"/>
            <a:ext cx="87630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When a new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receives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 and the SIC component as part of the Session Transfer Request message: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It decrypts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 using the secret key for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Cluster and compares the contents with those in the SIC.</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If everything matches and it is ready to allocated the required buffer space/resources for this session, the new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agrees to continue with the session and sends a TCP SYN/ACK message; otherwise, it sends a Connection Request Reject message.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If the new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accepts the session transfer request,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Client establishes an IPSec SA with the new server before continuing the session.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After a while, if the new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decides to handoff the session, Steps 9 and 10 are again followed.</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10 (continued…)</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16</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206817"/>
            <a:ext cx="8763000" cy="4431983"/>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400" u="sng" dirty="0" smtClean="0">
                <a:solidFill>
                  <a:schemeClr val="bg1"/>
                </a:solidFill>
                <a:latin typeface="Arial" pitchFamily="34" charset="0"/>
                <a:cs typeface="Arial" pitchFamily="34" charset="0"/>
              </a:rPr>
              <a:t>Unsuccessful </a:t>
            </a:r>
            <a:r>
              <a:rPr lang="en-US" sz="2400" u="sng" dirty="0" err="1" smtClean="0">
                <a:solidFill>
                  <a:schemeClr val="bg1"/>
                </a:solidFill>
                <a:latin typeface="Arial" pitchFamily="34" charset="0"/>
                <a:cs typeface="Arial" pitchFamily="34" charset="0"/>
              </a:rPr>
              <a:t>SMaaS</a:t>
            </a:r>
            <a:r>
              <a:rPr lang="en-US" sz="2400" u="sng" dirty="0" smtClean="0">
                <a:solidFill>
                  <a:schemeClr val="bg1"/>
                </a:solidFill>
                <a:latin typeface="Arial" pitchFamily="34" charset="0"/>
                <a:cs typeface="Arial" pitchFamily="34" charset="0"/>
              </a:rPr>
              <a:t> Session Transfer:</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If the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Client receives a </a:t>
            </a:r>
            <a:r>
              <a:rPr lang="en-US" sz="2400" i="1" dirty="0" smtClean="0">
                <a:solidFill>
                  <a:schemeClr val="bg1"/>
                </a:solidFill>
                <a:latin typeface="Arial" pitchFamily="34" charset="0"/>
                <a:cs typeface="Arial" pitchFamily="34" charset="0"/>
              </a:rPr>
              <a:t>Connection Request Reject </a:t>
            </a:r>
            <a:r>
              <a:rPr lang="en-US" sz="2400" dirty="0" smtClean="0">
                <a:solidFill>
                  <a:schemeClr val="bg1"/>
                </a:solidFill>
                <a:latin typeface="Arial" pitchFamily="34" charset="0"/>
                <a:cs typeface="Arial" pitchFamily="34" charset="0"/>
              </a:rPr>
              <a:t>message from the last chosen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Server, the client adds the server to the Overloaded/ Congested list. </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The client then contacts the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Server that responded with the next lowest RTT.</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The procedure is repeated until a new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Server to transfer the session is found.</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If unsuccessful over the entire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Server List, the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Client quits and reports an error message to the user.</a:t>
            </a:r>
            <a:endParaRPr lang="en-US" sz="2400" dirty="0">
              <a:solidFill>
                <a:schemeClr val="bg1"/>
              </a:solidFill>
              <a:latin typeface="Arial" pitchFamily="34" charset="0"/>
              <a:cs typeface="Arial" pitchFamily="34" charset="0"/>
            </a:endParaRPr>
          </a:p>
        </p:txBody>
      </p:sp>
      <p:sp>
        <p:nvSpPr>
          <p:cNvPr id="3" name="object 3"/>
          <p:cNvSpPr txBox="1"/>
          <p:nvPr/>
        </p:nvSpPr>
        <p:spPr>
          <a:xfrm>
            <a:off x="152400" y="381000"/>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11</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17</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95375"/>
            <a:ext cx="87630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1:</a:t>
            </a:r>
            <a:r>
              <a:rPr lang="en-US" sz="2000" dirty="0" smtClean="0">
                <a:solidFill>
                  <a:schemeClr val="bg1"/>
                </a:solidFill>
                <a:latin typeface="Arial" pitchFamily="34" charset="0"/>
                <a:cs typeface="Arial" pitchFamily="34" charset="0"/>
              </a:rPr>
              <a:t> Exchange of Public-Key Certificates between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Client and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Gateway Server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2:</a:t>
            </a:r>
            <a:r>
              <a:rPr lang="en-US" sz="2000" dirty="0" smtClean="0">
                <a:solidFill>
                  <a:schemeClr val="bg1"/>
                </a:solidFill>
                <a:latin typeface="Arial" pitchFamily="34" charset="0"/>
                <a:cs typeface="Arial" pitchFamily="34" charset="0"/>
              </a:rPr>
              <a:t> Client sends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Request Message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3:</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Gateway Server sends the Response and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Ticket</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4:</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Client selects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5:</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Client sends a Session Initiation Request Message to the chosen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6:</a:t>
            </a:r>
            <a:r>
              <a:rPr lang="en-US" sz="2000" dirty="0" smtClean="0">
                <a:solidFill>
                  <a:schemeClr val="bg1"/>
                </a:solidFill>
                <a:latin typeface="Arial" pitchFamily="34" charset="0"/>
                <a:cs typeface="Arial" pitchFamily="34" charset="0"/>
              </a:rPr>
              <a:t> Trials in selecting a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that accepts the Session Initiation Request Message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7:</a:t>
            </a:r>
            <a:r>
              <a:rPr lang="en-US" sz="2000" dirty="0" smtClean="0">
                <a:solidFill>
                  <a:schemeClr val="bg1"/>
                </a:solidFill>
                <a:latin typeface="Arial" pitchFamily="34" charset="0"/>
                <a:cs typeface="Arial" pitchFamily="34" charset="0"/>
              </a:rPr>
              <a:t> IPSec Security Association (SA) between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Client and the Chosen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8:</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Session and Acknowledgment</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9:</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Session Handoff</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10:</a:t>
            </a:r>
            <a:r>
              <a:rPr lang="en-US" sz="2000" dirty="0" smtClean="0">
                <a:solidFill>
                  <a:schemeClr val="bg1"/>
                </a:solidFill>
                <a:latin typeface="Arial" pitchFamily="34" charset="0"/>
                <a:cs typeface="Arial" pitchFamily="34" charset="0"/>
              </a:rPr>
              <a:t> Successful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Session Transfer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Step 11:</a:t>
            </a:r>
            <a:r>
              <a:rPr lang="en-US" sz="2000" dirty="0" smtClean="0">
                <a:solidFill>
                  <a:schemeClr val="bg1"/>
                </a:solidFill>
                <a:latin typeface="Arial" pitchFamily="34" charset="0"/>
                <a:cs typeface="Arial" pitchFamily="34" charset="0"/>
              </a:rPr>
              <a:t> Unsuccessful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Session Transfer</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Framework: Steps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18</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640681"/>
            <a:ext cx="8763000" cy="4431983"/>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The framework is designed to continue a TCP session with a new server from where it was left off with a previous server.</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The framework is designed to handle client mobility and network congestion</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The session transfer is done in a secure fashion with the use of a </a:t>
            </a: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Ticket and an IPSec Security Association.</a:t>
            </a:r>
          </a:p>
          <a:p>
            <a:pPr marL="927101" marR="855980" lvl="1"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No chances for spoofing-based denial of service attack to </a:t>
            </a:r>
            <a:r>
              <a:rPr lang="en-US" sz="2400" dirty="0" err="1" smtClean="0">
                <a:solidFill>
                  <a:schemeClr val="bg1"/>
                </a:solidFill>
                <a:latin typeface="Arial" pitchFamily="34" charset="0"/>
                <a:cs typeface="Arial" pitchFamily="34" charset="0"/>
              </a:rPr>
              <a:t>disrup</a:t>
            </a:r>
            <a:r>
              <a:rPr lang="en-US" sz="2400" dirty="0" smtClean="0">
                <a:solidFill>
                  <a:schemeClr val="bg1"/>
                </a:solidFill>
                <a:latin typeface="Arial" pitchFamily="34" charset="0"/>
                <a:cs typeface="Arial" pitchFamily="34" charset="0"/>
              </a:rPr>
              <a:t> the services.</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Suited for thin clients as a client needs to maintain only one active TCP session at any time</a:t>
            </a:r>
            <a:endParaRPr lang="en-US" sz="2400"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Characteristics of the </a:t>
            </a: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Framework</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19</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2" y="1793081"/>
            <a:ext cx="8407807" cy="369331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Cloud computing – utility-based computing  through the Internet</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Cloud services: Software-as-a-Service (</a:t>
            </a:r>
            <a:r>
              <a:rPr lang="en-US" sz="2400" dirty="0" err="1" smtClean="0">
                <a:solidFill>
                  <a:schemeClr val="bg1"/>
                </a:solidFill>
                <a:latin typeface="Arial" pitchFamily="34" charset="0"/>
                <a:cs typeface="Arial" pitchFamily="34" charset="0"/>
              </a:rPr>
              <a:t>SaaS</a:t>
            </a:r>
            <a:r>
              <a:rPr lang="en-US" sz="2400" dirty="0" smtClean="0">
                <a:solidFill>
                  <a:schemeClr val="bg1"/>
                </a:solidFill>
                <a:latin typeface="Arial" pitchFamily="34" charset="0"/>
                <a:cs typeface="Arial" pitchFamily="34" charset="0"/>
              </a:rPr>
              <a:t>), Platform-as-a-Service (</a:t>
            </a:r>
            <a:r>
              <a:rPr lang="en-US" sz="2400" dirty="0" err="1" smtClean="0">
                <a:solidFill>
                  <a:schemeClr val="bg1"/>
                </a:solidFill>
                <a:latin typeface="Arial" pitchFamily="34" charset="0"/>
                <a:cs typeface="Arial" pitchFamily="34" charset="0"/>
              </a:rPr>
              <a:t>PaaS</a:t>
            </a:r>
            <a:r>
              <a:rPr lang="en-US" sz="2400" dirty="0" smtClean="0">
                <a:solidFill>
                  <a:schemeClr val="bg1"/>
                </a:solidFill>
                <a:latin typeface="Arial" pitchFamily="34" charset="0"/>
                <a:cs typeface="Arial" pitchFamily="34" charset="0"/>
              </a:rPr>
              <a:t>) and Infrastructure-as-a-Service (</a:t>
            </a:r>
            <a:r>
              <a:rPr lang="en-US" sz="2400" dirty="0" err="1" smtClean="0">
                <a:solidFill>
                  <a:schemeClr val="bg1"/>
                </a:solidFill>
                <a:latin typeface="Arial" pitchFamily="34" charset="0"/>
                <a:cs typeface="Arial" pitchFamily="34" charset="0"/>
              </a:rPr>
              <a:t>IaaS</a:t>
            </a:r>
            <a:r>
              <a:rPr lang="en-US" sz="2400" dirty="0" smtClean="0">
                <a:solidFill>
                  <a:schemeClr val="bg1"/>
                </a:solidFill>
                <a:latin typeface="Arial" pitchFamily="34" charset="0"/>
                <a:cs typeface="Arial" pitchFamily="34" charset="0"/>
              </a:rPr>
              <a:t>)</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Services could be offered by one or more servers in the cloud either collaboratively or individually.</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Users on the move access the cloud services through their mobile devices</a:t>
            </a:r>
          </a:p>
          <a:p>
            <a:pPr marL="469901" marR="855980" indent="-457200">
              <a:buClr>
                <a:srgbClr val="DF773B"/>
              </a:buClr>
              <a:buFont typeface="Wingdings" charset="2"/>
              <a:buChar char="q"/>
              <a:tabLst>
                <a:tab pos="528320" algn="l"/>
              </a:tabLst>
            </a:pPr>
            <a:endParaRPr sz="2400" dirty="0">
              <a:solidFill>
                <a:schemeClr val="bg1"/>
              </a:solidFill>
              <a:latin typeface="Arial" pitchFamily="34" charset="0"/>
              <a:cs typeface="Arial" pitchFamily="34" charset="0"/>
            </a:endParaRPr>
          </a:p>
        </p:txBody>
      </p:sp>
      <p:sp>
        <p:nvSpPr>
          <p:cNvPr id="3" name="object 3"/>
          <p:cNvSpPr txBox="1"/>
          <p:nvPr/>
        </p:nvSpPr>
        <p:spPr>
          <a:xfrm>
            <a:off x="431393" y="304800"/>
            <a:ext cx="7874407"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Introduction to Cloud Computing</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640681"/>
            <a:ext cx="8763000" cy="4431983"/>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During session transfer, there is no need for the client to contact the gateway server.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session transfer is facilitated through the list of servers sent initially by the gateway server in a secure fashion and the </a:t>
            </a: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Ticket</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a:t>
            </a: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server that responded the earliest is chosen (need not be the closest one) – likely to be on a least congested path.</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Both the client and server play an active role in the session transfer.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server keeps track of the RTTs of the ACKs received from the client</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client chooses the next server to transfer the session.</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Portable to the IPv6 standard as the use of IPSec Security Association is a core component of the </a:t>
            </a: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framework</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a:t>
            </a: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framework can provide reliable secure services in environments wherein peer-to-peer services and parallel/mirror services are unavailable or not secure.</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Characteristics of the </a:t>
            </a: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Framework</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20</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10020"/>
            <a:ext cx="8763000" cy="4985980"/>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File Transfer Protocol (FTP) does not permit transfer of an ongoing session to a new server during the middle of the session.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If at all, the client or the server experience frequent timeouts and/or packet loss due to network congestion, the TCP session running as part of FTP has to be discontinued and a new TCP session has to be established.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Nevertheless, we cannot be sure whether the new TCP session would be of any remedy to the network congestion problem as packets are more likely to be again routed through the same set of congested routers (and networks) as long as the server and client remain the same. </a:t>
            </a:r>
          </a:p>
          <a:p>
            <a:pPr marL="927101" marR="855980" lvl="1" indent="-457200">
              <a:buClr>
                <a:srgbClr val="DF773B"/>
              </a:buClr>
              <a:buFont typeface="Wingdings" charset="2"/>
              <a:buChar char="q"/>
              <a:tabLst>
                <a:tab pos="528320" algn="l"/>
              </a:tabLst>
            </a:pPr>
            <a:endParaRPr lang="en-US"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(when used for File Download) handles the network congestion problem by initiating the transfer of a session to another server in the cloud. This transfer is done in a secure fashion, through the encrypted </a:t>
            </a:r>
            <a:r>
              <a:rPr lang="en-US" dirty="0" err="1" smtClean="0">
                <a:solidFill>
                  <a:schemeClr val="bg1"/>
                </a:solidFill>
                <a:latin typeface="Arial" pitchFamily="34" charset="0"/>
                <a:cs typeface="Arial" pitchFamily="34" charset="0"/>
              </a:rPr>
              <a:t>SMaaS</a:t>
            </a:r>
            <a:r>
              <a:rPr lang="en-US" dirty="0" smtClean="0">
                <a:solidFill>
                  <a:schemeClr val="bg1"/>
                </a:solidFill>
                <a:latin typeface="Arial" pitchFamily="34" charset="0"/>
                <a:cs typeface="Arial" pitchFamily="34" charset="0"/>
              </a:rPr>
              <a:t> Ticket and the use of an IPSec SA, in order to avoid the scenarios wherein an attacker initiates the transfer without the consent or knowledge of the actual server or the client. </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vs. Standard FTP</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21</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728549"/>
            <a:ext cx="8763000" cy="4062651"/>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400" dirty="0" err="1" smtClean="0">
                <a:solidFill>
                  <a:schemeClr val="bg1"/>
                </a:solidFill>
                <a:latin typeface="Arial" pitchFamily="34" charset="0"/>
                <a:cs typeface="Arial" pitchFamily="34" charset="0"/>
              </a:rPr>
              <a:t>SMaaS</a:t>
            </a:r>
            <a:r>
              <a:rPr lang="en-US" sz="2400" dirty="0" smtClean="0">
                <a:solidFill>
                  <a:schemeClr val="bg1"/>
                </a:solidFill>
                <a:latin typeface="Arial" pitchFamily="34" charset="0"/>
                <a:cs typeface="Arial" pitchFamily="34" charset="0"/>
              </a:rPr>
              <a:t> is perfectly suitable for thin clients, as at any time – there is a TCP connection/session between the client and only one server in the cloud. </a:t>
            </a:r>
          </a:p>
          <a:p>
            <a:pPr marL="469901" marR="855980" indent="-457200">
              <a:buClr>
                <a:srgbClr val="DF773B"/>
              </a:buClr>
              <a:buFont typeface="Wingdings" charset="2"/>
              <a:buChar char="q"/>
              <a:tabLst>
                <a:tab pos="528320" algn="l"/>
              </a:tabLst>
            </a:pPr>
            <a:r>
              <a:rPr lang="en-US" sz="2400" dirty="0" smtClean="0">
                <a:solidFill>
                  <a:schemeClr val="bg1"/>
                </a:solidFill>
                <a:latin typeface="Arial" pitchFamily="34" charset="0"/>
                <a:cs typeface="Arial" pitchFamily="34" charset="0"/>
              </a:rPr>
              <a:t>On the other hand, the parallel/mirror server based schemes (e.g., Parallelized FTP, Dynamic Parallel Access scheme) proposed for file transfer in the Internet require the client to establish and maintain multiple TCP connections at a time, one with each of the mirror servers, as well as be sometimes constrained to download a pre-assigned portion of the file from a particular mirror server. </a:t>
            </a:r>
            <a:endParaRPr lang="en-US" sz="2400"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vs. Parallel/Mirror Server Schemes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524000"/>
            <a:ext cx="8763000" cy="4708981"/>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With </a:t>
            </a:r>
            <a:r>
              <a:rPr lang="en-US" dirty="0" err="1" smtClean="0">
                <a:solidFill>
                  <a:schemeClr val="bg1"/>
                </a:solidFill>
                <a:latin typeface="Arial" pitchFamily="34" charset="0"/>
                <a:cs typeface="Arial" pitchFamily="34" charset="0"/>
              </a:rPr>
              <a:t>BitTorrent</a:t>
            </a:r>
            <a:r>
              <a:rPr lang="en-US" dirty="0" smtClean="0">
                <a:solidFill>
                  <a:schemeClr val="bg1"/>
                </a:solidFill>
                <a:latin typeface="Arial" pitchFamily="34" charset="0"/>
                <a:cs typeface="Arial" pitchFamily="34" charset="0"/>
              </a:rPr>
              <a:t>, the contents of a file are broken down to pieces and spread across the peer computer nodes (</a:t>
            </a:r>
            <a:r>
              <a:rPr lang="en-US" dirty="0" err="1" smtClean="0">
                <a:solidFill>
                  <a:schemeClr val="bg1"/>
                </a:solidFill>
                <a:latin typeface="Arial" pitchFamily="34" charset="0"/>
                <a:cs typeface="Arial" pitchFamily="34" charset="0"/>
              </a:rPr>
              <a:t>BitTorrent</a:t>
            </a:r>
            <a:r>
              <a:rPr lang="en-US" dirty="0" smtClean="0">
                <a:solidFill>
                  <a:schemeClr val="bg1"/>
                </a:solidFill>
                <a:latin typeface="Arial" pitchFamily="34" charset="0"/>
                <a:cs typeface="Arial" pitchFamily="34" charset="0"/>
              </a:rPr>
              <a:t> clients); Metadata about the distribution of the multiple pieces is stored in a torrent file that also contains information about a tracker, the computer that coordinates the distribution of the particular file. </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Any client interested in downloading a particular file should first download the torrent file and connect to the specified tracker, which guides the client to connect to the multiple peers to download different file pieces.</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As it takes time to form the multiple peer-to-peer connections for complete downloading, </a:t>
            </a:r>
            <a:r>
              <a:rPr lang="en-US" dirty="0" err="1" smtClean="0">
                <a:solidFill>
                  <a:schemeClr val="bg1"/>
                </a:solidFill>
                <a:latin typeface="Arial" pitchFamily="34" charset="0"/>
                <a:cs typeface="Arial" pitchFamily="34" charset="0"/>
              </a:rPr>
              <a:t>BitTorrent</a:t>
            </a:r>
            <a:r>
              <a:rPr lang="en-US" dirty="0" smtClean="0">
                <a:solidFill>
                  <a:schemeClr val="bg1"/>
                </a:solidFill>
                <a:latin typeface="Arial" pitchFamily="34" charset="0"/>
                <a:cs typeface="Arial" pitchFamily="34" charset="0"/>
              </a:rPr>
              <a:t> is considered to be relatively non-supportive of progressive downloads, real-time or streaming applications and preferred mainly non-contiguous downloads (Yang et al., 2016). </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Also, if the content that is being distributed does not get popular among the users in the Internet, there will not be sufficient peers hosting the file or downloading a file after a certain time. Hence, </a:t>
            </a:r>
            <a:r>
              <a:rPr lang="en-US" dirty="0" err="1" smtClean="0">
                <a:solidFill>
                  <a:schemeClr val="bg1"/>
                </a:solidFill>
                <a:latin typeface="Arial" pitchFamily="34" charset="0"/>
                <a:cs typeface="Arial" pitchFamily="34" charset="0"/>
              </a:rPr>
              <a:t>BitTorrent</a:t>
            </a:r>
            <a:r>
              <a:rPr lang="en-US" dirty="0" smtClean="0">
                <a:solidFill>
                  <a:schemeClr val="bg1"/>
                </a:solidFill>
                <a:latin typeface="Arial" pitchFamily="34" charset="0"/>
                <a:cs typeface="Arial" pitchFamily="34" charset="0"/>
              </a:rPr>
              <a:t> is also considered to be not supportive for distributing unpopular contents (</a:t>
            </a:r>
            <a:r>
              <a:rPr lang="en-US" dirty="0" err="1" smtClean="0">
                <a:solidFill>
                  <a:schemeClr val="bg1"/>
                </a:solidFill>
                <a:latin typeface="Arial" pitchFamily="34" charset="0"/>
                <a:cs typeface="Arial" pitchFamily="34" charset="0"/>
              </a:rPr>
              <a:t>Menasche</a:t>
            </a:r>
            <a:r>
              <a:rPr lang="en-US" dirty="0" smtClean="0">
                <a:solidFill>
                  <a:schemeClr val="bg1"/>
                </a:solidFill>
                <a:latin typeface="Arial" pitchFamily="34" charset="0"/>
                <a:cs typeface="Arial" pitchFamily="34" charset="0"/>
              </a:rPr>
              <a:t> et al., 2013). </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vs. Peer-to-Peer File Sharing Schemes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77528"/>
            <a:ext cx="8763000" cy="430887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With Kerberos, if a disgusted client wants to get serviced from another server, it has to start all over again going through the Kerberos authentication mechanism, obtain a new ticket to start a session, and cannot continue the session from where it was stopped at the current server. </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Kerberos ticket will not include any information about the list of authenticated servers the client can contact to start a session. With Kerberos, if the client likes to get serviced from a server (other than the one that is currently serving it), the client has to again contact the gateway and obtain a server specific ticket.</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Kerberos gateway will then sooner become a bottleneck and a single point of failure. </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With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framework, the client contacts the gateway only at the beginning. </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vs. Kerberos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77528"/>
            <a:ext cx="8763000" cy="461664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With </a:t>
            </a:r>
            <a:r>
              <a:rPr lang="en-US" sz="2000" dirty="0" err="1" smtClean="0">
                <a:solidFill>
                  <a:schemeClr val="bg1"/>
                </a:solidFill>
                <a:latin typeface="Arial" pitchFamily="34" charset="0"/>
                <a:cs typeface="Arial" pitchFamily="34" charset="0"/>
              </a:rPr>
              <a:t>anycasting</a:t>
            </a:r>
            <a:r>
              <a:rPr lang="en-US" sz="2000" dirty="0" smtClean="0">
                <a:solidFill>
                  <a:schemeClr val="bg1"/>
                </a:solidFill>
                <a:latin typeface="Arial" pitchFamily="34" charset="0"/>
                <a:cs typeface="Arial" pitchFamily="34" charset="0"/>
              </a:rPr>
              <a:t>, a client always chooses the nearby server to provide service, irrespective of the level of congestion in the Internet.</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In the proposed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framework, unlike </a:t>
            </a:r>
            <a:r>
              <a:rPr lang="en-US" sz="2000" dirty="0" err="1" smtClean="0">
                <a:solidFill>
                  <a:schemeClr val="bg1"/>
                </a:solidFill>
                <a:latin typeface="Arial" pitchFamily="34" charset="0"/>
                <a:cs typeface="Arial" pitchFamily="34" charset="0"/>
              </a:rPr>
              <a:t>anycasting</a:t>
            </a:r>
            <a:r>
              <a:rPr lang="en-US" sz="2000" dirty="0" smtClean="0">
                <a:solidFill>
                  <a:schemeClr val="bg1"/>
                </a:solidFill>
                <a:latin typeface="Arial" pitchFamily="34" charset="0"/>
                <a:cs typeface="Arial" pitchFamily="34" charset="0"/>
              </a:rPr>
              <a:t>, the client does not necessarily choose the nearest server to start or transfer a session.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client waits for the servers (to which it had sent a ping request) to respond, and the server whose reply is received at the earliest is chosen with the presumption that the path to the server, whose response reaches the client at the earliest, is the least congested.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So, if the path between a client and server is congested, and even though the client and server machines may be located physically closer to each other, the client may indeed choose a different server – the one that responds at the earliest. </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vs. </a:t>
            </a:r>
            <a:r>
              <a:rPr lang="en-US" sz="4000" b="1" spc="-20" dirty="0" err="1" smtClean="0">
                <a:solidFill>
                  <a:srgbClr val="FF0000"/>
                </a:solidFill>
                <a:latin typeface="Arial"/>
                <a:cs typeface="Arial"/>
              </a:rPr>
              <a:t>Anycasting</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2" y="1143000"/>
            <a:ext cx="8407807"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Bottlenecks:</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Mobility of the end-user clients</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Bandwidth constraint of the intermediate networks connecting the client to the servers in the cloud</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Motivation:</a:t>
            </a:r>
            <a:r>
              <a:rPr lang="en-US" sz="2000" dirty="0" smtClean="0">
                <a:solidFill>
                  <a:schemeClr val="bg1"/>
                </a:solidFill>
                <a:latin typeface="Arial" pitchFamily="34" charset="0"/>
                <a:cs typeface="Arial" pitchFamily="34" charset="0"/>
              </a:rPr>
              <a:t> Need a framework for seamless transfer of ongoing client sessions from one server to another server in the cloud to provide the desired quality of service: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When a client moves far away and/or there is congestion, it is better to handoff the session to a server that is relatively closer to the client as well as employ a route that is relatively less congested.\</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session should continue where it was left off with the previous server and not required to start from scratch</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session transfer should happen in a secure fashion without affecting the confidentiality and integrity of the session as well as the availability of the service.</a:t>
            </a:r>
            <a:endParaRPr lang="en-US" sz="2000" dirty="0">
              <a:solidFill>
                <a:schemeClr val="bg1"/>
              </a:solidFill>
              <a:latin typeface="Arial" pitchFamily="34" charset="0"/>
              <a:cs typeface="Arial" pitchFamily="34" charset="0"/>
            </a:endParaRPr>
          </a:p>
        </p:txBody>
      </p:sp>
      <p:sp>
        <p:nvSpPr>
          <p:cNvPr id="3" name="object 3"/>
          <p:cNvSpPr txBox="1"/>
          <p:nvPr/>
        </p:nvSpPr>
        <p:spPr>
          <a:xfrm>
            <a:off x="431393" y="457200"/>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Motivation for Session Mobility</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Overview of the Approach</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1026" name="Picture 2"/>
          <p:cNvPicPr>
            <a:picLocks noChangeAspect="1" noChangeArrowheads="1"/>
          </p:cNvPicPr>
          <p:nvPr/>
        </p:nvPicPr>
        <p:blipFill>
          <a:blip r:embed="rId3" cstate="print"/>
          <a:srcRect/>
          <a:stretch>
            <a:fillRect/>
          </a:stretch>
        </p:blipFill>
        <p:spPr bwMode="auto">
          <a:xfrm>
            <a:off x="152400" y="1104900"/>
            <a:ext cx="6705600" cy="4946210"/>
          </a:xfrm>
          <a:prstGeom prst="rect">
            <a:avLst/>
          </a:prstGeom>
          <a:noFill/>
        </p:spPr>
      </p:pic>
      <p:sp>
        <p:nvSpPr>
          <p:cNvPr id="1027" name="TextBox 15"/>
          <p:cNvSpPr txBox="1">
            <a:spLocks noChangeArrowheads="1"/>
          </p:cNvSpPr>
          <p:nvPr/>
        </p:nvSpPr>
        <p:spPr bwMode="auto">
          <a:xfrm>
            <a:off x="5638800" y="2971800"/>
            <a:ext cx="3276600" cy="31393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cs typeface="Arial" pitchFamily="34" charset="0"/>
              </a:rPr>
              <a:t>Server detects the congestion or moving away of the</a:t>
            </a:r>
            <a:r>
              <a:rPr kumimoji="0" lang="en-US" sz="1800" b="0" i="0" u="none" strike="noStrike" cap="none" normalizeH="0" dirty="0" smtClean="0">
                <a:ln>
                  <a:noFill/>
                </a:ln>
                <a:solidFill>
                  <a:srgbClr val="FF0000"/>
                </a:solidFill>
                <a:effectLst/>
                <a:latin typeface="Times New Roman" pitchFamily="18" charset="0"/>
                <a:cs typeface="Arial" pitchFamily="34" charset="0"/>
              </a:rPr>
              <a:t> </a:t>
            </a:r>
            <a:r>
              <a:rPr kumimoji="0" lang="en-US" sz="1800" b="0" i="0" u="none" strike="noStrike" cap="none" normalizeH="0" baseline="0" dirty="0" smtClean="0">
                <a:ln>
                  <a:noFill/>
                </a:ln>
                <a:solidFill>
                  <a:srgbClr val="FF0000"/>
                </a:solidFill>
                <a:effectLst/>
                <a:latin typeface="Times New Roman" pitchFamily="18" charset="0"/>
                <a:cs typeface="Arial" pitchFamily="34" charset="0"/>
              </a:rPr>
              <a:t>client and sends a session transfer ticket. The client finds a suitable alternate server to continue the session (for e.g., file download session can be continued without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0000"/>
                </a:solidFill>
                <a:effectLst/>
                <a:latin typeface="Times New Roman" pitchFamily="18" charset="0"/>
                <a:cs typeface="Arial" pitchFamily="34" charset="0"/>
              </a:rPr>
              <a:t>starting from scratch). The client authenticates to the  servers using a </a:t>
            </a:r>
            <a:r>
              <a:rPr kumimoji="0" lang="en-US" sz="1800" b="0" i="0" u="none" strike="noStrike" cap="none" normalizeH="0" baseline="0" dirty="0" err="1" smtClean="0">
                <a:ln>
                  <a:noFill/>
                </a:ln>
                <a:solidFill>
                  <a:srgbClr val="FF0000"/>
                </a:solidFill>
                <a:effectLst/>
                <a:latin typeface="Times New Roman" pitchFamily="18" charset="0"/>
                <a:cs typeface="Arial" pitchFamily="34" charset="0"/>
              </a:rPr>
              <a:t>SMaaS</a:t>
            </a:r>
            <a:r>
              <a:rPr kumimoji="0" lang="en-US" sz="1800" b="0" i="0" u="none" strike="noStrike" cap="none" normalizeH="0" baseline="0" dirty="0" smtClean="0">
                <a:ln>
                  <a:noFill/>
                </a:ln>
                <a:solidFill>
                  <a:srgbClr val="FF0000"/>
                </a:solidFill>
                <a:effectLst/>
                <a:latin typeface="Times New Roman" pitchFamily="18" charset="0"/>
                <a:cs typeface="Arial" pitchFamily="34" charset="0"/>
              </a:rPr>
              <a:t> Ticket obtained from a gateway.</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66800"/>
            <a:ext cx="8915400" cy="430887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Four Entities</a:t>
            </a:r>
            <a:r>
              <a:rPr lang="en-US" sz="2000" dirty="0" smtClean="0">
                <a:solidFill>
                  <a:schemeClr val="bg1"/>
                </a:solidFill>
                <a:latin typeface="Arial" pitchFamily="34" charset="0"/>
                <a:cs typeface="Arial" pitchFamily="34" charset="0"/>
              </a:rPr>
              <a:t>:</a:t>
            </a:r>
          </a:p>
          <a:p>
            <a:pPr marL="927101" marR="855980" lvl="1"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Server Cluster:</a:t>
            </a:r>
            <a:r>
              <a:rPr lang="en-US" sz="2000" dirty="0" smtClean="0">
                <a:solidFill>
                  <a:schemeClr val="bg1"/>
                </a:solidFill>
                <a:latin typeface="Arial" pitchFamily="34" charset="0"/>
                <a:cs typeface="Arial" pitchFamily="34" charset="0"/>
              </a:rPr>
              <a:t> A group of service servers, located in different networks across the cloud</a:t>
            </a:r>
          </a:p>
          <a:p>
            <a:pPr marL="927101" marR="855980" lvl="1"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User:</a:t>
            </a:r>
            <a:r>
              <a:rPr lang="en-US" sz="2000" dirty="0" smtClean="0">
                <a:solidFill>
                  <a:schemeClr val="bg1"/>
                </a:solidFill>
                <a:latin typeface="Arial" pitchFamily="34" charset="0"/>
                <a:cs typeface="Arial" pitchFamily="34" charset="0"/>
              </a:rPr>
              <a:t> A user running from a client machine to obtain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service.</a:t>
            </a:r>
          </a:p>
          <a:p>
            <a:pPr marL="927101" marR="855980" lvl="1"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Client</a:t>
            </a:r>
            <a:r>
              <a:rPr lang="en-US" sz="2000" dirty="0" smtClean="0">
                <a:solidFill>
                  <a:schemeClr val="bg1"/>
                </a:solidFill>
                <a:latin typeface="Arial" pitchFamily="34" charset="0"/>
                <a:cs typeface="Arial" pitchFamily="34" charset="0"/>
              </a:rPr>
              <a:t>: A client machine through which a user interacts with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Cluster to obtain the service</a:t>
            </a:r>
          </a:p>
          <a:p>
            <a:pPr marL="927101" marR="855980" lvl="1"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Gateway Server</a:t>
            </a:r>
            <a:r>
              <a:rPr lang="en-US" sz="2000" dirty="0" smtClean="0">
                <a:solidFill>
                  <a:schemeClr val="bg1"/>
                </a:solidFill>
                <a:latin typeface="Arial" pitchFamily="34" charset="0"/>
                <a:cs typeface="Arial" pitchFamily="34" charset="0"/>
              </a:rPr>
              <a:t>: The public face of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framework; the client first contacts the gateway server to learn about the servers providing a particular service.</a:t>
            </a: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Assumption:</a:t>
            </a:r>
            <a:r>
              <a:rPr lang="en-US" sz="2000" dirty="0" smtClean="0">
                <a:solidFill>
                  <a:schemeClr val="bg1"/>
                </a:solidFill>
                <a:latin typeface="Arial" pitchFamily="34" charset="0"/>
                <a:cs typeface="Arial" pitchFamily="34" charset="0"/>
              </a:rPr>
              <a:t> The </a:t>
            </a:r>
            <a:r>
              <a:rPr lang="en-US" sz="2000" dirty="0" err="1" smtClean="0">
                <a:solidFill>
                  <a:schemeClr val="bg1"/>
                </a:solidFill>
                <a:latin typeface="Arial" pitchFamily="34" charset="0"/>
                <a:cs typeface="Arial" pitchFamily="34" charset="0"/>
              </a:rPr>
              <a:t>SMaaS</a:t>
            </a:r>
            <a:r>
              <a:rPr lang="en-US" sz="2000" dirty="0" smtClean="0">
                <a:solidFill>
                  <a:schemeClr val="bg1"/>
                </a:solidFill>
                <a:latin typeface="Arial" pitchFamily="34" charset="0"/>
                <a:cs typeface="Arial" pitchFamily="34" charset="0"/>
              </a:rPr>
              <a:t> server and the gateway server share a common secret key</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Network Model</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277302"/>
            <a:ext cx="8915400" cy="344709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Exchange of Public-Key Certificates between the </a:t>
            </a:r>
            <a:r>
              <a:rPr lang="en-US" sz="2800" dirty="0" err="1" smtClean="0">
                <a:solidFill>
                  <a:schemeClr val="bg1"/>
                </a:solidFill>
                <a:latin typeface="Arial" pitchFamily="34" charset="0"/>
                <a:cs typeface="Arial" pitchFamily="34" charset="0"/>
              </a:rPr>
              <a:t>SMaaS</a:t>
            </a:r>
            <a:r>
              <a:rPr lang="en-US" sz="2800" dirty="0" smtClean="0">
                <a:solidFill>
                  <a:schemeClr val="bg1"/>
                </a:solidFill>
                <a:latin typeface="Arial" pitchFamily="34" charset="0"/>
                <a:cs typeface="Arial" pitchFamily="34" charset="0"/>
              </a:rPr>
              <a:t> Client and the </a:t>
            </a:r>
            <a:r>
              <a:rPr lang="en-US" sz="2800" dirty="0" err="1" smtClean="0">
                <a:solidFill>
                  <a:schemeClr val="bg1"/>
                </a:solidFill>
                <a:latin typeface="Arial" pitchFamily="34" charset="0"/>
                <a:cs typeface="Arial" pitchFamily="34" charset="0"/>
              </a:rPr>
              <a:t>SMaaS</a:t>
            </a:r>
            <a:r>
              <a:rPr lang="en-US" sz="2800" dirty="0" smtClean="0">
                <a:solidFill>
                  <a:schemeClr val="bg1"/>
                </a:solidFill>
                <a:latin typeface="Arial" pitchFamily="34" charset="0"/>
                <a:cs typeface="Arial" pitchFamily="34" charset="0"/>
              </a:rPr>
              <a:t> Gateway Server</a:t>
            </a:r>
          </a:p>
          <a:p>
            <a:pPr marL="469901" marR="855980"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Use the Internet Key Exchange (IKE) protocol</a:t>
            </a:r>
          </a:p>
          <a:p>
            <a:pPr marL="927101" marR="855980" lvl="1"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The two sides then decrypt the public-key certificate (received from the other side) to validate each others’ identity (IP address).</a:t>
            </a:r>
          </a:p>
          <a:p>
            <a:pPr marL="927101" marR="855980" lvl="1"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This would prevent IP spoofing</a:t>
            </a:r>
            <a:endParaRPr lang="en-US" sz="28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1</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6</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66800"/>
            <a:ext cx="89154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Client sends the </a:t>
            </a: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Request Message</a:t>
            </a: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Service ID</a:t>
            </a:r>
            <a:r>
              <a:rPr lang="en-US" sz="2000" dirty="0" smtClean="0">
                <a:solidFill>
                  <a:schemeClr val="bg1"/>
                </a:solidFill>
                <a:latin typeface="Arial" pitchFamily="34" charset="0"/>
                <a:cs typeface="Arial" pitchFamily="34" charset="0"/>
              </a:rPr>
              <a:t> – a unique identification for the service requested. E.g., file transfer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Service Usage Scenario Index</a:t>
            </a:r>
            <a:r>
              <a:rPr lang="en-US" sz="2000" dirty="0" smtClean="0">
                <a:solidFill>
                  <a:schemeClr val="bg1"/>
                </a:solidFill>
                <a:latin typeface="Arial" pitchFamily="34" charset="0"/>
                <a:cs typeface="Arial" pitchFamily="34" charset="0"/>
              </a:rPr>
              <a:t> – identifies a particular usage scenario of the requested service.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E.g., for file transfer – the scenarios could be downloading the .</a:t>
            </a:r>
            <a:r>
              <a:rPr lang="en-US" sz="2000" dirty="0" err="1" smtClean="0">
                <a:solidFill>
                  <a:schemeClr val="bg1"/>
                </a:solidFill>
                <a:latin typeface="Arial" pitchFamily="34" charset="0"/>
                <a:cs typeface="Arial" pitchFamily="34" charset="0"/>
              </a:rPr>
              <a:t>iso</a:t>
            </a:r>
            <a:r>
              <a:rPr lang="en-US" sz="2000" dirty="0" smtClean="0">
                <a:solidFill>
                  <a:schemeClr val="bg1"/>
                </a:solidFill>
                <a:latin typeface="Arial" pitchFamily="34" charset="0"/>
                <a:cs typeface="Arial" pitchFamily="34" charset="0"/>
              </a:rPr>
              <a:t> file for a particular OS, downloading a user-owned file from a particular path, etc.</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Service Parameters:</a:t>
            </a:r>
            <a:r>
              <a:rPr lang="en-US" sz="2000" dirty="0" smtClean="0">
                <a:solidFill>
                  <a:schemeClr val="bg1"/>
                </a:solidFill>
                <a:latin typeface="Arial" pitchFamily="34" charset="0"/>
                <a:cs typeface="Arial" pitchFamily="34" charset="0"/>
              </a:rPr>
              <a:t> Parameters associated with the requested scenario. E.g., OS version #, name and path for the file, etc.</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2</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7</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2050" name="Picture 2"/>
          <p:cNvPicPr>
            <a:picLocks noChangeAspect="1" noChangeArrowheads="1"/>
          </p:cNvPicPr>
          <p:nvPr/>
        </p:nvPicPr>
        <p:blipFill>
          <a:blip r:embed="rId3" cstate="print"/>
          <a:srcRect/>
          <a:stretch>
            <a:fillRect/>
          </a:stretch>
        </p:blipFill>
        <p:spPr bwMode="auto">
          <a:xfrm>
            <a:off x="304800" y="1541462"/>
            <a:ext cx="8382000" cy="1430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95375"/>
            <a:ext cx="89154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Gateway Server Response and the </a:t>
            </a:r>
            <a:r>
              <a:rPr lang="en-US" sz="2000" u="sng" dirty="0" err="1" smtClean="0">
                <a:solidFill>
                  <a:schemeClr val="bg1"/>
                </a:solidFill>
                <a:latin typeface="Arial" pitchFamily="34" charset="0"/>
                <a:cs typeface="Arial" pitchFamily="34" charset="0"/>
              </a:rPr>
              <a:t>SMaaS</a:t>
            </a:r>
            <a:r>
              <a:rPr lang="en-US" sz="2000" u="sng" dirty="0" smtClean="0">
                <a:solidFill>
                  <a:schemeClr val="bg1"/>
                </a:solidFill>
                <a:latin typeface="Arial" pitchFamily="34" charset="0"/>
                <a:cs typeface="Arial" pitchFamily="34" charset="0"/>
              </a:rPr>
              <a:t> Ticket</a:t>
            </a: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key to encrypt the IP address list (sorted in the increasing order of hops from the client network) is obtained from a </a:t>
            </a:r>
            <a:r>
              <a:rPr lang="en-US" sz="2000" u="sng" dirty="0" smtClean="0">
                <a:solidFill>
                  <a:schemeClr val="bg1"/>
                </a:solidFill>
                <a:latin typeface="Arial" pitchFamily="34" charset="0"/>
                <a:cs typeface="Arial" pitchFamily="34" charset="0"/>
              </a:rPr>
              <a:t>key-derivation function</a:t>
            </a:r>
            <a:r>
              <a:rPr lang="en-US" sz="2000" dirty="0" smtClean="0">
                <a:solidFill>
                  <a:schemeClr val="bg1"/>
                </a:solidFill>
                <a:latin typeface="Arial" pitchFamily="34" charset="0"/>
                <a:cs typeface="Arial" pitchFamily="34" charset="0"/>
              </a:rPr>
              <a:t> for which the user password is the seed.</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Example for ‘</a:t>
            </a:r>
            <a:r>
              <a:rPr lang="en-US" sz="2000" u="sng" dirty="0" smtClean="0">
                <a:solidFill>
                  <a:schemeClr val="bg1"/>
                </a:solidFill>
                <a:latin typeface="Arial" pitchFamily="34" charset="0"/>
                <a:cs typeface="Arial" pitchFamily="34" charset="0"/>
              </a:rPr>
              <a:t>Session state information</a:t>
            </a:r>
            <a:r>
              <a:rPr lang="en-US" sz="2000" dirty="0" smtClean="0">
                <a:solidFill>
                  <a:schemeClr val="bg1"/>
                </a:solidFill>
                <a:latin typeface="Arial" pitchFamily="34" charset="0"/>
                <a:cs typeface="Arial" pitchFamily="34" charset="0"/>
              </a:rPr>
              <a:t>’: (file transfer: sequence number and byte number for the latest byte acknowledged in-order so far)</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3</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8</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3074" name="Picture 2"/>
          <p:cNvPicPr>
            <a:picLocks noChangeAspect="1" noChangeArrowheads="1"/>
          </p:cNvPicPr>
          <p:nvPr/>
        </p:nvPicPr>
        <p:blipFill>
          <a:blip r:embed="rId3" cstate="print"/>
          <a:srcRect/>
          <a:stretch>
            <a:fillRect/>
          </a:stretch>
        </p:blipFill>
        <p:spPr bwMode="auto">
          <a:xfrm>
            <a:off x="457200" y="1752600"/>
            <a:ext cx="82296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1329928"/>
            <a:ext cx="8305800" cy="473975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800" u="sng" dirty="0" smtClean="0">
                <a:solidFill>
                  <a:schemeClr val="bg1"/>
                </a:solidFill>
                <a:latin typeface="Arial" pitchFamily="34" charset="0"/>
                <a:cs typeface="Arial" pitchFamily="34" charset="0"/>
              </a:rPr>
              <a:t>Selection of the </a:t>
            </a:r>
            <a:r>
              <a:rPr lang="en-US" sz="2800" u="sng" dirty="0" err="1" smtClean="0">
                <a:solidFill>
                  <a:schemeClr val="bg1"/>
                </a:solidFill>
                <a:latin typeface="Arial" pitchFamily="34" charset="0"/>
                <a:cs typeface="Arial" pitchFamily="34" charset="0"/>
              </a:rPr>
              <a:t>SMaaS</a:t>
            </a:r>
            <a:r>
              <a:rPr lang="en-US" sz="2800" u="sng" dirty="0" smtClean="0">
                <a:solidFill>
                  <a:schemeClr val="bg1"/>
                </a:solidFill>
                <a:latin typeface="Arial" pitchFamily="34" charset="0"/>
                <a:cs typeface="Arial" pitchFamily="34" charset="0"/>
              </a:rPr>
              <a:t> Server</a:t>
            </a:r>
          </a:p>
          <a:p>
            <a:pPr marL="927101" marR="855980" lvl="1"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The client decrypts the server list and pings the top three servers in the list with “Echo request” messages and measures the RTT (round-trip time) of the “Echo reply” messages.</a:t>
            </a:r>
          </a:p>
          <a:p>
            <a:pPr marL="927101" marR="855980" lvl="1"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The </a:t>
            </a:r>
            <a:r>
              <a:rPr lang="en-US" sz="2800" dirty="0" err="1" smtClean="0">
                <a:solidFill>
                  <a:schemeClr val="bg1"/>
                </a:solidFill>
                <a:latin typeface="Arial" pitchFamily="34" charset="0"/>
                <a:cs typeface="Arial" pitchFamily="34" charset="0"/>
              </a:rPr>
              <a:t>SMaaS</a:t>
            </a:r>
            <a:r>
              <a:rPr lang="en-US" sz="2800" dirty="0" smtClean="0">
                <a:solidFill>
                  <a:schemeClr val="bg1"/>
                </a:solidFill>
                <a:latin typeface="Arial" pitchFamily="34" charset="0"/>
                <a:cs typeface="Arial" pitchFamily="34" charset="0"/>
              </a:rPr>
              <a:t> server that responds with the Reply message at the earliest is selected. </a:t>
            </a:r>
          </a:p>
          <a:p>
            <a:pPr marL="1384301" marR="855980" lvl="2" indent="-457200">
              <a:buClr>
                <a:srgbClr val="DF773B"/>
              </a:buClr>
              <a:buFont typeface="Wingdings" charset="2"/>
              <a:buChar char="q"/>
              <a:tabLst>
                <a:tab pos="528320" algn="l"/>
              </a:tabLst>
            </a:pPr>
            <a:r>
              <a:rPr lang="en-US" sz="2800" dirty="0" smtClean="0">
                <a:solidFill>
                  <a:schemeClr val="bg1"/>
                </a:solidFill>
                <a:latin typeface="Arial" pitchFamily="34" charset="0"/>
                <a:cs typeface="Arial" pitchFamily="34" charset="0"/>
              </a:rPr>
              <a:t>Ties are broken based on hop count and any other pre-defined criteria.</a:t>
            </a:r>
            <a:endParaRPr lang="en-US" sz="28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err="1" smtClean="0">
                <a:solidFill>
                  <a:srgbClr val="FF0000"/>
                </a:solidFill>
                <a:latin typeface="Arial"/>
                <a:cs typeface="Arial"/>
              </a:rPr>
              <a:t>SMaaS</a:t>
            </a:r>
            <a:r>
              <a:rPr lang="en-US" sz="4000" b="1" spc="-20" dirty="0" smtClean="0">
                <a:solidFill>
                  <a:srgbClr val="FF0000"/>
                </a:solidFill>
                <a:latin typeface="Arial"/>
                <a:cs typeface="Arial"/>
              </a:rPr>
              <a:t>: Step 4</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9</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1257</TotalTime>
  <Words>3434</Words>
  <Application>Microsoft Macintosh PowerPoint</Application>
  <PresentationFormat>On-screen Show (4:3)</PresentationFormat>
  <Paragraphs>209</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Times New Roman</vt:lpstr>
      <vt:lpstr>Wingdings</vt:lpstr>
      <vt:lpstr>Arial</vt:lpstr>
      <vt:lpstr>Office Theme</vt:lpstr>
      <vt:lpstr>Chapter 27: Design of a Secure Framework for Session Mobility as a Service in Cloud Computing Environment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Chapter Title in Red and Centered</dc:title>
  <dc:creator>E84892</dc:creator>
  <cp:lastModifiedBy>Microsoft Office User</cp:lastModifiedBy>
  <cp:revision>86</cp:revision>
  <dcterms:created xsi:type="dcterms:W3CDTF">2017-08-17T13:30:46Z</dcterms:created>
  <dcterms:modified xsi:type="dcterms:W3CDTF">2017-09-17T04:41:32Z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2016-07-24T05:00:00Z</vt:filetime>
  </property>
  <property fmtid="{D5CDD505-2E9C-101B-9397-08002B2CF9AE}" pid="3" name="LastSaved">
    <vt:filetime>2017-08-16T05:00:00Z</vt:filetime>
  </property>
</Properties>
</file>