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37" r:id="rId2"/>
    <p:sldId id="259" r:id="rId3"/>
    <p:sldId id="262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8" r:id="rId13"/>
    <p:sldId id="349" r:id="rId14"/>
    <p:sldId id="350" r:id="rId15"/>
    <p:sldId id="351" r:id="rId16"/>
    <p:sldId id="352" r:id="rId17"/>
    <p:sldId id="347" r:id="rId18"/>
    <p:sldId id="353" r:id="rId19"/>
    <p:sldId id="354" r:id="rId20"/>
    <p:sldId id="355" r:id="rId21"/>
    <p:sldId id="356" r:id="rId22"/>
    <p:sldId id="357" r:id="rId23"/>
    <p:sldId id="359" r:id="rId24"/>
    <p:sldId id="358" r:id="rId25"/>
    <p:sldId id="360" r:id="rId2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39"/>
    <p:restoredTop sz="93111"/>
  </p:normalViewPr>
  <p:slideViewPr>
    <p:cSldViewPr>
      <p:cViewPr>
        <p:scale>
          <a:sx n="110" d="100"/>
          <a:sy n="110" d="100"/>
        </p:scale>
        <p:origin x="1184" y="8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1322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670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6103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9256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3269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64079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56302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95698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5551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8934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5863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16916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22441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9488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3145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11158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0545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0089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8547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5871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263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1861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4325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1171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9/29/17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9/29/17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9/29/17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2215991"/>
          </a:xfrm>
        </p:spPr>
        <p:txBody>
          <a:bodyPr/>
          <a:lstStyle/>
          <a:p>
            <a:pPr algn="ctr" rtl="0"/>
            <a:r>
              <a:rPr lang="en-US" dirty="0">
                <a:solidFill>
                  <a:srgbClr val="FF0000"/>
                </a:solidFill>
              </a:rPr>
              <a:t>Chapter 28: Securing the Internet of Things: Best Practices for Deploying </a:t>
            </a:r>
            <a:r>
              <a:rPr lang="en-US" dirty="0" err="1">
                <a:solidFill>
                  <a:srgbClr val="FF0000"/>
                </a:solidFill>
              </a:rPr>
              <a:t>IoT</a:t>
            </a:r>
            <a:r>
              <a:rPr lang="en-US" dirty="0">
                <a:solidFill>
                  <a:srgbClr val="FF0000"/>
                </a:solidFill>
              </a:rPr>
              <a:t> Devices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499" y="2545172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270154" y="5420822"/>
            <a:ext cx="8340446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6" name="Rectangle 5"/>
          <p:cNvSpPr/>
          <p:nvPr/>
        </p:nvSpPr>
        <p:spPr>
          <a:xfrm>
            <a:off x="2527299" y="2042192"/>
            <a:ext cx="426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Bryson R. Payne and </a:t>
            </a:r>
            <a:r>
              <a:rPr lang="en-US" sz="2000" dirty="0" err="1" smtClean="0">
                <a:solidFill>
                  <a:schemeClr val="bg1"/>
                </a:solidFill>
              </a:rPr>
              <a:t>Tamirat</a:t>
            </a:r>
            <a:r>
              <a:rPr lang="en-US" sz="2000" dirty="0" smtClean="0">
                <a:solidFill>
                  <a:schemeClr val="bg1"/>
                </a:solidFill>
              </a:rPr>
              <a:t> T. </a:t>
            </a:r>
            <a:r>
              <a:rPr lang="en-US" sz="2000" dirty="0" err="1" smtClean="0">
                <a:solidFill>
                  <a:schemeClr val="bg1"/>
                </a:solidFill>
              </a:rPr>
              <a:t>Abegaz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Problem: Number of </a:t>
            </a:r>
            <a:r>
              <a:rPr lang="en-US" sz="4000" spc="-20" dirty="0" err="1" smtClean="0">
                <a:solidFill>
                  <a:srgbClr val="FF0000"/>
                </a:solidFill>
              </a:rPr>
              <a:t>IoT</a:t>
            </a:r>
            <a:r>
              <a:rPr lang="en-US" sz="4000" spc="-20" dirty="0" smtClean="0">
                <a:solidFill>
                  <a:srgbClr val="FF0000"/>
                </a:solidFill>
              </a:rPr>
              <a:t> Devices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289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Garner estimates over 6.4 billion connected devices were online in 2016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Predicts 20.8 billion devices (excluding smartphones, tablets, PCs) by 2020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Other estimates range as high as 50 billion devices within 10 years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6662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General Security Best Practices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552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Best-practice mitigation strategies to prevent most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attacks include: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Network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management  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Device management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Patch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Anti-malware applications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Identity management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Access control and data protection, and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User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education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4314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Best Practices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509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Network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management  </a:t>
            </a:r>
            <a:endParaRPr lang="en-US" sz="28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Segmentation and segregation of networks: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Network address translation (NAT)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Establishing DMZ or using VPNs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But, be aware of non-standard network attack vectors including: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UPnP (Universal plug &amp; play), Bluetooth,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Zigbee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, and other wireless and wired peer-to-peer (P2P) networks enabled by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default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828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Best Practices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6370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Device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Treat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each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 as a network endpoint, similar to smartphones and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computers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Understanding the number, type, and capability of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devices on your network and managing them is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crucial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Patch/audit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devices regularly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Security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report released by HP indicated that 68% of successful exploits in 2015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had patches available </a:t>
            </a:r>
            <a:r>
              <a:rPr lang="en-US" sz="2800" i="1" spc="-5" dirty="0" smtClean="0">
                <a:solidFill>
                  <a:srgbClr val="FFFFFF"/>
                </a:solidFill>
                <a:latin typeface="Arial"/>
                <a:cs typeface="Arial"/>
              </a:rPr>
              <a:t>more </a:t>
            </a:r>
            <a:r>
              <a:rPr lang="en-US" sz="2800" i="1" spc="-5" dirty="0">
                <a:solidFill>
                  <a:srgbClr val="FFFFFF"/>
                </a:solidFill>
                <a:latin typeface="Arial"/>
                <a:cs typeface="Arial"/>
              </a:rPr>
              <a:t>than two years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prior </a:t>
            </a:r>
            <a:endParaRPr lang="en-US" sz="28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9176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Best Practices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786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Enterprise-based anti-malware is important for layered security where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are present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Symantec discovered more than 430 million new malware samples in 2015 alone, many targeting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devices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Identity and access management: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ost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manufacturers use poor default passwords, which are then posted online in PDF user manuals for easy access by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hackers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Few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users bother to change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default passwords installing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de-vice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1067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Best Practices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Data protection – at rest and in transit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Lack of encryption enables hackers to use network “sniffers” to capture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 commands and even user credentials </a:t>
            </a:r>
            <a:endParaRPr lang="en-US" sz="28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Simple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plaintext sniffing and replay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attacks work against 12 of 16 (75%)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locks (DEFCON 2016), 27 of 33 (82%)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home devices (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SchmooCon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2016)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3088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Best Practices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63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User education is crucial layer of defense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We’re </a:t>
            </a:r>
            <a:r>
              <a:rPr lang="en-US" sz="2800" u="sng" spc="-5" dirty="0">
                <a:solidFill>
                  <a:srgbClr val="FFFFFF"/>
                </a:solidFill>
                <a:latin typeface="Arial"/>
                <a:cs typeface="Arial"/>
              </a:rPr>
              <a:t>often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reminded to change our desktop and email passwords, and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patch our operating system &amp; apps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u="sng" spc="-5" dirty="0" smtClean="0">
                <a:solidFill>
                  <a:srgbClr val="FFFFFF"/>
                </a:solidFill>
                <a:latin typeface="Arial"/>
                <a:cs typeface="Arial"/>
              </a:rPr>
              <a:t>Rarely or </a:t>
            </a:r>
            <a:r>
              <a:rPr lang="en-US" sz="2800" u="sng" spc="-5" dirty="0">
                <a:solidFill>
                  <a:srgbClr val="FFFFFF"/>
                </a:solidFill>
                <a:latin typeface="Arial"/>
                <a:cs typeface="Arial"/>
              </a:rPr>
              <a:t>never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update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the firmware on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Blu-Ray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player, thermostat, smart TV, or front door security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camera…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Made worse due to long lifespan of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endParaRPr lang="en-US" sz="28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Laptop/PC/smartphone life: 2-3 years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DVR/Smart TV: 5-10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yrs</a:t>
            </a:r>
            <a:endParaRPr lang="en-US" sz="28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Smart thermostat/security cam: 25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yrs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? 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7725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 smtClean="0">
                <a:solidFill>
                  <a:srgbClr val="FF0000"/>
                </a:solidFill>
              </a:rPr>
              <a:t>IoT</a:t>
            </a:r>
            <a:r>
              <a:rPr lang="en-US" sz="4000" spc="-20" dirty="0" smtClean="0">
                <a:solidFill>
                  <a:srgbClr val="FF0000"/>
                </a:solidFill>
              </a:rPr>
              <a:t>-Specific Challenges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6166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involves connecting new kinds of devices to legacy networks 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Factors that make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devices attractive to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hackers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include: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insecure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default passwords, lack of encryption, inexperience by users at segmenting networks, the lack of patches available or applied, and a set-it-and-forget-it mentality applied to the deployment of most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devices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1877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Cyber-Physical </a:t>
            </a:r>
            <a:r>
              <a:rPr lang="en-US" sz="4000" spc="-20" dirty="0">
                <a:solidFill>
                  <a:srgbClr val="FF0000"/>
                </a:solidFill>
              </a:rPr>
              <a:t>Attacks</a:t>
            </a:r>
            <a:br>
              <a:rPr lang="en-US" sz="4000" spc="-20" dirty="0">
                <a:solidFill>
                  <a:srgbClr val="FF0000"/>
                </a:solidFill>
              </a:rPr>
            </a:b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4784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supervisory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control and data acquisition (SCADA) system, a cyber-physical attack could mean opening a dam or shutting down a section of the power grid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 an industrial control systems (ICS), a cyber-physical attack could include stopping an assembly line, or releasing chemicals from a storage facility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 a smart building, a cyber-physical attack could mean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intruder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could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enter the building by tricking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smart door locks; or damage smart lights by turning off and on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9624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>
                <a:solidFill>
                  <a:srgbClr val="FF0000"/>
                </a:solidFill>
              </a:rPr>
              <a:t>IoT</a:t>
            </a:r>
            <a:r>
              <a:rPr lang="en-US" sz="4000" spc="-20" dirty="0">
                <a:solidFill>
                  <a:srgbClr val="FF0000"/>
                </a:solidFill>
              </a:rPr>
              <a:t> Cyber Attack Proof of Concept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2308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Shodan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(shodan.io) and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Censys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(censys.io) are two well-known search engines for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devices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Stores TCP ‘banner’ information revealing type of device, manufacturer: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2"/>
          <a:stretch/>
        </p:blipFill>
        <p:spPr>
          <a:xfrm>
            <a:off x="1142999" y="3393284"/>
            <a:ext cx="6429687" cy="332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81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Introduction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Major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Security Incidents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General Security Best Practices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Challenges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Cyber Attack Proof of Concept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Best Practices for Deploying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Devices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References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Securing the Internet of Things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609203" y="6627736"/>
            <a:ext cx="55244" cy="85725"/>
          </a:xfrm>
          <a:custGeom>
            <a:avLst/>
            <a:gdLst/>
            <a:ahLst/>
            <a:cxnLst/>
            <a:rect l="l" t="t" r="r" b="b"/>
            <a:pathLst>
              <a:path w="55245" h="85725">
                <a:moveTo>
                  <a:pt x="47244" y="66713"/>
                </a:moveTo>
                <a:lnTo>
                  <a:pt x="30352" y="66713"/>
                </a:lnTo>
                <a:lnTo>
                  <a:pt x="30352" y="85483"/>
                </a:lnTo>
                <a:lnTo>
                  <a:pt x="47244" y="85483"/>
                </a:lnTo>
                <a:lnTo>
                  <a:pt x="47244" y="66713"/>
                </a:lnTo>
                <a:close/>
              </a:path>
              <a:path w="55245" h="85725">
                <a:moveTo>
                  <a:pt x="47244" y="0"/>
                </a:moveTo>
                <a:lnTo>
                  <a:pt x="39750" y="0"/>
                </a:lnTo>
                <a:lnTo>
                  <a:pt x="0" y="53924"/>
                </a:lnTo>
                <a:lnTo>
                  <a:pt x="0" y="66713"/>
                </a:lnTo>
                <a:lnTo>
                  <a:pt x="54991" y="66713"/>
                </a:lnTo>
                <a:lnTo>
                  <a:pt x="54991" y="53924"/>
                </a:lnTo>
                <a:lnTo>
                  <a:pt x="5969" y="53924"/>
                </a:lnTo>
                <a:lnTo>
                  <a:pt x="30352" y="20878"/>
                </a:lnTo>
                <a:lnTo>
                  <a:pt x="47244" y="20878"/>
                </a:lnTo>
                <a:lnTo>
                  <a:pt x="47244" y="0"/>
                </a:lnTo>
                <a:close/>
              </a:path>
              <a:path w="55245" h="85725">
                <a:moveTo>
                  <a:pt x="47244" y="20878"/>
                </a:moveTo>
                <a:lnTo>
                  <a:pt x="30352" y="20878"/>
                </a:lnTo>
                <a:lnTo>
                  <a:pt x="30352" y="53924"/>
                </a:lnTo>
                <a:lnTo>
                  <a:pt x="47244" y="53924"/>
                </a:lnTo>
                <a:lnTo>
                  <a:pt x="47244" y="208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 smtClean="0">
                <a:solidFill>
                  <a:srgbClr val="FF0000"/>
                </a:solidFill>
              </a:rPr>
              <a:t>IoT</a:t>
            </a:r>
            <a:r>
              <a:rPr lang="en-US" sz="4000" spc="-20" dirty="0" smtClean="0">
                <a:solidFill>
                  <a:srgbClr val="FF0000"/>
                </a:solidFill>
              </a:rPr>
              <a:t> Attack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354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Clicking a hyperlinked result will usually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open a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web management console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(below)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quick Google search for “user manual pdf webcam 7” or similar yields the default manufacture’s username and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password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i="1" spc="-5" dirty="0" smtClean="0">
                <a:solidFill>
                  <a:srgbClr val="FFFFFF"/>
                </a:solidFill>
                <a:latin typeface="Arial"/>
                <a:cs typeface="Arial"/>
              </a:rPr>
              <a:t>NOTE: Attempting </a:t>
            </a:r>
            <a:r>
              <a:rPr lang="en-US" sz="2000" i="1" spc="-5" dirty="0">
                <a:solidFill>
                  <a:srgbClr val="FFFFFF"/>
                </a:solidFill>
                <a:latin typeface="Arial"/>
                <a:cs typeface="Arial"/>
              </a:rPr>
              <a:t>a username and password </a:t>
            </a:r>
            <a:r>
              <a:rPr lang="en-US" sz="2000" i="1" spc="-5" dirty="0" smtClean="0">
                <a:solidFill>
                  <a:srgbClr val="FFFFFF"/>
                </a:solidFill>
                <a:latin typeface="Arial"/>
                <a:cs typeface="Arial"/>
              </a:rPr>
              <a:t>combination is </a:t>
            </a:r>
            <a:r>
              <a:rPr lang="en-US" sz="2000" i="1" spc="-5" dirty="0">
                <a:solidFill>
                  <a:srgbClr val="FFFFFF"/>
                </a:solidFill>
                <a:latin typeface="Arial"/>
                <a:cs typeface="Arial"/>
              </a:rPr>
              <a:t>analogous to entering without </a:t>
            </a:r>
            <a:r>
              <a:rPr lang="en-US" sz="2000" i="1" spc="-5" dirty="0" smtClean="0">
                <a:solidFill>
                  <a:srgbClr val="FFFFFF"/>
                </a:solidFill>
                <a:latin typeface="Arial"/>
                <a:cs typeface="Arial"/>
              </a:rPr>
              <a:t>permission – unethical, and unlawful </a:t>
            </a:r>
            <a:r>
              <a:rPr lang="en-US" sz="2000" i="1" spc="-5" dirty="0">
                <a:solidFill>
                  <a:srgbClr val="FFFFFF"/>
                </a:solidFill>
                <a:latin typeface="Arial"/>
                <a:cs typeface="Arial"/>
              </a:rPr>
              <a:t>in most countries.</a:t>
            </a:r>
            <a:endParaRPr lang="en-US" sz="2000" i="1" spc="-5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436850"/>
            <a:ext cx="4648200" cy="244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05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>
                <a:solidFill>
                  <a:srgbClr val="FF0000"/>
                </a:solidFill>
              </a:rPr>
              <a:t>Best Practices for Deploying </a:t>
            </a:r>
            <a:r>
              <a:rPr lang="en-US" spc="-20" dirty="0" err="1">
                <a:solidFill>
                  <a:srgbClr val="FF0000"/>
                </a:solidFill>
              </a:rPr>
              <a:t>IoT</a:t>
            </a:r>
            <a:r>
              <a:rPr lang="en-US" spc="-20" dirty="0">
                <a:solidFill>
                  <a:srgbClr val="FF0000"/>
                </a:solidFill>
              </a:rPr>
              <a:t> Devices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323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Consider whether an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 is needed in the first place, and where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use is justified, plan for the cost of maintaining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it, including patch management.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Change the default username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and 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password to make it difficult to guess, and do not reuse passwords across multiple types of devices.</a:t>
            </a: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Disable unnecessary services and ports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(web, telnet, SSH) on device or at firewall.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Segment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devices from the rest of your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network (separate VLAN, IPs, hardware)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7218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 err="1" smtClean="0">
                <a:solidFill>
                  <a:srgbClr val="FF0000"/>
                </a:solidFill>
              </a:rPr>
              <a:t>IoT</a:t>
            </a:r>
            <a:r>
              <a:rPr lang="en-US" spc="-20" dirty="0" smtClean="0">
                <a:solidFill>
                  <a:srgbClr val="FF0000"/>
                </a:solidFill>
              </a:rPr>
              <a:t> </a:t>
            </a:r>
            <a:r>
              <a:rPr lang="en-US" spc="-20" dirty="0">
                <a:solidFill>
                  <a:srgbClr val="FF0000"/>
                </a:solidFill>
              </a:rPr>
              <a:t>Best Practices </a:t>
            </a:r>
            <a:r>
              <a:rPr lang="en-US" spc="-20" dirty="0" smtClean="0">
                <a:solidFill>
                  <a:srgbClr val="FF0000"/>
                </a:solidFill>
              </a:rPr>
              <a:t>(cont.)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7548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 startAt="5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Keep an inventory of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devices as you add them to your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network (and review annually) – remove old devices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as needed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 startAt="5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Enable strong encryption (AES-128 or AES-256 if available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 startAt="5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Patch devices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regularly (consider replacing devices no longer supported by the manufacturer)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6628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 err="1" smtClean="0">
                <a:solidFill>
                  <a:srgbClr val="FF0000"/>
                </a:solidFill>
              </a:rPr>
              <a:t>IoT</a:t>
            </a:r>
            <a:r>
              <a:rPr lang="en-US" spc="-20" dirty="0" smtClean="0">
                <a:solidFill>
                  <a:srgbClr val="FF0000"/>
                </a:solidFill>
              </a:rPr>
              <a:t> </a:t>
            </a:r>
            <a:r>
              <a:rPr lang="en-US" spc="-20" dirty="0">
                <a:solidFill>
                  <a:srgbClr val="FF0000"/>
                </a:solidFill>
              </a:rPr>
              <a:t>Best Practices </a:t>
            </a:r>
            <a:r>
              <a:rPr lang="en-US" spc="-20" dirty="0" smtClean="0">
                <a:solidFill>
                  <a:srgbClr val="FF0000"/>
                </a:solidFill>
              </a:rPr>
              <a:t>(cont.)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66479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 startAt="8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Turn off or disable devices when not in use (at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night, after hours, on vacation) – consider a timer for home Wi-Fi routers.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 startAt="8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Train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users regularly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At work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: every 6 months on phishing awareness, applying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updates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avoiding unauthorized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devices including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, and using strong passwords or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passphrases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home: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make sure all family members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understand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the kinds of devices being used, and how they might be misused by an attacker over the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Internet </a:t>
            </a: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 startAt="8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Prioritize devices, and protect all endpoints appropriately.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56659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 err="1" smtClean="0">
                <a:solidFill>
                  <a:srgbClr val="FF0000"/>
                </a:solidFill>
              </a:rPr>
              <a:t>IoT</a:t>
            </a:r>
            <a:r>
              <a:rPr lang="en-US" spc="-20" dirty="0" smtClean="0">
                <a:solidFill>
                  <a:srgbClr val="FF0000"/>
                </a:solidFill>
              </a:rPr>
              <a:t> </a:t>
            </a:r>
            <a:r>
              <a:rPr lang="en-US" spc="-20" dirty="0">
                <a:solidFill>
                  <a:srgbClr val="FF0000"/>
                </a:solidFill>
              </a:rPr>
              <a:t>Best Practices </a:t>
            </a:r>
            <a:r>
              <a:rPr lang="en-US" spc="-20" dirty="0" smtClean="0">
                <a:solidFill>
                  <a:srgbClr val="FF0000"/>
                </a:solidFill>
              </a:rPr>
              <a:t>(cont.)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+mj-lt"/>
              <a:buAutoNum type="arabicPeriod" startAt="10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Prioritize devices, and protect all endpoints appropriately: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Employ firewalls and antivirus/anti-malware software on all servers, desktops and laptops, and apply appropriate security configuration on tablets and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smartphones</a:t>
            </a: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Finally, choose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vendors who follow best practices (OWASP or similar)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9514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Conclusion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2014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Internet of Things changes the security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landscape substantially</a:t>
            </a: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Especially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important to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secure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upon deployment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, because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devices aren’t likely to be updated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often as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desktop computers or smartphones</a:t>
            </a:r>
          </a:p>
          <a:p>
            <a:pPr marL="527050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Crucial point:</a:t>
            </a:r>
          </a:p>
          <a:p>
            <a:pPr marL="984250" lvl="1" indent="-514350">
              <a:spcBef>
                <a:spcPts val="1200"/>
              </a:spcBef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Consider not just the cost of the </a:t>
            </a:r>
            <a:r>
              <a:rPr lang="en-US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 device, but rather the </a:t>
            </a:r>
            <a:r>
              <a:rPr lang="en-US" sz="2800" b="1" i="1" spc="-5" dirty="0">
                <a:solidFill>
                  <a:srgbClr val="FFFFFF"/>
                </a:solidFill>
                <a:latin typeface="Arial"/>
                <a:cs typeface="Arial"/>
              </a:rPr>
              <a:t>total value of all systems, resources, and data</a:t>
            </a:r>
            <a:r>
              <a:rPr lang="en-US" sz="28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connected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the network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4100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Introduction: Internet of Things (</a:t>
            </a:r>
            <a:r>
              <a:rPr lang="en-US" sz="4000" spc="-20" dirty="0" err="1" smtClean="0">
                <a:solidFill>
                  <a:srgbClr val="FF0000"/>
                </a:solidFill>
              </a:rPr>
              <a:t>IoT</a:t>
            </a:r>
            <a:r>
              <a:rPr lang="en-US" sz="4000" spc="-20" dirty="0" smtClean="0">
                <a:solidFill>
                  <a:srgbClr val="FF0000"/>
                </a:solidFill>
              </a:rPr>
              <a:t>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60324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Informally: Any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device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with an IP address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Enterprise and home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networks designed for computers, printers, and servers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now host: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video surveillance, access control systems, automated lighting, smart thermostats, VoIP 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phones, video 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teleconferencing systems, smart sensors and alarms, 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industrial 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control systems, Internet-connected vehicle fleets, RFID inventory scanners, touch-screen building directories and room signage, and 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much 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more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Introduction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Unfortunately, the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devices may share the network with systems that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process or store: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credit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card transactions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human resources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medical and/or insurance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information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customer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databases 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research and development, and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so on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330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Example: University Network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University residence halls once contained wired networks for computers and printers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Now these networks host: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Access-controlled doors (card-swipe), with ID card also used for vending machines, laundry, other purchases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On-demand cable TV,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alarm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systems, security cameras, and energy-saving smart building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controls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Wireless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networks connecting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smartphones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tablets,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Bluetooth speakers,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fitness trackers, game consoles, e-book readers, projectors…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1800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Example: Home Network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Not everyone owns a smart refrigerator yet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But, many homeowners have installed: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Video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surveillance cameras, Amazon Echo/Google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Home,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smart thermostats,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door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locks, baby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monitors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Wi-Fi-enabled bathroom scales, remote-controllable electronic appliances, digital video recorders (DVRs) and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“smart” app-enabled TVs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On same Wi-Fi network as personal medical devices, smartphones, laptops, PCs, game consoles, desktops with all financial information and tax returns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9155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Definition: Data Breach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ISO defines a data breach to be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“a compromise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of security that leads to the accidental or unlawful destruction, loss, alteration, unauthorized disclosure of, or access to protected data transmitted, stored or otherwise </a:t>
            </a:r>
            <a:r>
              <a:rPr lang="en-U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processed”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Includes accidental disclosure, disgruntled employees, criminal hacks, state-sponsored actors and advanced persistent threats,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as well as hacktivists, industrial espionage from competitor companies, random cyber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vandalism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1781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Major </a:t>
            </a:r>
            <a:r>
              <a:rPr lang="en-US" sz="4000" spc="-20" dirty="0" err="1">
                <a:solidFill>
                  <a:srgbClr val="FF0000"/>
                </a:solidFill>
              </a:rPr>
              <a:t>IoT</a:t>
            </a:r>
            <a:r>
              <a:rPr lang="en-US" sz="4000" spc="-20" dirty="0">
                <a:solidFill>
                  <a:srgbClr val="FF0000"/>
                </a:solidFill>
              </a:rPr>
              <a:t> Security Incidents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770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Target Corporation’s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Breach (2013)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building control system (HVAC controller) served as the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vector of attack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Target didn’t sufficiently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separate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its point-of-sale (POS) and payment system network from other network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components (Wireless, HVAC)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Over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40 million credit card and debit card numbers, and over 70 million customer records compromised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3291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Major </a:t>
            </a:r>
            <a:r>
              <a:rPr lang="en-US" sz="4000" spc="-20" dirty="0" err="1">
                <a:solidFill>
                  <a:srgbClr val="FF0000"/>
                </a:solidFill>
              </a:rPr>
              <a:t>IoT</a:t>
            </a:r>
            <a:r>
              <a:rPr lang="en-US" sz="4000" spc="-20" dirty="0">
                <a:solidFill>
                  <a:srgbClr val="FF0000"/>
                </a:solidFill>
              </a:rPr>
              <a:t> Security </a:t>
            </a:r>
            <a:r>
              <a:rPr lang="en-US" sz="4000" spc="-20" dirty="0" smtClean="0">
                <a:solidFill>
                  <a:srgbClr val="FF0000"/>
                </a:solidFill>
              </a:rPr>
              <a:t>Incidents (cont.)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323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Mirai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Botnet (2016)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The hack was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distributed denial-of-service (DDoS) attack on the domain name system (DNS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), a key component of Internet infrastructure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It was the largest DDoS attack in history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(as of 2017),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disrupting service for users of popular web sites like Twitter, Amazon, PayPal, and Netflix on two continents for most of a day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attack compromised 100,000+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devices by using default passwords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7963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1530</Words>
  <Application>Microsoft Macintosh PowerPoint</Application>
  <PresentationFormat>On-screen Show (4:3)</PresentationFormat>
  <Paragraphs>133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Office Theme</vt:lpstr>
      <vt:lpstr>Chapter 28: Securing the Internet of Things: Best Practices for Deploying IoT Devices </vt:lpstr>
      <vt:lpstr>PowerPoint Presentation</vt:lpstr>
      <vt:lpstr>Introduction: Internet of Things (IoT)</vt:lpstr>
      <vt:lpstr>Introduction (cont.)</vt:lpstr>
      <vt:lpstr>Example: University Network</vt:lpstr>
      <vt:lpstr>Example: Home Network</vt:lpstr>
      <vt:lpstr>Definition: Data Breach</vt:lpstr>
      <vt:lpstr>Major IoT Security Incidents</vt:lpstr>
      <vt:lpstr>Major IoT Security Incidents (cont.)</vt:lpstr>
      <vt:lpstr>Problem: Number of IoT Devices</vt:lpstr>
      <vt:lpstr>General Security Best Practices</vt:lpstr>
      <vt:lpstr>Best Practices (cont.)</vt:lpstr>
      <vt:lpstr>Best Practices (cont.)</vt:lpstr>
      <vt:lpstr>Best Practices (cont.)</vt:lpstr>
      <vt:lpstr>Best Practices (cont.)</vt:lpstr>
      <vt:lpstr>Best Practices (cont.)</vt:lpstr>
      <vt:lpstr>IoT-Specific Challenges</vt:lpstr>
      <vt:lpstr>Cyber-Physical Attacks </vt:lpstr>
      <vt:lpstr>IoT Cyber Attack Proof of Concept</vt:lpstr>
      <vt:lpstr>IoT Attack (cont.)</vt:lpstr>
      <vt:lpstr>Best Practices for Deploying IoT Devices</vt:lpstr>
      <vt:lpstr>IoT Best Practices (cont.)</vt:lpstr>
      <vt:lpstr>IoT Best Practices (cont.)</vt:lpstr>
      <vt:lpstr>IoT Best Practices (cont.)</vt:lpstr>
      <vt:lpstr>Conclusion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Microsoft Office User</cp:lastModifiedBy>
  <cp:revision>50</cp:revision>
  <dcterms:created xsi:type="dcterms:W3CDTF">2017-08-17T13:30:46Z</dcterms:created>
  <dcterms:modified xsi:type="dcterms:W3CDTF">2017-09-29T18:40:01Z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